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1"/>
  </p:notesMasterIdLst>
  <p:sldIdLst>
    <p:sldId id="257" r:id="rId2"/>
    <p:sldId id="262" r:id="rId3"/>
    <p:sldId id="263" r:id="rId4"/>
    <p:sldId id="329" r:id="rId5"/>
    <p:sldId id="328" r:id="rId6"/>
    <p:sldId id="332" r:id="rId7"/>
    <p:sldId id="333" r:id="rId8"/>
    <p:sldId id="337" r:id="rId9"/>
    <p:sldId id="330" r:id="rId10"/>
    <p:sldId id="335" r:id="rId11"/>
    <p:sldId id="336" r:id="rId12"/>
    <p:sldId id="331" r:id="rId13"/>
    <p:sldId id="334" r:id="rId14"/>
    <p:sldId id="339" r:id="rId15"/>
    <p:sldId id="340" r:id="rId16"/>
    <p:sldId id="338" r:id="rId17"/>
    <p:sldId id="343" r:id="rId18"/>
    <p:sldId id="342" r:id="rId19"/>
    <p:sldId id="344" r:id="rId20"/>
    <p:sldId id="345" r:id="rId21"/>
    <p:sldId id="354" r:id="rId22"/>
    <p:sldId id="355" r:id="rId23"/>
    <p:sldId id="349" r:id="rId24"/>
    <p:sldId id="346" r:id="rId25"/>
    <p:sldId id="347" r:id="rId26"/>
    <p:sldId id="351" r:id="rId27"/>
    <p:sldId id="352" r:id="rId28"/>
    <p:sldId id="356" r:id="rId29"/>
    <p:sldId id="353" r:id="rId30"/>
    <p:sldId id="357" r:id="rId31"/>
    <p:sldId id="358" r:id="rId32"/>
    <p:sldId id="359" r:id="rId33"/>
    <p:sldId id="362" r:id="rId34"/>
    <p:sldId id="360" r:id="rId35"/>
    <p:sldId id="363" r:id="rId36"/>
    <p:sldId id="361" r:id="rId37"/>
    <p:sldId id="374" r:id="rId38"/>
    <p:sldId id="364" r:id="rId39"/>
    <p:sldId id="373" r:id="rId40"/>
    <p:sldId id="366" r:id="rId41"/>
    <p:sldId id="365" r:id="rId42"/>
    <p:sldId id="367" r:id="rId43"/>
    <p:sldId id="371" r:id="rId44"/>
    <p:sldId id="369" r:id="rId45"/>
    <p:sldId id="370" r:id="rId46"/>
    <p:sldId id="368" r:id="rId47"/>
    <p:sldId id="372" r:id="rId48"/>
    <p:sldId id="327" r:id="rId49"/>
    <p:sldId id="291" r:id="rId5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12B4BC"/>
    <a:srgbClr val="192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snapToObjects="1">
      <p:cViewPr varScale="1">
        <p:scale>
          <a:sx n="62" d="100"/>
          <a:sy n="62" d="100"/>
        </p:scale>
        <p:origin x="234" y="72"/>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י"ב/חשון/תשפ"ב</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4767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7248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1" y="2693989"/>
            <a:ext cx="12192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כותרת ושתי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6444696"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10" y="186258"/>
            <a:ext cx="10221024"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ציין מיקום של תמונה 2">
            <a:extLst>
              <a:ext uri="{FF2B5EF4-FFF2-40B4-BE49-F238E27FC236}">
                <a16:creationId xmlns:a16="http://schemas.microsoft.com/office/drawing/2014/main" id="{11DA6207-6C06-4DE8-8270-79FA6D2C27CC}"/>
              </a:ext>
            </a:extLst>
          </p:cNvPr>
          <p:cNvSpPr>
            <a:spLocks noGrp="1"/>
          </p:cNvSpPr>
          <p:nvPr>
            <p:ph type="pic" idx="10" hasCustomPrompt="1"/>
          </p:nvPr>
        </p:nvSpPr>
        <p:spPr>
          <a:xfrm>
            <a:off x="843274"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06279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כותרת ושלוש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5513040" y="1030562"/>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241442" y="10305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241442" y="39329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880596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כותרת וארבע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0171544" y="938558"/>
            <a:ext cx="2190882"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54519"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54519"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3" name="מציין מיקום של תמונה 2">
            <a:extLst>
              <a:ext uri="{FF2B5EF4-FFF2-40B4-BE49-F238E27FC236}">
                <a16:creationId xmlns:a16="http://schemas.microsoft.com/office/drawing/2014/main" id="{8992FF61-2840-4655-842F-B373E28D9E01}"/>
              </a:ext>
            </a:extLst>
          </p:cNvPr>
          <p:cNvSpPr>
            <a:spLocks noGrp="1"/>
          </p:cNvSpPr>
          <p:nvPr>
            <p:ph type="pic" idx="12" hasCustomPrompt="1"/>
          </p:nvPr>
        </p:nvSpPr>
        <p:spPr>
          <a:xfrm>
            <a:off x="4414862"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4" name="מציין מיקום של תמונה 2">
            <a:extLst>
              <a:ext uri="{FF2B5EF4-FFF2-40B4-BE49-F238E27FC236}">
                <a16:creationId xmlns:a16="http://schemas.microsoft.com/office/drawing/2014/main" id="{8C91A369-DCD6-4CBC-93C6-3C5BB19BCC3E}"/>
              </a:ext>
            </a:extLst>
          </p:cNvPr>
          <p:cNvSpPr>
            <a:spLocks noGrp="1"/>
          </p:cNvSpPr>
          <p:nvPr>
            <p:ph type="pic" idx="13" hasCustomPrompt="1"/>
          </p:nvPr>
        </p:nvSpPr>
        <p:spPr>
          <a:xfrm>
            <a:off x="4414862"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49112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השיעור שכבה ושם ה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2" name="כותרת 1"/>
          <p:cNvSpPr>
            <a:spLocks noGrp="1"/>
          </p:cNvSpPr>
          <p:nvPr>
            <p:ph type="ctrTitle"/>
          </p:nvPr>
        </p:nvSpPr>
        <p:spPr>
          <a:xfrm>
            <a:off x="1" y="164091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9949" y="6155858"/>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9501144" y="5870968"/>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Google Shape;11;p2"/>
          <p:cNvSpPr txBox="1">
            <a:spLocks noGrp="1"/>
          </p:cNvSpPr>
          <p:nvPr>
            <p:ph type="subTitle" idx="1"/>
          </p:nvPr>
        </p:nvSpPr>
        <p:spPr>
          <a:xfrm>
            <a:off x="1" y="2895892"/>
            <a:ext cx="12192000" cy="76520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40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0" y="3734824"/>
            <a:ext cx="12191999" cy="720000"/>
          </a:xfrm>
        </p:spPr>
        <p:txBody>
          <a:bodyPr anchor="ctr">
            <a:noAutofit/>
          </a:bodyPr>
          <a:lstStyle>
            <a:lvl1pPr marL="0" indent="0"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1pPr>
            <a:lvl2pPr marL="342934" indent="-342934"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solidFill>
                  <a:srgbClr val="192A72"/>
                </a:solidFill>
              </a:rPr>
              <a:t>  </a:t>
            </a:r>
          </a:p>
        </p:txBody>
      </p:sp>
      <p:sp>
        <p:nvSpPr>
          <p:cNvPr id="2" name="כותרת 1"/>
          <p:cNvSpPr>
            <a:spLocks noGrp="1"/>
          </p:cNvSpPr>
          <p:nvPr>
            <p:ph type="ctrTitle"/>
          </p:nvPr>
        </p:nvSpPr>
        <p:spPr>
          <a:xfrm>
            <a:off x="1" y="166694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12" name="Google Shape;11;p2"/>
          <p:cNvSpPr txBox="1">
            <a:spLocks noGrp="1"/>
          </p:cNvSpPr>
          <p:nvPr>
            <p:ph type="subTitle" idx="1"/>
          </p:nvPr>
        </p:nvSpPr>
        <p:spPr>
          <a:xfrm>
            <a:off x="1" y="2918493"/>
            <a:ext cx="12192000" cy="64209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3200" b="1">
                <a:solidFill>
                  <a:srgbClr val="192A72"/>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5" name="מלבן מעוגל 6">
            <a:extLst>
              <a:ext uri="{FF2B5EF4-FFF2-40B4-BE49-F238E27FC236}">
                <a16:creationId xmlns:a16="http://schemas.microsoft.com/office/drawing/2014/main" id="{B4A26894-BFC6-4CB2-9F98-6C0AB203AB11}"/>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לבן מעוגל 7">
            <a:extLst>
              <a:ext uri="{FF2B5EF4-FFF2-40B4-BE49-F238E27FC236}">
                <a16:creationId xmlns:a16="http://schemas.microsoft.com/office/drawing/2014/main" id="{93139C06-AB68-49E4-9F8F-F0E56072AD87}"/>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7" name="מלבן מעוגל 8">
            <a:extLst>
              <a:ext uri="{FF2B5EF4-FFF2-40B4-BE49-F238E27FC236}">
                <a16:creationId xmlns:a16="http://schemas.microsoft.com/office/drawing/2014/main" id="{92F44B1F-CB02-4BE0-9593-98D37356833A}"/>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8" name="מלבן מעוגל 10">
            <a:extLst>
              <a:ext uri="{FF2B5EF4-FFF2-40B4-BE49-F238E27FC236}">
                <a16:creationId xmlns:a16="http://schemas.microsoft.com/office/drawing/2014/main" id="{F91DCBDE-92CA-433E-83D5-3B5D0DD4B449}"/>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p:spPr>
        <p:txBody>
          <a:bodyPr lIns="36000" tIns="0" rIns="36000" bIns="0">
            <a:noAutofit/>
          </a:bodyPr>
          <a:lstStyle>
            <a:lvl1pPr marL="536629" indent="0">
              <a:tabLst>
                <a:tab pos="11659766" algn="l"/>
              </a:tabLst>
              <a:defRPr sz="44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74" y="1195757"/>
            <a:ext cx="8031962" cy="4611559"/>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769" y="213094"/>
            <a:ext cx="9642231"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5" y="1185681"/>
            <a:ext cx="8306992" cy="540000"/>
          </a:xfrm>
        </p:spPr>
        <p:txBody>
          <a:bodyPr anchor="ctr">
            <a:noAutofit/>
          </a:bodyPr>
          <a:lstStyle>
            <a:lvl1pPr marL="185757" indent="0">
              <a:buNone/>
              <a:defRPr sz="28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8031963"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234416" y="1312990"/>
            <a:ext cx="7910518" cy="5224442"/>
          </a:xfrm>
          <a:prstGeom prst="rect">
            <a:avLst/>
          </a:prstGeom>
        </p:spPr>
        <p:txBody>
          <a:bodyPr anchor="ctr">
            <a:noAutofit/>
          </a:bodyPr>
          <a:lstStyle>
            <a:lvl1pPr algn="r">
              <a:defRPr sz="2800">
                <a:solidFill>
                  <a:srgbClr val="192A72"/>
                </a:solidFill>
                <a:latin typeface="Varela Round" panose="00000500000000000000" pitchFamily="2" charset="-79"/>
                <a:cs typeface="Varela Round" panose="00000500000000000000" pitchFamily="2" charset="-79"/>
              </a:defRPr>
            </a:lvl1pPr>
          </a:lstStyle>
          <a:p>
            <a:r>
              <a:rPr lang="he-IL" dirty="0"/>
              <a:t>לחץ כדי לערוך פסקת טקסט קצרה של תבנית בסיס</a:t>
            </a:r>
          </a:p>
        </p:txBody>
      </p:sp>
      <p:sp>
        <p:nvSpPr>
          <p:cNvPr id="7" name="מלבן מעוגל 6"/>
          <p:cNvSpPr/>
          <p:nvPr userDrawn="1"/>
        </p:nvSpPr>
        <p:spPr>
          <a:xfrm>
            <a:off x="-910416" y="6189198"/>
            <a:ext cx="3068595"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0082352" y="8172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2155687" y="6347804"/>
            <a:ext cx="5559136"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מציין מיקום טקסט 3"/>
          <p:cNvSpPr>
            <a:spLocks noGrp="1"/>
          </p:cNvSpPr>
          <p:nvPr>
            <p:ph type="body" sz="quarter" idx="10" hasCustomPrompt="1"/>
          </p:nvPr>
        </p:nvSpPr>
        <p:spPr>
          <a:xfrm>
            <a:off x="0" y="192531"/>
            <a:ext cx="12192000" cy="1009650"/>
          </a:xfrm>
          <a:prstGeom prst="rect">
            <a:avLst/>
          </a:prstGeom>
        </p:spPr>
        <p:txBody>
          <a:bodyPr anchor="ctr">
            <a:normAutofit/>
          </a:bodyPr>
          <a:lstStyle>
            <a:lvl1pPr marL="0" indent="0" algn="ctr">
              <a:buNone/>
              <a:defRPr sz="4800" b="1">
                <a:solidFill>
                  <a:srgbClr val="192A72"/>
                </a:solidFill>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397592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3687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a:noFill/>
        </p:spPr>
        <p:txBody>
          <a:bodyPr vert="horz" lIns="91440" tIns="45720" rIns="91440" bIns="45720" rtlCol="1" anchor="ctr">
            <a:noAutofit/>
          </a:bodyPr>
          <a:lstStyle>
            <a:lvl1pPr>
              <a:defRPr kumimoji="0" lang="he-IL" sz="44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כותרת ו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61147" y="964351"/>
            <a:ext cx="8483175" cy="5721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1032901" y="950191"/>
            <a:ext cx="1159099" cy="34737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233132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י"ב/חשון/תשפ"ב</a:t>
            </a:fld>
            <a:endParaRPr lang="he-IL"/>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50" r:id="rId4"/>
    <p:sldLayoutId id="2147483653" r:id="rId5"/>
    <p:sldLayoutId id="2147483665" r:id="rId6"/>
    <p:sldLayoutId id="2147483666" r:id="rId7"/>
    <p:sldLayoutId id="2147483663" r:id="rId8"/>
    <p:sldLayoutId id="2147483669" r:id="rId9"/>
    <p:sldLayoutId id="2147483671" r:id="rId10"/>
    <p:sldLayoutId id="2147483668" r:id="rId11"/>
    <p:sldLayoutId id="2147483670" r:id="rId12"/>
  </p:sldLayoutIdLst>
  <p:txStyles>
    <p:titleStyle>
      <a:lvl1pPr algn="ctr" defTabSz="914491" rtl="1" eaLnBrk="1" latinLnBrk="0" hangingPunct="1">
        <a:spcBef>
          <a:spcPct val="0"/>
        </a:spcBef>
        <a:buNone/>
        <a:defRPr sz="4400" kern="1200">
          <a:solidFill>
            <a:schemeClr val="tx1"/>
          </a:solidFill>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5.xml"/><Relationship Id="rId1" Type="http://schemas.openxmlformats.org/officeDocument/2006/relationships/video" Target="https://www.youtube.com/embed/epuDhqPp6ac?feature=oembed"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1" y="2693893"/>
            <a:ext cx="12192001" cy="1470216"/>
          </a:xfrm>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0E8E5B5-61F1-4CFE-8D5B-81AB200776F4}"/>
              </a:ext>
            </a:extLst>
          </p:cNvPr>
          <p:cNvSpPr>
            <a:spLocks noGrp="1"/>
          </p:cNvSpPr>
          <p:nvPr>
            <p:ph type="title"/>
          </p:nvPr>
        </p:nvSpPr>
        <p:spPr>
          <a:xfrm>
            <a:off x="2096087" y="231788"/>
            <a:ext cx="9983372" cy="720000"/>
          </a:xfrm>
        </p:spPr>
        <p:txBody>
          <a:bodyPr/>
          <a:lstStyle/>
          <a:p>
            <a:r>
              <a:rPr lang="he-IL" dirty="0"/>
              <a:t>על מי מדובר בנבואה זו?</a:t>
            </a:r>
          </a:p>
        </p:txBody>
      </p:sp>
      <p:sp>
        <p:nvSpPr>
          <p:cNvPr id="8" name="תרשים זרימה: מסיים 7">
            <a:extLst>
              <a:ext uri="{FF2B5EF4-FFF2-40B4-BE49-F238E27FC236}">
                <a16:creationId xmlns:a16="http://schemas.microsoft.com/office/drawing/2014/main" id="{F29C22B4-7F6D-415C-888A-95F60511D95E}"/>
              </a:ext>
            </a:extLst>
          </p:cNvPr>
          <p:cNvSpPr/>
          <p:nvPr/>
        </p:nvSpPr>
        <p:spPr>
          <a:xfrm>
            <a:off x="8554195" y="1789917"/>
            <a:ext cx="2632363" cy="1246909"/>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bg1"/>
                </a:solidFill>
                <a:latin typeface="Varela Round" panose="00000500000000000000" pitchFamily="2" charset="-79"/>
                <a:cs typeface="Varela Round" panose="00000500000000000000" pitchFamily="2" charset="-79"/>
              </a:rPr>
              <a:t>"כי הייתי לישראל לאב ואפרים בכורי הוא"</a:t>
            </a:r>
          </a:p>
        </p:txBody>
      </p:sp>
      <p:sp>
        <p:nvSpPr>
          <p:cNvPr id="9" name="תרשים זרימה: מסיים 8">
            <a:extLst>
              <a:ext uri="{FF2B5EF4-FFF2-40B4-BE49-F238E27FC236}">
                <a16:creationId xmlns:a16="http://schemas.microsoft.com/office/drawing/2014/main" id="{984B82CD-59D0-438E-BAD1-BD6B0D6FA2CA}"/>
              </a:ext>
            </a:extLst>
          </p:cNvPr>
          <p:cNvSpPr/>
          <p:nvPr/>
        </p:nvSpPr>
        <p:spPr>
          <a:xfrm>
            <a:off x="1525293" y="3471266"/>
            <a:ext cx="2632363" cy="1246909"/>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bg1"/>
                </a:solidFill>
                <a:latin typeface="Varela Round" panose="00000500000000000000" pitchFamily="2" charset="-79"/>
                <a:cs typeface="Varela Round" panose="00000500000000000000" pitchFamily="2" charset="-79"/>
              </a:rPr>
              <a:t>"אפרים מתנודד"</a:t>
            </a:r>
          </a:p>
        </p:txBody>
      </p:sp>
      <p:sp>
        <p:nvSpPr>
          <p:cNvPr id="10" name="תרשים זרימה: מסיים 9">
            <a:extLst>
              <a:ext uri="{FF2B5EF4-FFF2-40B4-BE49-F238E27FC236}">
                <a16:creationId xmlns:a16="http://schemas.microsoft.com/office/drawing/2014/main" id="{28A28224-D13F-4425-B5FB-B9E6A6F9A748}"/>
              </a:ext>
            </a:extLst>
          </p:cNvPr>
          <p:cNvSpPr/>
          <p:nvPr/>
        </p:nvSpPr>
        <p:spPr>
          <a:xfrm>
            <a:off x="1560609" y="1789918"/>
            <a:ext cx="2632363" cy="1246909"/>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bg1"/>
                </a:solidFill>
                <a:latin typeface="Varela Round" panose="00000500000000000000" pitchFamily="2" charset="-79"/>
                <a:cs typeface="Varela Round" panose="00000500000000000000" pitchFamily="2" charset="-79"/>
              </a:rPr>
              <a:t>"הבן יקיר לי אפרים"</a:t>
            </a:r>
          </a:p>
        </p:txBody>
      </p:sp>
      <p:sp>
        <p:nvSpPr>
          <p:cNvPr id="11" name="תרשים זרימה: מסיים 10">
            <a:extLst>
              <a:ext uri="{FF2B5EF4-FFF2-40B4-BE49-F238E27FC236}">
                <a16:creationId xmlns:a16="http://schemas.microsoft.com/office/drawing/2014/main" id="{ED3E0028-F6F9-478B-8473-BEC946230826}"/>
              </a:ext>
            </a:extLst>
          </p:cNvPr>
          <p:cNvSpPr/>
          <p:nvPr/>
        </p:nvSpPr>
        <p:spPr>
          <a:xfrm>
            <a:off x="8506848" y="3471266"/>
            <a:ext cx="2632363" cy="1246909"/>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bg1"/>
                </a:solidFill>
                <a:latin typeface="Varela Round" panose="00000500000000000000" pitchFamily="2" charset="-79"/>
                <a:cs typeface="Varela Round" panose="00000500000000000000" pitchFamily="2" charset="-79"/>
              </a:rPr>
              <a:t>"רחל מבכה על בניה כי איננו"</a:t>
            </a:r>
          </a:p>
        </p:txBody>
      </p:sp>
      <p:sp>
        <p:nvSpPr>
          <p:cNvPr id="14" name="חץ: למטה 13">
            <a:extLst>
              <a:ext uri="{FF2B5EF4-FFF2-40B4-BE49-F238E27FC236}">
                <a16:creationId xmlns:a16="http://schemas.microsoft.com/office/drawing/2014/main" id="{230D493E-8325-4B76-976B-642C34015CAA}"/>
              </a:ext>
            </a:extLst>
          </p:cNvPr>
          <p:cNvSpPr/>
          <p:nvPr/>
        </p:nvSpPr>
        <p:spPr>
          <a:xfrm rot="14965374">
            <a:off x="4564948" y="3290408"/>
            <a:ext cx="554182" cy="1357745"/>
          </a:xfrm>
          <a:prstGeom prst="downArrow">
            <a:avLst>
              <a:gd name="adj1" fmla="val 50000"/>
              <a:gd name="adj2" fmla="val 8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חץ: למטה 17">
            <a:extLst>
              <a:ext uri="{FF2B5EF4-FFF2-40B4-BE49-F238E27FC236}">
                <a16:creationId xmlns:a16="http://schemas.microsoft.com/office/drawing/2014/main" id="{B30CF391-FC62-4658-BD54-8365174551E2}"/>
              </a:ext>
            </a:extLst>
          </p:cNvPr>
          <p:cNvSpPr/>
          <p:nvPr/>
        </p:nvSpPr>
        <p:spPr>
          <a:xfrm rot="17735349">
            <a:off x="4555136" y="2025224"/>
            <a:ext cx="554182" cy="1357745"/>
          </a:xfrm>
          <a:prstGeom prst="downArrow">
            <a:avLst>
              <a:gd name="adj1" fmla="val 50000"/>
              <a:gd name="adj2" fmla="val 8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חץ: למטה 19">
            <a:extLst>
              <a:ext uri="{FF2B5EF4-FFF2-40B4-BE49-F238E27FC236}">
                <a16:creationId xmlns:a16="http://schemas.microsoft.com/office/drawing/2014/main" id="{B49D2676-09E2-41AD-97B9-FEB7191DBF93}"/>
              </a:ext>
            </a:extLst>
          </p:cNvPr>
          <p:cNvSpPr/>
          <p:nvPr/>
        </p:nvSpPr>
        <p:spPr>
          <a:xfrm rot="4100349">
            <a:off x="7614232" y="2060247"/>
            <a:ext cx="554182" cy="1357745"/>
          </a:xfrm>
          <a:prstGeom prst="downArrow">
            <a:avLst>
              <a:gd name="adj1" fmla="val 50000"/>
              <a:gd name="adj2" fmla="val 8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חץ: למטה 20">
            <a:extLst>
              <a:ext uri="{FF2B5EF4-FFF2-40B4-BE49-F238E27FC236}">
                <a16:creationId xmlns:a16="http://schemas.microsoft.com/office/drawing/2014/main" id="{DF2289E8-CFAF-4DE3-9D3E-4A87821AF9D0}"/>
              </a:ext>
            </a:extLst>
          </p:cNvPr>
          <p:cNvSpPr/>
          <p:nvPr/>
        </p:nvSpPr>
        <p:spPr>
          <a:xfrm rot="6527140">
            <a:off x="7613915" y="3386754"/>
            <a:ext cx="554182" cy="1357745"/>
          </a:xfrm>
          <a:prstGeom prst="downArrow">
            <a:avLst>
              <a:gd name="adj1" fmla="val 50000"/>
              <a:gd name="adj2" fmla="val 8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תיבת טקסט 2">
            <a:extLst>
              <a:ext uri="{FF2B5EF4-FFF2-40B4-BE49-F238E27FC236}">
                <a16:creationId xmlns:a16="http://schemas.microsoft.com/office/drawing/2014/main" id="{622024EF-3E15-4DAF-905A-39350FC7121A}"/>
              </a:ext>
            </a:extLst>
          </p:cNvPr>
          <p:cNvSpPr txBox="1"/>
          <p:nvPr/>
        </p:nvSpPr>
        <p:spPr>
          <a:xfrm>
            <a:off x="5339030" y="2792242"/>
            <a:ext cx="1949269" cy="1200329"/>
          </a:xfrm>
          <a:prstGeom prst="rect">
            <a:avLst/>
          </a:prstGeom>
          <a:noFill/>
        </p:spPr>
        <p:txBody>
          <a:bodyPr wrap="square" rtlCol="1">
            <a:spAutoFit/>
          </a:bodyPr>
          <a:lstStyle/>
          <a:p>
            <a:pPr algn="ctr"/>
            <a:r>
              <a:rPr lang="he-IL" sz="2400" dirty="0"/>
              <a:t>שמות הקשורים לשבטי הצפון</a:t>
            </a:r>
          </a:p>
        </p:txBody>
      </p:sp>
    </p:spTree>
    <p:extLst>
      <p:ext uri="{BB962C8B-B14F-4D97-AF65-F5344CB8AC3E}">
        <p14:creationId xmlns:p14="http://schemas.microsoft.com/office/powerpoint/2010/main" val="3611455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0E8E5B5-61F1-4CFE-8D5B-81AB200776F4}"/>
              </a:ext>
            </a:extLst>
          </p:cNvPr>
          <p:cNvSpPr>
            <a:spLocks noGrp="1"/>
          </p:cNvSpPr>
          <p:nvPr>
            <p:ph type="title"/>
          </p:nvPr>
        </p:nvSpPr>
        <p:spPr>
          <a:xfrm>
            <a:off x="2096087" y="231788"/>
            <a:ext cx="9983372" cy="720000"/>
          </a:xfrm>
        </p:spPr>
        <p:txBody>
          <a:bodyPr/>
          <a:lstStyle/>
          <a:p>
            <a:r>
              <a:rPr lang="he-IL" dirty="0"/>
              <a:t>על מי מדובר בנבואה זו?</a:t>
            </a:r>
          </a:p>
        </p:txBody>
      </p:sp>
      <p:sp>
        <p:nvSpPr>
          <p:cNvPr id="5" name="תרשים זרימה: מסיים 4">
            <a:extLst>
              <a:ext uri="{FF2B5EF4-FFF2-40B4-BE49-F238E27FC236}">
                <a16:creationId xmlns:a16="http://schemas.microsoft.com/office/drawing/2014/main" id="{46B9FA86-B3D3-46FE-A7AB-19780EB403AB}"/>
              </a:ext>
            </a:extLst>
          </p:cNvPr>
          <p:cNvSpPr/>
          <p:nvPr/>
        </p:nvSpPr>
        <p:spPr>
          <a:xfrm>
            <a:off x="9079686" y="2600605"/>
            <a:ext cx="2632363" cy="1246909"/>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192A72"/>
                </a:solidFill>
                <a:latin typeface="Varela Round" panose="00000500000000000000" pitchFamily="2" charset="-79"/>
                <a:cs typeface="Varela Round" panose="00000500000000000000" pitchFamily="2" charset="-79"/>
              </a:rPr>
              <a:t>"עוד תטעי כרמים בהרי שומרון"</a:t>
            </a:r>
          </a:p>
        </p:txBody>
      </p:sp>
      <p:sp>
        <p:nvSpPr>
          <p:cNvPr id="6" name="תרשים זרימה: מסיים 5">
            <a:extLst>
              <a:ext uri="{FF2B5EF4-FFF2-40B4-BE49-F238E27FC236}">
                <a16:creationId xmlns:a16="http://schemas.microsoft.com/office/drawing/2014/main" id="{1891194B-C6A3-4A58-BD25-FB8615D47CA5}"/>
              </a:ext>
            </a:extLst>
          </p:cNvPr>
          <p:cNvSpPr/>
          <p:nvPr/>
        </p:nvSpPr>
        <p:spPr>
          <a:xfrm>
            <a:off x="8022394" y="3607630"/>
            <a:ext cx="2632363" cy="1246909"/>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192A72"/>
                </a:solidFill>
                <a:latin typeface="Varela Round" panose="00000500000000000000" pitchFamily="2" charset="-79"/>
                <a:cs typeface="Varela Round" panose="00000500000000000000" pitchFamily="2" charset="-79"/>
              </a:rPr>
              <a:t>"כי יש יום קראו נוצרים בהר אפרים"</a:t>
            </a:r>
          </a:p>
        </p:txBody>
      </p:sp>
      <p:sp>
        <p:nvSpPr>
          <p:cNvPr id="8" name="תרשים זרימה: מסיים 7">
            <a:extLst>
              <a:ext uri="{FF2B5EF4-FFF2-40B4-BE49-F238E27FC236}">
                <a16:creationId xmlns:a16="http://schemas.microsoft.com/office/drawing/2014/main" id="{F29C22B4-7F6D-415C-888A-95F60511D95E}"/>
              </a:ext>
            </a:extLst>
          </p:cNvPr>
          <p:cNvSpPr/>
          <p:nvPr/>
        </p:nvSpPr>
        <p:spPr>
          <a:xfrm>
            <a:off x="5771591" y="2264325"/>
            <a:ext cx="2632363" cy="1246909"/>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bg1"/>
                </a:solidFill>
                <a:latin typeface="Varela Round" panose="00000500000000000000" pitchFamily="2" charset="-79"/>
                <a:cs typeface="Varela Round" panose="00000500000000000000" pitchFamily="2" charset="-79"/>
              </a:rPr>
              <a:t>"כי הייתי לישראל לאב ואפרים בכורי הוא"</a:t>
            </a:r>
          </a:p>
        </p:txBody>
      </p:sp>
      <p:sp>
        <p:nvSpPr>
          <p:cNvPr id="9" name="תרשים זרימה: מסיים 8">
            <a:extLst>
              <a:ext uri="{FF2B5EF4-FFF2-40B4-BE49-F238E27FC236}">
                <a16:creationId xmlns:a16="http://schemas.microsoft.com/office/drawing/2014/main" id="{984B82CD-59D0-438E-BAD1-BD6B0D6FA2CA}"/>
              </a:ext>
            </a:extLst>
          </p:cNvPr>
          <p:cNvSpPr/>
          <p:nvPr/>
        </p:nvSpPr>
        <p:spPr>
          <a:xfrm>
            <a:off x="3956867" y="5455057"/>
            <a:ext cx="2632363" cy="1246909"/>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bg1"/>
                </a:solidFill>
                <a:latin typeface="Varela Round" panose="00000500000000000000" pitchFamily="2" charset="-79"/>
                <a:cs typeface="Varela Round" panose="00000500000000000000" pitchFamily="2" charset="-79"/>
              </a:rPr>
              <a:t>"אפרים מתנודד"</a:t>
            </a:r>
          </a:p>
        </p:txBody>
      </p:sp>
      <p:sp>
        <p:nvSpPr>
          <p:cNvPr id="10" name="תרשים זרימה: מסיים 9">
            <a:extLst>
              <a:ext uri="{FF2B5EF4-FFF2-40B4-BE49-F238E27FC236}">
                <a16:creationId xmlns:a16="http://schemas.microsoft.com/office/drawing/2014/main" id="{28A28224-D13F-4425-B5FB-B9E6A6F9A748}"/>
              </a:ext>
            </a:extLst>
          </p:cNvPr>
          <p:cNvSpPr/>
          <p:nvPr/>
        </p:nvSpPr>
        <p:spPr>
          <a:xfrm>
            <a:off x="4405428" y="4287669"/>
            <a:ext cx="2632363" cy="1246909"/>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bg1"/>
                </a:solidFill>
                <a:latin typeface="Varela Round" panose="00000500000000000000" pitchFamily="2" charset="-79"/>
                <a:cs typeface="Varela Round" panose="00000500000000000000" pitchFamily="2" charset="-79"/>
              </a:rPr>
              <a:t>"הבן יקיר לי אפרים"</a:t>
            </a:r>
          </a:p>
        </p:txBody>
      </p:sp>
      <p:sp>
        <p:nvSpPr>
          <p:cNvPr id="11" name="תרשים זרימה: מסיים 10">
            <a:extLst>
              <a:ext uri="{FF2B5EF4-FFF2-40B4-BE49-F238E27FC236}">
                <a16:creationId xmlns:a16="http://schemas.microsoft.com/office/drawing/2014/main" id="{ED3E0028-F6F9-478B-8473-BEC946230826}"/>
              </a:ext>
            </a:extLst>
          </p:cNvPr>
          <p:cNvSpPr/>
          <p:nvPr/>
        </p:nvSpPr>
        <p:spPr>
          <a:xfrm>
            <a:off x="5052165" y="3315998"/>
            <a:ext cx="2632363" cy="1246909"/>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bg1"/>
                </a:solidFill>
                <a:latin typeface="Varela Round" panose="00000500000000000000" pitchFamily="2" charset="-79"/>
                <a:cs typeface="Varela Round" panose="00000500000000000000" pitchFamily="2" charset="-79"/>
              </a:rPr>
              <a:t>"רחל מבכה על בניה כי איננו"</a:t>
            </a:r>
          </a:p>
        </p:txBody>
      </p:sp>
      <p:sp>
        <p:nvSpPr>
          <p:cNvPr id="12" name="תרשים זרימה: מסיים 11">
            <a:extLst>
              <a:ext uri="{FF2B5EF4-FFF2-40B4-BE49-F238E27FC236}">
                <a16:creationId xmlns:a16="http://schemas.microsoft.com/office/drawing/2014/main" id="{7834F100-9287-4C17-8A49-B62EF725B345}"/>
              </a:ext>
            </a:extLst>
          </p:cNvPr>
          <p:cNvSpPr/>
          <p:nvPr/>
        </p:nvSpPr>
        <p:spPr>
          <a:xfrm>
            <a:off x="6899194" y="4659303"/>
            <a:ext cx="2632363" cy="1246909"/>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192A72"/>
                </a:solidFill>
                <a:latin typeface="Varela Round" panose="00000500000000000000" pitchFamily="2" charset="-79"/>
                <a:cs typeface="Varela Round" panose="00000500000000000000" pitchFamily="2" charset="-79"/>
              </a:rPr>
              <a:t>"קול ברמה נשמע"</a:t>
            </a:r>
          </a:p>
        </p:txBody>
      </p:sp>
      <p:sp>
        <p:nvSpPr>
          <p:cNvPr id="19" name="מלבן 18">
            <a:extLst>
              <a:ext uri="{FF2B5EF4-FFF2-40B4-BE49-F238E27FC236}">
                <a16:creationId xmlns:a16="http://schemas.microsoft.com/office/drawing/2014/main" id="{6B5E4995-B680-4527-B085-2050B0FC6220}"/>
              </a:ext>
            </a:extLst>
          </p:cNvPr>
          <p:cNvSpPr/>
          <p:nvPr/>
        </p:nvSpPr>
        <p:spPr>
          <a:xfrm>
            <a:off x="8637563" y="1057256"/>
            <a:ext cx="3367182" cy="1569660"/>
          </a:xfrm>
          <a:prstGeom prst="rect">
            <a:avLst/>
          </a:prstGeom>
        </p:spPr>
        <p:txBody>
          <a:bodyPr wrap="square">
            <a:spAutoFit/>
          </a:bodyPr>
          <a:lstStyle/>
          <a:p>
            <a:pPr algn="ctr"/>
            <a:r>
              <a:rPr lang="he-IL" sz="2400" dirty="0"/>
              <a:t>ציונים גיאוגרפיים השייכים לנחלותיהם של בני רחל (יוסף ובנימין) – </a:t>
            </a:r>
          </a:p>
          <a:p>
            <a:pPr algn="ctr"/>
            <a:r>
              <a:rPr lang="he-IL" sz="2400" dirty="0"/>
              <a:t>ממלכת ישראל</a:t>
            </a:r>
          </a:p>
        </p:txBody>
      </p:sp>
      <p:sp>
        <p:nvSpPr>
          <p:cNvPr id="3" name="תיבת טקסט 2">
            <a:extLst>
              <a:ext uri="{FF2B5EF4-FFF2-40B4-BE49-F238E27FC236}">
                <a16:creationId xmlns:a16="http://schemas.microsoft.com/office/drawing/2014/main" id="{622024EF-3E15-4DAF-905A-39350FC7121A}"/>
              </a:ext>
            </a:extLst>
          </p:cNvPr>
          <p:cNvSpPr txBox="1"/>
          <p:nvPr/>
        </p:nvSpPr>
        <p:spPr>
          <a:xfrm>
            <a:off x="6590917" y="1122062"/>
            <a:ext cx="1949269" cy="1200329"/>
          </a:xfrm>
          <a:prstGeom prst="rect">
            <a:avLst/>
          </a:prstGeom>
          <a:noFill/>
        </p:spPr>
        <p:txBody>
          <a:bodyPr wrap="square" rtlCol="1">
            <a:spAutoFit/>
          </a:bodyPr>
          <a:lstStyle/>
          <a:p>
            <a:pPr algn="ctr"/>
            <a:r>
              <a:rPr lang="he-IL" sz="2400" dirty="0"/>
              <a:t>שמות הקשורים לשבטי הצפון</a:t>
            </a:r>
          </a:p>
        </p:txBody>
      </p:sp>
      <p:sp>
        <p:nvSpPr>
          <p:cNvPr id="4" name="מלבן 3">
            <a:extLst>
              <a:ext uri="{FF2B5EF4-FFF2-40B4-BE49-F238E27FC236}">
                <a16:creationId xmlns:a16="http://schemas.microsoft.com/office/drawing/2014/main" id="{2BFB06EB-A47A-4C35-A8AA-88C8EF5EC6EA}"/>
              </a:ext>
            </a:extLst>
          </p:cNvPr>
          <p:cNvSpPr/>
          <p:nvPr/>
        </p:nvSpPr>
        <p:spPr>
          <a:xfrm>
            <a:off x="127462" y="1552902"/>
            <a:ext cx="4586837" cy="2677656"/>
          </a:xfrm>
          <a:prstGeom prst="rect">
            <a:avLst/>
          </a:prstGeom>
        </p:spPr>
        <p:txBody>
          <a:bodyPr wrap="square">
            <a:spAutoFit/>
          </a:bodyPr>
          <a:lstStyle/>
          <a:p>
            <a:r>
              <a:rPr lang="he-IL" sz="2400" dirty="0"/>
              <a:t>נראה כי הנבואה מתייחסת לגולי מלכות ישראל, שהוגלו על ידי אשור כ-140 שנה לפני חורבן יהודה בידי הבבלים.</a:t>
            </a:r>
          </a:p>
          <a:p>
            <a:r>
              <a:rPr lang="he-IL" sz="2400" dirty="0"/>
              <a:t>מתוך ההקשר מובן כי הביטוי "ישראל" שמופיע רבות בפרק זה מכוון לממלכת ישראל ולא לכלל העם. </a:t>
            </a:r>
          </a:p>
        </p:txBody>
      </p:sp>
    </p:spTree>
    <p:extLst>
      <p:ext uri="{BB962C8B-B14F-4D97-AF65-F5344CB8AC3E}">
        <p14:creationId xmlns:p14="http://schemas.microsoft.com/office/powerpoint/2010/main" val="3691106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B271CB-AD7F-4F6C-8CF0-7FFF5CF17C29}"/>
              </a:ext>
            </a:extLst>
          </p:cNvPr>
          <p:cNvSpPr>
            <a:spLocks noGrp="1"/>
          </p:cNvSpPr>
          <p:nvPr>
            <p:ph type="title"/>
          </p:nvPr>
        </p:nvSpPr>
        <p:spPr/>
        <p:txBody>
          <a:bodyPr/>
          <a:lstStyle/>
          <a:p>
            <a:r>
              <a:rPr lang="he-IL" dirty="0"/>
              <a:t>גם יהודה יזכו לגאולה</a:t>
            </a:r>
          </a:p>
        </p:txBody>
      </p:sp>
      <p:sp>
        <p:nvSpPr>
          <p:cNvPr id="3" name="מציין מיקום טקסט 2">
            <a:extLst>
              <a:ext uri="{FF2B5EF4-FFF2-40B4-BE49-F238E27FC236}">
                <a16:creationId xmlns:a16="http://schemas.microsoft.com/office/drawing/2014/main" id="{2B43E502-5B49-40F4-880C-C83AA898B73D}"/>
              </a:ext>
            </a:extLst>
          </p:cNvPr>
          <p:cNvSpPr>
            <a:spLocks noGrp="1"/>
          </p:cNvSpPr>
          <p:nvPr>
            <p:ph type="body" sz="quarter" idx="3"/>
          </p:nvPr>
        </p:nvSpPr>
        <p:spPr/>
        <p:txBody>
          <a:bodyPr/>
          <a:lstStyle/>
          <a:p>
            <a:r>
              <a:rPr lang="he-IL" dirty="0"/>
              <a:t>פרק ל"ב, </a:t>
            </a:r>
            <a:r>
              <a:rPr lang="he-IL" dirty="0" err="1"/>
              <a:t>מב</a:t>
            </a:r>
            <a:r>
              <a:rPr lang="he-IL" dirty="0"/>
              <a:t>-מד</a:t>
            </a:r>
          </a:p>
        </p:txBody>
      </p:sp>
      <p:sp>
        <p:nvSpPr>
          <p:cNvPr id="4" name="מציין מיקום תוכן 3">
            <a:extLst>
              <a:ext uri="{FF2B5EF4-FFF2-40B4-BE49-F238E27FC236}">
                <a16:creationId xmlns:a16="http://schemas.microsoft.com/office/drawing/2014/main" id="{076A8794-A76F-49C5-8E56-CD35ED97BF8A}"/>
              </a:ext>
            </a:extLst>
          </p:cNvPr>
          <p:cNvSpPr>
            <a:spLocks noGrp="1"/>
          </p:cNvSpPr>
          <p:nvPr>
            <p:ph sz="quarter" idx="4"/>
          </p:nvPr>
        </p:nvSpPr>
        <p:spPr>
          <a:xfrm>
            <a:off x="515273" y="1725683"/>
            <a:ext cx="8031963" cy="3406638"/>
          </a:xfrm>
        </p:spPr>
        <p:txBody>
          <a:bodyPr/>
          <a:lstStyle/>
          <a:p>
            <a:pPr marL="96848" indent="0">
              <a:buNone/>
            </a:pPr>
            <a:r>
              <a:rPr lang="he-IL" dirty="0"/>
              <a:t>"כִּי כֹה אָמַר ה' כַּאֲשֶׁר הֵבֵאתִי אֶל הָעָם הַזֶּה אֵת כָּל הָרָעָה הַגְּדוֹלָה הַזֹּאת כֵּן אָנֹכִי מֵבִיא עֲלֵיהֶם אֶת כָּל הַטּוֹבָה אֲשֶׁר אָנֹכִי דֹּבֵר עֲלֵיהֶם: וְנִקְנָה הַשָּׂדֶה בָּאָרֶץ הַזֹּאת אֲשֶׁר אַתֶּם אֹמְרִים שְׁמָמָה הִיא מֵאֵין אָדָם וּבְהֵמָה נִתְּנָה בְּיַד </a:t>
            </a:r>
            <a:r>
              <a:rPr lang="he-IL" dirty="0" err="1"/>
              <a:t>הַכַּשְׂדִּים</a:t>
            </a:r>
            <a:r>
              <a:rPr lang="he-IL" dirty="0"/>
              <a:t>:</a:t>
            </a:r>
          </a:p>
          <a:p>
            <a:pPr marL="96848" indent="0">
              <a:buNone/>
            </a:pPr>
            <a:r>
              <a:rPr lang="he-IL" dirty="0"/>
              <a:t>שָׂדוֹת בַּכֶּסֶף יִקְנוּ וְכָתוֹב בַּסֵּפֶר וְחָתוֹם וְהָעֵד עֵדִים בְּאֶרֶץ בִּנְיָמִן </a:t>
            </a:r>
            <a:r>
              <a:rPr lang="he-IL" dirty="0" err="1"/>
              <a:t>וּבִסְבִיבֵי</a:t>
            </a:r>
            <a:r>
              <a:rPr lang="he-IL" dirty="0"/>
              <a:t> יְרוּשָׁלִַם וּבְעָרֵי יְהוּדָה וּבְעָרֵי הָהָר וּבְעָרֵי הַשְּׁפֵלָה וּבְעָרֵי הַנֶּגֶב כִּי אָשִׁיב אֶת שְׁבוּתָם נְאֻם ה':"</a:t>
            </a:r>
          </a:p>
        </p:txBody>
      </p:sp>
    </p:spTree>
    <p:extLst>
      <p:ext uri="{BB962C8B-B14F-4D97-AF65-F5344CB8AC3E}">
        <p14:creationId xmlns:p14="http://schemas.microsoft.com/office/powerpoint/2010/main" val="4178566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02F23BA-59A7-494B-A11D-77EFE3D57859}"/>
              </a:ext>
            </a:extLst>
          </p:cNvPr>
          <p:cNvSpPr>
            <a:spLocks noGrp="1"/>
          </p:cNvSpPr>
          <p:nvPr>
            <p:ph type="title"/>
          </p:nvPr>
        </p:nvSpPr>
        <p:spPr/>
        <p:txBody>
          <a:bodyPr/>
          <a:lstStyle/>
          <a:p>
            <a:r>
              <a:rPr lang="he-IL" dirty="0"/>
              <a:t>לעתיד לבוא – הממלכה המאוחדת</a:t>
            </a:r>
          </a:p>
        </p:txBody>
      </p:sp>
      <p:sp>
        <p:nvSpPr>
          <p:cNvPr id="7" name="מלבן 6">
            <a:extLst>
              <a:ext uri="{FF2B5EF4-FFF2-40B4-BE49-F238E27FC236}">
                <a16:creationId xmlns:a16="http://schemas.microsoft.com/office/drawing/2014/main" id="{2FA48D93-E31B-46FA-8369-E1EE4F282008}"/>
              </a:ext>
            </a:extLst>
          </p:cNvPr>
          <p:cNvSpPr/>
          <p:nvPr/>
        </p:nvSpPr>
        <p:spPr>
          <a:xfrm>
            <a:off x="853439" y="1040355"/>
            <a:ext cx="9247164" cy="4334520"/>
          </a:xfrm>
          <a:prstGeom prst="rect">
            <a:avLst/>
          </a:prstGeom>
        </p:spPr>
        <p:txBody>
          <a:bodyPr wrap="square">
            <a:spAutoFit/>
          </a:bodyPr>
          <a:lstStyle/>
          <a:p>
            <a:pPr algn="just">
              <a:lnSpc>
                <a:spcPct val="150000"/>
              </a:lnSpc>
            </a:pPr>
            <a:r>
              <a:rPr lang="he-IL" sz="2400" dirty="0"/>
              <a:t>לפי הנבואה בפרק ל"א האזורים הצפוניים, בהם ישבו שבטי ישראל, ישוקמו – תתחדש בהם החקלאות ויחזרו אליהם הגולים.</a:t>
            </a:r>
          </a:p>
          <a:p>
            <a:pPr algn="just">
              <a:lnSpc>
                <a:spcPct val="150000"/>
              </a:lnSpc>
            </a:pPr>
            <a:r>
              <a:rPr lang="he-IL" sz="2400" dirty="0"/>
              <a:t>הנביא לא מזכיר את הקמת מלכות ישראל מחדש כמלכות </a:t>
            </a:r>
            <a:r>
              <a:rPr lang="he-IL" sz="2400" u="sng" dirty="0"/>
              <a:t>נפרדת</a:t>
            </a:r>
            <a:r>
              <a:rPr lang="he-IL" sz="2400" dirty="0"/>
              <a:t> מיהודה.</a:t>
            </a:r>
          </a:p>
          <a:p>
            <a:pPr algn="just">
              <a:lnSpc>
                <a:spcPct val="150000"/>
              </a:lnSpc>
            </a:pPr>
            <a:r>
              <a:rPr lang="he-IL" sz="2400" u="sng" dirty="0"/>
              <a:t>שני חלקיו של עם ישראל ישובו לארץ ויתאחדו</a:t>
            </a:r>
            <a:r>
              <a:rPr lang="he-IL" sz="2400" dirty="0"/>
              <a:t>.</a:t>
            </a:r>
          </a:p>
          <a:p>
            <a:pPr algn="just">
              <a:lnSpc>
                <a:spcPct val="150000"/>
              </a:lnSpc>
            </a:pPr>
            <a:r>
              <a:rPr lang="he-IL" sz="2400" dirty="0"/>
              <a:t>החיבור מחדש בא לידי ביטוי לעתיד לבוא בקריאה של שומרי הפירות בכרמים בהר אפרים (לשעבר ממלכת ישראל) לעלות ביכורים לירושלים (ממלכת יהודה): "כִּי יֶשׁ יוֹם קָרְאוּ נֹצְרִים בְּהַר אֶפְרָיִם קוּמוּ וְנַעֲלֶה צִיּוֹן אֶל ה' </a:t>
            </a:r>
            <a:r>
              <a:rPr lang="he-IL" sz="2400" dirty="0" err="1"/>
              <a:t>אֱלֹהֵינו</a:t>
            </a:r>
            <a:r>
              <a:rPr lang="he-IL" sz="2400" dirty="0"/>
              <a:t>ּ" </a:t>
            </a:r>
          </a:p>
          <a:p>
            <a:pPr algn="l">
              <a:lnSpc>
                <a:spcPct val="150000"/>
              </a:lnSpc>
            </a:pPr>
            <a:r>
              <a:rPr lang="he-IL" dirty="0"/>
              <a:t>(על פי המובא בפירושו של ר' יוסף קרא, מקראות גדולות הכתר)</a:t>
            </a:r>
          </a:p>
        </p:txBody>
      </p:sp>
    </p:spTree>
    <p:extLst>
      <p:ext uri="{BB962C8B-B14F-4D97-AF65-F5344CB8AC3E}">
        <p14:creationId xmlns:p14="http://schemas.microsoft.com/office/powerpoint/2010/main" val="1006178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D18915A-D514-4E5B-B406-A54E43D46AA6}"/>
              </a:ext>
            </a:extLst>
          </p:cNvPr>
          <p:cNvSpPr>
            <a:spLocks noGrp="1"/>
          </p:cNvSpPr>
          <p:nvPr>
            <p:ph type="title"/>
          </p:nvPr>
        </p:nvSpPr>
        <p:spPr/>
        <p:txBody>
          <a:bodyPr/>
          <a:lstStyle/>
          <a:p>
            <a:r>
              <a:rPr lang="he-IL" dirty="0"/>
              <a:t>פסוקים א-ד</a:t>
            </a:r>
          </a:p>
        </p:txBody>
      </p:sp>
      <p:sp>
        <p:nvSpPr>
          <p:cNvPr id="3" name="מציין מיקום טקסט 2">
            <a:extLst>
              <a:ext uri="{FF2B5EF4-FFF2-40B4-BE49-F238E27FC236}">
                <a16:creationId xmlns:a16="http://schemas.microsoft.com/office/drawing/2014/main" id="{CC4FAF1E-CD5D-44BF-B731-89C7AFA19646}"/>
              </a:ext>
            </a:extLst>
          </p:cNvPr>
          <p:cNvSpPr>
            <a:spLocks noGrp="1"/>
          </p:cNvSpPr>
          <p:nvPr>
            <p:ph type="body" sz="quarter" idx="3"/>
          </p:nvPr>
        </p:nvSpPr>
        <p:spPr/>
        <p:txBody>
          <a:bodyPr/>
          <a:lstStyle/>
          <a:p>
            <a:endParaRPr lang="he-IL" dirty="0"/>
          </a:p>
        </p:txBody>
      </p:sp>
      <p:sp>
        <p:nvSpPr>
          <p:cNvPr id="5" name="מלבן 4">
            <a:extLst>
              <a:ext uri="{FF2B5EF4-FFF2-40B4-BE49-F238E27FC236}">
                <a16:creationId xmlns:a16="http://schemas.microsoft.com/office/drawing/2014/main" id="{C18D2D3E-2B28-4FFE-82C9-525DF608D310}"/>
              </a:ext>
            </a:extLst>
          </p:cNvPr>
          <p:cNvSpPr/>
          <p:nvPr/>
        </p:nvSpPr>
        <p:spPr>
          <a:xfrm>
            <a:off x="518160" y="1818757"/>
            <a:ext cx="6096000" cy="2308324"/>
          </a:xfrm>
          <a:prstGeom prst="rect">
            <a:avLst/>
          </a:prstGeom>
        </p:spPr>
        <p:txBody>
          <a:bodyPr>
            <a:spAutoFit/>
          </a:bodyPr>
          <a:lstStyle/>
          <a:p>
            <a:pPr marL="96848" indent="0" algn="just">
              <a:buNone/>
            </a:pPr>
            <a:r>
              <a:rPr lang="he-IL" sz="2400" dirty="0"/>
              <a:t>(א) כֹּה אָמַר ה' מָצָא חֵן בַּמִּדְבָּר עַם שְׂרִידֵי חָרֶב הָלוֹךְ לְהַרְגִּיעוֹ יִשְׂרָאֵל: (ב) מֵרָחוֹק ה' נִרְאָה לִי וְאַהֲבַת עוֹלָם אֲהַבְתִּיךְ עַל כֵּן מְשַׁכְתִּיךְ חָסֶד: (ג) עוֹד אֶבְנֵךְ וְנִבְנֵית בְּתוּלַת יִשְׂרָאֵל עוֹד תַּעְדִּי </a:t>
            </a:r>
            <a:r>
              <a:rPr lang="he-IL" sz="2400" dirty="0" err="1"/>
              <a:t>תֻפַּיִך</a:t>
            </a:r>
            <a:r>
              <a:rPr lang="he-IL" sz="2400" dirty="0"/>
              <a:t>ְ וְיָצָאת בִּמְחוֹל מְשַׂחֲקִים: (ד) עוֹד תִּטְּעִי כְרָמִים בְּהָרֵי שֹׁמְרוֹן נָטְעוּ נֹטְעִים וְחִלֵּלוּ:</a:t>
            </a:r>
          </a:p>
        </p:txBody>
      </p:sp>
    </p:spTree>
    <p:extLst>
      <p:ext uri="{BB962C8B-B14F-4D97-AF65-F5344CB8AC3E}">
        <p14:creationId xmlns:p14="http://schemas.microsoft.com/office/powerpoint/2010/main" val="2964081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D18915A-D514-4E5B-B406-A54E43D46AA6}"/>
              </a:ext>
            </a:extLst>
          </p:cNvPr>
          <p:cNvSpPr>
            <a:spLocks noGrp="1"/>
          </p:cNvSpPr>
          <p:nvPr>
            <p:ph type="title"/>
          </p:nvPr>
        </p:nvSpPr>
        <p:spPr/>
        <p:txBody>
          <a:bodyPr/>
          <a:lstStyle/>
          <a:p>
            <a:r>
              <a:rPr lang="he-IL" dirty="0"/>
              <a:t>פסוקים א-ד</a:t>
            </a:r>
          </a:p>
        </p:txBody>
      </p:sp>
      <p:sp>
        <p:nvSpPr>
          <p:cNvPr id="3" name="מציין מיקום טקסט 2">
            <a:extLst>
              <a:ext uri="{FF2B5EF4-FFF2-40B4-BE49-F238E27FC236}">
                <a16:creationId xmlns:a16="http://schemas.microsoft.com/office/drawing/2014/main" id="{CC4FAF1E-CD5D-44BF-B731-89C7AFA19646}"/>
              </a:ext>
            </a:extLst>
          </p:cNvPr>
          <p:cNvSpPr>
            <a:spLocks noGrp="1"/>
          </p:cNvSpPr>
          <p:nvPr>
            <p:ph type="body" sz="quarter" idx="3"/>
          </p:nvPr>
        </p:nvSpPr>
        <p:spPr/>
        <p:txBody>
          <a:bodyPr/>
          <a:lstStyle/>
          <a:p>
            <a:endParaRPr lang="he-IL" dirty="0"/>
          </a:p>
        </p:txBody>
      </p:sp>
      <p:sp>
        <p:nvSpPr>
          <p:cNvPr id="5" name="מלבן 4">
            <a:extLst>
              <a:ext uri="{FF2B5EF4-FFF2-40B4-BE49-F238E27FC236}">
                <a16:creationId xmlns:a16="http://schemas.microsoft.com/office/drawing/2014/main" id="{C18D2D3E-2B28-4FFE-82C9-525DF608D310}"/>
              </a:ext>
            </a:extLst>
          </p:cNvPr>
          <p:cNvSpPr/>
          <p:nvPr/>
        </p:nvSpPr>
        <p:spPr>
          <a:xfrm>
            <a:off x="518160" y="1818757"/>
            <a:ext cx="6096000" cy="2308324"/>
          </a:xfrm>
          <a:prstGeom prst="rect">
            <a:avLst/>
          </a:prstGeom>
        </p:spPr>
        <p:txBody>
          <a:bodyPr>
            <a:spAutoFit/>
          </a:bodyPr>
          <a:lstStyle/>
          <a:p>
            <a:pPr marL="96848" indent="0" algn="just">
              <a:buNone/>
            </a:pPr>
            <a:r>
              <a:rPr lang="he-IL" sz="2400" dirty="0"/>
              <a:t>(א) כֹּה אָמַר ה' מָצָא חֵן בַּמִּדְבָּר עַם שְׂרִידֵי חָרֶב הָלוֹךְ לְהַרְגִּיעוֹ יִשְׂרָאֵל: (ב) מֵרָחוֹק ה' נִרְאָה לִי וְאַהֲבַת עוֹלָם אֲהַבְתִּיךְ עַל כֵּן מְשַׁכְתִּיךְ חָסֶד: (ג) עוֹד אֶבְנֵךְ וְנִבְנֵית בְּתוּלַת יִשְׂרָאֵל עוֹד תַּעְדִּי </a:t>
            </a:r>
            <a:r>
              <a:rPr lang="he-IL" sz="2400" dirty="0" err="1"/>
              <a:t>תֻפַּיִך</a:t>
            </a:r>
            <a:r>
              <a:rPr lang="he-IL" sz="2400" dirty="0"/>
              <a:t>ְ וְיָצָאת בִּמְחוֹל מְשַׂחֲקִים: (ד) עוֹד תִּטְּעִי כְרָמִים בְּהָרֵי שֹׁמְרוֹן נָטְעוּ נֹטְעִים וְחִלֵּלוּ:</a:t>
            </a:r>
          </a:p>
        </p:txBody>
      </p:sp>
      <p:sp>
        <p:nvSpPr>
          <p:cNvPr id="6" name="תיבת טקסט 5">
            <a:extLst>
              <a:ext uri="{FF2B5EF4-FFF2-40B4-BE49-F238E27FC236}">
                <a16:creationId xmlns:a16="http://schemas.microsoft.com/office/drawing/2014/main" id="{7DB17CFD-C2AF-4F4A-964D-9E32BBAB4CA8}"/>
              </a:ext>
            </a:extLst>
          </p:cNvPr>
          <p:cNvSpPr txBox="1"/>
          <p:nvPr/>
        </p:nvSpPr>
        <p:spPr>
          <a:xfrm>
            <a:off x="6614160" y="1822782"/>
            <a:ext cx="5205046" cy="3323987"/>
          </a:xfrm>
          <a:prstGeom prst="rect">
            <a:avLst/>
          </a:prstGeom>
          <a:noFill/>
        </p:spPr>
        <p:txBody>
          <a:bodyPr wrap="square" rtlCol="1">
            <a:spAutoFit/>
          </a:bodyPr>
          <a:lstStyle/>
          <a:p>
            <a:r>
              <a:rPr lang="he-IL" sz="2400" dirty="0" err="1"/>
              <a:t>רד"ק</a:t>
            </a:r>
            <a:r>
              <a:rPr lang="he-IL" sz="2400" dirty="0"/>
              <a:t> לפס' ב:</a:t>
            </a:r>
          </a:p>
          <a:p>
            <a:r>
              <a:rPr lang="he-IL" sz="2400" dirty="0"/>
              <a:t>אומרת כנסת ישראל בגלות למה שאמר האל "מצא חן במדבר", אמרה היא: אמת הוא זה, כי מזמן רחוק ה' נראה לי אך עתה הסתיר פניו ממני בגלות.</a:t>
            </a:r>
          </a:p>
          <a:p>
            <a:r>
              <a:rPr lang="he-IL" sz="2400" dirty="0"/>
              <a:t>ענה אותם האל: "ואהבת עולם אהבתיך" לא היתה אהבתי אליך לפי שעה, אלא להיות האהבה לעולם.</a:t>
            </a:r>
          </a:p>
          <a:p>
            <a:endParaRPr lang="he-IL" dirty="0"/>
          </a:p>
        </p:txBody>
      </p:sp>
    </p:spTree>
    <p:extLst>
      <p:ext uri="{BB962C8B-B14F-4D97-AF65-F5344CB8AC3E}">
        <p14:creationId xmlns:p14="http://schemas.microsoft.com/office/powerpoint/2010/main" val="2872548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D18915A-D514-4E5B-B406-A54E43D46AA6}"/>
              </a:ext>
            </a:extLst>
          </p:cNvPr>
          <p:cNvSpPr>
            <a:spLocks noGrp="1"/>
          </p:cNvSpPr>
          <p:nvPr>
            <p:ph type="title"/>
          </p:nvPr>
        </p:nvSpPr>
        <p:spPr/>
        <p:txBody>
          <a:bodyPr/>
          <a:lstStyle/>
          <a:p>
            <a:r>
              <a:rPr lang="he-IL" dirty="0"/>
              <a:t>פסוקים א-ד</a:t>
            </a:r>
          </a:p>
        </p:txBody>
      </p:sp>
      <p:sp>
        <p:nvSpPr>
          <p:cNvPr id="3" name="מציין מיקום טקסט 2">
            <a:extLst>
              <a:ext uri="{FF2B5EF4-FFF2-40B4-BE49-F238E27FC236}">
                <a16:creationId xmlns:a16="http://schemas.microsoft.com/office/drawing/2014/main" id="{CC4FAF1E-CD5D-44BF-B731-89C7AFA19646}"/>
              </a:ext>
            </a:extLst>
          </p:cNvPr>
          <p:cNvSpPr>
            <a:spLocks noGrp="1"/>
          </p:cNvSpPr>
          <p:nvPr>
            <p:ph type="body" sz="quarter" idx="3"/>
          </p:nvPr>
        </p:nvSpPr>
        <p:spPr/>
        <p:txBody>
          <a:bodyPr/>
          <a:lstStyle/>
          <a:p>
            <a:r>
              <a:rPr lang="he-IL" dirty="0"/>
              <a:t>אהבת ה' את ישראל היא נצחית</a:t>
            </a:r>
          </a:p>
        </p:txBody>
      </p:sp>
      <p:sp>
        <p:nvSpPr>
          <p:cNvPr id="4" name="מציין מיקום תוכן 3">
            <a:extLst>
              <a:ext uri="{FF2B5EF4-FFF2-40B4-BE49-F238E27FC236}">
                <a16:creationId xmlns:a16="http://schemas.microsoft.com/office/drawing/2014/main" id="{996B03C6-63CD-4503-BABF-A8E446AD1641}"/>
              </a:ext>
            </a:extLst>
          </p:cNvPr>
          <p:cNvSpPr>
            <a:spLocks noGrp="1"/>
          </p:cNvSpPr>
          <p:nvPr>
            <p:ph sz="quarter" idx="4"/>
          </p:nvPr>
        </p:nvSpPr>
        <p:spPr>
          <a:xfrm>
            <a:off x="1106116" y="4437723"/>
            <a:ext cx="4281810" cy="1938993"/>
          </a:xfrm>
        </p:spPr>
        <p:txBody>
          <a:bodyPr>
            <a:normAutofit/>
          </a:bodyPr>
          <a:lstStyle/>
          <a:p>
            <a:pPr marL="96848" indent="0" algn="just">
              <a:buNone/>
            </a:pPr>
            <a:r>
              <a:rPr lang="he-IL" dirty="0" err="1"/>
              <a:t>רד"ק</a:t>
            </a:r>
            <a:r>
              <a:rPr lang="he-IL" dirty="0"/>
              <a:t> רואה בפסוקים שלפנינו </a:t>
            </a:r>
            <a:r>
              <a:rPr lang="he-IL" b="1" dirty="0"/>
              <a:t>דו-שיח</a:t>
            </a:r>
            <a:r>
              <a:rPr lang="he-IL" dirty="0"/>
              <a:t> בין כנסת ישראל המתלוננת שה' לא אוהב את בני עמו, כפי שאהבם בעבר, וה' עונה לו שהאהבה היא נצחית</a:t>
            </a:r>
          </a:p>
        </p:txBody>
      </p:sp>
      <p:sp>
        <p:nvSpPr>
          <p:cNvPr id="5" name="מלבן 4">
            <a:extLst>
              <a:ext uri="{FF2B5EF4-FFF2-40B4-BE49-F238E27FC236}">
                <a16:creationId xmlns:a16="http://schemas.microsoft.com/office/drawing/2014/main" id="{C18D2D3E-2B28-4FFE-82C9-525DF608D310}"/>
              </a:ext>
            </a:extLst>
          </p:cNvPr>
          <p:cNvSpPr/>
          <p:nvPr/>
        </p:nvSpPr>
        <p:spPr>
          <a:xfrm>
            <a:off x="518160" y="1818757"/>
            <a:ext cx="6096000" cy="2308324"/>
          </a:xfrm>
          <a:prstGeom prst="rect">
            <a:avLst/>
          </a:prstGeom>
        </p:spPr>
        <p:txBody>
          <a:bodyPr>
            <a:spAutoFit/>
          </a:bodyPr>
          <a:lstStyle/>
          <a:p>
            <a:pPr marL="96848" indent="0" algn="just">
              <a:buNone/>
            </a:pPr>
            <a:r>
              <a:rPr lang="he-IL" sz="2400" dirty="0"/>
              <a:t>(א) כֹּה אָמַר ה' מָצָא חֵן בַּמִּדְבָּר עַם שְׂרִידֵי חָרֶב הָלוֹךְ לְהַרְגִּיעוֹ יִשְׂרָאֵל: (ב) מֵרָחוֹק ה' נִרְאָה לִי וְאַהֲבַת עוֹלָם אֲהַבְתִּיךְ עַל כֵּן מְשַׁכְתִּיךְ חָסֶד: (ג) עוֹד אֶבְנֵךְ וְנִבְנֵית בְּתוּלַת יִשְׂרָאֵל עוֹד תַּעְדִּי </a:t>
            </a:r>
            <a:r>
              <a:rPr lang="he-IL" sz="2400" dirty="0" err="1"/>
              <a:t>תֻפַּיִך</a:t>
            </a:r>
            <a:r>
              <a:rPr lang="he-IL" sz="2400" dirty="0"/>
              <a:t>ְ וְיָצָאת בִּמְחוֹל מְשַׂחֲקִים: (ד) עוֹד תִּטְּעִי כְרָמִים בְּהָרֵי שֹׁמְרוֹן נָטְעוּ נֹטְעִים וְחִלֵּלוּ:</a:t>
            </a:r>
          </a:p>
        </p:txBody>
      </p:sp>
      <p:sp>
        <p:nvSpPr>
          <p:cNvPr id="6" name="תיבת טקסט 5">
            <a:extLst>
              <a:ext uri="{FF2B5EF4-FFF2-40B4-BE49-F238E27FC236}">
                <a16:creationId xmlns:a16="http://schemas.microsoft.com/office/drawing/2014/main" id="{7DB17CFD-C2AF-4F4A-964D-9E32BBAB4CA8}"/>
              </a:ext>
            </a:extLst>
          </p:cNvPr>
          <p:cNvSpPr txBox="1"/>
          <p:nvPr/>
        </p:nvSpPr>
        <p:spPr>
          <a:xfrm>
            <a:off x="6614160" y="1808333"/>
            <a:ext cx="5205046" cy="3323987"/>
          </a:xfrm>
          <a:prstGeom prst="rect">
            <a:avLst/>
          </a:prstGeom>
          <a:noFill/>
        </p:spPr>
        <p:txBody>
          <a:bodyPr wrap="square" rtlCol="1">
            <a:spAutoFit/>
          </a:bodyPr>
          <a:lstStyle/>
          <a:p>
            <a:r>
              <a:rPr lang="he-IL" sz="2400" dirty="0" err="1"/>
              <a:t>רד"ק</a:t>
            </a:r>
            <a:r>
              <a:rPr lang="he-IL" sz="2400" dirty="0"/>
              <a:t> לפס' ב:</a:t>
            </a:r>
          </a:p>
          <a:p>
            <a:r>
              <a:rPr lang="he-IL" sz="2400" dirty="0"/>
              <a:t>אומרת כנסת ישראל בגלות למה שאמר האל "מצא חן במדבר", אמרה היא: אמת הוא זה, כי מזמן רחוק ה' נראה לי אך עתה הסתיר פניו ממני בגלות.</a:t>
            </a:r>
          </a:p>
          <a:p>
            <a:r>
              <a:rPr lang="he-IL" sz="2400" dirty="0"/>
              <a:t>ענה אותם האל: "ואהבת עולם אהבתיך" לא היתה אהבתי אליך לפי שעה, אלא להיות האהבה לעולם.</a:t>
            </a:r>
          </a:p>
          <a:p>
            <a:endParaRPr lang="he-IL" dirty="0"/>
          </a:p>
        </p:txBody>
      </p:sp>
    </p:spTree>
    <p:extLst>
      <p:ext uri="{BB962C8B-B14F-4D97-AF65-F5344CB8AC3E}">
        <p14:creationId xmlns:p14="http://schemas.microsoft.com/office/powerpoint/2010/main" val="861841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7BEC4C6-3987-4EC4-95C7-4853B48D99AD}"/>
              </a:ext>
            </a:extLst>
          </p:cNvPr>
          <p:cNvSpPr>
            <a:spLocks noGrp="1"/>
          </p:cNvSpPr>
          <p:nvPr>
            <p:ph type="title"/>
          </p:nvPr>
        </p:nvSpPr>
        <p:spPr/>
        <p:txBody>
          <a:bodyPr/>
          <a:lstStyle/>
          <a:p>
            <a:r>
              <a:rPr lang="he-IL" dirty="0"/>
              <a:t>דו שיח בין ה' לכנסת ישראל</a:t>
            </a:r>
          </a:p>
        </p:txBody>
      </p:sp>
      <p:sp>
        <p:nvSpPr>
          <p:cNvPr id="3" name="מציין מיקום טקסט 2">
            <a:extLst>
              <a:ext uri="{FF2B5EF4-FFF2-40B4-BE49-F238E27FC236}">
                <a16:creationId xmlns:a16="http://schemas.microsoft.com/office/drawing/2014/main" id="{A1D26304-8E91-43EE-A8A6-5264199509B3}"/>
              </a:ext>
            </a:extLst>
          </p:cNvPr>
          <p:cNvSpPr>
            <a:spLocks noGrp="1"/>
          </p:cNvSpPr>
          <p:nvPr>
            <p:ph type="body" sz="quarter" idx="3"/>
          </p:nvPr>
        </p:nvSpPr>
        <p:spPr>
          <a:xfrm>
            <a:off x="0" y="1185682"/>
            <a:ext cx="11029071" cy="540000"/>
          </a:xfrm>
        </p:spPr>
        <p:txBody>
          <a:bodyPr/>
          <a:lstStyle/>
          <a:p>
            <a:r>
              <a:rPr lang="he-IL" dirty="0"/>
              <a:t>		דברי ה' 					טענתה של כנסת ישראל</a:t>
            </a:r>
          </a:p>
        </p:txBody>
      </p:sp>
      <p:sp>
        <p:nvSpPr>
          <p:cNvPr id="4" name="מציין מיקום תוכן 3">
            <a:extLst>
              <a:ext uri="{FF2B5EF4-FFF2-40B4-BE49-F238E27FC236}">
                <a16:creationId xmlns:a16="http://schemas.microsoft.com/office/drawing/2014/main" id="{FD143ED7-1442-4F54-921F-12E4777FB30A}"/>
              </a:ext>
            </a:extLst>
          </p:cNvPr>
          <p:cNvSpPr>
            <a:spLocks noGrp="1"/>
          </p:cNvSpPr>
          <p:nvPr>
            <p:ph sz="quarter" idx="4"/>
          </p:nvPr>
        </p:nvSpPr>
        <p:spPr>
          <a:xfrm>
            <a:off x="515274" y="1725682"/>
            <a:ext cx="9219570" cy="4152517"/>
          </a:xfrm>
        </p:spPr>
        <p:txBody>
          <a:bodyPr>
            <a:normAutofit lnSpcReduction="10000"/>
          </a:bodyPr>
          <a:lstStyle/>
          <a:p>
            <a:pPr marL="96848" indent="0">
              <a:buNone/>
            </a:pPr>
            <a:r>
              <a:rPr lang="he-IL" dirty="0"/>
              <a:t>כֹּה אָמַר ה'</a:t>
            </a:r>
          </a:p>
          <a:p>
            <a:pPr marL="96848" indent="0">
              <a:buNone/>
            </a:pPr>
            <a:r>
              <a:rPr lang="he-IL" dirty="0"/>
              <a:t>מָצָא חֵן בַּמִּדְבָּר</a:t>
            </a:r>
          </a:p>
          <a:p>
            <a:pPr marL="96848" indent="0">
              <a:buNone/>
            </a:pPr>
            <a:r>
              <a:rPr lang="he-IL" dirty="0"/>
              <a:t>עַם שְׂרִידֵי חָרֶב</a:t>
            </a:r>
          </a:p>
          <a:p>
            <a:pPr marL="96848" indent="0">
              <a:buNone/>
            </a:pPr>
            <a:r>
              <a:rPr lang="he-IL" dirty="0"/>
              <a:t>הָלוֹךְ לְהַרְגִּיעוֹ יִשְׂרָאֵל:</a:t>
            </a:r>
          </a:p>
          <a:p>
            <a:pPr marL="96848" indent="0">
              <a:buNone/>
            </a:pPr>
            <a:r>
              <a:rPr lang="he-IL" dirty="0"/>
              <a:t>							מֵרָחוֹק ה' נִרְאָה לִי</a:t>
            </a:r>
          </a:p>
          <a:p>
            <a:pPr marL="96848" indent="0">
              <a:buNone/>
            </a:pPr>
            <a:r>
              <a:rPr lang="he-IL" dirty="0"/>
              <a:t>וְאַהֲבַת עוֹלָם אֲהַבְתִּיךְ</a:t>
            </a:r>
          </a:p>
          <a:p>
            <a:pPr marL="96848" indent="0">
              <a:buNone/>
            </a:pPr>
            <a:r>
              <a:rPr lang="he-IL" dirty="0"/>
              <a:t>עַל כֵּן מְשַׁכְתִּיךְ חָסֶד:</a:t>
            </a:r>
          </a:p>
          <a:p>
            <a:pPr marL="96848" indent="0">
              <a:buNone/>
            </a:pPr>
            <a:r>
              <a:rPr lang="he-IL" dirty="0"/>
              <a:t>עוֹד אֶבְנֵךְ וְנִבְנֵית בְּתוּלַת יִשְׂרָאֵל</a:t>
            </a:r>
          </a:p>
          <a:p>
            <a:pPr marL="96848" indent="0">
              <a:buNone/>
            </a:pPr>
            <a:r>
              <a:rPr lang="he-IL" dirty="0"/>
              <a:t>עוֹד תַּעְדִּי </a:t>
            </a:r>
            <a:r>
              <a:rPr lang="he-IL" dirty="0" err="1"/>
              <a:t>תֻפַּיִך</a:t>
            </a:r>
            <a:r>
              <a:rPr lang="he-IL" dirty="0"/>
              <a:t>ְ וְיָצָאת בִּמְחוֹל מְשַׂחֲקִים:</a:t>
            </a:r>
          </a:p>
          <a:p>
            <a:pPr marL="96848" indent="0">
              <a:buNone/>
            </a:pPr>
            <a:r>
              <a:rPr lang="he-IL" dirty="0"/>
              <a:t>עוֹד תִּטְּעִי כְרָמִים בְּהָרֵי שֹׁמְרוֹן נָטְעוּ נֹטְעִים וְחִלֵּלוּ:</a:t>
            </a:r>
          </a:p>
        </p:txBody>
      </p:sp>
    </p:spTree>
    <p:extLst>
      <p:ext uri="{BB962C8B-B14F-4D97-AF65-F5344CB8AC3E}">
        <p14:creationId xmlns:p14="http://schemas.microsoft.com/office/powerpoint/2010/main" val="2712596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EE5236D-BC0A-4ECB-8FCC-80341C4F3EB7}"/>
              </a:ext>
            </a:extLst>
          </p:cNvPr>
          <p:cNvSpPr>
            <a:spLocks noGrp="1"/>
          </p:cNvSpPr>
          <p:nvPr>
            <p:ph type="title"/>
          </p:nvPr>
        </p:nvSpPr>
        <p:spPr>
          <a:xfrm>
            <a:off x="1969477" y="213094"/>
            <a:ext cx="10222523" cy="1334352"/>
          </a:xfrm>
        </p:spPr>
        <p:txBody>
          <a:bodyPr/>
          <a:lstStyle/>
          <a:p>
            <a:r>
              <a:rPr lang="he-IL" dirty="0"/>
              <a:t>עוֹד תִּטְּעִי כְרָמִים בְּהָרֵי שֹׁמְרוֹן נָטְעוּ נֹטְעִים וְחִלֵּלוּ: </a:t>
            </a:r>
          </a:p>
        </p:txBody>
      </p:sp>
      <p:sp>
        <p:nvSpPr>
          <p:cNvPr id="3" name="מציין מיקום טקסט 2">
            <a:extLst>
              <a:ext uri="{FF2B5EF4-FFF2-40B4-BE49-F238E27FC236}">
                <a16:creationId xmlns:a16="http://schemas.microsoft.com/office/drawing/2014/main" id="{16084026-0A1E-43F7-A634-35FE9E04F5FB}"/>
              </a:ext>
            </a:extLst>
          </p:cNvPr>
          <p:cNvSpPr>
            <a:spLocks noGrp="1"/>
          </p:cNvSpPr>
          <p:nvPr>
            <p:ph type="body" sz="quarter" idx="3"/>
          </p:nvPr>
        </p:nvSpPr>
        <p:spPr>
          <a:xfrm>
            <a:off x="2574387" y="1547446"/>
            <a:ext cx="4768947" cy="540000"/>
          </a:xfrm>
        </p:spPr>
        <p:txBody>
          <a:bodyPr/>
          <a:lstStyle/>
          <a:p>
            <a:r>
              <a:rPr lang="he-IL" dirty="0"/>
              <a:t>מה משמעות חילול הכרם?</a:t>
            </a:r>
          </a:p>
        </p:txBody>
      </p:sp>
      <p:sp>
        <p:nvSpPr>
          <p:cNvPr id="4" name="מציין מיקום תוכן 3">
            <a:extLst>
              <a:ext uri="{FF2B5EF4-FFF2-40B4-BE49-F238E27FC236}">
                <a16:creationId xmlns:a16="http://schemas.microsoft.com/office/drawing/2014/main" id="{43B22647-EA53-40CA-9CE1-C4726B326101}"/>
              </a:ext>
            </a:extLst>
          </p:cNvPr>
          <p:cNvSpPr>
            <a:spLocks noGrp="1"/>
          </p:cNvSpPr>
          <p:nvPr>
            <p:ph sz="quarter" idx="4"/>
          </p:nvPr>
        </p:nvSpPr>
        <p:spPr>
          <a:xfrm>
            <a:off x="551555" y="2330594"/>
            <a:ext cx="8817528" cy="3859192"/>
          </a:xfrm>
        </p:spPr>
        <p:txBody>
          <a:bodyPr/>
          <a:lstStyle/>
          <a:p>
            <a:pPr marL="96848" indent="0">
              <a:buNone/>
            </a:pPr>
            <a:r>
              <a:rPr lang="he-IL" dirty="0"/>
              <a:t>הפיכת הפירות המקודשים לחולין בשנה הרביעית לנטיעה – </a:t>
            </a:r>
            <a:r>
              <a:rPr lang="he-IL" dirty="0">
                <a:solidFill>
                  <a:schemeClr val="accent1"/>
                </a:solidFill>
              </a:rPr>
              <a:t>נטע רבעי</a:t>
            </a:r>
          </a:p>
          <a:p>
            <a:pPr marL="96848" indent="0">
              <a:buNone/>
            </a:pPr>
            <a:r>
              <a:rPr lang="he-IL" dirty="0"/>
              <a:t>מקור הדין הוא בכתוב בספר ויקרא, י"ט, </a:t>
            </a:r>
            <a:r>
              <a:rPr lang="he-IL" dirty="0" err="1"/>
              <a:t>כג</a:t>
            </a:r>
            <a:r>
              <a:rPr lang="he-IL" dirty="0"/>
              <a:t>-כד:</a:t>
            </a:r>
          </a:p>
          <a:p>
            <a:pPr marL="96848" indent="0">
              <a:buNone/>
            </a:pPr>
            <a:r>
              <a:rPr lang="he-IL" dirty="0"/>
              <a:t>"וְכִי </a:t>
            </a:r>
            <a:r>
              <a:rPr lang="he-IL" dirty="0" err="1"/>
              <a:t>תָבֹאו</a:t>
            </a:r>
            <a:r>
              <a:rPr lang="he-IL" dirty="0"/>
              <a:t>ּ אֶל הָאָרֶץ וּנְטַעְתֶּם כָּל עֵץ מַאֲכָל </a:t>
            </a:r>
            <a:r>
              <a:rPr lang="he-IL" dirty="0" err="1"/>
              <a:t>וַעֲרַלְתֶּם</a:t>
            </a:r>
            <a:r>
              <a:rPr lang="he-IL" dirty="0"/>
              <a:t> </a:t>
            </a:r>
            <a:r>
              <a:rPr lang="he-IL" dirty="0" err="1"/>
              <a:t>עָרְלָתו</a:t>
            </a:r>
            <a:r>
              <a:rPr lang="he-IL" dirty="0"/>
              <a:t>ֹ אֶת פִּרְיוֹ שָׁלֹשׁ שָׁנִים יִהְיֶה לָכֶם עֲרֵלִים לֹא יֵאָכֵל: וּבַשָּׁנָה </a:t>
            </a:r>
            <a:r>
              <a:rPr lang="he-IL" dirty="0" err="1"/>
              <a:t>הָרְבִיעִת</a:t>
            </a:r>
            <a:r>
              <a:rPr lang="he-IL" dirty="0"/>
              <a:t> יִהְיֶה כָּל פִּרְיוֹ קֹדֶשׁ הִלּוּלִים לַה'" </a:t>
            </a:r>
          </a:p>
          <a:p>
            <a:pPr marL="96848" indent="0">
              <a:buNone/>
            </a:pPr>
            <a:r>
              <a:rPr lang="he-IL" dirty="0"/>
              <a:t>התורה פוטרת ממלחמת רשות את מי שעדיין לא זכה לחלל את פירות כרמו "וּמִי הָאִישׁ אֲשֶׁר נָטַע כֶּרֶם וְלֹא חִלְּלוֹ יֵלֵךְ וְיָשֹׁב לְבֵיתוֹ פֶּן יָמוּת בַּמִּלְחָמָה וְאִישׁ אַחֵר יְחַלְּלֶנּוּ" (דברים כ', ו).</a:t>
            </a:r>
          </a:p>
        </p:txBody>
      </p:sp>
    </p:spTree>
    <p:extLst>
      <p:ext uri="{BB962C8B-B14F-4D97-AF65-F5344CB8AC3E}">
        <p14:creationId xmlns:p14="http://schemas.microsoft.com/office/powerpoint/2010/main" val="2163650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6D28F45-AAD8-4D1E-BC4C-18DD57EF8B09}"/>
              </a:ext>
            </a:extLst>
          </p:cNvPr>
          <p:cNvSpPr>
            <a:spLocks noGrp="1"/>
          </p:cNvSpPr>
          <p:nvPr>
            <p:ph type="title"/>
          </p:nvPr>
        </p:nvSpPr>
        <p:spPr/>
        <p:txBody>
          <a:bodyPr/>
          <a:lstStyle/>
          <a:p>
            <a:r>
              <a:rPr lang="he-IL" dirty="0"/>
              <a:t>קיבוץ הגלויות</a:t>
            </a:r>
          </a:p>
        </p:txBody>
      </p:sp>
      <p:sp>
        <p:nvSpPr>
          <p:cNvPr id="3" name="מציין מיקום טקסט 2">
            <a:extLst>
              <a:ext uri="{FF2B5EF4-FFF2-40B4-BE49-F238E27FC236}">
                <a16:creationId xmlns:a16="http://schemas.microsoft.com/office/drawing/2014/main" id="{FF1E0B89-B844-4C87-B83E-3DA6F1A5D389}"/>
              </a:ext>
            </a:extLst>
          </p:cNvPr>
          <p:cNvSpPr>
            <a:spLocks noGrp="1"/>
          </p:cNvSpPr>
          <p:nvPr>
            <p:ph type="body" sz="quarter" idx="3"/>
          </p:nvPr>
        </p:nvSpPr>
        <p:spPr/>
        <p:txBody>
          <a:bodyPr/>
          <a:lstStyle/>
          <a:p>
            <a:endParaRPr lang="he-IL"/>
          </a:p>
        </p:txBody>
      </p:sp>
      <p:sp>
        <p:nvSpPr>
          <p:cNvPr id="4" name="מציין מיקום תוכן 3">
            <a:extLst>
              <a:ext uri="{FF2B5EF4-FFF2-40B4-BE49-F238E27FC236}">
                <a16:creationId xmlns:a16="http://schemas.microsoft.com/office/drawing/2014/main" id="{3AE494B4-77D7-46B6-87DC-7F159A2CBD2B}"/>
              </a:ext>
            </a:extLst>
          </p:cNvPr>
          <p:cNvSpPr>
            <a:spLocks noGrp="1"/>
          </p:cNvSpPr>
          <p:nvPr>
            <p:ph sz="quarter" idx="4"/>
          </p:nvPr>
        </p:nvSpPr>
        <p:spPr>
          <a:xfrm>
            <a:off x="515273" y="2076179"/>
            <a:ext cx="8031963" cy="2705641"/>
          </a:xfrm>
        </p:spPr>
        <p:txBody>
          <a:bodyPr>
            <a:normAutofit/>
          </a:bodyPr>
          <a:lstStyle/>
          <a:p>
            <a:pPr marL="96848" indent="0">
              <a:buNone/>
            </a:pPr>
            <a:r>
              <a:rPr lang="he-IL" dirty="0"/>
              <a:t>(ו) כִּי כֹה אָמַר ה' </a:t>
            </a:r>
            <a:r>
              <a:rPr lang="he-IL" dirty="0">
                <a:solidFill>
                  <a:schemeClr val="accent1"/>
                </a:solidFill>
              </a:rPr>
              <a:t>רָנּוּ</a:t>
            </a:r>
            <a:r>
              <a:rPr lang="he-IL" dirty="0"/>
              <a:t> לְיַעֲקֹב </a:t>
            </a:r>
            <a:r>
              <a:rPr lang="he-IL" dirty="0">
                <a:solidFill>
                  <a:schemeClr val="accent1"/>
                </a:solidFill>
              </a:rPr>
              <a:t>שִׂמְחָה</a:t>
            </a:r>
            <a:r>
              <a:rPr lang="he-IL" dirty="0"/>
              <a:t> </a:t>
            </a:r>
            <a:r>
              <a:rPr lang="he-IL" dirty="0">
                <a:solidFill>
                  <a:schemeClr val="accent1"/>
                </a:solidFill>
              </a:rPr>
              <a:t>וְצַהֲלוּ</a:t>
            </a:r>
            <a:r>
              <a:rPr lang="he-IL" dirty="0"/>
              <a:t> בְּרֹאשׁ </a:t>
            </a:r>
            <a:r>
              <a:rPr lang="he-IL" dirty="0" err="1"/>
              <a:t>הַגּוֹיִם</a:t>
            </a:r>
            <a:r>
              <a:rPr lang="he-IL" dirty="0"/>
              <a:t> הַשְׁמִיעוּ הַלְלוּ וְאִמְרוּ הוֹשַׁע ה' אֶת עַמְּךָ אֵת שְׁאֵרִית יִשְׂרָאֵל: </a:t>
            </a:r>
          </a:p>
          <a:p>
            <a:pPr marL="96848" indent="0">
              <a:buNone/>
            </a:pPr>
            <a:r>
              <a:rPr lang="he-IL" dirty="0"/>
              <a:t>(ז) הִנְנִי מֵבִיא אוֹתָם מֵאֶרֶץ צָפוֹן וְקִבַּצְתִּים מִיַּרְכְּתֵי אָרֶץ בָּם עִוֵּר וּפִסֵּחַ הָרָה וְיֹלֶדֶת יַחְדָּו קָהָל גָּדוֹל יָשׁוּבוּ הֵנָּה: </a:t>
            </a:r>
          </a:p>
          <a:p>
            <a:pPr marL="96848" indent="0">
              <a:buNone/>
            </a:pPr>
            <a:r>
              <a:rPr lang="he-IL" dirty="0"/>
              <a:t>(ח) </a:t>
            </a:r>
            <a:r>
              <a:rPr lang="he-IL" dirty="0">
                <a:solidFill>
                  <a:schemeClr val="accent1"/>
                </a:solidFill>
              </a:rPr>
              <a:t>בִּבְכִי</a:t>
            </a:r>
            <a:r>
              <a:rPr lang="he-IL" dirty="0"/>
              <a:t> יָבֹאוּ </a:t>
            </a:r>
            <a:r>
              <a:rPr lang="he-IL" dirty="0">
                <a:solidFill>
                  <a:schemeClr val="accent1"/>
                </a:solidFill>
              </a:rPr>
              <a:t>וּבְתַחֲנוּנִים</a:t>
            </a:r>
            <a:r>
              <a:rPr lang="he-IL" dirty="0"/>
              <a:t> אוֹבִילֵם אוֹלִיכֵם אֶל נַחֲלֵי מַיִם בְּדֶרֶךְ יָשָׁר לֹא יִכָּשְׁלוּ בָּהּ כִּי הָיִיתִי לְיִשְׂרָאֵל לְאָב וְאֶפְרַיִם בְּכֹרִי הוּא</a:t>
            </a:r>
          </a:p>
        </p:txBody>
      </p:sp>
    </p:spTree>
    <p:extLst>
      <p:ext uri="{BB962C8B-B14F-4D97-AF65-F5344CB8AC3E}">
        <p14:creationId xmlns:p14="http://schemas.microsoft.com/office/powerpoint/2010/main" val="3373030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534" y="2695671"/>
            <a:ext cx="9208400" cy="1924651"/>
          </a:xfrm>
          <a:prstGeom prst="rect">
            <a:avLst/>
          </a:prstGeom>
          <a:noFill/>
          <a:ln>
            <a:noFill/>
          </a:ln>
        </p:spPr>
        <p:txBody>
          <a:bodyPr spcFirstLastPara="1" wrap="square" lIns="121904" tIns="121904" rIns="121904" bIns="121904" anchor="t" anchorCtr="0">
            <a:noAutofit/>
          </a:bodyPr>
          <a:lstStyle/>
          <a:p>
            <a:pPr marL="609600">
              <a:lnSpc>
                <a:spcPct val="150000"/>
              </a:lnSpc>
            </a:pPr>
            <a:endParaRPr dirty="0"/>
          </a:p>
        </p:txBody>
      </p:sp>
      <p:sp>
        <p:nvSpPr>
          <p:cNvPr id="5" name="כותרת 4"/>
          <p:cNvSpPr>
            <a:spLocks noGrp="1"/>
          </p:cNvSpPr>
          <p:nvPr>
            <p:ph type="ctrTitle"/>
          </p:nvPr>
        </p:nvSpPr>
        <p:spPr>
          <a:xfrm>
            <a:off x="1" y="1640677"/>
            <a:ext cx="12192001" cy="1260164"/>
          </a:xfrm>
        </p:spPr>
        <p:txBody>
          <a:bodyPr/>
          <a:lstStyle/>
          <a:p>
            <a:r>
              <a:rPr lang="he-IL" dirty="0">
                <a:solidFill>
                  <a:srgbClr val="192A72"/>
                </a:solidFill>
              </a:rPr>
              <a:t>תנ"ך ממ"ד</a:t>
            </a:r>
          </a:p>
        </p:txBody>
      </p:sp>
      <p:sp>
        <p:nvSpPr>
          <p:cNvPr id="7" name="כותרת משנה 6"/>
          <p:cNvSpPr>
            <a:spLocks noGrp="1"/>
          </p:cNvSpPr>
          <p:nvPr>
            <p:ph type="subTitle" idx="1"/>
          </p:nvPr>
        </p:nvSpPr>
        <p:spPr>
          <a:xfrm>
            <a:off x="1" y="2803497"/>
            <a:ext cx="12192001" cy="765200"/>
          </a:xfrm>
        </p:spPr>
        <p:txBody>
          <a:bodyPr/>
          <a:lstStyle/>
          <a:p>
            <a:r>
              <a:rPr lang="he-IL" dirty="0">
                <a:sym typeface="Varela Round"/>
              </a:rPr>
              <a:t>ירמיהו לכיתות י"ב</a:t>
            </a:r>
            <a:endParaRPr lang="he-IL" sz="4000" dirty="0">
              <a:sym typeface="Varela Round"/>
            </a:endParaRPr>
          </a:p>
        </p:txBody>
      </p:sp>
      <p:sp>
        <p:nvSpPr>
          <p:cNvPr id="4" name="מציין מיקום תוכן 3"/>
          <p:cNvSpPr>
            <a:spLocks noGrp="1"/>
          </p:cNvSpPr>
          <p:nvPr>
            <p:ph idx="10"/>
          </p:nvPr>
        </p:nvSpPr>
        <p:spPr>
          <a:xfrm>
            <a:off x="1" y="3655861"/>
            <a:ext cx="12192001" cy="720094"/>
          </a:xfrm>
        </p:spPr>
        <p:txBody>
          <a:bodyPr/>
          <a:lstStyle/>
          <a:p>
            <a:r>
              <a:rPr lang="he-IL" sz="3200" dirty="0">
                <a:sym typeface="Varela Round"/>
              </a:rPr>
              <a:t>שפרה אדלר</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69A089C-B335-40E1-8958-A0DF80D54D79}"/>
              </a:ext>
            </a:extLst>
          </p:cNvPr>
          <p:cNvSpPr>
            <a:spLocks noGrp="1"/>
          </p:cNvSpPr>
          <p:nvPr>
            <p:ph type="title"/>
          </p:nvPr>
        </p:nvSpPr>
        <p:spPr/>
        <p:txBody>
          <a:bodyPr/>
          <a:lstStyle/>
          <a:p>
            <a:r>
              <a:rPr lang="he-IL" dirty="0"/>
              <a:t>המהפך הרגשי</a:t>
            </a:r>
          </a:p>
        </p:txBody>
      </p:sp>
      <p:sp>
        <p:nvSpPr>
          <p:cNvPr id="3" name="מציין מיקום טקסט 2">
            <a:extLst>
              <a:ext uri="{FF2B5EF4-FFF2-40B4-BE49-F238E27FC236}">
                <a16:creationId xmlns:a16="http://schemas.microsoft.com/office/drawing/2014/main" id="{EF3276C7-5C03-424F-96D1-96C7EEEEFC23}"/>
              </a:ext>
            </a:extLst>
          </p:cNvPr>
          <p:cNvSpPr>
            <a:spLocks noGrp="1"/>
          </p:cNvSpPr>
          <p:nvPr>
            <p:ph type="body" sz="quarter" idx="3"/>
          </p:nvPr>
        </p:nvSpPr>
        <p:spPr/>
        <p:txBody>
          <a:bodyPr/>
          <a:lstStyle/>
          <a:p>
            <a:endParaRPr lang="he-IL" dirty="0"/>
          </a:p>
        </p:txBody>
      </p:sp>
      <p:sp>
        <p:nvSpPr>
          <p:cNvPr id="4" name="מציין מיקום תוכן 3">
            <a:extLst>
              <a:ext uri="{FF2B5EF4-FFF2-40B4-BE49-F238E27FC236}">
                <a16:creationId xmlns:a16="http://schemas.microsoft.com/office/drawing/2014/main" id="{EEF1A33D-62EC-4722-A151-7C186D4771E1}"/>
              </a:ext>
            </a:extLst>
          </p:cNvPr>
          <p:cNvSpPr>
            <a:spLocks noGrp="1"/>
          </p:cNvSpPr>
          <p:nvPr>
            <p:ph sz="quarter" idx="4"/>
          </p:nvPr>
        </p:nvSpPr>
        <p:spPr/>
        <p:txBody>
          <a:bodyPr>
            <a:normAutofit/>
          </a:bodyPr>
          <a:lstStyle/>
          <a:p>
            <a:pPr marL="96848" indent="0">
              <a:buNone/>
            </a:pPr>
            <a:r>
              <a:rPr lang="he-IL" dirty="0"/>
              <a:t>(ט) שִׁמְעוּ דְבַר ה' גּוֹיִם וְהַגִּידוּ בָאִיִּים מִמֶּרְחָק וְאִמְרוּ מְזָרֵה יִשְׂרָאֵל יְקַבְּצֶנּוּ וּשְׁמָרוֹ כְּרֹעֶה עֶדְרוֹ: </a:t>
            </a:r>
          </a:p>
          <a:p>
            <a:pPr marL="96848" indent="0">
              <a:buNone/>
            </a:pPr>
            <a:r>
              <a:rPr lang="he-IL" dirty="0"/>
              <a:t>(י) כִּי פָדָה ה' אֶת יַעֲקֹב וּגְאָלוֹ מִיַּד חָזָק מִמֶּנּוּ: (יא) וּבָאוּ </a:t>
            </a:r>
            <a:r>
              <a:rPr lang="he-IL" dirty="0">
                <a:solidFill>
                  <a:schemeClr val="accent1"/>
                </a:solidFill>
              </a:rPr>
              <a:t>וְרִנְּנוּ</a:t>
            </a:r>
            <a:r>
              <a:rPr lang="he-IL" dirty="0"/>
              <a:t> בִמְרוֹם צִיּוֹן וְנָהֲרוּ אֶל טוּב ה' עַל דָּגָן וְעַל תִּירֹשׁ וְעַל יִצְהָר וְעַל בְּנֵי צֹאן וּבָקָר וְהָיְתָה נַפְשָׁם כְּגַן </a:t>
            </a:r>
            <a:r>
              <a:rPr lang="he-IL" dirty="0" err="1"/>
              <a:t>רָוֶה</a:t>
            </a:r>
            <a:r>
              <a:rPr lang="he-IL" dirty="0"/>
              <a:t> וְלֹא יוֹסִיפוּ </a:t>
            </a:r>
            <a:r>
              <a:rPr lang="he-IL" dirty="0">
                <a:solidFill>
                  <a:srgbClr val="12B4BC"/>
                </a:solidFill>
              </a:rPr>
              <a:t>לְדַאֲבָה</a:t>
            </a:r>
            <a:r>
              <a:rPr lang="he-IL" dirty="0"/>
              <a:t> עוֹד: </a:t>
            </a:r>
          </a:p>
          <a:p>
            <a:pPr marL="96848" indent="0">
              <a:buNone/>
            </a:pPr>
            <a:r>
              <a:rPr lang="he-IL" dirty="0"/>
              <a:t>(</a:t>
            </a:r>
            <a:r>
              <a:rPr lang="he-IL" dirty="0" err="1"/>
              <a:t>יב</a:t>
            </a:r>
            <a:r>
              <a:rPr lang="he-IL" dirty="0"/>
              <a:t>) אָז </a:t>
            </a:r>
            <a:r>
              <a:rPr lang="he-IL" dirty="0">
                <a:solidFill>
                  <a:srgbClr val="92D050"/>
                </a:solidFill>
              </a:rPr>
              <a:t>תִּשְׂמַח</a:t>
            </a:r>
            <a:r>
              <a:rPr lang="he-IL" dirty="0"/>
              <a:t> בְּתוּלָה </a:t>
            </a:r>
            <a:r>
              <a:rPr lang="he-IL" dirty="0">
                <a:solidFill>
                  <a:srgbClr val="92D050"/>
                </a:solidFill>
              </a:rPr>
              <a:t>בְּמָחוֹל</a:t>
            </a:r>
            <a:r>
              <a:rPr lang="he-IL" dirty="0"/>
              <a:t> וּבַחֻרִים וּזְקֵנִים יַחְדָּו וְהָפַכְתִּי </a:t>
            </a:r>
            <a:r>
              <a:rPr lang="he-IL" dirty="0">
                <a:solidFill>
                  <a:srgbClr val="12B4BC"/>
                </a:solidFill>
              </a:rPr>
              <a:t>אֶבְלָם</a:t>
            </a:r>
            <a:r>
              <a:rPr lang="he-IL" dirty="0"/>
              <a:t> </a:t>
            </a:r>
            <a:r>
              <a:rPr lang="he-IL" dirty="0">
                <a:solidFill>
                  <a:srgbClr val="92D050"/>
                </a:solidFill>
              </a:rPr>
              <a:t>לְשָׂשׂוֹן</a:t>
            </a:r>
            <a:r>
              <a:rPr lang="he-IL" dirty="0"/>
              <a:t> </a:t>
            </a:r>
            <a:r>
              <a:rPr lang="he-IL" dirty="0" err="1"/>
              <a:t>וְנִחַמְתִּים</a:t>
            </a:r>
            <a:r>
              <a:rPr lang="he-IL" dirty="0"/>
              <a:t> </a:t>
            </a:r>
            <a:r>
              <a:rPr lang="he-IL" dirty="0">
                <a:solidFill>
                  <a:srgbClr val="92D050"/>
                </a:solidFill>
              </a:rPr>
              <a:t>וְשִׂמַּחְתִּים</a:t>
            </a:r>
            <a:r>
              <a:rPr lang="he-IL" dirty="0"/>
              <a:t> </a:t>
            </a:r>
            <a:r>
              <a:rPr lang="he-IL" dirty="0">
                <a:solidFill>
                  <a:srgbClr val="12B4BC"/>
                </a:solidFill>
              </a:rPr>
              <a:t>מִיגוֹנָם</a:t>
            </a:r>
            <a:r>
              <a:rPr lang="he-IL" dirty="0"/>
              <a:t>: (</a:t>
            </a:r>
            <a:r>
              <a:rPr lang="he-IL" dirty="0" err="1"/>
              <a:t>יג</a:t>
            </a:r>
            <a:r>
              <a:rPr lang="he-IL" dirty="0"/>
              <a:t>) </a:t>
            </a:r>
            <a:r>
              <a:rPr lang="he-IL" dirty="0" err="1"/>
              <a:t>וְרִוֵּיתִי</a:t>
            </a:r>
            <a:r>
              <a:rPr lang="he-IL" dirty="0"/>
              <a:t> נֶפֶשׁ הַכֹּהֲנִים דָּשֶׁן וְעַמִּי אֶת טוּבִי יִשְׂבָּעוּ נְאֻם ה': </a:t>
            </a:r>
          </a:p>
        </p:txBody>
      </p:sp>
    </p:spTree>
    <p:extLst>
      <p:ext uri="{BB962C8B-B14F-4D97-AF65-F5344CB8AC3E}">
        <p14:creationId xmlns:p14="http://schemas.microsoft.com/office/powerpoint/2010/main" val="593567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69A089C-B335-40E1-8958-A0DF80D54D79}"/>
              </a:ext>
            </a:extLst>
          </p:cNvPr>
          <p:cNvSpPr>
            <a:spLocks noGrp="1"/>
          </p:cNvSpPr>
          <p:nvPr>
            <p:ph type="title"/>
          </p:nvPr>
        </p:nvSpPr>
        <p:spPr/>
        <p:txBody>
          <a:bodyPr/>
          <a:lstStyle/>
          <a:p>
            <a:r>
              <a:rPr lang="he-IL" dirty="0"/>
              <a:t>קיבוץ הגלויות</a:t>
            </a:r>
          </a:p>
        </p:txBody>
      </p:sp>
      <p:sp>
        <p:nvSpPr>
          <p:cNvPr id="3" name="מציין מיקום טקסט 2">
            <a:extLst>
              <a:ext uri="{FF2B5EF4-FFF2-40B4-BE49-F238E27FC236}">
                <a16:creationId xmlns:a16="http://schemas.microsoft.com/office/drawing/2014/main" id="{EF3276C7-5C03-424F-96D1-96C7EEEEFC23}"/>
              </a:ext>
            </a:extLst>
          </p:cNvPr>
          <p:cNvSpPr>
            <a:spLocks noGrp="1"/>
          </p:cNvSpPr>
          <p:nvPr>
            <p:ph type="body" sz="quarter" idx="3"/>
          </p:nvPr>
        </p:nvSpPr>
        <p:spPr/>
        <p:txBody>
          <a:bodyPr/>
          <a:lstStyle/>
          <a:p>
            <a:r>
              <a:rPr lang="he-IL" dirty="0"/>
              <a:t>מה כוללת השיבה לציון? מהו טוב ה'?</a:t>
            </a:r>
          </a:p>
        </p:txBody>
      </p:sp>
      <p:sp>
        <p:nvSpPr>
          <p:cNvPr id="4" name="מציין מיקום תוכן 3">
            <a:extLst>
              <a:ext uri="{FF2B5EF4-FFF2-40B4-BE49-F238E27FC236}">
                <a16:creationId xmlns:a16="http://schemas.microsoft.com/office/drawing/2014/main" id="{EEF1A33D-62EC-4722-A151-7C186D4771E1}"/>
              </a:ext>
            </a:extLst>
          </p:cNvPr>
          <p:cNvSpPr>
            <a:spLocks noGrp="1"/>
          </p:cNvSpPr>
          <p:nvPr>
            <p:ph sz="quarter" idx="4"/>
          </p:nvPr>
        </p:nvSpPr>
        <p:spPr/>
        <p:txBody>
          <a:bodyPr>
            <a:normAutofit/>
          </a:bodyPr>
          <a:lstStyle/>
          <a:p>
            <a:pPr marL="96848" indent="0">
              <a:buNone/>
            </a:pPr>
            <a:r>
              <a:rPr lang="he-IL" dirty="0"/>
              <a:t>(ט) שִׁמְעוּ דְבַר ה' גּוֹיִם וְהַגִּידוּ בָאִיִּים מִמֶּרְחָק וְאִמְרוּ מְזָרֵה יִשְׂרָאֵל יְקַבְּצֶנּוּ וּשְׁמָרוֹ כְּרֹעֶה עֶדְרוֹ: </a:t>
            </a:r>
          </a:p>
          <a:p>
            <a:pPr marL="96848" indent="0">
              <a:buNone/>
            </a:pPr>
            <a:r>
              <a:rPr lang="he-IL" dirty="0"/>
              <a:t>(י) כִּי פָדָה ה' אֶת יַעֲקֹב וּגְאָלוֹ מִיַּד חָזָק מִמֶּנּוּ: (יא) וּבָאוּ </a:t>
            </a:r>
            <a:r>
              <a:rPr lang="he-IL" dirty="0">
                <a:solidFill>
                  <a:schemeClr val="accent1"/>
                </a:solidFill>
              </a:rPr>
              <a:t>וְרִנְּנוּ</a:t>
            </a:r>
            <a:r>
              <a:rPr lang="he-IL" dirty="0"/>
              <a:t> בִמְרוֹם צִיּוֹן וְנָהֲרוּ אֶל טוּב ה' עַל דָּגָן וְעַל תִּירֹשׁ וְעַל יִצְהָר וְעַל בְּנֵי צֹאן וּבָקָר וְהָיְתָה נַפְשָׁם כְּגַן </a:t>
            </a:r>
            <a:r>
              <a:rPr lang="he-IL" dirty="0" err="1"/>
              <a:t>רָוֶה</a:t>
            </a:r>
            <a:r>
              <a:rPr lang="he-IL" dirty="0"/>
              <a:t> וְלֹא יוֹסִיפוּ </a:t>
            </a:r>
            <a:r>
              <a:rPr lang="he-IL" dirty="0">
                <a:solidFill>
                  <a:srgbClr val="12B4BC"/>
                </a:solidFill>
              </a:rPr>
              <a:t>לְדַאֲבָה</a:t>
            </a:r>
            <a:r>
              <a:rPr lang="he-IL" dirty="0"/>
              <a:t> עוֹד: </a:t>
            </a:r>
          </a:p>
          <a:p>
            <a:pPr marL="96848" indent="0">
              <a:buNone/>
            </a:pPr>
            <a:r>
              <a:rPr lang="he-IL" dirty="0"/>
              <a:t>(</a:t>
            </a:r>
            <a:r>
              <a:rPr lang="he-IL" dirty="0" err="1"/>
              <a:t>יב</a:t>
            </a:r>
            <a:r>
              <a:rPr lang="he-IL" dirty="0"/>
              <a:t>) אָז </a:t>
            </a:r>
            <a:r>
              <a:rPr lang="he-IL" dirty="0">
                <a:solidFill>
                  <a:srgbClr val="92D050"/>
                </a:solidFill>
              </a:rPr>
              <a:t>תִּשְׂמַח</a:t>
            </a:r>
            <a:r>
              <a:rPr lang="he-IL" dirty="0"/>
              <a:t> בְּתוּלָה </a:t>
            </a:r>
            <a:r>
              <a:rPr lang="he-IL" dirty="0">
                <a:solidFill>
                  <a:srgbClr val="92D050"/>
                </a:solidFill>
              </a:rPr>
              <a:t>בְּמָחוֹל</a:t>
            </a:r>
            <a:r>
              <a:rPr lang="he-IL" dirty="0"/>
              <a:t> וּבַחֻרִים וּזְקֵנִים יַחְדָּו וְהָפַכְתִּי </a:t>
            </a:r>
            <a:r>
              <a:rPr lang="he-IL" dirty="0">
                <a:solidFill>
                  <a:srgbClr val="12B4BC"/>
                </a:solidFill>
              </a:rPr>
              <a:t>אֶבְלָם</a:t>
            </a:r>
            <a:r>
              <a:rPr lang="he-IL" dirty="0"/>
              <a:t> </a:t>
            </a:r>
            <a:r>
              <a:rPr lang="he-IL" dirty="0">
                <a:solidFill>
                  <a:srgbClr val="92D050"/>
                </a:solidFill>
              </a:rPr>
              <a:t>לְשָׂשׂוֹן</a:t>
            </a:r>
            <a:r>
              <a:rPr lang="he-IL" dirty="0"/>
              <a:t> </a:t>
            </a:r>
            <a:r>
              <a:rPr lang="he-IL" dirty="0" err="1"/>
              <a:t>וְנִחַמְתִּים</a:t>
            </a:r>
            <a:r>
              <a:rPr lang="he-IL" dirty="0"/>
              <a:t> </a:t>
            </a:r>
            <a:r>
              <a:rPr lang="he-IL" dirty="0">
                <a:solidFill>
                  <a:srgbClr val="92D050"/>
                </a:solidFill>
              </a:rPr>
              <a:t>וְשִׂמַּחְתִּים</a:t>
            </a:r>
            <a:r>
              <a:rPr lang="he-IL" dirty="0"/>
              <a:t> </a:t>
            </a:r>
            <a:r>
              <a:rPr lang="he-IL" dirty="0">
                <a:solidFill>
                  <a:srgbClr val="12B4BC"/>
                </a:solidFill>
              </a:rPr>
              <a:t>מִיגוֹנָם</a:t>
            </a:r>
            <a:r>
              <a:rPr lang="he-IL" dirty="0"/>
              <a:t>: (</a:t>
            </a:r>
            <a:r>
              <a:rPr lang="he-IL" dirty="0" err="1"/>
              <a:t>יג</a:t>
            </a:r>
            <a:r>
              <a:rPr lang="he-IL" dirty="0"/>
              <a:t>) </a:t>
            </a:r>
            <a:r>
              <a:rPr lang="he-IL" dirty="0" err="1"/>
              <a:t>וְרִוֵּיתִי</a:t>
            </a:r>
            <a:r>
              <a:rPr lang="he-IL" dirty="0"/>
              <a:t> נֶפֶשׁ הַכֹּהֲנִים דָּשֶׁן וְעַמִּי אֶת טוּבִי יִשְׂבָּעוּ נְאֻם ה': </a:t>
            </a:r>
          </a:p>
        </p:txBody>
      </p:sp>
    </p:spTree>
    <p:extLst>
      <p:ext uri="{BB962C8B-B14F-4D97-AF65-F5344CB8AC3E}">
        <p14:creationId xmlns:p14="http://schemas.microsoft.com/office/powerpoint/2010/main" val="600300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69A089C-B335-40E1-8958-A0DF80D54D79}"/>
              </a:ext>
            </a:extLst>
          </p:cNvPr>
          <p:cNvSpPr>
            <a:spLocks noGrp="1"/>
          </p:cNvSpPr>
          <p:nvPr>
            <p:ph type="title"/>
          </p:nvPr>
        </p:nvSpPr>
        <p:spPr/>
        <p:txBody>
          <a:bodyPr/>
          <a:lstStyle/>
          <a:p>
            <a:r>
              <a:rPr lang="he-IL" dirty="0"/>
              <a:t>קיבוץ הגלויות</a:t>
            </a:r>
          </a:p>
        </p:txBody>
      </p:sp>
      <p:sp>
        <p:nvSpPr>
          <p:cNvPr id="3" name="מציין מיקום טקסט 2">
            <a:extLst>
              <a:ext uri="{FF2B5EF4-FFF2-40B4-BE49-F238E27FC236}">
                <a16:creationId xmlns:a16="http://schemas.microsoft.com/office/drawing/2014/main" id="{EF3276C7-5C03-424F-96D1-96C7EEEEFC23}"/>
              </a:ext>
            </a:extLst>
          </p:cNvPr>
          <p:cNvSpPr>
            <a:spLocks noGrp="1"/>
          </p:cNvSpPr>
          <p:nvPr>
            <p:ph type="body" sz="quarter" idx="3"/>
          </p:nvPr>
        </p:nvSpPr>
        <p:spPr/>
        <p:txBody>
          <a:bodyPr/>
          <a:lstStyle/>
          <a:p>
            <a:r>
              <a:rPr lang="he-IL" dirty="0"/>
              <a:t>מה כוללת השיבה לציון? מהו טוב ה'?</a:t>
            </a:r>
          </a:p>
        </p:txBody>
      </p:sp>
      <p:sp>
        <p:nvSpPr>
          <p:cNvPr id="4" name="מציין מיקום תוכן 3">
            <a:extLst>
              <a:ext uri="{FF2B5EF4-FFF2-40B4-BE49-F238E27FC236}">
                <a16:creationId xmlns:a16="http://schemas.microsoft.com/office/drawing/2014/main" id="{EEF1A33D-62EC-4722-A151-7C186D4771E1}"/>
              </a:ext>
            </a:extLst>
          </p:cNvPr>
          <p:cNvSpPr>
            <a:spLocks noGrp="1"/>
          </p:cNvSpPr>
          <p:nvPr>
            <p:ph sz="quarter" idx="4"/>
          </p:nvPr>
        </p:nvSpPr>
        <p:spPr/>
        <p:txBody>
          <a:bodyPr>
            <a:normAutofit/>
          </a:bodyPr>
          <a:lstStyle/>
          <a:p>
            <a:pPr marL="96848" indent="0">
              <a:buNone/>
            </a:pPr>
            <a:r>
              <a:rPr lang="he-IL" dirty="0"/>
              <a:t>(ט) שִׁמְעוּ דְבַר ה' גּוֹיִם וְהַגִּידוּ בָאִיִּים מִמֶּרְחָק וְאִמְרוּ מְזָרֵה יִשְׂרָאֵל יְקַבְּצֶנּוּ וּשְׁמָרוֹ כְּרֹעֶה עֶדְרוֹ: </a:t>
            </a:r>
          </a:p>
          <a:p>
            <a:pPr marL="96848" indent="0">
              <a:buNone/>
            </a:pPr>
            <a:r>
              <a:rPr lang="he-IL" dirty="0"/>
              <a:t>(י) כִּי פָדָה ה' אֶת יַעֲקֹב וּגְאָלוֹ מִיַּד חָזָק מִמֶּנּוּ: (יא) וּבָאוּ </a:t>
            </a:r>
            <a:r>
              <a:rPr lang="he-IL" dirty="0">
                <a:solidFill>
                  <a:schemeClr val="accent1"/>
                </a:solidFill>
              </a:rPr>
              <a:t>וְרִנְּנוּ</a:t>
            </a:r>
            <a:r>
              <a:rPr lang="he-IL" dirty="0"/>
              <a:t> בִמְרוֹם צִיּוֹן וְנָהֲרוּ אֶל </a:t>
            </a:r>
            <a:r>
              <a:rPr lang="he-IL" b="1" u="sng" dirty="0"/>
              <a:t>טוּב ה' עַל דָּגָן וְעַל תִּירֹשׁ וְעַל יִצְהָר וְעַל בְּנֵי צֹאן וּבָקָר וְהָיְתָה נַפְשָׁם כְּגַן </a:t>
            </a:r>
            <a:r>
              <a:rPr lang="he-IL" b="1" u="sng" dirty="0" err="1"/>
              <a:t>רָוֶה</a:t>
            </a:r>
            <a:r>
              <a:rPr lang="he-IL" dirty="0"/>
              <a:t> וְלֹא יוֹסִיפוּ </a:t>
            </a:r>
            <a:r>
              <a:rPr lang="he-IL" dirty="0">
                <a:solidFill>
                  <a:srgbClr val="12B4BC"/>
                </a:solidFill>
              </a:rPr>
              <a:t>לְדַאֲבָה</a:t>
            </a:r>
            <a:r>
              <a:rPr lang="he-IL" dirty="0"/>
              <a:t> עוֹד: </a:t>
            </a:r>
          </a:p>
          <a:p>
            <a:pPr marL="96848" indent="0">
              <a:buNone/>
            </a:pPr>
            <a:r>
              <a:rPr lang="he-IL" dirty="0"/>
              <a:t>(</a:t>
            </a:r>
            <a:r>
              <a:rPr lang="he-IL" dirty="0" err="1"/>
              <a:t>יב</a:t>
            </a:r>
            <a:r>
              <a:rPr lang="he-IL" dirty="0"/>
              <a:t>) אָז </a:t>
            </a:r>
            <a:r>
              <a:rPr lang="he-IL" dirty="0">
                <a:solidFill>
                  <a:srgbClr val="92D050"/>
                </a:solidFill>
              </a:rPr>
              <a:t>תִּשְׂמַח</a:t>
            </a:r>
            <a:r>
              <a:rPr lang="he-IL" dirty="0"/>
              <a:t> בְּתוּלָה </a:t>
            </a:r>
            <a:r>
              <a:rPr lang="he-IL" dirty="0">
                <a:solidFill>
                  <a:srgbClr val="92D050"/>
                </a:solidFill>
              </a:rPr>
              <a:t>בְּמָחוֹל</a:t>
            </a:r>
            <a:r>
              <a:rPr lang="he-IL" dirty="0"/>
              <a:t> וּבַחֻרִים וּזְקֵנִים יַחְדָּו וְהָפַכְתִּי </a:t>
            </a:r>
            <a:r>
              <a:rPr lang="he-IL" dirty="0">
                <a:solidFill>
                  <a:srgbClr val="12B4BC"/>
                </a:solidFill>
              </a:rPr>
              <a:t>אֶבְלָם</a:t>
            </a:r>
            <a:r>
              <a:rPr lang="he-IL" dirty="0"/>
              <a:t> </a:t>
            </a:r>
            <a:r>
              <a:rPr lang="he-IL" dirty="0">
                <a:solidFill>
                  <a:srgbClr val="92D050"/>
                </a:solidFill>
              </a:rPr>
              <a:t>לְשָׂשׂוֹן</a:t>
            </a:r>
            <a:r>
              <a:rPr lang="he-IL" dirty="0"/>
              <a:t> </a:t>
            </a:r>
            <a:r>
              <a:rPr lang="he-IL" dirty="0" err="1"/>
              <a:t>וְנִחַמְתִּים</a:t>
            </a:r>
            <a:r>
              <a:rPr lang="he-IL" dirty="0"/>
              <a:t> </a:t>
            </a:r>
            <a:r>
              <a:rPr lang="he-IL" dirty="0">
                <a:solidFill>
                  <a:srgbClr val="92D050"/>
                </a:solidFill>
              </a:rPr>
              <a:t>וְשִׂמַּחְתִּים</a:t>
            </a:r>
            <a:r>
              <a:rPr lang="he-IL" dirty="0"/>
              <a:t> </a:t>
            </a:r>
            <a:r>
              <a:rPr lang="he-IL" dirty="0">
                <a:solidFill>
                  <a:srgbClr val="12B4BC"/>
                </a:solidFill>
              </a:rPr>
              <a:t>מִיגוֹנָם</a:t>
            </a:r>
            <a:r>
              <a:rPr lang="he-IL" dirty="0"/>
              <a:t>: (</a:t>
            </a:r>
            <a:r>
              <a:rPr lang="he-IL" dirty="0" err="1"/>
              <a:t>יג</a:t>
            </a:r>
            <a:r>
              <a:rPr lang="he-IL" dirty="0"/>
              <a:t>) </a:t>
            </a:r>
            <a:r>
              <a:rPr lang="he-IL" dirty="0" err="1"/>
              <a:t>וְרִוֵּיתִי</a:t>
            </a:r>
            <a:r>
              <a:rPr lang="he-IL" dirty="0"/>
              <a:t> נֶפֶשׁ הַכֹּהֲנִים דָּשֶׁן וְעַמִּי אֶת טוּבִי יִשְׂבָּעוּ נְאֻם ה': </a:t>
            </a:r>
          </a:p>
        </p:txBody>
      </p:sp>
      <p:sp>
        <p:nvSpPr>
          <p:cNvPr id="5" name="תיבת טקסט 4">
            <a:extLst>
              <a:ext uri="{FF2B5EF4-FFF2-40B4-BE49-F238E27FC236}">
                <a16:creationId xmlns:a16="http://schemas.microsoft.com/office/drawing/2014/main" id="{1211D9BC-537F-41D1-B901-5FE800C95B9F}"/>
              </a:ext>
            </a:extLst>
          </p:cNvPr>
          <p:cNvSpPr txBox="1"/>
          <p:nvPr/>
        </p:nvSpPr>
        <p:spPr>
          <a:xfrm>
            <a:off x="8547236" y="1725681"/>
            <a:ext cx="3072678" cy="830997"/>
          </a:xfrm>
          <a:prstGeom prst="rect">
            <a:avLst/>
          </a:prstGeom>
          <a:noFill/>
        </p:spPr>
        <p:txBody>
          <a:bodyPr wrap="square" rtlCol="1">
            <a:spAutoFit/>
          </a:bodyPr>
          <a:lstStyle/>
          <a:p>
            <a:r>
              <a:rPr lang="he-IL" sz="2400" dirty="0"/>
              <a:t>טוב ה' כולל שפע גשמי בארץ</a:t>
            </a:r>
          </a:p>
        </p:txBody>
      </p:sp>
    </p:spTree>
    <p:extLst>
      <p:ext uri="{BB962C8B-B14F-4D97-AF65-F5344CB8AC3E}">
        <p14:creationId xmlns:p14="http://schemas.microsoft.com/office/powerpoint/2010/main" val="1500942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69A089C-B335-40E1-8958-A0DF80D54D79}"/>
              </a:ext>
            </a:extLst>
          </p:cNvPr>
          <p:cNvSpPr>
            <a:spLocks noGrp="1"/>
          </p:cNvSpPr>
          <p:nvPr>
            <p:ph type="title"/>
          </p:nvPr>
        </p:nvSpPr>
        <p:spPr/>
        <p:txBody>
          <a:bodyPr/>
          <a:lstStyle/>
          <a:p>
            <a:r>
              <a:rPr lang="he-IL" dirty="0"/>
              <a:t>קיבוץ הגלויות</a:t>
            </a:r>
          </a:p>
        </p:txBody>
      </p:sp>
      <p:sp>
        <p:nvSpPr>
          <p:cNvPr id="3" name="מציין מיקום טקסט 2">
            <a:extLst>
              <a:ext uri="{FF2B5EF4-FFF2-40B4-BE49-F238E27FC236}">
                <a16:creationId xmlns:a16="http://schemas.microsoft.com/office/drawing/2014/main" id="{EF3276C7-5C03-424F-96D1-96C7EEEEFC23}"/>
              </a:ext>
            </a:extLst>
          </p:cNvPr>
          <p:cNvSpPr>
            <a:spLocks noGrp="1"/>
          </p:cNvSpPr>
          <p:nvPr>
            <p:ph type="body" sz="quarter" idx="3"/>
          </p:nvPr>
        </p:nvSpPr>
        <p:spPr/>
        <p:txBody>
          <a:bodyPr/>
          <a:lstStyle/>
          <a:p>
            <a:r>
              <a:rPr lang="he-IL" dirty="0"/>
              <a:t>מה כוללת השיבה לציון? מהו טוב ה'?</a:t>
            </a:r>
          </a:p>
        </p:txBody>
      </p:sp>
      <p:sp>
        <p:nvSpPr>
          <p:cNvPr id="4" name="מציין מיקום תוכן 3">
            <a:extLst>
              <a:ext uri="{FF2B5EF4-FFF2-40B4-BE49-F238E27FC236}">
                <a16:creationId xmlns:a16="http://schemas.microsoft.com/office/drawing/2014/main" id="{EEF1A33D-62EC-4722-A151-7C186D4771E1}"/>
              </a:ext>
            </a:extLst>
          </p:cNvPr>
          <p:cNvSpPr>
            <a:spLocks noGrp="1"/>
          </p:cNvSpPr>
          <p:nvPr>
            <p:ph sz="quarter" idx="4"/>
          </p:nvPr>
        </p:nvSpPr>
        <p:spPr/>
        <p:txBody>
          <a:bodyPr>
            <a:normAutofit/>
          </a:bodyPr>
          <a:lstStyle/>
          <a:p>
            <a:pPr marL="96848" indent="0">
              <a:buNone/>
            </a:pPr>
            <a:r>
              <a:rPr lang="he-IL" dirty="0"/>
              <a:t>(ט) שִׁמְעוּ דְבַר ה' גּוֹיִם וְהַגִּידוּ בָאִיִּים מִמֶּרְחָק וְאִמְרוּ מְזָרֵה יִשְׂרָאֵל יְקַבְּצֶנּוּ וּשְׁמָרוֹ כְּרֹעֶה עֶדְרוֹ: </a:t>
            </a:r>
          </a:p>
          <a:p>
            <a:pPr marL="96848" indent="0">
              <a:buNone/>
            </a:pPr>
            <a:r>
              <a:rPr lang="he-IL" dirty="0"/>
              <a:t>(י) כִּי פָדָה ה' אֶת יַעֲקֹב וּגְאָלוֹ מִיַּד חָזָק מִמֶּנּוּ: (יא) וּבָאוּ </a:t>
            </a:r>
            <a:r>
              <a:rPr lang="he-IL" dirty="0">
                <a:solidFill>
                  <a:schemeClr val="accent1"/>
                </a:solidFill>
              </a:rPr>
              <a:t>וְרִנְּנוּ</a:t>
            </a:r>
            <a:r>
              <a:rPr lang="he-IL" dirty="0"/>
              <a:t> בִמְרוֹם צִיּוֹן וְנָהֲרוּ אֶל </a:t>
            </a:r>
            <a:r>
              <a:rPr lang="he-IL" u="sng" dirty="0"/>
              <a:t>טוּב ה'</a:t>
            </a:r>
            <a:r>
              <a:rPr lang="he-IL" dirty="0"/>
              <a:t> עַל דָּגָן וְעַל תִּירֹשׁ וְעַל יִצְהָר וְעַל בְּנֵי צֹאן וּבָקָר וְהָיְתָה נַפְשָׁם כְּגַן </a:t>
            </a:r>
            <a:r>
              <a:rPr lang="he-IL" dirty="0" err="1"/>
              <a:t>רָוֶה</a:t>
            </a:r>
            <a:r>
              <a:rPr lang="he-IL" dirty="0"/>
              <a:t> וְלֹא יוֹסִיפוּ </a:t>
            </a:r>
            <a:r>
              <a:rPr lang="he-IL" dirty="0">
                <a:solidFill>
                  <a:srgbClr val="12B4BC"/>
                </a:solidFill>
              </a:rPr>
              <a:t>לְדַאֲבָה</a:t>
            </a:r>
            <a:r>
              <a:rPr lang="he-IL" dirty="0"/>
              <a:t> עוֹד: </a:t>
            </a:r>
          </a:p>
          <a:p>
            <a:pPr marL="96848" indent="0">
              <a:buNone/>
            </a:pPr>
            <a:r>
              <a:rPr lang="he-IL" dirty="0"/>
              <a:t>(</a:t>
            </a:r>
            <a:r>
              <a:rPr lang="he-IL" dirty="0" err="1"/>
              <a:t>יב</a:t>
            </a:r>
            <a:r>
              <a:rPr lang="he-IL" dirty="0"/>
              <a:t>) אָז </a:t>
            </a:r>
            <a:r>
              <a:rPr lang="he-IL" dirty="0">
                <a:solidFill>
                  <a:srgbClr val="92D050"/>
                </a:solidFill>
              </a:rPr>
              <a:t>תִּשְׂמַח</a:t>
            </a:r>
            <a:r>
              <a:rPr lang="he-IL" dirty="0"/>
              <a:t> בְּתוּלָה </a:t>
            </a:r>
            <a:r>
              <a:rPr lang="he-IL" dirty="0">
                <a:solidFill>
                  <a:srgbClr val="92D050"/>
                </a:solidFill>
              </a:rPr>
              <a:t>בְּמָחוֹל</a:t>
            </a:r>
            <a:r>
              <a:rPr lang="he-IL" dirty="0"/>
              <a:t> וּבַחֻרִים וּזְקֵנִים יַחְדָּו וְהָפַכְתִּי </a:t>
            </a:r>
            <a:r>
              <a:rPr lang="he-IL" dirty="0">
                <a:solidFill>
                  <a:srgbClr val="12B4BC"/>
                </a:solidFill>
              </a:rPr>
              <a:t>אֶבְלָם</a:t>
            </a:r>
            <a:r>
              <a:rPr lang="he-IL" dirty="0"/>
              <a:t> </a:t>
            </a:r>
            <a:r>
              <a:rPr lang="he-IL" dirty="0">
                <a:solidFill>
                  <a:srgbClr val="92D050"/>
                </a:solidFill>
              </a:rPr>
              <a:t>לְשָׂשׂוֹן</a:t>
            </a:r>
            <a:r>
              <a:rPr lang="he-IL" dirty="0"/>
              <a:t> </a:t>
            </a:r>
            <a:r>
              <a:rPr lang="he-IL" dirty="0" err="1"/>
              <a:t>וְנִחַמְתִּים</a:t>
            </a:r>
            <a:r>
              <a:rPr lang="he-IL" dirty="0"/>
              <a:t> </a:t>
            </a:r>
            <a:r>
              <a:rPr lang="he-IL" dirty="0">
                <a:solidFill>
                  <a:srgbClr val="92D050"/>
                </a:solidFill>
              </a:rPr>
              <a:t>וְשִׂמַּחְתִּים</a:t>
            </a:r>
            <a:r>
              <a:rPr lang="he-IL" dirty="0"/>
              <a:t> </a:t>
            </a:r>
            <a:r>
              <a:rPr lang="he-IL" dirty="0">
                <a:solidFill>
                  <a:srgbClr val="12B4BC"/>
                </a:solidFill>
              </a:rPr>
              <a:t>מִיגוֹנָם</a:t>
            </a:r>
            <a:r>
              <a:rPr lang="he-IL" dirty="0"/>
              <a:t>: </a:t>
            </a:r>
            <a:r>
              <a:rPr lang="he-IL" b="1" u="sng" dirty="0"/>
              <a:t>(</a:t>
            </a:r>
            <a:r>
              <a:rPr lang="he-IL" b="1" u="sng" dirty="0" err="1"/>
              <a:t>יג</a:t>
            </a:r>
            <a:r>
              <a:rPr lang="he-IL" b="1" u="sng" dirty="0"/>
              <a:t>) </a:t>
            </a:r>
            <a:r>
              <a:rPr lang="he-IL" b="1" u="sng" dirty="0" err="1"/>
              <a:t>וְרִוֵּיתִי</a:t>
            </a:r>
            <a:r>
              <a:rPr lang="he-IL" b="1" u="sng" dirty="0"/>
              <a:t> נֶפֶשׁ הַכֹּהֲנִים דָּשֶׁן וְעַמִּי אֶת טוּבִי יִשְׂבָּעוּ נְאֻם ה': </a:t>
            </a:r>
          </a:p>
        </p:txBody>
      </p:sp>
      <p:sp>
        <p:nvSpPr>
          <p:cNvPr id="5" name="תיבת טקסט 4">
            <a:extLst>
              <a:ext uri="{FF2B5EF4-FFF2-40B4-BE49-F238E27FC236}">
                <a16:creationId xmlns:a16="http://schemas.microsoft.com/office/drawing/2014/main" id="{E5F5781E-6F36-41D0-BEAF-2CE0D92B9083}"/>
              </a:ext>
            </a:extLst>
          </p:cNvPr>
          <p:cNvSpPr txBox="1"/>
          <p:nvPr/>
        </p:nvSpPr>
        <p:spPr>
          <a:xfrm>
            <a:off x="2549769" y="5072154"/>
            <a:ext cx="2206804" cy="1200329"/>
          </a:xfrm>
          <a:prstGeom prst="rect">
            <a:avLst/>
          </a:prstGeom>
          <a:noFill/>
        </p:spPr>
        <p:txBody>
          <a:bodyPr wrap="square" rtlCol="1">
            <a:spAutoFit/>
          </a:bodyPr>
          <a:lstStyle/>
          <a:p>
            <a:r>
              <a:rPr lang="he-IL" sz="2400" dirty="0"/>
              <a:t>טוב ה' כולל אף את חידוש עבודת המקדש </a:t>
            </a:r>
          </a:p>
        </p:txBody>
      </p:sp>
      <p:sp>
        <p:nvSpPr>
          <p:cNvPr id="6" name="תיבת טקסט 5">
            <a:extLst>
              <a:ext uri="{FF2B5EF4-FFF2-40B4-BE49-F238E27FC236}">
                <a16:creationId xmlns:a16="http://schemas.microsoft.com/office/drawing/2014/main" id="{A7849F67-5A2B-4CF2-A54B-149B27CC58E4}"/>
              </a:ext>
            </a:extLst>
          </p:cNvPr>
          <p:cNvSpPr txBox="1"/>
          <p:nvPr/>
        </p:nvSpPr>
        <p:spPr>
          <a:xfrm>
            <a:off x="8547236" y="1725681"/>
            <a:ext cx="3072678" cy="830997"/>
          </a:xfrm>
          <a:prstGeom prst="rect">
            <a:avLst/>
          </a:prstGeom>
          <a:noFill/>
        </p:spPr>
        <p:txBody>
          <a:bodyPr wrap="square" rtlCol="1">
            <a:spAutoFit/>
          </a:bodyPr>
          <a:lstStyle/>
          <a:p>
            <a:r>
              <a:rPr lang="he-IL" sz="2400" dirty="0"/>
              <a:t>טוב ה' כולל שפע גשמי בארץ</a:t>
            </a:r>
          </a:p>
        </p:txBody>
      </p:sp>
    </p:spTree>
    <p:extLst>
      <p:ext uri="{BB962C8B-B14F-4D97-AF65-F5344CB8AC3E}">
        <p14:creationId xmlns:p14="http://schemas.microsoft.com/office/powerpoint/2010/main" val="1475820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69A089C-B335-40E1-8958-A0DF80D54D79}"/>
              </a:ext>
            </a:extLst>
          </p:cNvPr>
          <p:cNvSpPr>
            <a:spLocks noGrp="1"/>
          </p:cNvSpPr>
          <p:nvPr>
            <p:ph type="title"/>
          </p:nvPr>
        </p:nvSpPr>
        <p:spPr/>
        <p:txBody>
          <a:bodyPr/>
          <a:lstStyle/>
          <a:p>
            <a:r>
              <a:rPr lang="he-IL" dirty="0"/>
              <a:t>קיבוץ הגלויות</a:t>
            </a:r>
          </a:p>
        </p:txBody>
      </p:sp>
      <p:sp>
        <p:nvSpPr>
          <p:cNvPr id="3" name="מציין מיקום טקסט 2">
            <a:extLst>
              <a:ext uri="{FF2B5EF4-FFF2-40B4-BE49-F238E27FC236}">
                <a16:creationId xmlns:a16="http://schemas.microsoft.com/office/drawing/2014/main" id="{EF3276C7-5C03-424F-96D1-96C7EEEEFC23}"/>
              </a:ext>
            </a:extLst>
          </p:cNvPr>
          <p:cNvSpPr>
            <a:spLocks noGrp="1"/>
          </p:cNvSpPr>
          <p:nvPr>
            <p:ph type="body" sz="quarter" idx="3"/>
          </p:nvPr>
        </p:nvSpPr>
        <p:spPr/>
        <p:txBody>
          <a:bodyPr/>
          <a:lstStyle/>
          <a:p>
            <a:endParaRPr lang="he-IL" dirty="0"/>
          </a:p>
        </p:txBody>
      </p:sp>
      <p:sp>
        <p:nvSpPr>
          <p:cNvPr id="4" name="מציין מיקום תוכן 3">
            <a:extLst>
              <a:ext uri="{FF2B5EF4-FFF2-40B4-BE49-F238E27FC236}">
                <a16:creationId xmlns:a16="http://schemas.microsoft.com/office/drawing/2014/main" id="{EEF1A33D-62EC-4722-A151-7C186D4771E1}"/>
              </a:ext>
            </a:extLst>
          </p:cNvPr>
          <p:cNvSpPr>
            <a:spLocks noGrp="1"/>
          </p:cNvSpPr>
          <p:nvPr>
            <p:ph sz="quarter" idx="4"/>
          </p:nvPr>
        </p:nvSpPr>
        <p:spPr/>
        <p:txBody>
          <a:bodyPr>
            <a:normAutofit/>
          </a:bodyPr>
          <a:lstStyle/>
          <a:p>
            <a:pPr marL="96848" indent="0">
              <a:buNone/>
            </a:pPr>
            <a:r>
              <a:rPr lang="he-IL" dirty="0"/>
              <a:t>(ט) שִׁמְעוּ דְבַר ה' גּוֹיִם וְהַגִּידוּ בָאִיִּים מִמֶּרְחָק וְאִמְרוּ מְזָרֵה יִשְׂרָאֵל יְקַבְּצֶנּוּ וּשְׁמָרוֹ כְּרֹעֶה עֶדְרוֹ: </a:t>
            </a:r>
          </a:p>
          <a:p>
            <a:pPr marL="96848" indent="0">
              <a:buNone/>
            </a:pPr>
            <a:r>
              <a:rPr lang="he-IL" dirty="0"/>
              <a:t>(י) כִּי פָדָה ה' אֶת יַעֲקֹב וּגְאָלוֹ מִיַּד חָזָק מִמֶּנּוּ: (יא) וּבָאוּ </a:t>
            </a:r>
            <a:r>
              <a:rPr lang="he-IL" dirty="0">
                <a:solidFill>
                  <a:schemeClr val="accent1"/>
                </a:solidFill>
              </a:rPr>
              <a:t>וְרִנְּנוּ</a:t>
            </a:r>
            <a:r>
              <a:rPr lang="he-IL" dirty="0"/>
              <a:t> בִמְרוֹם צִיּוֹן וְנָהֲרוּ אֶל טוּב ה' עַל דָּגָן וְעַל תִּירֹשׁ וְעַל יִצְהָר וְעַל בְּנֵי צֹאן וּבָקָר וְהָיְתָה נַפְשָׁם כְּגַן </a:t>
            </a:r>
            <a:r>
              <a:rPr lang="he-IL" dirty="0" err="1"/>
              <a:t>רָוֶה</a:t>
            </a:r>
            <a:r>
              <a:rPr lang="he-IL" dirty="0"/>
              <a:t> וְלֹא יוֹסִיפוּ </a:t>
            </a:r>
            <a:r>
              <a:rPr lang="he-IL" dirty="0">
                <a:solidFill>
                  <a:srgbClr val="12B4BC"/>
                </a:solidFill>
              </a:rPr>
              <a:t>לְדַאֲבָה</a:t>
            </a:r>
            <a:r>
              <a:rPr lang="he-IL" dirty="0"/>
              <a:t> עוֹד: </a:t>
            </a:r>
          </a:p>
          <a:p>
            <a:pPr marL="96848" indent="0">
              <a:buNone/>
            </a:pPr>
            <a:r>
              <a:rPr lang="he-IL" dirty="0"/>
              <a:t>(</a:t>
            </a:r>
            <a:r>
              <a:rPr lang="he-IL" dirty="0" err="1"/>
              <a:t>יב</a:t>
            </a:r>
            <a:r>
              <a:rPr lang="he-IL" dirty="0"/>
              <a:t>) אָז </a:t>
            </a:r>
            <a:r>
              <a:rPr lang="he-IL" dirty="0">
                <a:solidFill>
                  <a:srgbClr val="92D050"/>
                </a:solidFill>
              </a:rPr>
              <a:t>תִּשְׂמַח</a:t>
            </a:r>
            <a:r>
              <a:rPr lang="he-IL" dirty="0"/>
              <a:t> בְּתוּלָה </a:t>
            </a:r>
            <a:r>
              <a:rPr lang="he-IL" dirty="0">
                <a:solidFill>
                  <a:srgbClr val="92D050"/>
                </a:solidFill>
              </a:rPr>
              <a:t>בְּמָחוֹל</a:t>
            </a:r>
            <a:r>
              <a:rPr lang="he-IL" dirty="0"/>
              <a:t> וּבַחֻרִים וּזְקֵנִים יַחְדָּו וְהָפַכְתִּי </a:t>
            </a:r>
            <a:r>
              <a:rPr lang="he-IL" dirty="0">
                <a:solidFill>
                  <a:srgbClr val="12B4BC"/>
                </a:solidFill>
              </a:rPr>
              <a:t>אֶבְלָם</a:t>
            </a:r>
            <a:r>
              <a:rPr lang="he-IL" dirty="0"/>
              <a:t> </a:t>
            </a:r>
            <a:r>
              <a:rPr lang="he-IL" dirty="0">
                <a:solidFill>
                  <a:srgbClr val="92D050"/>
                </a:solidFill>
              </a:rPr>
              <a:t>לְשָׂשׂוֹן</a:t>
            </a:r>
            <a:r>
              <a:rPr lang="he-IL" dirty="0"/>
              <a:t> </a:t>
            </a:r>
            <a:r>
              <a:rPr lang="he-IL" dirty="0" err="1"/>
              <a:t>וְנִחַמְתִּים</a:t>
            </a:r>
            <a:r>
              <a:rPr lang="he-IL" dirty="0"/>
              <a:t> </a:t>
            </a:r>
            <a:r>
              <a:rPr lang="he-IL" dirty="0">
                <a:solidFill>
                  <a:srgbClr val="92D050"/>
                </a:solidFill>
              </a:rPr>
              <a:t>וְשִׂמַּחְתִּים</a:t>
            </a:r>
            <a:r>
              <a:rPr lang="he-IL" dirty="0"/>
              <a:t> </a:t>
            </a:r>
            <a:r>
              <a:rPr lang="he-IL" dirty="0">
                <a:solidFill>
                  <a:srgbClr val="12B4BC"/>
                </a:solidFill>
              </a:rPr>
              <a:t>מִיגוֹנָם</a:t>
            </a:r>
            <a:r>
              <a:rPr lang="he-IL" dirty="0"/>
              <a:t>: (</a:t>
            </a:r>
            <a:r>
              <a:rPr lang="he-IL" dirty="0" err="1"/>
              <a:t>יג</a:t>
            </a:r>
            <a:r>
              <a:rPr lang="he-IL" dirty="0"/>
              <a:t>) </a:t>
            </a:r>
            <a:r>
              <a:rPr lang="he-IL" dirty="0" err="1"/>
              <a:t>וְרִוֵּיתִי</a:t>
            </a:r>
            <a:r>
              <a:rPr lang="he-IL" dirty="0"/>
              <a:t> נֶפֶשׁ הַכֹּהֲנִים דָּשֶׁן וְעַמִּי אֶת טוּבִי יִשְׂבָּעוּ נְאֻם ה': </a:t>
            </a:r>
          </a:p>
        </p:txBody>
      </p:sp>
      <p:sp>
        <p:nvSpPr>
          <p:cNvPr id="5" name="אליפסה 4">
            <a:extLst>
              <a:ext uri="{FF2B5EF4-FFF2-40B4-BE49-F238E27FC236}">
                <a16:creationId xmlns:a16="http://schemas.microsoft.com/office/drawing/2014/main" id="{A15ABBFC-C39F-47B5-9D50-63347CBE8C30}"/>
              </a:ext>
            </a:extLst>
          </p:cNvPr>
          <p:cNvSpPr/>
          <p:nvPr/>
        </p:nvSpPr>
        <p:spPr>
          <a:xfrm>
            <a:off x="2997875" y="3249637"/>
            <a:ext cx="3066757" cy="6611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תיבת טקסט 5">
            <a:extLst>
              <a:ext uri="{FF2B5EF4-FFF2-40B4-BE49-F238E27FC236}">
                <a16:creationId xmlns:a16="http://schemas.microsoft.com/office/drawing/2014/main" id="{4C436D5B-7789-4FF7-A96D-11A667DFE53A}"/>
              </a:ext>
            </a:extLst>
          </p:cNvPr>
          <p:cNvSpPr txBox="1"/>
          <p:nvPr/>
        </p:nvSpPr>
        <p:spPr>
          <a:xfrm>
            <a:off x="9719035" y="2525824"/>
            <a:ext cx="1310803" cy="1384995"/>
          </a:xfrm>
          <a:prstGeom prst="rect">
            <a:avLst/>
          </a:prstGeom>
          <a:noFill/>
        </p:spPr>
        <p:txBody>
          <a:bodyPr wrap="square" rtlCol="1">
            <a:spAutoFit/>
          </a:bodyPr>
          <a:lstStyle/>
          <a:p>
            <a:r>
              <a:rPr lang="he-IL" sz="2800" dirty="0"/>
              <a:t>המקור לניחום אבלים</a:t>
            </a:r>
          </a:p>
        </p:txBody>
      </p:sp>
      <p:cxnSp>
        <p:nvCxnSpPr>
          <p:cNvPr id="7" name="מחבר חץ ישר 6">
            <a:extLst>
              <a:ext uri="{FF2B5EF4-FFF2-40B4-BE49-F238E27FC236}">
                <a16:creationId xmlns:a16="http://schemas.microsoft.com/office/drawing/2014/main" id="{C640703C-0F5D-4DB8-A2EB-26D523382837}"/>
              </a:ext>
            </a:extLst>
          </p:cNvPr>
          <p:cNvCxnSpPr>
            <a:cxnSpLocks/>
            <a:stCxn id="6" idx="1"/>
            <a:endCxn id="5" idx="6"/>
          </p:cNvCxnSpPr>
          <p:nvPr/>
        </p:nvCxnSpPr>
        <p:spPr>
          <a:xfrm flipH="1">
            <a:off x="6064632" y="3218322"/>
            <a:ext cx="3654403" cy="3619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413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69A089C-B335-40E1-8958-A0DF80D54D79}"/>
              </a:ext>
            </a:extLst>
          </p:cNvPr>
          <p:cNvSpPr>
            <a:spLocks noGrp="1"/>
          </p:cNvSpPr>
          <p:nvPr>
            <p:ph type="title"/>
          </p:nvPr>
        </p:nvSpPr>
        <p:spPr/>
        <p:txBody>
          <a:bodyPr/>
          <a:lstStyle/>
          <a:p>
            <a:r>
              <a:rPr lang="he-IL" dirty="0"/>
              <a:t>נבואות נוספות על קיבוץ גלויות</a:t>
            </a:r>
          </a:p>
        </p:txBody>
      </p:sp>
      <p:sp>
        <p:nvSpPr>
          <p:cNvPr id="3" name="מציין מיקום טקסט 2">
            <a:extLst>
              <a:ext uri="{FF2B5EF4-FFF2-40B4-BE49-F238E27FC236}">
                <a16:creationId xmlns:a16="http://schemas.microsoft.com/office/drawing/2014/main" id="{EF3276C7-5C03-424F-96D1-96C7EEEEFC23}"/>
              </a:ext>
            </a:extLst>
          </p:cNvPr>
          <p:cNvSpPr>
            <a:spLocks noGrp="1"/>
          </p:cNvSpPr>
          <p:nvPr>
            <p:ph type="body" sz="quarter" idx="3"/>
          </p:nvPr>
        </p:nvSpPr>
        <p:spPr>
          <a:xfrm>
            <a:off x="5992836" y="985218"/>
            <a:ext cx="3786033" cy="540000"/>
          </a:xfrm>
        </p:spPr>
        <p:txBody>
          <a:bodyPr/>
          <a:lstStyle/>
          <a:p>
            <a:r>
              <a:rPr lang="he-IL" dirty="0"/>
              <a:t>מה למדנו בכיתה י"א?</a:t>
            </a:r>
          </a:p>
        </p:txBody>
      </p:sp>
      <p:sp>
        <p:nvSpPr>
          <p:cNvPr id="4" name="מציין מיקום תוכן 3">
            <a:extLst>
              <a:ext uri="{FF2B5EF4-FFF2-40B4-BE49-F238E27FC236}">
                <a16:creationId xmlns:a16="http://schemas.microsoft.com/office/drawing/2014/main" id="{EEF1A33D-62EC-4722-A151-7C186D4771E1}"/>
              </a:ext>
            </a:extLst>
          </p:cNvPr>
          <p:cNvSpPr>
            <a:spLocks noGrp="1"/>
          </p:cNvSpPr>
          <p:nvPr>
            <p:ph sz="quarter" idx="4"/>
          </p:nvPr>
        </p:nvSpPr>
        <p:spPr>
          <a:xfrm>
            <a:off x="515273" y="1185681"/>
            <a:ext cx="4324013" cy="3414454"/>
          </a:xfrm>
        </p:spPr>
        <p:txBody>
          <a:bodyPr>
            <a:normAutofit fontScale="92500" lnSpcReduction="20000"/>
          </a:bodyPr>
          <a:lstStyle/>
          <a:p>
            <a:pPr marL="96848" indent="0" algn="just">
              <a:buNone/>
            </a:pPr>
            <a:r>
              <a:rPr lang="he-IL" sz="2000" dirty="0"/>
              <a:t>(ט) שִׁמְעוּ דְבַר ה' גּוֹיִם וְהַגִּידוּ בָאִיִּים מִמֶּרְחָק וְאִמְרוּ מְזָרֵה יִשְׂרָאֵל יְקַבְּצֶנּוּ וּשְׁמָרוֹ כְּרֹעֶה עֶדְרוֹ: </a:t>
            </a:r>
          </a:p>
          <a:p>
            <a:pPr marL="96848" indent="0" algn="just">
              <a:buNone/>
            </a:pPr>
            <a:r>
              <a:rPr lang="he-IL" sz="2000" dirty="0"/>
              <a:t>(י) כִּי פָדָה ה' אֶת יַעֲקֹב וּגְאָלוֹ מִיַּד חָזָק מִמֶּנּוּ: (יא) וּבָאוּ וְרִנְּנוּ בִמְרוֹם צִיּוֹן וְנָהֲרוּ אֶל טוּב ה' עַל דָּגָן וְעַל תִּירֹשׁ וְעַל יִצְהָר וְעַל בְּנֵי צֹאן וּבָקָר וְהָיְתָה נַפְשָׁם כְּגַן </a:t>
            </a:r>
            <a:r>
              <a:rPr lang="he-IL" sz="2000" dirty="0" err="1"/>
              <a:t>רָוֶה</a:t>
            </a:r>
            <a:r>
              <a:rPr lang="he-IL" sz="2000" dirty="0"/>
              <a:t> וְלֹא יוֹסִיפוּ לְדַאֲבָה עוֹד: </a:t>
            </a:r>
          </a:p>
          <a:p>
            <a:pPr marL="96848" indent="0" algn="just">
              <a:buNone/>
            </a:pPr>
            <a:r>
              <a:rPr lang="he-IL" sz="2000" dirty="0"/>
              <a:t>(</a:t>
            </a:r>
            <a:r>
              <a:rPr lang="he-IL" sz="2000" dirty="0" err="1"/>
              <a:t>יב</a:t>
            </a:r>
            <a:r>
              <a:rPr lang="he-IL" sz="2000" dirty="0"/>
              <a:t>) אָז תִּשְׂמַח בְּתוּלָה בְּמָחוֹל וּבַחֻרִים וּזְקֵנִים יַחְדָּו וְהָפַכְתִּי אֶבְלָם לְשָׂשׂוֹן </a:t>
            </a:r>
            <a:r>
              <a:rPr lang="he-IL" sz="2000" dirty="0" err="1"/>
              <a:t>וְנִחַמְתִּים</a:t>
            </a:r>
            <a:r>
              <a:rPr lang="he-IL" sz="2000" dirty="0"/>
              <a:t> וְשִׂמַּחְתִּים מִיגוֹנָם: (</a:t>
            </a:r>
            <a:r>
              <a:rPr lang="he-IL" sz="2000" dirty="0" err="1"/>
              <a:t>יג</a:t>
            </a:r>
            <a:r>
              <a:rPr lang="he-IL" sz="2000" dirty="0"/>
              <a:t>) </a:t>
            </a:r>
            <a:r>
              <a:rPr lang="he-IL" sz="2000" dirty="0" err="1"/>
              <a:t>וְרִוֵּיתִי</a:t>
            </a:r>
            <a:r>
              <a:rPr lang="he-IL" sz="2000" dirty="0"/>
              <a:t> נֶפֶשׁ הַכֹּהֲנִים דָּשֶׁן וְעַמִּי אֶת טוּבִי יִשְׂבָּעוּ נְאֻם ה': </a:t>
            </a:r>
          </a:p>
        </p:txBody>
      </p:sp>
      <p:sp>
        <p:nvSpPr>
          <p:cNvPr id="6" name="תרשים זרימה: מסיים 5">
            <a:extLst>
              <a:ext uri="{FF2B5EF4-FFF2-40B4-BE49-F238E27FC236}">
                <a16:creationId xmlns:a16="http://schemas.microsoft.com/office/drawing/2014/main" id="{D98E0AEA-28B8-408A-B277-B946F2E7D290}"/>
              </a:ext>
            </a:extLst>
          </p:cNvPr>
          <p:cNvSpPr/>
          <p:nvPr/>
        </p:nvSpPr>
        <p:spPr>
          <a:xfrm>
            <a:off x="6669249" y="2116861"/>
            <a:ext cx="3982981" cy="2024967"/>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bg1"/>
                </a:solidFill>
                <a:cs typeface="Varela Round" panose="00000500000000000000" pitchFamily="2" charset="-79"/>
              </a:rPr>
              <a:t>ישעיהו, ל"ה, י:</a:t>
            </a:r>
          </a:p>
          <a:p>
            <a:pPr algn="ctr"/>
            <a:r>
              <a:rPr lang="he-IL" sz="2400" dirty="0">
                <a:solidFill>
                  <a:schemeClr val="bg1"/>
                </a:solidFill>
                <a:cs typeface="Varela Round" panose="00000500000000000000" pitchFamily="2" charset="-79"/>
              </a:rPr>
              <a:t>"וּפְדוּיֵי ה' יְשֻׁבוּן וּבָאוּ צִיּוֹן בְּרִנָּה וְשִׂמְחַת עוֹלָם עַל רֹאשָׁם שָׂשׂוֹן וְשִׂמְחָה יַשִּׂיגוּ וְנָסוּ יָגוֹן וַאֲנָחָה" </a:t>
            </a:r>
          </a:p>
        </p:txBody>
      </p:sp>
      <p:sp>
        <p:nvSpPr>
          <p:cNvPr id="7" name="תרשים זרימה: מסיים 6">
            <a:extLst>
              <a:ext uri="{FF2B5EF4-FFF2-40B4-BE49-F238E27FC236}">
                <a16:creationId xmlns:a16="http://schemas.microsoft.com/office/drawing/2014/main" id="{426F1E38-F6FE-48DF-B932-B99703FF37A6}"/>
              </a:ext>
            </a:extLst>
          </p:cNvPr>
          <p:cNvSpPr/>
          <p:nvPr/>
        </p:nvSpPr>
        <p:spPr>
          <a:xfrm>
            <a:off x="3880981" y="4469049"/>
            <a:ext cx="5220817" cy="1847345"/>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rgbClr val="192A72"/>
                </a:solidFill>
                <a:latin typeface="Varela Round" panose="00000500000000000000" pitchFamily="2" charset="-79"/>
                <a:cs typeface="Varela Round" panose="00000500000000000000" pitchFamily="2" charset="-79"/>
              </a:rPr>
              <a:t>מזמור קכ"ו בתהלים:</a:t>
            </a:r>
          </a:p>
          <a:p>
            <a:pPr algn="ctr"/>
            <a:r>
              <a:rPr lang="he-IL" sz="2400" dirty="0">
                <a:solidFill>
                  <a:srgbClr val="192A72"/>
                </a:solidFill>
                <a:latin typeface="Varela Round" panose="00000500000000000000" pitchFamily="2" charset="-79"/>
                <a:cs typeface="Varela Round" panose="00000500000000000000" pitchFamily="2" charset="-79"/>
              </a:rPr>
              <a:t> "שִׁיר הַמַּעֲלוֹת בְּשׁוּב ה' אֶת שִׁיבַת צִיּוֹן הָיִינוּ </a:t>
            </a:r>
            <a:r>
              <a:rPr lang="he-IL" sz="2400" dirty="0" err="1">
                <a:solidFill>
                  <a:srgbClr val="192A72"/>
                </a:solidFill>
                <a:latin typeface="Varela Round" panose="00000500000000000000" pitchFamily="2" charset="-79"/>
                <a:cs typeface="Varela Round" panose="00000500000000000000" pitchFamily="2" charset="-79"/>
              </a:rPr>
              <a:t>כְּחֹלְמִים</a:t>
            </a:r>
            <a:r>
              <a:rPr lang="he-IL" sz="2400" dirty="0">
                <a:solidFill>
                  <a:srgbClr val="192A72"/>
                </a:solidFill>
                <a:latin typeface="Varela Round" panose="00000500000000000000" pitchFamily="2" charset="-79"/>
                <a:cs typeface="Varela Round" panose="00000500000000000000" pitchFamily="2" charset="-79"/>
              </a:rPr>
              <a:t>: אָז יִמָּלֵא שְׂחוֹק פִּינוּ וּלְשׁוֹנֵנוּ רִנָּה ... הִגְדִּיל ה' לַעֲשׂוֹת עִמָּנוּ הָיִינוּ שְׂמֵחִים".</a:t>
            </a:r>
          </a:p>
        </p:txBody>
      </p:sp>
    </p:spTree>
    <p:extLst>
      <p:ext uri="{BB962C8B-B14F-4D97-AF65-F5344CB8AC3E}">
        <p14:creationId xmlns:p14="http://schemas.microsoft.com/office/powerpoint/2010/main" val="2815268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54C9F2D-1419-4283-B9A0-5AEF6545E910}"/>
              </a:ext>
            </a:extLst>
          </p:cNvPr>
          <p:cNvSpPr>
            <a:spLocks noGrp="1"/>
          </p:cNvSpPr>
          <p:nvPr>
            <p:ph type="title"/>
          </p:nvPr>
        </p:nvSpPr>
        <p:spPr/>
        <p:txBody>
          <a:bodyPr/>
          <a:lstStyle/>
          <a:p>
            <a:r>
              <a:rPr lang="he-IL" dirty="0"/>
              <a:t>הקריאה לגויים</a:t>
            </a:r>
          </a:p>
        </p:txBody>
      </p:sp>
      <p:sp>
        <p:nvSpPr>
          <p:cNvPr id="3" name="מציין מיקום טקסט 2">
            <a:extLst>
              <a:ext uri="{FF2B5EF4-FFF2-40B4-BE49-F238E27FC236}">
                <a16:creationId xmlns:a16="http://schemas.microsoft.com/office/drawing/2014/main" id="{1E136D8F-8586-4A9B-8BDB-5D6DE0230719}"/>
              </a:ext>
            </a:extLst>
          </p:cNvPr>
          <p:cNvSpPr>
            <a:spLocks noGrp="1"/>
          </p:cNvSpPr>
          <p:nvPr>
            <p:ph type="body" sz="quarter" idx="3"/>
          </p:nvPr>
        </p:nvSpPr>
        <p:spPr/>
        <p:txBody>
          <a:bodyPr/>
          <a:lstStyle/>
          <a:p>
            <a:endParaRPr lang="he-IL"/>
          </a:p>
        </p:txBody>
      </p:sp>
      <p:sp>
        <p:nvSpPr>
          <p:cNvPr id="4" name="מציין מיקום תוכן 3">
            <a:extLst>
              <a:ext uri="{FF2B5EF4-FFF2-40B4-BE49-F238E27FC236}">
                <a16:creationId xmlns:a16="http://schemas.microsoft.com/office/drawing/2014/main" id="{C0F5B044-54D2-43F6-A380-CB9EA2BFCC31}"/>
              </a:ext>
            </a:extLst>
          </p:cNvPr>
          <p:cNvSpPr>
            <a:spLocks noGrp="1"/>
          </p:cNvSpPr>
          <p:nvPr>
            <p:ph sz="quarter" idx="4"/>
          </p:nvPr>
        </p:nvSpPr>
        <p:spPr/>
        <p:txBody>
          <a:bodyPr/>
          <a:lstStyle/>
          <a:p>
            <a:pPr marL="96848" indent="0">
              <a:buNone/>
            </a:pPr>
            <a:r>
              <a:rPr lang="he-IL" dirty="0"/>
              <a:t>נשים לב שגם בפסוק ו וגם בפסוק ט יש קריאה לבשר לגויים את בשורת גאולתם של ישראל. גאולת ישראל היא חלק מתיקון כל העולם, ועל כן הגויים צריכים להיות מודעים לה. </a:t>
            </a:r>
          </a:p>
          <a:p>
            <a:pPr marL="96848" indent="0">
              <a:buNone/>
            </a:pPr>
            <a:endParaRPr lang="he-IL" dirty="0"/>
          </a:p>
          <a:p>
            <a:pPr marL="96848" indent="0">
              <a:buNone/>
            </a:pPr>
            <a:r>
              <a:rPr lang="he-IL" dirty="0"/>
              <a:t>מהמשכו של פסוק ט "מְזָרֵה יִשְׂרָאֵל יְקַבְּצֶנּוּ" עולה שהגויים צריכים לדעת שמי שזרה ופיזר את ישראל בגולה "מְזָרֵה יִשְׂרָאֵל" הוא הקב"ה, ולא הם שהגלו את ישראל (</a:t>
            </a:r>
            <a:r>
              <a:rPr lang="he-IL" dirty="0" err="1"/>
              <a:t>רד"ק</a:t>
            </a:r>
            <a:r>
              <a:rPr lang="he-IL" dirty="0"/>
              <a:t>) - ה' הוציאם לגלות וה' יקבצם משם בחזרה.</a:t>
            </a:r>
          </a:p>
        </p:txBody>
      </p:sp>
      <p:sp>
        <p:nvSpPr>
          <p:cNvPr id="5" name="מלבן 4">
            <a:extLst>
              <a:ext uri="{FF2B5EF4-FFF2-40B4-BE49-F238E27FC236}">
                <a16:creationId xmlns:a16="http://schemas.microsoft.com/office/drawing/2014/main" id="{7964D052-F7DB-4290-94B5-A2376B1F19D8}"/>
              </a:ext>
            </a:extLst>
          </p:cNvPr>
          <p:cNvSpPr/>
          <p:nvPr/>
        </p:nvSpPr>
        <p:spPr>
          <a:xfrm>
            <a:off x="9328061" y="1361739"/>
            <a:ext cx="2445955" cy="1323439"/>
          </a:xfrm>
          <a:prstGeom prst="rect">
            <a:avLst/>
          </a:prstGeom>
        </p:spPr>
        <p:txBody>
          <a:bodyPr wrap="square">
            <a:spAutoFit/>
          </a:bodyPr>
          <a:lstStyle/>
          <a:p>
            <a:pPr algn="just"/>
            <a:r>
              <a:rPr lang="he-IL" sz="2000" dirty="0">
                <a:latin typeface="Arial" panose="020B0604020202020204" pitchFamily="34" charset="0"/>
              </a:rPr>
              <a:t>כִּי כֹה אָמַר ה'</a:t>
            </a:r>
          </a:p>
          <a:p>
            <a:r>
              <a:rPr lang="he-IL" sz="2000" dirty="0">
                <a:latin typeface="Arial" panose="020B0604020202020204" pitchFamily="34" charset="0"/>
              </a:rPr>
              <a:t>רָנּוּ לְיַעֲקֹב שִׂמְחָה וְצַהֲלוּ </a:t>
            </a:r>
            <a:r>
              <a:rPr lang="he-IL" sz="2000" u="sng" dirty="0">
                <a:latin typeface="Arial" panose="020B0604020202020204" pitchFamily="34" charset="0"/>
              </a:rPr>
              <a:t>בְּרֹאשׁ </a:t>
            </a:r>
            <a:r>
              <a:rPr lang="he-IL" sz="2000" u="sng" dirty="0" err="1">
                <a:latin typeface="Arial" panose="020B0604020202020204" pitchFamily="34" charset="0"/>
              </a:rPr>
              <a:t>הַגּוֹיִם</a:t>
            </a:r>
            <a:endParaRPr lang="he-IL" sz="2000" u="sng" dirty="0">
              <a:latin typeface="Arial" panose="020B0604020202020204" pitchFamily="34" charset="0"/>
            </a:endParaRPr>
          </a:p>
          <a:p>
            <a:r>
              <a:rPr lang="he-IL" sz="2000" dirty="0">
                <a:latin typeface="Arial" panose="020B0604020202020204" pitchFamily="34" charset="0"/>
              </a:rPr>
              <a:t>הַשְׁמִיעוּ הַלְלוּ וְאִמְרוּ </a:t>
            </a:r>
          </a:p>
        </p:txBody>
      </p:sp>
      <p:sp>
        <p:nvSpPr>
          <p:cNvPr id="6" name="מלבן 5">
            <a:extLst>
              <a:ext uri="{FF2B5EF4-FFF2-40B4-BE49-F238E27FC236}">
                <a16:creationId xmlns:a16="http://schemas.microsoft.com/office/drawing/2014/main" id="{D42385E7-C3E3-4E3E-96BF-EE6347278DFB}"/>
              </a:ext>
            </a:extLst>
          </p:cNvPr>
          <p:cNvSpPr/>
          <p:nvPr/>
        </p:nvSpPr>
        <p:spPr>
          <a:xfrm>
            <a:off x="9522643" y="3105834"/>
            <a:ext cx="2251373" cy="1938992"/>
          </a:xfrm>
          <a:prstGeom prst="rect">
            <a:avLst/>
          </a:prstGeom>
        </p:spPr>
        <p:txBody>
          <a:bodyPr wrap="square">
            <a:spAutoFit/>
          </a:bodyPr>
          <a:lstStyle/>
          <a:p>
            <a:pPr marL="96848" indent="0">
              <a:buNone/>
            </a:pPr>
            <a:r>
              <a:rPr lang="he-IL" sz="2000" dirty="0">
                <a:latin typeface="Arial" panose="020B0604020202020204" pitchFamily="34" charset="0"/>
              </a:rPr>
              <a:t>שִׁמְעוּ דְבַר ה' ג</a:t>
            </a:r>
            <a:r>
              <a:rPr lang="he-IL" sz="2000" u="sng" dirty="0">
                <a:latin typeface="Arial" panose="020B0604020202020204" pitchFamily="34" charset="0"/>
              </a:rPr>
              <a:t>ּוֹיִם </a:t>
            </a:r>
            <a:r>
              <a:rPr lang="he-IL" sz="2000" dirty="0">
                <a:latin typeface="Arial" panose="020B0604020202020204" pitchFamily="34" charset="0"/>
              </a:rPr>
              <a:t>וְהַגִּידוּ בָאִיִּים מִמֶּרְחָק</a:t>
            </a:r>
          </a:p>
          <a:p>
            <a:pPr marL="96848" indent="0">
              <a:buNone/>
            </a:pPr>
            <a:r>
              <a:rPr lang="he-IL" sz="2000" dirty="0">
                <a:latin typeface="Arial" panose="020B0604020202020204" pitchFamily="34" charset="0"/>
              </a:rPr>
              <a:t>וְאִמְרוּ מְזָרֵה יִשְׂרָאֵל יְקַבְּצֶנּוּ וּשְׁמָרוֹ כְּרֹעֶה עֶדְרוֹ: </a:t>
            </a:r>
          </a:p>
        </p:txBody>
      </p:sp>
    </p:spTree>
    <p:extLst>
      <p:ext uri="{BB962C8B-B14F-4D97-AF65-F5344CB8AC3E}">
        <p14:creationId xmlns:p14="http://schemas.microsoft.com/office/powerpoint/2010/main" val="2951016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0CEB920-157F-4059-B268-9273F7A87885}"/>
              </a:ext>
            </a:extLst>
          </p:cNvPr>
          <p:cNvSpPr>
            <a:spLocks noGrp="1"/>
          </p:cNvSpPr>
          <p:nvPr>
            <p:ph type="title"/>
          </p:nvPr>
        </p:nvSpPr>
        <p:spPr/>
        <p:txBody>
          <a:bodyPr/>
          <a:lstStyle/>
          <a:p>
            <a:r>
              <a:rPr lang="he-IL" dirty="0"/>
              <a:t>הבכי ברמה</a:t>
            </a:r>
          </a:p>
        </p:txBody>
      </p:sp>
      <p:sp>
        <p:nvSpPr>
          <p:cNvPr id="3" name="מציין מיקום טקסט 2">
            <a:extLst>
              <a:ext uri="{FF2B5EF4-FFF2-40B4-BE49-F238E27FC236}">
                <a16:creationId xmlns:a16="http://schemas.microsoft.com/office/drawing/2014/main" id="{C77DDCB5-8878-46E7-A50C-E7FEFD105342}"/>
              </a:ext>
            </a:extLst>
          </p:cNvPr>
          <p:cNvSpPr>
            <a:spLocks noGrp="1"/>
          </p:cNvSpPr>
          <p:nvPr>
            <p:ph type="body" sz="quarter" idx="3"/>
          </p:nvPr>
        </p:nvSpPr>
        <p:spPr/>
        <p:txBody>
          <a:bodyPr/>
          <a:lstStyle/>
          <a:p>
            <a:endParaRPr lang="he-IL"/>
          </a:p>
        </p:txBody>
      </p:sp>
      <p:sp>
        <p:nvSpPr>
          <p:cNvPr id="4" name="מציין מיקום תוכן 3">
            <a:extLst>
              <a:ext uri="{FF2B5EF4-FFF2-40B4-BE49-F238E27FC236}">
                <a16:creationId xmlns:a16="http://schemas.microsoft.com/office/drawing/2014/main" id="{2DF27C10-D5A3-47CE-816C-6AABA7A045E8}"/>
              </a:ext>
            </a:extLst>
          </p:cNvPr>
          <p:cNvSpPr>
            <a:spLocks noGrp="1"/>
          </p:cNvSpPr>
          <p:nvPr>
            <p:ph sz="quarter" idx="4"/>
          </p:nvPr>
        </p:nvSpPr>
        <p:spPr>
          <a:xfrm>
            <a:off x="515274" y="1725683"/>
            <a:ext cx="6828062" cy="2747844"/>
          </a:xfrm>
        </p:spPr>
        <p:txBody>
          <a:bodyPr>
            <a:normAutofit/>
          </a:bodyPr>
          <a:lstStyle/>
          <a:p>
            <a:pPr marL="96848" indent="0" algn="just">
              <a:buNone/>
            </a:pPr>
            <a:r>
              <a:rPr lang="he-IL" dirty="0"/>
              <a:t>(יד) כֹּה אָמַר ה' קוֹל בְּרָמָה נִשְׁמָע נְהִי בְּכִי תַמְרוּרִים רָחֵל מְבַכָּה עַל בָּנֶיהָ מֵאֲנָה </a:t>
            </a:r>
            <a:r>
              <a:rPr lang="he-IL" dirty="0" err="1"/>
              <a:t>לְהִנָּחֵם</a:t>
            </a:r>
            <a:r>
              <a:rPr lang="he-IL" dirty="0"/>
              <a:t> עַל בָּנֶיהָ כִּי אֵינֶנּוּ:</a:t>
            </a:r>
          </a:p>
          <a:p>
            <a:pPr marL="96848" indent="0" algn="just">
              <a:buNone/>
            </a:pPr>
            <a:r>
              <a:rPr lang="he-IL" dirty="0"/>
              <a:t>(טו) כֹּה אָמַר ה' מִנְעִי קוֹלֵךְ מִבֶּכִי וְעֵינַיִךְ מִדִּמְעָה כִּי יֵשׁ שָׂכָר </a:t>
            </a:r>
            <a:r>
              <a:rPr lang="he-IL" dirty="0" err="1"/>
              <a:t>לִפְעֻלָּתֵך</a:t>
            </a:r>
            <a:r>
              <a:rPr lang="he-IL" dirty="0"/>
              <a:t>ְ נְאֻם ה' ושָׁבוּ מֵאֶרֶץ אוֹיֵב: </a:t>
            </a:r>
          </a:p>
          <a:p>
            <a:pPr marL="96848" indent="0" algn="just">
              <a:buNone/>
            </a:pPr>
            <a:r>
              <a:rPr lang="he-IL" dirty="0"/>
              <a:t>(</a:t>
            </a:r>
            <a:r>
              <a:rPr lang="he-IL" dirty="0" err="1"/>
              <a:t>טז</a:t>
            </a:r>
            <a:r>
              <a:rPr lang="he-IL" dirty="0"/>
              <a:t>) וְיֵשׁ תִּקְוָה לְאַחֲרִיתֵךְ נְאֻם ה' וְשָׁבוּ בָנִים לִגְבוּלָם:</a:t>
            </a:r>
          </a:p>
        </p:txBody>
      </p:sp>
      <p:pic>
        <p:nvPicPr>
          <p:cNvPr id="5" name="תמונה 4">
            <a:extLst>
              <a:ext uri="{FF2B5EF4-FFF2-40B4-BE49-F238E27FC236}">
                <a16:creationId xmlns:a16="http://schemas.microsoft.com/office/drawing/2014/main" id="{BF1F7ABD-F790-4D1B-A702-F3F3099DAB7E}"/>
              </a:ext>
            </a:extLst>
          </p:cNvPr>
          <p:cNvPicPr>
            <a:picLocks noChangeAspect="1"/>
          </p:cNvPicPr>
          <p:nvPr/>
        </p:nvPicPr>
        <p:blipFill>
          <a:blip r:embed="rId2"/>
          <a:stretch>
            <a:fillRect/>
          </a:stretch>
        </p:blipFill>
        <p:spPr>
          <a:xfrm>
            <a:off x="7529723" y="1851660"/>
            <a:ext cx="4260534" cy="2621867"/>
          </a:xfrm>
          <a:prstGeom prst="rect">
            <a:avLst/>
          </a:prstGeom>
        </p:spPr>
      </p:pic>
    </p:spTree>
    <p:extLst>
      <p:ext uri="{BB962C8B-B14F-4D97-AF65-F5344CB8AC3E}">
        <p14:creationId xmlns:p14="http://schemas.microsoft.com/office/powerpoint/2010/main" val="2794989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5872192-9337-4D59-ACB7-559C46FC5FB2}"/>
              </a:ext>
            </a:extLst>
          </p:cNvPr>
          <p:cNvSpPr>
            <a:spLocks noGrp="1"/>
          </p:cNvSpPr>
          <p:nvPr>
            <p:ph type="title"/>
          </p:nvPr>
        </p:nvSpPr>
        <p:spPr/>
        <p:txBody>
          <a:bodyPr/>
          <a:lstStyle/>
          <a:p>
            <a:r>
              <a:rPr lang="he-IL" dirty="0"/>
              <a:t>"קול ברמה נשמע..."</a:t>
            </a:r>
          </a:p>
        </p:txBody>
      </p:sp>
      <p:sp>
        <p:nvSpPr>
          <p:cNvPr id="3" name="מציין מיקום טקסט 2">
            <a:extLst>
              <a:ext uri="{FF2B5EF4-FFF2-40B4-BE49-F238E27FC236}">
                <a16:creationId xmlns:a16="http://schemas.microsoft.com/office/drawing/2014/main" id="{1A455107-0635-4113-9821-CD5355A9D433}"/>
              </a:ext>
            </a:extLst>
          </p:cNvPr>
          <p:cNvSpPr>
            <a:spLocks noGrp="1"/>
          </p:cNvSpPr>
          <p:nvPr>
            <p:ph type="body" sz="quarter" idx="3"/>
          </p:nvPr>
        </p:nvSpPr>
        <p:spPr/>
        <p:txBody>
          <a:bodyPr/>
          <a:lstStyle/>
          <a:p>
            <a:r>
              <a:rPr lang="he-IL" dirty="0"/>
              <a:t>הקולות הנשמעים</a:t>
            </a:r>
          </a:p>
        </p:txBody>
      </p:sp>
      <p:sp>
        <p:nvSpPr>
          <p:cNvPr id="4" name="מציין מיקום תוכן 3">
            <a:extLst>
              <a:ext uri="{FF2B5EF4-FFF2-40B4-BE49-F238E27FC236}">
                <a16:creationId xmlns:a16="http://schemas.microsoft.com/office/drawing/2014/main" id="{D527CFD2-2B95-45AA-9010-A36BC6D324FD}"/>
              </a:ext>
            </a:extLst>
          </p:cNvPr>
          <p:cNvSpPr>
            <a:spLocks noGrp="1"/>
          </p:cNvSpPr>
          <p:nvPr>
            <p:ph sz="quarter" idx="4"/>
          </p:nvPr>
        </p:nvSpPr>
        <p:spPr>
          <a:xfrm>
            <a:off x="515273" y="1725683"/>
            <a:ext cx="8031963" cy="3015130"/>
          </a:xfrm>
        </p:spPr>
        <p:txBody>
          <a:bodyPr/>
          <a:lstStyle/>
          <a:p>
            <a:pPr marL="96848" indent="0">
              <a:buNone/>
            </a:pPr>
            <a:endParaRPr lang="he-IL" dirty="0"/>
          </a:p>
          <a:p>
            <a:pPr marL="96848" indent="0">
              <a:buNone/>
            </a:pPr>
            <a:r>
              <a:rPr lang="he-IL" dirty="0">
                <a:solidFill>
                  <a:srgbClr val="92D050"/>
                </a:solidFill>
              </a:rPr>
              <a:t>קוֹל</a:t>
            </a:r>
            <a:r>
              <a:rPr lang="he-IL" dirty="0"/>
              <a:t> בְּרָמָה נִשְׁמָע</a:t>
            </a:r>
          </a:p>
          <a:p>
            <a:pPr marL="96848" indent="0">
              <a:buNone/>
            </a:pPr>
            <a:r>
              <a:rPr lang="he-IL" dirty="0">
                <a:solidFill>
                  <a:srgbClr val="12B4BC"/>
                </a:solidFill>
              </a:rPr>
              <a:t>	נְהִי	</a:t>
            </a:r>
          </a:p>
          <a:p>
            <a:pPr marL="96848" indent="0">
              <a:buNone/>
            </a:pPr>
            <a:r>
              <a:rPr lang="he-IL" dirty="0">
                <a:solidFill>
                  <a:srgbClr val="12B4BC"/>
                </a:solidFill>
              </a:rPr>
              <a:t>		</a:t>
            </a:r>
            <a:r>
              <a:rPr lang="he-IL" dirty="0">
                <a:solidFill>
                  <a:schemeClr val="accent4">
                    <a:lumMod val="75000"/>
                  </a:schemeClr>
                </a:solidFill>
              </a:rPr>
              <a:t>בְּכִי תַמְרוּרִים</a:t>
            </a:r>
            <a:endParaRPr lang="he-IL" dirty="0"/>
          </a:p>
          <a:p>
            <a:pPr marL="96848" indent="0">
              <a:buNone/>
            </a:pPr>
            <a:r>
              <a:rPr lang="he-IL" dirty="0"/>
              <a:t>רָחֵל </a:t>
            </a:r>
            <a:r>
              <a:rPr lang="he-IL" dirty="0">
                <a:solidFill>
                  <a:schemeClr val="accent4">
                    <a:lumMod val="75000"/>
                  </a:schemeClr>
                </a:solidFill>
              </a:rPr>
              <a:t>מְבַכָּה</a:t>
            </a:r>
            <a:r>
              <a:rPr lang="he-IL" dirty="0"/>
              <a:t> עַל בָּנֶיהָ מֵאֲנָה </a:t>
            </a:r>
            <a:r>
              <a:rPr lang="he-IL" dirty="0" err="1"/>
              <a:t>לְהִנָּחֵם</a:t>
            </a:r>
            <a:r>
              <a:rPr lang="he-IL" dirty="0"/>
              <a:t> עַל בָּנֶיהָ כִּי אֵינֶנּוּ"</a:t>
            </a:r>
          </a:p>
        </p:txBody>
      </p:sp>
    </p:spTree>
    <p:extLst>
      <p:ext uri="{BB962C8B-B14F-4D97-AF65-F5344CB8AC3E}">
        <p14:creationId xmlns:p14="http://schemas.microsoft.com/office/powerpoint/2010/main" val="3732409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FE7CEC7-83AB-49FE-A2F1-D7E88B1F5144}"/>
              </a:ext>
            </a:extLst>
          </p:cNvPr>
          <p:cNvSpPr>
            <a:spLocks noGrp="1"/>
          </p:cNvSpPr>
          <p:nvPr>
            <p:ph type="title"/>
          </p:nvPr>
        </p:nvSpPr>
        <p:spPr/>
        <p:txBody>
          <a:bodyPr/>
          <a:lstStyle/>
          <a:p>
            <a:r>
              <a:rPr lang="he-IL" dirty="0"/>
              <a:t>"קול ברמה נשמע..."</a:t>
            </a:r>
          </a:p>
        </p:txBody>
      </p:sp>
      <p:sp>
        <p:nvSpPr>
          <p:cNvPr id="3" name="מציין מיקום טקסט 2">
            <a:extLst>
              <a:ext uri="{FF2B5EF4-FFF2-40B4-BE49-F238E27FC236}">
                <a16:creationId xmlns:a16="http://schemas.microsoft.com/office/drawing/2014/main" id="{59732AB6-E367-4930-923A-1211DEE9A717}"/>
              </a:ext>
            </a:extLst>
          </p:cNvPr>
          <p:cNvSpPr>
            <a:spLocks noGrp="1"/>
          </p:cNvSpPr>
          <p:nvPr>
            <p:ph type="body" sz="quarter" idx="3"/>
          </p:nvPr>
        </p:nvSpPr>
        <p:spPr/>
        <p:txBody>
          <a:bodyPr/>
          <a:lstStyle/>
          <a:p>
            <a:r>
              <a:rPr lang="he-IL" dirty="0"/>
              <a:t>הקול של מי נשמע ברמה?</a:t>
            </a:r>
          </a:p>
        </p:txBody>
      </p:sp>
      <p:sp>
        <p:nvSpPr>
          <p:cNvPr id="4" name="מציין מיקום תוכן 3">
            <a:extLst>
              <a:ext uri="{FF2B5EF4-FFF2-40B4-BE49-F238E27FC236}">
                <a16:creationId xmlns:a16="http://schemas.microsoft.com/office/drawing/2014/main" id="{13FA0E67-DE5E-4AC2-BE95-96A0B67C817F}"/>
              </a:ext>
            </a:extLst>
          </p:cNvPr>
          <p:cNvSpPr>
            <a:spLocks noGrp="1"/>
          </p:cNvSpPr>
          <p:nvPr>
            <p:ph sz="quarter" idx="4"/>
          </p:nvPr>
        </p:nvSpPr>
        <p:spPr>
          <a:xfrm>
            <a:off x="515273" y="1725683"/>
            <a:ext cx="8031963" cy="3296484"/>
          </a:xfrm>
        </p:spPr>
        <p:txBody>
          <a:bodyPr/>
          <a:lstStyle/>
          <a:p>
            <a:pPr marL="96848" indent="0">
              <a:buNone/>
            </a:pPr>
            <a:r>
              <a:rPr lang="he-IL" dirty="0"/>
              <a:t>רש"י מפרש את הקול כבכיים של היוצאים לגלות שעברו דרך העיר רמה, שמצפון לירושלים, בדרכם לבבל. </a:t>
            </a:r>
          </a:p>
          <a:p>
            <a:pPr marL="96848" indent="0">
              <a:buNone/>
            </a:pPr>
            <a:r>
              <a:rPr lang="he-IL" dirty="0"/>
              <a:t>הוא מבסס את דבריו על המתואר בספר ירמיהו פרק מ': </a:t>
            </a:r>
          </a:p>
          <a:p>
            <a:pPr marL="96848" indent="0">
              <a:buNone/>
            </a:pPr>
            <a:endParaRPr lang="he-IL" dirty="0"/>
          </a:p>
          <a:p>
            <a:pPr marL="96848" indent="0">
              <a:buNone/>
            </a:pPr>
            <a:r>
              <a:rPr lang="he-IL" dirty="0"/>
              <a:t>"הַדָּבָר אֲשֶׁר הָיָה אֶל יִרְמְיָהוּ מֵאֵת ה' אַחַר שַׁלַּח אֹתוֹ </a:t>
            </a:r>
            <a:r>
              <a:rPr lang="he-IL" dirty="0" err="1"/>
              <a:t>נְבוּזַרְאֲדָן</a:t>
            </a:r>
            <a:r>
              <a:rPr lang="he-IL" dirty="0"/>
              <a:t> רַב טַבָּחִים מִן </a:t>
            </a:r>
            <a:r>
              <a:rPr lang="he-IL" dirty="0">
                <a:solidFill>
                  <a:srgbClr val="12B4BC"/>
                </a:solidFill>
              </a:rPr>
              <a:t>הָרָמָה</a:t>
            </a:r>
            <a:r>
              <a:rPr lang="he-IL" dirty="0"/>
              <a:t> </a:t>
            </a:r>
            <a:r>
              <a:rPr lang="he-IL" dirty="0" err="1"/>
              <a:t>בְּקַחְתּו</a:t>
            </a:r>
            <a:r>
              <a:rPr lang="he-IL" dirty="0"/>
              <a:t>ֹ אֹתוֹ וְהוּא אָסוּר </a:t>
            </a:r>
            <a:r>
              <a:rPr lang="he-IL" dirty="0" err="1"/>
              <a:t>בָּאזִקִּים</a:t>
            </a:r>
            <a:r>
              <a:rPr lang="he-IL" dirty="0"/>
              <a:t> בְּתוֹךְ כָּל גָּלוּת יְרוּשָׁלִַם וִיהוּדָה הַמֻּגְלִים בָּבֶלָה" (ירמיהו מ', א) </a:t>
            </a:r>
          </a:p>
        </p:txBody>
      </p:sp>
      <p:pic>
        <p:nvPicPr>
          <p:cNvPr id="5" name="תמונה 4">
            <a:extLst>
              <a:ext uri="{FF2B5EF4-FFF2-40B4-BE49-F238E27FC236}">
                <a16:creationId xmlns:a16="http://schemas.microsoft.com/office/drawing/2014/main" id="{E83963CD-3085-441C-9A20-6F02615C3F66}"/>
              </a:ext>
            </a:extLst>
          </p:cNvPr>
          <p:cNvPicPr>
            <a:picLocks noChangeAspect="1"/>
          </p:cNvPicPr>
          <p:nvPr/>
        </p:nvPicPr>
        <p:blipFill>
          <a:blip r:embed="rId2"/>
          <a:stretch>
            <a:fillRect/>
          </a:stretch>
        </p:blipFill>
        <p:spPr>
          <a:xfrm>
            <a:off x="931838" y="4358906"/>
            <a:ext cx="2000250" cy="2286000"/>
          </a:xfrm>
          <a:prstGeom prst="rect">
            <a:avLst/>
          </a:prstGeom>
        </p:spPr>
      </p:pic>
      <p:pic>
        <p:nvPicPr>
          <p:cNvPr id="6" name="תמונה 5">
            <a:extLst>
              <a:ext uri="{FF2B5EF4-FFF2-40B4-BE49-F238E27FC236}">
                <a16:creationId xmlns:a16="http://schemas.microsoft.com/office/drawing/2014/main" id="{FEF1C1A5-B088-4CC4-AB60-28410EFB1045}"/>
              </a:ext>
            </a:extLst>
          </p:cNvPr>
          <p:cNvPicPr>
            <a:picLocks noChangeAspect="1"/>
          </p:cNvPicPr>
          <p:nvPr/>
        </p:nvPicPr>
        <p:blipFill>
          <a:blip r:embed="rId3"/>
          <a:stretch>
            <a:fillRect/>
          </a:stretch>
        </p:blipFill>
        <p:spPr>
          <a:xfrm>
            <a:off x="8733640" y="1453585"/>
            <a:ext cx="3458360" cy="2435100"/>
          </a:xfrm>
          <a:prstGeom prst="rect">
            <a:avLst/>
          </a:prstGeom>
        </p:spPr>
      </p:pic>
    </p:spTree>
    <p:extLst>
      <p:ext uri="{BB962C8B-B14F-4D97-AF65-F5344CB8AC3E}">
        <p14:creationId xmlns:p14="http://schemas.microsoft.com/office/powerpoint/2010/main" val="401123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solidFill>
                  <a:srgbClr val="192A72"/>
                </a:solidFill>
              </a:rPr>
              <a:t>מה נלמד היום </a:t>
            </a:r>
          </a:p>
        </p:txBody>
      </p:sp>
      <p:sp>
        <p:nvSpPr>
          <p:cNvPr id="3" name="מציין מיקום טקסט 2"/>
          <p:cNvSpPr>
            <a:spLocks noGrp="1"/>
          </p:cNvSpPr>
          <p:nvPr>
            <p:ph type="body" sz="quarter" idx="3"/>
          </p:nvPr>
        </p:nvSpPr>
        <p:spPr>
          <a:xfrm>
            <a:off x="1021710" y="1280103"/>
            <a:ext cx="8537543" cy="540070"/>
          </a:xfrm>
        </p:spPr>
        <p:txBody>
          <a:bodyPr/>
          <a:lstStyle/>
          <a:p>
            <a:r>
              <a:rPr lang="he-IL" dirty="0">
                <a:sym typeface="Varela Round"/>
              </a:rPr>
              <a:t>			פרק ל"א</a:t>
            </a:r>
            <a:endParaRPr lang="he-IL" dirty="0"/>
          </a:p>
        </p:txBody>
      </p:sp>
      <p:sp>
        <p:nvSpPr>
          <p:cNvPr id="2" name="תיבת טקסט 1">
            <a:extLst>
              <a:ext uri="{FF2B5EF4-FFF2-40B4-BE49-F238E27FC236}">
                <a16:creationId xmlns:a16="http://schemas.microsoft.com/office/drawing/2014/main" id="{6414CB56-CB9C-47BA-9C63-9F9E8D1040FB}"/>
              </a:ext>
            </a:extLst>
          </p:cNvPr>
          <p:cNvSpPr txBox="1"/>
          <p:nvPr/>
        </p:nvSpPr>
        <p:spPr>
          <a:xfrm>
            <a:off x="345033" y="1962829"/>
            <a:ext cx="8537543" cy="2932341"/>
          </a:xfrm>
          <a:prstGeom prst="rect">
            <a:avLst/>
          </a:prstGeom>
          <a:noFill/>
        </p:spPr>
        <p:txBody>
          <a:bodyPr wrap="square" rtlCol="1">
            <a:spAutoFit/>
          </a:bodyPr>
          <a:lstStyle/>
          <a:p>
            <a:pPr marL="285750" indent="-285750">
              <a:lnSpc>
                <a:spcPct val="200000"/>
              </a:lnSpc>
              <a:buFont typeface="Arial" panose="020B0604020202020204" pitchFamily="34" charset="0"/>
              <a:buChar char="•"/>
            </a:pPr>
            <a:r>
              <a:rPr lang="he-IL" sz="2400" dirty="0">
                <a:cs typeface="Varela Round" pitchFamily="2" charset="-79"/>
              </a:rPr>
              <a:t>מה תורמת נבואה על גאולת הרי השומרון, לשומעיו של ירמיהו המתגוררים ביהודה?</a:t>
            </a:r>
          </a:p>
          <a:p>
            <a:pPr marL="285750" indent="-285750">
              <a:lnSpc>
                <a:spcPct val="200000"/>
              </a:lnSpc>
              <a:buFont typeface="Arial" panose="020B0604020202020204" pitchFamily="34" charset="0"/>
              <a:buChar char="•"/>
            </a:pPr>
            <a:r>
              <a:rPr lang="he-IL" sz="2400" dirty="0">
                <a:cs typeface="Varela Round" pitchFamily="2" charset="-79"/>
              </a:rPr>
              <a:t>מי בוכה בפרקנו ועל מה?</a:t>
            </a:r>
          </a:p>
          <a:p>
            <a:pPr marL="285750" indent="-285750">
              <a:lnSpc>
                <a:spcPct val="200000"/>
              </a:lnSpc>
              <a:buFont typeface="Arial" panose="020B0604020202020204" pitchFamily="34" charset="0"/>
              <a:buChar char="•"/>
            </a:pPr>
            <a:r>
              <a:rPr lang="he-IL" sz="2400" dirty="0">
                <a:cs typeface="Varela Round" pitchFamily="2" charset="-79"/>
              </a:rPr>
              <a:t>מה יאפיין את החזרה לארץ מן הגלות על פי דברי הנבואה?</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FE7CEC7-83AB-49FE-A2F1-D7E88B1F5144}"/>
              </a:ext>
            </a:extLst>
          </p:cNvPr>
          <p:cNvSpPr>
            <a:spLocks noGrp="1"/>
          </p:cNvSpPr>
          <p:nvPr>
            <p:ph type="title"/>
          </p:nvPr>
        </p:nvSpPr>
        <p:spPr/>
        <p:txBody>
          <a:bodyPr/>
          <a:lstStyle/>
          <a:p>
            <a:r>
              <a:rPr lang="he-IL" dirty="0"/>
              <a:t>"קול ברמה נשמע..."</a:t>
            </a:r>
          </a:p>
        </p:txBody>
      </p:sp>
      <p:sp>
        <p:nvSpPr>
          <p:cNvPr id="3" name="מציין מיקום טקסט 2">
            <a:extLst>
              <a:ext uri="{FF2B5EF4-FFF2-40B4-BE49-F238E27FC236}">
                <a16:creationId xmlns:a16="http://schemas.microsoft.com/office/drawing/2014/main" id="{59732AB6-E367-4930-923A-1211DEE9A717}"/>
              </a:ext>
            </a:extLst>
          </p:cNvPr>
          <p:cNvSpPr>
            <a:spLocks noGrp="1"/>
          </p:cNvSpPr>
          <p:nvPr>
            <p:ph type="body" sz="quarter" idx="3"/>
          </p:nvPr>
        </p:nvSpPr>
        <p:spPr/>
        <p:txBody>
          <a:bodyPr/>
          <a:lstStyle/>
          <a:p>
            <a:r>
              <a:rPr lang="he-IL" dirty="0"/>
              <a:t>הקול של מי נשמע ברמה?</a:t>
            </a:r>
          </a:p>
        </p:txBody>
      </p:sp>
      <p:sp>
        <p:nvSpPr>
          <p:cNvPr id="4" name="מציין מיקום תוכן 3">
            <a:extLst>
              <a:ext uri="{FF2B5EF4-FFF2-40B4-BE49-F238E27FC236}">
                <a16:creationId xmlns:a16="http://schemas.microsoft.com/office/drawing/2014/main" id="{13FA0E67-DE5E-4AC2-BE95-96A0B67C817F}"/>
              </a:ext>
            </a:extLst>
          </p:cNvPr>
          <p:cNvSpPr>
            <a:spLocks noGrp="1"/>
          </p:cNvSpPr>
          <p:nvPr>
            <p:ph sz="quarter" idx="4"/>
          </p:nvPr>
        </p:nvSpPr>
        <p:spPr>
          <a:xfrm>
            <a:off x="515273" y="1725683"/>
            <a:ext cx="8031963" cy="3296484"/>
          </a:xfrm>
        </p:spPr>
        <p:txBody>
          <a:bodyPr/>
          <a:lstStyle/>
          <a:p>
            <a:pPr marL="96848" indent="0">
              <a:buNone/>
            </a:pPr>
            <a:r>
              <a:rPr lang="he-IL" dirty="0"/>
              <a:t>רמב"ן לבראשית, ל"ה, </a:t>
            </a:r>
            <a:r>
              <a:rPr lang="he-IL" dirty="0" err="1"/>
              <a:t>טז</a:t>
            </a:r>
            <a:r>
              <a:rPr lang="he-IL" dirty="0"/>
              <a:t>:</a:t>
            </a:r>
          </a:p>
          <a:p>
            <a:pPr marL="96848" indent="0">
              <a:buNone/>
            </a:pPr>
            <a:r>
              <a:rPr lang="he-IL" dirty="0"/>
              <a:t>"...על כן אני אומר שהכתוב שאומר קול ברמה נשמע (ירמיה לא יד), מליצה כדרך משל, </a:t>
            </a:r>
            <a:r>
              <a:rPr lang="he-IL" dirty="0" err="1"/>
              <a:t>לאמר</a:t>
            </a:r>
            <a:r>
              <a:rPr lang="he-IL" dirty="0"/>
              <a:t> כי הייתה רחל צועקת בקול גדול ומספד מר עד שנשמע הקול למרחוק..."</a:t>
            </a:r>
          </a:p>
        </p:txBody>
      </p:sp>
      <p:pic>
        <p:nvPicPr>
          <p:cNvPr id="7" name="תמונה 6">
            <a:extLst>
              <a:ext uri="{FF2B5EF4-FFF2-40B4-BE49-F238E27FC236}">
                <a16:creationId xmlns:a16="http://schemas.microsoft.com/office/drawing/2014/main" id="{00B65287-81C0-4D42-A45A-EFC55F933074}"/>
              </a:ext>
            </a:extLst>
          </p:cNvPr>
          <p:cNvPicPr>
            <a:picLocks noChangeAspect="1"/>
          </p:cNvPicPr>
          <p:nvPr/>
        </p:nvPicPr>
        <p:blipFill>
          <a:blip r:embed="rId2"/>
          <a:stretch>
            <a:fillRect/>
          </a:stretch>
        </p:blipFill>
        <p:spPr>
          <a:xfrm>
            <a:off x="9144000" y="1185681"/>
            <a:ext cx="2425431" cy="2847245"/>
          </a:xfrm>
          <a:prstGeom prst="rect">
            <a:avLst/>
          </a:prstGeom>
        </p:spPr>
      </p:pic>
      <p:sp>
        <p:nvSpPr>
          <p:cNvPr id="8" name="תיבת טקסט 7">
            <a:extLst>
              <a:ext uri="{FF2B5EF4-FFF2-40B4-BE49-F238E27FC236}">
                <a16:creationId xmlns:a16="http://schemas.microsoft.com/office/drawing/2014/main" id="{6C04231A-70BC-4D07-B7D6-A0779D1A9663}"/>
              </a:ext>
            </a:extLst>
          </p:cNvPr>
          <p:cNvSpPr txBox="1"/>
          <p:nvPr/>
        </p:nvSpPr>
        <p:spPr>
          <a:xfrm>
            <a:off x="759655" y="4032926"/>
            <a:ext cx="4206240" cy="461665"/>
          </a:xfrm>
          <a:prstGeom prst="rect">
            <a:avLst/>
          </a:prstGeom>
          <a:noFill/>
        </p:spPr>
        <p:txBody>
          <a:bodyPr wrap="square" rtlCol="1">
            <a:spAutoFit/>
          </a:bodyPr>
          <a:lstStyle/>
          <a:p>
            <a:r>
              <a:rPr lang="he-IL" sz="2400" dirty="0"/>
              <a:t>'קול ברמה' – קול רם </a:t>
            </a:r>
          </a:p>
        </p:txBody>
      </p:sp>
    </p:spTree>
    <p:extLst>
      <p:ext uri="{BB962C8B-B14F-4D97-AF65-F5344CB8AC3E}">
        <p14:creationId xmlns:p14="http://schemas.microsoft.com/office/powerpoint/2010/main" val="3291981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FE7CEC7-83AB-49FE-A2F1-D7E88B1F5144}"/>
              </a:ext>
            </a:extLst>
          </p:cNvPr>
          <p:cNvSpPr>
            <a:spLocks noGrp="1"/>
          </p:cNvSpPr>
          <p:nvPr>
            <p:ph type="title"/>
          </p:nvPr>
        </p:nvSpPr>
        <p:spPr/>
        <p:txBody>
          <a:bodyPr/>
          <a:lstStyle/>
          <a:p>
            <a:r>
              <a:rPr lang="he-IL" dirty="0"/>
              <a:t>"קול ברמה נשמע..."</a:t>
            </a:r>
          </a:p>
        </p:txBody>
      </p:sp>
      <p:sp>
        <p:nvSpPr>
          <p:cNvPr id="3" name="מציין מיקום טקסט 2">
            <a:extLst>
              <a:ext uri="{FF2B5EF4-FFF2-40B4-BE49-F238E27FC236}">
                <a16:creationId xmlns:a16="http://schemas.microsoft.com/office/drawing/2014/main" id="{59732AB6-E367-4930-923A-1211DEE9A717}"/>
              </a:ext>
            </a:extLst>
          </p:cNvPr>
          <p:cNvSpPr>
            <a:spLocks noGrp="1"/>
          </p:cNvSpPr>
          <p:nvPr>
            <p:ph type="body" sz="quarter" idx="3"/>
          </p:nvPr>
        </p:nvSpPr>
        <p:spPr/>
        <p:txBody>
          <a:bodyPr/>
          <a:lstStyle/>
          <a:p>
            <a:r>
              <a:rPr lang="he-IL" dirty="0"/>
              <a:t>הקול של מי נשמע?</a:t>
            </a:r>
          </a:p>
        </p:txBody>
      </p:sp>
      <p:sp>
        <p:nvSpPr>
          <p:cNvPr id="4" name="מציין מיקום תוכן 3">
            <a:extLst>
              <a:ext uri="{FF2B5EF4-FFF2-40B4-BE49-F238E27FC236}">
                <a16:creationId xmlns:a16="http://schemas.microsoft.com/office/drawing/2014/main" id="{13FA0E67-DE5E-4AC2-BE95-96A0B67C817F}"/>
              </a:ext>
            </a:extLst>
          </p:cNvPr>
          <p:cNvSpPr>
            <a:spLocks noGrp="1"/>
          </p:cNvSpPr>
          <p:nvPr>
            <p:ph sz="quarter" idx="4"/>
          </p:nvPr>
        </p:nvSpPr>
        <p:spPr>
          <a:xfrm>
            <a:off x="515273" y="1725682"/>
            <a:ext cx="8031963" cy="3226145"/>
          </a:xfrm>
        </p:spPr>
        <p:txBody>
          <a:bodyPr>
            <a:normAutofit/>
          </a:bodyPr>
          <a:lstStyle/>
          <a:p>
            <a:pPr marL="96848" indent="0">
              <a:buNone/>
            </a:pPr>
            <a:r>
              <a:rPr lang="he-IL" u="sng" dirty="0"/>
              <a:t>רש"י</a:t>
            </a:r>
            <a:r>
              <a:rPr lang="he-IL" dirty="0"/>
              <a:t>: קולם של הגולים מיהודה לבבל, נשמע ב(עיר) רמה, בדרכם לגלות. </a:t>
            </a:r>
          </a:p>
          <a:p>
            <a:pPr marL="96848" indent="0">
              <a:buNone/>
            </a:pPr>
            <a:endParaRPr lang="he-IL" dirty="0"/>
          </a:p>
          <a:p>
            <a:pPr marL="96848" indent="0">
              <a:buNone/>
            </a:pPr>
            <a:endParaRPr lang="he-IL" dirty="0"/>
          </a:p>
          <a:p>
            <a:pPr marL="96848" indent="0">
              <a:buNone/>
            </a:pPr>
            <a:endParaRPr lang="he-IL" dirty="0"/>
          </a:p>
          <a:p>
            <a:pPr marL="96848" indent="0">
              <a:buNone/>
            </a:pPr>
            <a:endParaRPr lang="he-IL" dirty="0"/>
          </a:p>
          <a:p>
            <a:pPr marL="96848" indent="0">
              <a:buNone/>
            </a:pPr>
            <a:r>
              <a:rPr lang="he-IL" u="sng" dirty="0"/>
              <a:t>רמב"ן</a:t>
            </a:r>
            <a:r>
              <a:rPr lang="he-IL" dirty="0"/>
              <a:t>: קולה של רחל, הבוכה בקול רם</a:t>
            </a:r>
          </a:p>
        </p:txBody>
      </p:sp>
      <p:pic>
        <p:nvPicPr>
          <p:cNvPr id="5" name="תמונה 4">
            <a:extLst>
              <a:ext uri="{FF2B5EF4-FFF2-40B4-BE49-F238E27FC236}">
                <a16:creationId xmlns:a16="http://schemas.microsoft.com/office/drawing/2014/main" id="{E83963CD-3085-441C-9A20-6F02615C3F66}"/>
              </a:ext>
            </a:extLst>
          </p:cNvPr>
          <p:cNvPicPr>
            <a:picLocks noChangeAspect="1"/>
          </p:cNvPicPr>
          <p:nvPr/>
        </p:nvPicPr>
        <p:blipFill>
          <a:blip r:embed="rId2"/>
          <a:stretch>
            <a:fillRect/>
          </a:stretch>
        </p:blipFill>
        <p:spPr>
          <a:xfrm>
            <a:off x="9676475" y="1143000"/>
            <a:ext cx="2000250" cy="2286000"/>
          </a:xfrm>
          <a:prstGeom prst="rect">
            <a:avLst/>
          </a:prstGeom>
        </p:spPr>
      </p:pic>
      <p:pic>
        <p:nvPicPr>
          <p:cNvPr id="7" name="תמונה 6">
            <a:extLst>
              <a:ext uri="{FF2B5EF4-FFF2-40B4-BE49-F238E27FC236}">
                <a16:creationId xmlns:a16="http://schemas.microsoft.com/office/drawing/2014/main" id="{2512A3D4-671A-43CC-97BB-2B36DEDC9FDF}"/>
              </a:ext>
            </a:extLst>
          </p:cNvPr>
          <p:cNvPicPr>
            <a:picLocks noChangeAspect="1"/>
          </p:cNvPicPr>
          <p:nvPr/>
        </p:nvPicPr>
        <p:blipFill>
          <a:blip r:embed="rId3"/>
          <a:stretch>
            <a:fillRect/>
          </a:stretch>
        </p:blipFill>
        <p:spPr>
          <a:xfrm>
            <a:off x="957905" y="3338754"/>
            <a:ext cx="2426418" cy="2847079"/>
          </a:xfrm>
          <a:prstGeom prst="rect">
            <a:avLst/>
          </a:prstGeom>
        </p:spPr>
      </p:pic>
    </p:spTree>
    <p:extLst>
      <p:ext uri="{BB962C8B-B14F-4D97-AF65-F5344CB8AC3E}">
        <p14:creationId xmlns:p14="http://schemas.microsoft.com/office/powerpoint/2010/main" val="2537233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668050A-10D1-43E5-906D-CC641B140B08}"/>
              </a:ext>
            </a:extLst>
          </p:cNvPr>
          <p:cNvSpPr>
            <a:spLocks noGrp="1"/>
          </p:cNvSpPr>
          <p:nvPr>
            <p:ph type="title"/>
          </p:nvPr>
        </p:nvSpPr>
        <p:spPr/>
        <p:txBody>
          <a:bodyPr/>
          <a:lstStyle/>
          <a:p>
            <a:r>
              <a:rPr lang="he-IL" dirty="0"/>
              <a:t>"רחל מבכה על בניה"</a:t>
            </a:r>
          </a:p>
        </p:txBody>
      </p:sp>
      <p:sp>
        <p:nvSpPr>
          <p:cNvPr id="3" name="מציין מיקום טקסט 2">
            <a:extLst>
              <a:ext uri="{FF2B5EF4-FFF2-40B4-BE49-F238E27FC236}">
                <a16:creationId xmlns:a16="http://schemas.microsoft.com/office/drawing/2014/main" id="{69ADAD1C-FA4D-4FE3-A9D5-F4FC6F3274A0}"/>
              </a:ext>
            </a:extLst>
          </p:cNvPr>
          <p:cNvSpPr>
            <a:spLocks noGrp="1"/>
          </p:cNvSpPr>
          <p:nvPr>
            <p:ph type="body" sz="quarter" idx="3"/>
          </p:nvPr>
        </p:nvSpPr>
        <p:spPr/>
        <p:txBody>
          <a:bodyPr/>
          <a:lstStyle/>
          <a:p>
            <a:r>
              <a:rPr lang="he-IL" dirty="0"/>
              <a:t>על מה בוכה רחל אמנו?</a:t>
            </a:r>
          </a:p>
        </p:txBody>
      </p:sp>
      <p:sp>
        <p:nvSpPr>
          <p:cNvPr id="4" name="מציין מיקום תוכן 3">
            <a:extLst>
              <a:ext uri="{FF2B5EF4-FFF2-40B4-BE49-F238E27FC236}">
                <a16:creationId xmlns:a16="http://schemas.microsoft.com/office/drawing/2014/main" id="{ED545FC5-6FED-4061-BA39-B5212B06D83A}"/>
              </a:ext>
            </a:extLst>
          </p:cNvPr>
          <p:cNvSpPr>
            <a:spLocks noGrp="1"/>
          </p:cNvSpPr>
          <p:nvPr>
            <p:ph sz="quarter" idx="4"/>
          </p:nvPr>
        </p:nvSpPr>
        <p:spPr/>
        <p:txBody>
          <a:bodyPr/>
          <a:lstStyle/>
          <a:p>
            <a:pPr marL="96848" indent="0">
              <a:buNone/>
            </a:pPr>
            <a:r>
              <a:rPr lang="he-IL" dirty="0"/>
              <a:t>על פי פירוש דעת מקרא:</a:t>
            </a:r>
          </a:p>
          <a:p>
            <a:pPr marL="96848" indent="0">
              <a:buNone/>
            </a:pPr>
            <a:r>
              <a:rPr lang="he-IL" dirty="0"/>
              <a:t>רחל בוכה גם על בני יוסף שגלו מן הארץ בימי חורבן שומרון,</a:t>
            </a:r>
          </a:p>
          <a:p>
            <a:pPr marL="96848" indent="0">
              <a:buNone/>
            </a:pPr>
            <a:r>
              <a:rPr lang="he-IL" dirty="0"/>
              <a:t>וגם על בני בנימין ויהודה שעברו דרך רמה שבבנימין בדרכם לבבל.</a:t>
            </a:r>
          </a:p>
          <a:p>
            <a:pPr marL="96848" indent="0">
              <a:buNone/>
            </a:pPr>
            <a:endParaRPr lang="he-IL" dirty="0"/>
          </a:p>
          <a:p>
            <a:pPr marL="96848" indent="0">
              <a:buNone/>
            </a:pPr>
            <a:r>
              <a:rPr lang="he-IL" dirty="0"/>
              <a:t>רחל אמנו נקברה בארץ והיא כואבת את עזיבת הבנים את הארץ.</a:t>
            </a:r>
          </a:p>
        </p:txBody>
      </p:sp>
    </p:spTree>
    <p:extLst>
      <p:ext uri="{BB962C8B-B14F-4D97-AF65-F5344CB8AC3E}">
        <p14:creationId xmlns:p14="http://schemas.microsoft.com/office/powerpoint/2010/main" val="2749446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45FCF54-FBD2-4CEA-95CC-29C8083DAA4C}"/>
              </a:ext>
            </a:extLst>
          </p:cNvPr>
          <p:cNvSpPr>
            <a:spLocks noGrp="1"/>
          </p:cNvSpPr>
          <p:nvPr>
            <p:ph type="title"/>
          </p:nvPr>
        </p:nvSpPr>
        <p:spPr/>
        <p:txBody>
          <a:bodyPr/>
          <a:lstStyle/>
          <a:p>
            <a:r>
              <a:rPr lang="he-IL" dirty="0"/>
              <a:t>תשובתו של הקב"ה לרחל</a:t>
            </a:r>
          </a:p>
        </p:txBody>
      </p:sp>
      <p:sp>
        <p:nvSpPr>
          <p:cNvPr id="3" name="מציין מיקום טקסט 2">
            <a:extLst>
              <a:ext uri="{FF2B5EF4-FFF2-40B4-BE49-F238E27FC236}">
                <a16:creationId xmlns:a16="http://schemas.microsoft.com/office/drawing/2014/main" id="{8EE64EEC-C221-424C-9CAE-28E6C1E14407}"/>
              </a:ext>
            </a:extLst>
          </p:cNvPr>
          <p:cNvSpPr>
            <a:spLocks noGrp="1"/>
          </p:cNvSpPr>
          <p:nvPr>
            <p:ph type="body" sz="quarter" idx="3"/>
          </p:nvPr>
        </p:nvSpPr>
        <p:spPr>
          <a:xfrm>
            <a:off x="2991188" y="1256502"/>
            <a:ext cx="7081279" cy="1758480"/>
          </a:xfrm>
        </p:spPr>
        <p:txBody>
          <a:bodyPr/>
          <a:lstStyle/>
          <a:p>
            <a:r>
              <a:rPr lang="he-IL" dirty="0"/>
              <a:t>פס' טו: "מִנְעִי קוֹלֵךְ מִבֶּכִי וְעֵינַיִךְ מִדִּמְעָה</a:t>
            </a:r>
          </a:p>
          <a:p>
            <a:r>
              <a:rPr lang="he-IL" dirty="0"/>
              <a:t>	      כִּי יֵשׁ שָׂכָר </a:t>
            </a:r>
            <a:r>
              <a:rPr lang="he-IL" dirty="0" err="1"/>
              <a:t>לִפְעֻלָּתֵך</a:t>
            </a:r>
            <a:r>
              <a:rPr lang="he-IL" dirty="0"/>
              <a:t>ְ נְאֻם ה'</a:t>
            </a:r>
          </a:p>
          <a:p>
            <a:r>
              <a:rPr lang="he-IL" dirty="0"/>
              <a:t>	      ושָׁבוּ מֵאֶרֶץ אוֹיֵב"</a:t>
            </a:r>
          </a:p>
        </p:txBody>
      </p:sp>
      <p:pic>
        <p:nvPicPr>
          <p:cNvPr id="9" name="תמונה 8">
            <a:extLst>
              <a:ext uri="{FF2B5EF4-FFF2-40B4-BE49-F238E27FC236}">
                <a16:creationId xmlns:a16="http://schemas.microsoft.com/office/drawing/2014/main" id="{19993F56-AEA3-4FE9-88BF-F2A457EB2576}"/>
              </a:ext>
            </a:extLst>
          </p:cNvPr>
          <p:cNvPicPr>
            <a:picLocks noChangeAspect="1"/>
          </p:cNvPicPr>
          <p:nvPr/>
        </p:nvPicPr>
        <p:blipFill rotWithShape="1">
          <a:blip r:embed="rId2"/>
          <a:srcRect l="6662" t="4561" r="6778" b="2908"/>
          <a:stretch/>
        </p:blipFill>
        <p:spPr>
          <a:xfrm>
            <a:off x="98474" y="933094"/>
            <a:ext cx="3713871" cy="5837076"/>
          </a:xfrm>
          <a:prstGeom prst="rect">
            <a:avLst/>
          </a:prstGeom>
        </p:spPr>
      </p:pic>
    </p:spTree>
    <p:extLst>
      <p:ext uri="{BB962C8B-B14F-4D97-AF65-F5344CB8AC3E}">
        <p14:creationId xmlns:p14="http://schemas.microsoft.com/office/powerpoint/2010/main" val="1728008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45FCF54-FBD2-4CEA-95CC-29C8083DAA4C}"/>
              </a:ext>
            </a:extLst>
          </p:cNvPr>
          <p:cNvSpPr>
            <a:spLocks noGrp="1"/>
          </p:cNvSpPr>
          <p:nvPr>
            <p:ph type="title"/>
          </p:nvPr>
        </p:nvSpPr>
        <p:spPr/>
        <p:txBody>
          <a:bodyPr/>
          <a:lstStyle/>
          <a:p>
            <a:r>
              <a:rPr lang="he-IL" dirty="0"/>
              <a:t>תשובתו של הקב"ה לרחל</a:t>
            </a:r>
          </a:p>
        </p:txBody>
      </p:sp>
      <p:sp>
        <p:nvSpPr>
          <p:cNvPr id="13" name="מציין מיקום טקסט 2">
            <a:extLst>
              <a:ext uri="{FF2B5EF4-FFF2-40B4-BE49-F238E27FC236}">
                <a16:creationId xmlns:a16="http://schemas.microsoft.com/office/drawing/2014/main" id="{C2EAB6F4-1A72-4798-9D2B-6A96A7829A49}"/>
              </a:ext>
            </a:extLst>
          </p:cNvPr>
          <p:cNvSpPr>
            <a:spLocks noGrp="1"/>
          </p:cNvSpPr>
          <p:nvPr>
            <p:ph type="body" sz="quarter" idx="3"/>
          </p:nvPr>
        </p:nvSpPr>
        <p:spPr>
          <a:xfrm>
            <a:off x="2991188" y="1256502"/>
            <a:ext cx="7081279" cy="1758480"/>
          </a:xfrm>
        </p:spPr>
        <p:txBody>
          <a:bodyPr/>
          <a:lstStyle/>
          <a:p>
            <a:r>
              <a:rPr lang="he-IL" dirty="0"/>
              <a:t>פס' טו: "מִנְעִי קוֹלֵךְ מִבֶּכִי וְעֵינַיִךְ מִדִּמְעָה</a:t>
            </a:r>
          </a:p>
          <a:p>
            <a:r>
              <a:rPr lang="he-IL" dirty="0"/>
              <a:t>	      כִּי יֵשׁ שָׂכָר </a:t>
            </a:r>
            <a:r>
              <a:rPr lang="he-IL" dirty="0" err="1">
                <a:solidFill>
                  <a:srgbClr val="92D050"/>
                </a:solidFill>
              </a:rPr>
              <a:t>לִפְעֻלָּתֵך</a:t>
            </a:r>
            <a:r>
              <a:rPr lang="he-IL" dirty="0">
                <a:solidFill>
                  <a:srgbClr val="92D050"/>
                </a:solidFill>
              </a:rPr>
              <a:t>ְ</a:t>
            </a:r>
            <a:r>
              <a:rPr lang="he-IL" dirty="0"/>
              <a:t> נְאֻם ה'</a:t>
            </a:r>
          </a:p>
          <a:p>
            <a:r>
              <a:rPr lang="he-IL" dirty="0"/>
              <a:t>	      ושָׁבוּ מֵאֶרֶץ אוֹיֵב"</a:t>
            </a:r>
          </a:p>
        </p:txBody>
      </p:sp>
      <p:pic>
        <p:nvPicPr>
          <p:cNvPr id="14" name="תמונה 13">
            <a:extLst>
              <a:ext uri="{FF2B5EF4-FFF2-40B4-BE49-F238E27FC236}">
                <a16:creationId xmlns:a16="http://schemas.microsoft.com/office/drawing/2014/main" id="{EF5E0BC5-F281-4786-B297-207550B6DBE6}"/>
              </a:ext>
            </a:extLst>
          </p:cNvPr>
          <p:cNvPicPr>
            <a:picLocks noChangeAspect="1"/>
          </p:cNvPicPr>
          <p:nvPr/>
        </p:nvPicPr>
        <p:blipFill rotWithShape="1">
          <a:blip r:embed="rId2"/>
          <a:srcRect l="6662" t="4561" r="6778" b="2908"/>
          <a:stretch/>
        </p:blipFill>
        <p:spPr>
          <a:xfrm>
            <a:off x="98474" y="933094"/>
            <a:ext cx="3713871" cy="5837076"/>
          </a:xfrm>
          <a:prstGeom prst="rect">
            <a:avLst/>
          </a:prstGeom>
        </p:spPr>
      </p:pic>
      <p:sp>
        <p:nvSpPr>
          <p:cNvPr id="15" name="מציין מיקום תוכן 3">
            <a:extLst>
              <a:ext uri="{FF2B5EF4-FFF2-40B4-BE49-F238E27FC236}">
                <a16:creationId xmlns:a16="http://schemas.microsoft.com/office/drawing/2014/main" id="{6A56EDAB-4445-4266-BAF9-5D4D55245CBD}"/>
              </a:ext>
            </a:extLst>
          </p:cNvPr>
          <p:cNvSpPr txBox="1">
            <a:spLocks/>
          </p:cNvSpPr>
          <p:nvPr/>
        </p:nvSpPr>
        <p:spPr>
          <a:xfrm>
            <a:off x="9200812" y="2028610"/>
            <a:ext cx="2693812" cy="1323490"/>
          </a:xfrm>
          <a:prstGeom prst="rect">
            <a:avLst/>
          </a:prstGeom>
        </p:spPr>
        <p:txBody>
          <a:bodyPr vert="horz" lIns="91440" tIns="45720" rIns="91440" bIns="45720" rtlCol="1">
            <a:normAutofit fontScale="92500" lnSpcReduction="20000"/>
          </a:bodyPr>
          <a:lstStyle>
            <a:lvl1pPr marL="439782" indent="-342934"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96848" indent="0">
              <a:buFont typeface="Arial" pitchFamily="34" charset="0"/>
              <a:buNone/>
            </a:pPr>
            <a:r>
              <a:rPr lang="he-IL" dirty="0"/>
              <a:t>מהי הפעולה שעשתה רחל שבזכותה ישובו הבנים לארץ?</a:t>
            </a:r>
          </a:p>
          <a:p>
            <a:pPr marL="96848" indent="0">
              <a:buFont typeface="Arial" pitchFamily="34" charset="0"/>
              <a:buNone/>
            </a:pPr>
            <a:endParaRPr lang="he-IL" dirty="0"/>
          </a:p>
          <a:p>
            <a:pPr marL="96848" indent="0">
              <a:buFont typeface="Arial" pitchFamily="34" charset="0"/>
              <a:buNone/>
            </a:pPr>
            <a:endParaRPr lang="he-IL" dirty="0"/>
          </a:p>
          <a:p>
            <a:pPr marL="96848" indent="0">
              <a:buFont typeface="Arial" pitchFamily="34" charset="0"/>
              <a:buNone/>
            </a:pPr>
            <a:endParaRPr lang="he-IL" dirty="0"/>
          </a:p>
        </p:txBody>
      </p:sp>
    </p:spTree>
    <p:extLst>
      <p:ext uri="{BB962C8B-B14F-4D97-AF65-F5344CB8AC3E}">
        <p14:creationId xmlns:p14="http://schemas.microsoft.com/office/powerpoint/2010/main" val="2820116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45FCF54-FBD2-4CEA-95CC-29C8083DAA4C}"/>
              </a:ext>
            </a:extLst>
          </p:cNvPr>
          <p:cNvSpPr>
            <a:spLocks noGrp="1"/>
          </p:cNvSpPr>
          <p:nvPr>
            <p:ph type="title"/>
          </p:nvPr>
        </p:nvSpPr>
        <p:spPr/>
        <p:txBody>
          <a:bodyPr/>
          <a:lstStyle/>
          <a:p>
            <a:r>
              <a:rPr lang="he-IL" dirty="0"/>
              <a:t>תשובתו של הקב"ה לרחל</a:t>
            </a:r>
          </a:p>
        </p:txBody>
      </p:sp>
      <p:sp>
        <p:nvSpPr>
          <p:cNvPr id="7" name="תיבת טקסט 6">
            <a:extLst>
              <a:ext uri="{FF2B5EF4-FFF2-40B4-BE49-F238E27FC236}">
                <a16:creationId xmlns:a16="http://schemas.microsoft.com/office/drawing/2014/main" id="{3B21CEAA-F6C8-4195-AE69-2A0474A3E92A}"/>
              </a:ext>
            </a:extLst>
          </p:cNvPr>
          <p:cNvSpPr txBox="1"/>
          <p:nvPr/>
        </p:nvSpPr>
        <p:spPr>
          <a:xfrm>
            <a:off x="4758711" y="3659271"/>
            <a:ext cx="3546231" cy="1569660"/>
          </a:xfrm>
          <a:prstGeom prst="rect">
            <a:avLst/>
          </a:prstGeom>
          <a:noFill/>
        </p:spPr>
        <p:txBody>
          <a:bodyPr wrap="square" rtlCol="1">
            <a:spAutoFit/>
          </a:bodyPr>
          <a:lstStyle/>
          <a:p>
            <a:r>
              <a:rPr lang="he-IL" sz="2400" dirty="0" err="1"/>
              <a:t>שד"ל</a:t>
            </a:r>
            <a:r>
              <a:rPr lang="he-IL" sz="2400" dirty="0"/>
              <a:t> (טו): </a:t>
            </a:r>
          </a:p>
          <a:p>
            <a:r>
              <a:rPr lang="he-IL" sz="2400" dirty="0" err="1"/>
              <a:t>לִפְעֻלָּתֵך</a:t>
            </a:r>
            <a:r>
              <a:rPr lang="he-IL" sz="2400" dirty="0"/>
              <a:t>ְ –</a:t>
            </a:r>
          </a:p>
          <a:p>
            <a:r>
              <a:rPr lang="he-IL" sz="2400" dirty="0"/>
              <a:t>הפעולה היא הבכי והנהי שעשתה על בניה.</a:t>
            </a:r>
          </a:p>
        </p:txBody>
      </p:sp>
      <p:sp>
        <p:nvSpPr>
          <p:cNvPr id="9" name="מציין מיקום טקסט 2">
            <a:extLst>
              <a:ext uri="{FF2B5EF4-FFF2-40B4-BE49-F238E27FC236}">
                <a16:creationId xmlns:a16="http://schemas.microsoft.com/office/drawing/2014/main" id="{93D66799-AEA2-4D26-A96E-1B98BD9BF389}"/>
              </a:ext>
            </a:extLst>
          </p:cNvPr>
          <p:cNvSpPr>
            <a:spLocks noGrp="1"/>
          </p:cNvSpPr>
          <p:nvPr>
            <p:ph type="body" sz="quarter" idx="3"/>
          </p:nvPr>
        </p:nvSpPr>
        <p:spPr>
          <a:xfrm>
            <a:off x="2991188" y="1256502"/>
            <a:ext cx="7081279" cy="1758480"/>
          </a:xfrm>
        </p:spPr>
        <p:txBody>
          <a:bodyPr/>
          <a:lstStyle/>
          <a:p>
            <a:r>
              <a:rPr lang="he-IL" dirty="0"/>
              <a:t>פס' טו: "מִנְעִי קוֹלֵךְ מִבֶּכִי וְעֵינַיִךְ מִדִּמְעָה</a:t>
            </a:r>
          </a:p>
          <a:p>
            <a:r>
              <a:rPr lang="he-IL" dirty="0"/>
              <a:t>	      כִּי יֵשׁ שָׂכָר </a:t>
            </a:r>
            <a:r>
              <a:rPr lang="he-IL" dirty="0" err="1">
                <a:solidFill>
                  <a:srgbClr val="92D050"/>
                </a:solidFill>
              </a:rPr>
              <a:t>לִפְעֻלָּתֵך</a:t>
            </a:r>
            <a:r>
              <a:rPr lang="he-IL" dirty="0">
                <a:solidFill>
                  <a:srgbClr val="92D050"/>
                </a:solidFill>
              </a:rPr>
              <a:t>ְ </a:t>
            </a:r>
            <a:r>
              <a:rPr lang="he-IL" dirty="0"/>
              <a:t>נְאֻם ה'</a:t>
            </a:r>
          </a:p>
          <a:p>
            <a:r>
              <a:rPr lang="he-IL" dirty="0"/>
              <a:t>	      ושָׁבוּ מֵאֶרֶץ אוֹיֵב"</a:t>
            </a:r>
          </a:p>
        </p:txBody>
      </p:sp>
      <p:pic>
        <p:nvPicPr>
          <p:cNvPr id="13" name="תמונה 12">
            <a:extLst>
              <a:ext uri="{FF2B5EF4-FFF2-40B4-BE49-F238E27FC236}">
                <a16:creationId xmlns:a16="http://schemas.microsoft.com/office/drawing/2014/main" id="{5265ED93-DDFE-4C3F-ACF6-5908B49B4E77}"/>
              </a:ext>
            </a:extLst>
          </p:cNvPr>
          <p:cNvPicPr>
            <a:picLocks noChangeAspect="1"/>
          </p:cNvPicPr>
          <p:nvPr/>
        </p:nvPicPr>
        <p:blipFill rotWithShape="1">
          <a:blip r:embed="rId2"/>
          <a:srcRect l="6662" t="4561" r="6778" b="2908"/>
          <a:stretch/>
        </p:blipFill>
        <p:spPr>
          <a:xfrm>
            <a:off x="98474" y="933094"/>
            <a:ext cx="3713871" cy="5837076"/>
          </a:xfrm>
          <a:prstGeom prst="rect">
            <a:avLst/>
          </a:prstGeom>
        </p:spPr>
      </p:pic>
      <p:sp>
        <p:nvSpPr>
          <p:cNvPr id="14" name="מציין מיקום תוכן 3">
            <a:extLst>
              <a:ext uri="{FF2B5EF4-FFF2-40B4-BE49-F238E27FC236}">
                <a16:creationId xmlns:a16="http://schemas.microsoft.com/office/drawing/2014/main" id="{DE12B18D-F81B-4917-A2F2-A80159D5D40B}"/>
              </a:ext>
            </a:extLst>
          </p:cNvPr>
          <p:cNvSpPr>
            <a:spLocks noGrp="1"/>
          </p:cNvSpPr>
          <p:nvPr>
            <p:ph sz="quarter" idx="4"/>
          </p:nvPr>
        </p:nvSpPr>
        <p:spPr>
          <a:xfrm>
            <a:off x="9200812" y="2028610"/>
            <a:ext cx="2693812" cy="1323490"/>
          </a:xfrm>
        </p:spPr>
        <p:txBody>
          <a:bodyPr>
            <a:normAutofit fontScale="92500" lnSpcReduction="20000"/>
          </a:bodyPr>
          <a:lstStyle/>
          <a:p>
            <a:pPr marL="96848" indent="0">
              <a:buNone/>
            </a:pPr>
            <a:r>
              <a:rPr lang="he-IL" dirty="0"/>
              <a:t>מהי הפעולה שעשתה רחל שבזכותה ישובו הבנים לארץ?</a:t>
            </a:r>
          </a:p>
          <a:p>
            <a:pPr marL="96848" indent="0">
              <a:buNone/>
            </a:pPr>
            <a:endParaRPr lang="he-IL" dirty="0"/>
          </a:p>
          <a:p>
            <a:pPr marL="96848" indent="0">
              <a:buNone/>
            </a:pPr>
            <a:endParaRPr lang="he-IL" dirty="0"/>
          </a:p>
          <a:p>
            <a:pPr marL="96848" indent="0">
              <a:buNone/>
            </a:pPr>
            <a:endParaRPr lang="he-IL" dirty="0"/>
          </a:p>
        </p:txBody>
      </p:sp>
    </p:spTree>
    <p:extLst>
      <p:ext uri="{BB962C8B-B14F-4D97-AF65-F5344CB8AC3E}">
        <p14:creationId xmlns:p14="http://schemas.microsoft.com/office/powerpoint/2010/main" val="430531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45FCF54-FBD2-4CEA-95CC-29C8083DAA4C}"/>
              </a:ext>
            </a:extLst>
          </p:cNvPr>
          <p:cNvSpPr>
            <a:spLocks noGrp="1"/>
          </p:cNvSpPr>
          <p:nvPr>
            <p:ph type="title"/>
          </p:nvPr>
        </p:nvSpPr>
        <p:spPr/>
        <p:txBody>
          <a:bodyPr/>
          <a:lstStyle/>
          <a:p>
            <a:r>
              <a:rPr lang="he-IL" dirty="0"/>
              <a:t>תשובתו של הקב"ה לרחל</a:t>
            </a:r>
          </a:p>
        </p:txBody>
      </p:sp>
      <p:sp>
        <p:nvSpPr>
          <p:cNvPr id="10" name="מלבן 9">
            <a:extLst>
              <a:ext uri="{FF2B5EF4-FFF2-40B4-BE49-F238E27FC236}">
                <a16:creationId xmlns:a16="http://schemas.microsoft.com/office/drawing/2014/main" id="{27CAFA7C-AF31-4B1E-A1CD-212DFF0E2090}"/>
              </a:ext>
            </a:extLst>
          </p:cNvPr>
          <p:cNvSpPr/>
          <p:nvPr/>
        </p:nvSpPr>
        <p:spPr>
          <a:xfrm>
            <a:off x="137720" y="3000407"/>
            <a:ext cx="8903436" cy="4216539"/>
          </a:xfrm>
          <a:prstGeom prst="rect">
            <a:avLst/>
          </a:prstGeom>
        </p:spPr>
        <p:txBody>
          <a:bodyPr wrap="square">
            <a:spAutoFit/>
          </a:bodyPr>
          <a:lstStyle/>
          <a:p>
            <a:pPr marL="96848" indent="0" algn="just">
              <a:buNone/>
            </a:pPr>
            <a:r>
              <a:rPr lang="he-IL" sz="2400" dirty="0"/>
              <a:t>רש"י: מדרש אגדה אמר שהלכו אבות </a:t>
            </a:r>
            <a:r>
              <a:rPr lang="he-IL" sz="2400" dirty="0" err="1"/>
              <a:t>ואמהות</a:t>
            </a:r>
            <a:r>
              <a:rPr lang="he-IL" sz="2400" dirty="0"/>
              <a:t> לפייס את הקב"ה על שהעמיד מנשה דמות בהיכל ולא נתפייס.</a:t>
            </a:r>
          </a:p>
          <a:p>
            <a:pPr marL="96848" indent="0" algn="just">
              <a:buNone/>
            </a:pPr>
            <a:r>
              <a:rPr lang="he-IL" sz="2400" dirty="0"/>
              <a:t>נכנסה רחל אמרה לפניו: ריבונו של עולם, רחמי מי מרובים - רחמיך או רחמי בשר ודם? הוי אומר רחמיך מרובים. והלא אני, הכנסתי צרתי בתוך ביתי, שכל עבודה שעבד יעקב את אבי לא עבד אלא בשבילי. כשבאתי </a:t>
            </a:r>
            <a:r>
              <a:rPr lang="he-IL" sz="2400" dirty="0" err="1"/>
              <a:t>ליכנס</a:t>
            </a:r>
            <a:r>
              <a:rPr lang="he-IL" sz="2400" dirty="0"/>
              <a:t> לחופה הכניסו את אחותי [במקומי], ולא די ששתקתי אלא שמסרתי לה [את] סימני. אף אתה, אם הכניסו בניך צרתך בביתך [פסל לבית המקדש], שתוק להם. </a:t>
            </a:r>
          </a:p>
          <a:p>
            <a:pPr marL="96848" algn="just"/>
            <a:r>
              <a:rPr lang="he-IL" sz="2400" dirty="0"/>
              <a:t>אמר לה: יפה למדת </a:t>
            </a:r>
            <a:r>
              <a:rPr lang="he-IL" sz="2400" dirty="0" err="1"/>
              <a:t>סנגוריא</a:t>
            </a:r>
            <a:r>
              <a:rPr lang="he-IL" sz="2400" dirty="0"/>
              <a:t> יש שכר לפעולתך ולצדקתך שמסרת סימנך לאחותך. 			</a:t>
            </a:r>
            <a:r>
              <a:rPr lang="he-IL" dirty="0"/>
              <a:t>(מבוסס על איכה רבה, פתיחה כה) </a:t>
            </a:r>
          </a:p>
          <a:p>
            <a:pPr marL="96848" indent="0" algn="just">
              <a:buNone/>
            </a:pPr>
            <a:endParaRPr lang="he-IL" sz="2400" dirty="0"/>
          </a:p>
        </p:txBody>
      </p:sp>
      <p:sp>
        <p:nvSpPr>
          <p:cNvPr id="11" name="מציין מיקום טקסט 2">
            <a:extLst>
              <a:ext uri="{FF2B5EF4-FFF2-40B4-BE49-F238E27FC236}">
                <a16:creationId xmlns:a16="http://schemas.microsoft.com/office/drawing/2014/main" id="{8B1E30A2-7621-44DB-82AD-E870BC61D87E}"/>
              </a:ext>
            </a:extLst>
          </p:cNvPr>
          <p:cNvSpPr txBox="1">
            <a:spLocks/>
          </p:cNvSpPr>
          <p:nvPr/>
        </p:nvSpPr>
        <p:spPr>
          <a:xfrm>
            <a:off x="2991188" y="1256502"/>
            <a:ext cx="7081279" cy="1758480"/>
          </a:xfrm>
          <a:prstGeom prst="rect">
            <a:avLst/>
          </a:prstGeom>
        </p:spPr>
        <p:txBody>
          <a:bodyPr vert="horz" lIns="91440" tIns="45720" rIns="91440" bIns="45720" rtlCol="1" anchor="ctr">
            <a:noAutofit/>
          </a:bodyPr>
          <a:lstStyle>
            <a:lvl1pPr marL="185757" indent="0" algn="r" defTabSz="914491" rtl="1" eaLnBrk="1" latinLnBrk="0" hangingPunct="1">
              <a:spcBef>
                <a:spcPct val="20000"/>
              </a:spcBef>
              <a:buFont typeface="Arial" pitchFamily="34" charset="0"/>
              <a:buNone/>
              <a:defRPr sz="2800" b="1" kern="1200">
                <a:solidFill>
                  <a:srgbClr val="12B4BC"/>
                </a:solidFill>
                <a:latin typeface="Varela Round" pitchFamily="2" charset="-79"/>
                <a:ea typeface="+mn-ea"/>
                <a:cs typeface="Varela Round" pitchFamily="2" charset="-79"/>
              </a:defRPr>
            </a:lvl1pPr>
            <a:lvl2pPr marL="457246" indent="0" algn="r" defTabSz="914491" rtl="1" eaLnBrk="1" latinLnBrk="0" hangingPunct="1">
              <a:spcBef>
                <a:spcPct val="20000"/>
              </a:spcBef>
              <a:buFont typeface="Arial" pitchFamily="34" charset="0"/>
              <a:buNone/>
              <a:defRPr sz="2000" b="1" kern="1200">
                <a:solidFill>
                  <a:schemeClr val="tx1"/>
                </a:solidFill>
                <a:latin typeface="+mn-lt"/>
                <a:ea typeface="+mn-ea"/>
                <a:cs typeface="+mn-cs"/>
              </a:defRPr>
            </a:lvl2pPr>
            <a:lvl3pPr marL="914491" indent="0" algn="r" defTabSz="914491" rtl="1" eaLnBrk="1" latinLnBrk="0" hangingPunct="1">
              <a:spcBef>
                <a:spcPct val="20000"/>
              </a:spcBef>
              <a:buFont typeface="Arial" pitchFamily="34" charset="0"/>
              <a:buNone/>
              <a:defRPr sz="1800" b="1" kern="1200">
                <a:solidFill>
                  <a:schemeClr val="tx1"/>
                </a:solidFill>
                <a:latin typeface="+mn-lt"/>
                <a:ea typeface="+mn-ea"/>
                <a:cs typeface="+mn-cs"/>
              </a:defRPr>
            </a:lvl3pPr>
            <a:lvl4pPr marL="1371737" indent="0" algn="r" defTabSz="914491" rtl="1" eaLnBrk="1" latinLnBrk="0" hangingPunct="1">
              <a:spcBef>
                <a:spcPct val="20000"/>
              </a:spcBef>
              <a:buFont typeface="Arial" pitchFamily="34" charset="0"/>
              <a:buNone/>
              <a:defRPr sz="1600" b="1" kern="1200">
                <a:solidFill>
                  <a:schemeClr val="tx1"/>
                </a:solidFill>
                <a:latin typeface="+mn-lt"/>
                <a:ea typeface="+mn-ea"/>
                <a:cs typeface="+mn-cs"/>
              </a:defRPr>
            </a:lvl4pPr>
            <a:lvl5pPr marL="1828983" indent="0" algn="r" defTabSz="914491" rtl="1" eaLnBrk="1" latinLnBrk="0" hangingPunct="1">
              <a:spcBef>
                <a:spcPct val="20000"/>
              </a:spcBef>
              <a:buFont typeface="Arial" pitchFamily="34" charset="0"/>
              <a:buNone/>
              <a:defRPr sz="1600" b="1" kern="1200">
                <a:solidFill>
                  <a:schemeClr val="tx1"/>
                </a:solidFill>
                <a:latin typeface="+mn-lt"/>
                <a:ea typeface="+mn-ea"/>
                <a:cs typeface="+mn-cs"/>
              </a:defRPr>
            </a:lvl5pPr>
            <a:lvl6pPr marL="2286229" indent="0" algn="r" defTabSz="914491" rtl="1" eaLnBrk="1" latinLnBrk="0" hangingPunct="1">
              <a:spcBef>
                <a:spcPct val="20000"/>
              </a:spcBef>
              <a:buFont typeface="Arial" pitchFamily="34" charset="0"/>
              <a:buNone/>
              <a:defRPr sz="1600" b="1" kern="1200">
                <a:solidFill>
                  <a:schemeClr val="tx1"/>
                </a:solidFill>
                <a:latin typeface="+mn-lt"/>
                <a:ea typeface="+mn-ea"/>
                <a:cs typeface="+mn-cs"/>
              </a:defRPr>
            </a:lvl6pPr>
            <a:lvl7pPr marL="2743474" indent="0" algn="r" defTabSz="914491" rtl="1" eaLnBrk="1" latinLnBrk="0" hangingPunct="1">
              <a:spcBef>
                <a:spcPct val="20000"/>
              </a:spcBef>
              <a:buFont typeface="Arial" pitchFamily="34" charset="0"/>
              <a:buNone/>
              <a:defRPr sz="1600" b="1" kern="1200">
                <a:solidFill>
                  <a:schemeClr val="tx1"/>
                </a:solidFill>
                <a:latin typeface="+mn-lt"/>
                <a:ea typeface="+mn-ea"/>
                <a:cs typeface="+mn-cs"/>
              </a:defRPr>
            </a:lvl7pPr>
            <a:lvl8pPr marL="3200720" indent="0" algn="r" defTabSz="914491" rtl="1" eaLnBrk="1" latinLnBrk="0" hangingPunct="1">
              <a:spcBef>
                <a:spcPct val="20000"/>
              </a:spcBef>
              <a:buFont typeface="Arial" pitchFamily="34" charset="0"/>
              <a:buNone/>
              <a:defRPr sz="1600" b="1" kern="1200">
                <a:solidFill>
                  <a:schemeClr val="tx1"/>
                </a:solidFill>
                <a:latin typeface="+mn-lt"/>
                <a:ea typeface="+mn-ea"/>
                <a:cs typeface="+mn-cs"/>
              </a:defRPr>
            </a:lvl8pPr>
            <a:lvl9pPr marL="3657966" indent="0" algn="r" defTabSz="914491" rtl="1"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he-IL" dirty="0"/>
              <a:t>פס' טו: "מִנְעִי קוֹלֵךְ מִבֶּכִי וְעֵינַיִךְ מִדִּמְעָה</a:t>
            </a:r>
          </a:p>
          <a:p>
            <a:r>
              <a:rPr lang="he-IL" dirty="0"/>
              <a:t>	      כִּי יֵשׁ שָׂכָר </a:t>
            </a:r>
            <a:r>
              <a:rPr lang="he-IL" dirty="0" err="1">
                <a:solidFill>
                  <a:srgbClr val="92D050"/>
                </a:solidFill>
              </a:rPr>
              <a:t>לִפְעֻלָּתֵך</a:t>
            </a:r>
            <a:r>
              <a:rPr lang="he-IL" dirty="0">
                <a:solidFill>
                  <a:srgbClr val="92D050"/>
                </a:solidFill>
              </a:rPr>
              <a:t>ְ </a:t>
            </a:r>
            <a:r>
              <a:rPr lang="he-IL" dirty="0"/>
              <a:t>נְאֻם ה'</a:t>
            </a:r>
          </a:p>
          <a:p>
            <a:r>
              <a:rPr lang="he-IL" dirty="0"/>
              <a:t>	      ושָׁבוּ מֵאֶרֶץ אוֹיֵב"</a:t>
            </a:r>
          </a:p>
        </p:txBody>
      </p:sp>
      <p:pic>
        <p:nvPicPr>
          <p:cNvPr id="15" name="תמונה 14">
            <a:extLst>
              <a:ext uri="{FF2B5EF4-FFF2-40B4-BE49-F238E27FC236}">
                <a16:creationId xmlns:a16="http://schemas.microsoft.com/office/drawing/2014/main" id="{633FAB57-35BB-425B-9354-7AB982BAD378}"/>
              </a:ext>
            </a:extLst>
          </p:cNvPr>
          <p:cNvPicPr>
            <a:picLocks noChangeAspect="1"/>
          </p:cNvPicPr>
          <p:nvPr/>
        </p:nvPicPr>
        <p:blipFill>
          <a:blip r:embed="rId2"/>
          <a:stretch>
            <a:fillRect/>
          </a:stretch>
        </p:blipFill>
        <p:spPr>
          <a:xfrm>
            <a:off x="2396739" y="368432"/>
            <a:ext cx="1570350" cy="2470271"/>
          </a:xfrm>
          <a:prstGeom prst="rect">
            <a:avLst/>
          </a:prstGeom>
        </p:spPr>
      </p:pic>
      <p:sp>
        <p:nvSpPr>
          <p:cNvPr id="3" name="מציין מיקום תוכן 2">
            <a:extLst>
              <a:ext uri="{FF2B5EF4-FFF2-40B4-BE49-F238E27FC236}">
                <a16:creationId xmlns:a16="http://schemas.microsoft.com/office/drawing/2014/main" id="{17C64507-60F5-4F46-9BC0-2A5A23BA275B}"/>
              </a:ext>
            </a:extLst>
          </p:cNvPr>
          <p:cNvSpPr>
            <a:spLocks noGrp="1"/>
          </p:cNvSpPr>
          <p:nvPr>
            <p:ph sz="quarter" idx="4"/>
          </p:nvPr>
        </p:nvSpPr>
        <p:spPr/>
        <p:txBody>
          <a:bodyPr/>
          <a:lstStyle/>
          <a:p>
            <a:endParaRPr lang="he-IL"/>
          </a:p>
        </p:txBody>
      </p:sp>
    </p:spTree>
    <p:extLst>
      <p:ext uri="{BB962C8B-B14F-4D97-AF65-F5344CB8AC3E}">
        <p14:creationId xmlns:p14="http://schemas.microsoft.com/office/powerpoint/2010/main" val="2929210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3F32281-1D17-4506-A713-644841BAF078}"/>
              </a:ext>
            </a:extLst>
          </p:cNvPr>
          <p:cNvSpPr>
            <a:spLocks noGrp="1"/>
          </p:cNvSpPr>
          <p:nvPr>
            <p:ph type="title"/>
          </p:nvPr>
        </p:nvSpPr>
        <p:spPr/>
        <p:txBody>
          <a:bodyPr/>
          <a:lstStyle/>
          <a:p>
            <a:endParaRPr lang="he-IL"/>
          </a:p>
        </p:txBody>
      </p:sp>
      <p:sp>
        <p:nvSpPr>
          <p:cNvPr id="3" name="מציין מיקום טקסט 2">
            <a:extLst>
              <a:ext uri="{FF2B5EF4-FFF2-40B4-BE49-F238E27FC236}">
                <a16:creationId xmlns:a16="http://schemas.microsoft.com/office/drawing/2014/main" id="{6014E4F8-859B-4314-A1BE-E3A8C5450F93}"/>
              </a:ext>
            </a:extLst>
          </p:cNvPr>
          <p:cNvSpPr>
            <a:spLocks noGrp="1"/>
          </p:cNvSpPr>
          <p:nvPr>
            <p:ph type="body" sz="quarter" idx="3"/>
          </p:nvPr>
        </p:nvSpPr>
        <p:spPr/>
        <p:txBody>
          <a:bodyPr/>
          <a:lstStyle/>
          <a:p>
            <a:endParaRPr lang="he-IL"/>
          </a:p>
        </p:txBody>
      </p:sp>
      <p:pic>
        <p:nvPicPr>
          <p:cNvPr id="5" name="מדיה מקוונת 4" title="ￗﾧￗﾕￗﾜ ￗﾑￗﾨￗﾞￗﾔ - ￗﾨￗﾗￗﾜ ￗﾐￗﾞￗﾠￗﾕ - ￗﾤￗﾨￗﾗￗﾙ ￗﾙￗﾨￗﾕￗﾩￗﾜￗﾙￗﾝ">
            <a:hlinkClick r:id="" action="ppaction://media"/>
            <a:extLst>
              <a:ext uri="{FF2B5EF4-FFF2-40B4-BE49-F238E27FC236}">
                <a16:creationId xmlns:a16="http://schemas.microsoft.com/office/drawing/2014/main" id="{0036CCB6-E591-47BB-AB90-864A441852E2}"/>
              </a:ext>
            </a:extLst>
          </p:cNvPr>
          <p:cNvPicPr>
            <a:picLocks noGrp="1" noRot="1" noChangeAspect="1"/>
          </p:cNvPicPr>
          <p:nvPr>
            <p:ph sz="quarter" idx="4"/>
            <a:videoFile r:link="rId1"/>
          </p:nvPr>
        </p:nvPicPr>
        <p:blipFill>
          <a:blip r:embed="rId3"/>
          <a:stretch>
            <a:fillRect/>
          </a:stretch>
        </p:blipFill>
        <p:spPr>
          <a:xfrm>
            <a:off x="742443" y="1338607"/>
            <a:ext cx="6827281" cy="4464492"/>
          </a:xfrm>
          <a:prstGeom prst="rect">
            <a:avLst/>
          </a:prstGeom>
        </p:spPr>
      </p:pic>
      <p:sp>
        <p:nvSpPr>
          <p:cNvPr id="6" name="מציין מיקום תוכן 3">
            <a:extLst>
              <a:ext uri="{FF2B5EF4-FFF2-40B4-BE49-F238E27FC236}">
                <a16:creationId xmlns:a16="http://schemas.microsoft.com/office/drawing/2014/main" id="{1EAACF90-2B18-47BA-83F0-49626B4FBF3A}"/>
              </a:ext>
            </a:extLst>
          </p:cNvPr>
          <p:cNvSpPr txBox="1">
            <a:spLocks/>
          </p:cNvSpPr>
          <p:nvPr/>
        </p:nvSpPr>
        <p:spPr>
          <a:xfrm>
            <a:off x="8154186" y="1576122"/>
            <a:ext cx="3624182" cy="1852877"/>
          </a:xfrm>
          <a:prstGeom prst="rect">
            <a:avLst/>
          </a:prstGeom>
        </p:spPr>
        <p:txBody>
          <a:bodyPr vert="horz" lIns="91440" tIns="45720" rIns="91440" bIns="45720" rtlCol="1">
            <a:normAutofit/>
          </a:bodyPr>
          <a:lstStyle>
            <a:lvl1pPr marL="439782" indent="-342934"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96848" indent="0">
              <a:buFont typeface="Arial" pitchFamily="34" charset="0"/>
              <a:buNone/>
            </a:pPr>
            <a:r>
              <a:rPr lang="he-IL" sz="2000" dirty="0"/>
              <a:t>מהי הפעולה שעשתה רחל שבזכותה ישובו הבנים לארץ?</a:t>
            </a:r>
          </a:p>
          <a:p>
            <a:pPr marL="96848" indent="0">
              <a:buFont typeface="Arial" pitchFamily="34" charset="0"/>
              <a:buNone/>
            </a:pPr>
            <a:endParaRPr lang="he-IL" sz="2000" dirty="0"/>
          </a:p>
          <a:p>
            <a:pPr marL="96848" indent="0">
              <a:buFont typeface="Arial" pitchFamily="34" charset="0"/>
              <a:buNone/>
            </a:pPr>
            <a:endParaRPr lang="he-IL" sz="2000" dirty="0"/>
          </a:p>
          <a:p>
            <a:pPr marL="96848" indent="0">
              <a:buFont typeface="Arial" pitchFamily="34" charset="0"/>
              <a:buNone/>
            </a:pPr>
            <a:r>
              <a:rPr lang="he-IL" sz="2000" dirty="0"/>
              <a:t>המדרש בביצוע פרחי ירושלים</a:t>
            </a:r>
          </a:p>
        </p:txBody>
      </p:sp>
    </p:spTree>
    <p:extLst>
      <p:ext uri="{BB962C8B-B14F-4D97-AF65-F5344CB8AC3E}">
        <p14:creationId xmlns:p14="http://schemas.microsoft.com/office/powerpoint/2010/main" val="71164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45FCF54-FBD2-4CEA-95CC-29C8083DAA4C}"/>
              </a:ext>
            </a:extLst>
          </p:cNvPr>
          <p:cNvSpPr>
            <a:spLocks noGrp="1"/>
          </p:cNvSpPr>
          <p:nvPr>
            <p:ph type="title"/>
          </p:nvPr>
        </p:nvSpPr>
        <p:spPr/>
        <p:txBody>
          <a:bodyPr/>
          <a:lstStyle/>
          <a:p>
            <a:r>
              <a:rPr lang="he-IL" dirty="0"/>
              <a:t>תשובתו של הקב"ה לרחל</a:t>
            </a:r>
          </a:p>
        </p:txBody>
      </p:sp>
      <p:sp>
        <p:nvSpPr>
          <p:cNvPr id="4" name="מציין מיקום תוכן 3">
            <a:extLst>
              <a:ext uri="{FF2B5EF4-FFF2-40B4-BE49-F238E27FC236}">
                <a16:creationId xmlns:a16="http://schemas.microsoft.com/office/drawing/2014/main" id="{3583CBFC-FAB6-4D6E-8154-32E7BCFA4274}"/>
              </a:ext>
            </a:extLst>
          </p:cNvPr>
          <p:cNvSpPr>
            <a:spLocks noGrp="1"/>
          </p:cNvSpPr>
          <p:nvPr>
            <p:ph sz="quarter" idx="4"/>
          </p:nvPr>
        </p:nvSpPr>
        <p:spPr>
          <a:xfrm>
            <a:off x="1182919" y="2676645"/>
            <a:ext cx="4295878" cy="1323490"/>
          </a:xfrm>
        </p:spPr>
        <p:txBody>
          <a:bodyPr>
            <a:normAutofit/>
          </a:bodyPr>
          <a:lstStyle/>
          <a:p>
            <a:pPr marL="96848" indent="0">
              <a:buNone/>
            </a:pPr>
            <a:r>
              <a:rPr lang="he-IL" dirty="0"/>
              <a:t>מהי הפעולה שעשתה רחל שבזכותה ישובו הבנים לארץ?</a:t>
            </a:r>
          </a:p>
        </p:txBody>
      </p:sp>
      <p:sp>
        <p:nvSpPr>
          <p:cNvPr id="13" name="מציין מיקום טקסט 2">
            <a:extLst>
              <a:ext uri="{FF2B5EF4-FFF2-40B4-BE49-F238E27FC236}">
                <a16:creationId xmlns:a16="http://schemas.microsoft.com/office/drawing/2014/main" id="{C2EAB6F4-1A72-4798-9D2B-6A96A7829A49}"/>
              </a:ext>
            </a:extLst>
          </p:cNvPr>
          <p:cNvSpPr>
            <a:spLocks noGrp="1"/>
          </p:cNvSpPr>
          <p:nvPr>
            <p:ph type="body" sz="quarter" idx="3"/>
          </p:nvPr>
        </p:nvSpPr>
        <p:spPr>
          <a:xfrm>
            <a:off x="2991188" y="1256502"/>
            <a:ext cx="7081279" cy="1758480"/>
          </a:xfrm>
        </p:spPr>
        <p:txBody>
          <a:bodyPr/>
          <a:lstStyle/>
          <a:p>
            <a:r>
              <a:rPr lang="he-IL" dirty="0"/>
              <a:t>פס' טו: "מִנְעִי קוֹלֵךְ מִבֶּכִי וְעֵינַיִךְ מִדִּמְעָה</a:t>
            </a:r>
          </a:p>
          <a:p>
            <a:r>
              <a:rPr lang="he-IL" dirty="0"/>
              <a:t>	      כִּי יֵשׁ שָׂכָר </a:t>
            </a:r>
            <a:r>
              <a:rPr lang="he-IL" dirty="0" err="1">
                <a:solidFill>
                  <a:srgbClr val="92D050"/>
                </a:solidFill>
              </a:rPr>
              <a:t>לִפְעֻלָּתֵך</a:t>
            </a:r>
            <a:r>
              <a:rPr lang="he-IL" dirty="0">
                <a:solidFill>
                  <a:srgbClr val="92D050"/>
                </a:solidFill>
              </a:rPr>
              <a:t>ְ</a:t>
            </a:r>
            <a:r>
              <a:rPr lang="he-IL" dirty="0"/>
              <a:t> נְאֻם ה'</a:t>
            </a:r>
          </a:p>
          <a:p>
            <a:r>
              <a:rPr lang="he-IL" dirty="0"/>
              <a:t>	      ושָׁבוּ מֵאֶרֶץ אוֹיֵב"</a:t>
            </a:r>
          </a:p>
        </p:txBody>
      </p:sp>
      <p:sp>
        <p:nvSpPr>
          <p:cNvPr id="3" name="תיבת טקסט 2">
            <a:extLst>
              <a:ext uri="{FF2B5EF4-FFF2-40B4-BE49-F238E27FC236}">
                <a16:creationId xmlns:a16="http://schemas.microsoft.com/office/drawing/2014/main" id="{72CFD02A-CB27-4AA1-A590-085FBFBFA6AD}"/>
              </a:ext>
            </a:extLst>
          </p:cNvPr>
          <p:cNvSpPr txBox="1"/>
          <p:nvPr/>
        </p:nvSpPr>
        <p:spPr>
          <a:xfrm>
            <a:off x="3306795" y="4014202"/>
            <a:ext cx="5578409" cy="1569660"/>
          </a:xfrm>
          <a:prstGeom prst="rect">
            <a:avLst/>
          </a:prstGeom>
          <a:noFill/>
        </p:spPr>
        <p:txBody>
          <a:bodyPr wrap="square" rtlCol="1">
            <a:spAutoFit/>
          </a:bodyPr>
          <a:lstStyle/>
          <a:p>
            <a:pPr marL="342900" indent="-342900">
              <a:buFont typeface="Wingdings" panose="05000000000000000000" pitchFamily="2" charset="2"/>
              <a:buChar char="Ø"/>
            </a:pPr>
            <a:r>
              <a:rPr lang="he-IL" sz="2400" dirty="0"/>
              <a:t>לפי </a:t>
            </a:r>
            <a:r>
              <a:rPr lang="he-IL" sz="2400" dirty="0" err="1"/>
              <a:t>שד"ל</a:t>
            </a:r>
            <a:r>
              <a:rPr lang="he-IL" sz="2400" dirty="0"/>
              <a:t> הפעולה היא הבכי והתחנונים</a:t>
            </a:r>
          </a:p>
          <a:p>
            <a:pPr marL="342900" indent="-342900">
              <a:buFont typeface="Wingdings" panose="05000000000000000000" pitchFamily="2" charset="2"/>
              <a:buChar char="Ø"/>
            </a:pPr>
            <a:r>
              <a:rPr lang="he-IL" sz="2400" dirty="0"/>
              <a:t>לפי רש"י הפעולה היא הבקשה שלה מהקב"ה שירחם על בניו כפי שהיא ריחמה על אחותה.</a:t>
            </a:r>
          </a:p>
        </p:txBody>
      </p:sp>
      <p:pic>
        <p:nvPicPr>
          <p:cNvPr id="5" name="תמונה 4">
            <a:extLst>
              <a:ext uri="{FF2B5EF4-FFF2-40B4-BE49-F238E27FC236}">
                <a16:creationId xmlns:a16="http://schemas.microsoft.com/office/drawing/2014/main" id="{D38F2C76-6668-4F30-AA89-42E81ACE75EA}"/>
              </a:ext>
            </a:extLst>
          </p:cNvPr>
          <p:cNvPicPr>
            <a:picLocks noChangeAspect="1"/>
          </p:cNvPicPr>
          <p:nvPr/>
        </p:nvPicPr>
        <p:blipFill>
          <a:blip r:embed="rId2"/>
          <a:stretch>
            <a:fillRect/>
          </a:stretch>
        </p:blipFill>
        <p:spPr>
          <a:xfrm>
            <a:off x="10165192" y="933094"/>
            <a:ext cx="1715544" cy="2698671"/>
          </a:xfrm>
          <a:prstGeom prst="rect">
            <a:avLst/>
          </a:prstGeom>
        </p:spPr>
      </p:pic>
    </p:spTree>
    <p:extLst>
      <p:ext uri="{BB962C8B-B14F-4D97-AF65-F5344CB8AC3E}">
        <p14:creationId xmlns:p14="http://schemas.microsoft.com/office/powerpoint/2010/main" val="24191719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ACCB4CD-6821-403E-A37E-841A148B51FC}"/>
              </a:ext>
            </a:extLst>
          </p:cNvPr>
          <p:cNvSpPr>
            <a:spLocks noGrp="1"/>
          </p:cNvSpPr>
          <p:nvPr>
            <p:ph type="title"/>
          </p:nvPr>
        </p:nvSpPr>
        <p:spPr>
          <a:xfrm>
            <a:off x="2549769" y="213094"/>
            <a:ext cx="3546231" cy="720000"/>
          </a:xfrm>
        </p:spPr>
        <p:txBody>
          <a:bodyPr/>
          <a:lstStyle/>
          <a:p>
            <a:r>
              <a:rPr lang="he-IL" dirty="0"/>
              <a:t>ראי רחל ראי</a:t>
            </a:r>
          </a:p>
        </p:txBody>
      </p:sp>
      <p:sp>
        <p:nvSpPr>
          <p:cNvPr id="3" name="מציין מיקום טקסט 2">
            <a:extLst>
              <a:ext uri="{FF2B5EF4-FFF2-40B4-BE49-F238E27FC236}">
                <a16:creationId xmlns:a16="http://schemas.microsoft.com/office/drawing/2014/main" id="{7BE484B2-B808-48AF-BF22-22977035C4EE}"/>
              </a:ext>
            </a:extLst>
          </p:cNvPr>
          <p:cNvSpPr>
            <a:spLocks noGrp="1"/>
          </p:cNvSpPr>
          <p:nvPr>
            <p:ph type="body" sz="quarter" idx="3"/>
          </p:nvPr>
        </p:nvSpPr>
        <p:spPr>
          <a:xfrm>
            <a:off x="515275" y="1185681"/>
            <a:ext cx="5449427" cy="540000"/>
          </a:xfrm>
        </p:spPr>
        <p:txBody>
          <a:bodyPr/>
          <a:lstStyle/>
          <a:p>
            <a:pPr marL="96848"/>
            <a:endParaRPr lang="he-IL" dirty="0"/>
          </a:p>
          <a:p>
            <a:pPr marL="96848"/>
            <a:r>
              <a:rPr lang="he-IL" dirty="0"/>
              <a:t>מילים: שמואל רוזן, לחן: אפי נצר</a:t>
            </a:r>
          </a:p>
          <a:p>
            <a:endParaRPr lang="he-IL" dirty="0"/>
          </a:p>
        </p:txBody>
      </p:sp>
      <p:sp>
        <p:nvSpPr>
          <p:cNvPr id="4" name="מציין מיקום תוכן 3">
            <a:extLst>
              <a:ext uri="{FF2B5EF4-FFF2-40B4-BE49-F238E27FC236}">
                <a16:creationId xmlns:a16="http://schemas.microsoft.com/office/drawing/2014/main" id="{A6DA516D-853D-40BF-BDEC-CA8EAE7C04E0}"/>
              </a:ext>
            </a:extLst>
          </p:cNvPr>
          <p:cNvSpPr>
            <a:spLocks noGrp="1"/>
          </p:cNvSpPr>
          <p:nvPr>
            <p:ph sz="quarter" idx="4"/>
          </p:nvPr>
        </p:nvSpPr>
        <p:spPr>
          <a:xfrm>
            <a:off x="8304626" y="1170710"/>
            <a:ext cx="3728504" cy="4152517"/>
          </a:xfrm>
        </p:spPr>
        <p:txBody>
          <a:bodyPr>
            <a:normAutofit fontScale="92500" lnSpcReduction="10000"/>
          </a:bodyPr>
          <a:lstStyle/>
          <a:p>
            <a:pPr marL="96848" indent="0">
              <a:buNone/>
            </a:pPr>
            <a:r>
              <a:rPr lang="he-IL" dirty="0"/>
              <a:t>רְאִי אֲבַק דְּרָכִים עוֹלֶה מֵעִיר שָלֵם</a:t>
            </a:r>
          </a:p>
          <a:p>
            <a:pPr marL="96848" indent="0">
              <a:buNone/>
            </a:pPr>
            <a:r>
              <a:rPr lang="he-IL" dirty="0"/>
              <a:t>וְרֶכֶב הַבַּרְזֶל שוֹעֵט אֶל מוּל עִירֵךְ</a:t>
            </a:r>
          </a:p>
          <a:p>
            <a:pPr marL="96848" indent="0">
              <a:buNone/>
            </a:pPr>
            <a:r>
              <a:rPr lang="he-IL" dirty="0"/>
              <a:t>וְעַם שָלֵם מַבִּיט, מַבִּיט בָּךְ כְּחוֹלֵם</a:t>
            </a:r>
          </a:p>
          <a:p>
            <a:pPr marL="96848" indent="0">
              <a:buNone/>
            </a:pPr>
            <a:r>
              <a:rPr lang="he-IL" dirty="0"/>
              <a:t>כַּנְפֵי פְּלָדָה חָגוֹת מֵעַל קִבְרֵךְ.</a:t>
            </a:r>
          </a:p>
          <a:p>
            <a:pPr marL="96848" indent="0">
              <a:buNone/>
            </a:pPr>
            <a:r>
              <a:rPr lang="he-IL" dirty="0"/>
              <a:t>רְאִי רָחֵל, רְאִי</a:t>
            </a:r>
          </a:p>
          <a:p>
            <a:pPr marL="96848" indent="0">
              <a:buNone/>
            </a:pPr>
            <a:r>
              <a:rPr lang="he-IL" dirty="0"/>
              <a:t>רְאִי </a:t>
            </a:r>
            <a:r>
              <a:rPr lang="he-IL" dirty="0" err="1"/>
              <a:t>רִבּוֹן</a:t>
            </a:r>
            <a:r>
              <a:rPr lang="he-IL" dirty="0"/>
              <a:t> עוֹלָם</a:t>
            </a:r>
          </a:p>
          <a:p>
            <a:pPr marL="96848" indent="0">
              <a:buNone/>
            </a:pPr>
            <a:r>
              <a:rPr lang="he-IL" dirty="0"/>
              <a:t>רְאִי רָחֵל, רְאִי</a:t>
            </a:r>
          </a:p>
          <a:p>
            <a:pPr marL="96848" indent="0">
              <a:buNone/>
            </a:pPr>
            <a:r>
              <a:rPr lang="he-IL" dirty="0"/>
              <a:t>הֵם שָבוּ לִגְבוּלָם.</a:t>
            </a:r>
          </a:p>
        </p:txBody>
      </p:sp>
      <p:sp>
        <p:nvSpPr>
          <p:cNvPr id="5" name="תיבת טקסט 4">
            <a:extLst>
              <a:ext uri="{FF2B5EF4-FFF2-40B4-BE49-F238E27FC236}">
                <a16:creationId xmlns:a16="http://schemas.microsoft.com/office/drawing/2014/main" id="{D15C4676-88E3-4F64-89FB-1C4A55E2D3A4}"/>
              </a:ext>
            </a:extLst>
          </p:cNvPr>
          <p:cNvSpPr txBox="1"/>
          <p:nvPr/>
        </p:nvSpPr>
        <p:spPr>
          <a:xfrm>
            <a:off x="697854" y="2826927"/>
            <a:ext cx="3703829" cy="3416320"/>
          </a:xfrm>
          <a:prstGeom prst="rect">
            <a:avLst/>
          </a:prstGeom>
          <a:noFill/>
        </p:spPr>
        <p:txBody>
          <a:bodyPr wrap="square" rtlCol="1">
            <a:spAutoFit/>
          </a:bodyPr>
          <a:lstStyle/>
          <a:p>
            <a:pPr marL="96848" indent="0">
              <a:buNone/>
            </a:pPr>
            <a:r>
              <a:rPr lang="he-IL" sz="2200" dirty="0">
                <a:solidFill>
                  <a:srgbClr val="002060"/>
                </a:solidFill>
                <a:cs typeface="Varela Round" pitchFamily="2" charset="-79"/>
              </a:rPr>
              <a:t>מִנְעִי קוֹלֵךְ, רָחֵל, מִנְעִי קוֹלֵךְ מִבְּכִי</a:t>
            </a:r>
          </a:p>
          <a:p>
            <a:pPr marL="96848" indent="0">
              <a:buNone/>
            </a:pPr>
            <a:r>
              <a:rPr lang="he-IL" sz="2200" dirty="0">
                <a:solidFill>
                  <a:srgbClr val="002060"/>
                </a:solidFill>
                <a:cs typeface="Varela Round" pitchFamily="2" charset="-79"/>
              </a:rPr>
              <a:t>כֻּלָנוּ פֹּה, רָחֵל, עִם הַתַּרְמִיל עַל שֶכֶם</a:t>
            </a:r>
          </a:p>
          <a:p>
            <a:pPr marL="96848" indent="0">
              <a:buNone/>
            </a:pPr>
            <a:r>
              <a:rPr lang="he-IL" sz="2200" dirty="0">
                <a:solidFill>
                  <a:srgbClr val="002060"/>
                </a:solidFill>
                <a:cs typeface="Varela Round" pitchFamily="2" charset="-79"/>
              </a:rPr>
              <a:t>שוּב לֹא נֵלֵךְ, רָחֵל, וְאַת שוּב לֹא תֵּלְכִי</a:t>
            </a:r>
          </a:p>
          <a:p>
            <a:pPr marL="96848" indent="0">
              <a:buNone/>
            </a:pPr>
            <a:r>
              <a:rPr lang="he-IL" sz="2200" dirty="0">
                <a:solidFill>
                  <a:srgbClr val="002060"/>
                </a:solidFill>
                <a:cs typeface="Varela Round" pitchFamily="2" charset="-79"/>
              </a:rPr>
              <a:t>שוּב לֹא נֵלֵךְ, רָחֵל, מִנִּי שַדְמוֹת בֵּית לֶחֶם.</a:t>
            </a:r>
          </a:p>
          <a:p>
            <a:pPr marL="96848" indent="0">
              <a:buNone/>
            </a:pPr>
            <a:r>
              <a:rPr lang="he-IL" sz="2200" dirty="0">
                <a:solidFill>
                  <a:srgbClr val="002060"/>
                </a:solidFill>
                <a:cs typeface="Varela Round" pitchFamily="2" charset="-79"/>
              </a:rPr>
              <a:t>רְאִי רָחֵל, רְאִי…</a:t>
            </a:r>
          </a:p>
          <a:p>
            <a:endParaRPr lang="he-IL" dirty="0"/>
          </a:p>
        </p:txBody>
      </p:sp>
      <p:sp>
        <p:nvSpPr>
          <p:cNvPr id="6" name="תיבת טקסט 5">
            <a:extLst>
              <a:ext uri="{FF2B5EF4-FFF2-40B4-BE49-F238E27FC236}">
                <a16:creationId xmlns:a16="http://schemas.microsoft.com/office/drawing/2014/main" id="{D7D91D2B-5B44-49AC-8341-EB9278333EE7}"/>
              </a:ext>
            </a:extLst>
          </p:cNvPr>
          <p:cNvSpPr txBox="1"/>
          <p:nvPr/>
        </p:nvSpPr>
        <p:spPr>
          <a:xfrm>
            <a:off x="4641879" y="1919678"/>
            <a:ext cx="3422551" cy="2677656"/>
          </a:xfrm>
          <a:prstGeom prst="rect">
            <a:avLst/>
          </a:prstGeom>
          <a:noFill/>
        </p:spPr>
        <p:txBody>
          <a:bodyPr wrap="square" rtlCol="1">
            <a:spAutoFit/>
          </a:bodyPr>
          <a:lstStyle/>
          <a:p>
            <a:pPr marL="96848" indent="0">
              <a:buNone/>
            </a:pPr>
            <a:r>
              <a:rPr lang="he-IL" sz="2200" dirty="0">
                <a:solidFill>
                  <a:srgbClr val="002060"/>
                </a:solidFill>
                <a:cs typeface="Varela Round" pitchFamily="2" charset="-79"/>
              </a:rPr>
              <a:t>רְאִי רוּחוֹת אִיָּר נוֹשְׂאוֹת טוּרֵי פְּלָדָה</a:t>
            </a:r>
          </a:p>
          <a:p>
            <a:pPr marL="96848" indent="0">
              <a:buNone/>
            </a:pPr>
            <a:r>
              <a:rPr lang="he-IL" sz="2200" dirty="0">
                <a:solidFill>
                  <a:srgbClr val="002060"/>
                </a:solidFill>
                <a:cs typeface="Varela Round" pitchFamily="2" charset="-79"/>
              </a:rPr>
              <a:t>גַּם בִּנְיָמִין עִמָּנוּ פֹּה וְגַם יוֹסֵף,</a:t>
            </a:r>
          </a:p>
          <a:p>
            <a:pPr marL="96848" indent="0">
              <a:buNone/>
            </a:pPr>
            <a:r>
              <a:rPr lang="he-IL" sz="2200" dirty="0">
                <a:solidFill>
                  <a:srgbClr val="002060"/>
                </a:solidFill>
                <a:cs typeface="Varela Round" pitchFamily="2" charset="-79"/>
              </a:rPr>
              <a:t>כּוֹכָב בֵּית לֶחֶם מְנַצְנֵץ בִּרְעָדָה</a:t>
            </a:r>
          </a:p>
          <a:p>
            <a:pPr marL="96848" indent="0">
              <a:buNone/>
            </a:pPr>
            <a:r>
              <a:rPr lang="he-IL" sz="2200" dirty="0">
                <a:solidFill>
                  <a:srgbClr val="002060"/>
                </a:solidFill>
                <a:cs typeface="Varela Round" pitchFamily="2" charset="-79"/>
              </a:rPr>
              <a:t>גַּם הֶחָלוּץ עִמָּנוּ גַּם הַמְּאַסֵּף.</a:t>
            </a:r>
          </a:p>
          <a:p>
            <a:pPr marL="96848" indent="0">
              <a:buNone/>
            </a:pPr>
            <a:r>
              <a:rPr lang="he-IL" sz="2200" dirty="0">
                <a:solidFill>
                  <a:srgbClr val="002060"/>
                </a:solidFill>
                <a:cs typeface="Varela Round" pitchFamily="2" charset="-79"/>
              </a:rPr>
              <a:t>רְאִי רָחֵל, רְאִי…</a:t>
            </a:r>
          </a:p>
          <a:p>
            <a:endParaRPr lang="he-IL" dirty="0"/>
          </a:p>
          <a:p>
            <a:endParaRPr lang="he-IL" dirty="0"/>
          </a:p>
        </p:txBody>
      </p:sp>
      <p:sp>
        <p:nvSpPr>
          <p:cNvPr id="7" name="מלבן 6">
            <a:extLst>
              <a:ext uri="{FF2B5EF4-FFF2-40B4-BE49-F238E27FC236}">
                <a16:creationId xmlns:a16="http://schemas.microsoft.com/office/drawing/2014/main" id="{87E9A63B-EF9D-4AAE-8388-CD336AA930EE}"/>
              </a:ext>
            </a:extLst>
          </p:cNvPr>
          <p:cNvSpPr/>
          <p:nvPr/>
        </p:nvSpPr>
        <p:spPr>
          <a:xfrm>
            <a:off x="6485146" y="-27705"/>
            <a:ext cx="5415105" cy="1569660"/>
          </a:xfrm>
          <a:prstGeom prst="rect">
            <a:avLst/>
          </a:prstGeom>
        </p:spPr>
        <p:txBody>
          <a:bodyPr wrap="square">
            <a:spAutoFit/>
          </a:bodyPr>
          <a:lstStyle/>
          <a:p>
            <a:pPr marL="96848"/>
            <a:r>
              <a:rPr lang="he-IL" sz="2400" dirty="0">
                <a:solidFill>
                  <a:srgbClr val="92D050"/>
                </a:solidFill>
                <a:cs typeface="Varela Round" pitchFamily="2" charset="-79"/>
              </a:rPr>
              <a:t>השיר נכתב בהשראת הפסוקים מירמיהו לאחר מלחמת ששת הימים עם החזרה לקבר רחל ולנחלות בניה.</a:t>
            </a:r>
          </a:p>
          <a:p>
            <a:pPr marL="96848" indent="0">
              <a:buNone/>
            </a:pPr>
            <a:r>
              <a:rPr lang="he-IL" sz="2400" dirty="0">
                <a:solidFill>
                  <a:srgbClr val="92D050"/>
                </a:solidFill>
                <a:cs typeface="Varela Round" pitchFamily="2" charset="-79"/>
              </a:rPr>
              <a:t> </a:t>
            </a:r>
          </a:p>
        </p:txBody>
      </p:sp>
      <p:pic>
        <p:nvPicPr>
          <p:cNvPr id="8" name="תמונה 7">
            <a:extLst>
              <a:ext uri="{FF2B5EF4-FFF2-40B4-BE49-F238E27FC236}">
                <a16:creationId xmlns:a16="http://schemas.microsoft.com/office/drawing/2014/main" id="{19C126FB-E903-4352-AEA0-DA57943FFF5D}"/>
              </a:ext>
            </a:extLst>
          </p:cNvPr>
          <p:cNvPicPr>
            <a:picLocks noChangeAspect="1"/>
          </p:cNvPicPr>
          <p:nvPr/>
        </p:nvPicPr>
        <p:blipFill>
          <a:blip r:embed="rId2"/>
          <a:stretch>
            <a:fillRect/>
          </a:stretch>
        </p:blipFill>
        <p:spPr>
          <a:xfrm>
            <a:off x="4799426" y="5235388"/>
            <a:ext cx="3505200" cy="1304925"/>
          </a:xfrm>
          <a:prstGeom prst="rect">
            <a:avLst/>
          </a:prstGeom>
        </p:spPr>
      </p:pic>
    </p:spTree>
    <p:extLst>
      <p:ext uri="{BB962C8B-B14F-4D97-AF65-F5344CB8AC3E}">
        <p14:creationId xmlns:p14="http://schemas.microsoft.com/office/powerpoint/2010/main" val="3544377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1" y="1640677"/>
            <a:ext cx="12192001" cy="1260164"/>
          </a:xfrm>
        </p:spPr>
        <p:txBody>
          <a:bodyPr/>
          <a:lstStyle/>
          <a:p>
            <a:r>
              <a:rPr lang="he-IL" dirty="0">
                <a:solidFill>
                  <a:srgbClr val="192A72"/>
                </a:solidFill>
              </a:rPr>
              <a:t>פרק ל"א</a:t>
            </a:r>
          </a:p>
        </p:txBody>
      </p:sp>
      <p:sp>
        <p:nvSpPr>
          <p:cNvPr id="7" name="כותרת משנה 6"/>
          <p:cNvSpPr>
            <a:spLocks noGrp="1"/>
          </p:cNvSpPr>
          <p:nvPr>
            <p:ph type="subTitle" idx="1"/>
          </p:nvPr>
        </p:nvSpPr>
        <p:spPr>
          <a:xfrm>
            <a:off x="1" y="2918426"/>
            <a:ext cx="12192001" cy="642174"/>
          </a:xfrm>
        </p:spPr>
        <p:txBody>
          <a:bodyPr/>
          <a:lstStyle/>
          <a:p>
            <a:r>
              <a:rPr lang="he-IL" dirty="0">
                <a:solidFill>
                  <a:srgbClr val="192A72"/>
                </a:solidFill>
                <a:sym typeface="Varela Round"/>
              </a:rPr>
              <a:t>פס' א-</a:t>
            </a:r>
            <a:r>
              <a:rPr lang="he-IL" dirty="0" err="1">
                <a:solidFill>
                  <a:srgbClr val="192A72"/>
                </a:solidFill>
                <a:sym typeface="Varela Round"/>
              </a:rPr>
              <a:t>יט</a:t>
            </a:r>
            <a:endParaRPr lang="he-IL" dirty="0">
              <a:solidFill>
                <a:srgbClr val="192A72"/>
              </a:solidFill>
              <a:sym typeface="Varela Round"/>
            </a:endParaRPr>
          </a:p>
        </p:txBody>
      </p:sp>
    </p:spTree>
    <p:extLst>
      <p:ext uri="{BB962C8B-B14F-4D97-AF65-F5344CB8AC3E}">
        <p14:creationId xmlns:p14="http://schemas.microsoft.com/office/powerpoint/2010/main" val="3821801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50CDF10-C51D-4192-A2DD-82BEB8A28F15}"/>
              </a:ext>
            </a:extLst>
          </p:cNvPr>
          <p:cNvSpPr>
            <a:spLocks noGrp="1"/>
          </p:cNvSpPr>
          <p:nvPr>
            <p:ph type="title"/>
          </p:nvPr>
        </p:nvSpPr>
        <p:spPr/>
        <p:txBody>
          <a:bodyPr/>
          <a:lstStyle/>
          <a:p>
            <a:r>
              <a:rPr lang="he-IL" dirty="0"/>
              <a:t>קבלת תשובת אפרים </a:t>
            </a:r>
          </a:p>
        </p:txBody>
      </p:sp>
      <p:sp>
        <p:nvSpPr>
          <p:cNvPr id="4" name="מציין מיקום תוכן 3">
            <a:extLst>
              <a:ext uri="{FF2B5EF4-FFF2-40B4-BE49-F238E27FC236}">
                <a16:creationId xmlns:a16="http://schemas.microsoft.com/office/drawing/2014/main" id="{3281108D-0D10-4B52-A1FF-899DA36612B1}"/>
              </a:ext>
            </a:extLst>
          </p:cNvPr>
          <p:cNvSpPr>
            <a:spLocks noGrp="1"/>
          </p:cNvSpPr>
          <p:nvPr>
            <p:ph sz="quarter" idx="4"/>
          </p:nvPr>
        </p:nvSpPr>
        <p:spPr>
          <a:xfrm>
            <a:off x="1176455" y="1725683"/>
            <a:ext cx="7278229" cy="2410220"/>
          </a:xfrm>
        </p:spPr>
        <p:txBody>
          <a:bodyPr>
            <a:normAutofit fontScale="92500"/>
          </a:bodyPr>
          <a:lstStyle/>
          <a:p>
            <a:pPr marL="96848" indent="0">
              <a:buNone/>
            </a:pPr>
            <a:r>
              <a:rPr lang="he-IL" dirty="0"/>
              <a:t>(</a:t>
            </a:r>
            <a:r>
              <a:rPr lang="he-IL" dirty="0" err="1"/>
              <a:t>יז</a:t>
            </a:r>
            <a:r>
              <a:rPr lang="he-IL" dirty="0"/>
              <a:t>) שָׁמוֹעַ שָׁמַעְתִּי אֶפְרַיִם מִתְנוֹדֵד </a:t>
            </a:r>
            <a:r>
              <a:rPr lang="he-IL" dirty="0" err="1"/>
              <a:t>יִסַּרְתַּנִי</a:t>
            </a:r>
            <a:r>
              <a:rPr lang="he-IL" dirty="0"/>
              <a:t> וָאִוָּסֵר כְּעֵגֶל לֹא לֻמָּד הֲשִׁיבֵנִי </a:t>
            </a:r>
            <a:r>
              <a:rPr lang="he-IL" dirty="0" err="1"/>
              <a:t>וְאָשׁוּבָה</a:t>
            </a:r>
            <a:r>
              <a:rPr lang="he-IL" dirty="0"/>
              <a:t> כִּי אַתָּה ה' </a:t>
            </a:r>
            <a:r>
              <a:rPr lang="he-IL" dirty="0" err="1"/>
              <a:t>אֱלֹהָי</a:t>
            </a:r>
            <a:r>
              <a:rPr lang="he-IL" dirty="0"/>
              <a:t>: (</a:t>
            </a:r>
            <a:r>
              <a:rPr lang="he-IL" dirty="0" err="1"/>
              <a:t>יח</a:t>
            </a:r>
            <a:r>
              <a:rPr lang="he-IL" dirty="0"/>
              <a:t>) כִּי אַחֲרֵי שׁוּבִי נִחַמְתִּי וְאַחֲרֵי </a:t>
            </a:r>
            <a:r>
              <a:rPr lang="he-IL" dirty="0" err="1"/>
              <a:t>הִוָּדְעִי</a:t>
            </a:r>
            <a:r>
              <a:rPr lang="he-IL" dirty="0"/>
              <a:t> סָפַקְתִּי עַל יָרֵךְ בֹּשְׁתִּי וְגַם נִכְלַמְתִּי כִּי נָשָׂאתִי חֶרְפַּת נְעוּרָי:</a:t>
            </a:r>
          </a:p>
          <a:p>
            <a:pPr marL="96848" indent="0">
              <a:buNone/>
            </a:pPr>
            <a:r>
              <a:rPr lang="he-IL" dirty="0"/>
              <a:t>(</a:t>
            </a:r>
            <a:r>
              <a:rPr lang="he-IL" dirty="0" err="1"/>
              <a:t>יט</a:t>
            </a:r>
            <a:r>
              <a:rPr lang="he-IL" dirty="0"/>
              <a:t>) הֲבֵן יַקִּיר לִי אֶפְרַיִם אִם יֶלֶד שַׁעֲשֻׁעִים כִּי מִדֵּי דַבְּרִי בּוֹ זָכֹר אֶזְכְּרֶנּוּ עוֹד עַל כֵּן הָמוּ מֵעַי לוֹ רַחֵם </a:t>
            </a:r>
            <a:r>
              <a:rPr lang="he-IL" dirty="0" err="1"/>
              <a:t>אֲרַחֲמֶנּו</a:t>
            </a:r>
            <a:r>
              <a:rPr lang="he-IL" dirty="0"/>
              <a:t>ּ נְאֻם ה':</a:t>
            </a:r>
          </a:p>
        </p:txBody>
      </p:sp>
    </p:spTree>
    <p:extLst>
      <p:ext uri="{BB962C8B-B14F-4D97-AF65-F5344CB8AC3E}">
        <p14:creationId xmlns:p14="http://schemas.microsoft.com/office/powerpoint/2010/main" val="1382344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50CDF10-C51D-4192-A2DD-82BEB8A28F15}"/>
              </a:ext>
            </a:extLst>
          </p:cNvPr>
          <p:cNvSpPr>
            <a:spLocks noGrp="1"/>
          </p:cNvSpPr>
          <p:nvPr>
            <p:ph type="title"/>
          </p:nvPr>
        </p:nvSpPr>
        <p:spPr/>
        <p:txBody>
          <a:bodyPr/>
          <a:lstStyle/>
          <a:p>
            <a:r>
              <a:rPr lang="he-IL" dirty="0"/>
              <a:t>קבלת תשובת אפרים </a:t>
            </a:r>
          </a:p>
        </p:txBody>
      </p:sp>
      <p:sp>
        <p:nvSpPr>
          <p:cNvPr id="4" name="מציין מיקום תוכן 3">
            <a:extLst>
              <a:ext uri="{FF2B5EF4-FFF2-40B4-BE49-F238E27FC236}">
                <a16:creationId xmlns:a16="http://schemas.microsoft.com/office/drawing/2014/main" id="{3281108D-0D10-4B52-A1FF-899DA36612B1}"/>
              </a:ext>
            </a:extLst>
          </p:cNvPr>
          <p:cNvSpPr>
            <a:spLocks noGrp="1"/>
          </p:cNvSpPr>
          <p:nvPr>
            <p:ph sz="quarter" idx="4"/>
          </p:nvPr>
        </p:nvSpPr>
        <p:spPr>
          <a:xfrm>
            <a:off x="1176455" y="1725683"/>
            <a:ext cx="7278229" cy="2410220"/>
          </a:xfrm>
        </p:spPr>
        <p:txBody>
          <a:bodyPr>
            <a:normAutofit fontScale="92500"/>
          </a:bodyPr>
          <a:lstStyle/>
          <a:p>
            <a:pPr marL="96848" indent="0">
              <a:buNone/>
            </a:pPr>
            <a:r>
              <a:rPr lang="he-IL" dirty="0"/>
              <a:t>(</a:t>
            </a:r>
            <a:r>
              <a:rPr lang="he-IL" dirty="0" err="1"/>
              <a:t>יז</a:t>
            </a:r>
            <a:r>
              <a:rPr lang="he-IL" dirty="0"/>
              <a:t>) שָׁמוֹעַ שָׁמַעְתִּי אֶפְרַיִם מִתְנוֹדֵד </a:t>
            </a:r>
            <a:r>
              <a:rPr lang="he-IL" dirty="0" err="1"/>
              <a:t>יִסַּרְתַּנִי</a:t>
            </a:r>
            <a:r>
              <a:rPr lang="he-IL" dirty="0"/>
              <a:t> וָאִוָּסֵר כְּעֵגֶל לֹא לֻמָּד הֲשִׁיבֵנִי </a:t>
            </a:r>
            <a:r>
              <a:rPr lang="he-IL" dirty="0" err="1"/>
              <a:t>וְאָשׁוּבָה</a:t>
            </a:r>
            <a:r>
              <a:rPr lang="he-IL" dirty="0"/>
              <a:t> כִּי אַתָּה ה' </a:t>
            </a:r>
            <a:r>
              <a:rPr lang="he-IL" dirty="0" err="1"/>
              <a:t>אֱלֹהָי</a:t>
            </a:r>
            <a:r>
              <a:rPr lang="he-IL" dirty="0"/>
              <a:t>: (</a:t>
            </a:r>
            <a:r>
              <a:rPr lang="he-IL" dirty="0" err="1"/>
              <a:t>יח</a:t>
            </a:r>
            <a:r>
              <a:rPr lang="he-IL" dirty="0"/>
              <a:t>) כִּי אַחֲרֵי שׁוּבִי נִחַמְתִּי וְאַחֲרֵי </a:t>
            </a:r>
            <a:r>
              <a:rPr lang="he-IL" dirty="0" err="1"/>
              <a:t>הִוָּדְעִי</a:t>
            </a:r>
            <a:r>
              <a:rPr lang="he-IL" dirty="0"/>
              <a:t> סָפַקְתִּי עַל יָרֵךְ בֹּשְׁתִּי וְגַם נִכְלַמְתִּי כִּי נָשָׂאתִי חֶרְפַּת נְעוּרָי:</a:t>
            </a:r>
          </a:p>
          <a:p>
            <a:pPr marL="96848" indent="0">
              <a:buNone/>
            </a:pPr>
            <a:r>
              <a:rPr lang="he-IL" dirty="0"/>
              <a:t>(</a:t>
            </a:r>
            <a:r>
              <a:rPr lang="he-IL" dirty="0" err="1"/>
              <a:t>יט</a:t>
            </a:r>
            <a:r>
              <a:rPr lang="he-IL" dirty="0"/>
              <a:t>) הֲבֵן יַקִּיר לִי אֶפְרַיִם אִם יֶלֶד שַׁעֲשֻׁעִים כִּי מִדֵּי דַבְּרִי בּוֹ זָכֹר אֶזְכְּרֶנּוּ עוֹד עַל כֵּן הָמוּ מֵעַי לוֹ רַחֵם </a:t>
            </a:r>
            <a:r>
              <a:rPr lang="he-IL" dirty="0" err="1"/>
              <a:t>אֲרַחֲמֶנּו</a:t>
            </a:r>
            <a:r>
              <a:rPr lang="he-IL" dirty="0"/>
              <a:t>ּ נְאֻם ה':</a:t>
            </a:r>
          </a:p>
        </p:txBody>
      </p:sp>
      <p:sp>
        <p:nvSpPr>
          <p:cNvPr id="5" name="תיבת טקסט 4">
            <a:extLst>
              <a:ext uri="{FF2B5EF4-FFF2-40B4-BE49-F238E27FC236}">
                <a16:creationId xmlns:a16="http://schemas.microsoft.com/office/drawing/2014/main" id="{6D8332B5-A976-4149-8518-7B42A86A48F2}"/>
              </a:ext>
            </a:extLst>
          </p:cNvPr>
          <p:cNvSpPr txBox="1"/>
          <p:nvPr/>
        </p:nvSpPr>
        <p:spPr>
          <a:xfrm>
            <a:off x="4979965" y="4439741"/>
            <a:ext cx="3195188" cy="1908215"/>
          </a:xfrm>
          <a:prstGeom prst="rect">
            <a:avLst/>
          </a:prstGeom>
          <a:noFill/>
        </p:spPr>
        <p:txBody>
          <a:bodyPr wrap="square" rtlCol="1">
            <a:spAutoFit/>
          </a:bodyPr>
          <a:lstStyle/>
          <a:p>
            <a:r>
              <a:rPr lang="he-IL" sz="2000" dirty="0" err="1"/>
              <a:t>שד"ל</a:t>
            </a:r>
            <a:r>
              <a:rPr lang="he-IL" sz="2000" dirty="0"/>
              <a:t> מסביר את הקשר בין הפסוקים:</a:t>
            </a:r>
          </a:p>
          <a:p>
            <a:pPr algn="just"/>
            <a:r>
              <a:rPr lang="he-IL" sz="2000" dirty="0"/>
              <a:t>לאחר שהבטיח ה' לרחל אמנו:</a:t>
            </a:r>
          </a:p>
          <a:p>
            <a:pPr algn="just"/>
            <a:r>
              <a:rPr lang="he-IL" sz="2000" dirty="0"/>
              <a:t>"וְשָׁבוּ בָנִים לִגְבוּלָם"</a:t>
            </a:r>
          </a:p>
          <a:p>
            <a:pPr algn="just"/>
            <a:r>
              <a:rPr lang="he-IL" sz="2000" dirty="0"/>
              <a:t>מתייחס הנביא לבנים עצמם</a:t>
            </a:r>
          </a:p>
          <a:p>
            <a:endParaRPr lang="he-IL" dirty="0"/>
          </a:p>
        </p:txBody>
      </p:sp>
    </p:spTree>
    <p:extLst>
      <p:ext uri="{BB962C8B-B14F-4D97-AF65-F5344CB8AC3E}">
        <p14:creationId xmlns:p14="http://schemas.microsoft.com/office/powerpoint/2010/main" val="8324382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9D21F0B-A9F1-4100-B71A-FA94B2CFF047}"/>
              </a:ext>
            </a:extLst>
          </p:cNvPr>
          <p:cNvSpPr>
            <a:spLocks noGrp="1"/>
          </p:cNvSpPr>
          <p:nvPr>
            <p:ph type="title"/>
          </p:nvPr>
        </p:nvSpPr>
        <p:spPr/>
        <p:txBody>
          <a:bodyPr/>
          <a:lstStyle/>
          <a:p>
            <a:r>
              <a:rPr lang="he-IL" dirty="0"/>
              <a:t>מבנה הפסוקים</a:t>
            </a:r>
          </a:p>
        </p:txBody>
      </p:sp>
      <p:sp>
        <p:nvSpPr>
          <p:cNvPr id="3" name="מציין מיקום טקסט 2">
            <a:extLst>
              <a:ext uri="{FF2B5EF4-FFF2-40B4-BE49-F238E27FC236}">
                <a16:creationId xmlns:a16="http://schemas.microsoft.com/office/drawing/2014/main" id="{823119BF-C285-4653-95AB-7747407F6C89}"/>
              </a:ext>
            </a:extLst>
          </p:cNvPr>
          <p:cNvSpPr>
            <a:spLocks noGrp="1"/>
          </p:cNvSpPr>
          <p:nvPr>
            <p:ph type="body" sz="quarter" idx="3"/>
          </p:nvPr>
        </p:nvSpPr>
        <p:spPr>
          <a:xfrm>
            <a:off x="515274" y="1185681"/>
            <a:ext cx="11676726" cy="540000"/>
          </a:xfrm>
        </p:spPr>
        <p:txBody>
          <a:bodyPr/>
          <a:lstStyle/>
          <a:p>
            <a:r>
              <a:rPr lang="he-IL" dirty="0"/>
              <a:t>הכתוב משמיע בגוף ראשון את דבר ה' ודברי אפרים ויוצר מעין 'דו-שיח' ביניהם:</a:t>
            </a:r>
          </a:p>
        </p:txBody>
      </p:sp>
      <p:sp>
        <p:nvSpPr>
          <p:cNvPr id="5" name="מציין מיקום תוכן 3">
            <a:extLst>
              <a:ext uri="{FF2B5EF4-FFF2-40B4-BE49-F238E27FC236}">
                <a16:creationId xmlns:a16="http://schemas.microsoft.com/office/drawing/2014/main" id="{CDC288DF-B859-4CC8-A12D-4891A77303E9}"/>
              </a:ext>
            </a:extLst>
          </p:cNvPr>
          <p:cNvSpPr txBox="1">
            <a:spLocks/>
          </p:cNvSpPr>
          <p:nvPr/>
        </p:nvSpPr>
        <p:spPr>
          <a:xfrm>
            <a:off x="618978" y="2203984"/>
            <a:ext cx="8918917" cy="3144778"/>
          </a:xfrm>
          <a:prstGeom prst="rect">
            <a:avLst/>
          </a:prstGeom>
        </p:spPr>
        <p:txBody>
          <a:bodyPr vert="horz" lIns="91440" tIns="45720" rIns="91440" bIns="45720" rtlCol="1">
            <a:noAutofit/>
          </a:bodyPr>
          <a:lstStyle>
            <a:lvl1pPr marL="439782" indent="-342934"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96848" indent="0">
              <a:buFont typeface="Arial" pitchFamily="34" charset="0"/>
              <a:buNone/>
            </a:pPr>
            <a:r>
              <a:rPr lang="he-IL" sz="2000" dirty="0"/>
              <a:t>שָׁמוֹעַ שָׁמַעְתִּי אֶפְרַיִם מִתְנוֹדֵד</a:t>
            </a:r>
          </a:p>
          <a:p>
            <a:pPr marL="1257426" lvl="3" indent="0">
              <a:buNone/>
            </a:pPr>
            <a:r>
              <a:rPr lang="he-IL" sz="2000" dirty="0"/>
              <a:t> 				</a:t>
            </a:r>
            <a:r>
              <a:rPr lang="he-IL" sz="2000" dirty="0" err="1">
                <a:solidFill>
                  <a:srgbClr val="002060"/>
                </a:solidFill>
                <a:cs typeface="Varela Round" pitchFamily="2" charset="-79"/>
              </a:rPr>
              <a:t>יִסַּרְתַּנִי</a:t>
            </a:r>
            <a:r>
              <a:rPr lang="he-IL" sz="2000" dirty="0">
                <a:solidFill>
                  <a:srgbClr val="002060"/>
                </a:solidFill>
                <a:cs typeface="Varela Round" pitchFamily="2" charset="-79"/>
              </a:rPr>
              <a:t> וָאִוָּסֵר כְּעֵגֶל לֹא לֻמָּד</a:t>
            </a:r>
          </a:p>
          <a:p>
            <a:pPr marL="1257426" lvl="3" indent="0">
              <a:buNone/>
            </a:pPr>
            <a:r>
              <a:rPr lang="he-IL" sz="2000" dirty="0">
                <a:solidFill>
                  <a:srgbClr val="002060"/>
                </a:solidFill>
                <a:cs typeface="Varela Round" pitchFamily="2" charset="-79"/>
              </a:rPr>
              <a:t>				הֲשִׁיבֵנִי </a:t>
            </a:r>
            <a:r>
              <a:rPr lang="he-IL" sz="2000" dirty="0" err="1">
                <a:solidFill>
                  <a:srgbClr val="002060"/>
                </a:solidFill>
                <a:cs typeface="Varela Round" pitchFamily="2" charset="-79"/>
              </a:rPr>
              <a:t>וְאָשׁוּבָה</a:t>
            </a:r>
            <a:r>
              <a:rPr lang="he-IL" sz="2000" dirty="0">
                <a:solidFill>
                  <a:srgbClr val="002060"/>
                </a:solidFill>
                <a:cs typeface="Varela Round" pitchFamily="2" charset="-79"/>
              </a:rPr>
              <a:t> כִּי אַתָּה ה' </a:t>
            </a:r>
            <a:r>
              <a:rPr lang="he-IL" sz="2000" dirty="0" err="1">
                <a:solidFill>
                  <a:srgbClr val="002060"/>
                </a:solidFill>
                <a:cs typeface="Varela Round" pitchFamily="2" charset="-79"/>
              </a:rPr>
              <a:t>אֱלֹהָי</a:t>
            </a:r>
            <a:r>
              <a:rPr lang="he-IL" sz="2000" dirty="0">
                <a:solidFill>
                  <a:srgbClr val="002060"/>
                </a:solidFill>
                <a:cs typeface="Varela Round" pitchFamily="2" charset="-79"/>
              </a:rPr>
              <a:t>: 					כִּי אַחֲרֵי שׁוּבִי נִחַמְתִּי וְאַחֲרֵי </a:t>
            </a:r>
            <a:r>
              <a:rPr lang="he-IL" sz="2000" dirty="0" err="1">
                <a:solidFill>
                  <a:srgbClr val="002060"/>
                </a:solidFill>
                <a:cs typeface="Varela Round" pitchFamily="2" charset="-79"/>
              </a:rPr>
              <a:t>הִוָּדְעִי</a:t>
            </a:r>
            <a:r>
              <a:rPr lang="he-IL" sz="2000" dirty="0">
                <a:solidFill>
                  <a:srgbClr val="002060"/>
                </a:solidFill>
                <a:cs typeface="Varela Round" pitchFamily="2" charset="-79"/>
              </a:rPr>
              <a:t> סָפַקְתִּי 				עַל יָרֵךְ </a:t>
            </a:r>
          </a:p>
          <a:p>
            <a:pPr marL="1257426" lvl="3" indent="0">
              <a:buNone/>
            </a:pPr>
            <a:r>
              <a:rPr lang="he-IL" sz="2000" dirty="0">
                <a:solidFill>
                  <a:srgbClr val="002060"/>
                </a:solidFill>
                <a:cs typeface="Varela Round" pitchFamily="2" charset="-79"/>
              </a:rPr>
              <a:t>				בֹּשְׁתִּי וְגַם נִכְלַמְתִּי כִּי נָשָׂאתִי חֶרְפַּת נְעוּרָי:</a:t>
            </a:r>
          </a:p>
          <a:p>
            <a:pPr marL="96848" indent="0">
              <a:buFont typeface="Arial" pitchFamily="34" charset="0"/>
              <a:buNone/>
            </a:pPr>
            <a:r>
              <a:rPr lang="he-IL" sz="2000" dirty="0"/>
              <a:t>הֲבֵן יַקִּיר לִי אֶפְרַיִם אִם יֶלֶד שַׁעֲשֻׁעִים</a:t>
            </a:r>
          </a:p>
          <a:p>
            <a:pPr marL="96848" indent="0">
              <a:buFont typeface="Arial" pitchFamily="34" charset="0"/>
              <a:buNone/>
            </a:pPr>
            <a:r>
              <a:rPr lang="he-IL" sz="2000" dirty="0"/>
              <a:t>כִּי מִדֵּי דַבְּרִי בּוֹ זָכֹר אֶזְכְּרֶנּוּ עוֹד</a:t>
            </a:r>
          </a:p>
          <a:p>
            <a:pPr marL="96848" indent="0">
              <a:buFont typeface="Arial" pitchFamily="34" charset="0"/>
              <a:buNone/>
            </a:pPr>
            <a:r>
              <a:rPr lang="he-IL" sz="2000" dirty="0"/>
              <a:t>עַל כֵּן הָמוּ מֵעַי לוֹ רַחֵם </a:t>
            </a:r>
            <a:r>
              <a:rPr lang="he-IL" sz="2000" dirty="0" err="1"/>
              <a:t>אֲרַחֲמֶנּו</a:t>
            </a:r>
            <a:r>
              <a:rPr lang="he-IL" sz="2000" dirty="0"/>
              <a:t>ּ</a:t>
            </a:r>
          </a:p>
          <a:p>
            <a:pPr marL="96848" indent="0">
              <a:buFont typeface="Arial" pitchFamily="34" charset="0"/>
              <a:buNone/>
            </a:pPr>
            <a:r>
              <a:rPr lang="he-IL" sz="2000" dirty="0"/>
              <a:t>נְאֻם ה':</a:t>
            </a:r>
          </a:p>
        </p:txBody>
      </p:sp>
    </p:spTree>
    <p:extLst>
      <p:ext uri="{BB962C8B-B14F-4D97-AF65-F5344CB8AC3E}">
        <p14:creationId xmlns:p14="http://schemas.microsoft.com/office/powerpoint/2010/main" val="1897086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9D21F0B-A9F1-4100-B71A-FA94B2CFF047}"/>
              </a:ext>
            </a:extLst>
          </p:cNvPr>
          <p:cNvSpPr>
            <a:spLocks noGrp="1"/>
          </p:cNvSpPr>
          <p:nvPr>
            <p:ph type="title"/>
          </p:nvPr>
        </p:nvSpPr>
        <p:spPr/>
        <p:txBody>
          <a:bodyPr/>
          <a:lstStyle/>
          <a:p>
            <a:r>
              <a:rPr lang="he-IL" dirty="0"/>
              <a:t>מבנה הפסוקים</a:t>
            </a:r>
          </a:p>
        </p:txBody>
      </p:sp>
      <p:sp>
        <p:nvSpPr>
          <p:cNvPr id="3" name="מציין מיקום טקסט 2">
            <a:extLst>
              <a:ext uri="{FF2B5EF4-FFF2-40B4-BE49-F238E27FC236}">
                <a16:creationId xmlns:a16="http://schemas.microsoft.com/office/drawing/2014/main" id="{823119BF-C285-4653-95AB-7747407F6C89}"/>
              </a:ext>
            </a:extLst>
          </p:cNvPr>
          <p:cNvSpPr>
            <a:spLocks noGrp="1"/>
          </p:cNvSpPr>
          <p:nvPr>
            <p:ph type="body" sz="quarter" idx="3"/>
          </p:nvPr>
        </p:nvSpPr>
        <p:spPr>
          <a:xfrm>
            <a:off x="515274" y="1185681"/>
            <a:ext cx="11676726" cy="540000"/>
          </a:xfrm>
        </p:spPr>
        <p:txBody>
          <a:bodyPr/>
          <a:lstStyle/>
          <a:p>
            <a:r>
              <a:rPr lang="he-IL" dirty="0"/>
              <a:t>הכתוב משמיע בגוף ראשון את דבר ה' ודברי אפרים ויוצר מעין 'דו-שיח' ביניהם:</a:t>
            </a:r>
          </a:p>
        </p:txBody>
      </p:sp>
      <p:sp>
        <p:nvSpPr>
          <p:cNvPr id="5" name="מציין מיקום תוכן 3">
            <a:extLst>
              <a:ext uri="{FF2B5EF4-FFF2-40B4-BE49-F238E27FC236}">
                <a16:creationId xmlns:a16="http://schemas.microsoft.com/office/drawing/2014/main" id="{CDC288DF-B859-4CC8-A12D-4891A77303E9}"/>
              </a:ext>
            </a:extLst>
          </p:cNvPr>
          <p:cNvSpPr txBox="1">
            <a:spLocks/>
          </p:cNvSpPr>
          <p:nvPr/>
        </p:nvSpPr>
        <p:spPr>
          <a:xfrm>
            <a:off x="618978" y="2203984"/>
            <a:ext cx="8918917" cy="3144778"/>
          </a:xfrm>
          <a:prstGeom prst="rect">
            <a:avLst/>
          </a:prstGeom>
        </p:spPr>
        <p:txBody>
          <a:bodyPr vert="horz" lIns="91440" tIns="45720" rIns="91440" bIns="45720" rtlCol="1">
            <a:noAutofit/>
          </a:bodyPr>
          <a:lstStyle>
            <a:lvl1pPr marL="439782" indent="-342934"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96848" indent="0">
              <a:buFont typeface="Arial" pitchFamily="34" charset="0"/>
              <a:buNone/>
            </a:pPr>
            <a:r>
              <a:rPr lang="he-IL" sz="2000" dirty="0"/>
              <a:t>שָׁמוֹעַ שָׁמַעְתִּי אֶפְרַיִם </a:t>
            </a:r>
            <a:r>
              <a:rPr lang="he-IL" sz="2000" dirty="0">
                <a:solidFill>
                  <a:srgbClr val="92D050"/>
                </a:solidFill>
              </a:rPr>
              <a:t>מִתְנוֹדֵד</a:t>
            </a:r>
          </a:p>
          <a:p>
            <a:pPr marL="1257426" lvl="3" indent="0">
              <a:buNone/>
            </a:pPr>
            <a:r>
              <a:rPr lang="he-IL" sz="2000" dirty="0"/>
              <a:t> 				</a:t>
            </a:r>
            <a:r>
              <a:rPr lang="he-IL" sz="2000" dirty="0" err="1">
                <a:solidFill>
                  <a:srgbClr val="92D050"/>
                </a:solidFill>
                <a:cs typeface="Varela Round" pitchFamily="2" charset="-79"/>
              </a:rPr>
              <a:t>יִסַּרְתַּנִי</a:t>
            </a:r>
            <a:r>
              <a:rPr lang="he-IL" sz="2000" dirty="0">
                <a:solidFill>
                  <a:srgbClr val="92D050"/>
                </a:solidFill>
                <a:cs typeface="Varela Round" pitchFamily="2" charset="-79"/>
              </a:rPr>
              <a:t> וָאִוָּסֵר </a:t>
            </a:r>
            <a:r>
              <a:rPr lang="he-IL" sz="2000" dirty="0">
                <a:solidFill>
                  <a:srgbClr val="002060"/>
                </a:solidFill>
                <a:cs typeface="Varela Round" pitchFamily="2" charset="-79"/>
              </a:rPr>
              <a:t>כְּעֵגֶל לֹא לֻמָּד</a:t>
            </a:r>
          </a:p>
          <a:p>
            <a:pPr marL="1257426" lvl="3" indent="0">
              <a:buNone/>
            </a:pPr>
            <a:r>
              <a:rPr lang="he-IL" sz="2000" dirty="0">
                <a:solidFill>
                  <a:srgbClr val="002060"/>
                </a:solidFill>
                <a:cs typeface="Varela Round" pitchFamily="2" charset="-79"/>
              </a:rPr>
              <a:t>				</a:t>
            </a:r>
            <a:r>
              <a:rPr lang="he-IL" sz="2000" dirty="0">
                <a:solidFill>
                  <a:srgbClr val="12B4BC"/>
                </a:solidFill>
                <a:cs typeface="Varela Round" pitchFamily="2" charset="-79"/>
              </a:rPr>
              <a:t>הֲשִׁיבֵנִי </a:t>
            </a:r>
            <a:r>
              <a:rPr lang="he-IL" sz="2000" dirty="0" err="1">
                <a:solidFill>
                  <a:srgbClr val="12B4BC"/>
                </a:solidFill>
                <a:cs typeface="Varela Round" pitchFamily="2" charset="-79"/>
              </a:rPr>
              <a:t>וְאָשׁוּבָה</a:t>
            </a:r>
            <a:r>
              <a:rPr lang="he-IL" sz="2000" dirty="0">
                <a:solidFill>
                  <a:srgbClr val="12B4BC"/>
                </a:solidFill>
                <a:cs typeface="Varela Round" pitchFamily="2" charset="-79"/>
              </a:rPr>
              <a:t> </a:t>
            </a:r>
            <a:r>
              <a:rPr lang="he-IL" sz="2000" dirty="0">
                <a:solidFill>
                  <a:srgbClr val="002060"/>
                </a:solidFill>
                <a:cs typeface="Varela Round" pitchFamily="2" charset="-79"/>
              </a:rPr>
              <a:t>כִּי אַתָּה ה' </a:t>
            </a:r>
            <a:r>
              <a:rPr lang="he-IL" sz="2000" dirty="0" err="1">
                <a:solidFill>
                  <a:srgbClr val="002060"/>
                </a:solidFill>
                <a:cs typeface="Varela Round" pitchFamily="2" charset="-79"/>
              </a:rPr>
              <a:t>אֱלֹהָי</a:t>
            </a:r>
            <a:r>
              <a:rPr lang="he-IL" sz="2000" dirty="0">
                <a:solidFill>
                  <a:srgbClr val="002060"/>
                </a:solidFill>
                <a:cs typeface="Varela Round" pitchFamily="2" charset="-79"/>
              </a:rPr>
              <a:t>: 					כִּי אַחֲרֵי </a:t>
            </a:r>
            <a:r>
              <a:rPr lang="he-IL" sz="2000" dirty="0">
                <a:solidFill>
                  <a:srgbClr val="12B4BC"/>
                </a:solidFill>
                <a:cs typeface="Varela Round" pitchFamily="2" charset="-79"/>
              </a:rPr>
              <a:t>שׁוּבִי</a:t>
            </a:r>
            <a:r>
              <a:rPr lang="he-IL" sz="2000" dirty="0">
                <a:solidFill>
                  <a:srgbClr val="002060"/>
                </a:solidFill>
                <a:cs typeface="Varela Round" pitchFamily="2" charset="-79"/>
              </a:rPr>
              <a:t> נִחַמְתִּי וְאַחֲרֵי </a:t>
            </a:r>
            <a:r>
              <a:rPr lang="he-IL" sz="2000" dirty="0" err="1">
                <a:solidFill>
                  <a:srgbClr val="12B4BC"/>
                </a:solidFill>
                <a:cs typeface="Varela Round" pitchFamily="2" charset="-79"/>
              </a:rPr>
              <a:t>הִוָּדְעִי</a:t>
            </a:r>
            <a:r>
              <a:rPr lang="he-IL" sz="2000" dirty="0">
                <a:solidFill>
                  <a:srgbClr val="002060"/>
                </a:solidFill>
                <a:cs typeface="Varela Round" pitchFamily="2" charset="-79"/>
              </a:rPr>
              <a:t> </a:t>
            </a:r>
            <a:r>
              <a:rPr lang="he-IL" sz="2000" dirty="0">
                <a:solidFill>
                  <a:srgbClr val="FFC000"/>
                </a:solidFill>
                <a:cs typeface="Varela Round" pitchFamily="2" charset="-79"/>
              </a:rPr>
              <a:t>סָפַקְתִּי 				עַל יָרֵךְ </a:t>
            </a:r>
          </a:p>
          <a:p>
            <a:pPr marL="1257426" lvl="3" indent="0">
              <a:buNone/>
            </a:pPr>
            <a:r>
              <a:rPr lang="he-IL" sz="2000" dirty="0">
                <a:solidFill>
                  <a:srgbClr val="FFC000"/>
                </a:solidFill>
                <a:cs typeface="Varela Round" pitchFamily="2" charset="-79"/>
              </a:rPr>
              <a:t>				בֹּשְׁתִּי וְגַם נִכְלַמְתִּי כִּי נָשָׂאתִי חֶרְפַּת נְעוּרָי:</a:t>
            </a:r>
          </a:p>
          <a:p>
            <a:pPr marL="96848" indent="0">
              <a:buFont typeface="Arial" pitchFamily="34" charset="0"/>
              <a:buNone/>
            </a:pPr>
            <a:r>
              <a:rPr lang="he-IL" sz="2000" dirty="0">
                <a:solidFill>
                  <a:schemeClr val="tx1"/>
                </a:solidFill>
              </a:rPr>
              <a:t>הֲבֵן יַקִּיר לִי אֶפְרַיִם אִם יֶלֶד שַׁעֲשֻׁעִים</a:t>
            </a:r>
          </a:p>
          <a:p>
            <a:pPr marL="96848" indent="0">
              <a:buFont typeface="Arial" pitchFamily="34" charset="0"/>
              <a:buNone/>
            </a:pPr>
            <a:r>
              <a:rPr lang="he-IL" sz="2000" dirty="0">
                <a:solidFill>
                  <a:schemeClr val="tx1"/>
                </a:solidFill>
              </a:rPr>
              <a:t>כִּי מִדֵּי דַבְּרִי בּוֹ זָכֹר אֶזְכְּרֶנּוּ עוֹד</a:t>
            </a:r>
          </a:p>
          <a:p>
            <a:pPr marL="96848" indent="0">
              <a:buFont typeface="Arial" pitchFamily="34" charset="0"/>
              <a:buNone/>
            </a:pPr>
            <a:r>
              <a:rPr lang="he-IL" sz="2000" dirty="0">
                <a:solidFill>
                  <a:schemeClr val="tx1"/>
                </a:solidFill>
              </a:rPr>
              <a:t>עַל כֵּן הָמוּ מֵעַי לוֹ רַחֵם </a:t>
            </a:r>
            <a:r>
              <a:rPr lang="he-IL" sz="2000" dirty="0" err="1">
                <a:solidFill>
                  <a:schemeClr val="tx1"/>
                </a:solidFill>
              </a:rPr>
              <a:t>אֲרַחֲמֶנּו</a:t>
            </a:r>
            <a:r>
              <a:rPr lang="he-IL" sz="2000" dirty="0">
                <a:solidFill>
                  <a:schemeClr val="tx1"/>
                </a:solidFill>
              </a:rPr>
              <a:t>ּ</a:t>
            </a:r>
          </a:p>
          <a:p>
            <a:pPr marL="96848" indent="0">
              <a:buFont typeface="Arial" pitchFamily="34" charset="0"/>
              <a:buNone/>
            </a:pPr>
            <a:r>
              <a:rPr lang="he-IL" sz="2000" dirty="0">
                <a:solidFill>
                  <a:schemeClr val="tx1"/>
                </a:solidFill>
              </a:rPr>
              <a:t>נְאֻם ה':</a:t>
            </a:r>
          </a:p>
        </p:txBody>
      </p:sp>
      <p:sp>
        <p:nvSpPr>
          <p:cNvPr id="4" name="תיבת טקסט 3">
            <a:extLst>
              <a:ext uri="{FF2B5EF4-FFF2-40B4-BE49-F238E27FC236}">
                <a16:creationId xmlns:a16="http://schemas.microsoft.com/office/drawing/2014/main" id="{0375841C-3A02-4AA1-9AE6-520BA9F9DEF9}"/>
              </a:ext>
            </a:extLst>
          </p:cNvPr>
          <p:cNvSpPr txBox="1"/>
          <p:nvPr/>
        </p:nvSpPr>
        <p:spPr>
          <a:xfrm>
            <a:off x="9772357" y="1803874"/>
            <a:ext cx="1800665" cy="400110"/>
          </a:xfrm>
          <a:prstGeom prst="rect">
            <a:avLst/>
          </a:prstGeom>
          <a:noFill/>
        </p:spPr>
        <p:txBody>
          <a:bodyPr wrap="square" rtlCol="1">
            <a:spAutoFit/>
          </a:bodyPr>
          <a:lstStyle/>
          <a:p>
            <a:r>
              <a:rPr lang="he-IL" sz="2000" dirty="0">
                <a:solidFill>
                  <a:srgbClr val="92D050"/>
                </a:solidFill>
              </a:rPr>
              <a:t>ביטויים של סבל</a:t>
            </a:r>
          </a:p>
        </p:txBody>
      </p:sp>
      <p:sp>
        <p:nvSpPr>
          <p:cNvPr id="6" name="תיבת טקסט 5">
            <a:extLst>
              <a:ext uri="{FF2B5EF4-FFF2-40B4-BE49-F238E27FC236}">
                <a16:creationId xmlns:a16="http://schemas.microsoft.com/office/drawing/2014/main" id="{260F83EB-5D19-4FB8-BC25-8DCEE87F2790}"/>
              </a:ext>
            </a:extLst>
          </p:cNvPr>
          <p:cNvSpPr txBox="1"/>
          <p:nvPr/>
        </p:nvSpPr>
        <p:spPr>
          <a:xfrm>
            <a:off x="9664506" y="2199340"/>
            <a:ext cx="1908516" cy="400110"/>
          </a:xfrm>
          <a:prstGeom prst="rect">
            <a:avLst/>
          </a:prstGeom>
          <a:noFill/>
        </p:spPr>
        <p:txBody>
          <a:bodyPr wrap="square" rtlCol="1">
            <a:spAutoFit/>
          </a:bodyPr>
          <a:lstStyle/>
          <a:p>
            <a:r>
              <a:rPr lang="he-IL" sz="2000" dirty="0">
                <a:solidFill>
                  <a:srgbClr val="12B4BC"/>
                </a:solidFill>
              </a:rPr>
              <a:t>רצון לתשובה</a:t>
            </a:r>
          </a:p>
        </p:txBody>
      </p:sp>
      <p:sp>
        <p:nvSpPr>
          <p:cNvPr id="7" name="תיבת טקסט 6">
            <a:extLst>
              <a:ext uri="{FF2B5EF4-FFF2-40B4-BE49-F238E27FC236}">
                <a16:creationId xmlns:a16="http://schemas.microsoft.com/office/drawing/2014/main" id="{DC72663A-46D9-42E7-A6DB-FED5B3358EB3}"/>
              </a:ext>
            </a:extLst>
          </p:cNvPr>
          <p:cNvSpPr txBox="1"/>
          <p:nvPr/>
        </p:nvSpPr>
        <p:spPr>
          <a:xfrm>
            <a:off x="9772357" y="2682287"/>
            <a:ext cx="1800665" cy="1015663"/>
          </a:xfrm>
          <a:prstGeom prst="rect">
            <a:avLst/>
          </a:prstGeom>
          <a:noFill/>
        </p:spPr>
        <p:txBody>
          <a:bodyPr wrap="square" rtlCol="1">
            <a:spAutoFit/>
          </a:bodyPr>
          <a:lstStyle/>
          <a:p>
            <a:r>
              <a:rPr lang="he-IL" sz="2000" dirty="0">
                <a:solidFill>
                  <a:srgbClr val="FFC000"/>
                </a:solidFill>
              </a:rPr>
              <a:t>רגשות של בושה, צער וחרטה</a:t>
            </a:r>
          </a:p>
        </p:txBody>
      </p:sp>
    </p:spTree>
    <p:extLst>
      <p:ext uri="{BB962C8B-B14F-4D97-AF65-F5344CB8AC3E}">
        <p14:creationId xmlns:p14="http://schemas.microsoft.com/office/powerpoint/2010/main" val="10929190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9D21F0B-A9F1-4100-B71A-FA94B2CFF047}"/>
              </a:ext>
            </a:extLst>
          </p:cNvPr>
          <p:cNvSpPr>
            <a:spLocks noGrp="1"/>
          </p:cNvSpPr>
          <p:nvPr>
            <p:ph type="title"/>
          </p:nvPr>
        </p:nvSpPr>
        <p:spPr/>
        <p:txBody>
          <a:bodyPr/>
          <a:lstStyle/>
          <a:p>
            <a:r>
              <a:rPr lang="he-IL" dirty="0"/>
              <a:t>מבנה הפסוקים</a:t>
            </a:r>
          </a:p>
        </p:txBody>
      </p:sp>
      <p:sp>
        <p:nvSpPr>
          <p:cNvPr id="3" name="מציין מיקום טקסט 2">
            <a:extLst>
              <a:ext uri="{FF2B5EF4-FFF2-40B4-BE49-F238E27FC236}">
                <a16:creationId xmlns:a16="http://schemas.microsoft.com/office/drawing/2014/main" id="{823119BF-C285-4653-95AB-7747407F6C89}"/>
              </a:ext>
            </a:extLst>
          </p:cNvPr>
          <p:cNvSpPr>
            <a:spLocks noGrp="1"/>
          </p:cNvSpPr>
          <p:nvPr>
            <p:ph type="body" sz="quarter" idx="3"/>
          </p:nvPr>
        </p:nvSpPr>
        <p:spPr>
          <a:xfrm>
            <a:off x="515274" y="1185681"/>
            <a:ext cx="11676726" cy="540000"/>
          </a:xfrm>
        </p:spPr>
        <p:txBody>
          <a:bodyPr/>
          <a:lstStyle/>
          <a:p>
            <a:r>
              <a:rPr lang="he-IL" dirty="0"/>
              <a:t>הכתוב משמיע בגוף ראשון את דבר ה' ודברי אפרים ויוצר מעין 'דו-שיח' ביניהם:</a:t>
            </a:r>
          </a:p>
        </p:txBody>
      </p:sp>
      <p:sp>
        <p:nvSpPr>
          <p:cNvPr id="5" name="מציין מיקום תוכן 3">
            <a:extLst>
              <a:ext uri="{FF2B5EF4-FFF2-40B4-BE49-F238E27FC236}">
                <a16:creationId xmlns:a16="http://schemas.microsoft.com/office/drawing/2014/main" id="{CDC288DF-B859-4CC8-A12D-4891A77303E9}"/>
              </a:ext>
            </a:extLst>
          </p:cNvPr>
          <p:cNvSpPr txBox="1">
            <a:spLocks/>
          </p:cNvSpPr>
          <p:nvPr/>
        </p:nvSpPr>
        <p:spPr>
          <a:xfrm>
            <a:off x="618978" y="2203984"/>
            <a:ext cx="8918917" cy="3144778"/>
          </a:xfrm>
          <a:prstGeom prst="rect">
            <a:avLst/>
          </a:prstGeom>
        </p:spPr>
        <p:txBody>
          <a:bodyPr vert="horz" lIns="91440" tIns="45720" rIns="91440" bIns="45720" rtlCol="1">
            <a:noAutofit/>
          </a:bodyPr>
          <a:lstStyle>
            <a:lvl1pPr marL="439782" indent="-342934"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96848" indent="0">
              <a:buFont typeface="Arial" pitchFamily="34" charset="0"/>
              <a:buNone/>
            </a:pPr>
            <a:r>
              <a:rPr lang="he-IL" sz="2000" dirty="0"/>
              <a:t>שָׁמוֹעַ שָׁמַעְתִּי אֶפְרַיִם </a:t>
            </a:r>
            <a:r>
              <a:rPr lang="he-IL" sz="2000" dirty="0">
                <a:solidFill>
                  <a:srgbClr val="92D050"/>
                </a:solidFill>
              </a:rPr>
              <a:t>מִתְנוֹדֵד</a:t>
            </a:r>
          </a:p>
          <a:p>
            <a:pPr marL="1257426" lvl="3" indent="0">
              <a:buNone/>
            </a:pPr>
            <a:r>
              <a:rPr lang="he-IL" sz="2000" dirty="0"/>
              <a:t> 				</a:t>
            </a:r>
            <a:r>
              <a:rPr lang="he-IL" sz="2000" dirty="0" err="1">
                <a:solidFill>
                  <a:srgbClr val="92D050"/>
                </a:solidFill>
                <a:cs typeface="Varela Round" pitchFamily="2" charset="-79"/>
              </a:rPr>
              <a:t>יִסַּרְתַּנִי</a:t>
            </a:r>
            <a:r>
              <a:rPr lang="he-IL" sz="2000" dirty="0">
                <a:solidFill>
                  <a:srgbClr val="92D050"/>
                </a:solidFill>
                <a:cs typeface="Varela Round" pitchFamily="2" charset="-79"/>
              </a:rPr>
              <a:t> וָאִוָּסֵר </a:t>
            </a:r>
            <a:r>
              <a:rPr lang="he-IL" sz="2000" dirty="0">
                <a:solidFill>
                  <a:srgbClr val="002060"/>
                </a:solidFill>
                <a:cs typeface="Varela Round" pitchFamily="2" charset="-79"/>
              </a:rPr>
              <a:t>כְּעֵגֶל לֹא לֻמָּד</a:t>
            </a:r>
          </a:p>
          <a:p>
            <a:pPr marL="1257426" lvl="3" indent="0">
              <a:buNone/>
            </a:pPr>
            <a:r>
              <a:rPr lang="he-IL" sz="2000" dirty="0">
                <a:solidFill>
                  <a:srgbClr val="002060"/>
                </a:solidFill>
                <a:cs typeface="Varela Round" pitchFamily="2" charset="-79"/>
              </a:rPr>
              <a:t>				</a:t>
            </a:r>
            <a:r>
              <a:rPr lang="he-IL" sz="2000" dirty="0">
                <a:solidFill>
                  <a:srgbClr val="12B4BC"/>
                </a:solidFill>
                <a:cs typeface="Varela Round" pitchFamily="2" charset="-79"/>
              </a:rPr>
              <a:t>הֲשִׁיבֵנִי </a:t>
            </a:r>
            <a:r>
              <a:rPr lang="he-IL" sz="2000" dirty="0" err="1">
                <a:solidFill>
                  <a:srgbClr val="12B4BC"/>
                </a:solidFill>
                <a:cs typeface="Varela Round" pitchFamily="2" charset="-79"/>
              </a:rPr>
              <a:t>וְאָשׁוּבָה</a:t>
            </a:r>
            <a:r>
              <a:rPr lang="he-IL" sz="2000" dirty="0">
                <a:solidFill>
                  <a:srgbClr val="12B4BC"/>
                </a:solidFill>
                <a:cs typeface="Varela Round" pitchFamily="2" charset="-79"/>
              </a:rPr>
              <a:t> </a:t>
            </a:r>
            <a:r>
              <a:rPr lang="he-IL" sz="2000" dirty="0">
                <a:solidFill>
                  <a:srgbClr val="002060"/>
                </a:solidFill>
                <a:cs typeface="Varela Round" pitchFamily="2" charset="-79"/>
              </a:rPr>
              <a:t>כִּי אַתָּה ה' </a:t>
            </a:r>
            <a:r>
              <a:rPr lang="he-IL" sz="2000" dirty="0" err="1">
                <a:solidFill>
                  <a:srgbClr val="002060"/>
                </a:solidFill>
                <a:cs typeface="Varela Round" pitchFamily="2" charset="-79"/>
              </a:rPr>
              <a:t>אֱלֹהָי</a:t>
            </a:r>
            <a:r>
              <a:rPr lang="he-IL" sz="2000" dirty="0">
                <a:solidFill>
                  <a:srgbClr val="002060"/>
                </a:solidFill>
                <a:cs typeface="Varela Round" pitchFamily="2" charset="-79"/>
              </a:rPr>
              <a:t>: 					כִּי אַחֲרֵי </a:t>
            </a:r>
            <a:r>
              <a:rPr lang="he-IL" sz="2000" dirty="0">
                <a:solidFill>
                  <a:srgbClr val="12B4BC"/>
                </a:solidFill>
                <a:cs typeface="Varela Round" pitchFamily="2" charset="-79"/>
              </a:rPr>
              <a:t>שׁוּבִי</a:t>
            </a:r>
            <a:r>
              <a:rPr lang="he-IL" sz="2000" dirty="0">
                <a:solidFill>
                  <a:srgbClr val="002060"/>
                </a:solidFill>
                <a:cs typeface="Varela Round" pitchFamily="2" charset="-79"/>
              </a:rPr>
              <a:t> נִחַמְתִּי וְאַחֲרֵי </a:t>
            </a:r>
            <a:r>
              <a:rPr lang="he-IL" sz="2000" dirty="0" err="1">
                <a:solidFill>
                  <a:srgbClr val="12B4BC"/>
                </a:solidFill>
                <a:cs typeface="Varela Round" pitchFamily="2" charset="-79"/>
              </a:rPr>
              <a:t>הִוָּדְעִי</a:t>
            </a:r>
            <a:r>
              <a:rPr lang="he-IL" sz="2000" dirty="0">
                <a:solidFill>
                  <a:srgbClr val="002060"/>
                </a:solidFill>
                <a:cs typeface="Varela Round" pitchFamily="2" charset="-79"/>
              </a:rPr>
              <a:t> </a:t>
            </a:r>
            <a:r>
              <a:rPr lang="he-IL" sz="2000" dirty="0">
                <a:solidFill>
                  <a:srgbClr val="FFC000"/>
                </a:solidFill>
                <a:cs typeface="Varela Round" pitchFamily="2" charset="-79"/>
              </a:rPr>
              <a:t>סָפַקְתִּי 				עַל יָרֵךְ </a:t>
            </a:r>
          </a:p>
          <a:p>
            <a:pPr marL="1257426" lvl="3" indent="0">
              <a:buNone/>
            </a:pPr>
            <a:r>
              <a:rPr lang="he-IL" sz="2000" dirty="0">
                <a:solidFill>
                  <a:srgbClr val="FFC000"/>
                </a:solidFill>
                <a:cs typeface="Varela Round" pitchFamily="2" charset="-79"/>
              </a:rPr>
              <a:t>				בֹּשְׁתִּי וְגַם נִכְלַמְתִּי כִּי נָשָׂאתִי חֶרְפַּת נְעוּרָי:</a:t>
            </a:r>
          </a:p>
          <a:p>
            <a:pPr marL="96848" indent="0">
              <a:buFont typeface="Arial" pitchFamily="34" charset="0"/>
              <a:buNone/>
            </a:pPr>
            <a:r>
              <a:rPr lang="he-IL" sz="2000" dirty="0"/>
              <a:t>הֲבֵן י</a:t>
            </a:r>
            <a:r>
              <a:rPr lang="he-IL" sz="2000" dirty="0">
                <a:solidFill>
                  <a:srgbClr val="7030A0"/>
                </a:solidFill>
              </a:rPr>
              <a:t>ַקִּיר</a:t>
            </a:r>
            <a:r>
              <a:rPr lang="he-IL" sz="2000" dirty="0"/>
              <a:t> לִי אֶפְרַיִם אִם יֶלֶד </a:t>
            </a:r>
            <a:r>
              <a:rPr lang="he-IL" sz="2000" dirty="0">
                <a:solidFill>
                  <a:srgbClr val="7030A0"/>
                </a:solidFill>
              </a:rPr>
              <a:t>שַׁעֲשֻׁעִים</a:t>
            </a:r>
          </a:p>
          <a:p>
            <a:pPr marL="96848" indent="0">
              <a:buFont typeface="Arial" pitchFamily="34" charset="0"/>
              <a:buNone/>
            </a:pPr>
            <a:r>
              <a:rPr lang="he-IL" sz="2000" dirty="0"/>
              <a:t>כִּי מִדֵּי דַבְּרִי בּוֹ </a:t>
            </a:r>
            <a:r>
              <a:rPr lang="he-IL" sz="2000" dirty="0">
                <a:solidFill>
                  <a:srgbClr val="7030A0"/>
                </a:solidFill>
              </a:rPr>
              <a:t>זָכֹר אֶזְכְּרֶנּוּ </a:t>
            </a:r>
            <a:r>
              <a:rPr lang="he-IL" sz="2000" dirty="0"/>
              <a:t>עוֹד</a:t>
            </a:r>
          </a:p>
          <a:p>
            <a:pPr marL="96848" indent="0">
              <a:buFont typeface="Arial" pitchFamily="34" charset="0"/>
              <a:buNone/>
            </a:pPr>
            <a:r>
              <a:rPr lang="he-IL" sz="2000" dirty="0"/>
              <a:t>עַל כֵּן </a:t>
            </a:r>
            <a:r>
              <a:rPr lang="he-IL" sz="2000" dirty="0">
                <a:solidFill>
                  <a:srgbClr val="7030A0"/>
                </a:solidFill>
              </a:rPr>
              <a:t>הָמוּ מֵעַי לוֹ רַחֵם </a:t>
            </a:r>
            <a:r>
              <a:rPr lang="he-IL" sz="2000" dirty="0" err="1">
                <a:solidFill>
                  <a:srgbClr val="7030A0"/>
                </a:solidFill>
              </a:rPr>
              <a:t>אֲרַחֲמֶנּו</a:t>
            </a:r>
            <a:r>
              <a:rPr lang="he-IL" sz="2000" dirty="0">
                <a:solidFill>
                  <a:srgbClr val="7030A0"/>
                </a:solidFill>
              </a:rPr>
              <a:t>ּ</a:t>
            </a:r>
          </a:p>
          <a:p>
            <a:pPr marL="96848" indent="0">
              <a:buFont typeface="Arial" pitchFamily="34" charset="0"/>
              <a:buNone/>
            </a:pPr>
            <a:r>
              <a:rPr lang="he-IL" sz="2000" dirty="0"/>
              <a:t>נְאֻם ה':</a:t>
            </a:r>
          </a:p>
        </p:txBody>
      </p:sp>
      <p:sp>
        <p:nvSpPr>
          <p:cNvPr id="4" name="תיבת טקסט 3">
            <a:extLst>
              <a:ext uri="{FF2B5EF4-FFF2-40B4-BE49-F238E27FC236}">
                <a16:creationId xmlns:a16="http://schemas.microsoft.com/office/drawing/2014/main" id="{0375841C-3A02-4AA1-9AE6-520BA9F9DEF9}"/>
              </a:ext>
            </a:extLst>
          </p:cNvPr>
          <p:cNvSpPr txBox="1"/>
          <p:nvPr/>
        </p:nvSpPr>
        <p:spPr>
          <a:xfrm>
            <a:off x="9772357" y="1803874"/>
            <a:ext cx="1800665" cy="400110"/>
          </a:xfrm>
          <a:prstGeom prst="rect">
            <a:avLst/>
          </a:prstGeom>
          <a:noFill/>
        </p:spPr>
        <p:txBody>
          <a:bodyPr wrap="square" rtlCol="1">
            <a:spAutoFit/>
          </a:bodyPr>
          <a:lstStyle/>
          <a:p>
            <a:r>
              <a:rPr lang="he-IL" sz="2000" dirty="0">
                <a:solidFill>
                  <a:srgbClr val="92D050"/>
                </a:solidFill>
              </a:rPr>
              <a:t>ביטויים של סבל</a:t>
            </a:r>
          </a:p>
        </p:txBody>
      </p:sp>
      <p:sp>
        <p:nvSpPr>
          <p:cNvPr id="6" name="תיבת טקסט 5">
            <a:extLst>
              <a:ext uri="{FF2B5EF4-FFF2-40B4-BE49-F238E27FC236}">
                <a16:creationId xmlns:a16="http://schemas.microsoft.com/office/drawing/2014/main" id="{260F83EB-5D19-4FB8-BC25-8DCEE87F2790}"/>
              </a:ext>
            </a:extLst>
          </p:cNvPr>
          <p:cNvSpPr txBox="1"/>
          <p:nvPr/>
        </p:nvSpPr>
        <p:spPr>
          <a:xfrm>
            <a:off x="9664506" y="2402377"/>
            <a:ext cx="1908516" cy="400110"/>
          </a:xfrm>
          <a:prstGeom prst="rect">
            <a:avLst/>
          </a:prstGeom>
          <a:noFill/>
        </p:spPr>
        <p:txBody>
          <a:bodyPr wrap="square" rtlCol="1">
            <a:spAutoFit/>
          </a:bodyPr>
          <a:lstStyle/>
          <a:p>
            <a:r>
              <a:rPr lang="he-IL" sz="2000" dirty="0">
                <a:solidFill>
                  <a:srgbClr val="12B4BC"/>
                </a:solidFill>
              </a:rPr>
              <a:t>רצון לתשובה</a:t>
            </a:r>
          </a:p>
        </p:txBody>
      </p:sp>
      <p:sp>
        <p:nvSpPr>
          <p:cNvPr id="7" name="תיבת טקסט 6">
            <a:extLst>
              <a:ext uri="{FF2B5EF4-FFF2-40B4-BE49-F238E27FC236}">
                <a16:creationId xmlns:a16="http://schemas.microsoft.com/office/drawing/2014/main" id="{DC72663A-46D9-42E7-A6DB-FED5B3358EB3}"/>
              </a:ext>
            </a:extLst>
          </p:cNvPr>
          <p:cNvSpPr txBox="1"/>
          <p:nvPr/>
        </p:nvSpPr>
        <p:spPr>
          <a:xfrm>
            <a:off x="9772356" y="2802487"/>
            <a:ext cx="1800665" cy="1015663"/>
          </a:xfrm>
          <a:prstGeom prst="rect">
            <a:avLst/>
          </a:prstGeom>
          <a:noFill/>
        </p:spPr>
        <p:txBody>
          <a:bodyPr wrap="square" rtlCol="1">
            <a:spAutoFit/>
          </a:bodyPr>
          <a:lstStyle/>
          <a:p>
            <a:r>
              <a:rPr lang="he-IL" sz="2000" dirty="0">
                <a:solidFill>
                  <a:srgbClr val="FFC000"/>
                </a:solidFill>
              </a:rPr>
              <a:t>רגשות של בושה, צער וחרטה</a:t>
            </a:r>
          </a:p>
        </p:txBody>
      </p:sp>
      <p:sp>
        <p:nvSpPr>
          <p:cNvPr id="8" name="תיבת טקסט 7">
            <a:extLst>
              <a:ext uri="{FF2B5EF4-FFF2-40B4-BE49-F238E27FC236}">
                <a16:creationId xmlns:a16="http://schemas.microsoft.com/office/drawing/2014/main" id="{046CBB21-75CE-45E2-935B-6A3D04F8B0A2}"/>
              </a:ext>
            </a:extLst>
          </p:cNvPr>
          <p:cNvSpPr txBox="1"/>
          <p:nvPr/>
        </p:nvSpPr>
        <p:spPr>
          <a:xfrm>
            <a:off x="1350498" y="5078437"/>
            <a:ext cx="3390314" cy="707886"/>
          </a:xfrm>
          <a:prstGeom prst="rect">
            <a:avLst/>
          </a:prstGeom>
          <a:noFill/>
        </p:spPr>
        <p:txBody>
          <a:bodyPr wrap="square" rtlCol="1">
            <a:spAutoFit/>
          </a:bodyPr>
          <a:lstStyle/>
          <a:p>
            <a:r>
              <a:rPr lang="he-IL" sz="2000" dirty="0">
                <a:solidFill>
                  <a:srgbClr val="7030A0"/>
                </a:solidFill>
              </a:rPr>
              <a:t>ביטויים המעידים על אהבת ה' הגדולה את ישראל</a:t>
            </a:r>
          </a:p>
        </p:txBody>
      </p:sp>
    </p:spTree>
    <p:extLst>
      <p:ext uri="{BB962C8B-B14F-4D97-AF65-F5344CB8AC3E}">
        <p14:creationId xmlns:p14="http://schemas.microsoft.com/office/powerpoint/2010/main" val="17873868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A3608EC-4D74-40C9-88F8-99BD8EDEB78C}"/>
              </a:ext>
            </a:extLst>
          </p:cNvPr>
          <p:cNvSpPr>
            <a:spLocks noGrp="1"/>
          </p:cNvSpPr>
          <p:nvPr>
            <p:ph type="title"/>
          </p:nvPr>
        </p:nvSpPr>
        <p:spPr/>
        <p:txBody>
          <a:bodyPr/>
          <a:lstStyle/>
          <a:p>
            <a:endParaRPr lang="he-IL"/>
          </a:p>
        </p:txBody>
      </p:sp>
      <p:sp>
        <p:nvSpPr>
          <p:cNvPr id="3" name="מציין מיקום טקסט 2">
            <a:extLst>
              <a:ext uri="{FF2B5EF4-FFF2-40B4-BE49-F238E27FC236}">
                <a16:creationId xmlns:a16="http://schemas.microsoft.com/office/drawing/2014/main" id="{ED196630-2072-4F60-B94B-4E21A0006D01}"/>
              </a:ext>
            </a:extLst>
          </p:cNvPr>
          <p:cNvSpPr>
            <a:spLocks noGrp="1"/>
          </p:cNvSpPr>
          <p:nvPr>
            <p:ph type="body" sz="quarter" idx="3"/>
          </p:nvPr>
        </p:nvSpPr>
        <p:spPr>
          <a:xfrm>
            <a:off x="515274" y="1185681"/>
            <a:ext cx="9993291" cy="540000"/>
          </a:xfrm>
        </p:spPr>
        <p:txBody>
          <a:bodyPr/>
          <a:lstStyle/>
          <a:p>
            <a:r>
              <a:rPr lang="he-IL" dirty="0"/>
              <a:t>האם אהבת ה' היא הסיבה היחידה להיענות של ה' לבקשת אפרים?</a:t>
            </a:r>
          </a:p>
          <a:p>
            <a:endParaRPr lang="he-IL" dirty="0"/>
          </a:p>
        </p:txBody>
      </p:sp>
      <p:sp>
        <p:nvSpPr>
          <p:cNvPr id="4" name="מציין מיקום תוכן 3">
            <a:extLst>
              <a:ext uri="{FF2B5EF4-FFF2-40B4-BE49-F238E27FC236}">
                <a16:creationId xmlns:a16="http://schemas.microsoft.com/office/drawing/2014/main" id="{BEF5FA94-BE58-4B57-95E8-FEEA321B4744}"/>
              </a:ext>
            </a:extLst>
          </p:cNvPr>
          <p:cNvSpPr>
            <a:spLocks noGrp="1"/>
          </p:cNvSpPr>
          <p:nvPr>
            <p:ph sz="quarter" idx="4"/>
          </p:nvPr>
        </p:nvSpPr>
        <p:spPr>
          <a:xfrm>
            <a:off x="515274" y="1529225"/>
            <a:ext cx="8031963" cy="4152517"/>
          </a:xfrm>
        </p:spPr>
        <p:txBody>
          <a:bodyPr>
            <a:normAutofit/>
          </a:bodyPr>
          <a:lstStyle/>
          <a:p>
            <a:pPr marL="96848" indent="0">
              <a:buNone/>
            </a:pPr>
            <a:endParaRPr lang="he-IL" dirty="0"/>
          </a:p>
          <a:p>
            <a:pPr marL="96848" indent="0">
              <a:buNone/>
            </a:pPr>
            <a:r>
              <a:rPr lang="he-IL" dirty="0"/>
              <a:t>ר' יוסף קרא (</a:t>
            </a:r>
            <a:r>
              <a:rPr lang="he-IL" dirty="0" err="1"/>
              <a:t>יט</a:t>
            </a:r>
            <a:r>
              <a:rPr lang="he-IL" dirty="0"/>
              <a:t>):</a:t>
            </a:r>
          </a:p>
          <a:p>
            <a:pPr marL="96848" indent="0">
              <a:buNone/>
            </a:pPr>
            <a:r>
              <a:rPr lang="he-IL" dirty="0"/>
              <a:t>הֲבֵן יַקִּיר לִי אֶפְרַיִם אִם יֶלֶד שַׁעֲשֻׁעִים –</a:t>
            </a:r>
          </a:p>
          <a:p>
            <a:pPr marL="96848" indent="0">
              <a:buNone/>
            </a:pPr>
            <a:r>
              <a:rPr lang="he-IL" dirty="0"/>
              <a:t>מקרא תמוה הוא זה (=כתוב שיש לקרוא אותו כשאלה רטורית)... וזה פתרונו: וכי בן יקיר הוא לי אפרים? או יֶלֶד שַׁעֲשֻׁעִים?... </a:t>
            </a:r>
          </a:p>
          <a:p>
            <a:pPr marL="96848" indent="0">
              <a:buNone/>
            </a:pPr>
            <a:r>
              <a:rPr lang="he-IL" dirty="0"/>
              <a:t>והלא מעולם מַמרה היה על דברי... ואין בכל השבטים שחטא והחטיא את ישראל כשבט אפרים!... </a:t>
            </a:r>
          </a:p>
          <a:p>
            <a:pPr marL="96848" indent="0">
              <a:buNone/>
            </a:pPr>
            <a:r>
              <a:rPr lang="he-IL" dirty="0"/>
              <a:t>אלא, על אשר הוא מתנחם ושב מפשעו, "עַל כֵּן הָמוּ מֵעַי לוֹ" </a:t>
            </a:r>
            <a:r>
              <a:rPr lang="he-IL" dirty="0" err="1"/>
              <a:t>ו"רַחֵם</a:t>
            </a:r>
            <a:r>
              <a:rPr lang="he-IL" dirty="0"/>
              <a:t> </a:t>
            </a:r>
            <a:r>
              <a:rPr lang="he-IL" dirty="0" err="1"/>
              <a:t>אֲרַחֲמֶנּו</a:t>
            </a:r>
            <a:r>
              <a:rPr lang="he-IL" dirty="0"/>
              <a:t>ּ".</a:t>
            </a:r>
          </a:p>
        </p:txBody>
      </p:sp>
    </p:spTree>
    <p:extLst>
      <p:ext uri="{BB962C8B-B14F-4D97-AF65-F5344CB8AC3E}">
        <p14:creationId xmlns:p14="http://schemas.microsoft.com/office/powerpoint/2010/main" val="614896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A3608EC-4D74-40C9-88F8-99BD8EDEB78C}"/>
              </a:ext>
            </a:extLst>
          </p:cNvPr>
          <p:cNvSpPr>
            <a:spLocks noGrp="1"/>
          </p:cNvSpPr>
          <p:nvPr>
            <p:ph type="title"/>
          </p:nvPr>
        </p:nvSpPr>
        <p:spPr/>
        <p:txBody>
          <a:bodyPr/>
          <a:lstStyle/>
          <a:p>
            <a:endParaRPr lang="he-IL"/>
          </a:p>
        </p:txBody>
      </p:sp>
      <p:sp>
        <p:nvSpPr>
          <p:cNvPr id="3" name="מציין מיקום טקסט 2">
            <a:extLst>
              <a:ext uri="{FF2B5EF4-FFF2-40B4-BE49-F238E27FC236}">
                <a16:creationId xmlns:a16="http://schemas.microsoft.com/office/drawing/2014/main" id="{ED196630-2072-4F60-B94B-4E21A0006D01}"/>
              </a:ext>
            </a:extLst>
          </p:cNvPr>
          <p:cNvSpPr>
            <a:spLocks noGrp="1"/>
          </p:cNvSpPr>
          <p:nvPr>
            <p:ph type="body" sz="quarter" idx="3"/>
          </p:nvPr>
        </p:nvSpPr>
        <p:spPr>
          <a:xfrm>
            <a:off x="515274" y="1185681"/>
            <a:ext cx="9993291" cy="540000"/>
          </a:xfrm>
        </p:spPr>
        <p:txBody>
          <a:bodyPr/>
          <a:lstStyle/>
          <a:p>
            <a:r>
              <a:rPr lang="he-IL" dirty="0"/>
              <a:t>האם אהבת ה' היא הסיבה היחידה להיענות של ה' לבקשת אפרים?</a:t>
            </a:r>
          </a:p>
          <a:p>
            <a:endParaRPr lang="he-IL" dirty="0"/>
          </a:p>
        </p:txBody>
      </p:sp>
      <p:sp>
        <p:nvSpPr>
          <p:cNvPr id="4" name="מציין מיקום תוכן 3">
            <a:extLst>
              <a:ext uri="{FF2B5EF4-FFF2-40B4-BE49-F238E27FC236}">
                <a16:creationId xmlns:a16="http://schemas.microsoft.com/office/drawing/2014/main" id="{BEF5FA94-BE58-4B57-95E8-FEEA321B4744}"/>
              </a:ext>
            </a:extLst>
          </p:cNvPr>
          <p:cNvSpPr>
            <a:spLocks noGrp="1"/>
          </p:cNvSpPr>
          <p:nvPr>
            <p:ph sz="quarter" idx="4"/>
          </p:nvPr>
        </p:nvSpPr>
        <p:spPr>
          <a:xfrm>
            <a:off x="515274" y="1529225"/>
            <a:ext cx="8031963" cy="4152517"/>
          </a:xfrm>
        </p:spPr>
        <p:txBody>
          <a:bodyPr>
            <a:normAutofit/>
          </a:bodyPr>
          <a:lstStyle/>
          <a:p>
            <a:pPr marL="96848" indent="0">
              <a:buNone/>
            </a:pPr>
            <a:endParaRPr lang="he-IL" dirty="0"/>
          </a:p>
          <a:p>
            <a:pPr marL="96848" indent="0">
              <a:buNone/>
            </a:pPr>
            <a:r>
              <a:rPr lang="he-IL" dirty="0"/>
              <a:t>ר' יוסף קרא (</a:t>
            </a:r>
            <a:r>
              <a:rPr lang="he-IL" dirty="0" err="1"/>
              <a:t>יט</a:t>
            </a:r>
            <a:r>
              <a:rPr lang="he-IL" dirty="0"/>
              <a:t>):</a:t>
            </a:r>
          </a:p>
          <a:p>
            <a:pPr marL="96848" indent="0">
              <a:buNone/>
            </a:pPr>
            <a:r>
              <a:rPr lang="he-IL" dirty="0"/>
              <a:t>הֲבֵן יַקִּיר לִי אֶפְרַיִם אִם יֶלֶד שַׁעֲשֻׁעִים –</a:t>
            </a:r>
          </a:p>
          <a:p>
            <a:pPr marL="96848" indent="0">
              <a:buNone/>
            </a:pPr>
            <a:r>
              <a:rPr lang="he-IL" dirty="0"/>
              <a:t>מקרא תמוה הוא זה (=כתוב שיש לקרוא אותו כשאלה רטורית)... וזה פתרונו: וכי בן יקיר הוא לי אפרים? או יֶלֶד שַׁעֲשֻׁעִים?... </a:t>
            </a:r>
          </a:p>
          <a:p>
            <a:pPr marL="96848" indent="0">
              <a:buNone/>
            </a:pPr>
            <a:r>
              <a:rPr lang="he-IL" dirty="0"/>
              <a:t>והלא מעולם מַמרה היה על דברי... ואין בכל השבטים שחטא והחטיא את ישראל כשבט אפרים!... </a:t>
            </a:r>
          </a:p>
          <a:p>
            <a:pPr marL="96848" indent="0">
              <a:buNone/>
            </a:pPr>
            <a:r>
              <a:rPr lang="he-IL" dirty="0"/>
              <a:t>אלא, על אשר הוא מתנחם ושב מפשעו, "עַל כֵּן הָמוּ מֵעַי לוֹ" </a:t>
            </a:r>
            <a:r>
              <a:rPr lang="he-IL" dirty="0" err="1"/>
              <a:t>ו"רַחֵם</a:t>
            </a:r>
            <a:r>
              <a:rPr lang="he-IL" dirty="0"/>
              <a:t> </a:t>
            </a:r>
            <a:r>
              <a:rPr lang="he-IL" dirty="0" err="1"/>
              <a:t>אֲרַחֲמֶנּו</a:t>
            </a:r>
            <a:r>
              <a:rPr lang="he-IL" dirty="0"/>
              <a:t>ּ".</a:t>
            </a:r>
          </a:p>
        </p:txBody>
      </p:sp>
      <p:sp>
        <p:nvSpPr>
          <p:cNvPr id="5" name="תיבת טקסט 4">
            <a:extLst>
              <a:ext uri="{FF2B5EF4-FFF2-40B4-BE49-F238E27FC236}">
                <a16:creationId xmlns:a16="http://schemas.microsoft.com/office/drawing/2014/main" id="{16CDE5F6-F628-4421-8B47-00665FEBC307}"/>
              </a:ext>
            </a:extLst>
          </p:cNvPr>
          <p:cNvSpPr txBox="1"/>
          <p:nvPr/>
        </p:nvSpPr>
        <p:spPr>
          <a:xfrm>
            <a:off x="8679765" y="2138289"/>
            <a:ext cx="3263705" cy="2677656"/>
          </a:xfrm>
          <a:prstGeom prst="rect">
            <a:avLst/>
          </a:prstGeom>
          <a:noFill/>
        </p:spPr>
        <p:txBody>
          <a:bodyPr wrap="square" rtlCol="1">
            <a:spAutoFit/>
          </a:bodyPr>
          <a:lstStyle/>
          <a:p>
            <a:r>
              <a:rPr lang="he-IL" sz="2400" dirty="0">
                <a:solidFill>
                  <a:srgbClr val="92D050"/>
                </a:solidFill>
              </a:rPr>
              <a:t>אפרים חזרו בתשובה</a:t>
            </a:r>
          </a:p>
          <a:p>
            <a:r>
              <a:rPr lang="he-IL" sz="2400" dirty="0">
                <a:solidFill>
                  <a:srgbClr val="92D050"/>
                </a:solidFill>
              </a:rPr>
              <a:t>ולכן ה' מרחם עליהם</a:t>
            </a:r>
          </a:p>
          <a:p>
            <a:endParaRPr lang="he-IL" sz="2400" dirty="0">
              <a:solidFill>
                <a:srgbClr val="92D050"/>
              </a:solidFill>
            </a:endParaRPr>
          </a:p>
          <a:p>
            <a:r>
              <a:rPr lang="he-IL" sz="2400" dirty="0">
                <a:solidFill>
                  <a:srgbClr val="92D050"/>
                </a:solidFill>
              </a:rPr>
              <a:t>"הֲשִׁיבֵנִי </a:t>
            </a:r>
            <a:r>
              <a:rPr lang="he-IL" sz="2400" dirty="0" err="1">
                <a:solidFill>
                  <a:srgbClr val="92D050"/>
                </a:solidFill>
              </a:rPr>
              <a:t>וְאָשׁוּבָה</a:t>
            </a:r>
            <a:r>
              <a:rPr lang="he-IL" sz="2400" dirty="0">
                <a:solidFill>
                  <a:srgbClr val="92D050"/>
                </a:solidFill>
              </a:rPr>
              <a:t> כִּי אַתָּה ה' </a:t>
            </a:r>
            <a:r>
              <a:rPr lang="he-IL" sz="2400" dirty="0" err="1">
                <a:solidFill>
                  <a:srgbClr val="92D050"/>
                </a:solidFill>
              </a:rPr>
              <a:t>אֱלֹהָי</a:t>
            </a:r>
            <a:r>
              <a:rPr lang="he-IL" sz="2400" dirty="0">
                <a:solidFill>
                  <a:srgbClr val="92D050"/>
                </a:solidFill>
              </a:rPr>
              <a:t>: כִּי אַחֲרֵי שׁוּבִי נִחַמְתִּי..."</a:t>
            </a:r>
          </a:p>
          <a:p>
            <a:endParaRPr lang="he-IL" sz="2400" dirty="0">
              <a:solidFill>
                <a:srgbClr val="92D050"/>
              </a:solidFill>
            </a:endParaRPr>
          </a:p>
        </p:txBody>
      </p:sp>
    </p:spTree>
    <p:extLst>
      <p:ext uri="{BB962C8B-B14F-4D97-AF65-F5344CB8AC3E}">
        <p14:creationId xmlns:p14="http://schemas.microsoft.com/office/powerpoint/2010/main" val="25245773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43AA571-F6A1-4A7F-AF6B-BA612A248321}"/>
              </a:ext>
            </a:extLst>
          </p:cNvPr>
          <p:cNvSpPr>
            <a:spLocks noGrp="1"/>
          </p:cNvSpPr>
          <p:nvPr>
            <p:ph type="title"/>
          </p:nvPr>
        </p:nvSpPr>
        <p:spPr/>
        <p:txBody>
          <a:bodyPr/>
          <a:lstStyle/>
          <a:p>
            <a:r>
              <a:rPr lang="he-IL" dirty="0"/>
              <a:t>הגאולה העתידה - שיבת ציון</a:t>
            </a:r>
          </a:p>
        </p:txBody>
      </p:sp>
      <p:sp>
        <p:nvSpPr>
          <p:cNvPr id="3" name="מציין מיקום טקסט 2">
            <a:extLst>
              <a:ext uri="{FF2B5EF4-FFF2-40B4-BE49-F238E27FC236}">
                <a16:creationId xmlns:a16="http://schemas.microsoft.com/office/drawing/2014/main" id="{B96AF87D-B17D-47A1-AF14-E06CE9AACD0C}"/>
              </a:ext>
            </a:extLst>
          </p:cNvPr>
          <p:cNvSpPr>
            <a:spLocks noGrp="1"/>
          </p:cNvSpPr>
          <p:nvPr>
            <p:ph type="body" sz="quarter" idx="3"/>
          </p:nvPr>
        </p:nvSpPr>
        <p:spPr>
          <a:xfrm>
            <a:off x="515275" y="1185680"/>
            <a:ext cx="9486854" cy="1262097"/>
          </a:xfrm>
        </p:spPr>
        <p:txBody>
          <a:bodyPr/>
          <a:lstStyle/>
          <a:p>
            <a:r>
              <a:rPr lang="he-IL" dirty="0"/>
              <a:t>שלושה מרכיבים שונים מוזכרים בנבואה זו וגורמים לתהליך הגאולה להתממש:</a:t>
            </a:r>
          </a:p>
          <a:p>
            <a:endParaRPr lang="he-IL" dirty="0"/>
          </a:p>
        </p:txBody>
      </p:sp>
      <p:sp>
        <p:nvSpPr>
          <p:cNvPr id="4" name="מציין מיקום תוכן 3">
            <a:extLst>
              <a:ext uri="{FF2B5EF4-FFF2-40B4-BE49-F238E27FC236}">
                <a16:creationId xmlns:a16="http://schemas.microsoft.com/office/drawing/2014/main" id="{A151CDCE-9798-4BE2-A4C4-CCC8B31BE5AD}"/>
              </a:ext>
            </a:extLst>
          </p:cNvPr>
          <p:cNvSpPr>
            <a:spLocks noGrp="1"/>
          </p:cNvSpPr>
          <p:nvPr>
            <p:ph sz="quarter" idx="4"/>
          </p:nvPr>
        </p:nvSpPr>
        <p:spPr>
          <a:xfrm>
            <a:off x="346461" y="2232120"/>
            <a:ext cx="9951090" cy="3226146"/>
          </a:xfrm>
        </p:spPr>
        <p:txBody>
          <a:bodyPr>
            <a:normAutofit/>
          </a:bodyPr>
          <a:lstStyle/>
          <a:p>
            <a:pPr marL="96848" indent="0">
              <a:buNone/>
            </a:pPr>
            <a:endParaRPr lang="he-IL" dirty="0"/>
          </a:p>
          <a:p>
            <a:pPr marL="96848" indent="0">
              <a:buNone/>
            </a:pPr>
            <a:r>
              <a:rPr lang="he-IL" dirty="0"/>
              <a:t>(1)        אהבת ה' את בניו ומידת הרחמים</a:t>
            </a:r>
          </a:p>
          <a:p>
            <a:pPr marL="96848" indent="0">
              <a:buNone/>
            </a:pPr>
            <a:endParaRPr lang="he-IL" dirty="0"/>
          </a:p>
          <a:p>
            <a:pPr marL="96848" indent="0">
              <a:buNone/>
            </a:pPr>
            <a:r>
              <a:rPr lang="he-IL" dirty="0"/>
              <a:t>(2)        בכייה של רחל אמנו (ולפי המדרש גם מעשיה הטובים בעבר)</a:t>
            </a:r>
          </a:p>
          <a:p>
            <a:pPr marL="96848" indent="0">
              <a:buNone/>
            </a:pPr>
            <a:endParaRPr lang="he-IL" dirty="0"/>
          </a:p>
          <a:p>
            <a:pPr marL="96848" indent="0">
              <a:buNone/>
            </a:pPr>
            <a:r>
              <a:rPr lang="he-IL" dirty="0"/>
              <a:t>(3)        חזרה בתשובה של היושבים בגולה</a:t>
            </a:r>
          </a:p>
        </p:txBody>
      </p:sp>
    </p:spTree>
    <p:extLst>
      <p:ext uri="{BB962C8B-B14F-4D97-AF65-F5344CB8AC3E}">
        <p14:creationId xmlns:p14="http://schemas.microsoft.com/office/powerpoint/2010/main" val="21746091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solidFill>
                  <a:srgbClr val="192A72"/>
                </a:solidFill>
              </a:rPr>
              <a:t>מה למדנו היום?</a:t>
            </a:r>
          </a:p>
        </p:txBody>
      </p:sp>
      <p:sp>
        <p:nvSpPr>
          <p:cNvPr id="3" name="מציין מיקום טקסט 2"/>
          <p:cNvSpPr>
            <a:spLocks noGrp="1"/>
          </p:cNvSpPr>
          <p:nvPr>
            <p:ph type="body" sz="quarter" idx="3"/>
          </p:nvPr>
        </p:nvSpPr>
        <p:spPr>
          <a:xfrm>
            <a:off x="4037427" y="1078318"/>
            <a:ext cx="3840480" cy="540070"/>
          </a:xfrm>
        </p:spPr>
        <p:txBody>
          <a:bodyPr/>
          <a:lstStyle/>
          <a:p>
            <a:r>
              <a:rPr lang="he-IL" dirty="0">
                <a:sym typeface="Varela Round"/>
              </a:rPr>
              <a:t>	לסיכום</a:t>
            </a:r>
            <a:endParaRPr lang="he-IL" dirty="0"/>
          </a:p>
        </p:txBody>
      </p:sp>
      <p:sp>
        <p:nvSpPr>
          <p:cNvPr id="2" name="מלבן 1">
            <a:extLst>
              <a:ext uri="{FF2B5EF4-FFF2-40B4-BE49-F238E27FC236}">
                <a16:creationId xmlns:a16="http://schemas.microsoft.com/office/drawing/2014/main" id="{25B31D27-5640-4044-A5B7-E4CA0F5F14FA}"/>
              </a:ext>
            </a:extLst>
          </p:cNvPr>
          <p:cNvSpPr/>
          <p:nvPr/>
        </p:nvSpPr>
        <p:spPr>
          <a:xfrm>
            <a:off x="647114" y="1727578"/>
            <a:ext cx="7329268" cy="2459071"/>
          </a:xfrm>
          <a:prstGeom prst="rect">
            <a:avLst/>
          </a:prstGeom>
        </p:spPr>
        <p:txBody>
          <a:bodyPr wrap="square">
            <a:spAutoFit/>
          </a:bodyPr>
          <a:lstStyle/>
          <a:p>
            <a:pPr marL="285750" indent="-285750">
              <a:lnSpc>
                <a:spcPct val="200000"/>
              </a:lnSpc>
              <a:buFont typeface="Arial" panose="020B0604020202020204" pitchFamily="34" charset="0"/>
              <a:buChar char="•"/>
            </a:pPr>
            <a:r>
              <a:rPr lang="he-IL" sz="2000" dirty="0">
                <a:cs typeface="Varela Round" pitchFamily="2" charset="-79"/>
              </a:rPr>
              <a:t>למדנו כי הנבואה על גאולת הרי השומרון, מעודדת את אנשי יהודה.</a:t>
            </a:r>
          </a:p>
          <a:p>
            <a:pPr marL="285750" indent="-285750">
              <a:lnSpc>
                <a:spcPct val="200000"/>
              </a:lnSpc>
              <a:buFont typeface="Arial" panose="020B0604020202020204" pitchFamily="34" charset="0"/>
              <a:buChar char="•"/>
            </a:pPr>
            <a:r>
              <a:rPr lang="he-IL" sz="2000" dirty="0">
                <a:cs typeface="Varela Round" pitchFamily="2" charset="-79"/>
              </a:rPr>
              <a:t>עיינו ב'בכי' הנשמע וראינו דרכים שונות להסביר מי בוכה ועל מה?</a:t>
            </a:r>
          </a:p>
          <a:p>
            <a:pPr marL="285750" indent="-285750">
              <a:lnSpc>
                <a:spcPct val="200000"/>
              </a:lnSpc>
              <a:buFont typeface="Arial" panose="020B0604020202020204" pitchFamily="34" charset="0"/>
              <a:buChar char="•"/>
            </a:pPr>
            <a:r>
              <a:rPr lang="he-IL" sz="2000" dirty="0">
                <a:cs typeface="Varela Round" pitchFamily="2" charset="-79"/>
              </a:rPr>
              <a:t>הבנו את המאפיינים של החזרה לארץ מן הגלות על פי דברי הנבואה?</a:t>
            </a:r>
          </a:p>
          <a:p>
            <a:pPr marL="285750" indent="-285750">
              <a:lnSpc>
                <a:spcPct val="200000"/>
              </a:lnSpc>
              <a:buFont typeface="Arial" panose="020B0604020202020204" pitchFamily="34" charset="0"/>
              <a:buChar char="•"/>
            </a:pPr>
            <a:r>
              <a:rPr lang="he-IL" sz="2000" dirty="0">
                <a:cs typeface="Varela Round" pitchFamily="2" charset="-79"/>
              </a:rPr>
              <a:t>למדנו מדוע הקב"ה משיב את שבותם של בניו.</a:t>
            </a:r>
          </a:p>
        </p:txBody>
      </p:sp>
    </p:spTree>
    <p:extLst>
      <p:ext uri="{BB962C8B-B14F-4D97-AF65-F5344CB8AC3E}">
        <p14:creationId xmlns:p14="http://schemas.microsoft.com/office/powerpoint/2010/main" val="33774974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994"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85454" y="3016112"/>
            <a:ext cx="10436297" cy="1815882"/>
          </a:xfrm>
          <a:prstGeom prst="rect">
            <a:avLst/>
          </a:prstGeom>
          <a:noFill/>
        </p:spPr>
        <p:txBody>
          <a:bodyPr wrap="square" rtlCol="1">
            <a:spAutoFit/>
          </a:bodyPr>
          <a:lstStyle/>
          <a:p>
            <a:pPr marL="89535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5" y="1838476"/>
            <a:ext cx="12190412" cy="763286"/>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678D018-28E7-4898-BA0F-650838F8A1BD}"/>
              </a:ext>
            </a:extLst>
          </p:cNvPr>
          <p:cNvSpPr>
            <a:spLocks noGrp="1"/>
          </p:cNvSpPr>
          <p:nvPr>
            <p:ph type="title"/>
          </p:nvPr>
        </p:nvSpPr>
        <p:spPr/>
        <p:txBody>
          <a:bodyPr/>
          <a:lstStyle/>
          <a:p>
            <a:r>
              <a:rPr lang="he-IL" dirty="0"/>
              <a:t>מאפייני הנבואה בפרק</a:t>
            </a:r>
          </a:p>
        </p:txBody>
      </p:sp>
      <p:sp>
        <p:nvSpPr>
          <p:cNvPr id="3" name="מציין מיקום טקסט 2">
            <a:extLst>
              <a:ext uri="{FF2B5EF4-FFF2-40B4-BE49-F238E27FC236}">
                <a16:creationId xmlns:a16="http://schemas.microsoft.com/office/drawing/2014/main" id="{B4EC5213-95C8-4926-98A5-50F4A721F8E6}"/>
              </a:ext>
            </a:extLst>
          </p:cNvPr>
          <p:cNvSpPr>
            <a:spLocks noGrp="1"/>
          </p:cNvSpPr>
          <p:nvPr>
            <p:ph type="body" sz="quarter" idx="3"/>
          </p:nvPr>
        </p:nvSpPr>
        <p:spPr/>
        <p:txBody>
          <a:bodyPr/>
          <a:lstStyle/>
          <a:p>
            <a:r>
              <a:rPr lang="he-IL" dirty="0"/>
              <a:t>טרום קריאה...</a:t>
            </a:r>
          </a:p>
        </p:txBody>
      </p:sp>
      <p:sp>
        <p:nvSpPr>
          <p:cNvPr id="4" name="מציין מיקום תוכן 3">
            <a:extLst>
              <a:ext uri="{FF2B5EF4-FFF2-40B4-BE49-F238E27FC236}">
                <a16:creationId xmlns:a16="http://schemas.microsoft.com/office/drawing/2014/main" id="{29722595-08F0-4F71-A5E8-F84C2FB416E1}"/>
              </a:ext>
            </a:extLst>
          </p:cNvPr>
          <p:cNvSpPr>
            <a:spLocks noGrp="1"/>
          </p:cNvSpPr>
          <p:nvPr>
            <p:ph sz="quarter" idx="4"/>
          </p:nvPr>
        </p:nvSpPr>
        <p:spPr>
          <a:xfrm>
            <a:off x="515273" y="1725682"/>
            <a:ext cx="8031963" cy="3816989"/>
          </a:xfrm>
        </p:spPr>
        <p:txBody>
          <a:bodyPr/>
          <a:lstStyle/>
          <a:p>
            <a:pPr marL="96848" indent="0">
              <a:buNone/>
            </a:pPr>
            <a:endParaRPr lang="he-IL" dirty="0"/>
          </a:p>
          <a:p>
            <a:r>
              <a:rPr lang="he-IL" dirty="0"/>
              <a:t>מילים רבות המבטאות רגשות עזים: ביטויי שמחה לצד ביטויי כאב וצער, ביטויי אהבה ורחמים. </a:t>
            </a:r>
          </a:p>
          <a:p>
            <a:r>
              <a:rPr lang="he-IL" dirty="0"/>
              <a:t>ביטויים המדגישים שמדובר בדברי ה': כֹּה אָמַר ה', נְאֻם ה'. </a:t>
            </a:r>
          </a:p>
          <a:p>
            <a:r>
              <a:rPr lang="he-IL" dirty="0"/>
              <a:t>חזרות על אותן מילים: עוד, כי, ועל, ושבו, זכר אזכרנו, רחם </a:t>
            </a:r>
            <a:r>
              <a:rPr lang="he-IL" dirty="0" err="1"/>
              <a:t>ארחמנו</a:t>
            </a:r>
            <a:endParaRPr lang="he-IL" dirty="0"/>
          </a:p>
        </p:txBody>
      </p:sp>
    </p:spTree>
    <p:extLst>
      <p:ext uri="{BB962C8B-B14F-4D97-AF65-F5344CB8AC3E}">
        <p14:creationId xmlns:p14="http://schemas.microsoft.com/office/powerpoint/2010/main" val="2791972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45A539-908C-41E4-92E7-4278CD08555F}"/>
              </a:ext>
            </a:extLst>
          </p:cNvPr>
          <p:cNvSpPr>
            <a:spLocks noGrp="1"/>
          </p:cNvSpPr>
          <p:nvPr>
            <p:ph type="title"/>
          </p:nvPr>
        </p:nvSpPr>
        <p:spPr/>
        <p:txBody>
          <a:bodyPr/>
          <a:lstStyle/>
          <a:p>
            <a:r>
              <a:rPr lang="he-IL" dirty="0"/>
              <a:t>פרק ל"א</a:t>
            </a:r>
          </a:p>
        </p:txBody>
      </p:sp>
      <p:sp>
        <p:nvSpPr>
          <p:cNvPr id="3" name="מציין מיקום טקסט 2">
            <a:extLst>
              <a:ext uri="{FF2B5EF4-FFF2-40B4-BE49-F238E27FC236}">
                <a16:creationId xmlns:a16="http://schemas.microsoft.com/office/drawing/2014/main" id="{4585B617-2A7C-48F3-BF8B-82197BC7771B}"/>
              </a:ext>
            </a:extLst>
          </p:cNvPr>
          <p:cNvSpPr>
            <a:spLocks noGrp="1"/>
          </p:cNvSpPr>
          <p:nvPr>
            <p:ph type="body" sz="quarter" idx="3"/>
          </p:nvPr>
        </p:nvSpPr>
        <p:spPr/>
        <p:txBody>
          <a:bodyPr/>
          <a:lstStyle/>
          <a:p>
            <a:endParaRPr lang="he-IL"/>
          </a:p>
        </p:txBody>
      </p:sp>
      <p:sp>
        <p:nvSpPr>
          <p:cNvPr id="4" name="מציין מיקום תוכן 3">
            <a:extLst>
              <a:ext uri="{FF2B5EF4-FFF2-40B4-BE49-F238E27FC236}">
                <a16:creationId xmlns:a16="http://schemas.microsoft.com/office/drawing/2014/main" id="{D3FD4F97-7DCE-48F0-B67E-93A7D25F8335}"/>
              </a:ext>
            </a:extLst>
          </p:cNvPr>
          <p:cNvSpPr>
            <a:spLocks noGrp="1"/>
          </p:cNvSpPr>
          <p:nvPr>
            <p:ph sz="quarter" idx="4"/>
          </p:nvPr>
        </p:nvSpPr>
        <p:spPr>
          <a:xfrm>
            <a:off x="515275" y="2083458"/>
            <a:ext cx="8031963" cy="2691083"/>
          </a:xfrm>
        </p:spPr>
        <p:txBody>
          <a:bodyPr/>
          <a:lstStyle/>
          <a:p>
            <a:pPr marL="96848" indent="0" algn="just">
              <a:buNone/>
            </a:pPr>
            <a:r>
              <a:rPr lang="he-IL" dirty="0"/>
              <a:t>(א) כֹּה אָמַר ה' מָצָא חֵן בַּמִּדְבָּר עַם שְׂרִידֵי חָרֶב הָלוֹךְ לְהַרְגִּיעוֹ יִשְׂרָאֵל: (ב) מֵרָחוֹק ה' נִרְאָה לִי וְאַהֲבַת עוֹלָם אֲהַבְתִּיךְ עַל כֵּן מְשַׁכְתִּיךְ חָסֶד: (ג) עוֹד אֶבְנֵךְ וְנִבְנֵית בְּתוּלַת יִשְׂרָאֵל עוֹד תַּעְדִּי </a:t>
            </a:r>
            <a:r>
              <a:rPr lang="he-IL" dirty="0" err="1"/>
              <a:t>תֻפַּיִך</a:t>
            </a:r>
            <a:r>
              <a:rPr lang="he-IL" dirty="0"/>
              <a:t>ְ וְיָצָאת בִּמְחוֹל מְשַׂחֲקִים: (ד) עוֹד תִּטְּעִי כְרָמִים בְּהָרֵי שֹׁמְרוֹן נָטְעוּ נֹטְעִים וְחִלֵּלוּ: (ה) כִּי יֶשׁ יוֹם קָרְאוּ נֹצְרִים בְּהַר אֶפְרָיִם קוּמוּ וְנַעֲלֶה צִיּוֹן אֶל ה' </a:t>
            </a:r>
            <a:r>
              <a:rPr lang="he-IL" dirty="0" err="1"/>
              <a:t>אֱלֹהֵינו</a:t>
            </a:r>
            <a:r>
              <a:rPr lang="he-IL" dirty="0"/>
              <a:t>ּ:</a:t>
            </a:r>
          </a:p>
        </p:txBody>
      </p:sp>
    </p:spTree>
    <p:extLst>
      <p:ext uri="{BB962C8B-B14F-4D97-AF65-F5344CB8AC3E}">
        <p14:creationId xmlns:p14="http://schemas.microsoft.com/office/powerpoint/2010/main" val="327488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45A539-908C-41E4-92E7-4278CD08555F}"/>
              </a:ext>
            </a:extLst>
          </p:cNvPr>
          <p:cNvSpPr>
            <a:spLocks noGrp="1"/>
          </p:cNvSpPr>
          <p:nvPr>
            <p:ph type="title"/>
          </p:nvPr>
        </p:nvSpPr>
        <p:spPr/>
        <p:txBody>
          <a:bodyPr/>
          <a:lstStyle/>
          <a:p>
            <a:r>
              <a:rPr lang="he-IL" dirty="0"/>
              <a:t>פרק ל"א</a:t>
            </a:r>
          </a:p>
        </p:txBody>
      </p:sp>
      <p:sp>
        <p:nvSpPr>
          <p:cNvPr id="3" name="מציין מיקום טקסט 2">
            <a:extLst>
              <a:ext uri="{FF2B5EF4-FFF2-40B4-BE49-F238E27FC236}">
                <a16:creationId xmlns:a16="http://schemas.microsoft.com/office/drawing/2014/main" id="{4585B617-2A7C-48F3-BF8B-82197BC7771B}"/>
              </a:ext>
            </a:extLst>
          </p:cNvPr>
          <p:cNvSpPr>
            <a:spLocks noGrp="1"/>
          </p:cNvSpPr>
          <p:nvPr>
            <p:ph type="body" sz="quarter" idx="3"/>
          </p:nvPr>
        </p:nvSpPr>
        <p:spPr/>
        <p:txBody>
          <a:bodyPr/>
          <a:lstStyle/>
          <a:p>
            <a:endParaRPr lang="he-IL"/>
          </a:p>
        </p:txBody>
      </p:sp>
      <p:sp>
        <p:nvSpPr>
          <p:cNvPr id="4" name="מציין מיקום תוכן 3">
            <a:extLst>
              <a:ext uri="{FF2B5EF4-FFF2-40B4-BE49-F238E27FC236}">
                <a16:creationId xmlns:a16="http://schemas.microsoft.com/office/drawing/2014/main" id="{D3FD4F97-7DCE-48F0-B67E-93A7D25F8335}"/>
              </a:ext>
            </a:extLst>
          </p:cNvPr>
          <p:cNvSpPr>
            <a:spLocks noGrp="1"/>
          </p:cNvSpPr>
          <p:nvPr>
            <p:ph sz="quarter" idx="4"/>
          </p:nvPr>
        </p:nvSpPr>
        <p:spPr>
          <a:xfrm>
            <a:off x="515275" y="2083458"/>
            <a:ext cx="8031963" cy="2691083"/>
          </a:xfrm>
        </p:spPr>
        <p:txBody>
          <a:bodyPr/>
          <a:lstStyle/>
          <a:p>
            <a:pPr marL="96848" indent="0" algn="just">
              <a:buNone/>
            </a:pPr>
            <a:r>
              <a:rPr lang="he-IL" dirty="0"/>
              <a:t>(א) כֹּה אָמַר ה' מָצָא חֵן בַּמִּדְבָּר עַם שְׂרִידֵי חָרֶב הָלוֹךְ לְהַרְגִּיעוֹ </a:t>
            </a:r>
            <a:r>
              <a:rPr lang="he-IL" dirty="0">
                <a:solidFill>
                  <a:srgbClr val="12B4BC"/>
                </a:solidFill>
              </a:rPr>
              <a:t>יִשְׂרָאֵל</a:t>
            </a:r>
            <a:r>
              <a:rPr lang="he-IL" dirty="0"/>
              <a:t>: (ב) מֵרָחוֹק ה' נִרְאָה לִי וְאַהֲבַת עוֹלָם אֲהַבְתִּיךְ עַל כֵּן מְשַׁכְתִּיךְ חָסֶד: (ג) עוֹד אֶבְנֵךְ וְנִבְנֵית </a:t>
            </a:r>
            <a:r>
              <a:rPr lang="he-IL" dirty="0">
                <a:solidFill>
                  <a:srgbClr val="12B4BC"/>
                </a:solidFill>
              </a:rPr>
              <a:t>בְּתוּלַת יִשְׂרָאֵל </a:t>
            </a:r>
            <a:r>
              <a:rPr lang="he-IL" dirty="0"/>
              <a:t>עוֹד תַּעְדִּי </a:t>
            </a:r>
            <a:r>
              <a:rPr lang="he-IL" dirty="0" err="1"/>
              <a:t>תֻפַּיִך</a:t>
            </a:r>
            <a:r>
              <a:rPr lang="he-IL" dirty="0"/>
              <a:t>ְ וְיָצָאת בִּמְחוֹל מְשַׂחֲקִים: (ד) עוֹד תִּטְּעִי כְרָמִים </a:t>
            </a:r>
            <a:r>
              <a:rPr lang="he-IL" dirty="0">
                <a:solidFill>
                  <a:srgbClr val="12B4BC"/>
                </a:solidFill>
              </a:rPr>
              <a:t>בְּהָרֵי שֹׁמְרוֹן</a:t>
            </a:r>
            <a:r>
              <a:rPr lang="he-IL" dirty="0"/>
              <a:t> נָטְעוּ נֹטְעִים וְחִלֵּלוּ: (ה) כִּי יֶשׁ יוֹם קָרְאוּ נֹצְרִים </a:t>
            </a:r>
            <a:r>
              <a:rPr lang="he-IL" dirty="0">
                <a:solidFill>
                  <a:srgbClr val="12B4BC"/>
                </a:solidFill>
              </a:rPr>
              <a:t>בְּהַר אֶפְרָיִם </a:t>
            </a:r>
            <a:r>
              <a:rPr lang="he-IL" dirty="0"/>
              <a:t>קוּמוּ וְנַעֲלֶה צִיּוֹן אֶל ה' </a:t>
            </a:r>
            <a:r>
              <a:rPr lang="he-IL" dirty="0" err="1"/>
              <a:t>אֱלֹהֵינו</a:t>
            </a:r>
            <a:r>
              <a:rPr lang="he-IL" dirty="0"/>
              <a:t>ּ:</a:t>
            </a:r>
          </a:p>
        </p:txBody>
      </p:sp>
    </p:spTree>
    <p:extLst>
      <p:ext uri="{BB962C8B-B14F-4D97-AF65-F5344CB8AC3E}">
        <p14:creationId xmlns:p14="http://schemas.microsoft.com/office/powerpoint/2010/main" val="2687833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0E8E5B5-61F1-4CFE-8D5B-81AB200776F4}"/>
              </a:ext>
            </a:extLst>
          </p:cNvPr>
          <p:cNvSpPr>
            <a:spLocks noGrp="1"/>
          </p:cNvSpPr>
          <p:nvPr>
            <p:ph type="title"/>
          </p:nvPr>
        </p:nvSpPr>
        <p:spPr>
          <a:xfrm>
            <a:off x="4025301" y="429777"/>
            <a:ext cx="7357402" cy="1414131"/>
          </a:xfrm>
        </p:spPr>
        <p:txBody>
          <a:bodyPr/>
          <a:lstStyle/>
          <a:p>
            <a:r>
              <a:rPr lang="he-IL" dirty="0"/>
              <a:t>על מי מדובר בנבואה זו – </a:t>
            </a:r>
            <a:br>
              <a:rPr lang="he-IL" dirty="0"/>
            </a:br>
            <a:r>
              <a:rPr lang="he-IL" dirty="0"/>
              <a:t>ישראל או יהודה?</a:t>
            </a:r>
          </a:p>
        </p:txBody>
      </p:sp>
      <p:pic>
        <p:nvPicPr>
          <p:cNvPr id="3" name="תמונה 2">
            <a:extLst>
              <a:ext uri="{FF2B5EF4-FFF2-40B4-BE49-F238E27FC236}">
                <a16:creationId xmlns:a16="http://schemas.microsoft.com/office/drawing/2014/main" id="{5BCC0AF4-30C4-4179-9F40-66D9061DBCFD}"/>
              </a:ext>
            </a:extLst>
          </p:cNvPr>
          <p:cNvPicPr>
            <a:picLocks noChangeAspect="1"/>
          </p:cNvPicPr>
          <p:nvPr/>
        </p:nvPicPr>
        <p:blipFill>
          <a:blip r:embed="rId2"/>
          <a:stretch>
            <a:fillRect/>
          </a:stretch>
        </p:blipFill>
        <p:spPr>
          <a:xfrm>
            <a:off x="1437690" y="951788"/>
            <a:ext cx="2587611" cy="5511275"/>
          </a:xfrm>
          <a:prstGeom prst="rect">
            <a:avLst/>
          </a:prstGeom>
        </p:spPr>
      </p:pic>
    </p:spTree>
    <p:extLst>
      <p:ext uri="{BB962C8B-B14F-4D97-AF65-F5344CB8AC3E}">
        <p14:creationId xmlns:p14="http://schemas.microsoft.com/office/powerpoint/2010/main" val="2517385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0E8E5B5-61F1-4CFE-8D5B-81AB200776F4}"/>
              </a:ext>
            </a:extLst>
          </p:cNvPr>
          <p:cNvSpPr>
            <a:spLocks noGrp="1"/>
          </p:cNvSpPr>
          <p:nvPr>
            <p:ph type="title"/>
          </p:nvPr>
        </p:nvSpPr>
        <p:spPr>
          <a:xfrm>
            <a:off x="2096087" y="231788"/>
            <a:ext cx="9983372" cy="720000"/>
          </a:xfrm>
        </p:spPr>
        <p:txBody>
          <a:bodyPr/>
          <a:lstStyle/>
          <a:p>
            <a:r>
              <a:rPr lang="he-IL" dirty="0"/>
              <a:t>על מי מדובר בנבואה זו?</a:t>
            </a:r>
          </a:p>
        </p:txBody>
      </p:sp>
      <p:sp>
        <p:nvSpPr>
          <p:cNvPr id="5" name="תרשים זרימה: מסיים 4">
            <a:extLst>
              <a:ext uri="{FF2B5EF4-FFF2-40B4-BE49-F238E27FC236}">
                <a16:creationId xmlns:a16="http://schemas.microsoft.com/office/drawing/2014/main" id="{46B9FA86-B3D3-46FE-A7AB-19780EB403AB}"/>
              </a:ext>
            </a:extLst>
          </p:cNvPr>
          <p:cNvSpPr/>
          <p:nvPr/>
        </p:nvSpPr>
        <p:spPr>
          <a:xfrm>
            <a:off x="515273" y="1416351"/>
            <a:ext cx="2632363" cy="1246909"/>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192A72"/>
                </a:solidFill>
                <a:latin typeface="Varela Round" panose="00000500000000000000" pitchFamily="2" charset="-79"/>
                <a:cs typeface="Varela Round" panose="00000500000000000000" pitchFamily="2" charset="-79"/>
              </a:rPr>
              <a:t>"עוד תטעי כרמים בהרי שומרון"</a:t>
            </a:r>
          </a:p>
        </p:txBody>
      </p:sp>
      <p:sp>
        <p:nvSpPr>
          <p:cNvPr id="6" name="תרשים זרימה: מסיים 5">
            <a:extLst>
              <a:ext uri="{FF2B5EF4-FFF2-40B4-BE49-F238E27FC236}">
                <a16:creationId xmlns:a16="http://schemas.microsoft.com/office/drawing/2014/main" id="{1891194B-C6A3-4A58-BD25-FB8615D47CA5}"/>
              </a:ext>
            </a:extLst>
          </p:cNvPr>
          <p:cNvSpPr/>
          <p:nvPr/>
        </p:nvSpPr>
        <p:spPr>
          <a:xfrm>
            <a:off x="518206" y="2854095"/>
            <a:ext cx="2632363" cy="1246909"/>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192A72"/>
                </a:solidFill>
                <a:latin typeface="Varela Round" panose="00000500000000000000" pitchFamily="2" charset="-79"/>
                <a:cs typeface="Varela Round" panose="00000500000000000000" pitchFamily="2" charset="-79"/>
              </a:rPr>
              <a:t>"כי יש יום קראו נוצרים בהר אפרים"</a:t>
            </a:r>
          </a:p>
        </p:txBody>
      </p:sp>
      <p:sp>
        <p:nvSpPr>
          <p:cNvPr id="12" name="תרשים זרימה: מסיים 11">
            <a:extLst>
              <a:ext uri="{FF2B5EF4-FFF2-40B4-BE49-F238E27FC236}">
                <a16:creationId xmlns:a16="http://schemas.microsoft.com/office/drawing/2014/main" id="{7834F100-9287-4C17-8A49-B62EF725B345}"/>
              </a:ext>
            </a:extLst>
          </p:cNvPr>
          <p:cNvSpPr/>
          <p:nvPr/>
        </p:nvSpPr>
        <p:spPr>
          <a:xfrm>
            <a:off x="515272" y="4291839"/>
            <a:ext cx="2632363" cy="1246909"/>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rgbClr val="192A72"/>
                </a:solidFill>
                <a:latin typeface="Varela Round" panose="00000500000000000000" pitchFamily="2" charset="-79"/>
                <a:cs typeface="Varela Round" panose="00000500000000000000" pitchFamily="2" charset="-79"/>
              </a:rPr>
              <a:t>"קול ברמה נשמע"</a:t>
            </a:r>
          </a:p>
        </p:txBody>
      </p:sp>
      <p:sp>
        <p:nvSpPr>
          <p:cNvPr id="15" name="חץ: למטה 14">
            <a:extLst>
              <a:ext uri="{FF2B5EF4-FFF2-40B4-BE49-F238E27FC236}">
                <a16:creationId xmlns:a16="http://schemas.microsoft.com/office/drawing/2014/main" id="{2DD33ACF-261C-41CA-94F8-5837D502B54F}"/>
              </a:ext>
            </a:extLst>
          </p:cNvPr>
          <p:cNvSpPr/>
          <p:nvPr/>
        </p:nvSpPr>
        <p:spPr>
          <a:xfrm rot="17713066">
            <a:off x="3499958" y="1689090"/>
            <a:ext cx="554182" cy="1357745"/>
          </a:xfrm>
          <a:prstGeom prst="downArrow">
            <a:avLst>
              <a:gd name="adj1" fmla="val 50000"/>
              <a:gd name="adj2" fmla="val 80000"/>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חץ: למטה 15">
            <a:extLst>
              <a:ext uri="{FF2B5EF4-FFF2-40B4-BE49-F238E27FC236}">
                <a16:creationId xmlns:a16="http://schemas.microsoft.com/office/drawing/2014/main" id="{5926C3FC-062A-4230-93D4-8726F2CF56E2}"/>
              </a:ext>
            </a:extLst>
          </p:cNvPr>
          <p:cNvSpPr/>
          <p:nvPr/>
        </p:nvSpPr>
        <p:spPr>
          <a:xfrm rot="16200000">
            <a:off x="3552352" y="2828173"/>
            <a:ext cx="554182" cy="1357745"/>
          </a:xfrm>
          <a:prstGeom prst="downArrow">
            <a:avLst>
              <a:gd name="adj1" fmla="val 50000"/>
              <a:gd name="adj2" fmla="val 80000"/>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חץ: למטה 16">
            <a:extLst>
              <a:ext uri="{FF2B5EF4-FFF2-40B4-BE49-F238E27FC236}">
                <a16:creationId xmlns:a16="http://schemas.microsoft.com/office/drawing/2014/main" id="{D3AB2763-50FD-4827-9B92-455F3E663149}"/>
              </a:ext>
            </a:extLst>
          </p:cNvPr>
          <p:cNvSpPr/>
          <p:nvPr/>
        </p:nvSpPr>
        <p:spPr>
          <a:xfrm rot="15087477">
            <a:off x="3499475" y="4065869"/>
            <a:ext cx="554182" cy="1357745"/>
          </a:xfrm>
          <a:prstGeom prst="downArrow">
            <a:avLst>
              <a:gd name="adj1" fmla="val 50000"/>
              <a:gd name="adj2" fmla="val 80000"/>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extLst>
              <a:ext uri="{FF2B5EF4-FFF2-40B4-BE49-F238E27FC236}">
                <a16:creationId xmlns:a16="http://schemas.microsoft.com/office/drawing/2014/main" id="{6B5E4995-B680-4527-B085-2050B0FC6220}"/>
              </a:ext>
            </a:extLst>
          </p:cNvPr>
          <p:cNvSpPr/>
          <p:nvPr/>
        </p:nvSpPr>
        <p:spPr>
          <a:xfrm>
            <a:off x="4509279" y="2670290"/>
            <a:ext cx="3367182" cy="1569660"/>
          </a:xfrm>
          <a:prstGeom prst="rect">
            <a:avLst/>
          </a:prstGeom>
        </p:spPr>
        <p:txBody>
          <a:bodyPr wrap="square">
            <a:spAutoFit/>
          </a:bodyPr>
          <a:lstStyle/>
          <a:p>
            <a:pPr algn="ctr"/>
            <a:r>
              <a:rPr lang="he-IL" sz="2400" dirty="0"/>
              <a:t>ציונים גיאוגרפיים השייכים לנחלותיהם של בני רחל (יוסף ובנימין) – </a:t>
            </a:r>
          </a:p>
          <a:p>
            <a:pPr algn="ctr"/>
            <a:r>
              <a:rPr lang="he-IL" sz="2400" dirty="0"/>
              <a:t>ממלכת ישראל</a:t>
            </a:r>
          </a:p>
        </p:txBody>
      </p:sp>
    </p:spTree>
    <p:extLst>
      <p:ext uri="{BB962C8B-B14F-4D97-AF65-F5344CB8AC3E}">
        <p14:creationId xmlns:p14="http://schemas.microsoft.com/office/powerpoint/2010/main" val="2246007962"/>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התאמה אישית 3">
      <a:majorFont>
        <a:latin typeface="Varela Round"/>
        <a:ea typeface=""/>
        <a:cs typeface="Varela Round"/>
      </a:majorFont>
      <a:minorFont>
        <a:latin typeface="Varela Round"/>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3466</TotalTime>
  <Words>3708</Words>
  <Application>Microsoft Office PowerPoint</Application>
  <PresentationFormat>מסך רחב</PresentationFormat>
  <Paragraphs>316</Paragraphs>
  <Slides>49</Slides>
  <Notes>4</Notes>
  <HiddenSlides>0</HiddenSlides>
  <MMClips>1</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49</vt:i4>
      </vt:variant>
    </vt:vector>
  </HeadingPairs>
  <TitlesOfParts>
    <vt:vector size="54" baseType="lpstr">
      <vt:lpstr>Arial</vt:lpstr>
      <vt:lpstr>Calibri</vt:lpstr>
      <vt:lpstr>Varela Round</vt:lpstr>
      <vt:lpstr>Wingdings</vt:lpstr>
      <vt:lpstr>ערכת נושא Office</vt:lpstr>
      <vt:lpstr>מערכת שידורים לאומית</vt:lpstr>
      <vt:lpstr>תנ"ך ממ"ד</vt:lpstr>
      <vt:lpstr>מה נלמד היום </vt:lpstr>
      <vt:lpstr>פרק ל"א</vt:lpstr>
      <vt:lpstr>מאפייני הנבואה בפרק</vt:lpstr>
      <vt:lpstr>פרק ל"א</vt:lpstr>
      <vt:lpstr>פרק ל"א</vt:lpstr>
      <vt:lpstr>על מי מדובר בנבואה זו –  ישראל או יהודה?</vt:lpstr>
      <vt:lpstr>על מי מדובר בנבואה זו?</vt:lpstr>
      <vt:lpstr>על מי מדובר בנבואה זו?</vt:lpstr>
      <vt:lpstr>על מי מדובר בנבואה זו?</vt:lpstr>
      <vt:lpstr>גם יהודה יזכו לגאולה</vt:lpstr>
      <vt:lpstr>לעתיד לבוא – הממלכה המאוחדת</vt:lpstr>
      <vt:lpstr>פסוקים א-ד</vt:lpstr>
      <vt:lpstr>פסוקים א-ד</vt:lpstr>
      <vt:lpstr>פסוקים א-ד</vt:lpstr>
      <vt:lpstr>דו שיח בין ה' לכנסת ישראל</vt:lpstr>
      <vt:lpstr>עוֹד תִּטְּעִי כְרָמִים בְּהָרֵי שֹׁמְרוֹן נָטְעוּ נֹטְעִים וְחִלֵּלוּ: </vt:lpstr>
      <vt:lpstr>קיבוץ הגלויות</vt:lpstr>
      <vt:lpstr>המהפך הרגשי</vt:lpstr>
      <vt:lpstr>קיבוץ הגלויות</vt:lpstr>
      <vt:lpstr>קיבוץ הגלויות</vt:lpstr>
      <vt:lpstr>קיבוץ הגלויות</vt:lpstr>
      <vt:lpstr>קיבוץ הגלויות</vt:lpstr>
      <vt:lpstr>נבואות נוספות על קיבוץ גלויות</vt:lpstr>
      <vt:lpstr>הקריאה לגויים</vt:lpstr>
      <vt:lpstr>הבכי ברמה</vt:lpstr>
      <vt:lpstr>"קול ברמה נשמע..."</vt:lpstr>
      <vt:lpstr>"קול ברמה נשמע..."</vt:lpstr>
      <vt:lpstr>"קול ברמה נשמע..."</vt:lpstr>
      <vt:lpstr>"קול ברמה נשמע..."</vt:lpstr>
      <vt:lpstr>"רחל מבכה על בניה"</vt:lpstr>
      <vt:lpstr>תשובתו של הקב"ה לרחל</vt:lpstr>
      <vt:lpstr>תשובתו של הקב"ה לרחל</vt:lpstr>
      <vt:lpstr>תשובתו של הקב"ה לרחל</vt:lpstr>
      <vt:lpstr>תשובתו של הקב"ה לרחל</vt:lpstr>
      <vt:lpstr>מצגת של PowerPoint‏</vt:lpstr>
      <vt:lpstr>תשובתו של הקב"ה לרחל</vt:lpstr>
      <vt:lpstr>ראי רחל ראי</vt:lpstr>
      <vt:lpstr>קבלת תשובת אפרים </vt:lpstr>
      <vt:lpstr>קבלת תשובת אפרים </vt:lpstr>
      <vt:lpstr>מבנה הפסוקים</vt:lpstr>
      <vt:lpstr>מבנה הפסוקים</vt:lpstr>
      <vt:lpstr>מבנה הפסוקים</vt:lpstr>
      <vt:lpstr>מצגת של PowerPoint‏</vt:lpstr>
      <vt:lpstr>מצגת של PowerPoint‏</vt:lpstr>
      <vt:lpstr>הגאולה העתידה - שיבת ציון</vt:lpstr>
      <vt:lpstr>מה למדנו היום?</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שני שמלה/Shani Chemla</cp:lastModifiedBy>
  <cp:revision>110</cp:revision>
  <dcterms:created xsi:type="dcterms:W3CDTF">2020-03-15T19:13:03Z</dcterms:created>
  <dcterms:modified xsi:type="dcterms:W3CDTF">2021-10-18T11:58:51Z</dcterms:modified>
</cp:coreProperties>
</file>