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0413" cy="6858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Varela Round" panose="00000500000000000000" pitchFamily="2" charset="-79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508F5F6-1FC5-43E9-A554-8ADF7116104B}">
  <a:tblStyle styleId="{C508F5F6-1FC5-43E9-A554-8ADF7116104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3824" autoAdjust="0"/>
  </p:normalViewPr>
  <p:slideViewPr>
    <p:cSldViewPr snapToGrid="0">
      <p:cViewPr varScale="1">
        <p:scale>
          <a:sx n="88" d="100"/>
          <a:sy n="88" d="100"/>
        </p:scale>
        <p:origin x="94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kxHUOAsYQ0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JA6QclPsK8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2:05be.com/watch?v=m9-TQDkhW2E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AGq389q5Dg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JA6QclPsK8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JA6QclPsK8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QydF1USon0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5d9f6190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5d9f6190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he-I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שקף 10 – עדות משה וייס על </a:t>
            </a:r>
            <a:r>
              <a:rPr lang="he-IL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העליה</a:t>
            </a:r>
            <a:r>
              <a:rPr lang="he-I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e-IL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לביריה</a:t>
            </a:r>
            <a:r>
              <a:rPr lang="he-I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ב' </a:t>
            </a:r>
            <a:r>
              <a:rPr lang="en-US" sz="1200" b="0" i="0" u="sng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https://www.youtube.com/watch?v=2kxHUOAsYQ0</a:t>
            </a:r>
            <a:r>
              <a:rPr lang="he-I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(0:16-2:10)</a:t>
            </a: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26;g85d9f6190a_0_1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5d9f6190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5d9f6190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85d9f6190a_0_3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5d9f6190a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5d9f6190a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85d9f6190a_0_43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5d9f6190a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5d9f6190a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he-I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שקף 13 - ההתיישבות בנגב – מ1:46- 2:05 – אשכול התיישבות בנגב (מדרשת נצרים) </a:t>
            </a:r>
            <a:r>
              <a:rPr lang="en-US" sz="1200" b="0" i="0" u="sng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https://www.youtube.com/watch?v=RJA6QclPsK8</a:t>
            </a: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g85d9f6190a_0_10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5d9f6190a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5d9f6190a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85d9f6190a_0_107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5d9f6190a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5d9f6190a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85d9f6190a_0_74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5d9f6190a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85d9f6190a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he-I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שקף 14 – עליית אחת עשרה הנקודות יומני כרמל </a:t>
            </a:r>
            <a:r>
              <a:rPr lang="en-US" sz="1200" b="0" i="0" u="sng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https://www.youtu2:05be.com/watch?v=m9-TQDkhW2E</a:t>
            </a:r>
            <a:r>
              <a:rPr lang="he-I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(מדקה 2:20- </a:t>
            </a: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g85d9f6190a_0_5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5d9f6190a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85d9f6190a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85d9f6190a_0_8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5963e9bbd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85963e9bbd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he-I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שקף לקראת הפסקה ( 18 ) שיער ערש נגבי – מילים יחיאל מוהר, לחן משה וילנסקי, </a:t>
            </a:r>
            <a:r>
              <a:rPr lang="en-US" sz="1200" b="0" i="0" u="sng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https://www.youtube.com/watch?v=fAGq389q5Dg</a:t>
            </a: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g85963e9bbd_0_73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074e9b006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8074e9b006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8074e9b006_0_184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728eb428f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728eb428f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728eb428f4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85d9f6190a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85d9f6190a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85d9f6190a_0_88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85d9f6190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85d9f6190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he-I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שקף 22 – חלק ראשון צינור המים לנגב (אשכול - התיישבות בנגב) 2:40-4:06 </a:t>
            </a:r>
            <a:r>
              <a:rPr lang="en-US" sz="1200" b="0" i="0" u="sng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https://www.youtube.com/watch?v=RJA6QclPsK8</a:t>
            </a: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3" name="Google Shape;223;g85d9f6190a_0_94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85d9f6190a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85d9f6190a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he-I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שקף 23 – המשך הסיפור מאותו סרטון 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sng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https://www.youtube.com/watch?v=RJA6QclPsK8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1" name="Google Shape;231;g85d9f6190a_0_11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5d9f6190a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85d9f6190a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85d9f6190a_0_12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85d9f6190a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85d9f6190a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85d9f6190a_0_133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85d9f6190a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85d9f6190a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he-I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שקף 26 – אהרון ידלין מספר על צינור המים לנגב, מראיינים מ"תולדות ישראל" </a:t>
            </a:r>
            <a:r>
              <a:rPr lang="en-US" sz="1200" b="0" i="0" u="sng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https://www.youtube.com/watch?v=3QydF1USon0</a:t>
            </a: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6" name="Google Shape;256;g85d9f6190a_0_17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7813bfe0b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7813bfe0b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7813bfe0bc_0_1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85d9f6190a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85d9f6190a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g85d9f6190a_0_14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85d9f6190a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85d9f6190a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85d9f6190a_0_18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416925ea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416925ea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g8416925ea6_0_1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85d9f6190a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85d9f6190a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85d9f6190a_0_18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85d9f6190a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85d9f6190a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85d9f6190a_0_15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5d9f6190a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5d9f6190a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g85d9f6190a_0_158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85d9f6190a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85d9f6190a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85d9f6190a_0_19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85d9f6190a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85d9f6190a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g85d9f6190a_0_164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728eb428f4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728eb428f4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g728eb428f4_0_64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35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5963e9bb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5963e9bb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g85963e9bbd_0_18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5963e9bb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5963e9bb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85963e9bbd_0_3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5d9f619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5d9f619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85d9f6190a_0_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5d9f6190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5d9f6190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85d9f6190a_0_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416925e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416925e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8416925ea6_0_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5d9f6190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5d9f6190a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85d9f6190a_0_23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  <a:defRPr sz="66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ם השיעור">
  <p:cSld name="שם השיעור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  <a:defRPr sz="6600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36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2"/>
          </p:nvPr>
        </p:nvSpPr>
        <p:spPr>
          <a:xfrm>
            <a:off x="738117" y="3655832"/>
            <a:ext cx="1087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 preserve="1" userDrawn="1">
  <p:cSld name="1_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515206" y="1059387"/>
            <a:ext cx="11160000" cy="4818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71463" lvl="0" indent="-27146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 dirty="0"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4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3843344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515206" y="1059387"/>
            <a:ext cx="11159999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1"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  <a:defRPr sz="3200" b="1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515206" y="1725681"/>
            <a:ext cx="11160000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71463" lvl="0" indent="-27146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 dirty="0"/>
          </a:p>
        </p:txBody>
      </p:sp>
      <p:sp>
        <p:nvSpPr>
          <p:cNvPr id="35" name="Google Shape;35;p4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ק חדש">
  <p:cSld name="פרק חדש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/>
          <p:nvPr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  <a:defRPr sz="6600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"/>
          <p:cNvSpPr/>
          <p:nvPr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1"/>
          </p:nvPr>
        </p:nvSpPr>
        <p:spPr>
          <a:xfrm>
            <a:off x="738117" y="2918493"/>
            <a:ext cx="10872000" cy="6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200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515206" y="1195757"/>
            <a:ext cx="111600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0" r:id="rId4"/>
    <p:sldLayoutId id="2147483651" r:id="rId5"/>
    <p:sldLayoutId id="2147483652" r:id="rId6"/>
    <p:sldLayoutId id="214748365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2kxHUOAsYQ0?start=16&amp;feature=oembed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RJA6QclPsK8?start=106&amp;feature=oembed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m9-TQDkhW2E?start=140&amp;feature=oembed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fAGq389q5Dg?feature=oembed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RJA6QclPsK8?start=159&amp;feature=oembed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RJA6QclPsK8?start=245&amp;feature=oembed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3QydF1USon0?feature=oembed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/>
              <a:t>מערכת שידורים לאומית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טקסט 5">
            <a:extLst>
              <a:ext uri="{FF2B5EF4-FFF2-40B4-BE49-F238E27FC236}">
                <a16:creationId xmlns:a16="http://schemas.microsoft.com/office/drawing/2014/main" id="{656D3F10-CE58-4AD7-8455-BDA9C00786B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836228" y="1059387"/>
            <a:ext cx="4838978" cy="4818811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תמונת השלט על מגדל המים מכפר תבור (מאתר המועצה המקומית)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כמוהו היו רבים בכל הארץ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העדות כאן משה וייס שהשתתף כנער בעליה ל"ביריה ב'"</a:t>
            </a:r>
          </a:p>
        </p:txBody>
      </p:sp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e-IL" dirty="0"/>
              <a:t>העלייה </a:t>
            </a:r>
            <a:r>
              <a:rPr lang="he-IL" dirty="0" err="1"/>
              <a:t>לביריה</a:t>
            </a:r>
            <a:r>
              <a:rPr lang="he-IL" dirty="0"/>
              <a:t> יא’ באדר (1946)</a:t>
            </a:r>
          </a:p>
        </p:txBody>
      </p:sp>
      <p:pic>
        <p:nvPicPr>
          <p:cNvPr id="131" name="Google Shape;131;p17"/>
          <p:cNvPicPr preferRelativeResize="0"/>
          <p:nvPr/>
        </p:nvPicPr>
        <p:blipFill rotWithShape="1">
          <a:blip r:embed="rId4">
            <a:alphaModFix/>
          </a:blip>
          <a:srcRect l="38668" t="40379" r="42472" b="29428"/>
          <a:stretch/>
        </p:blipFill>
        <p:spPr>
          <a:xfrm>
            <a:off x="6836228" y="3835399"/>
            <a:ext cx="2016622" cy="1815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מדיה מקוונת 8" title="ￗﾞￗﾩￗﾔ ￗﾕￗﾙￗﾙￗﾡ - ￗﾡￗﾙￗﾤￗﾕￗﾨ ￗﾔￗﾢￗﾜￗﾙￗﾔ ￗﾜￗﾑￗﾙￗﾨￗﾙￗﾔ">
            <a:hlinkClick r:id="" action="ppaction://media"/>
            <a:extLst>
              <a:ext uri="{FF2B5EF4-FFF2-40B4-BE49-F238E27FC236}">
                <a16:creationId xmlns:a16="http://schemas.microsoft.com/office/drawing/2014/main" id="{A65B6C79-CDD7-488B-971D-9C7F66C8A7C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83435" y="1059387"/>
            <a:ext cx="6772536" cy="5075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e-IL"/>
              <a:t>ואלתרמן</a:t>
            </a:r>
          </a:p>
        </p:txBody>
      </p:sp>
      <p:sp>
        <p:nvSpPr>
          <p:cNvPr id="138" name="Google Shape;138;p18"/>
          <p:cNvSpPr txBox="1">
            <a:spLocks noGrp="1"/>
          </p:cNvSpPr>
          <p:nvPr>
            <p:ph type="body" idx="1"/>
          </p:nvPr>
        </p:nvSpPr>
        <p:spPr>
          <a:xfrm>
            <a:off x="5954486" y="1195757"/>
            <a:ext cx="5720720" cy="4680000"/>
          </a:xfrm>
        </p:spPr>
        <p:txBody>
          <a:bodyPr/>
          <a:lstStyle/>
          <a:p>
            <a:pPr marL="0" lvl="0" indent="0">
              <a:buNone/>
            </a:pPr>
            <a:r>
              <a:rPr lang="he-IL" dirty="0"/>
              <a:t>"אדמת ביריה" </a:t>
            </a:r>
          </a:p>
          <a:p>
            <a:pPr marL="0" lvl="0" indent="0">
              <a:buNone/>
            </a:pPr>
            <a:r>
              <a:rPr lang="he-IL" dirty="0"/>
              <a:t> נתן אלתרמן ("הטור השביעי")</a:t>
            </a:r>
          </a:p>
          <a:p>
            <a:pPr marL="76200" lvl="0" indent="0">
              <a:buNone/>
            </a:pPr>
            <a:r>
              <a:rPr lang="he-IL" dirty="0">
                <a:solidFill>
                  <a:schemeClr val="bg1">
                    <a:lumMod val="50000"/>
                  </a:schemeClr>
                </a:solidFill>
              </a:rPr>
              <a:t>שלוש פעמים עקר הצבא הבריטי את גדרות </a:t>
            </a:r>
            <a:r>
              <a:rPr lang="he-IL" dirty="0" err="1">
                <a:solidFill>
                  <a:schemeClr val="bg1">
                    <a:lumMod val="50000"/>
                  </a:schemeClr>
                </a:solidFill>
              </a:rPr>
              <a:t>ביריה</a:t>
            </a:r>
            <a:r>
              <a:rPr lang="he-IL" dirty="0">
                <a:solidFill>
                  <a:schemeClr val="bg1">
                    <a:lumMod val="50000"/>
                  </a:schemeClr>
                </a:solidFill>
              </a:rPr>
              <a:t>, והן נתקעו מחדש. אנשי המקום והמאות שנהרו ובאו לעזרתם השתטחו על האדמה, והחיילים עמלו לטלטלם ולעקרם בכח מאדמת הר כנען.</a:t>
            </a:r>
          </a:p>
          <a:p>
            <a:pPr marL="76200" lvl="0" indent="0">
              <a:buNone/>
            </a:pPr>
            <a:endParaRPr lang="he-IL" dirty="0"/>
          </a:p>
          <a:p>
            <a:pPr marL="76200" lvl="0" indent="0">
              <a:buNone/>
            </a:pPr>
            <a:endParaRPr lang="he-IL" dirty="0"/>
          </a:p>
        </p:txBody>
      </p:sp>
      <p:sp>
        <p:nvSpPr>
          <p:cNvPr id="139" name="Google Shape;139;p18"/>
          <p:cNvSpPr txBox="1"/>
          <p:nvPr/>
        </p:nvSpPr>
        <p:spPr>
          <a:xfrm>
            <a:off x="220750" y="1195757"/>
            <a:ext cx="5514600" cy="4520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"</a:t>
            </a:r>
            <a:r>
              <a:rPr lang="iw-IL" sz="2400" dirty="0">
                <a:solidFill>
                  <a:srgbClr val="0070C0"/>
                </a:solidFill>
                <a:highlight>
                  <a:srgbClr val="FFFFFF"/>
                </a:highlight>
                <a:latin typeface="Varela Round"/>
                <a:ea typeface="Varela Round"/>
                <a:cs typeface="Varela Round"/>
                <a:sym typeface="Varela Round"/>
              </a:rPr>
              <a:t>הוא שיטח את גופו בשדה מלוא קומה</a:t>
            </a:r>
            <a:endParaRPr sz="2400" dirty="0">
              <a:solidFill>
                <a:srgbClr val="0070C0"/>
              </a:solidFill>
              <a:highlight>
                <a:srgbClr val="FFFFFF"/>
              </a:highlight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-IL" sz="2400" dirty="0">
                <a:solidFill>
                  <a:srgbClr val="0070C0"/>
                </a:solidFill>
                <a:highlight>
                  <a:srgbClr val="FFFFFF"/>
                </a:highlight>
                <a:latin typeface="Varela Round"/>
                <a:ea typeface="Varela Round"/>
                <a:cs typeface="Varela Round"/>
                <a:sym typeface="Varela Round"/>
              </a:rPr>
              <a:t>ועינו כסכין הבריקה.</a:t>
            </a:r>
            <a:endParaRPr sz="2400" dirty="0">
              <a:solidFill>
                <a:srgbClr val="0070C0"/>
              </a:solidFill>
              <a:highlight>
                <a:srgbClr val="FFFFFF"/>
              </a:highlight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-IL" sz="2400" dirty="0">
                <a:solidFill>
                  <a:srgbClr val="0070C0"/>
                </a:solidFill>
                <a:highlight>
                  <a:srgbClr val="FFFFFF"/>
                </a:highlight>
                <a:latin typeface="Varela Round"/>
                <a:ea typeface="Varela Round"/>
                <a:cs typeface="Varela Round"/>
                <a:sym typeface="Varela Round"/>
              </a:rPr>
              <a:t>ואדמת הטרשים, הפראית, הקדומה</a:t>
            </a:r>
            <a:endParaRPr sz="2400" dirty="0">
              <a:solidFill>
                <a:srgbClr val="0070C0"/>
              </a:solidFill>
              <a:highlight>
                <a:srgbClr val="FFFFFF"/>
              </a:highlight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>
                <a:solidFill>
                  <a:srgbClr val="0070C0"/>
                </a:solidFill>
                <a:highlight>
                  <a:srgbClr val="FFFFFF"/>
                </a:highlight>
                <a:latin typeface="Varela Round"/>
                <a:ea typeface="Varela Round"/>
                <a:cs typeface="Varela Round"/>
                <a:sym typeface="Varela Round"/>
              </a:rPr>
              <a:t>אחזה בו, תפסה והחזיקה….</a:t>
            </a:r>
            <a:endParaRPr sz="2400" dirty="0">
              <a:solidFill>
                <a:srgbClr val="0070C0"/>
              </a:solidFill>
              <a:highlight>
                <a:srgbClr val="FFFFFF"/>
              </a:highlight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-IL" sz="2400" dirty="0">
                <a:solidFill>
                  <a:srgbClr val="0070C0"/>
                </a:solidFill>
                <a:highlight>
                  <a:srgbClr val="FFFFFF"/>
                </a:highlight>
                <a:latin typeface="Varela Round"/>
                <a:ea typeface="Varela Round"/>
                <a:cs typeface="Varela Round"/>
                <a:sym typeface="Varela Round"/>
              </a:rPr>
              <a:t>אבל כך,</a:t>
            </a:r>
            <a:endParaRPr sz="2400" dirty="0">
              <a:solidFill>
                <a:srgbClr val="0070C0"/>
              </a:solidFill>
              <a:highlight>
                <a:srgbClr val="FFFFFF"/>
              </a:highlight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-IL" sz="2400" dirty="0">
                <a:solidFill>
                  <a:srgbClr val="0070C0"/>
                </a:solidFill>
                <a:highlight>
                  <a:srgbClr val="FFFFFF"/>
                </a:highlight>
                <a:latin typeface="Varela Round"/>
                <a:ea typeface="Varela Round"/>
                <a:cs typeface="Varela Round"/>
                <a:sym typeface="Varela Round"/>
              </a:rPr>
              <a:t>בגופו של אדם יהודי,</a:t>
            </a:r>
            <a:endParaRPr sz="2400" dirty="0">
              <a:solidFill>
                <a:srgbClr val="0070C0"/>
              </a:solidFill>
              <a:highlight>
                <a:srgbClr val="FFFFFF"/>
              </a:highlight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>
                <a:solidFill>
                  <a:srgbClr val="0070C0"/>
                </a:solidFill>
                <a:highlight>
                  <a:srgbClr val="FFFFFF"/>
                </a:highlight>
                <a:latin typeface="Varela Round"/>
                <a:ea typeface="Varela Round"/>
                <a:cs typeface="Varela Round"/>
                <a:sym typeface="Varela Round"/>
              </a:rPr>
              <a:t>לא תחזיק אדמה אחרת!..."</a:t>
            </a:r>
            <a:endParaRPr sz="2400" dirty="0">
              <a:solidFill>
                <a:srgbClr val="0070C0"/>
              </a:solidFill>
              <a:highlight>
                <a:srgbClr val="FFFFFF"/>
              </a:highlight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515201" y="213100"/>
            <a:ext cx="8966400" cy="720000"/>
          </a:xfrm>
          <a:prstGeom prst="rect">
            <a:avLst/>
          </a:prstGeom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מפנים את המבט לנגב</a:t>
            </a:r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1"/>
          </p:nvPr>
        </p:nvSpPr>
        <p:spPr>
          <a:xfrm>
            <a:off x="250372" y="1195750"/>
            <a:ext cx="6745732" cy="468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600" b="1" dirty="0"/>
              <a:t>נגבה</a:t>
            </a:r>
            <a:r>
              <a:rPr lang="iw-IL" dirty="0"/>
              <a:t> שנוסדה ב</a:t>
            </a:r>
            <a:r>
              <a:rPr lang="he-IL" dirty="0"/>
              <a:t>-</a:t>
            </a:r>
            <a:r>
              <a:rPr lang="iw-IL" dirty="0"/>
              <a:t> 1939 מסמלת בשמה ובמקומה את הכיוון</a:t>
            </a:r>
            <a:endParaRPr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iw-IL" dirty="0"/>
              <a:t>הנגב בחלקו הגדול- </a:t>
            </a:r>
            <a:r>
              <a:rPr lang="he-IL" dirty="0"/>
              <a:t> </a:t>
            </a:r>
            <a:r>
              <a:rPr lang="iw-IL" dirty="0"/>
              <a:t>אסור לקניית קרקעות ליהודים!</a:t>
            </a:r>
            <a:endParaRPr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iw-IL" dirty="0"/>
              <a:t>אז אסור… </a:t>
            </a:r>
            <a:endParaRPr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iw-IL" dirty="0"/>
              <a:t>מתחילים בתחנות ניסוי חקלאיות</a:t>
            </a:r>
            <a:endParaRPr dirty="0"/>
          </a:p>
          <a:p>
            <a:pPr marL="0" lvl="0" indent="0" algn="r" rtl="1">
              <a:spcBef>
                <a:spcPts val="600"/>
              </a:spcBef>
              <a:spcAft>
                <a:spcPts val="600"/>
              </a:spcAft>
              <a:buNone/>
            </a:pPr>
            <a:r>
              <a:rPr lang="iw-IL" dirty="0"/>
              <a:t>מגייסים פקיד יהודי בטאבו בעזה לעזרה</a:t>
            </a:r>
            <a:endParaRPr dirty="0"/>
          </a:p>
        </p:txBody>
      </p:sp>
      <p:pic>
        <p:nvPicPr>
          <p:cNvPr id="147" name="Google Shape;147;p19"/>
          <p:cNvPicPr preferRelativeResize="0"/>
          <p:nvPr/>
        </p:nvPicPr>
        <p:blipFill rotWithShape="1">
          <a:blip r:embed="rId3">
            <a:alphaModFix/>
          </a:blip>
          <a:srcRect t="38396" b="33751"/>
          <a:stretch/>
        </p:blipFill>
        <p:spPr>
          <a:xfrm>
            <a:off x="7156501" y="1282835"/>
            <a:ext cx="4650200" cy="3843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מתחילים ליישב את צפון הנגב</a:t>
            </a:r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1"/>
          </p:nvPr>
        </p:nvSpPr>
        <p:spPr>
          <a:xfrm>
            <a:off x="7293706" y="1607657"/>
            <a:ext cx="4610100" cy="325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dirty="0"/>
              <a:t>יישובי הנגב המוקמים בזמן מלחמת העולם השנייה</a:t>
            </a:r>
          </a:p>
          <a:p>
            <a:pPr marL="0" lvl="0" indent="0" algn="r" rtl="1">
              <a:spcBef>
                <a:spcPts val="600"/>
              </a:spcBef>
              <a:spcAft>
                <a:spcPts val="600"/>
              </a:spcAft>
              <a:buNone/>
            </a:pPr>
            <a:r>
              <a:rPr lang="he-IL" dirty="0"/>
              <a:t>קטע מסרטון "אשכול של התיישבות" מכנס נגב 2013, הפקה מדרשת נצרים</a:t>
            </a:r>
          </a:p>
        </p:txBody>
      </p:sp>
      <p:pic>
        <p:nvPicPr>
          <p:cNvPr id="156" name="Google Shape;156;p20"/>
          <p:cNvPicPr preferRelativeResize="0"/>
          <p:nvPr/>
        </p:nvPicPr>
        <p:blipFill rotWithShape="1">
          <a:blip r:embed="rId4">
            <a:alphaModFix/>
          </a:blip>
          <a:srcRect l="41735" t="50000" r="43177" b="23116"/>
          <a:stretch/>
        </p:blipFill>
        <p:spPr>
          <a:xfrm>
            <a:off x="5845629" y="5078084"/>
            <a:ext cx="1690540" cy="1693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מדיה מקוונת 2" title="ￗﾐￗﾩￗﾛￗﾕￗﾜ ￗﾩￗﾜ ￗﾔￗﾪￗﾙￗﾙￗﾩￗﾑￗﾕￗﾪ-  ￗﾛￗﾠￗﾡ ￗﾠￗﾒￗﾑ">
            <a:hlinkClick r:id="" action="ppaction://media"/>
            <a:extLst>
              <a:ext uri="{FF2B5EF4-FFF2-40B4-BE49-F238E27FC236}">
                <a16:creationId xmlns:a16="http://schemas.microsoft.com/office/drawing/2014/main" id="{C66B4A32-7636-4ABD-8AC7-774C15FA6ED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81442" y="1039585"/>
            <a:ext cx="7254727" cy="4080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מתכננים מבצע התיישבות </a:t>
            </a:r>
            <a:endParaRPr dirty="0"/>
          </a:p>
        </p:txBody>
      </p:sp>
      <p:sp>
        <p:nvSpPr>
          <p:cNvPr id="163" name="Google Shape;163;p21"/>
          <p:cNvSpPr txBox="1">
            <a:spLocks noGrp="1"/>
          </p:cNvSpPr>
          <p:nvPr>
            <p:ph type="body" idx="1"/>
          </p:nvPr>
        </p:nvSpPr>
        <p:spPr>
          <a:xfrm>
            <a:off x="515206" y="1195757"/>
            <a:ext cx="11160000" cy="468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800" b="1" dirty="0"/>
              <a:t>עצום!</a:t>
            </a:r>
            <a:endParaRPr sz="4800" b="1"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iw-IL" sz="3000" b="1" dirty="0"/>
              <a:t>בלילה אחד- </a:t>
            </a:r>
            <a:r>
              <a:rPr lang="he-IL" sz="3000" b="1" dirty="0"/>
              <a:t> </a:t>
            </a:r>
            <a:r>
              <a:rPr lang="iw-IL" sz="3000" b="1" dirty="0"/>
              <a:t>בסתיו 1946 </a:t>
            </a:r>
            <a:r>
              <a:rPr lang="he-IL" sz="3000" b="1" dirty="0"/>
              <a:t> </a:t>
            </a:r>
            <a:r>
              <a:rPr lang="iw-IL" sz="3000" b="1" dirty="0"/>
              <a:t>יקימו 11 </a:t>
            </a:r>
            <a:r>
              <a:rPr lang="he-IL" sz="3000" b="1" dirty="0"/>
              <a:t> </a:t>
            </a:r>
            <a:r>
              <a:rPr lang="iw-IL" sz="3000" b="1" dirty="0"/>
              <a:t>ישובים חדשים!</a:t>
            </a:r>
            <a:endParaRPr sz="3000" b="1"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iw-IL" sz="3000" b="1" dirty="0"/>
              <a:t>המועד שנבחר- </a:t>
            </a:r>
            <a:r>
              <a:rPr lang="he-IL" sz="3000" b="1" dirty="0"/>
              <a:t> </a:t>
            </a:r>
            <a:r>
              <a:rPr lang="iw-IL" sz="3000" b="1" dirty="0"/>
              <a:t>מוצאי יום כיפור תש"ז</a:t>
            </a:r>
            <a:endParaRPr sz="3000" b="1" dirty="0"/>
          </a:p>
          <a:p>
            <a:pPr marL="0" lvl="0" indent="0" algn="r" rtl="1">
              <a:spcBef>
                <a:spcPts val="600"/>
              </a:spcBef>
              <a:spcAft>
                <a:spcPts val="600"/>
              </a:spcAft>
              <a:buNone/>
            </a:pPr>
            <a:r>
              <a:rPr lang="iw-IL" sz="3000" b="1" dirty="0"/>
              <a:t>משנים את מפת הנגב...</a:t>
            </a:r>
            <a:endParaRPr sz="3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>
            <a:spLocks noGrp="1"/>
          </p:cNvSpPr>
          <p:nvPr>
            <p:ph type="title"/>
          </p:nvPr>
        </p:nvSpPr>
        <p:spPr>
          <a:xfrm>
            <a:off x="4372627" y="213100"/>
            <a:ext cx="7302600" cy="720000"/>
          </a:xfrm>
          <a:prstGeom prst="rect">
            <a:avLst/>
          </a:prstGeom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ההתארגנות למבצע</a:t>
            </a:r>
            <a:endParaRPr/>
          </a:p>
        </p:txBody>
      </p:sp>
      <p:sp>
        <p:nvSpPr>
          <p:cNvPr id="170" name="Google Shape;170;p22"/>
          <p:cNvSpPr txBox="1">
            <a:spLocks noGrp="1"/>
          </p:cNvSpPr>
          <p:nvPr>
            <p:ph type="body" idx="1"/>
          </p:nvPr>
        </p:nvSpPr>
        <p:spPr>
          <a:xfrm>
            <a:off x="4372627" y="944250"/>
            <a:ext cx="7302600" cy="496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קבוצות שיעלו להתיישבות</a:t>
            </a:r>
            <a:endParaRPr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iw-IL" dirty="0"/>
              <a:t>מאות מתנדבים לעזרה</a:t>
            </a:r>
            <a:endParaRPr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iw-IL" dirty="0"/>
              <a:t>מסגרות לצריפים</a:t>
            </a:r>
            <a:endParaRPr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iw-IL" dirty="0"/>
              <a:t>קרשים למגדל מים</a:t>
            </a:r>
            <a:endParaRPr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iw-IL" dirty="0"/>
              <a:t>אוהלים</a:t>
            </a:r>
            <a:endParaRPr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iw-IL" dirty="0"/>
              <a:t>גדרות תיל</a:t>
            </a:r>
            <a:endParaRPr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iw-IL" dirty="0"/>
              <a:t>ועוד לא הזכרנו- </a:t>
            </a:r>
            <a:r>
              <a:rPr lang="he-IL" dirty="0"/>
              <a:t> </a:t>
            </a:r>
            <a:r>
              <a:rPr lang="iw-IL" dirty="0"/>
              <a:t>שמירת סוד</a:t>
            </a:r>
            <a:r>
              <a:rPr lang="he-IL" dirty="0"/>
              <a:t>, </a:t>
            </a:r>
            <a:r>
              <a:rPr lang="iw-IL" dirty="0"/>
              <a:t>מזון</a:t>
            </a:r>
            <a:r>
              <a:rPr lang="he-IL" dirty="0"/>
              <a:t>, </a:t>
            </a:r>
            <a:r>
              <a:rPr lang="iw-IL" dirty="0"/>
              <a:t>מים ותחבורה...</a:t>
            </a:r>
            <a:endParaRPr dirty="0"/>
          </a:p>
          <a:p>
            <a:pPr marL="0" lvl="0" indent="0" algn="r" rtl="1">
              <a:spcBef>
                <a:spcPts val="600"/>
              </a:spcBef>
              <a:spcAft>
                <a:spcPts val="600"/>
              </a:spcAft>
              <a:buNone/>
            </a:pPr>
            <a:r>
              <a:rPr lang="iw-IL" dirty="0"/>
              <a:t>                               המפה מאתר ISRAEL DEFDNCE</a:t>
            </a:r>
            <a:endParaRPr dirty="0"/>
          </a:p>
        </p:txBody>
      </p:sp>
      <p:pic>
        <p:nvPicPr>
          <p:cNvPr id="171" name="Google Shape;171;p22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49" y="315685"/>
            <a:ext cx="3827783" cy="63650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e-IL" dirty="0"/>
              <a:t>עליית 11 הנקודות</a:t>
            </a:r>
          </a:p>
        </p:txBody>
      </p:sp>
      <p:sp>
        <p:nvSpPr>
          <p:cNvPr id="178" name="Google Shape;178;p23"/>
          <p:cNvSpPr txBox="1">
            <a:spLocks noGrp="1"/>
          </p:cNvSpPr>
          <p:nvPr>
            <p:ph type="body" idx="1"/>
          </p:nvPr>
        </p:nvSpPr>
        <p:spPr>
          <a:xfrm>
            <a:off x="515206" y="2340429"/>
            <a:ext cx="11160000" cy="3535328"/>
          </a:xfrm>
        </p:spPr>
        <p:txBody>
          <a:bodyPr/>
          <a:lstStyle/>
          <a:p>
            <a:pPr marL="76200" lvl="0" indent="0">
              <a:buNone/>
            </a:pPr>
            <a:r>
              <a:rPr lang="he-IL" dirty="0"/>
              <a:t>תאור המבצע ביומני כרמל</a:t>
            </a:r>
          </a:p>
          <a:p>
            <a:pPr marL="76200" lvl="0" indent="0">
              <a:buNone/>
            </a:pPr>
            <a:r>
              <a:rPr lang="he-IL" dirty="0"/>
              <a:t>מארכיון המדינה</a:t>
            </a:r>
          </a:p>
        </p:txBody>
      </p:sp>
      <p:pic>
        <p:nvPicPr>
          <p:cNvPr id="180" name="Google Shape;180;p23"/>
          <p:cNvPicPr preferRelativeResize="0"/>
          <p:nvPr/>
        </p:nvPicPr>
        <p:blipFill rotWithShape="1">
          <a:blip r:embed="rId4">
            <a:alphaModFix/>
          </a:blip>
          <a:srcRect l="41783" t="56745" r="42882" b="16629"/>
          <a:stretch/>
        </p:blipFill>
        <p:spPr>
          <a:xfrm>
            <a:off x="9127567" y="3592286"/>
            <a:ext cx="1869299" cy="182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מדיה מקוונת 4" title="ￗﾙￗﾕￗﾞￗﾟ ￗﾛￗﾨￗﾞￗﾜ 242-1 1946 - ￗﾐￗﾨￗﾛￗﾙￗﾕￗﾟ ￗﾔￗﾞￗﾓￗﾙￗﾠￗﾔ">
            <a:hlinkClick r:id="" action="ppaction://media"/>
            <a:extLst>
              <a:ext uri="{FF2B5EF4-FFF2-40B4-BE49-F238E27FC236}">
                <a16:creationId xmlns:a16="http://schemas.microsoft.com/office/drawing/2014/main" id="{C5D04C30-E5C6-498A-9E2A-878A7531BA1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93020" y="982243"/>
            <a:ext cx="7555704" cy="5662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התגובות</a:t>
            </a:r>
            <a:endParaRPr/>
          </a:p>
        </p:txBody>
      </p:sp>
      <p:sp>
        <p:nvSpPr>
          <p:cNvPr id="187" name="Google Shape;187;p24"/>
          <p:cNvSpPr txBox="1">
            <a:spLocks noGrp="1"/>
          </p:cNvSpPr>
          <p:nvPr>
            <p:ph type="body" idx="1"/>
          </p:nvPr>
        </p:nvSpPr>
        <p:spPr>
          <a:xfrm>
            <a:off x="9505609" y="2534324"/>
            <a:ext cx="2304120" cy="311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 b="1" dirty="0"/>
              <a:t>שער "דבר</a:t>
            </a:r>
            <a:r>
              <a:rPr lang="he-IL" sz="3000" b="1" dirty="0"/>
              <a:t>"</a:t>
            </a:r>
            <a:r>
              <a:rPr lang="iw-IL" sz="3000" b="1" dirty="0"/>
              <a:t> למחרת</a:t>
            </a:r>
            <a:endParaRPr sz="1800" dirty="0"/>
          </a:p>
          <a:p>
            <a:pPr marL="0" lvl="0" indent="0" algn="r" rtl="1">
              <a:spcBef>
                <a:spcPts val="600"/>
              </a:spcBef>
              <a:spcAft>
                <a:spcPts val="600"/>
              </a:spcAft>
              <a:buNone/>
            </a:pPr>
            <a:r>
              <a:rPr lang="iw-IL" sz="1800" dirty="0"/>
              <a:t>מאתר קווים ונקודות</a:t>
            </a:r>
            <a:r>
              <a:rPr lang="he-IL" sz="1800" dirty="0"/>
              <a:t>.</a:t>
            </a:r>
            <a:endParaRPr sz="1800" dirty="0"/>
          </a:p>
        </p:txBody>
      </p:sp>
      <p:pic>
        <p:nvPicPr>
          <p:cNvPr id="188" name="Google Shape;18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684" y="1047369"/>
            <a:ext cx="9057230" cy="54424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בדרך להפסקה</a:t>
            </a:r>
            <a:endParaRPr/>
          </a:p>
        </p:txBody>
      </p:sp>
      <p:sp>
        <p:nvSpPr>
          <p:cNvPr id="195" name="Google Shape;195;p25"/>
          <p:cNvSpPr txBox="1">
            <a:spLocks noGrp="1"/>
          </p:cNvSpPr>
          <p:nvPr>
            <p:ph type="body" idx="1"/>
          </p:nvPr>
        </p:nvSpPr>
        <p:spPr>
          <a:xfrm>
            <a:off x="514306" y="1641875"/>
            <a:ext cx="5580900" cy="230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האזינו ל"שיר ערש נגבי</a:t>
            </a:r>
            <a:r>
              <a:rPr lang="he-IL" dirty="0"/>
              <a:t>"</a:t>
            </a:r>
            <a:r>
              <a:rPr lang="iw-IL" dirty="0"/>
              <a:t> 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מילים יחיאל מוהר</a:t>
            </a:r>
            <a:r>
              <a:rPr lang="he-IL" dirty="0"/>
              <a:t>, </a:t>
            </a:r>
            <a:r>
              <a:rPr lang="iw-IL" dirty="0"/>
              <a:t>לחן משה וילנסקי, 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ש</a:t>
            </a:r>
            <a:r>
              <a:rPr lang="iw-IL" dirty="0"/>
              <a:t>ירה שושנה דמארי</a:t>
            </a:r>
            <a:r>
              <a:rPr lang="he-IL" dirty="0"/>
              <a:t>,</a:t>
            </a:r>
            <a:r>
              <a:rPr lang="iw-IL" dirty="0"/>
              <a:t> וצאו להפסקה</a:t>
            </a:r>
            <a:r>
              <a:rPr lang="he-IL" dirty="0"/>
              <a:t>.</a:t>
            </a:r>
            <a:endParaRPr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iw-IL" dirty="0"/>
              <a:t>נפגש בעוד9 </a:t>
            </a:r>
            <a:r>
              <a:rPr lang="he-IL" dirty="0"/>
              <a:t> </a:t>
            </a:r>
            <a:r>
              <a:rPr lang="iw-IL" dirty="0"/>
              <a:t>דקות</a:t>
            </a:r>
            <a:r>
              <a:rPr lang="he-IL" dirty="0"/>
              <a:t>, </a:t>
            </a:r>
            <a:r>
              <a:rPr lang="iw-IL" dirty="0"/>
              <a:t>אחרי שתישתו משהו.</a:t>
            </a:r>
            <a:endParaRPr dirty="0"/>
          </a:p>
          <a:p>
            <a:pPr marL="0" lvl="0" indent="0" algn="r" rtl="1">
              <a:spcBef>
                <a:spcPts val="600"/>
              </a:spcBef>
              <a:spcAft>
                <a:spcPts val="600"/>
              </a:spcAft>
              <a:buNone/>
            </a:pPr>
            <a:endParaRPr dirty="0"/>
          </a:p>
        </p:txBody>
      </p:sp>
      <p:pic>
        <p:nvPicPr>
          <p:cNvPr id="197" name="Google Shape;197;p25"/>
          <p:cNvPicPr preferRelativeResize="0"/>
          <p:nvPr/>
        </p:nvPicPr>
        <p:blipFill rotWithShape="1">
          <a:blip r:embed="rId4">
            <a:alphaModFix/>
          </a:blip>
          <a:srcRect l="40002" t="49119" r="41879" b="21667"/>
          <a:stretch/>
        </p:blipFill>
        <p:spPr>
          <a:xfrm>
            <a:off x="2319099" y="4055006"/>
            <a:ext cx="1971314" cy="1787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מדיה מקוונת 1" title="ￗﾩￗﾕￗﾩￗﾠￗﾔ ￗﾓￗﾞￗﾐￗﾨￗﾙ -  ￗﾩￗﾙￗﾨ ￗﾢￗﾨￗﾩ ￗﾠￗﾒￗﾑￗﾙ">
            <a:hlinkClick r:id="" action="ppaction://media"/>
            <a:extLst>
              <a:ext uri="{FF2B5EF4-FFF2-40B4-BE49-F238E27FC236}">
                <a16:creationId xmlns:a16="http://schemas.microsoft.com/office/drawing/2014/main" id="{D8085911-6EE4-4D8B-A09E-1D028E23B1A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315599" y="1399864"/>
            <a:ext cx="5580900" cy="3139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e-IL"/>
              <a:t>מה בחלק השני של השיעור</a:t>
            </a:r>
          </a:p>
        </p:txBody>
      </p:sp>
      <p:sp>
        <p:nvSpPr>
          <p:cNvPr id="204" name="Google Shape;204;p26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200000"/>
              </a:lnSpc>
            </a:pPr>
            <a:r>
              <a:rPr lang="he-IL" sz="3200" dirty="0"/>
              <a:t>צינור המים לנגב</a:t>
            </a:r>
          </a:p>
          <a:p>
            <a:pPr lvl="0">
              <a:lnSpc>
                <a:spcPct val="200000"/>
              </a:lnSpc>
            </a:pPr>
            <a:r>
              <a:rPr lang="he-IL" sz="3200" dirty="0"/>
              <a:t>פיצוח שאלות בגרות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609539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9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he-IL"/>
              <a:t>המאבק להתיישבות</a:t>
            </a:r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he-IL"/>
              <a:t>היסטוריה ממלכתי לחטיבה העליונה </a:t>
            </a:r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/>
        <p:txBody>
          <a:bodyPr/>
          <a:lstStyle/>
          <a:p>
            <a:pPr lvl="0"/>
            <a:r>
              <a:rPr lang="he-IL"/>
              <a:t>שם המורה: יעל בוגין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he-IL"/>
              <a:t>צינור המים לנגב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96DD6DF-6EA5-440C-8B22-4EF59BB4C4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11" name="Google Shape;211;p27"/>
          <p:cNvSpPr txBox="1"/>
          <p:nvPr/>
        </p:nvSpPr>
        <p:spPr>
          <a:xfrm>
            <a:off x="1469625" y="3001325"/>
            <a:ext cx="9399000" cy="9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בנגב כעשרים ישובים</a:t>
            </a:r>
            <a:endParaRPr/>
          </a:p>
        </p:txBody>
      </p:sp>
      <p:sp>
        <p:nvSpPr>
          <p:cNvPr id="218" name="Google Shape;218;p28"/>
          <p:cNvSpPr txBox="1">
            <a:spLocks noGrp="1"/>
          </p:cNvSpPr>
          <p:nvPr>
            <p:ph type="body" idx="1"/>
          </p:nvPr>
        </p:nvSpPr>
        <p:spPr>
          <a:xfrm>
            <a:off x="3399914" y="1085494"/>
            <a:ext cx="8275292" cy="468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700" dirty="0"/>
              <a:t>הבעיה הגדולה ביותר היא </a:t>
            </a:r>
            <a:r>
              <a:rPr lang="iw-IL" sz="4100" b="1" dirty="0"/>
              <a:t>מים</a:t>
            </a:r>
            <a:endParaRPr sz="4100" b="1"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iw-IL" sz="2700" dirty="0"/>
              <a:t>בלי מים אין חיים</a:t>
            </a:r>
            <a:r>
              <a:rPr lang="he-IL" sz="2700" dirty="0"/>
              <a:t>, </a:t>
            </a:r>
            <a:r>
              <a:rPr lang="iw-IL" sz="2700" dirty="0"/>
              <a:t>בלי מים ההתיישבות לא תחזיק מעמד</a:t>
            </a:r>
            <a:r>
              <a:rPr lang="he-IL" sz="2700" dirty="0"/>
              <a:t>, </a:t>
            </a:r>
            <a:r>
              <a:rPr lang="iw-IL" sz="2700" dirty="0"/>
              <a:t>בוודאי לא תתפתח</a:t>
            </a:r>
            <a:endParaRPr sz="2700"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iw-IL" sz="2700" dirty="0"/>
              <a:t>בינתיים קונים מים מהשכנים הבדואים</a:t>
            </a:r>
            <a:r>
              <a:rPr lang="he-IL" sz="2700" dirty="0"/>
              <a:t>, </a:t>
            </a:r>
            <a:br>
              <a:rPr lang="en-US" sz="2700" dirty="0"/>
            </a:br>
            <a:r>
              <a:rPr lang="iw-IL" sz="2700" dirty="0"/>
              <a:t>מביאים מים מבארות סמוכות בחביות.</a:t>
            </a:r>
            <a:endParaRPr sz="2700"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iw-IL" sz="2700" dirty="0"/>
              <a:t>על זה אי אפשר לבנות ישוב</a:t>
            </a:r>
            <a:r>
              <a:rPr lang="he-IL" sz="2700" dirty="0"/>
              <a:t>, </a:t>
            </a:r>
            <a:r>
              <a:rPr lang="iw-IL" sz="2700" dirty="0"/>
              <a:t>חקלאות </a:t>
            </a:r>
            <a:endParaRPr sz="2700" dirty="0"/>
          </a:p>
          <a:p>
            <a:pPr marL="0" lvl="0" indent="0" algn="l" rtl="1">
              <a:spcBef>
                <a:spcPts val="600"/>
              </a:spcBef>
              <a:spcAft>
                <a:spcPts val="600"/>
              </a:spcAft>
              <a:buNone/>
            </a:pPr>
            <a:r>
              <a:rPr lang="iw-IL" sz="2000" dirty="0"/>
              <a:t>                                התמונה מאתר פינטרסט</a:t>
            </a:r>
            <a:endParaRPr sz="2000" dirty="0"/>
          </a:p>
        </p:txBody>
      </p:sp>
      <p:pic>
        <p:nvPicPr>
          <p:cNvPr id="219" name="Google Shape;21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914" y="1096380"/>
            <a:ext cx="3048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 txBox="1"/>
          <p:nvPr/>
        </p:nvSpPr>
        <p:spPr>
          <a:xfrm>
            <a:off x="8464072" y="588400"/>
            <a:ext cx="3521100" cy="51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>
                <a:latin typeface="Varela Round"/>
                <a:ea typeface="Varela Round"/>
                <a:cs typeface="Varela Round"/>
                <a:sym typeface="Varela Round"/>
              </a:rPr>
              <a:t>על הקשר בין עליית</a:t>
            </a:r>
            <a:br>
              <a:rPr lang="en-US" sz="2400" dirty="0"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iw-IL" sz="2400" dirty="0">
                <a:latin typeface="Varela Round"/>
                <a:ea typeface="Varela Round"/>
                <a:cs typeface="Varela Round"/>
                <a:sym typeface="Varela Round"/>
              </a:rPr>
              <a:t>11</a:t>
            </a:r>
            <a:r>
              <a:rPr lang="he-IL" sz="2400" dirty="0"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iw-IL" sz="2400" dirty="0">
                <a:latin typeface="Varela Round"/>
                <a:ea typeface="Varela Round"/>
                <a:cs typeface="Varela Round"/>
                <a:sym typeface="Varela Round"/>
              </a:rPr>
              <a:t>הנקודות והנחת צינור המים לנגב</a:t>
            </a:r>
            <a:endParaRPr sz="24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>
                <a:latin typeface="Varela Round"/>
                <a:ea typeface="Varela Round"/>
                <a:cs typeface="Varela Round"/>
                <a:sym typeface="Varela Round"/>
              </a:rPr>
              <a:t>עוד קטע מסרטון </a:t>
            </a:r>
            <a:endParaRPr sz="24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>
                <a:latin typeface="Varela Round"/>
                <a:ea typeface="Varela Round"/>
                <a:cs typeface="Varela Round"/>
                <a:sym typeface="Varela Round"/>
              </a:rPr>
              <a:t>"אשכול של התיישבות"</a:t>
            </a:r>
            <a:endParaRPr sz="2400" dirty="0"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27" name="Google Shape;227;p29"/>
          <p:cNvPicPr preferRelativeResize="0"/>
          <p:nvPr/>
        </p:nvPicPr>
        <p:blipFill rotWithShape="1">
          <a:blip r:embed="rId4">
            <a:alphaModFix/>
          </a:blip>
          <a:srcRect l="41859" t="50000" r="43177" b="23116"/>
          <a:stretch/>
        </p:blipFill>
        <p:spPr>
          <a:xfrm>
            <a:off x="5910944" y="5130600"/>
            <a:ext cx="1567542" cy="158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מדיה מקוונת 3" title="ￗﾐￗﾩￗﾛￗﾕￗﾜ ￗﾩￗﾜ ￗﾔￗﾪￗﾙￗﾙￗﾩￗﾑￗﾕￗﾪ-  ￗﾛￗﾠￗﾡ ￗﾠￗﾒￗﾑ">
            <a:hlinkClick r:id="" action="ppaction://media"/>
            <a:extLst>
              <a:ext uri="{FF2B5EF4-FFF2-40B4-BE49-F238E27FC236}">
                <a16:creationId xmlns:a16="http://schemas.microsoft.com/office/drawing/2014/main" id="{060ACC46-E692-4DD1-A6B0-015AF328DA0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05241" y="358000"/>
            <a:ext cx="8176759" cy="4599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"/>
          <p:cNvSpPr txBox="1">
            <a:spLocks noGrp="1"/>
          </p:cNvSpPr>
          <p:nvPr>
            <p:ph type="title"/>
          </p:nvPr>
        </p:nvSpPr>
        <p:spPr>
          <a:xfrm>
            <a:off x="515204" y="213100"/>
            <a:ext cx="3609900" cy="720000"/>
          </a:xfrm>
          <a:prstGeom prst="rect">
            <a:avLst/>
          </a:prstGeom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הנחת הצינור</a:t>
            </a:r>
            <a:endParaRPr/>
          </a:p>
        </p:txBody>
      </p:sp>
      <p:sp>
        <p:nvSpPr>
          <p:cNvPr id="234" name="Google Shape;234;p30"/>
          <p:cNvSpPr txBox="1">
            <a:spLocks noGrp="1"/>
          </p:cNvSpPr>
          <p:nvPr>
            <p:ph type="body" idx="1"/>
          </p:nvPr>
        </p:nvSpPr>
        <p:spPr>
          <a:xfrm>
            <a:off x="515200" y="1195750"/>
            <a:ext cx="3686686" cy="302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צינור המים לנגב מונח.</a:t>
            </a:r>
            <a:endParaRPr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iw-IL" dirty="0"/>
              <a:t>בכל ישוב יהודי בנגב יפתחו ברז והמים יזרמו…</a:t>
            </a:r>
            <a:endParaRPr dirty="0"/>
          </a:p>
          <a:p>
            <a:pPr marL="0" lvl="0" indent="0" algn="r" rtl="1">
              <a:spcBef>
                <a:spcPts val="600"/>
              </a:spcBef>
              <a:spcAft>
                <a:spcPts val="600"/>
              </a:spcAft>
              <a:buNone/>
            </a:pPr>
            <a:r>
              <a:rPr lang="iw-IL" dirty="0"/>
              <a:t>לא</a:t>
            </a:r>
            <a:r>
              <a:rPr lang="he-IL" dirty="0"/>
              <a:t>. </a:t>
            </a:r>
            <a:r>
              <a:rPr lang="iw-IL" dirty="0"/>
              <a:t>זה לא מובן מאליו</a:t>
            </a:r>
            <a:endParaRPr dirty="0"/>
          </a:p>
        </p:txBody>
      </p:sp>
      <p:pic>
        <p:nvPicPr>
          <p:cNvPr id="236" name="Google Shape;236;p30"/>
          <p:cNvPicPr preferRelativeResize="0"/>
          <p:nvPr/>
        </p:nvPicPr>
        <p:blipFill rotWithShape="1">
          <a:blip r:embed="rId4">
            <a:alphaModFix/>
          </a:blip>
          <a:srcRect l="42852" t="50000" r="43177" b="23116"/>
          <a:stretch/>
        </p:blipFill>
        <p:spPr>
          <a:xfrm>
            <a:off x="1725680" y="4187856"/>
            <a:ext cx="1265725" cy="136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מדיה מקוונת 4" title="ￗﾐￗﾩￗﾛￗﾕￗﾜ ￗﾩￗﾜ ￗﾔￗﾪￗﾙￗﾙￗﾩￗﾑￗﾕￗﾪ-  ￗﾛￗﾠￗﾡ ￗﾠￗﾒￗﾑ">
            <a:hlinkClick r:id="" action="ppaction://media"/>
            <a:extLst>
              <a:ext uri="{FF2B5EF4-FFF2-40B4-BE49-F238E27FC236}">
                <a16:creationId xmlns:a16="http://schemas.microsoft.com/office/drawing/2014/main" id="{6F5511C6-922C-487A-8744-4894E81DC82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423161" y="1195750"/>
            <a:ext cx="7559708" cy="4252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1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ואלתרמן?!</a:t>
            </a:r>
            <a:endParaRPr/>
          </a:p>
        </p:txBody>
      </p:sp>
      <p:sp>
        <p:nvSpPr>
          <p:cNvPr id="243" name="Google Shape;243;p31"/>
          <p:cNvSpPr txBox="1">
            <a:spLocks noGrp="1"/>
          </p:cNvSpPr>
          <p:nvPr>
            <p:ph type="body" idx="1"/>
          </p:nvPr>
        </p:nvSpPr>
        <p:spPr>
          <a:xfrm>
            <a:off x="6190678" y="1195750"/>
            <a:ext cx="5484600" cy="468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אתם כבר יודעים שאלתרמן מתאר במילים את התחושה של בני הדור</a:t>
            </a:r>
            <a:endParaRPr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iw-IL" dirty="0"/>
              <a:t>"</a:t>
            </a:r>
            <a:r>
              <a:rPr lang="iw-IL" sz="3000" b="1" dirty="0"/>
              <a:t>סימפוניה לצינור</a:t>
            </a:r>
            <a:r>
              <a:rPr lang="iw-IL" dirty="0"/>
              <a:t>" - אלתרמן </a:t>
            </a:r>
            <a:endParaRPr dirty="0"/>
          </a:p>
          <a:p>
            <a:pPr marL="0" lvl="0" indent="0" algn="r" rtl="1">
              <a:spcBef>
                <a:spcPts val="600"/>
              </a:spcBef>
              <a:spcAft>
                <a:spcPts val="600"/>
              </a:spcAft>
              <a:buNone/>
            </a:pPr>
            <a:r>
              <a:rPr lang="he-IL" dirty="0"/>
              <a:t>(</a:t>
            </a:r>
            <a:r>
              <a:rPr lang="iw-IL" dirty="0"/>
              <a:t>הטור השביעי</a:t>
            </a:r>
            <a:r>
              <a:rPr lang="he-IL" dirty="0"/>
              <a:t>)</a:t>
            </a:r>
            <a:endParaRPr dirty="0"/>
          </a:p>
        </p:txBody>
      </p:sp>
      <p:sp>
        <p:nvSpPr>
          <p:cNvPr id="244" name="Google Shape;244;p31"/>
          <p:cNvSpPr txBox="1"/>
          <p:nvPr/>
        </p:nvSpPr>
        <p:spPr>
          <a:xfrm>
            <a:off x="656713" y="1128757"/>
            <a:ext cx="5950915" cy="44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"...</a:t>
            </a:r>
            <a:r>
              <a:rPr lang="iw-IL" sz="2400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לא פעם נחלקו דעות חכם ופתי:</a:t>
            </a:r>
            <a:endParaRPr sz="2400" dirty="0">
              <a:solidFill>
                <a:srgbClr val="0070C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את ההיסטוריה מי עושה, למי יתרון…</a:t>
            </a:r>
            <a:endParaRPr sz="2400" dirty="0">
              <a:solidFill>
                <a:srgbClr val="0070C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(</a:t>
            </a:r>
            <a:r>
              <a:rPr lang="iw-IL" sz="2400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הפרלמנטים,</a:t>
            </a:r>
            <a:endParaRPr sz="2400" dirty="0">
              <a:solidFill>
                <a:srgbClr val="0070C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הנשיא</a:t>
            </a:r>
            <a:r>
              <a:rPr lang="he-IL" sz="2400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iw-IL" sz="2400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/</a:t>
            </a:r>
            <a:r>
              <a:rPr lang="he-IL" sz="2400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iw-IL" sz="2400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הסנטור,</a:t>
            </a:r>
            <a:endParaRPr sz="2400" dirty="0">
              <a:solidFill>
                <a:srgbClr val="0070C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ההו</a:t>
            </a:r>
            <a:r>
              <a:rPr lang="he-IL" sz="2400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ן...)</a:t>
            </a:r>
            <a:endParaRPr sz="2400" dirty="0">
              <a:solidFill>
                <a:srgbClr val="0070C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נכון, אך יתכן כי עד לסוף דבר </a:t>
            </a:r>
            <a:endParaRPr sz="2400" dirty="0">
              <a:solidFill>
                <a:srgbClr val="0070C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יובהר כי אותה עשה האינסטלטור אשר חיבר </a:t>
            </a:r>
            <a:r>
              <a:rPr lang="iw-IL" sz="2400" b="1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צינור עם ברז למדבר</a:t>
            </a:r>
            <a:r>
              <a:rPr lang="iw-IL" sz="2400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"</a:t>
            </a:r>
            <a:endParaRPr sz="2400" dirty="0">
              <a:solidFill>
                <a:srgbClr val="0070C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e-IL" dirty="0"/>
              <a:t>וועדת אונסקו"פ והצינור הציוני</a:t>
            </a:r>
          </a:p>
        </p:txBody>
      </p:sp>
      <p:sp>
        <p:nvSpPr>
          <p:cNvPr id="251" name="Google Shape;251;p32"/>
          <p:cNvSpPr txBox="1">
            <a:spLocks noGrp="1"/>
          </p:cNvSpPr>
          <p:nvPr>
            <p:ph type="body" idx="1"/>
          </p:nvPr>
        </p:nvSpPr>
        <p:spPr>
          <a:xfrm>
            <a:off x="515206" y="1195757"/>
            <a:ext cx="6593165" cy="4680000"/>
          </a:xfrm>
        </p:spPr>
        <p:txBody>
          <a:bodyPr/>
          <a:lstStyle/>
          <a:p>
            <a:pPr marL="76200" lvl="0" indent="0">
              <a:buNone/>
            </a:pPr>
            <a:r>
              <a:rPr lang="he-IL" dirty="0"/>
              <a:t>חברי וועדת אונסקו"פ עוצרים בדרכם לנגב ליד מניחי הקו המזרחי</a:t>
            </a:r>
          </a:p>
          <a:p>
            <a:pPr marL="76200" lvl="0" indent="0">
              <a:buNone/>
            </a:pPr>
            <a:r>
              <a:rPr lang="he-IL" dirty="0"/>
              <a:t>בהמשך יבקרו גם בניר עם - במחנה מקורות ויקבלו הסבר על הפרויקט</a:t>
            </a:r>
          </a:p>
          <a:p>
            <a:pPr marL="76200" lvl="0" indent="0">
              <a:buNone/>
            </a:pPr>
            <a:endParaRPr lang="he-IL" dirty="0"/>
          </a:p>
          <a:p>
            <a:pPr marL="76200" lvl="0" indent="0">
              <a:buNone/>
            </a:pPr>
            <a:r>
              <a:rPr lang="he-IL" dirty="0"/>
              <a:t>התמונה ממאמר "סובי ממטרה" של שרון </a:t>
            </a:r>
            <a:r>
              <a:rPr lang="he-IL" dirty="0" err="1"/>
              <a:t>עמבר</a:t>
            </a:r>
            <a:r>
              <a:rPr lang="he-IL" dirty="0"/>
              <a:t>, אוצרת המוזיאון בניר עם</a:t>
            </a:r>
          </a:p>
          <a:p>
            <a:pPr marL="76200" lvl="0" indent="0">
              <a:buNone/>
            </a:pPr>
            <a:endParaRPr lang="he-IL" dirty="0"/>
          </a:p>
        </p:txBody>
      </p:sp>
      <p:pic>
        <p:nvPicPr>
          <p:cNvPr id="252" name="Google Shape;252;p32"/>
          <p:cNvPicPr preferRelativeResize="0"/>
          <p:nvPr/>
        </p:nvPicPr>
        <p:blipFill rotWithShape="1">
          <a:blip r:embed="rId3">
            <a:alphaModFix/>
          </a:blip>
          <a:srcRect l="39836" t="15098" r="22408" b="18416"/>
          <a:stretch/>
        </p:blipFill>
        <p:spPr>
          <a:xfrm>
            <a:off x="7277950" y="1257419"/>
            <a:ext cx="4602676" cy="455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3"/>
          <p:cNvSpPr txBox="1">
            <a:spLocks noGrp="1"/>
          </p:cNvSpPr>
          <p:nvPr>
            <p:ph type="body" idx="1"/>
          </p:nvPr>
        </p:nvSpPr>
        <p:spPr>
          <a:xfrm>
            <a:off x="7870654" y="735475"/>
            <a:ext cx="3804600" cy="468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אהרון ידלין</a:t>
            </a:r>
            <a:r>
              <a:rPr lang="he-IL" dirty="0"/>
              <a:t>, </a:t>
            </a:r>
            <a:r>
              <a:rPr lang="iw-IL" dirty="0"/>
              <a:t>בן87 </a:t>
            </a:r>
            <a:r>
              <a:rPr lang="he-IL" dirty="0"/>
              <a:t> </a:t>
            </a:r>
            <a:r>
              <a:rPr lang="iw-IL" dirty="0"/>
              <a:t>בזמן הראיון(2013) </a:t>
            </a:r>
            <a:r>
              <a:rPr lang="he-IL" dirty="0"/>
              <a:t> </a:t>
            </a:r>
            <a:r>
              <a:rPr lang="iw-IL" dirty="0"/>
              <a:t>חבר קיבוץ חצרים מספר על הנחת צינור המים לנגב</a:t>
            </a:r>
            <a:endParaRPr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r" rtl="1">
              <a:spcBef>
                <a:spcPts val="600"/>
              </a:spcBef>
              <a:spcAft>
                <a:spcPts val="600"/>
              </a:spcAft>
              <a:buNone/>
            </a:pPr>
            <a:r>
              <a:rPr lang="iw-IL" dirty="0"/>
              <a:t>מערוץ היוטיוב של "תולדות ישראל"</a:t>
            </a:r>
            <a:endParaRPr dirty="0"/>
          </a:p>
        </p:txBody>
      </p:sp>
      <p:pic>
        <p:nvPicPr>
          <p:cNvPr id="260" name="Google Shape;260;p33"/>
          <p:cNvPicPr preferRelativeResize="0"/>
          <p:nvPr/>
        </p:nvPicPr>
        <p:blipFill rotWithShape="1">
          <a:blip r:embed="rId4">
            <a:alphaModFix/>
          </a:blip>
          <a:srcRect l="42019" t="44983" r="43362" b="28154"/>
          <a:stretch/>
        </p:blipFill>
        <p:spPr>
          <a:xfrm>
            <a:off x="5638799" y="4731825"/>
            <a:ext cx="1781987" cy="184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מדיה מקוונת 1" title="ￗﾐￗﾔￗﾨￗﾟ ￗﾙￗﾓￗﾜￗﾙￗﾟ  ￗﾪￗﾕￗﾜￗﾓￗﾕￗﾪ ￗﾙￗﾩￗﾨￗﾐￗﾜ - ￗﾦￗﾙￗﾠￗﾕￗﾨ ￗﾔￗﾞￗﾙￗﾝ ￗﾑￗﾠￗﾒￗﾑ, ￗﾕￗﾕￗﾢￗﾓￗﾪ ￗﾐￗﾕￗﾠￗﾡￗﾧￗﾕ&quot;ￗﾤ">
            <a:hlinkClick r:id="" action="ppaction://media"/>
            <a:extLst>
              <a:ext uri="{FF2B5EF4-FFF2-40B4-BE49-F238E27FC236}">
                <a16:creationId xmlns:a16="http://schemas.microsoft.com/office/drawing/2014/main" id="{1B955039-4019-494A-97D1-A88CDF3FC4C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14610" y="450372"/>
            <a:ext cx="7440990" cy="4185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4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he-IL"/>
              <a:t>שאלות בגרות לפיצוח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86A8D33D-6D78-4944-A3D8-D44340F40E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e-IL"/>
              <a:t>שאלת בגרות ממועד חורף 2020</a:t>
            </a:r>
          </a:p>
        </p:txBody>
      </p:sp>
      <p:sp>
        <p:nvSpPr>
          <p:cNvPr id="273" name="Google Shape;273;p35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lvl="0" indent="0">
              <a:lnSpc>
                <a:spcPct val="200000"/>
              </a:lnSpc>
              <a:buNone/>
            </a:pPr>
            <a:r>
              <a:rPr lang="he-IL" b="1" u="sng" dirty="0"/>
              <a:t>מאבק היישוב במנדט הבריטי והעברת שאלת א”י לאו”ם</a:t>
            </a:r>
          </a:p>
          <a:p>
            <a:pPr marL="358775" lvl="0" indent="-358775">
              <a:lnSpc>
                <a:spcPct val="200000"/>
              </a:lnSpc>
              <a:buNone/>
            </a:pPr>
            <a:r>
              <a:rPr lang="he-IL" dirty="0"/>
              <a:t>א. הסבר את המטרות של היישוב היהודי בתחום ההתיישבות בא"י בשנים</a:t>
            </a:r>
            <a:br>
              <a:rPr lang="he-IL" dirty="0"/>
            </a:br>
            <a:r>
              <a:rPr lang="he-IL" dirty="0"/>
              <a:t>1945-1947, והצג פעולה אחת של היישוב בתחום זה.</a:t>
            </a:r>
          </a:p>
          <a:p>
            <a:pPr marL="358775" lvl="0" indent="-358775">
              <a:lnSpc>
                <a:spcPct val="200000"/>
              </a:lnSpc>
              <a:buNone/>
            </a:pPr>
            <a:r>
              <a:rPr lang="he-IL" dirty="0"/>
              <a:t>ב. הסבר את ההשפעה של ההעפלה על החלטת בריטניה להעביר את שאלת א"י לאו"ם, הצג שני גורמים נוספים שהשפיעו על החלטה זו.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e-IL" dirty="0">
                <a:solidFill>
                  <a:srgbClr val="0070C0"/>
                </a:solidFill>
              </a:rPr>
              <a:t>פיצוח</a:t>
            </a:r>
          </a:p>
        </p:txBody>
      </p:sp>
      <p:sp>
        <p:nvSpPr>
          <p:cNvPr id="280" name="Google Shape;280;p36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lvl="0" indent="0">
              <a:lnSpc>
                <a:spcPct val="100000"/>
              </a:lnSpc>
              <a:spcAft>
                <a:spcPts val="900"/>
              </a:spcAft>
              <a:buNone/>
            </a:pPr>
            <a:r>
              <a:rPr lang="he-IL" dirty="0">
                <a:solidFill>
                  <a:srgbClr val="0070C0"/>
                </a:solidFill>
              </a:rPr>
              <a:t>סעיף א' </a:t>
            </a:r>
            <a:r>
              <a:rPr lang="he-IL" dirty="0"/>
              <a:t>הסבר את המטרות של היישוב היהודי בתחום ההתיישבות בא"י בשנים 1945-1947, והצג פעולה </a:t>
            </a:r>
            <a:r>
              <a:rPr lang="he-IL" u="sng" dirty="0"/>
              <a:t>אחת</a:t>
            </a:r>
            <a:r>
              <a:rPr lang="he-IL" dirty="0"/>
              <a:t> של היישוב בתחום זה.</a:t>
            </a:r>
          </a:p>
          <a:p>
            <a:pPr marL="76200" lvl="0" indent="0">
              <a:lnSpc>
                <a:spcPct val="100000"/>
              </a:lnSpc>
              <a:spcAft>
                <a:spcPts val="900"/>
              </a:spcAft>
              <a:buNone/>
            </a:pPr>
            <a:r>
              <a:rPr lang="he-IL" b="1" u="sng" dirty="0"/>
              <a:t>המטרות</a:t>
            </a:r>
            <a:r>
              <a:rPr lang="he-IL" b="1" dirty="0"/>
              <a:t> (לפחות שתיים):</a:t>
            </a:r>
          </a:p>
          <a:p>
            <a:pPr marL="76200" lvl="0" indent="0">
              <a:lnSpc>
                <a:spcPct val="100000"/>
              </a:lnSpc>
              <a:spcAft>
                <a:spcPts val="900"/>
              </a:spcAft>
              <a:buNone/>
            </a:pPr>
            <a:r>
              <a:rPr lang="he-IL" dirty="0"/>
              <a:t>מאבק בספר הלבן</a:t>
            </a:r>
          </a:p>
          <a:p>
            <a:pPr marL="76200" lvl="0" indent="0">
              <a:lnSpc>
                <a:spcPct val="100000"/>
              </a:lnSpc>
              <a:spcAft>
                <a:spcPts val="900"/>
              </a:spcAft>
              <a:buNone/>
            </a:pPr>
            <a:r>
              <a:rPr lang="he-IL" dirty="0"/>
              <a:t>הרחבת מרחב ההתיישבות היהודי - בעיקר לנגב - לקראת מדינה</a:t>
            </a:r>
          </a:p>
          <a:p>
            <a:pPr marL="76200" lvl="0" indent="0">
              <a:lnSpc>
                <a:spcPct val="100000"/>
              </a:lnSpc>
              <a:spcAft>
                <a:spcPts val="900"/>
              </a:spcAft>
              <a:buNone/>
            </a:pPr>
            <a:r>
              <a:rPr lang="he-IL" b="1" u="sng" dirty="0"/>
              <a:t>פעולה</a:t>
            </a:r>
            <a:r>
              <a:rPr lang="he-IL" b="1" dirty="0"/>
              <a:t>: </a:t>
            </a:r>
          </a:p>
          <a:p>
            <a:pPr marL="76200" lvl="0" indent="0">
              <a:lnSpc>
                <a:spcPct val="100000"/>
              </a:lnSpc>
              <a:spcAft>
                <a:spcPts val="900"/>
              </a:spcAft>
              <a:buNone/>
            </a:pPr>
            <a:r>
              <a:rPr lang="he-IL" dirty="0"/>
              <a:t>? מתי בדיוק?</a:t>
            </a:r>
          </a:p>
          <a:p>
            <a:pPr marL="76200" lvl="0" indent="0">
              <a:lnSpc>
                <a:spcPct val="100000"/>
              </a:lnSpc>
              <a:spcAft>
                <a:spcPts val="900"/>
              </a:spcAft>
              <a:buNone/>
            </a:pPr>
            <a:r>
              <a:rPr lang="he-IL" dirty="0"/>
              <a:t>? איזו פעולה אני מכירה טוב יותר?</a:t>
            </a:r>
          </a:p>
          <a:p>
            <a:pPr marL="76200" lvl="0" indent="0">
              <a:lnSpc>
                <a:spcPct val="100000"/>
              </a:lnSpc>
              <a:spcAft>
                <a:spcPts val="900"/>
              </a:spcAft>
              <a:buNone/>
            </a:pPr>
            <a:r>
              <a:rPr lang="he-IL" dirty="0"/>
              <a:t>? כמה זמן יש לי לתשובה?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e-IL"/>
              <a:t>נושאי הלימוד לחלק </a:t>
            </a:r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e-IL" sz="2800" dirty="0"/>
              <a:t>הגבלות הספר הלבן על ההתיישבות ורכישת הקרקעות</a:t>
            </a:r>
          </a:p>
          <a:p>
            <a:pPr lvl="0"/>
            <a:r>
              <a:rPr lang="he-IL" sz="2800" dirty="0"/>
              <a:t>רכישת הקרקעות</a:t>
            </a:r>
          </a:p>
          <a:p>
            <a:pPr lvl="0"/>
            <a:r>
              <a:rPr lang="he-IL" sz="2800" dirty="0"/>
              <a:t>פרשת ביריה</a:t>
            </a:r>
          </a:p>
          <a:p>
            <a:pPr lvl="0"/>
            <a:r>
              <a:rPr lang="he-IL" sz="2800" dirty="0"/>
              <a:t>אחת עשרה הנקודות בנגב</a:t>
            </a:r>
          </a:p>
          <a:p>
            <a:pPr lvl="0"/>
            <a:r>
              <a:rPr lang="he-IL" sz="2800" dirty="0"/>
              <a:t>צינור המים לנגב</a:t>
            </a:r>
          </a:p>
          <a:p>
            <a:pPr lvl="0"/>
            <a:r>
              <a:rPr lang="he-IL" sz="2800" dirty="0"/>
              <a:t>ההתיישבות כמעצבת גבולות</a:t>
            </a:r>
          </a:p>
          <a:p>
            <a:pPr lvl="0"/>
            <a:endParaRPr lang="he-IL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9DCD4806-1AC6-475D-8F34-574F53643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89" name="Google Shape;289;p37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lvl="0" indent="0">
              <a:buNone/>
            </a:pPr>
            <a:r>
              <a:rPr lang="he-IL" dirty="0">
                <a:solidFill>
                  <a:srgbClr val="0070C0"/>
                </a:solidFill>
              </a:rPr>
              <a:t>סעיף ב' </a:t>
            </a:r>
            <a:r>
              <a:rPr lang="he-IL" dirty="0"/>
              <a:t>הסבר את ההשפעה של ההעפלה על החלטת בריטניה להעביר את שאלת א"י לאו"ם, הצג </a:t>
            </a:r>
            <a:r>
              <a:rPr lang="he-IL" u="sng" dirty="0"/>
              <a:t>שני</a:t>
            </a:r>
            <a:r>
              <a:rPr lang="he-IL" dirty="0"/>
              <a:t> גורמים נוספים שהשפיעו על החלטה זו.</a:t>
            </a:r>
          </a:p>
          <a:p>
            <a:pPr lvl="0"/>
            <a:endParaRPr lang="he-IL" sz="1200" dirty="0"/>
          </a:p>
          <a:p>
            <a:pPr marL="76200" lvl="0" indent="0">
              <a:buNone/>
            </a:pPr>
            <a:r>
              <a:rPr lang="he-IL" dirty="0"/>
              <a:t>ההשפעה של ההעפלה על החלטת בריטניה  - בריטניה מצטיירת כמדינה הלוחמת בניצולי השואה. דעת הקהל בעולם כנגד בריטניה...</a:t>
            </a:r>
          </a:p>
          <a:p>
            <a:pPr lvl="0"/>
            <a:endParaRPr lang="he-IL" sz="1200" dirty="0"/>
          </a:p>
          <a:p>
            <a:pPr lvl="0"/>
            <a:r>
              <a:rPr lang="he-IL" dirty="0"/>
              <a:t>האימפריה הבריטית מצטמצמת, ויתרו על הודו…</a:t>
            </a:r>
          </a:p>
          <a:p>
            <a:pPr lvl="0"/>
            <a:r>
              <a:rPr lang="he-IL" dirty="0"/>
              <a:t>לחץ נשיא ארה"ב </a:t>
            </a:r>
          </a:p>
          <a:p>
            <a:pPr lvl="0"/>
            <a:endParaRPr lang="he-IL" dirty="0"/>
          </a:p>
          <a:p>
            <a:pPr lvl="0"/>
            <a:endParaRPr lang="he-IL" dirty="0"/>
          </a:p>
          <a:p>
            <a:pPr lvl="0"/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e-IL"/>
              <a:t>שאלה ממועד קיץ תשע”ט (2019)</a:t>
            </a:r>
          </a:p>
        </p:txBody>
      </p:sp>
      <p:sp>
        <p:nvSpPr>
          <p:cNvPr id="298" name="Google Shape;298;p38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lvl="0" indent="0">
              <a:buNone/>
            </a:pPr>
            <a:r>
              <a:rPr lang="he-IL" b="1" u="sng" dirty="0"/>
              <a:t>מקור - שלטון המנדט הבריטי והיישוב היהודי (בשנים 1945-1947)</a:t>
            </a:r>
          </a:p>
          <a:p>
            <a:pPr marL="357188" lvl="0" indent="-357188">
              <a:buNone/>
            </a:pPr>
            <a:r>
              <a:rPr lang="he-IL" dirty="0"/>
              <a:t>א. עיין בנספח שבו מוצגת קריקטורה שפורסמה ב-1947 בעיתון "אשנב" </a:t>
            </a:r>
            <a:br>
              <a:rPr lang="en-US" dirty="0"/>
            </a:br>
            <a:r>
              <a:rPr lang="he-IL" dirty="0"/>
              <a:t>(</a:t>
            </a:r>
            <a:r>
              <a:rPr lang="he-IL" dirty="0" err="1"/>
              <a:t>הבטאון</a:t>
            </a:r>
            <a:r>
              <a:rPr lang="he-IL" dirty="0"/>
              <a:t> הלא רשמי של ארגון  ההגנה. </a:t>
            </a:r>
          </a:p>
          <a:p>
            <a:pPr marL="357188" lvl="0" indent="0">
              <a:buNone/>
            </a:pPr>
            <a:r>
              <a:rPr lang="he-IL" b="1" dirty="0"/>
              <a:t>על פי מה שלמדת</a:t>
            </a:r>
            <a:r>
              <a:rPr lang="he-IL" dirty="0"/>
              <a:t>, מדוע שינתה הנהגת היישוב היהודי את מדיניותה כלפי בריטניה עם סיום מלחמת העולם השנייה?</a:t>
            </a:r>
          </a:p>
          <a:p>
            <a:pPr marL="357188" lvl="0" indent="0">
              <a:buNone/>
            </a:pPr>
            <a:r>
              <a:rPr lang="he-IL" dirty="0"/>
              <a:t>הסבר כיצד עמדת היישוב היהודי כלפי בריטניה בשנים 1945-1947באה לידי ביטוי </a:t>
            </a:r>
            <a:r>
              <a:rPr lang="he-IL" b="1" dirty="0"/>
              <a:t>בקריקטורה</a:t>
            </a:r>
            <a:r>
              <a:rPr lang="he-IL" dirty="0"/>
              <a:t>. בסס את תשובתך על שתי דוגמאות מן </a:t>
            </a:r>
            <a:r>
              <a:rPr lang="he-IL" b="1" dirty="0"/>
              <a:t>הקריקטורה.</a:t>
            </a:r>
          </a:p>
          <a:p>
            <a:pPr marL="76200" lvl="0" indent="0" algn="l">
              <a:buNone/>
            </a:pPr>
            <a:r>
              <a:rPr lang="he-IL" dirty="0"/>
              <a:t>[הקריקטורה בשקף הבא]</a:t>
            </a:r>
          </a:p>
          <a:p>
            <a:pPr lvl="0"/>
            <a:endParaRPr lang="he-IL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39"/>
          <p:cNvPicPr preferRelativeResize="0"/>
          <p:nvPr/>
        </p:nvPicPr>
        <p:blipFill rotWithShape="1">
          <a:blip r:embed="rId3">
            <a:alphaModFix/>
          </a:blip>
          <a:srcRect l="30963" t="20135" r="36755" b="14299"/>
          <a:stretch/>
        </p:blipFill>
        <p:spPr>
          <a:xfrm>
            <a:off x="-1" y="356839"/>
            <a:ext cx="5439795" cy="6211624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/>
            <a:r>
              <a:rPr lang="he-IL" dirty="0"/>
              <a:t>הקריקטורה מהנספח</a:t>
            </a:r>
          </a:p>
        </p:txBody>
      </p:sp>
      <p:sp>
        <p:nvSpPr>
          <p:cNvPr id="305" name="Google Shape;305;p39"/>
          <p:cNvSpPr txBox="1">
            <a:spLocks noGrp="1"/>
          </p:cNvSpPr>
          <p:nvPr>
            <p:ph type="body" idx="1"/>
          </p:nvPr>
        </p:nvSpPr>
        <p:spPr>
          <a:xfrm>
            <a:off x="5439794" y="933094"/>
            <a:ext cx="6235412" cy="4942663"/>
          </a:xfrm>
        </p:spPr>
        <p:txBody>
          <a:bodyPr/>
          <a:lstStyle/>
          <a:p>
            <a:pPr marL="76200" lvl="0" indent="0">
              <a:buNone/>
            </a:pPr>
            <a:r>
              <a:rPr lang="he-IL" dirty="0"/>
              <a:t>חשוב שתדעו: הקריקטורה הזו קשה יחסית!</a:t>
            </a:r>
          </a:p>
          <a:p>
            <a:pPr marL="76200" lvl="0" indent="0">
              <a:buNone/>
            </a:pPr>
            <a:r>
              <a:rPr lang="he-IL" dirty="0"/>
              <a:t>עם זאת - בואו ננסה ביחד:</a:t>
            </a:r>
          </a:p>
          <a:p>
            <a:pPr marL="76200" lvl="0" indent="0">
              <a:buNone/>
            </a:pPr>
            <a:r>
              <a:rPr lang="he-IL" dirty="0"/>
              <a:t>מי הדמות בקריקטורה - </a:t>
            </a:r>
            <a:r>
              <a:rPr lang="he-IL" dirty="0" err="1"/>
              <a:t>בווין</a:t>
            </a:r>
            <a:r>
              <a:rPr lang="he-IL" dirty="0"/>
              <a:t>. </a:t>
            </a:r>
          </a:p>
          <a:p>
            <a:pPr marL="76200" lvl="0" indent="0">
              <a:buNone/>
            </a:pPr>
            <a:r>
              <a:rPr lang="he-IL" dirty="0"/>
              <a:t>מי הוא? (גם אם לא יודעים - כתוב), </a:t>
            </a:r>
          </a:p>
          <a:p>
            <a:pPr marL="76200" lvl="0" indent="0">
              <a:buNone/>
            </a:pPr>
            <a:r>
              <a:rPr lang="he-IL" dirty="0"/>
              <a:t>מה הוא עושה? מה יש לו ביד (רמז - אילו בגדים הוא לובש? מה על גבו?) </a:t>
            </a:r>
          </a:p>
          <a:p>
            <a:pPr marL="76200" lvl="0" indent="0">
              <a:buNone/>
            </a:pPr>
            <a:r>
              <a:rPr lang="he-IL" dirty="0"/>
              <a:t>כנגד מה הוא לוחם?</a:t>
            </a:r>
          </a:p>
          <a:p>
            <a:pPr marL="76200" lvl="0" indent="0">
              <a:buNone/>
            </a:pPr>
            <a:r>
              <a:rPr lang="he-IL" dirty="0"/>
              <a:t>מה בעצם אומרת הקריקטורה?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0"/>
          <p:cNvSpPr txBox="1">
            <a:spLocks noGrp="1"/>
          </p:cNvSpPr>
          <p:nvPr>
            <p:ph type="body" idx="1"/>
          </p:nvPr>
        </p:nvSpPr>
        <p:spPr>
          <a:xfrm>
            <a:off x="515206" y="0"/>
            <a:ext cx="11160000" cy="5875758"/>
          </a:xfrm>
        </p:spPr>
        <p:txBody>
          <a:bodyPr/>
          <a:lstStyle/>
          <a:p>
            <a:pPr lvl="0"/>
            <a:r>
              <a:rPr lang="he-IL" b="1" dirty="0"/>
              <a:t>על פי מה שלמדת</a:t>
            </a:r>
            <a:r>
              <a:rPr lang="he-IL" dirty="0"/>
              <a:t>, מדוע שינתה הנהגת היישוב היהודי את מדיניותה כלפי בריטניה עם סיום מלחמת העולם השניה?</a:t>
            </a:r>
          </a:p>
          <a:p>
            <a:pPr lvl="0"/>
            <a:r>
              <a:rPr lang="he-IL" dirty="0"/>
              <a:t>הסבר כיצד עמדת היישוב היהודי כלפי בריטניה בשנים 1945-1947 באה לידי ביטוי </a:t>
            </a:r>
            <a:r>
              <a:rPr lang="he-IL" b="1" dirty="0"/>
              <a:t>בקריקטורה</a:t>
            </a:r>
            <a:r>
              <a:rPr lang="he-IL" dirty="0"/>
              <a:t>. בסס את תשובתך על שתי דוגמאות מן </a:t>
            </a:r>
            <a:r>
              <a:rPr lang="he-IL" b="1" dirty="0"/>
              <a:t>הקריקטורה</a:t>
            </a:r>
          </a:p>
          <a:p>
            <a:pPr marL="76200" lvl="0" indent="0">
              <a:spcBef>
                <a:spcPts val="600"/>
              </a:spcBef>
              <a:buNone/>
            </a:pPr>
            <a:r>
              <a:rPr lang="he-IL" dirty="0">
                <a:solidFill>
                  <a:schemeClr val="tx1"/>
                </a:solidFill>
              </a:rPr>
              <a:t>מדוע שינתה הנהגת היישוב את מדיניותה אחרי סיום המלחמה?</a:t>
            </a:r>
          </a:p>
          <a:p>
            <a:pPr lvl="0"/>
            <a:r>
              <a:rPr lang="he-IL" dirty="0">
                <a:solidFill>
                  <a:schemeClr val="tx1"/>
                </a:solidFill>
              </a:rPr>
              <a:t>בגלל ניצולי השואה?</a:t>
            </a:r>
          </a:p>
          <a:p>
            <a:pPr lvl="0"/>
            <a:r>
              <a:rPr lang="he-IL" dirty="0">
                <a:solidFill>
                  <a:schemeClr val="tx1"/>
                </a:solidFill>
              </a:rPr>
              <a:t>אכזבה מבריטניה?</a:t>
            </a:r>
          </a:p>
          <a:p>
            <a:pPr marL="76200" lvl="0" indent="0">
              <a:buNone/>
            </a:pPr>
            <a:r>
              <a:rPr lang="he-IL" dirty="0">
                <a:solidFill>
                  <a:schemeClr val="tx1"/>
                </a:solidFill>
              </a:rPr>
              <a:t>[נכון בהחלט. רק הסבירו במה מדובר]</a:t>
            </a:r>
          </a:p>
          <a:p>
            <a:pPr marL="76200" lvl="0" indent="0">
              <a:spcBef>
                <a:spcPts val="600"/>
              </a:spcBef>
              <a:buNone/>
            </a:pPr>
            <a:r>
              <a:rPr lang="he-IL" dirty="0">
                <a:solidFill>
                  <a:schemeClr val="tx1"/>
                </a:solidFill>
              </a:rPr>
              <a:t>כיצד באה לידי ביטוי בקריקטורה?</a:t>
            </a:r>
          </a:p>
          <a:p>
            <a:pPr marL="76200" lvl="0" indent="0">
              <a:buNone/>
            </a:pPr>
            <a:r>
              <a:rPr lang="he-IL" dirty="0">
                <a:solidFill>
                  <a:schemeClr val="tx1"/>
                </a:solidFill>
              </a:rPr>
              <a:t>[הסתכלו במה שכתבנו על הקריקטורה, מה רואים בה, איזו עמדה היא מייצגת]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1"/>
          <p:cNvSpPr txBox="1">
            <a:spLocks noGrp="1"/>
          </p:cNvSpPr>
          <p:nvPr>
            <p:ph type="body" idx="1"/>
          </p:nvPr>
        </p:nvSpPr>
        <p:spPr>
          <a:xfrm>
            <a:off x="423125" y="574379"/>
            <a:ext cx="11160000" cy="198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7188" lvl="0" indent="-357188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ב. הצג פעולה </a:t>
            </a:r>
            <a:r>
              <a:rPr lang="iw-IL" u="sng" dirty="0"/>
              <a:t>אחת</a:t>
            </a:r>
            <a:r>
              <a:rPr lang="iw-IL" dirty="0"/>
              <a:t> מתחום ההעפלה ופעולה </a:t>
            </a:r>
            <a:r>
              <a:rPr lang="iw-IL" u="sng" dirty="0"/>
              <a:t>אחת</a:t>
            </a:r>
            <a:r>
              <a:rPr lang="iw-IL" dirty="0"/>
              <a:t> מתחום ההתיישבות שנקט היישוב היהודי בשנים</a:t>
            </a:r>
            <a:r>
              <a:rPr lang="he-IL" dirty="0"/>
              <a:t> </a:t>
            </a:r>
            <a:r>
              <a:rPr lang="iw-IL" dirty="0"/>
              <a:t>1945-1947</a:t>
            </a:r>
            <a:r>
              <a:rPr lang="he-IL" dirty="0"/>
              <a:t>, </a:t>
            </a:r>
            <a:r>
              <a:rPr lang="iw-IL" dirty="0"/>
              <a:t>והסבר כיצד </a:t>
            </a:r>
            <a:r>
              <a:rPr lang="iw-IL" u="sng" dirty="0"/>
              <a:t>כל אחת</a:t>
            </a:r>
            <a:r>
              <a:rPr lang="iw-IL" dirty="0"/>
              <a:t> מן הפעולות שהצגת קידמה את מטרות התנועה הציונית.</a:t>
            </a:r>
            <a:endParaRPr dirty="0"/>
          </a:p>
          <a:p>
            <a:pPr marL="0" lvl="0" indent="0" algn="r" rtl="1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dirty="0"/>
          </a:p>
        </p:txBody>
      </p:sp>
      <p:graphicFrame>
        <p:nvGraphicFramePr>
          <p:cNvPr id="321" name="Google Shape;321;p41"/>
          <p:cNvGraphicFramePr/>
          <p:nvPr>
            <p:extLst>
              <p:ext uri="{D42A27DB-BD31-4B8C-83A1-F6EECF244321}">
                <p14:modId xmlns:p14="http://schemas.microsoft.com/office/powerpoint/2010/main" val="136170348"/>
              </p:ext>
            </p:extLst>
          </p:nvPr>
        </p:nvGraphicFramePr>
        <p:xfrm>
          <a:off x="423100" y="3048000"/>
          <a:ext cx="10814800" cy="1462980"/>
        </p:xfrm>
        <a:graphic>
          <a:graphicData uri="http://schemas.openxmlformats.org/drawingml/2006/table">
            <a:tbl>
              <a:tblPr>
                <a:noFill/>
                <a:tableStyleId>{C508F5F6-1FC5-43E9-A554-8ADF7116104B}</a:tableStyleId>
              </a:tblPr>
              <a:tblGrid>
                <a:gridCol w="540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400" dirty="0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בתחום ההתיישבות- </a:t>
                      </a:r>
                      <a:r>
                        <a:rPr lang="he-IL" sz="2400" dirty="0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 </a:t>
                      </a:r>
                      <a:r>
                        <a:rPr lang="iw-IL" sz="2400" dirty="0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עליית11 </a:t>
                      </a:r>
                      <a:r>
                        <a:rPr lang="he-IL" sz="2400" dirty="0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 </a:t>
                      </a:r>
                      <a:r>
                        <a:rPr lang="iw-IL" sz="2400" dirty="0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הנקודות</a:t>
                      </a:r>
                      <a:endParaRPr sz="2400" dirty="0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400" dirty="0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פעולה בתחום ההעפלה- </a:t>
                      </a:r>
                      <a:r>
                        <a:rPr lang="he-IL" sz="2400" dirty="0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 </a:t>
                      </a:r>
                      <a:r>
                        <a:rPr lang="iw-IL" sz="2400" dirty="0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אקסודוס</a:t>
                      </a:r>
                      <a:endParaRPr sz="2400" dirty="0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400" dirty="0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כיצד מקדמת מטרות- </a:t>
                      </a:r>
                      <a:r>
                        <a:rPr lang="he-IL" sz="2400" dirty="0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 </a:t>
                      </a:r>
                      <a:r>
                        <a:rPr lang="iw-IL" sz="2400" dirty="0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קביעת עובדות</a:t>
                      </a:r>
                      <a:r>
                        <a:rPr lang="he-IL" sz="2400" dirty="0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,</a:t>
                      </a:r>
                      <a:r>
                        <a:rPr lang="iw-IL" sz="2400" dirty="0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 בדרך להגדרת מפה...</a:t>
                      </a:r>
                      <a:endParaRPr sz="2400" dirty="0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400" dirty="0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כיצד מקדמת מטרות- </a:t>
                      </a:r>
                      <a:r>
                        <a:rPr lang="he-IL" sz="2400" dirty="0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 </a:t>
                      </a:r>
                      <a:r>
                        <a:rPr lang="iw-IL" sz="2400" dirty="0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דעת קהל!!</a:t>
                      </a:r>
                      <a:endParaRPr sz="2400" dirty="0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2" name="Google Shape;322;p41"/>
          <p:cNvSpPr txBox="1"/>
          <p:nvPr/>
        </p:nvSpPr>
        <p:spPr>
          <a:xfrm>
            <a:off x="874575" y="4742075"/>
            <a:ext cx="10363200" cy="10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dirty="0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כן! מותר לענות בטבלה.</a:t>
            </a:r>
            <a:endParaRPr sz="2400" b="1" dirty="0">
              <a:solidFill>
                <a:srgbClr val="FF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dirty="0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                                              אבל חייבים להסביר- </a:t>
            </a:r>
            <a:r>
              <a:rPr lang="he-IL" sz="2400" b="1" dirty="0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iw-IL" sz="2400" b="1" dirty="0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לחבר טוב שאתם אוהבים...</a:t>
            </a:r>
            <a:endParaRPr sz="2400" b="1" dirty="0">
              <a:solidFill>
                <a:srgbClr val="FF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2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42"/>
          <p:cNvSpPr txBox="1">
            <a:spLocks noGrp="1"/>
          </p:cNvSpPr>
          <p:nvPr>
            <p:ph type="body" idx="1"/>
          </p:nvPr>
        </p:nvSpPr>
        <p:spPr>
          <a:xfrm>
            <a:off x="515206" y="1195757"/>
            <a:ext cx="11160000" cy="468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  <p:pic>
        <p:nvPicPr>
          <p:cNvPr id="330" name="Google Shape;33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33778"/>
            <a:ext cx="12190400" cy="4990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>
            <a:spLocks noGrp="1"/>
          </p:cNvSpPr>
          <p:nvPr>
            <p:ph type="ctrTitle"/>
          </p:nvPr>
        </p:nvSpPr>
        <p:spPr>
          <a:xfrm>
            <a:off x="738940" y="1640910"/>
            <a:ext cx="10871100" cy="126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לפני שאני מתחיל לדבר</a:t>
            </a:r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ubTitle" idx="1"/>
          </p:nvPr>
        </p:nvSpPr>
        <p:spPr>
          <a:xfrm>
            <a:off x="876217" y="29008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600"/>
              </a:spcAft>
              <a:buNone/>
            </a:pPr>
            <a:r>
              <a:rPr lang="iw-IL"/>
              <a:t>אני רוצה להגיד משהו...</a:t>
            </a:r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2"/>
          </p:nvPr>
        </p:nvSpPr>
        <p:spPr>
          <a:xfrm>
            <a:off x="738492" y="4553357"/>
            <a:ext cx="10872000" cy="72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600"/>
              </a:spcAft>
              <a:buNone/>
            </a:pPr>
            <a:r>
              <a:rPr lang="iw-IL" dirty="0">
                <a:solidFill>
                  <a:srgbClr val="FF0000"/>
                </a:solidFill>
              </a:rPr>
              <a:t>רקע שאי אפשר לענות היטב בלעדיו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e-IL"/>
              <a:t>הספר הלבן (של 1939)</a:t>
            </a:r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lvl="0" indent="0">
              <a:lnSpc>
                <a:spcPct val="200000"/>
              </a:lnSpc>
              <a:buNone/>
            </a:pPr>
            <a:r>
              <a:rPr lang="he-IL" sz="2800" dirty="0">
                <a:solidFill>
                  <a:srgbClr val="0070C0"/>
                </a:solidFill>
              </a:rPr>
              <a:t>(חייבים לדעת) </a:t>
            </a:r>
            <a:r>
              <a:rPr lang="he-IL" sz="2800" dirty="0"/>
              <a:t>תמיד לזכור: בא"י ⅓ מהאוכלוסייה יהודים</a:t>
            </a:r>
          </a:p>
          <a:p>
            <a:pPr marL="76200" lvl="0" indent="0">
              <a:lnSpc>
                <a:spcPct val="200000"/>
              </a:lnSpc>
              <a:buNone/>
            </a:pPr>
            <a:r>
              <a:rPr lang="he-IL" sz="2800" b="1" dirty="0"/>
              <a:t>צמצום רכישת הקרקעות ע"י היהודים:</a:t>
            </a:r>
          </a:p>
          <a:p>
            <a:pPr marL="76200" lvl="0" indent="0">
              <a:lnSpc>
                <a:spcPct val="200000"/>
              </a:lnSpc>
              <a:buNone/>
            </a:pPr>
            <a:r>
              <a:rPr lang="he-IL" sz="2800" dirty="0"/>
              <a:t> יוכלו לרכוש קרקעות רק </a:t>
            </a:r>
            <a:r>
              <a:rPr lang="he-IL" sz="2800" b="1" dirty="0"/>
              <a:t>ב-5% משטח הארץ</a:t>
            </a:r>
          </a:p>
          <a:p>
            <a:pPr marL="76200" lvl="0" indent="0">
              <a:lnSpc>
                <a:spcPct val="200000"/>
              </a:lnSpc>
              <a:buNone/>
            </a:pPr>
            <a:r>
              <a:rPr lang="he-IL" sz="2800" dirty="0"/>
              <a:t>פירוט רב יותר בפקודת הקרקעות מ- 1940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e-IL"/>
              <a:t>פקודת הקרקעות 1940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lvl="0" indent="0">
              <a:buNone/>
            </a:pPr>
            <a:r>
              <a:rPr lang="he-IL" sz="2800" dirty="0"/>
              <a:t>השלמה להוראות הספר הלבן 1939:</a:t>
            </a:r>
          </a:p>
          <a:p>
            <a:pPr marL="76200" lvl="0" indent="0">
              <a:buNone/>
            </a:pPr>
            <a:r>
              <a:rPr lang="he-IL" sz="2800" dirty="0"/>
              <a:t>שטח א"י חולק לשלושה חלקים:</a:t>
            </a:r>
          </a:p>
          <a:p>
            <a:pPr lvl="0"/>
            <a:r>
              <a:rPr lang="he-IL" sz="2800" b="1" dirty="0" err="1"/>
              <a:t>בכ</a:t>
            </a:r>
            <a:r>
              <a:rPr lang="he-IL" sz="2800" b="1" dirty="0"/>
              <a:t>- 5% משטח הארץ מותרת רכישת אדמות ליהודים</a:t>
            </a:r>
          </a:p>
          <a:p>
            <a:pPr lvl="0"/>
            <a:r>
              <a:rPr lang="he-IL" sz="2800" dirty="0"/>
              <a:t>כ- 30% משטח הארץ מותרת מכירת קרקעות ליהודים באישור מיוחד מהנציב העליון</a:t>
            </a:r>
          </a:p>
          <a:p>
            <a:pPr lvl="0"/>
            <a:r>
              <a:rPr lang="he-IL" sz="2800" dirty="0"/>
              <a:t>כ- 65% משטח הארץ אסורה רכישת אדמות ליהודים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body" idx="1"/>
          </p:nvPr>
        </p:nvSpPr>
        <p:spPr>
          <a:xfrm>
            <a:off x="9322482" y="3541868"/>
            <a:ext cx="2309100" cy="138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600"/>
              </a:spcAft>
              <a:buNone/>
            </a:pPr>
            <a:r>
              <a:rPr lang="iw-IL" dirty="0"/>
              <a:t>מפת חוק הקרקעות - מאתר מט"ח</a:t>
            </a:r>
            <a:endParaRPr dirty="0"/>
          </a:p>
        </p:txBody>
      </p:sp>
      <p:pic>
        <p:nvPicPr>
          <p:cNvPr id="105" name="Google Shape;105;p14"/>
          <p:cNvPicPr preferRelativeResize="0"/>
          <p:nvPr/>
        </p:nvPicPr>
        <p:blipFill rotWithShape="1">
          <a:blip r:embed="rId3">
            <a:alphaModFix/>
          </a:blip>
          <a:srcRect b="52328"/>
          <a:stretch/>
        </p:blipFill>
        <p:spPr>
          <a:xfrm>
            <a:off x="4513284" y="262711"/>
            <a:ext cx="4083399" cy="5776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6" name="Google Shape;106;p14"/>
          <p:cNvPicPr preferRelativeResize="0"/>
          <p:nvPr/>
        </p:nvPicPr>
        <p:blipFill rotWithShape="1">
          <a:blip r:embed="rId3">
            <a:alphaModFix/>
          </a:blip>
          <a:srcRect t="46236"/>
          <a:stretch/>
        </p:blipFill>
        <p:spPr>
          <a:xfrm>
            <a:off x="254258" y="262711"/>
            <a:ext cx="4083400" cy="5776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he-IL"/>
              <a:t>העליה לביריה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96738169-7D6D-439E-96F3-668E09E4A8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BC4BFB20-808C-4915-B0E3-A01F3A2EC0A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Birya Belongs To Us</a:t>
            </a:r>
          </a:p>
        </p:txBody>
      </p:sp>
      <p:sp>
        <p:nvSpPr>
          <p:cNvPr id="121" name="Google Shape;121;p16"/>
          <p:cNvSpPr txBox="1">
            <a:spLocks noGrp="1"/>
          </p:cNvSpPr>
          <p:nvPr>
            <p:ph type="body" idx="1"/>
          </p:nvPr>
        </p:nvSpPr>
        <p:spPr>
          <a:xfrm>
            <a:off x="5562600" y="1195757"/>
            <a:ext cx="6112605" cy="4680000"/>
          </a:xfrm>
        </p:spPr>
        <p:txBody>
          <a:bodyPr/>
          <a:lstStyle/>
          <a:p>
            <a:pPr marL="76200" lvl="0" indent="0">
              <a:buNone/>
            </a:pPr>
            <a:r>
              <a:rPr lang="he-IL" dirty="0"/>
              <a:t>בינואר 1945 - עלו לקרקע המחלקה הדתית של הפלמ"ח</a:t>
            </a:r>
          </a:p>
          <a:p>
            <a:pPr marL="76200" lvl="0" indent="0">
              <a:buNone/>
            </a:pPr>
            <a:r>
              <a:rPr lang="he-IL" dirty="0"/>
              <a:t>כשנה אחר כך מצאו הבריטים חומרי נפץ לא רחוק מהיישוב, אסרו את כל חבריו ותפסו את היישוב.</a:t>
            </a:r>
          </a:p>
          <a:p>
            <a:pPr marL="76200" lvl="0" indent="0">
              <a:buNone/>
            </a:pPr>
            <a:r>
              <a:rPr lang="he-IL" dirty="0" err="1"/>
              <a:t>ביא</a:t>
            </a:r>
            <a:r>
              <a:rPr lang="he-IL" dirty="0"/>
              <a:t>' באדר - עלו 3000 חברי תנועות נוער </a:t>
            </a:r>
            <a:r>
              <a:rPr lang="he-IL" dirty="0" err="1"/>
              <a:t>לביריה</a:t>
            </a:r>
            <a:r>
              <a:rPr lang="he-IL" dirty="0"/>
              <a:t>, הקימו את </a:t>
            </a:r>
            <a:r>
              <a:rPr lang="he-IL" dirty="0" err="1"/>
              <a:t>ביריה</a:t>
            </a:r>
            <a:r>
              <a:rPr lang="he-IL" dirty="0"/>
              <a:t> ב'.</a:t>
            </a:r>
          </a:p>
          <a:p>
            <a:pPr marL="76200" lvl="0" indent="0">
              <a:buNone/>
            </a:pPr>
            <a:r>
              <a:rPr lang="he-IL" dirty="0"/>
              <a:t>הבריטים פינו, ועוד באותו לילה עלה </a:t>
            </a:r>
            <a:r>
              <a:rPr lang="he-IL" dirty="0" err="1"/>
              <a:t>ביריה</a:t>
            </a:r>
            <a:r>
              <a:rPr lang="he-IL" dirty="0"/>
              <a:t> ג'...</a:t>
            </a:r>
          </a:p>
        </p:txBody>
      </p:sp>
      <p:pic>
        <p:nvPicPr>
          <p:cNvPr id="122" name="Google Shape;12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714" y="1337272"/>
            <a:ext cx="5256886" cy="3887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1447</Words>
  <Application>Microsoft Office PowerPoint</Application>
  <PresentationFormat>מותאם אישית</PresentationFormat>
  <Paragraphs>209</Paragraphs>
  <Slides>35</Slides>
  <Notes>35</Notes>
  <HiddenSlides>0</HiddenSlides>
  <MMClips>7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35</vt:i4>
      </vt:variant>
    </vt:vector>
  </HeadingPairs>
  <TitlesOfParts>
    <vt:vector size="39" baseType="lpstr">
      <vt:lpstr>Arial</vt:lpstr>
      <vt:lpstr>Calibri</vt:lpstr>
      <vt:lpstr>Varela Round</vt:lpstr>
      <vt:lpstr>ערכת נושא Office</vt:lpstr>
      <vt:lpstr>מערכת שידורים לאומית</vt:lpstr>
      <vt:lpstr>המאבק להתיישבות</vt:lpstr>
      <vt:lpstr>נושאי הלימוד לחלק </vt:lpstr>
      <vt:lpstr>לפני שאני מתחיל לדבר</vt:lpstr>
      <vt:lpstr>הספר הלבן (של 1939)</vt:lpstr>
      <vt:lpstr>פקודת הקרקעות 1940</vt:lpstr>
      <vt:lpstr>מצגת של PowerPoint‏</vt:lpstr>
      <vt:lpstr>העליה לביריה</vt:lpstr>
      <vt:lpstr>Birya Belongs To Us</vt:lpstr>
      <vt:lpstr>העלייה לביריה יא’ באדר (1946)</vt:lpstr>
      <vt:lpstr>ואלתרמן</vt:lpstr>
      <vt:lpstr>מפנים את המבט לנגב</vt:lpstr>
      <vt:lpstr>מתחילים ליישב את צפון הנגב</vt:lpstr>
      <vt:lpstr>מתכננים מבצע התיישבות </vt:lpstr>
      <vt:lpstr>ההתארגנות למבצע</vt:lpstr>
      <vt:lpstr>עליית 11 הנקודות</vt:lpstr>
      <vt:lpstr>התגובות</vt:lpstr>
      <vt:lpstr>בדרך להפסקה</vt:lpstr>
      <vt:lpstr>מה בחלק השני של השיעור</vt:lpstr>
      <vt:lpstr>צינור המים לנגב</vt:lpstr>
      <vt:lpstr>בנגב כעשרים ישובים</vt:lpstr>
      <vt:lpstr>מצגת של PowerPoint‏</vt:lpstr>
      <vt:lpstr>הנחת הצינור</vt:lpstr>
      <vt:lpstr>ואלתרמן?!</vt:lpstr>
      <vt:lpstr>וועדת אונסקו"פ והצינור הציוני</vt:lpstr>
      <vt:lpstr>מצגת של PowerPoint‏</vt:lpstr>
      <vt:lpstr>שאלות בגרות לפיצוח</vt:lpstr>
      <vt:lpstr>שאלת בגרות ממועד חורף 2020</vt:lpstr>
      <vt:lpstr>פיצוח</vt:lpstr>
      <vt:lpstr>מצגת של PowerPoint‏</vt:lpstr>
      <vt:lpstr>שאלה ממועד קיץ תשע”ט (2019)</vt:lpstr>
      <vt:lpstr>הקריקטורה מהנספח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User</dc:creator>
  <cp:lastModifiedBy>נעמה כהן-לוז</cp:lastModifiedBy>
  <cp:revision>31</cp:revision>
  <dcterms:modified xsi:type="dcterms:W3CDTF">2020-05-30T11:58:34Z</dcterms:modified>
</cp:coreProperties>
</file>