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92" r:id="rId5"/>
    <p:sldId id="259" r:id="rId6"/>
    <p:sldId id="260" r:id="rId7"/>
    <p:sldId id="297" r:id="rId8"/>
    <p:sldId id="261" r:id="rId9"/>
    <p:sldId id="296" r:id="rId10"/>
    <p:sldId id="295" r:id="rId11"/>
    <p:sldId id="294" r:id="rId12"/>
    <p:sldId id="262" r:id="rId13"/>
    <p:sldId id="285" r:id="rId14"/>
    <p:sldId id="286" r:id="rId15"/>
    <p:sldId id="263" r:id="rId16"/>
    <p:sldId id="264" r:id="rId17"/>
    <p:sldId id="287" r:id="rId18"/>
    <p:sldId id="265" r:id="rId19"/>
    <p:sldId id="266" r:id="rId20"/>
    <p:sldId id="283"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David" panose="020E0502060401010101" pitchFamily="34" charset="-79"/>
      <p:regular r:id="rId27"/>
      <p:bold r:id="rId28"/>
    </p:embeddedFont>
    <p:embeddedFont>
      <p:font typeface="Varela Round" panose="00000500000000000000" pitchFamily="2" charset="-79"/>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21" autoAdjust="0"/>
    <p:restoredTop sz="86400" autoAdjust="0"/>
  </p:normalViewPr>
  <p:slideViewPr>
    <p:cSldViewPr snapToGrid="0">
      <p:cViewPr varScale="1">
        <p:scale>
          <a:sx n="60" d="100"/>
          <a:sy n="60" d="100"/>
        </p:scale>
        <p:origin x="78" y="72"/>
      </p:cViewPr>
      <p:guideLst>
        <p:guide orient="horz" pos="2160"/>
        <p:guide pos="3841"/>
      </p:guideLst>
    </p:cSldViewPr>
  </p:slideViewPr>
  <p:outlineViewPr>
    <p:cViewPr>
      <p:scale>
        <a:sx n="33" d="100"/>
        <a:sy n="33" d="100"/>
      </p:scale>
      <p:origin x="0" y="-1854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pPr marL="0" marR="0" lvl="0" indent="0" algn="l" rtl="1">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23b25340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23b25340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49" name="Google Shape;149;g723b253401_0_15: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3b2534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3b25340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he-IL" sz="1200" b="0" i="0" u="none" strike="noStrike" cap="none" baseline="0" dirty="0">
              <a:solidFill>
                <a:schemeClr val="dk1"/>
              </a:solidFill>
              <a:latin typeface="Calibri"/>
              <a:ea typeface="Calibri"/>
              <a:cs typeface="Calibri"/>
              <a:sym typeface="Calibri"/>
            </a:endParaRPr>
          </a:p>
          <a:p>
            <a:endParaRPr dirty="0"/>
          </a:p>
        </p:txBody>
      </p:sp>
      <p:sp>
        <p:nvSpPr>
          <p:cNvPr id="133" name="Google Shape;133;g723b253401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3b253401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3b253401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dirty="0"/>
          </a:p>
        </p:txBody>
      </p:sp>
      <p:sp>
        <p:nvSpPr>
          <p:cNvPr id="164" name="Google Shape;164;g723b253401_2_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3b253401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3b253401_2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baseline="0" dirty="0"/>
              <a:t>ענו על השאלות ונסו לשער מה עבר בראשו של אונן כאשר בא לבצע את מצוות הייבום וכמו-כן, מה עבר בראשו של יהודה שדיבר עם תמר.</a:t>
            </a:r>
          </a:p>
        </p:txBody>
      </p:sp>
      <p:sp>
        <p:nvSpPr>
          <p:cNvPr id="164" name="Google Shape;164;g723b253401_2_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23b253401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23b253401_2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
        <p:nvSpPr>
          <p:cNvPr id="172" name="Google Shape;172;g723b253401_2_20: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23b253401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23b253401_2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r"/>
            <a:r>
              <a:rPr lang="he-IL" dirty="0"/>
              <a:t>בבקשה</a:t>
            </a:r>
            <a:r>
              <a:rPr lang="he-IL" baseline="0" dirty="0"/>
              <a:t> ענו על השאלה הבאה.</a:t>
            </a:r>
            <a:endParaRPr lang="he-IL" dirty="0"/>
          </a:p>
          <a:p>
            <a:pPr marL="0" lvl="0" indent="0" algn="l" rtl="0">
              <a:spcBef>
                <a:spcPts val="0"/>
              </a:spcBef>
              <a:spcAft>
                <a:spcPts val="0"/>
              </a:spcAft>
              <a:buNone/>
            </a:pPr>
            <a:endParaRPr dirty="0"/>
          </a:p>
        </p:txBody>
      </p:sp>
      <p:sp>
        <p:nvSpPr>
          <p:cNvPr id="180" name="Google Shape;180;g723b253401_2_1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dirty="0"/>
              <a:t>למחוק</a:t>
            </a:r>
            <a:r>
              <a:rPr lang="he-IL" baseline="0" dirty="0"/>
              <a:t> שקופית זו אם אין בה צורך.</a:t>
            </a:r>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endParaRPr lang="he-IL" sz="1200" b="1" dirty="0"/>
          </a:p>
          <a:p>
            <a:pPr marL="158750" marR="0" lvl="0" indent="0" algn="r" defTabSz="914400" rtl="1" eaLnBrk="1" fontAlgn="auto" latinLnBrk="0" hangingPunct="1">
              <a:lnSpc>
                <a:spcPct val="100000"/>
              </a:lnSpc>
              <a:spcBef>
                <a:spcPts val="0"/>
              </a:spcBef>
              <a:spcAft>
                <a:spcPts val="0"/>
              </a:spcAft>
              <a:buClr>
                <a:srgbClr val="000000"/>
              </a:buClr>
              <a:buSzPts val="1100"/>
              <a:buFont typeface="Arial"/>
              <a:buNone/>
              <a:tabLst/>
              <a:defRPr/>
            </a:pPr>
            <a:r>
              <a:rPr lang="he-IL" sz="1200" b="1" dirty="0"/>
              <a:t>משך השקף: דקה</a:t>
            </a:r>
          </a:p>
          <a:p>
            <a:pPr marL="158750" indent="0" algn="r" rtl="1">
              <a:buNone/>
            </a:pPr>
            <a:endParaRPr lang="he-IL" sz="1200" dirty="0"/>
          </a:p>
          <a:p>
            <a:pPr marL="158750" indent="0" algn="r" rtl="1">
              <a:buNone/>
            </a:pPr>
            <a:r>
              <a:rPr lang="he-IL" sz="1200" b="0" i="0" u="sng" strike="noStrike" cap="none" dirty="0">
                <a:solidFill>
                  <a:srgbClr val="000000"/>
                </a:solidFill>
                <a:effectLst/>
                <a:latin typeface="Arial"/>
                <a:ea typeface="Arial"/>
                <a:cs typeface="Arial"/>
                <a:sym typeface="Arial"/>
              </a:rPr>
              <a:t>תחילה, בהכנה לשיעור נא לסגור חלונות של יישומים אחרים במחשב, להרחיק אמצעים מסיחים, להתיישב בחדר שקט, להניח כוס מים לידכם, ובעיקר להתמקד במפגש.</a:t>
            </a:r>
          </a:p>
          <a:p>
            <a:pPr marL="158750" indent="0" algn="r" rtl="1">
              <a:buNone/>
            </a:pPr>
            <a:r>
              <a:rPr lang="he-IL" sz="1200" b="0" i="0" u="sng" strike="noStrike" cap="none" dirty="0">
                <a:solidFill>
                  <a:srgbClr val="000000"/>
                </a:solidFill>
                <a:effectLst/>
                <a:latin typeface="Arial"/>
                <a:cs typeface="Arial"/>
                <a:sym typeface="Arial"/>
              </a:rPr>
              <a:t>נא להכין כלי כתיבה, ותנ"ך. </a:t>
            </a:r>
            <a:endParaRPr lang="he-IL" u="sng" dirty="0"/>
          </a:p>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23b2534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23b25340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בואו נקרא את הטקסט.</a:t>
            </a:r>
          </a:p>
          <a:p>
            <a:pPr marL="0" lvl="0" indent="0" algn="l" rtl="0">
              <a:spcBef>
                <a:spcPts val="0"/>
              </a:spcBef>
              <a:spcAft>
                <a:spcPts val="0"/>
              </a:spcAft>
              <a:buNone/>
            </a:pPr>
            <a:r>
              <a:rPr lang="he-IL" dirty="0"/>
              <a:t>כדי להבין אותו נחלק</a:t>
            </a:r>
            <a:r>
              <a:rPr lang="he-IL" baseline="0" dirty="0"/>
              <a:t> אותו לחלקים </a:t>
            </a:r>
            <a:endParaRPr dirty="0"/>
          </a:p>
        </p:txBody>
      </p:sp>
      <p:sp>
        <p:nvSpPr>
          <p:cNvPr id="133" name="Google Shape;133;g723b253401_0_1: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23b2534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23b253401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he-IL" sz="1200" b="0" i="0" u="none" strike="noStrike" cap="none" baseline="0" dirty="0">
                <a:solidFill>
                  <a:schemeClr val="dk1"/>
                </a:solidFill>
                <a:latin typeface="Calibri"/>
                <a:ea typeface="Calibri"/>
                <a:cs typeface="Calibri"/>
                <a:sym typeface="Calibri"/>
              </a:rPr>
              <a:t>יש הטוענים שהפרטים בסיפור הם עונש ליהודה על חלקו במכירת יוסף. יהודה היה בעל השפעה על אחיו אך הוא</a:t>
            </a:r>
          </a:p>
          <a:p>
            <a:r>
              <a:rPr lang="he-IL" sz="1200" b="0" i="0" u="none" strike="noStrike" cap="none" baseline="0" dirty="0">
                <a:solidFill>
                  <a:schemeClr val="dk1"/>
                </a:solidFill>
                <a:latin typeface="Calibri"/>
                <a:ea typeface="Calibri"/>
                <a:cs typeface="Calibri"/>
                <a:sym typeface="Calibri"/>
              </a:rPr>
              <a:t>לא ניצל אותה עד הסוף. הוא אמנם הציל את יוסף ממוות אך גרם למכירתו כעבד.</a:t>
            </a:r>
            <a:endParaRPr dirty="0"/>
          </a:p>
        </p:txBody>
      </p:sp>
      <p:sp>
        <p:nvSpPr>
          <p:cNvPr id="141" name="Google Shape;141;g723b253401_0_8: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lvl="0" indent="0" algn="l" rtl="0">
              <a:spcBef>
                <a:spcPts val="0"/>
              </a:spcBef>
              <a:spcAft>
                <a:spcPts val="0"/>
              </a:spcAft>
              <a:buNone/>
            </a:pPr>
            <a:r>
              <a:rPr lang="he-IL" sz="1200" b="0" i="0" u="none" strike="noStrike" cap="none" baseline="0" dirty="0">
                <a:solidFill>
                  <a:schemeClr val="dk1"/>
                </a:solidFill>
                <a:latin typeface="Calibri"/>
                <a:ea typeface="Calibri"/>
                <a:cs typeface="Calibri"/>
                <a:sym typeface="Calibri"/>
              </a:rPr>
              <a:t>על פי החוק בדברים ז' א'-ב' יש איסור להתחתן עם נשים כנעניות</a:t>
            </a:r>
          </a:p>
          <a:p>
            <a:pPr marL="0" lvl="0" indent="0" algn="l" rtl="0">
              <a:spcBef>
                <a:spcPts val="0"/>
              </a:spcBef>
              <a:spcAft>
                <a:spcPts val="0"/>
              </a:spcAft>
              <a:buNone/>
            </a:pPr>
            <a:r>
              <a:rPr lang="he-IL" sz="1200" b="0" i="0" u="none" strike="noStrike" cap="none" baseline="0" dirty="0">
                <a:solidFill>
                  <a:schemeClr val="dk1"/>
                </a:solidFill>
                <a:latin typeface="Calibri"/>
                <a:ea typeface="Calibri"/>
                <a:cs typeface="Calibri"/>
                <a:sym typeface="Calibri"/>
              </a:rPr>
              <a:t>למרות האיסור יהודה נשא אישה כנענית אשר מולידה שלו שלושה בנים: ער, אונן ושלה.</a:t>
            </a:r>
          </a:p>
          <a:p>
            <a:pPr marL="0" lvl="0" indent="0" algn="l" rtl="0">
              <a:spcBef>
                <a:spcPts val="0"/>
              </a:spcBef>
              <a:spcAft>
                <a:spcPts val="0"/>
              </a:spcAft>
              <a:buNone/>
            </a:pPr>
            <a:r>
              <a:rPr lang="he-IL" dirty="0"/>
              <a:t>שמות</a:t>
            </a:r>
            <a:r>
              <a:rPr lang="he-IL" baseline="0" dirty="0"/>
              <a:t> הילדים מאוד לא נפוצים, אם כן מדוע נקראו בשמות אלה?</a:t>
            </a:r>
            <a:endParaRPr lang="he-IL" dirty="0"/>
          </a:p>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pPr marL="0" marR="0" lvl="0" indent="0" algn="l" rtl="1">
                <a:spcBef>
                  <a:spcPts val="0"/>
                </a:spcBef>
                <a:spcAft>
                  <a:spcPts val="0"/>
                </a:spcAft>
                <a:buNone/>
              </a:pPr>
              <a:t>11</a:t>
            </a:fld>
            <a:endParaRPr lang="x-none"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23b25340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23b253401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49" name="Google Shape;149;g723b253401_0_15: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rgbClr val="192A72"/>
                </a:solidFill>
                <a:latin typeface="Varela Round"/>
                <a:ea typeface="Varela Round"/>
                <a:cs typeface="Varela Round"/>
                <a:sym typeface="Varela Round"/>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pPr marL="0" lvl="0" indent="0" algn="l" rtl="1">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p:cNvSpPr>
            <a:spLocks noGrp="1"/>
          </p:cNvSpPr>
          <p:nvPr>
            <p:ph type="body" idx="2"/>
          </p:nvPr>
        </p:nvSpPr>
        <p:spPr>
          <a:xfrm>
            <a:off x="611526" y="914033"/>
            <a:ext cx="11202594" cy="4152517"/>
          </a:xfrm>
        </p:spPr>
        <p:txBody>
          <a:bodyPr>
            <a:normAutofit lnSpcReduction="10000"/>
          </a:bodyPr>
          <a:lstStyle/>
          <a:p>
            <a:pPr marL="76200" indent="0">
              <a:buNone/>
            </a:pPr>
            <a:r>
              <a:rPr lang="he-IL" sz="3500" b="1" dirty="0"/>
              <a:t>דברי יוסף אל אחיו לאחר ההתוודעות</a:t>
            </a:r>
          </a:p>
          <a:p>
            <a:pPr marL="76200" indent="0">
              <a:buNone/>
            </a:pPr>
            <a:r>
              <a:rPr lang="he-IL" dirty="0"/>
              <a:t>פסוק 4- יוסף מזהה את הבהלה של האחים ומבקש מהם להתקרב. הוא רוצה לשוחח איתם כאחים ולא כעבדים "גשו נא אלי". יוסף אומר :"אני יוסף אחיכם אשר מכרתם אותי מצרימה" המילה "אחיכם" מדגישה את הקרבה שלו אליהם ונועדה להרגיע את האחים. יוסף מזכיר את עניין המכירה כדי להרגיע את האחים שהוא לא רוצה לנקום על המכירה.</a:t>
            </a:r>
          </a:p>
          <a:p>
            <a:endParaRPr lang="en-US" dirty="0"/>
          </a:p>
          <a:p>
            <a:pPr marL="76200" indent="0">
              <a:buNone/>
            </a:pPr>
            <a:r>
              <a:rPr lang="he-IL" dirty="0"/>
              <a:t>פסוקים 5-8 - יוסף ממשיך ומרגיע את האחים ואומר שהמכירה היתה שליחות אלוהית כדי שיוסף יציל את כל משפחתו בשנות הרעב. לדבריו האחים בלי ידיעתם הם שליחים של אלוהים. התפיסה העומדת מאחורי דבריו: אלוהים מכוון את המהלכים היסטוריה ובמקרים כאלה אין לאדם בחירה חופשית.</a:t>
            </a:r>
            <a:endParaRPr lang="he-IL" dirty="0">
              <a:latin typeface="Varela Round" panose="00000500000000000000" pitchFamily="2" charset="-79"/>
              <a:cs typeface="Varela Round" panose="00000500000000000000" pitchFamily="2" charset="-79"/>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שורש מנחה</a:t>
            </a:r>
          </a:p>
        </p:txBody>
      </p:sp>
      <p:sp>
        <p:nvSpPr>
          <p:cNvPr id="4" name="מציין מיקום טקסט 3"/>
          <p:cNvSpPr>
            <a:spLocks noGrp="1"/>
          </p:cNvSpPr>
          <p:nvPr>
            <p:ph type="body" idx="2"/>
          </p:nvPr>
        </p:nvSpPr>
        <p:spPr>
          <a:xfrm>
            <a:off x="515273" y="1725682"/>
            <a:ext cx="10772837" cy="4152517"/>
          </a:xfrm>
        </p:spPr>
        <p:txBody>
          <a:bodyPr/>
          <a:lstStyle/>
          <a:p>
            <a:pPr marL="76200" indent="0">
              <a:buNone/>
            </a:pPr>
            <a:r>
              <a:rPr lang="he-IL" dirty="0"/>
              <a:t>השורש ש.ל.ח חוזר 3 פעמים .ומשמש שורש מנחה:</a:t>
            </a:r>
          </a:p>
          <a:p>
            <a:pPr marL="76200" indent="0">
              <a:buNone/>
            </a:pPr>
            <a:r>
              <a:rPr lang="he-IL" dirty="0"/>
              <a:t>א. בפסוק ה': " למחיה" </a:t>
            </a:r>
            <a:r>
              <a:rPr lang="he-IL" dirty="0">
                <a:solidFill>
                  <a:srgbClr val="FF0000"/>
                </a:solidFill>
              </a:rPr>
              <a:t>השליחות</a:t>
            </a:r>
            <a:r>
              <a:rPr lang="he-IL" dirty="0"/>
              <a:t> מכוונת מאלוהים כדי לפרנס את משפחת יעקב בשנות הרעב.</a:t>
            </a:r>
          </a:p>
          <a:p>
            <a:pPr marL="76200" indent="0">
              <a:buNone/>
            </a:pPr>
            <a:r>
              <a:rPr lang="he-IL" dirty="0"/>
              <a:t>ב. בפסוק ז' : " לשום לכם שארית בארץ..." </a:t>
            </a:r>
            <a:r>
              <a:rPr lang="he-IL" dirty="0">
                <a:solidFill>
                  <a:srgbClr val="FF0000"/>
                </a:solidFill>
              </a:rPr>
              <a:t>שליחות</a:t>
            </a:r>
            <a:r>
              <a:rPr lang="he-IL" dirty="0"/>
              <a:t> לעתיד המשפחה ולקיומה מהרעב בהווה.</a:t>
            </a:r>
          </a:p>
          <a:p>
            <a:pPr marL="76200" indent="0">
              <a:buNone/>
            </a:pPr>
            <a:r>
              <a:rPr lang="he-IL" dirty="0"/>
              <a:t>ג. בפסוק ח' : "...וישימני מושל הציל את המצרים בכל ארץ מצרים" מטרת </a:t>
            </a:r>
            <a:r>
              <a:rPr lang="he-IL" dirty="0">
                <a:solidFill>
                  <a:srgbClr val="FF0000"/>
                </a:solidFill>
              </a:rPr>
              <a:t>השליחות</a:t>
            </a:r>
            <a:r>
              <a:rPr lang="he-IL" dirty="0"/>
              <a:t> שיוסף ינהיג את ארץ מצרים ויציל אותם מרעב.</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מציין מיקום טקסט 1"/>
          <p:cNvSpPr>
            <a:spLocks noGrp="1"/>
          </p:cNvSpPr>
          <p:nvPr>
            <p:ph type="body" idx="2"/>
          </p:nvPr>
        </p:nvSpPr>
        <p:spPr>
          <a:xfrm>
            <a:off x="515273" y="1003300"/>
            <a:ext cx="10725541" cy="2258061"/>
          </a:xfrm>
        </p:spPr>
        <p:txBody>
          <a:bodyPr>
            <a:normAutofit/>
          </a:bodyPr>
          <a:lstStyle/>
          <a:p>
            <a:pPr marL="76200" indent="0">
              <a:buNone/>
            </a:pPr>
            <a:r>
              <a:rPr lang="he-IL" sz="2800" dirty="0"/>
              <a:t>השורש ש.ל.ח סוגר מעגל.</a:t>
            </a:r>
          </a:p>
          <a:p>
            <a:pPr marL="76200" indent="0">
              <a:buNone/>
            </a:pPr>
            <a:r>
              <a:rPr lang="he-IL" sz="2800" dirty="0"/>
              <a:t>א. הוא מתקשר לדברי ה' לאברהם </a:t>
            </a:r>
            <a:r>
              <a:rPr lang="he-IL" sz="2800" b="1" dirty="0"/>
              <a:t>בבראשית ט"ו 13</a:t>
            </a:r>
            <a:r>
              <a:rPr lang="he-IL" sz="2800" dirty="0"/>
              <a:t>.בברית בין הבתרים אומר ה' לאברם שזרעו יהיה ...במצרים...</a:t>
            </a:r>
          </a:p>
          <a:p>
            <a:pPr marL="76200" indent="0">
              <a:buNone/>
            </a:pPr>
            <a:r>
              <a:rPr lang="he-IL" sz="2800" dirty="0"/>
              <a:t>ב. מתקשר </a:t>
            </a:r>
            <a:r>
              <a:rPr lang="he-IL" sz="2800" b="1" dirty="0"/>
              <a:t>לבראשית ל"ז</a:t>
            </a:r>
            <a:r>
              <a:rPr lang="he-IL" sz="2800" dirty="0"/>
              <a:t>. יעקב שלח את יוסף לראות את שלום אחיו.</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723b253401_0_15"/>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סיבתיות כפולה</a:t>
            </a:r>
            <a:endParaRPr dirty="0"/>
          </a:p>
        </p:txBody>
      </p:sp>
      <p:sp>
        <p:nvSpPr>
          <p:cNvPr id="2" name="מציין מיקום טקסט 1"/>
          <p:cNvSpPr>
            <a:spLocks noGrp="1"/>
          </p:cNvSpPr>
          <p:nvPr>
            <p:ph type="body" idx="2"/>
          </p:nvPr>
        </p:nvSpPr>
        <p:spPr>
          <a:xfrm>
            <a:off x="515273" y="1067957"/>
            <a:ext cx="10993555" cy="3965669"/>
          </a:xfrm>
        </p:spPr>
        <p:txBody>
          <a:bodyPr>
            <a:normAutofit/>
          </a:bodyPr>
          <a:lstStyle/>
          <a:p>
            <a:pPr marL="76200" indent="0">
              <a:buNone/>
            </a:pPr>
            <a:r>
              <a:rPr lang="he-IL" sz="2800" b="1" dirty="0"/>
              <a:t>סיבה ריאלית להתרחשות </a:t>
            </a:r>
            <a:r>
              <a:rPr lang="he-IL" sz="2800" dirty="0"/>
              <a:t>: האחים זרקו את יוסף לבור והוא נמכר למצרים. בעקבות זה הוא עלה לגדולה במצרים דבר שהביא את ירידת משפחת יעקב למצרים. </a:t>
            </a:r>
          </a:p>
          <a:p>
            <a:pPr marL="76200" indent="0">
              <a:buNone/>
            </a:pPr>
            <a:endParaRPr lang="he-IL" sz="2800" b="1" dirty="0"/>
          </a:p>
          <a:p>
            <a:pPr marL="76200" indent="0">
              <a:buNone/>
            </a:pPr>
            <a:r>
              <a:rPr lang="he-IL" sz="2800" b="1" dirty="0"/>
              <a:t>סיבה דתית להתרחשות </a:t>
            </a:r>
            <a:r>
              <a:rPr lang="he-IL" sz="2800" dirty="0"/>
              <a:t>–אלוהים מכוון את הארועים ההיסטוריים.</a:t>
            </a:r>
          </a:p>
        </p:txBody>
      </p:sp>
    </p:spTree>
    <p:extLst>
      <p:ext uri="{BB962C8B-B14F-4D97-AF65-F5344CB8AC3E}">
        <p14:creationId xmlns:p14="http://schemas.microsoft.com/office/powerpoint/2010/main" val="346693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723b253401_0_1"/>
          <p:cNvSpPr txBox="1">
            <a:spLocks noGrp="1"/>
          </p:cNvSpPr>
          <p:nvPr>
            <p:ph type="title"/>
          </p:nvPr>
        </p:nvSpPr>
        <p:spPr>
          <a:xfrm>
            <a:off x="3540669" y="356519"/>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פס' 9-13</a:t>
            </a:r>
            <a:endParaRPr dirty="0"/>
          </a:p>
        </p:txBody>
      </p:sp>
      <p:sp>
        <p:nvSpPr>
          <p:cNvPr id="136" name="Google Shape;136;g723b253401_0_1"/>
          <p:cNvSpPr txBox="1">
            <a:spLocks noGrp="1"/>
          </p:cNvSpPr>
          <p:nvPr>
            <p:ph type="body" idx="1"/>
          </p:nvPr>
        </p:nvSpPr>
        <p:spPr>
          <a:xfrm>
            <a:off x="515274" y="1185634"/>
            <a:ext cx="10990926" cy="4681765"/>
          </a:xfrm>
          <a:prstGeom prst="rect">
            <a:avLst/>
          </a:prstGeom>
        </p:spPr>
        <p:txBody>
          <a:bodyPr spcFirstLastPara="1" wrap="square" lIns="91425" tIns="45700" rIns="91425" bIns="45700" anchor="ctr" anchorCtr="0">
            <a:noAutofit/>
          </a:bodyPr>
          <a:lstStyle/>
          <a:p>
            <a:r>
              <a:rPr lang="he-IL" sz="3200" b="0" dirty="0"/>
              <a:t>יוסף מבקש מאחיו לספר לאביהם על מעמדו הרם במצרים. הוא מזמינם להתיישב באזור פורה במצרים "בארץ גושן". יוסף חוזר על דבריו פעמיים כדי להרגיע את יעקב בנוגע לעתיד המשפחה שכן יוסף ידאג להם.</a:t>
            </a:r>
            <a:endParaRPr lang="he-IL" sz="3200" dirty="0"/>
          </a:p>
        </p:txBody>
      </p:sp>
      <p:sp>
        <p:nvSpPr>
          <p:cNvPr id="137" name="Google Shape;137;g723b253401_0_1"/>
          <p:cNvSpPr txBox="1">
            <a:spLocks noGrp="1"/>
          </p:cNvSpPr>
          <p:nvPr>
            <p:ph type="body" idx="2"/>
          </p:nvPr>
        </p:nvSpPr>
        <p:spPr>
          <a:xfrm rot="10800000" flipH="1">
            <a:off x="580450" y="1062550"/>
            <a:ext cx="8415900" cy="6240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600"/>
              </a:spcAft>
              <a:buNone/>
            </a:pPr>
            <a:r>
              <a:rPr lang="x-none" sz="3200" b="1">
                <a:solidFill>
                  <a:srgbClr val="FFFFFF"/>
                </a:solidFill>
                <a:latin typeface="David"/>
                <a:ea typeface="David"/>
                <a:cs typeface="David"/>
                <a:sym typeface="David"/>
              </a:rPr>
              <a:t>.).</a:t>
            </a:r>
            <a:endParaRPr>
              <a:latin typeface="David"/>
              <a:ea typeface="David"/>
              <a:cs typeface="David"/>
              <a:sym typeface="David"/>
            </a:endParaRPr>
          </a:p>
        </p:txBody>
      </p:sp>
    </p:spTree>
    <p:extLst>
      <p:ext uri="{BB962C8B-B14F-4D97-AF65-F5344CB8AC3E}">
        <p14:creationId xmlns:p14="http://schemas.microsoft.com/office/powerpoint/2010/main" val="163145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762003" y="730835"/>
            <a:ext cx="11155678" cy="720094"/>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he-IL" dirty="0"/>
              <a:t>נימוקיו של יוסף</a:t>
            </a:r>
            <a:endParaRPr dirty="0"/>
          </a:p>
        </p:txBody>
      </p:sp>
      <p:sp>
        <p:nvSpPr>
          <p:cNvPr id="160" name="Google Shape;160;p5"/>
          <p:cNvSpPr txBox="1">
            <a:spLocks noGrp="1"/>
          </p:cNvSpPr>
          <p:nvPr>
            <p:ph type="body" idx="2"/>
          </p:nvPr>
        </p:nvSpPr>
        <p:spPr>
          <a:xfrm>
            <a:off x="515273" y="1725460"/>
            <a:ext cx="11295727" cy="4153058"/>
          </a:xfrm>
          <a:prstGeom prst="rect">
            <a:avLst/>
          </a:prstGeom>
          <a:noFill/>
          <a:ln>
            <a:noFill/>
          </a:ln>
        </p:spPr>
        <p:txBody>
          <a:bodyPr spcFirstLastPara="1" wrap="square" lIns="91425" tIns="45700" rIns="91425" bIns="45700" anchor="t" anchorCtr="0">
            <a:normAutofit/>
          </a:bodyPr>
          <a:lstStyle/>
          <a:p>
            <a:pPr marL="76200" indent="0">
              <a:buNone/>
            </a:pPr>
            <a:r>
              <a:rPr lang="he-IL" sz="2800" dirty="0"/>
              <a:t>יוסף מציג שני נימוקים לירידת משפחת יעקב למצרים:</a:t>
            </a:r>
          </a:p>
          <a:p>
            <a:pPr marL="76200" indent="0">
              <a:buNone/>
            </a:pPr>
            <a:endParaRPr lang="he-IL" sz="2800" dirty="0"/>
          </a:p>
          <a:p>
            <a:pPr marL="76200" indent="0">
              <a:buNone/>
            </a:pPr>
            <a:r>
              <a:rPr lang="he-IL" sz="2800" dirty="0"/>
              <a:t>1 יוסף רוצה להיות קרוב למשפחת אביו לאחר שנים רבות של פרידה.</a:t>
            </a:r>
          </a:p>
          <a:p>
            <a:pPr marL="76200" indent="0">
              <a:buNone/>
            </a:pPr>
            <a:r>
              <a:rPr lang="he-IL" sz="2800" dirty="0"/>
              <a:t>2  יוסף ידאג לפרנסתם בשנות הרעב הקשות.</a:t>
            </a:r>
            <a:endParaRPr sz="2800"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g723b253401_2_3"/>
          <p:cNvSpPr txBox="1">
            <a:spLocks noGrp="1"/>
          </p:cNvSpPr>
          <p:nvPr>
            <p:ph type="body" idx="2"/>
          </p:nvPr>
        </p:nvSpPr>
        <p:spPr>
          <a:xfrm>
            <a:off x="1043943" y="838200"/>
            <a:ext cx="10291464" cy="4762430"/>
          </a:xfrm>
          <a:prstGeom prst="rect">
            <a:avLst/>
          </a:prstGeom>
        </p:spPr>
        <p:txBody>
          <a:bodyPr spcFirstLastPara="1" wrap="square" lIns="91425" tIns="45700" rIns="91425" bIns="45700" anchor="t" anchorCtr="0">
            <a:noAutofit/>
          </a:bodyPr>
          <a:lstStyle/>
          <a:p>
            <a:pPr marL="76200" indent="0">
              <a:buNone/>
            </a:pPr>
            <a:r>
              <a:rPr lang="he-IL" sz="2800" dirty="0"/>
              <a:t>בדברי יוסף ישנה חזרה מרובה על המילים "אבי", "אחי", חזרה שנועדה להדגיש את הקשר החם שמרגיש יוסף למשפחתו. חזרה על מילים אלה גם בפסוקים הבאים.</a:t>
            </a:r>
            <a:endParaRPr sz="2800" b="1"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723b253401_2_3"/>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פס' 14-15</a:t>
            </a:r>
            <a:endParaRPr dirty="0"/>
          </a:p>
        </p:txBody>
      </p:sp>
      <p:sp>
        <p:nvSpPr>
          <p:cNvPr id="168" name="Google Shape;168;g723b253401_2_3"/>
          <p:cNvSpPr txBox="1">
            <a:spLocks noGrp="1"/>
          </p:cNvSpPr>
          <p:nvPr>
            <p:ph type="body" idx="2"/>
          </p:nvPr>
        </p:nvSpPr>
        <p:spPr>
          <a:xfrm>
            <a:off x="304800" y="1100544"/>
            <a:ext cx="11582399" cy="5104195"/>
          </a:xfrm>
          <a:prstGeom prst="rect">
            <a:avLst/>
          </a:prstGeom>
        </p:spPr>
        <p:txBody>
          <a:bodyPr spcFirstLastPara="1" wrap="square" lIns="91425" tIns="45700" rIns="91425" bIns="45700" anchor="t" anchorCtr="0">
            <a:noAutofit/>
          </a:bodyPr>
          <a:lstStyle/>
          <a:p>
            <a:pPr marL="76200" indent="0">
              <a:buNone/>
            </a:pPr>
            <a:r>
              <a:rPr lang="he-IL" sz="2800" dirty="0"/>
              <a:t>ההתרגשות בעיצומה. יוסף ובנימין אחיו בוכים מהתרגשות.</a:t>
            </a:r>
          </a:p>
          <a:p>
            <a:pPr marL="76200" indent="0">
              <a:buNone/>
            </a:pPr>
            <a:r>
              <a:rPr lang="he-IL" sz="2800" dirty="0"/>
              <a:t>חזרה על השורש ב.כ.ה מדגישה את רגשותיו העזים של יוסף לאחיו</a:t>
            </a:r>
            <a:endParaRPr lang="he-IL" sz="2800" b="1"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64246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723b253401_2_20"/>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בוחן הצלחה</a:t>
            </a:r>
            <a:endParaRPr dirty="0"/>
          </a:p>
        </p:txBody>
      </p:sp>
      <p:sp>
        <p:nvSpPr>
          <p:cNvPr id="176" name="Google Shape;176;g723b253401_2_20"/>
          <p:cNvSpPr txBox="1">
            <a:spLocks noGrp="1"/>
          </p:cNvSpPr>
          <p:nvPr>
            <p:ph type="body" idx="2"/>
          </p:nvPr>
        </p:nvSpPr>
        <p:spPr>
          <a:xfrm>
            <a:off x="0" y="971705"/>
            <a:ext cx="11463867" cy="4152600"/>
          </a:xfrm>
          <a:prstGeom prst="rect">
            <a:avLst/>
          </a:prstGeom>
        </p:spPr>
        <p:txBody>
          <a:bodyPr spcFirstLastPara="1" wrap="square" lIns="91425" tIns="45700" rIns="91425" bIns="45700" anchor="t" anchorCtr="0">
            <a:noAutofit/>
          </a:bodyPr>
          <a:lstStyle/>
          <a:p>
            <a:pPr marL="533400" lvl="0" indent="-457200">
              <a:buAutoNum type="arabicPeriod"/>
            </a:pPr>
            <a:r>
              <a:rPr lang="he-IL" sz="2800" dirty="0"/>
              <a:t>בדברי יוסף בפסוק 4 יש תשובה לשאלה: מי מכר את יוסף? קרא בראשית ל"ז, ל"ט, 1. מה גרם להווצרותה של השאלה? </a:t>
            </a:r>
          </a:p>
          <a:p>
            <a:pPr marL="76200" lvl="0" indent="0">
              <a:buNone/>
            </a:pPr>
            <a:endParaRPr lang="en-US" sz="2800" dirty="0"/>
          </a:p>
          <a:p>
            <a:pPr marL="76200" lvl="0" indent="0">
              <a:buNone/>
            </a:pPr>
            <a:r>
              <a:rPr lang="he-IL" sz="2800" dirty="0"/>
              <a:t>2. הסבר את ה"סיבתיות כפולה" כפי שהיא באה לידי ביטוי בפסוקים ה'-ט'.</a:t>
            </a:r>
            <a:endParaRPr lang="en-US" sz="2800" dirty="0"/>
          </a:p>
          <a:p>
            <a:pPr marL="76200" lvl="0" indent="0">
              <a:buNone/>
            </a:pPr>
            <a:r>
              <a:rPr lang="he-IL" sz="2800" dirty="0"/>
              <a:t>     א. מהן משמעויותיה של המילה המנחה "שלח" בפסוקים ה'-ח'?</a:t>
            </a:r>
            <a:endParaRPr lang="en-US" sz="2800" dirty="0"/>
          </a:p>
          <a:p>
            <a:pPr marL="76200" lvl="0" indent="0">
              <a:buNone/>
            </a:pPr>
            <a:r>
              <a:rPr lang="he-IL" sz="2800" dirty="0"/>
              <a:t>     ב. קרא גם </a:t>
            </a:r>
            <a:r>
              <a:rPr lang="he-IL" sz="2800" b="1" dirty="0"/>
              <a:t>בראשית</a:t>
            </a:r>
            <a:r>
              <a:rPr lang="he-IL" sz="2800" dirty="0"/>
              <a:t> ל"ז פסוקים י"ג, ל"ב. מהו העיקרון לפיו מקשרת המילה המנחה "שלח" בין  שני הפרקים.</a:t>
            </a:r>
            <a:endParaRPr lang="he-IL" sz="28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723b253401_2_11"/>
          <p:cNvSpPr txBox="1">
            <a:spLocks noGrp="1"/>
          </p:cNvSpPr>
          <p:nvPr>
            <p:ph type="title"/>
          </p:nvPr>
        </p:nvSpPr>
        <p:spPr>
          <a:xfrm>
            <a:off x="2549769" y="213094"/>
            <a:ext cx="9642300" cy="720000"/>
          </a:xfrm>
          <a:prstGeom prst="rect">
            <a:avLst/>
          </a:prstGeom>
        </p:spPr>
        <p:txBody>
          <a:bodyPr spcFirstLastPara="1" wrap="square" lIns="91425" tIns="45700" rIns="91425" bIns="45700" anchor="ctr" anchorCtr="0">
            <a:noAutofit/>
          </a:bodyPr>
          <a:lstStyle/>
          <a:p>
            <a:pPr lvl="0" rtl="0"/>
            <a:r>
              <a:rPr lang="he-IL" dirty="0"/>
              <a:t>תשובות</a:t>
            </a:r>
            <a:endParaRPr dirty="0"/>
          </a:p>
        </p:txBody>
      </p:sp>
      <p:sp>
        <p:nvSpPr>
          <p:cNvPr id="184" name="Google Shape;184;g723b253401_2_11"/>
          <p:cNvSpPr txBox="1">
            <a:spLocks noGrp="1"/>
          </p:cNvSpPr>
          <p:nvPr>
            <p:ph type="body" idx="2"/>
          </p:nvPr>
        </p:nvSpPr>
        <p:spPr>
          <a:xfrm>
            <a:off x="515272" y="990600"/>
            <a:ext cx="10813127" cy="4887682"/>
          </a:xfrm>
          <a:prstGeom prst="rect">
            <a:avLst/>
          </a:prstGeom>
        </p:spPr>
        <p:txBody>
          <a:bodyPr spcFirstLastPara="1" wrap="square" lIns="91425" tIns="45700" rIns="91425" bIns="45700" anchor="t" anchorCtr="0">
            <a:noAutofit/>
          </a:bodyPr>
          <a:lstStyle/>
          <a:p>
            <a:pPr marL="533400" lvl="0" indent="-457200">
              <a:buAutoNum type="arabicPeriod"/>
            </a:pPr>
            <a:r>
              <a:rPr lang="he-IL" dirty="0"/>
              <a:t>להיווצרות השאלה מי מכר את יוסף היו מספר אפשרויות: הישמעאלים, המדיינים, אחי נוסף.</a:t>
            </a:r>
          </a:p>
          <a:p>
            <a:pPr marL="533400" lvl="0" indent="-457200">
              <a:buAutoNum type="arabicPeriod"/>
            </a:pPr>
            <a:r>
              <a:rPr lang="he-IL" dirty="0"/>
              <a:t>א. הסיבתיות הכפולה: סיבה ריאלית להתרחשות : האחים זרקו את יוסף לבור והוא נמכר למצרים. בעקבות זה הוא עלה לגדולה במצרים דבר שהביא את ירידת משפחת יעקב למצרים. </a:t>
            </a:r>
          </a:p>
          <a:p>
            <a:pPr marL="76200" lvl="0" indent="0">
              <a:buNone/>
            </a:pPr>
            <a:r>
              <a:rPr lang="he-IL" dirty="0"/>
              <a:t>      סיבה דתית להתרחשות –אלוהים מכוון את הארועים ההיסטוריים.</a:t>
            </a:r>
          </a:p>
          <a:p>
            <a:pPr marL="76200" indent="0">
              <a:buNone/>
            </a:pPr>
            <a:r>
              <a:rPr lang="he-IL" dirty="0"/>
              <a:t>    ב. עיקרון סגירת מעגל: יעקב שלח את יוסף לראות את שלום אחיו. ולבסוף רק כותנתו חוזרת אליו, נשלחת אליו.</a:t>
            </a:r>
          </a:p>
          <a:p>
            <a:pPr marL="76200" lvl="0" indent="0">
              <a:buNone/>
            </a:pPr>
            <a:endParaRPr lang="he-IL" dirty="0"/>
          </a:p>
          <a:p>
            <a:pPr marL="533400" lvl="0" indent="-457200">
              <a:buAutoNum type="arabicPeriod"/>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89209" y="1228084"/>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6000" dirty="0"/>
              <a:t>המפגש בין יוסף ואחיו במצרים</a:t>
            </a:r>
            <a:endParaRPr sz="8000" dirty="0">
              <a:solidFill>
                <a:schemeClr val="dk1"/>
              </a:solidFill>
            </a:endParaRPr>
          </a:p>
        </p:txBody>
      </p:sp>
      <p:sp>
        <p:nvSpPr>
          <p:cNvPr id="115" name="Google Shape;115;p2"/>
          <p:cNvSpPr txBox="1">
            <a:spLocks noGrp="1"/>
          </p:cNvSpPr>
          <p:nvPr>
            <p:ph type="subTitle" idx="1"/>
          </p:nvPr>
        </p:nvSpPr>
        <p:spPr>
          <a:xfrm>
            <a:off x="89209" y="2390904"/>
            <a:ext cx="12192000" cy="1457698"/>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dirty="0"/>
              <a:t>בראשית מ"ה</a:t>
            </a:r>
          </a:p>
          <a:p>
            <a:pPr marL="0" lvl="0" indent="0" algn="ctr" rtl="1">
              <a:lnSpc>
                <a:spcPct val="100000"/>
              </a:lnSpc>
              <a:spcBef>
                <a:spcPts val="0"/>
              </a:spcBef>
              <a:spcAft>
                <a:spcPts val="600"/>
              </a:spcAft>
              <a:buClr>
                <a:srgbClr val="002060"/>
              </a:buClr>
              <a:buSzPts val="2800"/>
              <a:buNone/>
            </a:pPr>
            <a:r>
              <a:rPr lang="he-IL" dirty="0"/>
              <a:t>חלק א'</a:t>
            </a:r>
            <a:endParaRPr dirty="0"/>
          </a:p>
        </p:txBody>
      </p:sp>
      <p:sp>
        <p:nvSpPr>
          <p:cNvPr id="116" name="Google Shape;116;p2"/>
          <p:cNvSpPr txBox="1">
            <a:spLocks noGrp="1"/>
          </p:cNvSpPr>
          <p:nvPr>
            <p:ph type="body" idx="2"/>
          </p:nvPr>
        </p:nvSpPr>
        <p:spPr>
          <a:xfrm>
            <a:off x="89208" y="3693768"/>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t>אלעד </a:t>
            </a:r>
            <a:r>
              <a:rPr lang="he-IL" dirty="0" err="1"/>
              <a:t>סויסה</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4" name="Google Shape;122;p3">
            <a:extLst>
              <a:ext uri="{FF2B5EF4-FFF2-40B4-BE49-F238E27FC236}">
                <a16:creationId xmlns:a16="http://schemas.microsoft.com/office/drawing/2014/main" id="{AFE7727A-0288-43C4-8A33-15EA2C83DA6C}"/>
              </a:ext>
            </a:extLst>
          </p:cNvPr>
          <p:cNvSpPr txBox="1">
            <a:spLocks/>
          </p:cNvSpPr>
          <p:nvPr/>
        </p:nvSpPr>
        <p:spPr>
          <a:xfrm>
            <a:off x="2820221" y="1687072"/>
            <a:ext cx="8537400" cy="457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Varela Round"/>
                <a:ea typeface="Varela Round"/>
                <a:cs typeface="Varela Round"/>
                <a:sym typeface="Varela Round"/>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Varela Round"/>
                <a:ea typeface="Varela Round"/>
                <a:cs typeface="Varela Round"/>
                <a:sym typeface="Varela Round"/>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Varela Round"/>
                <a:ea typeface="Varela Round"/>
                <a:cs typeface="Varela Round"/>
                <a:sym typeface="Varela Round"/>
              </a:defRPr>
            </a:lvl9pPr>
          </a:lstStyle>
          <a:p>
            <a:pPr marL="0" indent="0">
              <a:lnSpc>
                <a:spcPct val="150000"/>
              </a:lnSpc>
              <a:spcBef>
                <a:spcPts val="0"/>
              </a:spcBef>
              <a:buClr>
                <a:schemeClr val="dk1"/>
              </a:buClr>
              <a:buSzPts val="2400"/>
            </a:pPr>
            <a:endParaRPr lang="he-IL" sz="2400" b="0" dirty="0">
              <a:solidFill>
                <a:schemeClr val="dk1"/>
              </a:solidFill>
            </a:endParaRPr>
          </a:p>
          <a:p>
            <a:pPr marL="342900" indent="-342900">
              <a:lnSpc>
                <a:spcPct val="150000"/>
              </a:lnSpc>
              <a:spcBef>
                <a:spcPts val="0"/>
              </a:spcBef>
              <a:buClr>
                <a:schemeClr val="dk1"/>
              </a:buClr>
              <a:buSzPts val="2400"/>
              <a:buFontTx/>
              <a:buChar char="-"/>
            </a:pPr>
            <a:r>
              <a:rPr lang="he-IL" b="0" dirty="0">
                <a:solidFill>
                  <a:schemeClr val="dk1"/>
                </a:solidFill>
              </a:rPr>
              <a:t>לקשר את הפרק הזה אל הפרק בקודם</a:t>
            </a:r>
          </a:p>
          <a:p>
            <a:pPr marL="342900" indent="-342900">
              <a:lnSpc>
                <a:spcPct val="150000"/>
              </a:lnSpc>
              <a:spcBef>
                <a:spcPts val="0"/>
              </a:spcBef>
              <a:buClr>
                <a:schemeClr val="dk1"/>
              </a:buClr>
              <a:buSzPts val="2400"/>
              <a:buFontTx/>
              <a:buChar char="-"/>
            </a:pPr>
            <a:r>
              <a:rPr lang="he-IL" b="0" dirty="0">
                <a:solidFill>
                  <a:schemeClr val="dk1"/>
                </a:solidFill>
              </a:rPr>
              <a:t>לאתר מידע מתוך הטקסט</a:t>
            </a:r>
          </a:p>
          <a:p>
            <a:pPr marL="342900" indent="-342900">
              <a:lnSpc>
                <a:spcPct val="150000"/>
              </a:lnSpc>
              <a:spcBef>
                <a:spcPts val="0"/>
              </a:spcBef>
              <a:buClr>
                <a:schemeClr val="dk1"/>
              </a:buClr>
              <a:buSzPts val="2400"/>
              <a:buFontTx/>
              <a:buChar char="-"/>
            </a:pPr>
            <a:endParaRPr lang="he-IL" sz="2400" b="0" dirty="0">
              <a:solidFill>
                <a:schemeClr val="dk1"/>
              </a:solidFill>
            </a:endParaRPr>
          </a:p>
          <a:p>
            <a:pPr marL="342900" indent="-342900">
              <a:lnSpc>
                <a:spcPct val="150000"/>
              </a:lnSpc>
              <a:spcBef>
                <a:spcPts val="0"/>
              </a:spcBef>
              <a:buClr>
                <a:schemeClr val="dk1"/>
              </a:buClr>
              <a:buSzPts val="2400"/>
              <a:buFontTx/>
              <a:buChar char="-"/>
            </a:pPr>
            <a:endParaRPr lang="he-IL" sz="2400" b="0" dirty="0">
              <a:solidFill>
                <a:schemeClr val="dk1"/>
              </a:solidFill>
            </a:endParaRPr>
          </a:p>
          <a:p>
            <a:pPr marL="0" indent="0">
              <a:lnSpc>
                <a:spcPct val="150000"/>
              </a:lnSpc>
              <a:spcBef>
                <a:spcPts val="0"/>
              </a:spcBef>
              <a:buClr>
                <a:schemeClr val="dk1"/>
              </a:buClr>
              <a:buSzPts val="2400"/>
            </a:pPr>
            <a:endParaRPr lang="he-IL" sz="2400" b="0" dirty="0">
              <a:solidFill>
                <a:schemeClr val="dk1"/>
              </a:solidFill>
            </a:endParaRPr>
          </a:p>
        </p:txBody>
      </p:sp>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x-none">
                <a:solidFill>
                  <a:srgbClr val="192A72"/>
                </a:solidFill>
              </a:rPr>
              <a:t>מה נלמד היום</a:t>
            </a:r>
            <a:r>
              <a:rPr lang="he-IL" dirty="0">
                <a:solidFill>
                  <a:srgbClr val="192A72"/>
                </a:solidFill>
              </a:rPr>
              <a:t>?</a:t>
            </a:r>
            <a:r>
              <a:rPr lang="x-none">
                <a:solidFill>
                  <a:srgbClr val="192A72"/>
                </a:solidFill>
              </a:rPr>
              <a:t> </a:t>
            </a:r>
            <a:endParaRPr dirty="0"/>
          </a:p>
        </p:txBody>
      </p:sp>
      <p:sp>
        <p:nvSpPr>
          <p:cNvPr id="122" name="Google Shape;122;p3"/>
          <p:cNvSpPr txBox="1">
            <a:spLocks noGrp="1"/>
          </p:cNvSpPr>
          <p:nvPr>
            <p:ph type="body" idx="1"/>
          </p:nvPr>
        </p:nvSpPr>
        <p:spPr>
          <a:xfrm>
            <a:off x="678051" y="-87854"/>
            <a:ext cx="10835897" cy="4570800"/>
          </a:xfrm>
          <a:prstGeom prst="rect">
            <a:avLst/>
          </a:prstGeom>
          <a:noFill/>
          <a:ln>
            <a:noFill/>
          </a:ln>
        </p:spPr>
        <p:txBody>
          <a:bodyPr spcFirstLastPara="1" wrap="square" lIns="91425" tIns="45700" rIns="91425" bIns="45700" anchor="ctr" anchorCtr="0">
            <a:noAutofit/>
          </a:bodyPr>
          <a:lstStyle/>
          <a:p>
            <a:r>
              <a:rPr lang="he-IL" sz="2400" dirty="0"/>
              <a:t> </a:t>
            </a:r>
            <a:r>
              <a:rPr lang="he-IL" b="0" dirty="0"/>
              <a:t>פסוקים 1-3: יוסף מתוודע לאחיו</a:t>
            </a:r>
          </a:p>
          <a:p>
            <a:r>
              <a:rPr lang="he-IL" b="0" dirty="0"/>
              <a:t>פסוקים 4-15: דברי יוסף לאחיו לאחר ההתוודעות</a:t>
            </a:r>
            <a:endParaRPr lang="he-IL" b="0" dirty="0">
              <a:solidFill>
                <a:schemeClr val="dk1"/>
              </a:solidFill>
            </a:endParaRPr>
          </a:p>
          <a:p>
            <a:pPr marL="0" lvl="0" indent="0" algn="r" rtl="1">
              <a:lnSpc>
                <a:spcPct val="150000"/>
              </a:lnSpc>
              <a:spcBef>
                <a:spcPts val="0"/>
              </a:spcBef>
              <a:spcAft>
                <a:spcPts val="0"/>
              </a:spcAft>
              <a:buClr>
                <a:schemeClr val="dk1"/>
              </a:buClr>
              <a:buSzPts val="2400"/>
            </a:pPr>
            <a:endParaRPr sz="2400" b="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1000"/>
                                        <p:tgtEl>
                                          <p:spTgt spid="122">
                                            <p:txEl>
                                              <p:pRg st="0" end="0"/>
                                            </p:txEl>
                                          </p:spTgt>
                                        </p:tgtEl>
                                      </p:cBhvr>
                                    </p:animEffect>
                                    <p:anim calcmode="lin" valueType="num">
                                      <p:cBhvr>
                                        <p:cTn id="8"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
                                            <p:txEl>
                                              <p:pRg st="1" end="1"/>
                                            </p:txEl>
                                          </p:spTgt>
                                        </p:tgtEl>
                                        <p:attrNameLst>
                                          <p:attrName>style.visibility</p:attrName>
                                        </p:attrNameLst>
                                      </p:cBhvr>
                                      <p:to>
                                        <p:strVal val="visible"/>
                                      </p:to>
                                    </p:set>
                                    <p:animEffect transition="in" filter="fade">
                                      <p:cBhvr>
                                        <p:cTn id="14" dur="1000"/>
                                        <p:tgtEl>
                                          <p:spTgt spid="122">
                                            <p:txEl>
                                              <p:pRg st="1" end="1"/>
                                            </p:txEl>
                                          </p:spTgt>
                                        </p:tgtEl>
                                      </p:cBhvr>
                                    </p:animEffect>
                                    <p:anim calcmode="lin" valueType="num">
                                      <p:cBhvr>
                                        <p:cTn id="15" dur="10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he-IL" dirty="0">
                <a:solidFill>
                  <a:srgbClr val="192A72"/>
                </a:solidFill>
              </a:rPr>
              <a:t>מה להביא לשיעור?</a:t>
            </a:r>
            <a:endParaRPr dirty="0"/>
          </a:p>
        </p:txBody>
      </p:sp>
      <p:sp>
        <p:nvSpPr>
          <p:cNvPr id="122" name="Google Shape;122;p3"/>
          <p:cNvSpPr txBox="1">
            <a:spLocks noGrp="1"/>
          </p:cNvSpPr>
          <p:nvPr>
            <p:ph type="body" idx="1"/>
          </p:nvPr>
        </p:nvSpPr>
        <p:spPr>
          <a:xfrm>
            <a:off x="515275" y="1185407"/>
            <a:ext cx="8537400" cy="4570800"/>
          </a:xfrm>
          <a:prstGeom prst="rect">
            <a:avLst/>
          </a:prstGeom>
          <a:noFill/>
          <a:ln>
            <a:noFill/>
          </a:ln>
        </p:spPr>
        <p:txBody>
          <a:bodyPr spcFirstLastPara="1" wrap="square" lIns="91425" tIns="45700" rIns="91425" bIns="45700" anchor="ctr" anchorCtr="0">
            <a:noAutofit/>
          </a:bodyPr>
          <a:lstStyle/>
          <a:p>
            <a:pPr marL="0" lvl="0" indent="0" algn="r" rtl="1">
              <a:lnSpc>
                <a:spcPct val="150000"/>
              </a:lnSpc>
              <a:spcBef>
                <a:spcPts val="0"/>
              </a:spcBef>
              <a:spcAft>
                <a:spcPts val="0"/>
              </a:spcAft>
              <a:buClr>
                <a:schemeClr val="dk1"/>
              </a:buClr>
              <a:buSzPts val="2400"/>
              <a:buNone/>
            </a:pPr>
            <a:endParaRPr sz="2400" b="0" dirty="0">
              <a:solidFill>
                <a:schemeClr val="dk1"/>
              </a:solidFill>
            </a:endParaRPr>
          </a:p>
          <a:p>
            <a:pPr marL="0" lvl="0" indent="0" algn="r" rtl="1">
              <a:lnSpc>
                <a:spcPct val="150000"/>
              </a:lnSpc>
              <a:spcBef>
                <a:spcPts val="0"/>
              </a:spcBef>
              <a:spcAft>
                <a:spcPts val="0"/>
              </a:spcAft>
              <a:buClr>
                <a:schemeClr val="dk1"/>
              </a:buClr>
              <a:buSzPts val="2400"/>
            </a:pPr>
            <a:endParaRPr lang="he-IL" sz="2400" b="0" dirty="0">
              <a:solidFill>
                <a:schemeClr val="dk1"/>
              </a:solidFill>
            </a:endParaRPr>
          </a:p>
          <a:p>
            <a:pPr marL="0" lvl="0" indent="0" algn="r" rtl="1">
              <a:lnSpc>
                <a:spcPct val="150000"/>
              </a:lnSpc>
              <a:spcBef>
                <a:spcPts val="0"/>
              </a:spcBef>
              <a:spcAft>
                <a:spcPts val="0"/>
              </a:spcAft>
              <a:buClr>
                <a:schemeClr val="dk1"/>
              </a:buClr>
              <a:buSzPts val="2400"/>
            </a:pPr>
            <a:endParaRPr sz="2400" b="0" dirty="0">
              <a:solidFill>
                <a:schemeClr val="dk1"/>
              </a:solidFill>
            </a:endParaRPr>
          </a:p>
        </p:txBody>
      </p:sp>
      <p:pic>
        <p:nvPicPr>
          <p:cNvPr id="4" name="Picture 3" descr="https://lh5.googleusercontent.com/7xQchnRuOUJbyFAyyHdllavqvQUFOSCV7l5Kzy1Rmeboi9xefgg8yDF0ng5ESkxi3tC9_i9ER1BmBYOOTMhmhaxTzBz8ILJQxn_c__0Qg9cKcVB64VGmWAAtIhTRT7NF">
            <a:extLst>
              <a:ext uri="{FF2B5EF4-FFF2-40B4-BE49-F238E27FC236}">
                <a16:creationId xmlns:a16="http://schemas.microsoft.com/office/drawing/2014/main" id="{A4B69755-66B7-4BD3-B22A-3EF8B5DE8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133" y="2710851"/>
            <a:ext cx="1161305" cy="1800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תוצאת תמונה עבור clip art marker">
            <a:extLst>
              <a:ext uri="{FF2B5EF4-FFF2-40B4-BE49-F238E27FC236}">
                <a16:creationId xmlns:a16="http://schemas.microsoft.com/office/drawing/2014/main" id="{C943316A-4BA9-450E-B94A-03B52DADFF2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480" l="3409" r="96364"/>
                    </a14:imgEffect>
                  </a14:imgLayer>
                </a14:imgProps>
              </a:ext>
              <a:ext uri="{28A0092B-C50C-407E-A947-70E740481C1C}">
                <a14:useLocalDpi xmlns:a14="http://schemas.microsoft.com/office/drawing/2010/main" val="0"/>
              </a:ext>
            </a:extLst>
          </a:blip>
          <a:srcRect/>
          <a:stretch>
            <a:fillRect/>
          </a:stretch>
        </p:blipFill>
        <p:spPr bwMode="auto">
          <a:xfrm>
            <a:off x="1555824" y="2697776"/>
            <a:ext cx="2050389" cy="14562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ספר תנ&quot;ך כריכה קשה קורן"/>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545" y="2354335"/>
            <a:ext cx="196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עט ג'ל שחור G-TEC-C3 PILOT -ראש סיכה - - עטים"/>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163" y="235433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0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sz="4400" dirty="0"/>
              <a:t>יוסף מתוודע אל אחיו</a:t>
            </a:r>
            <a:endParaRPr sz="4400" dirty="0"/>
          </a:p>
        </p:txBody>
      </p:sp>
      <p:sp>
        <p:nvSpPr>
          <p:cNvPr id="129" name="Google Shape;129;p4"/>
          <p:cNvSpPr txBox="1">
            <a:spLocks noGrp="1"/>
          </p:cNvSpPr>
          <p:nvPr>
            <p:ph type="subTitle" idx="1"/>
          </p:nvPr>
        </p:nvSpPr>
        <p:spPr>
          <a:xfrm>
            <a:off x="1" y="29184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he-IL" dirty="0">
                <a:solidFill>
                  <a:srgbClr val="192A72"/>
                </a:solidFill>
              </a:rPr>
              <a:t>פס' 1-3</a:t>
            </a:r>
            <a:endParaRPr dirty="0">
              <a:solidFill>
                <a:srgbClr val="192A7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723b253401_0_1"/>
          <p:cNvSpPr txBox="1">
            <a:spLocks noGrp="1"/>
          </p:cNvSpPr>
          <p:nvPr>
            <p:ph type="title"/>
          </p:nvPr>
        </p:nvSpPr>
        <p:spPr>
          <a:xfrm>
            <a:off x="3540669" y="356519"/>
            <a:ext cx="96423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בראשית מ"ה 1-3 </a:t>
            </a:r>
            <a:endParaRPr dirty="0"/>
          </a:p>
        </p:txBody>
      </p:sp>
      <p:sp>
        <p:nvSpPr>
          <p:cNvPr id="136" name="Google Shape;136;g723b253401_0_1"/>
          <p:cNvSpPr txBox="1">
            <a:spLocks noGrp="1"/>
          </p:cNvSpPr>
          <p:nvPr>
            <p:ph type="body" idx="1"/>
          </p:nvPr>
        </p:nvSpPr>
        <p:spPr>
          <a:xfrm>
            <a:off x="515274" y="916006"/>
            <a:ext cx="10993554" cy="4192339"/>
          </a:xfrm>
          <a:prstGeom prst="rect">
            <a:avLst/>
          </a:prstGeom>
        </p:spPr>
        <p:txBody>
          <a:bodyPr spcFirstLastPara="1" wrap="square" lIns="91425" tIns="45700" rIns="91425" bIns="45700" anchor="ctr" anchorCtr="0">
            <a:noAutofit/>
          </a:bodyPr>
          <a:lstStyle/>
          <a:p>
            <a:pPr marL="0" indent="0" rtl="0">
              <a:lnSpc>
                <a:spcPct val="150000"/>
              </a:lnSpc>
              <a:spcBef>
                <a:spcPts val="0"/>
              </a:spcBef>
            </a:pPr>
            <a:r>
              <a:rPr lang="he-IL" dirty="0"/>
              <a:t>א</a:t>
            </a:r>
            <a:r>
              <a:rPr lang="he-IL" b="0" dirty="0"/>
              <a:t> וְלֹא-יָכֹל יוֹסֵף לְהִתְאַפֵּק, לְכֹל הַנִּצָּבִים עָלָיו, וַיִּקְרָא, הוֹצִיאוּ כָל-אִישׁ מֵעָלָי; וְלֹא-עָמַד אִישׁ אִתּוֹ, בְּהִתְוַדַּע יוֹסֵף אֶל-אֶחָיו.  </a:t>
            </a:r>
            <a:r>
              <a:rPr lang="he-IL" dirty="0"/>
              <a:t>ב</a:t>
            </a:r>
            <a:r>
              <a:rPr lang="he-IL" b="0" dirty="0"/>
              <a:t> וַיִּתֵּן אֶת-קֹלוֹ, בִּבְכִי; וַיִּשְׁמְעוּ מִצְרַיִם, וַיִּשְׁמַע בֵּית פַּרְעֹה.  </a:t>
            </a:r>
            <a:r>
              <a:rPr lang="he-IL" dirty="0"/>
              <a:t>ג</a:t>
            </a:r>
            <a:r>
              <a:rPr lang="he-IL" b="0" dirty="0"/>
              <a:t> וַיֹּאמֶר יוֹסֵף אֶל-אֶחָיו אֲנִי יוֹסֵף, הַעוֹד אָבִי חָי; וְלֹא-יָכְלוּ אֶחָיו לַעֲנוֹת אֹתוֹ, כִּי נִבְהֲלוּ מִפָּנָיו.  </a:t>
            </a:r>
            <a:r>
              <a:rPr lang="he-IL" dirty="0"/>
              <a:t>ד</a:t>
            </a:r>
            <a:r>
              <a:rPr lang="he-IL" b="0" dirty="0"/>
              <a:t> וַיֹּאמֶר יוֹסֵף אֶל-אֶחָיו גְּשׁוּ-נָא </a:t>
            </a:r>
            <a:r>
              <a:rPr lang="en-US" b="0" dirty="0"/>
              <a:t>.</a:t>
            </a:r>
            <a:r>
              <a:rPr lang="he-IL" b="0" dirty="0"/>
              <a:t>אֵלַי, וַיִּגָּשׁוּ; וַיֹּאמֶר, אֲנִי יוֹסֵף אֲחִיכֶם, אֲשֶׁר-מְכַרְתֶּם אֹתִי, מִצְרָיְמָה</a:t>
            </a:r>
            <a:endParaRPr dirty="0">
              <a:solidFill>
                <a:srgbClr val="192A72"/>
              </a:solidFill>
            </a:endParaRPr>
          </a:p>
        </p:txBody>
      </p:sp>
      <p:sp>
        <p:nvSpPr>
          <p:cNvPr id="137" name="Google Shape;137;g723b253401_0_1"/>
          <p:cNvSpPr txBox="1">
            <a:spLocks noGrp="1"/>
          </p:cNvSpPr>
          <p:nvPr>
            <p:ph type="body" idx="2"/>
          </p:nvPr>
        </p:nvSpPr>
        <p:spPr>
          <a:xfrm rot="10800000" flipH="1">
            <a:off x="580450" y="1062550"/>
            <a:ext cx="8415900" cy="6240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600"/>
              </a:spcAft>
              <a:buNone/>
            </a:pPr>
            <a:r>
              <a:rPr lang="x-none" sz="3200" b="1">
                <a:solidFill>
                  <a:srgbClr val="FFFFFF"/>
                </a:solidFill>
                <a:latin typeface="David"/>
                <a:ea typeface="David"/>
                <a:cs typeface="David"/>
                <a:sym typeface="David"/>
              </a:rPr>
              <a:t>.).</a:t>
            </a:r>
            <a:endParaRPr>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שאלות מחשבה</a:t>
            </a:r>
            <a:endParaRPr lang="en-US" dirty="0"/>
          </a:p>
        </p:txBody>
      </p:sp>
      <p:sp>
        <p:nvSpPr>
          <p:cNvPr id="4" name="Text Placeholder 3"/>
          <p:cNvSpPr>
            <a:spLocks noGrp="1"/>
          </p:cNvSpPr>
          <p:nvPr>
            <p:ph type="body" idx="2"/>
          </p:nvPr>
        </p:nvSpPr>
        <p:spPr>
          <a:xfrm>
            <a:off x="515273" y="1725682"/>
            <a:ext cx="10813127" cy="4152517"/>
          </a:xfrm>
        </p:spPr>
        <p:txBody>
          <a:bodyPr/>
          <a:lstStyle/>
          <a:p>
            <a:pPr marL="533400" lvl="0" indent="-457200">
              <a:buAutoNum type="arabicPeriod"/>
            </a:pPr>
            <a:r>
              <a:rPr lang="he-IL" sz="2800" dirty="0"/>
              <a:t>לאור נאומו של יהודה בפרק הקודם, מהו הקושי בשאלתו של יוסף "הַעוֹד אָבִי חָי"? (פסוק 3). הצג </a:t>
            </a:r>
            <a:r>
              <a:rPr lang="he-IL" sz="2800" u="sng" dirty="0"/>
              <a:t>שני</a:t>
            </a:r>
            <a:r>
              <a:rPr lang="he-IL" sz="2800" dirty="0"/>
              <a:t> פתרונות לקושי זה.</a:t>
            </a:r>
          </a:p>
          <a:p>
            <a:pPr marL="76200" lvl="0" indent="0">
              <a:buNone/>
            </a:pPr>
            <a:endParaRPr lang="en-US" sz="2800" dirty="0"/>
          </a:p>
          <a:p>
            <a:pPr marL="76200" lvl="0" indent="0">
              <a:buNone/>
            </a:pPr>
            <a:r>
              <a:rPr lang="he-IL" sz="2800" dirty="0"/>
              <a:t>2. מדוע, לדעתך, נבהלו האחים כשנודעה להם זהותו של יוסף (היעזר </a:t>
            </a:r>
            <a:r>
              <a:rPr lang="he-IL" sz="2800" b="1" dirty="0"/>
              <a:t>בראשית</a:t>
            </a:r>
            <a:r>
              <a:rPr lang="he-IL" sz="2800" dirty="0"/>
              <a:t>, נ', 15)?</a:t>
            </a:r>
            <a:endParaRPr lang="en-US" sz="2800" dirty="0"/>
          </a:p>
          <a:p>
            <a:endParaRPr lang="en-US" dirty="0"/>
          </a:p>
        </p:txBody>
      </p:sp>
    </p:spTree>
    <p:extLst>
      <p:ext uri="{BB962C8B-B14F-4D97-AF65-F5344CB8AC3E}">
        <p14:creationId xmlns:p14="http://schemas.microsoft.com/office/powerpoint/2010/main" val="399961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723b253401_0_8"/>
          <p:cNvSpPr txBox="1">
            <a:spLocks noGrp="1"/>
          </p:cNvSpPr>
          <p:nvPr>
            <p:ph type="title"/>
          </p:nvPr>
        </p:nvSpPr>
        <p:spPr>
          <a:xfrm>
            <a:off x="2767425" y="486900"/>
            <a:ext cx="7702800" cy="72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יוסף מתוודע אל אחיו</a:t>
            </a:r>
            <a:endParaRPr dirty="0"/>
          </a:p>
        </p:txBody>
      </p:sp>
      <p:sp>
        <p:nvSpPr>
          <p:cNvPr id="2" name="מציין מיקום טקסט 1"/>
          <p:cNvSpPr>
            <a:spLocks noGrp="1"/>
          </p:cNvSpPr>
          <p:nvPr>
            <p:ph type="body" idx="1"/>
          </p:nvPr>
        </p:nvSpPr>
        <p:spPr>
          <a:xfrm>
            <a:off x="819064" y="734743"/>
            <a:ext cx="10757072" cy="4543795"/>
          </a:xfrm>
        </p:spPr>
        <p:txBody>
          <a:bodyPr/>
          <a:lstStyle/>
          <a:p>
            <a:r>
              <a:rPr lang="he-IL" sz="2400" b="0" dirty="0"/>
              <a:t>לאחר נאום מרגש מאד של יהודה, יוסף מתרגש מאד ופורץ בבכי. הוא מבין שהחרטה של האחים על מכירתו היא אמיתית. הוא מבקש להשאר לבד עם אחיו ומבקש מעבדיו לצאת מהחדר. יוסף מכריז "אני יוסף " זהותו מתגלה גם בבית פרעה.</a:t>
            </a:r>
          </a:p>
          <a:p>
            <a:r>
              <a:rPr lang="he-IL" sz="2400" b="0" dirty="0"/>
              <a:t>פסוק 3- יוסף שואל "העוד אבי חי" שאלה תמוהה שהרי מדברי יהודה ברור שיעקב חי. השאלה מביעה שמחה והתרגשות. המילה "אבי" מדגישה את התרגשותו ואת הקשר של יוסף אל בני המשפחה.</a:t>
            </a:r>
          </a:p>
          <a:p>
            <a:r>
              <a:rPr lang="he-IL" sz="2400" b="0" dirty="0"/>
              <a:t>אחיו של יוסף נבהלים מאד וחוששים שיוסף כועס על מה שעשו לו וינקום בהם.</a:t>
            </a:r>
            <a:endParaRPr lang="he-I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דברי יוסף לאחיו לאחר ההתוודעות</a:t>
            </a:r>
            <a:endParaRPr lang="en-US" dirty="0"/>
          </a:p>
        </p:txBody>
      </p:sp>
      <p:sp>
        <p:nvSpPr>
          <p:cNvPr id="4" name="Text Placeholder 3"/>
          <p:cNvSpPr>
            <a:spLocks noGrp="1"/>
          </p:cNvSpPr>
          <p:nvPr>
            <p:ph type="body" idx="2"/>
          </p:nvPr>
        </p:nvSpPr>
        <p:spPr>
          <a:xfrm>
            <a:off x="680373" y="858060"/>
            <a:ext cx="11308427" cy="4152517"/>
          </a:xfrm>
        </p:spPr>
        <p:txBody>
          <a:bodyPr>
            <a:normAutofit fontScale="92500"/>
          </a:bodyPr>
          <a:lstStyle/>
          <a:p>
            <a:r>
              <a:rPr lang="he-IL" b="1" dirty="0"/>
              <a:t>ה</a:t>
            </a:r>
            <a:r>
              <a:rPr lang="he-IL" dirty="0"/>
              <a:t> וְעַתָּה אַל-תֵּעָצְבוּ, וְאַל-יִחַר בְּעֵינֵיכֶם, כִּי-מְכַרְתֶּם אֹתִי, הֵנָּה:  כִּי לְמִחְיָה, שְׁלָחַנִי אֱלֹהִים לִפְנֵיכֶם.  </a:t>
            </a:r>
            <a:r>
              <a:rPr lang="he-IL" b="1" dirty="0"/>
              <a:t>ו</a:t>
            </a:r>
            <a:r>
              <a:rPr lang="he-IL" dirty="0"/>
              <a:t> כִּי-זֶה שְׁנָתַיִם הָרָעָב, בְּקֶרֶב הָאָרֶץ; וְעוֹד חָמֵשׁ שָׁנִים, אֲשֶׁר אֵין-חָרִישׁ וְקָצִיר.  </a:t>
            </a:r>
            <a:r>
              <a:rPr lang="he-IL" b="1" dirty="0"/>
              <a:t>ז</a:t>
            </a:r>
            <a:r>
              <a:rPr lang="he-IL" dirty="0"/>
              <a:t> וַיִּשְׁלָחֵנִי אֱלֹהִים לִפְנֵיכֶם, לָשׂוּם לָכֶם שְׁאֵרִית בָּאָרֶץ, וּלְהַחֲיוֹת לָכֶם, לִפְלֵיטָה גְּדֹלָה.  </a:t>
            </a:r>
            <a:r>
              <a:rPr lang="he-IL" b="1" dirty="0"/>
              <a:t>ח</a:t>
            </a:r>
            <a:r>
              <a:rPr lang="he-IL" dirty="0"/>
              <a:t> וְעַתָּה, לֹא-אַתֶּם שְׁלַחְתֶּם אֹתִי הֵנָּה, כִּי, הָאֱלֹהִים; וַיְשִׂימֵנִי לְאָב לְפַרְעֹה, וּלְאָדוֹן לְכָל-בֵּיתוֹ, וּמֹשֵׁל, בְּכָל-אֶרֶץ מִצְרָיִם.  </a:t>
            </a:r>
            <a:r>
              <a:rPr lang="he-IL" b="1" dirty="0"/>
              <a:t>ט</a:t>
            </a:r>
            <a:r>
              <a:rPr lang="he-IL" dirty="0"/>
              <a:t> מַהֲרוּ, וַעֲלוּ אֶל-אָבִי, וַאֲמַרְתֶּם אֵלָיו כֹּה אָמַר בִּנְךָ יוֹסֵף, שָׂמַנִי אֱלֹהִים לְאָדוֹן לְכָל-מִצְרָיִם; רְדָה אֵלַי, אַל-תַּעֲמֹד.  </a:t>
            </a:r>
            <a:r>
              <a:rPr lang="he-IL" b="1" dirty="0"/>
              <a:t>י</a:t>
            </a:r>
            <a:r>
              <a:rPr lang="he-IL" dirty="0"/>
              <a:t> וְיָשַׁבְתָּ בְאֶרֶץ-גֹּשֶׁן, וְהָיִיתָ קָרוֹב אֵלַי--אַתָּה, וּבָנֶיךָ וּבְנֵי בָנֶיךָ; וְצֹאנְךָ וּבְקָרְךָ, וְכָל-אֲשֶׁר-לָךְ.  </a:t>
            </a:r>
            <a:r>
              <a:rPr lang="he-IL" b="1" dirty="0"/>
              <a:t>יא</a:t>
            </a:r>
            <a:r>
              <a:rPr lang="he-IL" dirty="0"/>
              <a:t> וְכִלְכַּלְתִּי אֹתְךָ שָׁם, כִּי-עוֹד חָמֵשׁ שָׁנִים רָעָב:  פֶּן-תִּוָּרֵשׁ אַתָּה וּבֵיתְךָ, וְכָל-אֲשֶׁר-לָךְ.  </a:t>
            </a:r>
            <a:r>
              <a:rPr lang="he-IL" b="1" dirty="0"/>
              <a:t>יב</a:t>
            </a:r>
            <a:r>
              <a:rPr lang="he-IL" dirty="0"/>
              <a:t> וְהִנֵּה עֵינֵיכֶם רֹאוֹת, וְעֵינֵי אָחִי בִנְיָמִין:  כִּי-פִי, הַמְדַבֵּר אֲלֵיכֶם.  </a:t>
            </a:r>
            <a:r>
              <a:rPr lang="he-IL" b="1" dirty="0"/>
              <a:t>יג</a:t>
            </a:r>
            <a:r>
              <a:rPr lang="he-IL" dirty="0"/>
              <a:t> וְהִגַּדְתֶּם לְאָבִי, אֶת-כָּל-כְּבוֹדִי בְּמִצְרַיִם, וְאֵת, כָּל-אֲשֶׁר רְאִיתֶם; וּמִהַרְתֶּם וְהוֹרַדְתֶּם אֶת-אָבִי, הֵנָּה.  </a:t>
            </a:r>
            <a:r>
              <a:rPr lang="he-IL" b="1" dirty="0"/>
              <a:t>יד</a:t>
            </a:r>
            <a:r>
              <a:rPr lang="he-IL" dirty="0"/>
              <a:t> וַיִּפֹּל עַל-צַוְּארֵי בִנְיָמִן-אָחִיו, וַיֵּבְךְּ; וּבִנְיָמִן--בָּכָה, עַל-צַוָּארָיו.  </a:t>
            </a:r>
            <a:r>
              <a:rPr lang="he-IL" b="1" dirty="0"/>
              <a:t>טו</a:t>
            </a:r>
            <a:r>
              <a:rPr lang="he-IL" dirty="0"/>
              <a:t> וַיְנַשֵּׁק לְכָל-אֶחָיו, וַיֵּבְךְּ עֲלֵהֶם; וְאַחֲרֵי כֵן, דִּבְּרוּ אֶחָיו אִתּוֹ.  </a:t>
            </a:r>
            <a:r>
              <a:rPr lang="he-IL" b="1" dirty="0"/>
              <a:t>טז</a:t>
            </a:r>
            <a:r>
              <a:rPr lang="he-IL" dirty="0"/>
              <a:t> וְהַקֹּל נִשְׁמַע, בֵּית פַּרְעֹה לֵאמֹר, בָּאוּ, אֲחֵי יוֹסֵף; וַיִּיטַב בְּעֵינֵי פַרְעֹה, וּבְעֵינֵי עֲבָדָיו. </a:t>
            </a:r>
            <a:endParaRPr lang="en-US" dirty="0"/>
          </a:p>
        </p:txBody>
      </p:sp>
    </p:spTree>
    <p:extLst>
      <p:ext uri="{BB962C8B-B14F-4D97-AF65-F5344CB8AC3E}">
        <p14:creationId xmlns:p14="http://schemas.microsoft.com/office/powerpoint/2010/main" val="297312230"/>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1">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1382</Words>
  <Application>Microsoft Office PowerPoint</Application>
  <PresentationFormat>מסך רחב</PresentationFormat>
  <Paragraphs>95</Paragraphs>
  <Slides>20</Slides>
  <Notes>17</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20</vt:i4>
      </vt:variant>
    </vt:vector>
  </HeadingPairs>
  <TitlesOfParts>
    <vt:vector size="25" baseType="lpstr">
      <vt:lpstr>Calibri</vt:lpstr>
      <vt:lpstr>Arial</vt:lpstr>
      <vt:lpstr>Varela Round</vt:lpstr>
      <vt:lpstr>David</vt:lpstr>
      <vt:lpstr>ערכת נושא Office</vt:lpstr>
      <vt:lpstr>מערכת שידורים לאומית</vt:lpstr>
      <vt:lpstr>המפגש בין יוסף ואחיו במצרים</vt:lpstr>
      <vt:lpstr>מה נלמד היום? </vt:lpstr>
      <vt:lpstr>מה להביא לשיעור?</vt:lpstr>
      <vt:lpstr>יוסף מתוודע אל אחיו</vt:lpstr>
      <vt:lpstr>בראשית מ"ה 1-3 </vt:lpstr>
      <vt:lpstr>שאלות מחשבה</vt:lpstr>
      <vt:lpstr>יוסף מתוודע אל אחיו</vt:lpstr>
      <vt:lpstr>דברי יוסף לאחיו לאחר ההתוודעות</vt:lpstr>
      <vt:lpstr>מצגת של PowerPoint‏</vt:lpstr>
      <vt:lpstr>שורש מנחה</vt:lpstr>
      <vt:lpstr>מצגת של PowerPoint‏</vt:lpstr>
      <vt:lpstr>סיבתיות כפולה</vt:lpstr>
      <vt:lpstr>פס' 9-13</vt:lpstr>
      <vt:lpstr>נימוקיו של יוסף</vt:lpstr>
      <vt:lpstr>מצגת של PowerPoint‏</vt:lpstr>
      <vt:lpstr>פס' 14-15</vt:lpstr>
      <vt:lpstr>בוחן הצלחה</vt:lpstr>
      <vt:lpstr>תשובות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35</cp:revision>
  <dcterms:created xsi:type="dcterms:W3CDTF">2020-03-15T19:13:03Z</dcterms:created>
  <dcterms:modified xsi:type="dcterms:W3CDTF">2021-10-18T06:30:57Z</dcterms:modified>
</cp:coreProperties>
</file>