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429" r:id="rId2"/>
    <p:sldId id="430" r:id="rId3"/>
    <p:sldId id="431" r:id="rId4"/>
    <p:sldId id="363" r:id="rId5"/>
    <p:sldId id="380" r:id="rId6"/>
    <p:sldId id="379" r:id="rId7"/>
    <p:sldId id="381" r:id="rId8"/>
    <p:sldId id="399" r:id="rId9"/>
    <p:sldId id="383" r:id="rId10"/>
    <p:sldId id="400" r:id="rId11"/>
    <p:sldId id="401" r:id="rId12"/>
    <p:sldId id="384" r:id="rId13"/>
    <p:sldId id="450" r:id="rId14"/>
    <p:sldId id="386" r:id="rId15"/>
    <p:sldId id="452" r:id="rId16"/>
    <p:sldId id="375" r:id="rId17"/>
    <p:sldId id="376" r:id="rId18"/>
    <p:sldId id="412" r:id="rId19"/>
    <p:sldId id="422" r:id="rId20"/>
    <p:sldId id="374" r:id="rId21"/>
    <p:sldId id="395" r:id="rId22"/>
    <p:sldId id="396" r:id="rId23"/>
    <p:sldId id="406" r:id="rId24"/>
    <p:sldId id="377" r:id="rId25"/>
    <p:sldId id="423" r:id="rId26"/>
    <p:sldId id="405" r:id="rId27"/>
    <p:sldId id="433" r:id="rId28"/>
    <p:sldId id="434" r:id="rId29"/>
    <p:sldId id="448" r:id="rId30"/>
    <p:sldId id="301" r:id="rId31"/>
    <p:sldId id="437" r:id="rId32"/>
    <p:sldId id="438" r:id="rId33"/>
    <p:sldId id="309" r:id="rId34"/>
    <p:sldId id="311" r:id="rId35"/>
    <p:sldId id="439" r:id="rId36"/>
    <p:sldId id="441" r:id="rId37"/>
    <p:sldId id="442" r:id="rId38"/>
    <p:sldId id="451" r:id="rId39"/>
    <p:sldId id="440" r:id="rId40"/>
    <p:sldId id="443" r:id="rId41"/>
    <p:sldId id="446" r:id="rId42"/>
    <p:sldId id="445" r:id="rId43"/>
    <p:sldId id="447" r:id="rId44"/>
    <p:sldId id="421" r:id="rId45"/>
    <p:sldId id="454" r:id="rId46"/>
    <p:sldId id="291" r:id="rId4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D0"/>
    <a:srgbClr val="92D050"/>
    <a:srgbClr val="6CF0FF"/>
    <a:srgbClr val="192A72"/>
    <a:srgbClr val="BD090A"/>
    <a:srgbClr val="0000FF"/>
    <a:srgbClr val="6D6AFF"/>
    <a:srgbClr val="55B0D1"/>
    <a:srgbClr val="7B4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3792" autoAdjust="0"/>
  </p:normalViewPr>
  <p:slideViewPr>
    <p:cSldViewPr snapToGrid="0" snapToObjects="1">
      <p:cViewPr varScale="1">
        <p:scale>
          <a:sx n="86" d="100"/>
          <a:sy n="86" d="100"/>
        </p:scale>
        <p:origin x="106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כ"ג/תשרי/תשפ"א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37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74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170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662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564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724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88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53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11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58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3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10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36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60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465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7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5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01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42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48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0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07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לחצן פעולה: ריק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1195F1-2691-4C86-9AB1-F372A4DEDEF9}"/>
              </a:ext>
            </a:extLst>
          </p:cNvPr>
          <p:cNvSpPr/>
          <p:nvPr userDrawn="1"/>
        </p:nvSpPr>
        <p:spPr>
          <a:xfrm>
            <a:off x="361950" y="274638"/>
            <a:ext cx="238125" cy="244477"/>
          </a:xfrm>
          <a:prstGeom prst="actionButtonBlank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  <p:sldLayoutId id="2147483672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68024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Question | id">
            <a:extLst>
              <a:ext uri="{FF2B5EF4-FFF2-40B4-BE49-F238E27FC236}">
                <a16:creationId xmlns:a16="http://schemas.microsoft.com/office/drawing/2014/main" id="{4FA926E2-A258-4A67-9F90-6E18223F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025"/>
            <a:ext cx="4274049" cy="36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0" y="737885"/>
            <a:ext cx="11388891" cy="2219683"/>
          </a:xfrm>
        </p:spPr>
        <p:txBody>
          <a:bodyPr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sz="2800" b="0" dirty="0"/>
              <a:t>האם יש הבדל עקרוני בין הפעולה המדפיסה את מספרי השיעור עם הציון המינימלי לפעולה הדפיסה את מספרי השיעור עם הציון המקסימלי?</a:t>
            </a:r>
            <a:endParaRPr lang="he-IL" sz="4000" dirty="0">
              <a:solidFill>
                <a:srgbClr val="BD090A"/>
              </a:solidFill>
            </a:endParaRPr>
          </a:p>
        </p:txBody>
      </p:sp>
      <p:sp>
        <p:nvSpPr>
          <p:cNvPr id="11" name="כותרת 4">
            <a:extLst>
              <a:ext uri="{FF2B5EF4-FFF2-40B4-BE49-F238E27FC236}">
                <a16:creationId xmlns:a16="http://schemas.microsoft.com/office/drawing/2014/main" id="{D581DDB8-8584-4812-9B00-320034CAE3D0}"/>
              </a:ext>
            </a:extLst>
          </p:cNvPr>
          <p:cNvSpPr txBox="1">
            <a:spLocks/>
          </p:cNvSpPr>
          <p:nvPr/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vert="horz" lIns="36000" tIns="0" rIns="36000" bIns="0" rtlCol="1" anchor="ctr">
            <a:normAutofit/>
          </a:bodyPr>
          <a:lstStyle>
            <a:lvl1pPr marL="536629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4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lnSpc>
                <a:spcPct val="90000"/>
              </a:lnSpc>
            </a:pPr>
            <a:r>
              <a:rPr lang="he-IL" dirty="0"/>
              <a:t>רגע חושבים</a:t>
            </a:r>
          </a:p>
        </p:txBody>
      </p:sp>
      <p:sp>
        <p:nvSpPr>
          <p:cNvPr id="12" name="כותרת 2">
            <a:extLst>
              <a:ext uri="{FF2B5EF4-FFF2-40B4-BE49-F238E27FC236}">
                <a16:creationId xmlns:a16="http://schemas.microsoft.com/office/drawing/2014/main" id="{E6CFEC1D-C6F1-4CAC-AB20-574810F343D7}"/>
              </a:ext>
            </a:extLst>
          </p:cNvPr>
          <p:cNvSpPr txBox="1">
            <a:spLocks/>
          </p:cNvSpPr>
          <p:nvPr/>
        </p:nvSpPr>
        <p:spPr>
          <a:xfrm>
            <a:off x="61645" y="2567663"/>
            <a:ext cx="11450536" cy="2176764"/>
          </a:xfrm>
          <a:prstGeom prst="rect">
            <a:avLst/>
          </a:prstGeom>
        </p:spPr>
        <p:txBody>
          <a:bodyPr vert="horz" lIns="36000" tIns="0" rIns="36000" bIns="0" rtlCol="1" anchor="ctr">
            <a:normAutofit/>
          </a:bodyPr>
          <a:lstStyle>
            <a:lvl1pPr marL="536629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4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 b="0" dirty="0"/>
              <a:t>בשתי הפעולות מדפיסים את האינדקסים של התאים שערכם </a:t>
            </a:r>
            <a:br>
              <a:rPr lang="en-US" sz="2800" b="0" dirty="0"/>
            </a:br>
            <a:r>
              <a:rPr lang="he-IL" sz="2800" b="0" dirty="0"/>
              <a:t>שווה למספר מסוים.</a:t>
            </a:r>
          </a:p>
          <a:p>
            <a:pPr algn="r">
              <a:lnSpc>
                <a:spcPct val="150000"/>
              </a:lnSpc>
            </a:pPr>
            <a:r>
              <a:rPr lang="he-IL" sz="2800" b="0" dirty="0"/>
              <a:t>זה לא הבדל עקרוני ולכן ניתן לבצע פעולה אחת כללית.</a:t>
            </a:r>
            <a:endParaRPr lang="he-IL" sz="4000" dirty="0">
              <a:solidFill>
                <a:srgbClr val="BD0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2E0825-08F9-4DA6-93F6-4CB01763D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4" t="33960" r="55337" b="43371"/>
          <a:stretch/>
        </p:blipFill>
        <p:spPr>
          <a:xfrm>
            <a:off x="0" y="871366"/>
            <a:ext cx="6698753" cy="2688607"/>
          </a:xfrm>
          <a:prstGeom prst="rect">
            <a:avLst/>
          </a:prstGeom>
        </p:spPr>
      </p:pic>
      <p:pic>
        <p:nvPicPr>
          <p:cNvPr id="9218" name="Picture 2" descr="3d people - man, person with puzzle. Solution concept | Powerpoint  animation, Cartoon people, Business stock images">
            <a:extLst>
              <a:ext uri="{FF2B5EF4-FFF2-40B4-BE49-F238E27FC236}">
                <a16:creationId xmlns:a16="http://schemas.microsoft.com/office/drawing/2014/main" id="{183F1685-DABB-4153-BF90-F5CAC014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997"/>
            <a:ext cx="2743200" cy="23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כותרת 4">
            <a:extLst>
              <a:ext uri="{FF2B5EF4-FFF2-40B4-BE49-F238E27FC236}">
                <a16:creationId xmlns:a16="http://schemas.microsoft.com/office/drawing/2014/main" id="{D581DDB8-8584-4812-9B00-320034CAE3D0}"/>
              </a:ext>
            </a:extLst>
          </p:cNvPr>
          <p:cNvSpPr txBox="1">
            <a:spLocks/>
          </p:cNvSpPr>
          <p:nvPr/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vert="horz" lIns="36000" tIns="0" rIns="36000" bIns="0" rtlCol="1" anchor="ctr">
            <a:normAutofit/>
          </a:bodyPr>
          <a:lstStyle>
            <a:lvl1pPr marL="536629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4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lnSpc>
                <a:spcPct val="90000"/>
              </a:lnSpc>
            </a:pPr>
            <a:r>
              <a:rPr lang="he-IL" dirty="0"/>
              <a:t>נכתוב פעולה כללית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BAFD4A-0965-435B-92DB-7547B448B3E7}"/>
              </a:ext>
            </a:extLst>
          </p:cNvPr>
          <p:cNvSpPr txBox="1">
            <a:spLocks/>
          </p:cNvSpPr>
          <p:nvPr/>
        </p:nvSpPr>
        <p:spPr>
          <a:xfrm>
            <a:off x="5984910" y="1065847"/>
            <a:ext cx="5404436" cy="153033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של מספרים שלמים, </a:t>
            </a:r>
            <a:b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ומספר שלם, </a:t>
            </a:r>
            <a: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num</a:t>
            </a: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.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הפעולה תדפיס את מספרי הקורס שערכם שווה ל</a:t>
            </a:r>
            <a: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num</a:t>
            </a: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CF11969-08C6-4348-9507-85C1FC578B80}"/>
              </a:ext>
            </a:extLst>
          </p:cNvPr>
          <p:cNvSpPr txBox="1"/>
          <p:nvPr/>
        </p:nvSpPr>
        <p:spPr>
          <a:xfrm>
            <a:off x="4484884" y="2756954"/>
            <a:ext cx="6904462" cy="179096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800" dirty="0">
                <a:solidFill>
                  <a:srgbClr val="002060"/>
                </a:solidFill>
                <a:cs typeface="Varela Round" pitchFamily="2" charset="-79"/>
              </a:rPr>
              <a:t>נעביר לפעולה פעם אחת את הערך המינימלי </a:t>
            </a:r>
            <a:br>
              <a:rPr lang="en-US" sz="2800" dirty="0">
                <a:solidFill>
                  <a:srgbClr val="002060"/>
                </a:solidFill>
                <a:cs typeface="Varela Round" pitchFamily="2" charset="-79"/>
              </a:rPr>
            </a:br>
            <a:r>
              <a:rPr lang="he-IL" sz="2800" dirty="0">
                <a:solidFill>
                  <a:srgbClr val="002060"/>
                </a:solidFill>
                <a:cs typeface="Varela Round" pitchFamily="2" charset="-79"/>
              </a:rPr>
              <a:t>ובפעם השנייה את הערך המקסימלי.</a:t>
            </a:r>
          </a:p>
        </p:txBody>
      </p:sp>
    </p:spTree>
    <p:extLst>
      <p:ext uri="{BB962C8B-B14F-4D97-AF65-F5344CB8AC3E}">
        <p14:creationId xmlns:p14="http://schemas.microsoft.com/office/powerpoint/2010/main" val="41179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תוכנית ראשית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D3176FA-0F95-4722-B04B-132E40E0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4" t="20359" r="34269" b="48614"/>
          <a:stretch/>
        </p:blipFill>
        <p:spPr>
          <a:xfrm>
            <a:off x="157710" y="2309314"/>
            <a:ext cx="8835856" cy="3044794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F5FAE9F6-2B83-4428-9EC8-76F1808FC297}"/>
              </a:ext>
            </a:extLst>
          </p:cNvPr>
          <p:cNvSpPr txBox="1"/>
          <p:nvPr/>
        </p:nvSpPr>
        <p:spPr>
          <a:xfrm>
            <a:off x="3678148" y="676241"/>
            <a:ext cx="8258504" cy="3365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נצהיר על מערך לקליטת שביעות הרצון באורך 100.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לאחר מכן, נזמן את הפעולה לקליטת הנתונים.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נציב במשתנה </a:t>
            </a:r>
            <a:r>
              <a:rPr lang="en-US" sz="2400" dirty="0"/>
              <a:t>max</a:t>
            </a:r>
            <a:r>
              <a:rPr lang="he-IL" sz="2400" dirty="0"/>
              <a:t> את הערך של פעולת המקסימום.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נציב במשתנה  </a:t>
            </a:r>
            <a:r>
              <a:rPr lang="en-US" sz="2400" dirty="0"/>
              <a:t>min</a:t>
            </a:r>
            <a:r>
              <a:rPr lang="he-IL" sz="2400" dirty="0"/>
              <a:t> את הערך של פעולת המינימום.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נזמן את הפעולה להדפסת השיעורים עם שביעות רצון, </a:t>
            </a:r>
            <a:r>
              <a:rPr lang="en-US" sz="2400" dirty="0"/>
              <a:t>max</a:t>
            </a:r>
            <a:r>
              <a:rPr lang="he-IL" sz="24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נזמן את הפעולה להדפסת השיעורים עם שביעות רצון, </a:t>
            </a:r>
            <a:r>
              <a:rPr lang="en-US" sz="2400" dirty="0"/>
              <a:t>min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6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תוכנית ראשית</a:t>
            </a:r>
            <a:endParaRPr lang="he-IL" b="1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93809E68-3E0D-4D26-90C8-772E30DEF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4" t="20359" r="34269" b="48614"/>
          <a:stretch/>
        </p:blipFill>
        <p:spPr>
          <a:xfrm>
            <a:off x="90284" y="871055"/>
            <a:ext cx="8835856" cy="3044794"/>
          </a:xfrm>
          <a:prstGeom prst="rect">
            <a:avLst/>
          </a:prstGeom>
        </p:spPr>
      </p:pic>
      <p:pic>
        <p:nvPicPr>
          <p:cNvPr id="3074" name="Picture 2" descr="Download Free png Solution Png (97+ images in Collection) Page 1 - DLPNG.com">
            <a:extLst>
              <a:ext uri="{FF2B5EF4-FFF2-40B4-BE49-F238E27FC236}">
                <a16:creationId xmlns:a16="http://schemas.microsoft.com/office/drawing/2014/main" id="{0CBB2232-49C1-427B-9D67-87C390C4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" y="3698698"/>
            <a:ext cx="2901348" cy="21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6C200202-43C7-4A42-A7DA-0EF646B47190}"/>
              </a:ext>
            </a:extLst>
          </p:cNvPr>
          <p:cNvSpPr txBox="1"/>
          <p:nvPr/>
        </p:nvSpPr>
        <p:spPr>
          <a:xfrm>
            <a:off x="5598160" y="731897"/>
            <a:ext cx="5929949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נבחן איך תראה הרצת התוכנית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E6CB402-1EA4-4476-89AF-8A9DD763C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7" t="14612" r="68736" b="60300"/>
          <a:stretch/>
        </p:blipFill>
        <p:spPr>
          <a:xfrm>
            <a:off x="3774552" y="3328827"/>
            <a:ext cx="4284324" cy="24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כותרת 2">
            <a:extLst>
              <a:ext uri="{FF2B5EF4-FFF2-40B4-BE49-F238E27FC236}">
                <a16:creationId xmlns:a16="http://schemas.microsoft.com/office/drawing/2014/main" id="{38A8BAF0-49F6-46A6-B684-6DB8D928DAA6}"/>
              </a:ext>
            </a:extLst>
          </p:cNvPr>
          <p:cNvSpPr txBox="1">
            <a:spLocks/>
          </p:cNvSpPr>
          <p:nvPr/>
        </p:nvSpPr>
        <p:spPr>
          <a:xfrm>
            <a:off x="1" y="213094"/>
            <a:ext cx="12191999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/>
              <a:t>תוכנית ראשית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679FEF8-DE74-4B0F-ACA2-8144760B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4" t="20359" r="34269" b="48614"/>
          <a:stretch/>
        </p:blipFill>
        <p:spPr>
          <a:xfrm>
            <a:off x="234123" y="1145599"/>
            <a:ext cx="8835856" cy="3044794"/>
          </a:xfrm>
          <a:prstGeom prst="rect">
            <a:avLst/>
          </a:prstGeom>
        </p:spPr>
      </p:pic>
      <p:pic>
        <p:nvPicPr>
          <p:cNvPr id="10" name="Picture 2" descr="Download Free png Solution Png (97+ images in Collection) Page 1 - DLPNG.com">
            <a:extLst>
              <a:ext uri="{FF2B5EF4-FFF2-40B4-BE49-F238E27FC236}">
                <a16:creationId xmlns:a16="http://schemas.microsoft.com/office/drawing/2014/main" id="{2666B98B-08FF-4C46-ACCB-E8BF3E17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9" y="3965825"/>
            <a:ext cx="3825791" cy="2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2D67D118-BD07-4663-A027-9F42099BD7A5}"/>
              </a:ext>
            </a:extLst>
          </p:cNvPr>
          <p:cNvSpPr txBox="1"/>
          <p:nvPr/>
        </p:nvSpPr>
        <p:spPr>
          <a:xfrm>
            <a:off x="4931719" y="816182"/>
            <a:ext cx="5929949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נבחן איך תראה הרצת התוכנית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146F45C6-1598-47AC-B932-CEB5D90A2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7" t="14612" r="68736" b="60300"/>
          <a:stretch/>
        </p:blipFill>
        <p:spPr>
          <a:xfrm>
            <a:off x="4410346" y="3965825"/>
            <a:ext cx="4284324" cy="24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הזזה מעגלית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754" y="859895"/>
            <a:ext cx="10024435" cy="19721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כתבו פעולה המקבלת מערך של מספרים ומבצעת הזזה מעגלית.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כל איבר במערך יוסט מקום אחד ימינה והאיבר האחרון במערך יעבור להיות ראשון.</a:t>
            </a: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pic>
        <p:nvPicPr>
          <p:cNvPr id="1028" name="Picture 4" descr="What is a good question? | Dragonfly Training">
            <a:extLst>
              <a:ext uri="{FF2B5EF4-FFF2-40B4-BE49-F238E27FC236}">
                <a16:creationId xmlns:a16="http://schemas.microsoft.com/office/drawing/2014/main" id="{4A751C0B-08AE-40BD-88BE-67997C4D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7" y="2730795"/>
            <a:ext cx="3616842" cy="36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man near red question mark - Kura">
            <a:extLst>
              <a:ext uri="{FF2B5EF4-FFF2-40B4-BE49-F238E27FC236}">
                <a16:creationId xmlns:a16="http://schemas.microsoft.com/office/drawing/2014/main" id="{E16949C4-0829-4082-B59F-FD00C95A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545" y="964351"/>
            <a:ext cx="4348378" cy="57215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איך ניגש לפתרון?</a:t>
            </a:r>
          </a:p>
        </p:txBody>
      </p:sp>
    </p:spTree>
    <p:extLst>
      <p:ext uri="{BB962C8B-B14F-4D97-AF65-F5344CB8AC3E}">
        <p14:creationId xmlns:p14="http://schemas.microsoft.com/office/powerpoint/2010/main" val="428001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טבלה 32">
            <a:extLst>
              <a:ext uri="{FF2B5EF4-FFF2-40B4-BE49-F238E27FC236}">
                <a16:creationId xmlns:a16="http://schemas.microsoft.com/office/drawing/2014/main" id="{B620C7F7-0C03-499D-80ED-69D11D51E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36264"/>
              </p:ext>
            </p:extLst>
          </p:nvPr>
        </p:nvGraphicFramePr>
        <p:xfrm>
          <a:off x="645823" y="2449365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שלבים לפתרון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9227" y="1421343"/>
            <a:ext cx="6918990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נבדוק על הדוגמה מה יקרה אם נזיז את הערכים מקום אחד ימינה.</a:t>
            </a: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94808140-08E0-48E8-BE3A-67246CD28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27934"/>
              </p:ext>
            </p:extLst>
          </p:nvPr>
        </p:nvGraphicFramePr>
        <p:xfrm>
          <a:off x="691365" y="883998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21A7BD85-0354-4B04-A79E-62CBBEB2F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14435"/>
              </p:ext>
            </p:extLst>
          </p:nvPr>
        </p:nvGraphicFramePr>
        <p:xfrm>
          <a:off x="635549" y="2442334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1592B4B-F3A4-4297-8A06-5CD47EC5C939}"/>
              </a:ext>
            </a:extLst>
          </p:cNvPr>
          <p:cNvCxnSpPr>
            <a:cxnSpLocks/>
          </p:cNvCxnSpPr>
          <p:nvPr/>
        </p:nvCxnSpPr>
        <p:spPr>
          <a:xfrm>
            <a:off x="1199836" y="1432059"/>
            <a:ext cx="788810" cy="184869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2F9FC79A-7896-47F6-B54F-82F20DC7D015}"/>
              </a:ext>
            </a:extLst>
          </p:cNvPr>
          <p:cNvSpPr txBox="1"/>
          <p:nvPr/>
        </p:nvSpPr>
        <p:spPr>
          <a:xfrm>
            <a:off x="1083782" y="741003"/>
            <a:ext cx="10024435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נשרטט דוגמה של מערך.</a:t>
            </a:r>
          </a:p>
        </p:txBody>
      </p:sp>
      <p:graphicFrame>
        <p:nvGraphicFramePr>
          <p:cNvPr id="30" name="טבלה 29">
            <a:extLst>
              <a:ext uri="{FF2B5EF4-FFF2-40B4-BE49-F238E27FC236}">
                <a16:creationId xmlns:a16="http://schemas.microsoft.com/office/drawing/2014/main" id="{2063FC14-DE0A-4DCE-88F4-5E9EB9521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97820"/>
              </p:ext>
            </p:extLst>
          </p:nvPr>
        </p:nvGraphicFramePr>
        <p:xfrm>
          <a:off x="681091" y="876967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pic>
        <p:nvPicPr>
          <p:cNvPr id="7170" name="Picture 2" descr="Accueil - Ismail ABBAR - Le Blog de l'ingénieur débutant en génie civil -">
            <a:extLst>
              <a:ext uri="{FF2B5EF4-FFF2-40B4-BE49-F238E27FC236}">
                <a16:creationId xmlns:a16="http://schemas.microsoft.com/office/drawing/2014/main" id="{A558713B-3242-4CAD-976E-827F389E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" y="400067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BDABF27D-0344-46B8-8907-639DF85EEEA6}"/>
              </a:ext>
            </a:extLst>
          </p:cNvPr>
          <p:cNvSpPr txBox="1"/>
          <p:nvPr/>
        </p:nvSpPr>
        <p:spPr>
          <a:xfrm>
            <a:off x="691365" y="3700406"/>
            <a:ext cx="10488620" cy="7632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</a:rPr>
              <a:t>האיבר השני במערך נדרס ולכן המשך ההזזה ייצר שכפול.</a:t>
            </a:r>
            <a:endParaRPr lang="he-IL" sz="2800" dirty="0">
              <a:solidFill>
                <a:srgbClr val="002060"/>
              </a:solidFill>
            </a:endParaRPr>
          </a:p>
        </p:txBody>
      </p: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43ECCE6D-0AA2-413F-BD1D-929C098F25D2}"/>
              </a:ext>
            </a:extLst>
          </p:cNvPr>
          <p:cNvCxnSpPr>
            <a:cxnSpLocks/>
          </p:cNvCxnSpPr>
          <p:nvPr/>
        </p:nvCxnSpPr>
        <p:spPr>
          <a:xfrm>
            <a:off x="2052116" y="1377332"/>
            <a:ext cx="788810" cy="184869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6" name="טבלה 35">
            <a:extLst>
              <a:ext uri="{FF2B5EF4-FFF2-40B4-BE49-F238E27FC236}">
                <a16:creationId xmlns:a16="http://schemas.microsoft.com/office/drawing/2014/main" id="{AB88189D-60C0-4E57-B566-E27AE4B57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44177"/>
              </p:ext>
            </p:extLst>
          </p:nvPr>
        </p:nvGraphicFramePr>
        <p:xfrm>
          <a:off x="681091" y="864440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build="p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נחפש פתרון לדריסת האיבר</a:t>
            </a: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30F9EFA5-7314-416F-A640-31FF98B60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51230"/>
              </p:ext>
            </p:extLst>
          </p:nvPr>
        </p:nvGraphicFramePr>
        <p:xfrm>
          <a:off x="284368" y="1981170"/>
          <a:ext cx="3543404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D589E9D8-5D88-4258-9312-A10AE80D809F}"/>
              </a:ext>
            </a:extLst>
          </p:cNvPr>
          <p:cNvSpPr/>
          <p:nvPr/>
        </p:nvSpPr>
        <p:spPr>
          <a:xfrm>
            <a:off x="4555415" y="2276784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temp=4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A0DD428-E69D-4B41-9468-8A97FD8EFEC7}"/>
              </a:ext>
            </a:extLst>
          </p:cNvPr>
          <p:cNvSpPr txBox="1"/>
          <p:nvPr/>
        </p:nvSpPr>
        <p:spPr>
          <a:xfrm>
            <a:off x="284368" y="816002"/>
            <a:ext cx="10762480" cy="1766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נשמור את האיבר האחרון במערך במשתנה זמני.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עתה התא האחרון פנוי. נעביר אליו את התא שנמצא מקום לפניו.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</a:p>
        </p:txBody>
      </p:sp>
      <p:pic>
        <p:nvPicPr>
          <p:cNvPr id="9218" name="Picture 2" descr="Don't Just Do It, Get It Done! - The Human Factor">
            <a:extLst>
              <a:ext uri="{FF2B5EF4-FFF2-40B4-BE49-F238E27FC236}">
                <a16:creationId xmlns:a16="http://schemas.microsoft.com/office/drawing/2014/main" id="{5E360BAF-0B3F-4711-B581-B8A13230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" y="50132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3515C5A2-847F-41BB-83E1-CE68480636A7}"/>
              </a:ext>
            </a:extLst>
          </p:cNvPr>
          <p:cNvSpPr txBox="1"/>
          <p:nvPr/>
        </p:nvSpPr>
        <p:spPr>
          <a:xfrm>
            <a:off x="486670" y="3006539"/>
            <a:ext cx="10578748" cy="12128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בצורה הזו בכל פעם יהיה תא אחד שניתן לדרוס.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בסוף נעביר לתא הראשון את </a:t>
            </a:r>
            <a:r>
              <a:rPr lang="en-US" sz="2400" dirty="0"/>
              <a:t>temp</a:t>
            </a:r>
            <a:r>
              <a:rPr lang="he-IL" sz="2800" dirty="0"/>
              <a:t>.</a:t>
            </a:r>
          </a:p>
        </p:txBody>
      </p:sp>
      <p:graphicFrame>
        <p:nvGraphicFramePr>
          <p:cNvPr id="28" name="טבלה 27">
            <a:extLst>
              <a:ext uri="{FF2B5EF4-FFF2-40B4-BE49-F238E27FC236}">
                <a16:creationId xmlns:a16="http://schemas.microsoft.com/office/drawing/2014/main" id="{56F24171-C6EB-45F5-9906-230AFF3AB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72694"/>
              </p:ext>
            </p:extLst>
          </p:nvPr>
        </p:nvGraphicFramePr>
        <p:xfrm>
          <a:off x="241663" y="3421853"/>
          <a:ext cx="3543404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E2AE319E-D560-4345-889C-700CBB1EDE11}"/>
              </a:ext>
            </a:extLst>
          </p:cNvPr>
          <p:cNvCxnSpPr>
            <a:cxnSpLocks/>
          </p:cNvCxnSpPr>
          <p:nvPr/>
        </p:nvCxnSpPr>
        <p:spPr>
          <a:xfrm>
            <a:off x="2479727" y="2878612"/>
            <a:ext cx="744573" cy="8711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4E090B47-5C51-4183-957E-6918BBA517B1}"/>
              </a:ext>
            </a:extLst>
          </p:cNvPr>
          <p:cNvSpPr/>
          <p:nvPr/>
        </p:nvSpPr>
        <p:spPr>
          <a:xfrm>
            <a:off x="361507" y="3909533"/>
            <a:ext cx="680484" cy="417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911C3802-624A-46A8-9170-4AD0154AE95C}"/>
              </a:ext>
            </a:extLst>
          </p:cNvPr>
          <p:cNvSpPr/>
          <p:nvPr/>
        </p:nvSpPr>
        <p:spPr>
          <a:xfrm>
            <a:off x="2979705" y="3941408"/>
            <a:ext cx="680484" cy="417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0BFBBBE7-07E9-4AD9-8803-946760CAD591}"/>
              </a:ext>
            </a:extLst>
          </p:cNvPr>
          <p:cNvSpPr/>
          <p:nvPr/>
        </p:nvSpPr>
        <p:spPr>
          <a:xfrm>
            <a:off x="2999490" y="3928930"/>
            <a:ext cx="629756" cy="456264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rgbClr val="002060"/>
                </a:solidFill>
              </a:rPr>
              <a:t>3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9C021366-3E71-4591-8B63-D99E0D50149E}"/>
              </a:ext>
            </a:extLst>
          </p:cNvPr>
          <p:cNvCxnSpPr>
            <a:cxnSpLocks/>
          </p:cNvCxnSpPr>
          <p:nvPr/>
        </p:nvCxnSpPr>
        <p:spPr>
          <a:xfrm>
            <a:off x="1602896" y="2869291"/>
            <a:ext cx="744573" cy="8711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00205C02-E8C9-4A2F-AD23-CD6E8E12D4C7}"/>
              </a:ext>
            </a:extLst>
          </p:cNvPr>
          <p:cNvSpPr/>
          <p:nvPr/>
        </p:nvSpPr>
        <p:spPr>
          <a:xfrm>
            <a:off x="2102874" y="3900146"/>
            <a:ext cx="629756" cy="456264"/>
          </a:xfrm>
          <a:prstGeom prst="rect">
            <a:avLst/>
          </a:prstGeom>
          <a:solidFill>
            <a:srgbClr val="DCEED0"/>
          </a:solidFill>
          <a:ln>
            <a:solidFill>
              <a:srgbClr val="DCE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rgbClr val="002060"/>
                </a:solidFill>
              </a:rPr>
              <a:t>2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A0C849BC-962F-4A36-848D-5201A58E32D5}"/>
              </a:ext>
            </a:extLst>
          </p:cNvPr>
          <p:cNvSpPr/>
          <p:nvPr/>
        </p:nvSpPr>
        <p:spPr>
          <a:xfrm>
            <a:off x="1176145" y="3909467"/>
            <a:ext cx="629756" cy="456264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rgbClr val="002060"/>
                </a:solidFill>
              </a:rPr>
              <a:t>1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6B0CCC5B-C528-40D4-BCE7-9AD68A93D196}"/>
              </a:ext>
            </a:extLst>
          </p:cNvPr>
          <p:cNvCxnSpPr>
            <a:cxnSpLocks/>
          </p:cNvCxnSpPr>
          <p:nvPr/>
        </p:nvCxnSpPr>
        <p:spPr>
          <a:xfrm>
            <a:off x="772865" y="2876900"/>
            <a:ext cx="744573" cy="8711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8132EF38-2C96-4655-9C0F-F2E689E586CD}"/>
              </a:ext>
            </a:extLst>
          </p:cNvPr>
          <p:cNvCxnSpPr>
            <a:cxnSpLocks/>
          </p:cNvCxnSpPr>
          <p:nvPr/>
        </p:nvCxnSpPr>
        <p:spPr>
          <a:xfrm flipH="1">
            <a:off x="640607" y="2841279"/>
            <a:ext cx="4585660" cy="69761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7393282C-DE59-4421-8B03-3FFBC73EB0B3}"/>
              </a:ext>
            </a:extLst>
          </p:cNvPr>
          <p:cNvSpPr/>
          <p:nvPr/>
        </p:nvSpPr>
        <p:spPr>
          <a:xfrm>
            <a:off x="423530" y="3912223"/>
            <a:ext cx="629756" cy="456264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rgbClr val="002060"/>
                </a:solidFill>
              </a:rPr>
              <a:t>4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uiExpand="1" build="p"/>
      <p:bldP spid="17" grpId="0" uiExpand="1" build="p"/>
      <p:bldP spid="29" grpId="0" animBg="1"/>
      <p:bldP spid="15" grpId="0" animBg="1"/>
      <p:bldP spid="34" grpId="0" animBg="1"/>
      <p:bldP spid="35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>
            <a:extLst>
              <a:ext uri="{FF2B5EF4-FFF2-40B4-BE49-F238E27FC236}">
                <a16:creationId xmlns:a16="http://schemas.microsoft.com/office/drawing/2014/main" id="{A18E7E6E-F2CF-412F-B163-02D530C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r>
              <a:rPr lang="he-IL" sz="4400" b="1" dirty="0"/>
              <a:t>הזזה מעגלית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E291E2C-82D7-48A7-9BA4-DCA6B7A96174}"/>
              </a:ext>
            </a:extLst>
          </p:cNvPr>
          <p:cNvSpPr txBox="1"/>
          <p:nvPr/>
        </p:nvSpPr>
        <p:spPr>
          <a:xfrm>
            <a:off x="168967" y="1075894"/>
            <a:ext cx="11151704" cy="3347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נציב את האיבר האחרון במשתנה </a:t>
            </a:r>
            <a:r>
              <a:rPr lang="en-US" sz="2400" dirty="0"/>
              <a:t>temp</a:t>
            </a:r>
            <a:r>
              <a:rPr lang="he-IL" sz="2400" dirty="0"/>
              <a:t>. יש לזכור שהאיבר האחרון הוא במיקום </a:t>
            </a:r>
            <a:r>
              <a:rPr lang="en-US" sz="2400" dirty="0"/>
              <a:t>Length-1</a:t>
            </a:r>
            <a:r>
              <a:rPr lang="he-IL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האיבר הראשון שאנחנו רוצים להעביר הוא האיבר לפני האחרון למקום האחרון, ולכן הלולאה צריכה להתחיל מהאיבר האחרון.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האינדקס האחרון שמותר ללולאה לקבל כדי לא לחרוג הוא 1, שבו נעביר את המיקום האפס למיקום הראשון.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לאחר סיום הלולאה נציב באיבר הראשון (מיקום אפס) את הערך ששמרנו ב </a:t>
            </a:r>
            <a:r>
              <a:rPr lang="en-US" sz="2400" dirty="0"/>
              <a:t>temp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3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מערך חד ממדי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97016"/>
            <a:ext cx="12192001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מדעי המחשב – יסודות 1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טלי מראלי</a:t>
            </a:r>
          </a:p>
        </p:txBody>
      </p:sp>
    </p:spTree>
    <p:extLst>
      <p:ext uri="{BB962C8B-B14F-4D97-AF65-F5344CB8AC3E}">
        <p14:creationId xmlns:p14="http://schemas.microsoft.com/office/powerpoint/2010/main" val="419028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>
            <a:extLst>
              <a:ext uri="{FF2B5EF4-FFF2-40B4-BE49-F238E27FC236}">
                <a16:creationId xmlns:a16="http://schemas.microsoft.com/office/drawing/2014/main" id="{A18E7E6E-F2CF-412F-B163-02D530C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r>
              <a:rPr lang="he-IL" sz="4400" b="1" dirty="0"/>
              <a:t>הזזה מעגלית- פתרון</a:t>
            </a:r>
          </a:p>
        </p:txBody>
      </p:sp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65ED40E5-7BD2-4DCC-BA2B-7D658E182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1825" y="1792951"/>
            <a:ext cx="6321450" cy="2905124"/>
          </a:xfrm>
          <a:prstGeom prst="rect">
            <a:avLst/>
          </a:prstGeom>
        </p:spPr>
      </p:pic>
      <p:sp>
        <p:nvSpPr>
          <p:cNvPr id="6" name="מציין מיקום טקסט 1">
            <a:extLst>
              <a:ext uri="{FF2B5EF4-FFF2-40B4-BE49-F238E27FC236}">
                <a16:creationId xmlns:a16="http://schemas.microsoft.com/office/drawing/2014/main" id="{5C990A4D-08CB-4F42-8A7A-A89A7E80B97D}"/>
              </a:ext>
            </a:extLst>
          </p:cNvPr>
          <p:cNvSpPr txBox="1">
            <a:spLocks/>
          </p:cNvSpPr>
          <p:nvPr/>
        </p:nvSpPr>
        <p:spPr>
          <a:xfrm>
            <a:off x="3369050" y="896892"/>
            <a:ext cx="8306992" cy="1203261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ט. כניסה: הפעולה מקבלת מערך של מספרים שלמים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ט. יציאה: הפעולה מסיטה את האיברים ימינה באופן מעגלי</a:t>
            </a:r>
          </a:p>
        </p:txBody>
      </p:sp>
      <p:pic>
        <p:nvPicPr>
          <p:cNvPr id="6146" name="Picture 2" descr="Solution Puzzle Piece stock illustration. Illustration of success - 7905748">
            <a:extLst>
              <a:ext uri="{FF2B5EF4-FFF2-40B4-BE49-F238E27FC236}">
                <a16:creationId xmlns:a16="http://schemas.microsoft.com/office/drawing/2014/main" id="{69EC7293-FE9D-435C-854F-0B80F34E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50" y="4644216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KEL reduces pre-election expences for financing Solidarity Networks | AKEL">
            <a:extLst>
              <a:ext uri="{FF2B5EF4-FFF2-40B4-BE49-F238E27FC236}">
                <a16:creationId xmlns:a16="http://schemas.microsoft.com/office/drawing/2014/main" id="{B74396E1-DE15-4C7C-9C65-1EFEF20A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922"/>
            <a:ext cx="2486346" cy="22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7AFDC662-71EA-4719-BA83-6155765A3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48862"/>
              </p:ext>
            </p:extLst>
          </p:nvPr>
        </p:nvGraphicFramePr>
        <p:xfrm>
          <a:off x="416153" y="915722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EEE0B41C-954A-43A8-BCE5-2EF66ED5F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52746"/>
              </p:ext>
            </p:extLst>
          </p:nvPr>
        </p:nvGraphicFramePr>
        <p:xfrm>
          <a:off x="414988" y="2405018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B1A4396E-A38A-495B-8B28-7E8E0F0FC739}"/>
              </a:ext>
            </a:extLst>
          </p:cNvPr>
          <p:cNvCxnSpPr/>
          <p:nvPr/>
        </p:nvCxnSpPr>
        <p:spPr>
          <a:xfrm>
            <a:off x="3569058" y="2110817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F8F3C817-12F3-484B-8713-64F46196B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46830"/>
              </p:ext>
            </p:extLst>
          </p:nvPr>
        </p:nvGraphicFramePr>
        <p:xfrm>
          <a:off x="416153" y="895174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A3C7AED-E05F-44D1-9777-D52D9C98A58C}"/>
              </a:ext>
            </a:extLst>
          </p:cNvPr>
          <p:cNvCxnSpPr/>
          <p:nvPr/>
        </p:nvCxnSpPr>
        <p:spPr>
          <a:xfrm>
            <a:off x="2642672" y="602691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>
            <a:extLst>
              <a:ext uri="{FF2B5EF4-FFF2-40B4-BE49-F238E27FC236}">
                <a16:creationId xmlns:a16="http://schemas.microsoft.com/office/drawing/2014/main" id="{24D75A14-9944-4B5D-91A4-A07262B491E4}"/>
              </a:ext>
            </a:extLst>
          </p:cNvPr>
          <p:cNvSpPr/>
          <p:nvPr/>
        </p:nvSpPr>
        <p:spPr>
          <a:xfrm>
            <a:off x="3159760" y="2966720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1307F0F7-1B27-43D0-BFF3-3A50CAA80128}"/>
              </a:ext>
            </a:extLst>
          </p:cNvPr>
          <p:cNvCxnSpPr/>
          <p:nvPr/>
        </p:nvCxnSpPr>
        <p:spPr>
          <a:xfrm>
            <a:off x="2644885" y="2110817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62159B45-FE5C-4E31-AA75-5B793B79F103}"/>
              </a:ext>
            </a:extLst>
          </p:cNvPr>
          <p:cNvCxnSpPr/>
          <p:nvPr/>
        </p:nvCxnSpPr>
        <p:spPr>
          <a:xfrm>
            <a:off x="1718499" y="602691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id="{5654C8BB-2BBE-429C-AEDF-75F640E6EDC5}"/>
              </a:ext>
            </a:extLst>
          </p:cNvPr>
          <p:cNvSpPr/>
          <p:nvPr/>
        </p:nvSpPr>
        <p:spPr>
          <a:xfrm>
            <a:off x="2330289" y="2966720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4D4D81C6-F587-4196-9C31-4C66A4EF42BD}"/>
              </a:ext>
            </a:extLst>
          </p:cNvPr>
          <p:cNvCxnSpPr/>
          <p:nvPr/>
        </p:nvCxnSpPr>
        <p:spPr>
          <a:xfrm>
            <a:off x="986570" y="592027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0D6C4727-1A22-4E5B-8AB5-E9C3D872F81F}"/>
              </a:ext>
            </a:extLst>
          </p:cNvPr>
          <p:cNvCxnSpPr/>
          <p:nvPr/>
        </p:nvCxnSpPr>
        <p:spPr>
          <a:xfrm>
            <a:off x="1810715" y="2110817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מלבן 37">
            <a:extLst>
              <a:ext uri="{FF2B5EF4-FFF2-40B4-BE49-F238E27FC236}">
                <a16:creationId xmlns:a16="http://schemas.microsoft.com/office/drawing/2014/main" id="{61D32157-8919-48A8-9023-A43CCFC3A8EC}"/>
              </a:ext>
            </a:extLst>
          </p:cNvPr>
          <p:cNvSpPr/>
          <p:nvPr/>
        </p:nvSpPr>
        <p:spPr>
          <a:xfrm>
            <a:off x="1377543" y="3014373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AE022697-7AD7-4F28-BA28-2062FB999049}"/>
              </a:ext>
            </a:extLst>
          </p:cNvPr>
          <p:cNvCxnSpPr/>
          <p:nvPr/>
        </p:nvCxnSpPr>
        <p:spPr>
          <a:xfrm>
            <a:off x="296490" y="600255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מלבן 39">
            <a:extLst>
              <a:ext uri="{FF2B5EF4-FFF2-40B4-BE49-F238E27FC236}">
                <a16:creationId xmlns:a16="http://schemas.microsoft.com/office/drawing/2014/main" id="{68871B10-7E91-49B6-9373-C002E8F72B7F}"/>
              </a:ext>
            </a:extLst>
          </p:cNvPr>
          <p:cNvSpPr/>
          <p:nvPr/>
        </p:nvSpPr>
        <p:spPr>
          <a:xfrm>
            <a:off x="518791" y="2966720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1" name="תרשים זרימה: תהליך חלופי 40">
            <a:extLst>
              <a:ext uri="{FF2B5EF4-FFF2-40B4-BE49-F238E27FC236}">
                <a16:creationId xmlns:a16="http://schemas.microsoft.com/office/drawing/2014/main" id="{A73ECF38-25A7-49A1-810C-F8383862B369}"/>
              </a:ext>
            </a:extLst>
          </p:cNvPr>
          <p:cNvSpPr/>
          <p:nvPr/>
        </p:nvSpPr>
        <p:spPr>
          <a:xfrm>
            <a:off x="2269631" y="3868123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temp=4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2" name="תרשים זרימה: תהליך חלופי 41">
            <a:extLst>
              <a:ext uri="{FF2B5EF4-FFF2-40B4-BE49-F238E27FC236}">
                <a16:creationId xmlns:a16="http://schemas.microsoft.com/office/drawing/2014/main" id="{D69F91F3-C70A-4EC2-B6F2-51A4644890C8}"/>
              </a:ext>
            </a:extLst>
          </p:cNvPr>
          <p:cNvSpPr/>
          <p:nvPr/>
        </p:nvSpPr>
        <p:spPr>
          <a:xfrm>
            <a:off x="2247004" y="4547307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Length=4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27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  <p:bldP spid="23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1" y="2168836"/>
            <a:ext cx="12192001" cy="1260164"/>
          </a:xfrm>
        </p:spPr>
        <p:txBody>
          <a:bodyPr/>
          <a:lstStyle/>
          <a:p>
            <a:r>
              <a:rPr lang="he-IL" dirty="0"/>
              <a:t>ומה עם הזזה שמאלה?</a:t>
            </a: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חשבו על אלגוריתם להזזה שמאלה</a:t>
            </a:r>
          </a:p>
        </p:txBody>
      </p:sp>
      <p:pic>
        <p:nvPicPr>
          <p:cNvPr id="4" name="Picture 2" descr="How to Answer 7 Typical Prospect Questions Before They're Asked">
            <a:extLst>
              <a:ext uri="{FF2B5EF4-FFF2-40B4-BE49-F238E27FC236}">
                <a16:creationId xmlns:a16="http://schemas.microsoft.com/office/drawing/2014/main" id="{67153E67-5705-4079-98B4-FF9829A3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3190240"/>
            <a:ext cx="4433887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3CC69FF-8391-4584-809B-8814005582C3}"/>
              </a:ext>
            </a:extLst>
          </p:cNvPr>
          <p:cNvSpPr txBox="1"/>
          <p:nvPr/>
        </p:nvSpPr>
        <p:spPr>
          <a:xfrm>
            <a:off x="998056" y="911855"/>
            <a:ext cx="10024435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האם קיים קשר אלגוריתמי בין שני התרגילים?</a:t>
            </a:r>
          </a:p>
        </p:txBody>
      </p:sp>
    </p:spTree>
    <p:extLst>
      <p:ext uri="{BB962C8B-B14F-4D97-AF65-F5344CB8AC3E}">
        <p14:creationId xmlns:p14="http://schemas.microsoft.com/office/powerpoint/2010/main" val="36526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טבלה 32">
            <a:extLst>
              <a:ext uri="{FF2B5EF4-FFF2-40B4-BE49-F238E27FC236}">
                <a16:creationId xmlns:a16="http://schemas.microsoft.com/office/drawing/2014/main" id="{B620C7F7-0C03-499D-80ED-69D11D51E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91894"/>
              </p:ext>
            </p:extLst>
          </p:nvPr>
        </p:nvGraphicFramePr>
        <p:xfrm>
          <a:off x="731883" y="2813403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4</a:t>
                      </a:r>
                      <a:endParaRPr lang="he-I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2</a:t>
                      </a:r>
                      <a:endParaRPr lang="he-I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נחזור על השלבים לפתרון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501" y="1804981"/>
            <a:ext cx="6918990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נבדוק על הדוגמה מה יקרה אם נזיז את הערכים מקום אחד שמאלה.</a:t>
            </a: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94808140-08E0-48E8-BE3A-67246CD28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63738"/>
              </p:ext>
            </p:extLst>
          </p:nvPr>
        </p:nvGraphicFramePr>
        <p:xfrm>
          <a:off x="731883" y="1176745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29" name="TextBox 4">
            <a:extLst>
              <a:ext uri="{FF2B5EF4-FFF2-40B4-BE49-F238E27FC236}">
                <a16:creationId xmlns:a16="http://schemas.microsoft.com/office/drawing/2014/main" id="{2F9FC79A-7896-47F6-B54F-82F20DC7D015}"/>
              </a:ext>
            </a:extLst>
          </p:cNvPr>
          <p:cNvSpPr txBox="1"/>
          <p:nvPr/>
        </p:nvSpPr>
        <p:spPr>
          <a:xfrm>
            <a:off x="998056" y="911855"/>
            <a:ext cx="10024435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שוב נשרטט דוגמה של מערך.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BDABF27D-0344-46B8-8907-639DF85EEEA6}"/>
              </a:ext>
            </a:extLst>
          </p:cNvPr>
          <p:cNvSpPr txBox="1"/>
          <p:nvPr/>
        </p:nvSpPr>
        <p:spPr>
          <a:xfrm>
            <a:off x="1802167" y="3988701"/>
            <a:ext cx="9123728" cy="763286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האיבר השלישי במערך נדרס ולכן המשך ההזה ייצר שכפול</a:t>
            </a:r>
            <a:r>
              <a:rPr lang="en-US" sz="2800" dirty="0"/>
              <a:t>.</a:t>
            </a:r>
            <a:r>
              <a:rPr lang="he-IL" sz="3200" dirty="0">
                <a:solidFill>
                  <a:schemeClr val="bg1"/>
                </a:solidFill>
              </a:rPr>
              <a:t>.</a:t>
            </a:r>
            <a:endParaRPr lang="he-IL" sz="2800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F2E2DBBD-2504-474E-83BE-C74B921D198A}"/>
              </a:ext>
            </a:extLst>
          </p:cNvPr>
          <p:cNvCxnSpPr>
            <a:cxnSpLocks/>
          </p:cNvCxnSpPr>
          <p:nvPr/>
        </p:nvCxnSpPr>
        <p:spPr>
          <a:xfrm flipH="1">
            <a:off x="2966364" y="2196230"/>
            <a:ext cx="839092" cy="112499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2" descr="Solution Puzzle Piece stock illustration. Illustration of success - 7905748">
            <a:extLst>
              <a:ext uri="{FF2B5EF4-FFF2-40B4-BE49-F238E27FC236}">
                <a16:creationId xmlns:a16="http://schemas.microsoft.com/office/drawing/2014/main" id="{C46E7B44-AF35-46E0-ABF3-F5C921B3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" y="5334711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build="p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באיזה כי</a:t>
            </a:r>
            <a:r>
              <a:rPr lang="he-IL" dirty="0"/>
              <a:t>ו</a:t>
            </a:r>
            <a:r>
              <a:rPr lang="he-IL" sz="4400" b="1" dirty="0"/>
              <a:t>ון נפעל הפעם?</a:t>
            </a: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219D42A-A331-4BEF-B749-6AD57084E0B9}"/>
              </a:ext>
            </a:extLst>
          </p:cNvPr>
          <p:cNvSpPr txBox="1"/>
          <p:nvPr/>
        </p:nvSpPr>
        <p:spPr>
          <a:xfrm>
            <a:off x="4604056" y="2411461"/>
            <a:ext cx="6384950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בסוף נעביר לתא האחרון את </a:t>
            </a:r>
            <a:r>
              <a:rPr lang="en-US" sz="2800" dirty="0"/>
              <a:t>temp</a:t>
            </a:r>
            <a:r>
              <a:rPr lang="he-IL" sz="2800" dirty="0"/>
              <a:t>.</a:t>
            </a: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30F9EFA5-7314-416F-A640-31FF98B60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33536"/>
              </p:ext>
            </p:extLst>
          </p:nvPr>
        </p:nvGraphicFramePr>
        <p:xfrm>
          <a:off x="473050" y="2883771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D589E9D8-5D88-4258-9312-A10AE80D809F}"/>
              </a:ext>
            </a:extLst>
          </p:cNvPr>
          <p:cNvSpPr/>
          <p:nvPr/>
        </p:nvSpPr>
        <p:spPr>
          <a:xfrm>
            <a:off x="4287310" y="3046824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temp=1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A0DD428-E69D-4B41-9468-8A97FD8EFEC7}"/>
              </a:ext>
            </a:extLst>
          </p:cNvPr>
          <p:cNvSpPr txBox="1"/>
          <p:nvPr/>
        </p:nvSpPr>
        <p:spPr>
          <a:xfrm>
            <a:off x="952579" y="793909"/>
            <a:ext cx="10024435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נשמור את האיבר הראשון במערך במשתנה זמני.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</a:p>
        </p:txBody>
      </p:sp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56F0B060-BBA4-453D-9F27-2A7EDCD50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86733"/>
              </p:ext>
            </p:extLst>
          </p:nvPr>
        </p:nvGraphicFramePr>
        <p:xfrm>
          <a:off x="473767" y="4560880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4</a:t>
                      </a:r>
                      <a:endParaRPr lang="he-I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3</a:t>
                      </a:r>
                      <a:endParaRPr lang="he-I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2</a:t>
                      </a:r>
                      <a:endParaRPr lang="he-I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2</a:t>
                      </a:r>
                      <a:endParaRPr lang="he-I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24" name="TextBox 4">
            <a:extLst>
              <a:ext uri="{FF2B5EF4-FFF2-40B4-BE49-F238E27FC236}">
                <a16:creationId xmlns:a16="http://schemas.microsoft.com/office/drawing/2014/main" id="{FE556BD0-4DC0-42AD-954B-0A96262FA852}"/>
              </a:ext>
            </a:extLst>
          </p:cNvPr>
          <p:cNvSpPr txBox="1"/>
          <p:nvPr/>
        </p:nvSpPr>
        <p:spPr>
          <a:xfrm>
            <a:off x="349321" y="1643863"/>
            <a:ext cx="10639685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עתה התא הראשון פנוי. נעביר אליו את התא שנמצא מקום אחריו.</a:t>
            </a:r>
          </a:p>
        </p:txBody>
      </p:sp>
      <p:graphicFrame>
        <p:nvGraphicFramePr>
          <p:cNvPr id="27" name="טבלה 26">
            <a:extLst>
              <a:ext uri="{FF2B5EF4-FFF2-40B4-BE49-F238E27FC236}">
                <a16:creationId xmlns:a16="http://schemas.microsoft.com/office/drawing/2014/main" id="{76075BE3-378B-41F0-837E-00C77292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0372"/>
              </p:ext>
            </p:extLst>
          </p:nvPr>
        </p:nvGraphicFramePr>
        <p:xfrm>
          <a:off x="479649" y="4570405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3</a:t>
                      </a:r>
                      <a:endParaRPr lang="he-I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2</a:t>
                      </a:r>
                      <a:endParaRPr lang="he-I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aphicFrame>
        <p:nvGraphicFramePr>
          <p:cNvPr id="18" name="טבלה 17">
            <a:extLst>
              <a:ext uri="{FF2B5EF4-FFF2-40B4-BE49-F238E27FC236}">
                <a16:creationId xmlns:a16="http://schemas.microsoft.com/office/drawing/2014/main" id="{EDA0AA2E-5CDE-4BD1-BF17-3CD129776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92598"/>
              </p:ext>
            </p:extLst>
          </p:nvPr>
        </p:nvGraphicFramePr>
        <p:xfrm>
          <a:off x="473767" y="4560880"/>
          <a:ext cx="3543404" cy="116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46628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aphicFrame>
        <p:nvGraphicFramePr>
          <p:cNvPr id="23" name="טבלה 22">
            <a:extLst>
              <a:ext uri="{FF2B5EF4-FFF2-40B4-BE49-F238E27FC236}">
                <a16:creationId xmlns:a16="http://schemas.microsoft.com/office/drawing/2014/main" id="{2F0CEA15-AED4-4D9E-8FFF-5A7D75340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87697"/>
              </p:ext>
            </p:extLst>
          </p:nvPr>
        </p:nvGraphicFramePr>
        <p:xfrm>
          <a:off x="467885" y="4551796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8DEA1011-9EE8-49E5-B31E-896BE9FED1B9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697191" y="3627229"/>
            <a:ext cx="1434500" cy="166320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7A9B8DDC-4138-476E-9DEF-D5F66392D70C}"/>
              </a:ext>
            </a:extLst>
          </p:cNvPr>
          <p:cNvCxnSpPr>
            <a:cxnSpLocks/>
          </p:cNvCxnSpPr>
          <p:nvPr/>
        </p:nvCxnSpPr>
        <p:spPr>
          <a:xfrm flipH="1">
            <a:off x="1920425" y="3892093"/>
            <a:ext cx="684076" cy="125743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F9A30029-BF39-495D-A41B-8D1010358523}"/>
              </a:ext>
            </a:extLst>
          </p:cNvPr>
          <p:cNvCxnSpPr>
            <a:cxnSpLocks/>
          </p:cNvCxnSpPr>
          <p:nvPr/>
        </p:nvCxnSpPr>
        <p:spPr>
          <a:xfrm flipH="1">
            <a:off x="2792159" y="3841556"/>
            <a:ext cx="717374" cy="129377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F5ABC888-2A07-4C69-A404-A0E57ADEDEBB}"/>
              </a:ext>
            </a:extLst>
          </p:cNvPr>
          <p:cNvCxnSpPr>
            <a:cxnSpLocks/>
          </p:cNvCxnSpPr>
          <p:nvPr/>
        </p:nvCxnSpPr>
        <p:spPr>
          <a:xfrm flipH="1">
            <a:off x="838200" y="3918664"/>
            <a:ext cx="894567" cy="122133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9" grpId="0" uiExpand="1" build="p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הזזה שמאלה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F2AFE20-E73E-4A99-8358-5BDBE02FE51A}"/>
              </a:ext>
            </a:extLst>
          </p:cNvPr>
          <p:cNvSpPr txBox="1"/>
          <p:nvPr/>
        </p:nvSpPr>
        <p:spPr>
          <a:xfrm>
            <a:off x="498078" y="856986"/>
            <a:ext cx="10660057" cy="39018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נציב את האיבר הראשון במשתנה </a:t>
            </a:r>
            <a:r>
              <a:rPr lang="en-US" sz="2400" dirty="0"/>
              <a:t>temp</a:t>
            </a:r>
            <a:r>
              <a:rPr lang="he-IL" sz="2400" dirty="0"/>
              <a:t>. יש לזכור שהאיבר הראשון הוא במיקום אפס.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האיבר הראשון שאנחנו רוצים להעביר הוא האיבר השני למקום הראשון, ולכן הלולאה צריכה להתחיל מהאיבר הראשון (0).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האיבר האחרון שאנחנו רוצים להעביר הוא האיבר לפני האחרון לאיבר האחרון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האינדקס האחרון שמותר ללולאה לקבל כדי לא לחרוג הוא </a:t>
            </a:r>
            <a:r>
              <a:rPr lang="en-US" sz="2400" dirty="0"/>
              <a:t>Length-2</a:t>
            </a:r>
            <a:r>
              <a:rPr lang="he-IL" sz="2400" dirty="0"/>
              <a:t>, (המציין את האיבר לפני האחרון) שבו נעביר את המיקום לפני האחרון למיקום האחרון.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לאחר סיום הלולאה נציב באיבר האחרון (מיקום </a:t>
            </a:r>
            <a:r>
              <a:rPr lang="en-US" sz="2400" dirty="0"/>
              <a:t>Length-1</a:t>
            </a:r>
            <a:r>
              <a:rPr lang="he-IL" sz="2400" dirty="0"/>
              <a:t>) את הערך ששמרנו ב </a:t>
            </a:r>
            <a:r>
              <a:rPr lang="en-US" sz="2400" dirty="0"/>
              <a:t>temp</a:t>
            </a:r>
            <a:r>
              <a:rPr lang="he-IL" sz="2400" dirty="0"/>
              <a:t>.</a:t>
            </a:r>
          </a:p>
        </p:txBody>
      </p:sp>
      <p:pic>
        <p:nvPicPr>
          <p:cNvPr id="8" name="Picture 2" descr="Solution Puzzle Piece stock illustration. Illustration of success - 7905748">
            <a:extLst>
              <a:ext uri="{FF2B5EF4-FFF2-40B4-BE49-F238E27FC236}">
                <a16:creationId xmlns:a16="http://schemas.microsoft.com/office/drawing/2014/main" id="{D291F9D7-001A-470C-B5DA-3D507C13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4" y="5239014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TACT | mysite">
            <a:extLst>
              <a:ext uri="{FF2B5EF4-FFF2-40B4-BE49-F238E27FC236}">
                <a16:creationId xmlns:a16="http://schemas.microsoft.com/office/drawing/2014/main" id="{CBF52736-1A04-413F-A5FA-5116C074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3" y="4909010"/>
            <a:ext cx="2379105" cy="19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2A5AA6C-CB6B-4E27-9B61-FFF3D5682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17" t="37185" r="58500" b="37037"/>
          <a:stretch/>
        </p:blipFill>
        <p:spPr>
          <a:xfrm>
            <a:off x="0" y="715724"/>
            <a:ext cx="5992416" cy="3094007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הזזה שמאלה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846F4E-C137-45CD-AAA3-4509B0224D0D}"/>
              </a:ext>
            </a:extLst>
          </p:cNvPr>
          <p:cNvSpPr txBox="1"/>
          <p:nvPr/>
        </p:nvSpPr>
        <p:spPr>
          <a:xfrm>
            <a:off x="382202" y="3598267"/>
            <a:ext cx="6965876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שימו לב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כדי לא לחרוג מגבולות המערך המיקום האחרון שהצבנו בו </a:t>
            </a:r>
            <a:br>
              <a:rPr lang="en-US" sz="2400" dirty="0"/>
            </a:br>
            <a:r>
              <a:rPr lang="he-IL" sz="2400" dirty="0"/>
              <a:t>הוא המקום </a:t>
            </a:r>
            <a:r>
              <a:rPr lang="en-US" sz="2400" dirty="0"/>
              <a:t>Length-2 </a:t>
            </a:r>
            <a:r>
              <a:rPr lang="he-IL" sz="2400" dirty="0"/>
              <a:t> (שהוא האיבר לפני האחרון).</a:t>
            </a:r>
          </a:p>
        </p:txBody>
      </p:sp>
      <p:sp>
        <p:nvSpPr>
          <p:cNvPr id="6" name="לב 5">
            <a:extLst>
              <a:ext uri="{FF2B5EF4-FFF2-40B4-BE49-F238E27FC236}">
                <a16:creationId xmlns:a16="http://schemas.microsoft.com/office/drawing/2014/main" id="{A082889C-2E69-4C50-A69D-4461127BDB23}"/>
              </a:ext>
            </a:extLst>
          </p:cNvPr>
          <p:cNvSpPr/>
          <p:nvPr/>
        </p:nvSpPr>
        <p:spPr>
          <a:xfrm>
            <a:off x="5748263" y="3774109"/>
            <a:ext cx="350874" cy="30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ציין מיקום טקסט 1">
            <a:extLst>
              <a:ext uri="{FF2B5EF4-FFF2-40B4-BE49-F238E27FC236}">
                <a16:creationId xmlns:a16="http://schemas.microsoft.com/office/drawing/2014/main" id="{B66E7A5C-EEEC-4D0B-A1F5-6D0CF9355D09}"/>
              </a:ext>
            </a:extLst>
          </p:cNvPr>
          <p:cNvSpPr txBox="1">
            <a:spLocks/>
          </p:cNvSpPr>
          <p:nvPr/>
        </p:nvSpPr>
        <p:spPr>
          <a:xfrm>
            <a:off x="2704257" y="938844"/>
            <a:ext cx="8306992" cy="1203261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ט. כניסה: הפעולה מקבלת מערך של מספרים שלמים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ט. יציאה: הפעולה מסיטה את האיברים שמאלה באופן מעגלי</a:t>
            </a: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1B4CF342-0CB7-4203-88AC-D560B511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95873"/>
              </p:ext>
            </p:extLst>
          </p:nvPr>
        </p:nvGraphicFramePr>
        <p:xfrm>
          <a:off x="7403395" y="2032589"/>
          <a:ext cx="3543404" cy="109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29300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098F36E-13AE-4AFB-824D-0D7C0EB43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22863"/>
              </p:ext>
            </p:extLst>
          </p:nvPr>
        </p:nvGraphicFramePr>
        <p:xfrm>
          <a:off x="7403395" y="3598267"/>
          <a:ext cx="3543404" cy="109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29300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B203FE0F-7552-407D-8AA1-2E19DE425073}"/>
              </a:ext>
            </a:extLst>
          </p:cNvPr>
          <p:cNvCxnSpPr>
            <a:cxnSpLocks/>
          </p:cNvCxnSpPr>
          <p:nvPr/>
        </p:nvCxnSpPr>
        <p:spPr>
          <a:xfrm>
            <a:off x="8729095" y="1775832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E4BAAA48-BFCE-43AF-8D1E-41869D7A301C}"/>
              </a:ext>
            </a:extLst>
          </p:cNvPr>
          <p:cNvCxnSpPr>
            <a:cxnSpLocks/>
          </p:cNvCxnSpPr>
          <p:nvPr/>
        </p:nvCxnSpPr>
        <p:spPr>
          <a:xfrm>
            <a:off x="7804421" y="3304066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2D401D7C-771B-4615-8C3C-404213571888}"/>
              </a:ext>
            </a:extLst>
          </p:cNvPr>
          <p:cNvCxnSpPr>
            <a:cxnSpLocks/>
          </p:cNvCxnSpPr>
          <p:nvPr/>
        </p:nvCxnSpPr>
        <p:spPr>
          <a:xfrm>
            <a:off x="9643495" y="1775832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A10CD56E-E10A-49F6-B4AB-90EEB2E7BCAA}"/>
              </a:ext>
            </a:extLst>
          </p:cNvPr>
          <p:cNvCxnSpPr>
            <a:cxnSpLocks/>
          </p:cNvCxnSpPr>
          <p:nvPr/>
        </p:nvCxnSpPr>
        <p:spPr>
          <a:xfrm>
            <a:off x="8741583" y="3304066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702BFE5E-FD8F-4C7C-A086-74BE40C9F25B}"/>
              </a:ext>
            </a:extLst>
          </p:cNvPr>
          <p:cNvCxnSpPr>
            <a:cxnSpLocks/>
          </p:cNvCxnSpPr>
          <p:nvPr/>
        </p:nvCxnSpPr>
        <p:spPr>
          <a:xfrm>
            <a:off x="10556183" y="1775832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09084E31-D8AC-424B-A979-D1FD646F7E6D}"/>
              </a:ext>
            </a:extLst>
          </p:cNvPr>
          <p:cNvCxnSpPr>
            <a:cxnSpLocks/>
          </p:cNvCxnSpPr>
          <p:nvPr/>
        </p:nvCxnSpPr>
        <p:spPr>
          <a:xfrm>
            <a:off x="9654271" y="3304066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תרשים זרימה: תהליך חלופי 19">
            <a:extLst>
              <a:ext uri="{FF2B5EF4-FFF2-40B4-BE49-F238E27FC236}">
                <a16:creationId xmlns:a16="http://schemas.microsoft.com/office/drawing/2014/main" id="{A3141097-59C7-472C-9F7F-A82F53A05F77}"/>
              </a:ext>
            </a:extLst>
          </p:cNvPr>
          <p:cNvSpPr/>
          <p:nvPr/>
        </p:nvSpPr>
        <p:spPr>
          <a:xfrm>
            <a:off x="5161310" y="2946116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temp=1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2FDFF3BD-3F3D-486B-B3D2-3CC6C863B54A}"/>
              </a:ext>
            </a:extLst>
          </p:cNvPr>
          <p:cNvSpPr/>
          <p:nvPr/>
        </p:nvSpPr>
        <p:spPr>
          <a:xfrm>
            <a:off x="7529888" y="4140072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42EAB270-CA0A-42E4-8BEB-4A69403352A8}"/>
              </a:ext>
            </a:extLst>
          </p:cNvPr>
          <p:cNvSpPr/>
          <p:nvPr/>
        </p:nvSpPr>
        <p:spPr>
          <a:xfrm>
            <a:off x="8473708" y="4133954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C1EF97A4-17C8-4D9E-9FC3-A3D621D86615}"/>
              </a:ext>
            </a:extLst>
          </p:cNvPr>
          <p:cNvSpPr/>
          <p:nvPr/>
        </p:nvSpPr>
        <p:spPr>
          <a:xfrm>
            <a:off x="9359738" y="4165540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10B2BE00-2AA3-4EC7-93D3-5506E4BB1CC3}"/>
              </a:ext>
            </a:extLst>
          </p:cNvPr>
          <p:cNvSpPr/>
          <p:nvPr/>
        </p:nvSpPr>
        <p:spPr>
          <a:xfrm>
            <a:off x="10205668" y="4143460"/>
            <a:ext cx="701029" cy="462280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28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build="p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רגע חושבים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846F4E-C137-45CD-AAA3-4509B0224D0D}"/>
              </a:ext>
            </a:extLst>
          </p:cNvPr>
          <p:cNvSpPr txBox="1"/>
          <p:nvPr/>
        </p:nvSpPr>
        <p:spPr>
          <a:xfrm>
            <a:off x="616449" y="1043667"/>
            <a:ext cx="1039480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ברצוננו לבדוק האם מערך הוא מערך ממוין בסדר עולה ממש.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כתבו פעולה המקבלת מערך כפרמטר בודקת ומחזירה האם המערך ממוין בסדר עולה ממש.</a:t>
            </a:r>
          </a:p>
        </p:txBody>
      </p:sp>
      <p:pic>
        <p:nvPicPr>
          <p:cNvPr id="3074" name="Picture 2" descr="Getting your carpet and upholstery cleaned? What to do before we come!">
            <a:extLst>
              <a:ext uri="{FF2B5EF4-FFF2-40B4-BE49-F238E27FC236}">
                <a16:creationId xmlns:a16="http://schemas.microsoft.com/office/drawing/2014/main" id="{D6A11BF9-A362-483E-87CD-9A12D88A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רגע חושבים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846F4E-C137-45CD-AAA3-4509B0224D0D}"/>
              </a:ext>
            </a:extLst>
          </p:cNvPr>
          <p:cNvSpPr txBox="1"/>
          <p:nvPr/>
        </p:nvSpPr>
        <p:spPr>
          <a:xfrm>
            <a:off x="891233" y="778611"/>
            <a:ext cx="10043765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ברצוננו לבדוק אם כל איבר במערך קטן מהאיבר הבא אחריו.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81D73F4-FA02-4578-9198-20124611E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99" t="26666" r="60899" b="51311"/>
          <a:stretch/>
        </p:blipFill>
        <p:spPr>
          <a:xfrm>
            <a:off x="95800" y="1607447"/>
            <a:ext cx="6000200" cy="2714911"/>
          </a:xfrm>
          <a:prstGeom prst="rect">
            <a:avLst/>
          </a:prstGeom>
        </p:spPr>
      </p:pic>
      <p:sp>
        <p:nvSpPr>
          <p:cNvPr id="10" name="מציין מיקום טקסט 1">
            <a:extLst>
              <a:ext uri="{FF2B5EF4-FFF2-40B4-BE49-F238E27FC236}">
                <a16:creationId xmlns:a16="http://schemas.microsoft.com/office/drawing/2014/main" id="{C827AEC3-EDA5-40C3-B970-9DD38EC72D32}"/>
              </a:ext>
            </a:extLst>
          </p:cNvPr>
          <p:cNvSpPr txBox="1">
            <a:spLocks/>
          </p:cNvSpPr>
          <p:nvPr/>
        </p:nvSpPr>
        <p:spPr>
          <a:xfrm>
            <a:off x="5373384" y="1415965"/>
            <a:ext cx="5561614" cy="1203946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ט. כניסה: מערך של מספרים שלמים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ט. יציאה: הפעולה מחזירה אמת אם המערך </a:t>
            </a:r>
            <a:b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ממוין בסדר עולה ממש ושקר, אחרת</a:t>
            </a:r>
          </a:p>
        </p:txBody>
      </p:sp>
      <p:pic>
        <p:nvPicPr>
          <p:cNvPr id="2" name="Picture 6" descr="SprutCAM — Solution Partner">
            <a:extLst>
              <a:ext uri="{FF2B5EF4-FFF2-40B4-BE49-F238E27FC236}">
                <a16:creationId xmlns:a16="http://schemas.microsoft.com/office/drawing/2014/main" id="{DEAB2B9E-0F13-41D6-941F-F1006FAF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088"/>
            <a:ext cx="6606283" cy="27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39858924-1A38-47B8-9C79-9128955B65F6}"/>
              </a:ext>
            </a:extLst>
          </p:cNvPr>
          <p:cNvSpPr txBox="1"/>
          <p:nvPr/>
        </p:nvSpPr>
        <p:spPr>
          <a:xfrm>
            <a:off x="3524036" y="2806513"/>
            <a:ext cx="7410962" cy="1703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שימו לב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כדי לא לחרוג מגבולות המערך ההשוואה האחרונה שבצענו היא בין המיקום לפני האחרון למיקום האחרון.</a:t>
            </a:r>
          </a:p>
        </p:txBody>
      </p:sp>
      <p:sp>
        <p:nvSpPr>
          <p:cNvPr id="8" name="לב 7">
            <a:extLst>
              <a:ext uri="{FF2B5EF4-FFF2-40B4-BE49-F238E27FC236}">
                <a16:creationId xmlns:a16="http://schemas.microsoft.com/office/drawing/2014/main" id="{2FEFBF0A-B0E1-4EF3-81F5-AD4224F32FC8}"/>
              </a:ext>
            </a:extLst>
          </p:cNvPr>
          <p:cNvSpPr/>
          <p:nvPr/>
        </p:nvSpPr>
        <p:spPr>
          <a:xfrm>
            <a:off x="9348799" y="3025528"/>
            <a:ext cx="350874" cy="30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83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build="p"/>
      <p:bldP spid="7" grpId="0" uiExpand="1" build="p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פלינדרום?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8905" y="676303"/>
            <a:ext cx="11676727" cy="407271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dirty="0"/>
              <a:t>פלינדרום הוא רצף סמלים שקריאתו מימין לשמאל זהה לקריאתו משמאל לימין. (בדרך כלל מתעלמים מסימנים מיוחדים כמו פיסוק, פעולות חשבון, רווחים ותווים מיוחדים אחרים).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דוגמאות למשפטים שהם </a:t>
            </a:r>
            <a:r>
              <a:rPr lang="he-IL" dirty="0" err="1"/>
              <a:t>פלנדרומים</a:t>
            </a:r>
            <a:r>
              <a:rPr lang="he-IL" dirty="0"/>
              <a:t> בעברית: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ילד כותב בתוך דלי.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מי אמר שיש רמאים?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אתם מוזמנים לחשוב על דוגמאות נוספות...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e-learning stick figure - Pesquisa Google | Elearning, Stick figures,  Learning">
            <a:extLst>
              <a:ext uri="{FF2B5EF4-FFF2-40B4-BE49-F238E27FC236}">
                <a16:creationId xmlns:a16="http://schemas.microsoft.com/office/drawing/2014/main" id="{3B7A2665-7B46-4B98-94C8-D3ED0D5A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65436"/>
            <a:ext cx="2474843" cy="4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217023" y="1122782"/>
            <a:ext cx="8306994" cy="29457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מערך- פעולות בסיסיות על מערך.</a:t>
            </a: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פתרון שאלות מתקדמות במערכים. </a:t>
            </a:r>
          </a:p>
        </p:txBody>
      </p:sp>
    </p:spTree>
    <p:extLst>
      <p:ext uri="{BB962C8B-B14F-4D97-AF65-F5344CB8AC3E}">
        <p14:creationId xmlns:p14="http://schemas.microsoft.com/office/powerpoint/2010/main" val="1745197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מספר </a:t>
            </a:r>
            <a:r>
              <a:rPr lang="he-IL" dirty="0" err="1"/>
              <a:t>פלינדרומי</a:t>
            </a:r>
            <a:endParaRPr lang="he-IL" dirty="0"/>
          </a:p>
        </p:txBody>
      </p:sp>
      <p:pic>
        <p:nvPicPr>
          <p:cNvPr id="2050" name="Picture 2" descr="Don't Forget the Big 4 Questions to Ask During Any Mega-Acquisition">
            <a:extLst>
              <a:ext uri="{FF2B5EF4-FFF2-40B4-BE49-F238E27FC236}">
                <a16:creationId xmlns:a16="http://schemas.microsoft.com/office/drawing/2014/main" id="{25495219-46F0-430B-A7F7-B2312353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287"/>
            <a:ext cx="5069577" cy="40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68080"/>
            <a:ext cx="11676727" cy="29064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5100" dirty="0"/>
              <a:t>מספר שניתן לקרוא אותו משמאל לימין כמו מימין לשמאל נקרא מספר </a:t>
            </a:r>
            <a:r>
              <a:rPr lang="he-IL" sz="5100" dirty="0" err="1"/>
              <a:t>פלינדרומי</a:t>
            </a:r>
            <a:r>
              <a:rPr lang="he-IL" sz="5100" dirty="0"/>
              <a:t>, לדוגמה: 65356.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5100" dirty="0"/>
              <a:t>כתבו פעולה המקבלת מערך של ספרות המייצג מספר שלם. </a:t>
            </a:r>
            <a:br>
              <a:rPr lang="en-US" sz="5100" dirty="0"/>
            </a:br>
            <a:r>
              <a:rPr lang="he-IL" sz="5100" dirty="0"/>
              <a:t>על הפעולה לבדוק ולהחזיר האם המערך מייצג מספר שהוא פלינדרום</a:t>
            </a:r>
            <a:r>
              <a:rPr lang="he-IL" sz="5900" dirty="0"/>
              <a:t>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0424C9CD-50EC-4F60-9339-5C15C1A2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רגע חושבים...</a:t>
            </a: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8F322991-4A75-4D81-AE99-1F52E828B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58120"/>
              </p:ext>
            </p:extLst>
          </p:nvPr>
        </p:nvGraphicFramePr>
        <p:xfrm>
          <a:off x="301315" y="886999"/>
          <a:ext cx="3872877" cy="1045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9368">
                  <a:extLst>
                    <a:ext uri="{9D8B030D-6E8A-4147-A177-3AD203B41FA5}">
                      <a16:colId xmlns:a16="http://schemas.microsoft.com/office/drawing/2014/main" val="2124096832"/>
                    </a:ext>
                  </a:extLst>
                </a:gridCol>
                <a:gridCol w="659368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666457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625668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pic>
        <p:nvPicPr>
          <p:cNvPr id="3076" name="Picture 4" descr="Questions to Ask About a Self-Directed IRA | Vantage Retirement Plans">
            <a:extLst>
              <a:ext uri="{FF2B5EF4-FFF2-40B4-BE49-F238E27FC236}">
                <a16:creationId xmlns:a16="http://schemas.microsoft.com/office/drawing/2014/main" id="{5F4F28CB-D807-446D-AE1E-0876AEA7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" y="36655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A41F81B3-BDEA-47A4-8040-E04C8DE3E5BE}"/>
              </a:ext>
            </a:extLst>
          </p:cNvPr>
          <p:cNvSpPr txBox="1"/>
          <p:nvPr/>
        </p:nvSpPr>
        <p:spPr>
          <a:xfrm>
            <a:off x="6792640" y="915045"/>
            <a:ext cx="4732975" cy="720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נתחיל בשרטוט דוגמה:</a:t>
            </a:r>
            <a:endParaRPr kumimoji="0" lang="he-IL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cs typeface="Varela Round" pitchFamily="2" charset="-79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FBC0621-79D0-4D4C-A495-2B243B9FCC0B}"/>
              </a:ext>
            </a:extLst>
          </p:cNvPr>
          <p:cNvSpPr txBox="1"/>
          <p:nvPr/>
        </p:nvSpPr>
        <p:spPr>
          <a:xfrm>
            <a:off x="296186" y="1787930"/>
            <a:ext cx="11227441" cy="29723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נחפש חוקיות. 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ניתן לראות כי ההשוואה מתקיימת בין האיבר הראשון לאיבר האחרון ובהמשך בין האיבר השני לאיבר לפני האחרון.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המיקום הראשון גדל באחד והמיקום האחרון קטן באחד.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ההשוואה האחרונה מתבצעת בין האיברים האמצעיים. סה"כ 6 איברים, 3 השוואות.</a:t>
            </a:r>
            <a:endParaRPr kumimoji="0" lang="he-IL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cs typeface="Varela Round" pitchFamily="2" charset="-79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C273AECF-BCED-4012-B91B-A77F622EDBAF}"/>
              </a:ext>
            </a:extLst>
          </p:cNvPr>
          <p:cNvGrpSpPr/>
          <p:nvPr/>
        </p:nvGrpSpPr>
        <p:grpSpPr>
          <a:xfrm>
            <a:off x="630464" y="1928267"/>
            <a:ext cx="3214577" cy="688014"/>
            <a:chOff x="1113333" y="5234908"/>
            <a:chExt cx="3214577" cy="688014"/>
          </a:xfrm>
        </p:grpSpPr>
        <p:grpSp>
          <p:nvGrpSpPr>
            <p:cNvPr id="13" name="קבוצה 12">
              <a:extLst>
                <a:ext uri="{FF2B5EF4-FFF2-40B4-BE49-F238E27FC236}">
                  <a16:creationId xmlns:a16="http://schemas.microsoft.com/office/drawing/2014/main" id="{7597E741-3DCB-4549-B344-D443183ABC89}"/>
                </a:ext>
              </a:extLst>
            </p:cNvPr>
            <p:cNvGrpSpPr/>
            <p:nvPr/>
          </p:nvGrpSpPr>
          <p:grpSpPr>
            <a:xfrm>
              <a:off x="1113333" y="5292056"/>
              <a:ext cx="3214577" cy="630866"/>
              <a:chOff x="1108471" y="5282613"/>
              <a:chExt cx="3214577" cy="630866"/>
            </a:xfrm>
          </p:grpSpPr>
          <p:cxnSp>
            <p:nvCxnSpPr>
              <p:cNvPr id="22" name="מחבר חץ ישר 21">
                <a:extLst>
                  <a:ext uri="{FF2B5EF4-FFF2-40B4-BE49-F238E27FC236}">
                    <a16:creationId xmlns:a16="http://schemas.microsoft.com/office/drawing/2014/main" id="{6D2F5696-618C-4A4B-848C-216A90BD52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471" y="5282613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חץ ישר 22">
                <a:extLst>
                  <a:ext uri="{FF2B5EF4-FFF2-40B4-BE49-F238E27FC236}">
                    <a16:creationId xmlns:a16="http://schemas.microsoft.com/office/drawing/2014/main" id="{C6089E85-6BBB-41F9-8201-72784CF457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3048" y="5282613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23">
                <a:extLst>
                  <a:ext uri="{FF2B5EF4-FFF2-40B4-BE49-F238E27FC236}">
                    <a16:creationId xmlns:a16="http://schemas.microsoft.com/office/drawing/2014/main" id="{75ACD0BE-4513-4538-B4F6-3F979DBCBF4F}"/>
                  </a:ext>
                </a:extLst>
              </p:cNvPr>
              <p:cNvCxnSpPr/>
              <p:nvPr/>
            </p:nvCxnSpPr>
            <p:spPr>
              <a:xfrm>
                <a:off x="1108471" y="5913479"/>
                <a:ext cx="3214577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A137B0D9-86E9-48C5-8D03-EC918AFAAC33}"/>
                </a:ext>
              </a:extLst>
            </p:cNvPr>
            <p:cNvGrpSpPr/>
            <p:nvPr/>
          </p:nvGrpSpPr>
          <p:grpSpPr>
            <a:xfrm>
              <a:off x="1674578" y="5249831"/>
              <a:ext cx="2002467" cy="540775"/>
              <a:chOff x="1674578" y="5249831"/>
              <a:chExt cx="2002467" cy="540775"/>
            </a:xfrm>
          </p:grpSpPr>
          <p:cxnSp>
            <p:nvCxnSpPr>
              <p:cNvPr id="19" name="מחבר חץ ישר 18">
                <a:extLst>
                  <a:ext uri="{FF2B5EF4-FFF2-40B4-BE49-F238E27FC236}">
                    <a16:creationId xmlns:a16="http://schemas.microsoft.com/office/drawing/2014/main" id="{A7F33646-5E64-45DD-984F-A5EA9ADA80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7438" y="5249831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19">
                <a:extLst>
                  <a:ext uri="{FF2B5EF4-FFF2-40B4-BE49-F238E27FC236}">
                    <a16:creationId xmlns:a16="http://schemas.microsoft.com/office/drawing/2014/main" id="{0A5E9542-3146-4AAB-B2B4-576D670F7D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6512" y="5286016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id="{B4195742-C0AB-4511-AF8E-0A802A804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4578" y="5790606"/>
                <a:ext cx="2002467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D3D3C5FD-12A3-4B9C-9B53-F5BAB4425A90}"/>
                </a:ext>
              </a:extLst>
            </p:cNvPr>
            <p:cNvGrpSpPr/>
            <p:nvPr/>
          </p:nvGrpSpPr>
          <p:grpSpPr>
            <a:xfrm>
              <a:off x="2344430" y="5234908"/>
              <a:ext cx="641498" cy="370364"/>
              <a:chOff x="2370201" y="5249831"/>
              <a:chExt cx="641498" cy="370364"/>
            </a:xfrm>
          </p:grpSpPr>
          <p:cxnSp>
            <p:nvCxnSpPr>
              <p:cNvPr id="16" name="מחבר חץ ישר 15">
                <a:extLst>
                  <a:ext uri="{FF2B5EF4-FFF2-40B4-BE49-F238E27FC236}">
                    <a16:creationId xmlns:a16="http://schemas.microsoft.com/office/drawing/2014/main" id="{08B394A6-2A33-4D69-85A2-FF846E813A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0201" y="5249831"/>
                <a:ext cx="0" cy="370364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חץ ישר 16">
                <a:extLst>
                  <a:ext uri="{FF2B5EF4-FFF2-40B4-BE49-F238E27FC236}">
                    <a16:creationId xmlns:a16="http://schemas.microsoft.com/office/drawing/2014/main" id="{13B93B2F-4549-478B-A356-9ADF0BE610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1699" y="5249831"/>
                <a:ext cx="0" cy="370364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>
                <a:extLst>
                  <a:ext uri="{FF2B5EF4-FFF2-40B4-BE49-F238E27FC236}">
                    <a16:creationId xmlns:a16="http://schemas.microsoft.com/office/drawing/2014/main" id="{4236753A-B81E-4D1B-8728-7F07227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0201" y="5620195"/>
                <a:ext cx="641498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64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0424C9CD-50EC-4F60-9339-5C15C1A2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רגע חושבים...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41F81B3-BDEA-47A4-8040-E04C8DE3E5BE}"/>
              </a:ext>
            </a:extLst>
          </p:cNvPr>
          <p:cNvSpPr txBox="1"/>
          <p:nvPr/>
        </p:nvSpPr>
        <p:spPr>
          <a:xfrm>
            <a:off x="5305426" y="915045"/>
            <a:ext cx="6220190" cy="720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נבחן גם דוגמה שבה מספר האיברים אי</a:t>
            </a:r>
            <a:r>
              <a:rPr kumimoji="0" lang="he-IL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 זוגי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:</a:t>
            </a:r>
            <a:endParaRPr kumimoji="0" lang="he-IL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cs typeface="Varela Round" pitchFamily="2" charset="-79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FBC0621-79D0-4D4C-A495-2B243B9FCC0B}"/>
              </a:ext>
            </a:extLst>
          </p:cNvPr>
          <p:cNvSpPr txBox="1"/>
          <p:nvPr/>
        </p:nvSpPr>
        <p:spPr>
          <a:xfrm>
            <a:off x="298174" y="1837795"/>
            <a:ext cx="11227441" cy="313489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Varela Round" pitchFamily="2" charset="-79"/>
              </a:rPr>
              <a:t>נחפש חוקיות. 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ניתן לראות כי ההשוואה מתקיימת בין האיבר הראשון לאיבר האחרון ובהמשך בין האיבר השני לאיבר לפני האחרון, בדיוק כמו במספרים זוגיים.</a:t>
            </a:r>
            <a:endParaRPr kumimoji="0" lang="he-IL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cs typeface="Varela Round" pitchFamily="2" charset="-79"/>
            </a:endParaRP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האיבר האמצעי לא משפיע על ההבחנה בין פלינדרום ללא פלינדרום.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בדוגמה 5 איברים ושתי בדיקות.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cs typeface="Varela Round" pitchFamily="2" charset="-79"/>
            </a:endParaRPr>
          </a:p>
        </p:txBody>
      </p:sp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CA4C6356-A064-4EAE-AE35-07870FD0A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19361"/>
              </p:ext>
            </p:extLst>
          </p:nvPr>
        </p:nvGraphicFramePr>
        <p:xfrm>
          <a:off x="666384" y="957877"/>
          <a:ext cx="3213509" cy="1045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9368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666457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625668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8DFB96F-4A63-407D-B4F4-C1911E5EBF28}"/>
              </a:ext>
            </a:extLst>
          </p:cNvPr>
          <p:cNvGrpSpPr/>
          <p:nvPr/>
        </p:nvGrpSpPr>
        <p:grpSpPr>
          <a:xfrm>
            <a:off x="968220" y="1981641"/>
            <a:ext cx="2609836" cy="671012"/>
            <a:chOff x="1256749" y="4876700"/>
            <a:chExt cx="2609836" cy="671012"/>
          </a:xfrm>
        </p:grpSpPr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EB22ECE1-91F0-4FCD-ACB4-50C39CA01ACA}"/>
                </a:ext>
              </a:extLst>
            </p:cNvPr>
            <p:cNvGrpSpPr/>
            <p:nvPr/>
          </p:nvGrpSpPr>
          <p:grpSpPr>
            <a:xfrm>
              <a:off x="1256749" y="4916846"/>
              <a:ext cx="2609836" cy="630866"/>
              <a:chOff x="1388923" y="5299551"/>
              <a:chExt cx="2609836" cy="630866"/>
            </a:xfrm>
          </p:grpSpPr>
          <p:cxnSp>
            <p:nvCxnSpPr>
              <p:cNvPr id="27" name="מחבר חץ ישר 26">
                <a:extLst>
                  <a:ext uri="{FF2B5EF4-FFF2-40B4-BE49-F238E27FC236}">
                    <a16:creationId xmlns:a16="http://schemas.microsoft.com/office/drawing/2014/main" id="{92B79E2F-EAFA-42DB-B2B1-F2074ADC3F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8923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מחבר חץ ישר 27">
                <a:extLst>
                  <a:ext uri="{FF2B5EF4-FFF2-40B4-BE49-F238E27FC236}">
                    <a16:creationId xmlns:a16="http://schemas.microsoft.com/office/drawing/2014/main" id="{5519FD3D-6A7D-4D5A-95BD-971C2FE92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180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ישר 28">
                <a:extLst>
                  <a:ext uri="{FF2B5EF4-FFF2-40B4-BE49-F238E27FC236}">
                    <a16:creationId xmlns:a16="http://schemas.microsoft.com/office/drawing/2014/main" id="{91AFA9AE-6F57-47C9-8051-B45F929FA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923" y="5930417"/>
                <a:ext cx="2609836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A4F63206-6A96-40FC-96C8-0CD45A8B4468}"/>
                </a:ext>
              </a:extLst>
            </p:cNvPr>
            <p:cNvGrpSpPr/>
            <p:nvPr/>
          </p:nvGrpSpPr>
          <p:grpSpPr>
            <a:xfrm>
              <a:off x="1853609" y="4876700"/>
              <a:ext cx="1332894" cy="529132"/>
              <a:chOff x="2015279" y="5284020"/>
              <a:chExt cx="1332894" cy="529132"/>
            </a:xfrm>
          </p:grpSpPr>
          <p:cxnSp>
            <p:nvCxnSpPr>
              <p:cNvPr id="31" name="מחבר חץ ישר 30">
                <a:extLst>
                  <a:ext uri="{FF2B5EF4-FFF2-40B4-BE49-F238E27FC236}">
                    <a16:creationId xmlns:a16="http://schemas.microsoft.com/office/drawing/2014/main" id="{13D8E3E4-2AB2-47FE-906B-0DE36667C7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8139" y="5284184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מחבר חץ ישר 31">
                <a:extLst>
                  <a:ext uri="{FF2B5EF4-FFF2-40B4-BE49-F238E27FC236}">
                    <a16:creationId xmlns:a16="http://schemas.microsoft.com/office/drawing/2014/main" id="{13C202B7-1E43-456D-ADEF-2914857568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134" y="5284020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מחבר ישר 32">
                <a:extLst>
                  <a:ext uri="{FF2B5EF4-FFF2-40B4-BE49-F238E27FC236}">
                    <a16:creationId xmlns:a16="http://schemas.microsoft.com/office/drawing/2014/main" id="{3D01371D-F50E-46DC-93B7-B58F02B8B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5279" y="5793060"/>
                <a:ext cx="1332894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21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ניתן ללמוד?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21396" y="954937"/>
            <a:ext cx="7755329" cy="444201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he-IL" sz="2800" dirty="0"/>
              <a:t>במספר זוגי מספר ההשוואות שווה למחצית האיברים.</a:t>
            </a:r>
          </a:p>
          <a:p>
            <a:pPr>
              <a:lnSpc>
                <a:spcPct val="170000"/>
              </a:lnSpc>
            </a:pPr>
            <a:r>
              <a:rPr lang="he-IL" sz="2800" dirty="0"/>
              <a:t>במספר אי-זוגי, מספר ההשוואות גם כן שווה למספר האיברים חלקי 2 (החלק השלם).</a:t>
            </a:r>
          </a:p>
          <a:p>
            <a:pPr>
              <a:lnSpc>
                <a:spcPct val="170000"/>
              </a:lnSpc>
            </a:pPr>
            <a:r>
              <a:rPr lang="he-IL" sz="2800" dirty="0"/>
              <a:t>על כן, נבצע בדיקות כאורך המערך חלקי 2.</a:t>
            </a:r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1163E7C8-2113-42C0-850B-4B13EFFBE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97096"/>
              </p:ext>
            </p:extLst>
          </p:nvPr>
        </p:nvGraphicFramePr>
        <p:xfrm>
          <a:off x="216032" y="954936"/>
          <a:ext cx="3872877" cy="1045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9368">
                  <a:extLst>
                    <a:ext uri="{9D8B030D-6E8A-4147-A177-3AD203B41FA5}">
                      <a16:colId xmlns:a16="http://schemas.microsoft.com/office/drawing/2014/main" val="2124096832"/>
                    </a:ext>
                  </a:extLst>
                </a:gridCol>
                <a:gridCol w="659368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666457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625668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5AD46F64-0AEE-4F71-8B45-A9A7751BE2BC}"/>
              </a:ext>
            </a:extLst>
          </p:cNvPr>
          <p:cNvGrpSpPr/>
          <p:nvPr/>
        </p:nvGrpSpPr>
        <p:grpSpPr>
          <a:xfrm>
            <a:off x="545181" y="1952261"/>
            <a:ext cx="3214577" cy="688014"/>
            <a:chOff x="1113333" y="5234908"/>
            <a:chExt cx="3214577" cy="688014"/>
          </a:xfrm>
        </p:grpSpPr>
        <p:grpSp>
          <p:nvGrpSpPr>
            <p:cNvPr id="27" name="קבוצה 26">
              <a:extLst>
                <a:ext uri="{FF2B5EF4-FFF2-40B4-BE49-F238E27FC236}">
                  <a16:creationId xmlns:a16="http://schemas.microsoft.com/office/drawing/2014/main" id="{9C8286D6-E491-4818-A81F-65AC96310022}"/>
                </a:ext>
              </a:extLst>
            </p:cNvPr>
            <p:cNvGrpSpPr/>
            <p:nvPr/>
          </p:nvGrpSpPr>
          <p:grpSpPr>
            <a:xfrm>
              <a:off x="1113333" y="5292056"/>
              <a:ext cx="3214577" cy="630866"/>
              <a:chOff x="1108471" y="5282613"/>
              <a:chExt cx="3214577" cy="630866"/>
            </a:xfrm>
          </p:grpSpPr>
          <p:cxnSp>
            <p:nvCxnSpPr>
              <p:cNvPr id="10" name="מחבר חץ ישר 9">
                <a:extLst>
                  <a:ext uri="{FF2B5EF4-FFF2-40B4-BE49-F238E27FC236}">
                    <a16:creationId xmlns:a16="http://schemas.microsoft.com/office/drawing/2014/main" id="{50785D8A-297C-4439-837B-2B6DB54D5C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471" y="5282613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מחבר חץ ישר 10">
                <a:extLst>
                  <a:ext uri="{FF2B5EF4-FFF2-40B4-BE49-F238E27FC236}">
                    <a16:creationId xmlns:a16="http://schemas.microsoft.com/office/drawing/2014/main" id="{93486298-2B7C-4377-9523-F15B65C890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3048" y="5282613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>
                <a:extLst>
                  <a:ext uri="{FF2B5EF4-FFF2-40B4-BE49-F238E27FC236}">
                    <a16:creationId xmlns:a16="http://schemas.microsoft.com/office/drawing/2014/main" id="{F5260A44-7BF8-4AB8-A623-CBAC13EFCFC5}"/>
                  </a:ext>
                </a:extLst>
              </p:cNvPr>
              <p:cNvCxnSpPr/>
              <p:nvPr/>
            </p:nvCxnSpPr>
            <p:spPr>
              <a:xfrm>
                <a:off x="1108471" y="5913479"/>
                <a:ext cx="3214577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קבוצה 30">
              <a:extLst>
                <a:ext uri="{FF2B5EF4-FFF2-40B4-BE49-F238E27FC236}">
                  <a16:creationId xmlns:a16="http://schemas.microsoft.com/office/drawing/2014/main" id="{294C3E71-D3D2-4E11-999F-A65CB032136F}"/>
                </a:ext>
              </a:extLst>
            </p:cNvPr>
            <p:cNvGrpSpPr/>
            <p:nvPr/>
          </p:nvGrpSpPr>
          <p:grpSpPr>
            <a:xfrm>
              <a:off x="1674578" y="5249831"/>
              <a:ext cx="2002467" cy="540775"/>
              <a:chOff x="1674578" y="5249831"/>
              <a:chExt cx="2002467" cy="540775"/>
            </a:xfrm>
          </p:grpSpPr>
          <p:cxnSp>
            <p:nvCxnSpPr>
              <p:cNvPr id="15" name="מחבר חץ ישר 14">
                <a:extLst>
                  <a:ext uri="{FF2B5EF4-FFF2-40B4-BE49-F238E27FC236}">
                    <a16:creationId xmlns:a16="http://schemas.microsoft.com/office/drawing/2014/main" id="{9FAD8AFF-E309-4E80-A78F-380BF6BBA6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7438" y="5249831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חץ ישר 15">
                <a:extLst>
                  <a:ext uri="{FF2B5EF4-FFF2-40B4-BE49-F238E27FC236}">
                    <a16:creationId xmlns:a16="http://schemas.microsoft.com/office/drawing/2014/main" id="{4BF916E5-CCBE-4338-ADBA-631C519A8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6512" y="5286016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ישר 16">
                <a:extLst>
                  <a:ext uri="{FF2B5EF4-FFF2-40B4-BE49-F238E27FC236}">
                    <a16:creationId xmlns:a16="http://schemas.microsoft.com/office/drawing/2014/main" id="{0EF8C252-EA98-4D27-9C7C-C4D39C73E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4578" y="5790606"/>
                <a:ext cx="2002467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קבוצה 28">
              <a:extLst>
                <a:ext uri="{FF2B5EF4-FFF2-40B4-BE49-F238E27FC236}">
                  <a16:creationId xmlns:a16="http://schemas.microsoft.com/office/drawing/2014/main" id="{BF70DD87-05F9-4D40-8BD8-872AA45E96EA}"/>
                </a:ext>
              </a:extLst>
            </p:cNvPr>
            <p:cNvGrpSpPr/>
            <p:nvPr/>
          </p:nvGrpSpPr>
          <p:grpSpPr>
            <a:xfrm>
              <a:off x="2344430" y="5234908"/>
              <a:ext cx="641498" cy="370364"/>
              <a:chOff x="2370201" y="5249831"/>
              <a:chExt cx="641498" cy="370364"/>
            </a:xfrm>
          </p:grpSpPr>
          <p:cxnSp>
            <p:nvCxnSpPr>
              <p:cNvPr id="19" name="מחבר חץ ישר 18">
                <a:extLst>
                  <a:ext uri="{FF2B5EF4-FFF2-40B4-BE49-F238E27FC236}">
                    <a16:creationId xmlns:a16="http://schemas.microsoft.com/office/drawing/2014/main" id="{68F3246A-6981-4EAE-96CF-FAFF37E405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0201" y="5249831"/>
                <a:ext cx="0" cy="370364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19">
                <a:extLst>
                  <a:ext uri="{FF2B5EF4-FFF2-40B4-BE49-F238E27FC236}">
                    <a16:creationId xmlns:a16="http://schemas.microsoft.com/office/drawing/2014/main" id="{E1F78605-AE47-45F0-B433-E1934BA6FF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1699" y="5249831"/>
                <a:ext cx="0" cy="370364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23">
                <a:extLst>
                  <a:ext uri="{FF2B5EF4-FFF2-40B4-BE49-F238E27FC236}">
                    <a16:creationId xmlns:a16="http://schemas.microsoft.com/office/drawing/2014/main" id="{D5A1AEF3-8DA2-48FF-B7D0-80CC260CAC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0201" y="5620195"/>
                <a:ext cx="641498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3" name="טבלה 22">
            <a:extLst>
              <a:ext uri="{FF2B5EF4-FFF2-40B4-BE49-F238E27FC236}">
                <a16:creationId xmlns:a16="http://schemas.microsoft.com/office/drawing/2014/main" id="{926B3CDD-DBCE-47EE-B94C-67F06E0A2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63737"/>
              </p:ext>
            </p:extLst>
          </p:nvPr>
        </p:nvGraphicFramePr>
        <p:xfrm>
          <a:off x="216032" y="3078356"/>
          <a:ext cx="3213509" cy="1045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9368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666457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625668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2B16D3E-BBFB-4493-8DA6-C230C2F703C8}"/>
              </a:ext>
            </a:extLst>
          </p:cNvPr>
          <p:cNvGrpSpPr/>
          <p:nvPr/>
        </p:nvGrpSpPr>
        <p:grpSpPr>
          <a:xfrm>
            <a:off x="499057" y="4102120"/>
            <a:ext cx="2609836" cy="631030"/>
            <a:chOff x="499057" y="4102120"/>
            <a:chExt cx="2609836" cy="631030"/>
          </a:xfrm>
        </p:grpSpPr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A8CAFD4-427B-435C-B640-6C59F15C2192}"/>
                </a:ext>
              </a:extLst>
            </p:cNvPr>
            <p:cNvGrpSpPr/>
            <p:nvPr/>
          </p:nvGrpSpPr>
          <p:grpSpPr>
            <a:xfrm>
              <a:off x="499057" y="4102284"/>
              <a:ext cx="2609836" cy="630866"/>
              <a:chOff x="1388923" y="5299551"/>
              <a:chExt cx="2609836" cy="630866"/>
            </a:xfrm>
          </p:grpSpPr>
          <p:cxnSp>
            <p:nvCxnSpPr>
              <p:cNvPr id="39" name="מחבר חץ ישר 38">
                <a:extLst>
                  <a:ext uri="{FF2B5EF4-FFF2-40B4-BE49-F238E27FC236}">
                    <a16:creationId xmlns:a16="http://schemas.microsoft.com/office/drawing/2014/main" id="{745329BF-4019-4EC5-8416-37B207AE6E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8923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חץ ישר 39">
                <a:extLst>
                  <a:ext uri="{FF2B5EF4-FFF2-40B4-BE49-F238E27FC236}">
                    <a16:creationId xmlns:a16="http://schemas.microsoft.com/office/drawing/2014/main" id="{492C43F2-F8C1-444B-BD0B-6EB32C50BF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180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ישר 40">
                <a:extLst>
                  <a:ext uri="{FF2B5EF4-FFF2-40B4-BE49-F238E27FC236}">
                    <a16:creationId xmlns:a16="http://schemas.microsoft.com/office/drawing/2014/main" id="{C2DFBFC3-2B19-4761-B79E-CAAA0336C5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923" y="5930417"/>
                <a:ext cx="2609836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A57CDA82-F459-47CF-A3F5-1A8BE8118863}"/>
                </a:ext>
              </a:extLst>
            </p:cNvPr>
            <p:cNvGrpSpPr/>
            <p:nvPr/>
          </p:nvGrpSpPr>
          <p:grpSpPr>
            <a:xfrm>
              <a:off x="1114728" y="4102120"/>
              <a:ext cx="1332894" cy="529132"/>
              <a:chOff x="2015279" y="5284020"/>
              <a:chExt cx="1332894" cy="529132"/>
            </a:xfrm>
          </p:grpSpPr>
          <p:cxnSp>
            <p:nvCxnSpPr>
              <p:cNvPr id="36" name="מחבר חץ ישר 35">
                <a:extLst>
                  <a:ext uri="{FF2B5EF4-FFF2-40B4-BE49-F238E27FC236}">
                    <a16:creationId xmlns:a16="http://schemas.microsoft.com/office/drawing/2014/main" id="{8EF5DD60-A82F-41AC-96FA-05D4F960A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8139" y="5284184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חץ ישר 36">
                <a:extLst>
                  <a:ext uri="{FF2B5EF4-FFF2-40B4-BE49-F238E27FC236}">
                    <a16:creationId xmlns:a16="http://schemas.microsoft.com/office/drawing/2014/main" id="{6BD0F2BD-887E-491F-873B-2A51227249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134" y="5284020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ישר 37">
                <a:extLst>
                  <a:ext uri="{FF2B5EF4-FFF2-40B4-BE49-F238E27FC236}">
                    <a16:creationId xmlns:a16="http://schemas.microsoft.com/office/drawing/2014/main" id="{83C5C211-345A-494C-9738-513F43AC7E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5279" y="5793060"/>
                <a:ext cx="1332894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94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ראשון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AFA175D-5C4F-412D-8A78-78A5328F8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4" t="42572" r="58132" b="44363"/>
          <a:stretch/>
        </p:blipFill>
        <p:spPr>
          <a:xfrm>
            <a:off x="9012066" y="4256201"/>
            <a:ext cx="1211757" cy="477079"/>
          </a:xfrm>
          <a:prstGeom prst="rect">
            <a:avLst/>
          </a:prstGeom>
        </p:spPr>
      </p:pic>
      <p:pic>
        <p:nvPicPr>
          <p:cNvPr id="2050" name="Picture 2" descr="3d people - man, person with puzzle. Solution concept | Powerpoint  animation, Business stock images, Cartoon people">
            <a:extLst>
              <a:ext uri="{FF2B5EF4-FFF2-40B4-BE49-F238E27FC236}">
                <a16:creationId xmlns:a16="http://schemas.microsoft.com/office/drawing/2014/main" id="{43F9ECCC-5325-452C-BC2C-9DF8D278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5428"/>
            <a:ext cx="3319402" cy="28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תוכן 8">
            <a:extLst>
              <a:ext uri="{FF2B5EF4-FFF2-40B4-BE49-F238E27FC236}">
                <a16:creationId xmlns:a16="http://schemas.microsoft.com/office/drawing/2014/main" id="{05494FAC-048A-471B-9F3B-4EF790396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6913" y="4037930"/>
            <a:ext cx="2031568" cy="91362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2800" dirty="0"/>
              <a:t>משווה עם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23CA34F6-7544-4846-ACD2-D3577DC397AD}"/>
              </a:ext>
            </a:extLst>
          </p:cNvPr>
          <p:cNvSpPr txBox="1">
            <a:spLocks/>
          </p:cNvSpPr>
          <p:nvPr/>
        </p:nvSpPr>
        <p:spPr>
          <a:xfrm>
            <a:off x="187171" y="1628541"/>
            <a:ext cx="11640282" cy="40345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he-IL" sz="2800" dirty="0"/>
              <a:t>נבצע לולאת </a:t>
            </a:r>
            <a:r>
              <a:rPr lang="en-US" sz="2800" dirty="0"/>
              <a:t>for </a:t>
            </a:r>
            <a:r>
              <a:rPr lang="he-IL" sz="2800" dirty="0"/>
              <a:t> כאורך המערך חלקי 2.</a:t>
            </a:r>
          </a:p>
          <a:p>
            <a:pPr>
              <a:lnSpc>
                <a:spcPct val="170000"/>
              </a:lnSpc>
            </a:pPr>
            <a:r>
              <a:rPr lang="he-IL" sz="2800" dirty="0"/>
              <a:t>כאשר </a:t>
            </a:r>
            <a:r>
              <a:rPr lang="en-US" sz="2800" dirty="0" err="1"/>
              <a:t>i</a:t>
            </a:r>
            <a:r>
              <a:rPr lang="en-US" sz="2800" dirty="0"/>
              <a:t>=0 </a:t>
            </a:r>
            <a:r>
              <a:rPr lang="he-IL" sz="2800" dirty="0"/>
              <a:t> ברצוננו להשוות את המקום 0 עם המקום האחרון </a:t>
            </a:r>
            <a:r>
              <a:rPr lang="en-US" sz="2800" dirty="0"/>
              <a:t>Length-1</a:t>
            </a:r>
            <a:r>
              <a:rPr lang="he-IL" sz="2800" dirty="0"/>
              <a:t>.</a:t>
            </a:r>
            <a:endParaRPr lang="en-US" sz="2800" dirty="0"/>
          </a:p>
          <a:p>
            <a:pPr>
              <a:lnSpc>
                <a:spcPct val="170000"/>
              </a:lnSpc>
            </a:pPr>
            <a:r>
              <a:rPr lang="he-IL" sz="2800" dirty="0"/>
              <a:t>כאשר</a:t>
            </a:r>
            <a:r>
              <a:rPr lang="en-US" sz="2800" dirty="0" err="1"/>
              <a:t>i</a:t>
            </a:r>
            <a:r>
              <a:rPr lang="en-US" sz="2800" dirty="0"/>
              <a:t>=1 </a:t>
            </a:r>
            <a:r>
              <a:rPr lang="he-IL" sz="2800" dirty="0"/>
              <a:t> ברצוננו לבצע השוואה עם המקום לפני האחרון </a:t>
            </a:r>
            <a:r>
              <a:rPr lang="en-US" sz="2800" dirty="0"/>
              <a:t>Length-2</a:t>
            </a:r>
            <a:r>
              <a:rPr lang="he-IL" sz="2800" dirty="0"/>
              <a:t>.</a:t>
            </a:r>
            <a:endParaRPr lang="he-IL" dirty="0"/>
          </a:p>
          <a:p>
            <a:pPr>
              <a:lnSpc>
                <a:spcPct val="170000"/>
              </a:lnSpc>
            </a:pPr>
            <a:r>
              <a:rPr lang="he-IL" sz="2800" dirty="0"/>
              <a:t>בכל שלב </a:t>
            </a:r>
            <a:endParaRPr lang="en-US" sz="28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98530AD-BD06-44F8-9B97-076435AD6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43" t="33250" r="58995" b="61895"/>
          <a:stretch/>
        </p:blipFill>
        <p:spPr>
          <a:xfrm>
            <a:off x="3789420" y="4054522"/>
            <a:ext cx="3619016" cy="678758"/>
          </a:xfrm>
          <a:prstGeom prst="rect">
            <a:avLst/>
          </a:prstGeom>
        </p:spPr>
      </p:pic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33C779E5-902A-4808-9D11-E6ADA261A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49475"/>
              </p:ext>
            </p:extLst>
          </p:nvPr>
        </p:nvGraphicFramePr>
        <p:xfrm>
          <a:off x="364547" y="936775"/>
          <a:ext cx="3213509" cy="1045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9368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631008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666457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625668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19D1A885-85B1-4BA2-9DAD-BD03713A385F}"/>
              </a:ext>
            </a:extLst>
          </p:cNvPr>
          <p:cNvGrpSpPr/>
          <p:nvPr/>
        </p:nvGrpSpPr>
        <p:grpSpPr>
          <a:xfrm>
            <a:off x="666383" y="1960539"/>
            <a:ext cx="2609836" cy="671012"/>
            <a:chOff x="1256749" y="4876700"/>
            <a:chExt cx="2609836" cy="671012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60BD898C-C83F-4F40-954D-354118E20B93}"/>
                </a:ext>
              </a:extLst>
            </p:cNvPr>
            <p:cNvGrpSpPr/>
            <p:nvPr/>
          </p:nvGrpSpPr>
          <p:grpSpPr>
            <a:xfrm>
              <a:off x="1256749" y="4916846"/>
              <a:ext cx="2609836" cy="630866"/>
              <a:chOff x="1388923" y="5299551"/>
              <a:chExt cx="2609836" cy="630866"/>
            </a:xfrm>
          </p:grpSpPr>
          <p:cxnSp>
            <p:nvCxnSpPr>
              <p:cNvPr id="20" name="מחבר חץ ישר 19">
                <a:extLst>
                  <a:ext uri="{FF2B5EF4-FFF2-40B4-BE49-F238E27FC236}">
                    <a16:creationId xmlns:a16="http://schemas.microsoft.com/office/drawing/2014/main" id="{AF234F11-3F0B-4987-8B0F-9F14A306D8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8923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>
                <a:extLst>
                  <a:ext uri="{FF2B5EF4-FFF2-40B4-BE49-F238E27FC236}">
                    <a16:creationId xmlns:a16="http://schemas.microsoft.com/office/drawing/2014/main" id="{04A9FD4E-44BD-4447-BC2A-F6F54A48C3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180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>
                <a:extLst>
                  <a:ext uri="{FF2B5EF4-FFF2-40B4-BE49-F238E27FC236}">
                    <a16:creationId xmlns:a16="http://schemas.microsoft.com/office/drawing/2014/main" id="{05B50111-563D-4F0A-AA8B-829F7BA35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923" y="5930417"/>
                <a:ext cx="2609836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068AFE2C-88CE-4833-B7DB-ED6728C1D798}"/>
                </a:ext>
              </a:extLst>
            </p:cNvPr>
            <p:cNvGrpSpPr/>
            <p:nvPr/>
          </p:nvGrpSpPr>
          <p:grpSpPr>
            <a:xfrm>
              <a:off x="1853609" y="4876700"/>
              <a:ext cx="1332894" cy="529132"/>
              <a:chOff x="2015279" y="5284020"/>
              <a:chExt cx="1332894" cy="529132"/>
            </a:xfrm>
          </p:grpSpPr>
          <p:cxnSp>
            <p:nvCxnSpPr>
              <p:cNvPr id="17" name="מחבר חץ ישר 16">
                <a:extLst>
                  <a:ext uri="{FF2B5EF4-FFF2-40B4-BE49-F238E27FC236}">
                    <a16:creationId xmlns:a16="http://schemas.microsoft.com/office/drawing/2014/main" id="{B84DD878-D391-4B21-991A-07F57A85E4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8139" y="5284184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חץ ישר 17">
                <a:extLst>
                  <a:ext uri="{FF2B5EF4-FFF2-40B4-BE49-F238E27FC236}">
                    <a16:creationId xmlns:a16="http://schemas.microsoft.com/office/drawing/2014/main" id="{6DB00C99-6BE3-40D4-9E0F-691D8E550E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134" y="5284020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>
                <a:extLst>
                  <a:ext uri="{FF2B5EF4-FFF2-40B4-BE49-F238E27FC236}">
                    <a16:creationId xmlns:a16="http://schemas.microsoft.com/office/drawing/2014/main" id="{80AB25EF-437E-41D6-8A9E-03607F61F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5279" y="5793060"/>
                <a:ext cx="1332894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תרשים זרימה: תהליך חלופי 22">
            <a:extLst>
              <a:ext uri="{FF2B5EF4-FFF2-40B4-BE49-F238E27FC236}">
                <a16:creationId xmlns:a16="http://schemas.microsoft.com/office/drawing/2014/main" id="{8E6D4870-0C42-47AE-8C30-20D443E7ED38}"/>
              </a:ext>
            </a:extLst>
          </p:cNvPr>
          <p:cNvSpPr/>
          <p:nvPr/>
        </p:nvSpPr>
        <p:spPr>
          <a:xfrm>
            <a:off x="3959831" y="1169087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Length=5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ראשון</a:t>
            </a:r>
          </a:p>
        </p:txBody>
      </p:sp>
      <p:pic>
        <p:nvPicPr>
          <p:cNvPr id="6146" name="Picture 2" descr="3d man pushing goal. 3d illustration of person pushing word goal. 3d  rendering of people - human character.">
            <a:extLst>
              <a:ext uri="{FF2B5EF4-FFF2-40B4-BE49-F238E27FC236}">
                <a16:creationId xmlns:a16="http://schemas.microsoft.com/office/drawing/2014/main" id="{A3659487-C402-4C09-B402-21F8926C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" y="4229610"/>
            <a:ext cx="2995903" cy="25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E4934DA4-0063-4E8E-8B59-C8647BB5C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70528"/>
              </p:ext>
            </p:extLst>
          </p:nvPr>
        </p:nvGraphicFramePr>
        <p:xfrm>
          <a:off x="9031872" y="1335490"/>
          <a:ext cx="2430104" cy="853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3732">
                  <a:extLst>
                    <a:ext uri="{9D8B030D-6E8A-4147-A177-3AD203B41FA5}">
                      <a16:colId xmlns:a16="http://schemas.microsoft.com/office/drawing/2014/main" val="2124096832"/>
                    </a:ext>
                  </a:extLst>
                </a:gridCol>
                <a:gridCol w="413732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395937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395937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418180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392586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18225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16DD37F3-6965-42A8-BE5F-356F13184CC8}"/>
              </a:ext>
            </a:extLst>
          </p:cNvPr>
          <p:cNvGrpSpPr/>
          <p:nvPr/>
        </p:nvGrpSpPr>
        <p:grpSpPr>
          <a:xfrm>
            <a:off x="9238402" y="2199658"/>
            <a:ext cx="2017043" cy="339601"/>
            <a:chOff x="9238402" y="2199658"/>
            <a:chExt cx="2017043" cy="339601"/>
          </a:xfrm>
        </p:grpSpPr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D5605CA8-E0B3-4583-AD15-21E3B7192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8402" y="2199658"/>
              <a:ext cx="0" cy="339601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EC695B6A-CF82-45AF-BE4A-0AF1FB710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5445" y="2199658"/>
              <a:ext cx="0" cy="339601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9E5C6954-E05D-4E44-8EFD-D583F7990CEF}"/>
                </a:ext>
              </a:extLst>
            </p:cNvPr>
            <p:cNvCxnSpPr/>
            <p:nvPr/>
          </p:nvCxnSpPr>
          <p:spPr>
            <a:xfrm>
              <a:off x="9238402" y="2539259"/>
              <a:ext cx="2017043" cy="0"/>
            </a:xfrm>
            <a:prstGeom prst="line">
              <a:avLst/>
            </a:prstGeom>
            <a:ln w="38100">
              <a:solidFill>
                <a:srgbClr val="192A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9D80CC9F-BEEA-41A5-95E2-2D3CBEA851D8}"/>
              </a:ext>
            </a:extLst>
          </p:cNvPr>
          <p:cNvGrpSpPr/>
          <p:nvPr/>
        </p:nvGrpSpPr>
        <p:grpSpPr>
          <a:xfrm>
            <a:off x="9582351" y="2155467"/>
            <a:ext cx="1256483" cy="291104"/>
            <a:chOff x="1674578" y="5249831"/>
            <a:chExt cx="2002467" cy="540775"/>
          </a:xfrm>
        </p:grpSpPr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0C003C0C-EF4A-46C9-A50D-4B9A203BD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7438" y="5249831"/>
              <a:ext cx="0" cy="528968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8AEC40F0-D847-425C-B5CB-1ABC35648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512" y="5286016"/>
              <a:ext cx="20406" cy="487322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81443100-C9D4-4AE7-97D9-B57C135C5A99}"/>
                </a:ext>
              </a:extLst>
            </p:cNvPr>
            <p:cNvCxnSpPr>
              <a:cxnSpLocks/>
            </p:cNvCxnSpPr>
            <p:nvPr/>
          </p:nvCxnSpPr>
          <p:spPr>
            <a:xfrm>
              <a:off x="1674578" y="5790606"/>
              <a:ext cx="2002467" cy="0"/>
            </a:xfrm>
            <a:prstGeom prst="line">
              <a:avLst/>
            </a:prstGeom>
            <a:ln w="38100">
              <a:solidFill>
                <a:srgbClr val="192A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A051E2A9-82DB-4FC6-931F-BDB178A7C292}"/>
              </a:ext>
            </a:extLst>
          </p:cNvPr>
          <p:cNvGrpSpPr/>
          <p:nvPr/>
        </p:nvGrpSpPr>
        <p:grpSpPr>
          <a:xfrm>
            <a:off x="10010876" y="2168895"/>
            <a:ext cx="402519" cy="199370"/>
            <a:chOff x="2370201" y="5249831"/>
            <a:chExt cx="641498" cy="370364"/>
          </a:xfrm>
        </p:grpSpPr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C7974F64-5CFA-4ED8-BD8A-11EAB16E2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0201" y="5249831"/>
              <a:ext cx="0" cy="370364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29A76E37-F171-4B0E-AA10-DB4C61B91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699" y="5249831"/>
              <a:ext cx="0" cy="370364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663E90B6-C456-41A7-9E5C-A4EB2A7EAEAD}"/>
                </a:ext>
              </a:extLst>
            </p:cNvPr>
            <p:cNvCxnSpPr>
              <a:cxnSpLocks/>
            </p:cNvCxnSpPr>
            <p:nvPr/>
          </p:nvCxnSpPr>
          <p:spPr>
            <a:xfrm>
              <a:off x="2370201" y="5620195"/>
              <a:ext cx="641498" cy="0"/>
            </a:xfrm>
            <a:prstGeom prst="line">
              <a:avLst/>
            </a:prstGeom>
            <a:ln w="38100">
              <a:solidFill>
                <a:srgbClr val="192A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תמונה 4">
            <a:extLst>
              <a:ext uri="{FF2B5EF4-FFF2-40B4-BE49-F238E27FC236}">
                <a16:creationId xmlns:a16="http://schemas.microsoft.com/office/drawing/2014/main" id="{A22F2E8E-D5DB-4CDE-B827-31F48851EA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32657" r="52471" b="42636"/>
          <a:stretch/>
        </p:blipFill>
        <p:spPr>
          <a:xfrm>
            <a:off x="572844" y="1200594"/>
            <a:ext cx="6429710" cy="2747039"/>
          </a:xfrm>
          <a:prstGeom prst="rect">
            <a:avLst/>
          </a:prstGeom>
        </p:spPr>
      </p:pic>
      <p:sp>
        <p:nvSpPr>
          <p:cNvPr id="23" name="תרשים זרימה: תהליך חלופי 22">
            <a:extLst>
              <a:ext uri="{FF2B5EF4-FFF2-40B4-BE49-F238E27FC236}">
                <a16:creationId xmlns:a16="http://schemas.microsoft.com/office/drawing/2014/main" id="{DAD84564-DBA9-4389-9623-EF291CA363C8}"/>
              </a:ext>
            </a:extLst>
          </p:cNvPr>
          <p:cNvSpPr/>
          <p:nvPr/>
        </p:nvSpPr>
        <p:spPr>
          <a:xfrm>
            <a:off x="7002554" y="1472007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Length=6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10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>
            <a:extLst>
              <a:ext uri="{FF2B5EF4-FFF2-40B4-BE49-F238E27FC236}">
                <a16:creationId xmlns:a16="http://schemas.microsoft.com/office/drawing/2014/main" id="{F9795B21-F6FA-47D1-B9BD-412512D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פתרון שני</a:t>
            </a:r>
          </a:p>
        </p:txBody>
      </p:sp>
      <p:sp>
        <p:nvSpPr>
          <p:cNvPr id="13" name="מציין מיקום תוכן 8">
            <a:extLst>
              <a:ext uri="{FF2B5EF4-FFF2-40B4-BE49-F238E27FC236}">
                <a16:creationId xmlns:a16="http://schemas.microsoft.com/office/drawing/2014/main" id="{41E7D8E8-F0FF-491B-8F7B-A95A71C7A10C}"/>
              </a:ext>
            </a:extLst>
          </p:cNvPr>
          <p:cNvSpPr txBox="1">
            <a:spLocks/>
          </p:cNvSpPr>
          <p:nvPr/>
        </p:nvSpPr>
        <p:spPr>
          <a:xfrm>
            <a:off x="316372" y="686830"/>
            <a:ext cx="11376571" cy="5313341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he-IL" dirty="0"/>
              <a:t>נשתמש בלולאת </a:t>
            </a:r>
            <a:r>
              <a:rPr lang="en-US" dirty="0"/>
              <a:t>While</a:t>
            </a:r>
            <a:r>
              <a:rPr lang="he-IL" dirty="0"/>
              <a:t>.</a:t>
            </a:r>
          </a:p>
          <a:p>
            <a:pPr>
              <a:lnSpc>
                <a:spcPct val="170000"/>
              </a:lnSpc>
            </a:pPr>
            <a:r>
              <a:rPr lang="he-IL" dirty="0"/>
              <a:t>נגדיר משתנים למיקום ההתחלתי ולמיקום הסופי ונאתחל אותם.</a:t>
            </a:r>
          </a:p>
          <a:p>
            <a:pPr>
              <a:lnSpc>
                <a:spcPct val="170000"/>
              </a:lnSpc>
            </a:pPr>
            <a:r>
              <a:rPr lang="he-IL" dirty="0"/>
              <a:t>בתוך הלולאה נגדיל את המיקום ההתחלתי ונקטין את המיקום הסופי.</a:t>
            </a:r>
          </a:p>
          <a:p>
            <a:pPr>
              <a:lnSpc>
                <a:spcPct val="170000"/>
              </a:lnSpc>
            </a:pPr>
            <a:r>
              <a:rPr lang="he-IL" dirty="0"/>
              <a:t>נבצע את הבדיקה כל עוד לא סיימנו לבדוק וגם המערך עדיין מהווה </a:t>
            </a:r>
            <a:r>
              <a:rPr lang="he-IL" dirty="0" err="1"/>
              <a:t>פלינדרום</a:t>
            </a:r>
            <a:r>
              <a:rPr lang="he-IL" dirty="0"/>
              <a:t>.</a:t>
            </a:r>
          </a:p>
          <a:p>
            <a:pPr>
              <a:lnSpc>
                <a:spcPct val="170000"/>
              </a:lnSpc>
            </a:pPr>
            <a:r>
              <a:rPr lang="he-IL" dirty="0"/>
              <a:t>נבחן את תנאי הסיום: </a:t>
            </a:r>
          </a:p>
          <a:p>
            <a:pPr lvl="8">
              <a:lnSpc>
                <a:spcPct val="170000"/>
              </a:lnSpc>
            </a:pPr>
            <a:r>
              <a:rPr lang="he-IL" sz="2400" dirty="0"/>
              <a:t>במערך זוגי - כאשר המיקום ההתחלתי גדול מהסופי.</a:t>
            </a:r>
          </a:p>
          <a:p>
            <a:pPr lvl="8">
              <a:lnSpc>
                <a:spcPct val="170000"/>
              </a:lnSpc>
            </a:pPr>
            <a:r>
              <a:rPr lang="he-IL" sz="2400" dirty="0"/>
              <a:t>במערך אי-זוגי -  כאשר המיקומים שווים. זהו האיבר האמצעי.</a:t>
            </a: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268E6E75-61BD-49B3-A9C4-95328917F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22893"/>
              </p:ext>
            </p:extLst>
          </p:nvPr>
        </p:nvGraphicFramePr>
        <p:xfrm>
          <a:off x="401465" y="657534"/>
          <a:ext cx="2430104" cy="853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3732">
                  <a:extLst>
                    <a:ext uri="{9D8B030D-6E8A-4147-A177-3AD203B41FA5}">
                      <a16:colId xmlns:a16="http://schemas.microsoft.com/office/drawing/2014/main" val="2124096832"/>
                    </a:ext>
                  </a:extLst>
                </a:gridCol>
                <a:gridCol w="413732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395937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395937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418180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392586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18225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592E9405-D382-4044-A3C4-B22E0CAF73D0}"/>
              </a:ext>
            </a:extLst>
          </p:cNvPr>
          <p:cNvGrpSpPr/>
          <p:nvPr/>
        </p:nvGrpSpPr>
        <p:grpSpPr>
          <a:xfrm>
            <a:off x="578180" y="1536263"/>
            <a:ext cx="2017043" cy="370364"/>
            <a:chOff x="329344" y="1653678"/>
            <a:chExt cx="2017043" cy="370364"/>
          </a:xfrm>
        </p:grpSpPr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651908DD-04FF-40E2-AE2C-9CFD2188BECE}"/>
                </a:ext>
              </a:extLst>
            </p:cNvPr>
            <p:cNvGrpSpPr/>
            <p:nvPr/>
          </p:nvGrpSpPr>
          <p:grpSpPr>
            <a:xfrm>
              <a:off x="329344" y="1684441"/>
              <a:ext cx="2017043" cy="339601"/>
              <a:chOff x="1108471" y="5282613"/>
              <a:chExt cx="3214577" cy="630866"/>
            </a:xfrm>
          </p:grpSpPr>
          <p:cxnSp>
            <p:nvCxnSpPr>
              <p:cNvPr id="25" name="מחבר חץ ישר 24">
                <a:extLst>
                  <a:ext uri="{FF2B5EF4-FFF2-40B4-BE49-F238E27FC236}">
                    <a16:creationId xmlns:a16="http://schemas.microsoft.com/office/drawing/2014/main" id="{90CAD9A5-F3F8-40A7-A508-D220F4A0F3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471" y="5282613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חץ ישר 25">
                <a:extLst>
                  <a:ext uri="{FF2B5EF4-FFF2-40B4-BE49-F238E27FC236}">
                    <a16:creationId xmlns:a16="http://schemas.microsoft.com/office/drawing/2014/main" id="{718BAFAD-990C-4FEF-857C-6AD96BBFC5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3048" y="5282613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>
                <a:extLst>
                  <a:ext uri="{FF2B5EF4-FFF2-40B4-BE49-F238E27FC236}">
                    <a16:creationId xmlns:a16="http://schemas.microsoft.com/office/drawing/2014/main" id="{F4E9DA48-9620-4050-B46D-260C1789B159}"/>
                  </a:ext>
                </a:extLst>
              </p:cNvPr>
              <p:cNvCxnSpPr/>
              <p:nvPr/>
            </p:nvCxnSpPr>
            <p:spPr>
              <a:xfrm>
                <a:off x="1108471" y="5913479"/>
                <a:ext cx="3214577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0D1A435A-F454-45DA-842B-C7FB4E4D39FF}"/>
                </a:ext>
              </a:extLst>
            </p:cNvPr>
            <p:cNvGrpSpPr/>
            <p:nvPr/>
          </p:nvGrpSpPr>
          <p:grpSpPr>
            <a:xfrm>
              <a:off x="695757" y="1661711"/>
              <a:ext cx="1256483" cy="291104"/>
              <a:chOff x="1674578" y="5249831"/>
              <a:chExt cx="2002467" cy="540775"/>
            </a:xfrm>
          </p:grpSpPr>
          <p:cxnSp>
            <p:nvCxnSpPr>
              <p:cNvPr id="22" name="מחבר חץ ישר 21">
                <a:extLst>
                  <a:ext uri="{FF2B5EF4-FFF2-40B4-BE49-F238E27FC236}">
                    <a16:creationId xmlns:a16="http://schemas.microsoft.com/office/drawing/2014/main" id="{C60F8AC1-1DFD-45E2-AEDA-CF2562128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7438" y="5249831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חץ ישר 22">
                <a:extLst>
                  <a:ext uri="{FF2B5EF4-FFF2-40B4-BE49-F238E27FC236}">
                    <a16:creationId xmlns:a16="http://schemas.microsoft.com/office/drawing/2014/main" id="{CAA596B5-7CF3-4264-9CBA-04C833DC06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6512" y="5286016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23">
                <a:extLst>
                  <a:ext uri="{FF2B5EF4-FFF2-40B4-BE49-F238E27FC236}">
                    <a16:creationId xmlns:a16="http://schemas.microsoft.com/office/drawing/2014/main" id="{FD61368D-584D-49EA-BB66-C8ADA68B7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4578" y="5790606"/>
                <a:ext cx="2002467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14CBAE3D-C2CB-4571-803D-C20D35692B59}"/>
                </a:ext>
              </a:extLst>
            </p:cNvPr>
            <p:cNvGrpSpPr/>
            <p:nvPr/>
          </p:nvGrpSpPr>
          <p:grpSpPr>
            <a:xfrm>
              <a:off x="1101818" y="1653678"/>
              <a:ext cx="402519" cy="199370"/>
              <a:chOff x="2370201" y="5249831"/>
              <a:chExt cx="641498" cy="370364"/>
            </a:xfrm>
          </p:grpSpPr>
          <p:cxnSp>
            <p:nvCxnSpPr>
              <p:cNvPr id="19" name="מחבר חץ ישר 18">
                <a:extLst>
                  <a:ext uri="{FF2B5EF4-FFF2-40B4-BE49-F238E27FC236}">
                    <a16:creationId xmlns:a16="http://schemas.microsoft.com/office/drawing/2014/main" id="{3F993D9C-D018-482D-A424-FB494EB716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0201" y="5249831"/>
                <a:ext cx="0" cy="370364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19">
                <a:extLst>
                  <a:ext uri="{FF2B5EF4-FFF2-40B4-BE49-F238E27FC236}">
                    <a16:creationId xmlns:a16="http://schemas.microsoft.com/office/drawing/2014/main" id="{48FF256B-5A8D-468D-90A6-B35B53078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1699" y="5249831"/>
                <a:ext cx="0" cy="370364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id="{D23E7672-DCF5-451B-9334-40DED3D8F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0201" y="5620195"/>
                <a:ext cx="641498" cy="0"/>
              </a:xfrm>
              <a:prstGeom prst="line">
                <a:avLst/>
              </a:prstGeom>
              <a:ln w="3810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8" name="טבלה 27">
            <a:extLst>
              <a:ext uri="{FF2B5EF4-FFF2-40B4-BE49-F238E27FC236}">
                <a16:creationId xmlns:a16="http://schemas.microsoft.com/office/drawing/2014/main" id="{7B69862E-0A9B-4135-8243-FF63EEFB6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95442"/>
              </p:ext>
            </p:extLst>
          </p:nvPr>
        </p:nvGraphicFramePr>
        <p:xfrm>
          <a:off x="392718" y="3062492"/>
          <a:ext cx="1808358" cy="853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050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355091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355091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375040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352086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34173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56C040B4-3355-4E62-B6F1-CFE6698B8666}"/>
              </a:ext>
            </a:extLst>
          </p:cNvPr>
          <p:cNvGrpSpPr/>
          <p:nvPr/>
        </p:nvGrpSpPr>
        <p:grpSpPr>
          <a:xfrm>
            <a:off x="580876" y="3912381"/>
            <a:ext cx="1468648" cy="412708"/>
            <a:chOff x="499057" y="4102120"/>
            <a:chExt cx="2609836" cy="631030"/>
          </a:xfrm>
        </p:grpSpPr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A54B9E55-FC2B-4CE8-8AD7-17C53961F254}"/>
                </a:ext>
              </a:extLst>
            </p:cNvPr>
            <p:cNvGrpSpPr/>
            <p:nvPr/>
          </p:nvGrpSpPr>
          <p:grpSpPr>
            <a:xfrm>
              <a:off x="499057" y="4102284"/>
              <a:ext cx="2609836" cy="630866"/>
              <a:chOff x="1388923" y="5299551"/>
              <a:chExt cx="2609836" cy="630866"/>
            </a:xfrm>
          </p:grpSpPr>
          <p:cxnSp>
            <p:nvCxnSpPr>
              <p:cNvPr id="35" name="מחבר חץ ישר 34">
                <a:extLst>
                  <a:ext uri="{FF2B5EF4-FFF2-40B4-BE49-F238E27FC236}">
                    <a16:creationId xmlns:a16="http://schemas.microsoft.com/office/drawing/2014/main" id="{08210D2F-5D90-4667-ACAD-E2976107E9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8923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חץ ישר 35">
                <a:extLst>
                  <a:ext uri="{FF2B5EF4-FFF2-40B4-BE49-F238E27FC236}">
                    <a16:creationId xmlns:a16="http://schemas.microsoft.com/office/drawing/2014/main" id="{95F90446-5887-4011-9D11-954F464472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180" y="5299551"/>
                <a:ext cx="0" cy="630866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ישר 36">
                <a:extLst>
                  <a:ext uri="{FF2B5EF4-FFF2-40B4-BE49-F238E27FC236}">
                    <a16:creationId xmlns:a16="http://schemas.microsoft.com/office/drawing/2014/main" id="{39362E54-5799-46FA-BB27-65B5F76B3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8923" y="5930417"/>
                <a:ext cx="2609836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קבוצה 30">
              <a:extLst>
                <a:ext uri="{FF2B5EF4-FFF2-40B4-BE49-F238E27FC236}">
                  <a16:creationId xmlns:a16="http://schemas.microsoft.com/office/drawing/2014/main" id="{960DBC59-8303-4911-9E3F-C9E20FFAE80C}"/>
                </a:ext>
              </a:extLst>
            </p:cNvPr>
            <p:cNvGrpSpPr/>
            <p:nvPr/>
          </p:nvGrpSpPr>
          <p:grpSpPr>
            <a:xfrm>
              <a:off x="1114728" y="4102120"/>
              <a:ext cx="1332894" cy="529132"/>
              <a:chOff x="2015279" y="5284020"/>
              <a:chExt cx="1332894" cy="529132"/>
            </a:xfrm>
          </p:grpSpPr>
          <p:cxnSp>
            <p:nvCxnSpPr>
              <p:cNvPr id="32" name="מחבר חץ ישר 31">
                <a:extLst>
                  <a:ext uri="{FF2B5EF4-FFF2-40B4-BE49-F238E27FC236}">
                    <a16:creationId xmlns:a16="http://schemas.microsoft.com/office/drawing/2014/main" id="{4A5D7ACE-6ADB-45B3-93B0-B1F8D1BBD2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8139" y="5284184"/>
                <a:ext cx="0" cy="528968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מחבר חץ ישר 32">
                <a:extLst>
                  <a:ext uri="{FF2B5EF4-FFF2-40B4-BE49-F238E27FC236}">
                    <a16:creationId xmlns:a16="http://schemas.microsoft.com/office/drawing/2014/main" id="{7D677F61-54D9-4774-AAEB-35778E9E0E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134" y="5284020"/>
                <a:ext cx="20406" cy="487322"/>
              </a:xfrm>
              <a:prstGeom prst="straightConnector1">
                <a:avLst/>
              </a:prstGeom>
              <a:ln w="76200">
                <a:solidFill>
                  <a:srgbClr val="192A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ישר 33">
                <a:extLst>
                  <a:ext uri="{FF2B5EF4-FFF2-40B4-BE49-F238E27FC236}">
                    <a16:creationId xmlns:a16="http://schemas.microsoft.com/office/drawing/2014/main" id="{0FAEBC48-F7A9-4319-8841-27EE5EF4B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5279" y="5793060"/>
                <a:ext cx="1332894" cy="0"/>
              </a:xfrm>
              <a:prstGeom prst="line">
                <a:avLst/>
              </a:prstGeom>
              <a:ln w="57150">
                <a:solidFill>
                  <a:srgbClr val="192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3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lution Png 7 » Png Image, Transparent Png , Transparent Png Image -  PNGitem">
            <a:extLst>
              <a:ext uri="{FF2B5EF4-FFF2-40B4-BE49-F238E27FC236}">
                <a16:creationId xmlns:a16="http://schemas.microsoft.com/office/drawing/2014/main" id="{656A343F-DBCD-4E8C-BF47-4041ED88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2" y="3966593"/>
            <a:ext cx="3750309" cy="28783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/>
              <a:t>פתרון שני</a:t>
            </a: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DB659006-5C81-4B0D-B7FC-D41974544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47826"/>
              </p:ext>
            </p:extLst>
          </p:nvPr>
        </p:nvGraphicFramePr>
        <p:xfrm>
          <a:off x="8596892" y="813396"/>
          <a:ext cx="2164508" cy="94209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6643">
                  <a:extLst>
                    <a:ext uri="{9D8B030D-6E8A-4147-A177-3AD203B41FA5}">
                      <a16:colId xmlns:a16="http://schemas.microsoft.com/office/drawing/2014/main" val="2124096832"/>
                    </a:ext>
                  </a:extLst>
                </a:gridCol>
                <a:gridCol w="546643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552519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518703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0469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43740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graphicFrame>
        <p:nvGraphicFramePr>
          <p:cNvPr id="24" name="טבלה 23">
            <a:extLst>
              <a:ext uri="{FF2B5EF4-FFF2-40B4-BE49-F238E27FC236}">
                <a16:creationId xmlns:a16="http://schemas.microsoft.com/office/drawing/2014/main" id="{FF07E67B-8A1C-4796-B7F3-819F3BD34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67872"/>
              </p:ext>
            </p:extLst>
          </p:nvPr>
        </p:nvGraphicFramePr>
        <p:xfrm>
          <a:off x="8219174" y="2434192"/>
          <a:ext cx="2531826" cy="11064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3520">
                  <a:extLst>
                    <a:ext uri="{9D8B030D-6E8A-4147-A177-3AD203B41FA5}">
                      <a16:colId xmlns:a16="http://schemas.microsoft.com/office/drawing/2014/main" val="4292120501"/>
                    </a:ext>
                  </a:extLst>
                </a:gridCol>
                <a:gridCol w="508510">
                  <a:extLst>
                    <a:ext uri="{9D8B030D-6E8A-4147-A177-3AD203B41FA5}">
                      <a16:colId xmlns:a16="http://schemas.microsoft.com/office/drawing/2014/main" val="3040112003"/>
                    </a:ext>
                  </a:extLst>
                </a:gridCol>
                <a:gridCol w="508510">
                  <a:extLst>
                    <a:ext uri="{9D8B030D-6E8A-4147-A177-3AD203B41FA5}">
                      <a16:colId xmlns:a16="http://schemas.microsoft.com/office/drawing/2014/main" val="2267018205"/>
                    </a:ext>
                  </a:extLst>
                </a:gridCol>
                <a:gridCol w="537079">
                  <a:extLst>
                    <a:ext uri="{9D8B030D-6E8A-4147-A177-3AD203B41FA5}">
                      <a16:colId xmlns:a16="http://schemas.microsoft.com/office/drawing/2014/main" val="1841161293"/>
                    </a:ext>
                  </a:extLst>
                </a:gridCol>
                <a:gridCol w="504207">
                  <a:extLst>
                    <a:ext uri="{9D8B030D-6E8A-4147-A177-3AD203B41FA5}">
                      <a16:colId xmlns:a16="http://schemas.microsoft.com/office/drawing/2014/main" val="1898059173"/>
                    </a:ext>
                  </a:extLst>
                </a:gridCol>
              </a:tblGrid>
              <a:tr h="59274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5924"/>
                  </a:ext>
                </a:extLst>
              </a:tr>
              <a:tr h="51370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730201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99B91300-0BF1-4ED3-8B66-9BBFBE0893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3" t="21798" r="53256" b="46201"/>
          <a:stretch/>
        </p:blipFill>
        <p:spPr>
          <a:xfrm>
            <a:off x="767865" y="774664"/>
            <a:ext cx="6151596" cy="3463503"/>
          </a:xfrm>
          <a:prstGeom prst="rect">
            <a:avLst/>
          </a:prstGeom>
        </p:spPr>
      </p:pic>
      <p:sp>
        <p:nvSpPr>
          <p:cNvPr id="34" name="מציין מיקום תוכן 8">
            <a:extLst>
              <a:ext uri="{FF2B5EF4-FFF2-40B4-BE49-F238E27FC236}">
                <a16:creationId xmlns:a16="http://schemas.microsoft.com/office/drawing/2014/main" id="{F3474CDA-7477-4E90-860A-75BFC492284A}"/>
              </a:ext>
            </a:extLst>
          </p:cNvPr>
          <p:cNvSpPr txBox="1">
            <a:spLocks/>
          </p:cNvSpPr>
          <p:nvPr/>
        </p:nvSpPr>
        <p:spPr>
          <a:xfrm>
            <a:off x="2750604" y="3712874"/>
            <a:ext cx="8020196" cy="1596107"/>
          </a:xfrm>
          <a:prstGeom prst="rect">
            <a:avLst/>
          </a:prstGeom>
        </p:spPr>
        <p:txBody>
          <a:bodyPr vert="horz" lIns="91440" tIns="45720" rIns="91440" bIns="45720" rtlCol="1">
            <a:normAutofit fontScale="475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he-IL" sz="4400" dirty="0"/>
              <a:t>אם מקום ההתחלה </a:t>
            </a:r>
            <a:r>
              <a:rPr lang="he-IL" sz="4400" b="1" dirty="0"/>
              <a:t>גדול או שווה </a:t>
            </a:r>
            <a:r>
              <a:rPr lang="he-IL" sz="4400" dirty="0"/>
              <a:t>למיקום הסוף, המשמעות </a:t>
            </a:r>
            <a:br>
              <a:rPr lang="en-US" sz="4400" dirty="0"/>
            </a:br>
            <a:r>
              <a:rPr lang="he-IL" sz="4400" dirty="0"/>
              <a:t>שסיימנו לעבור על כל איברי המערך ולכן המערך מייצג פלינדרום.</a:t>
            </a:r>
            <a:endParaRPr lang="en-US" sz="44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3C3A09B3-0642-4EDC-ABCD-C013EA21C9ED}"/>
              </a:ext>
            </a:extLst>
          </p:cNvPr>
          <p:cNvCxnSpPr>
            <a:cxnSpLocks/>
          </p:cNvCxnSpPr>
          <p:nvPr/>
        </p:nvCxnSpPr>
        <p:spPr>
          <a:xfrm>
            <a:off x="8830549" y="519195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124E07C1-C931-4A42-8412-A3CB51E1B113}"/>
              </a:ext>
            </a:extLst>
          </p:cNvPr>
          <p:cNvCxnSpPr>
            <a:cxnSpLocks/>
          </p:cNvCxnSpPr>
          <p:nvPr/>
        </p:nvCxnSpPr>
        <p:spPr>
          <a:xfrm>
            <a:off x="10486698" y="519195"/>
            <a:ext cx="0" cy="2942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53D0D6AE-D1E3-492C-9D93-ACB74856DC14}"/>
              </a:ext>
            </a:extLst>
          </p:cNvPr>
          <p:cNvCxnSpPr>
            <a:cxnSpLocks/>
          </p:cNvCxnSpPr>
          <p:nvPr/>
        </p:nvCxnSpPr>
        <p:spPr>
          <a:xfrm>
            <a:off x="10390836" y="2139538"/>
            <a:ext cx="0" cy="2942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648B19D1-1938-4593-A692-B3A8DE2A2F0A}"/>
              </a:ext>
            </a:extLst>
          </p:cNvPr>
          <p:cNvCxnSpPr>
            <a:cxnSpLocks/>
          </p:cNvCxnSpPr>
          <p:nvPr/>
        </p:nvCxnSpPr>
        <p:spPr>
          <a:xfrm>
            <a:off x="8462377" y="2139538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7B261357-2E8B-4212-8F72-7F5A2D194EB5}"/>
              </a:ext>
            </a:extLst>
          </p:cNvPr>
          <p:cNvCxnSpPr>
            <a:cxnSpLocks/>
          </p:cNvCxnSpPr>
          <p:nvPr/>
        </p:nvCxnSpPr>
        <p:spPr>
          <a:xfrm>
            <a:off x="9926835" y="519195"/>
            <a:ext cx="0" cy="2942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C75FF86D-58A0-43B5-B2E2-3D9AC7D9A0DA}"/>
              </a:ext>
            </a:extLst>
          </p:cNvPr>
          <p:cNvCxnSpPr>
            <a:cxnSpLocks/>
          </p:cNvCxnSpPr>
          <p:nvPr/>
        </p:nvCxnSpPr>
        <p:spPr>
          <a:xfrm>
            <a:off x="10003343" y="2139538"/>
            <a:ext cx="0" cy="2942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E70D8735-0461-4E58-8CD8-1A1643274B92}"/>
              </a:ext>
            </a:extLst>
          </p:cNvPr>
          <p:cNvCxnSpPr>
            <a:cxnSpLocks/>
          </p:cNvCxnSpPr>
          <p:nvPr/>
        </p:nvCxnSpPr>
        <p:spPr>
          <a:xfrm>
            <a:off x="8920854" y="2139538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1218A887-6CA4-4116-B13C-C1157E4A32B8}"/>
              </a:ext>
            </a:extLst>
          </p:cNvPr>
          <p:cNvCxnSpPr>
            <a:cxnSpLocks/>
          </p:cNvCxnSpPr>
          <p:nvPr/>
        </p:nvCxnSpPr>
        <p:spPr>
          <a:xfrm>
            <a:off x="9343119" y="519195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2C699514-E119-4B23-A486-DC9C8117FA43}"/>
              </a:ext>
            </a:extLst>
          </p:cNvPr>
          <p:cNvCxnSpPr>
            <a:cxnSpLocks/>
          </p:cNvCxnSpPr>
          <p:nvPr/>
        </p:nvCxnSpPr>
        <p:spPr>
          <a:xfrm>
            <a:off x="9412573" y="2139538"/>
            <a:ext cx="0" cy="294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98DB25FC-6A9B-4C20-B4D3-59E9AFE07162}"/>
              </a:ext>
            </a:extLst>
          </p:cNvPr>
          <p:cNvCxnSpPr>
            <a:cxnSpLocks/>
          </p:cNvCxnSpPr>
          <p:nvPr/>
        </p:nvCxnSpPr>
        <p:spPr>
          <a:xfrm>
            <a:off x="9928834" y="519136"/>
            <a:ext cx="0" cy="29420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3456E7E0-05C4-4FAA-9850-840B67B0B486}"/>
              </a:ext>
            </a:extLst>
          </p:cNvPr>
          <p:cNvCxnSpPr>
            <a:cxnSpLocks/>
          </p:cNvCxnSpPr>
          <p:nvPr/>
        </p:nvCxnSpPr>
        <p:spPr>
          <a:xfrm>
            <a:off x="9347029" y="519195"/>
            <a:ext cx="0" cy="2942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8D8D96F3-2FE6-482C-A161-93C0E67E5B46}"/>
              </a:ext>
            </a:extLst>
          </p:cNvPr>
          <p:cNvCxnSpPr>
            <a:cxnSpLocks/>
          </p:cNvCxnSpPr>
          <p:nvPr/>
        </p:nvCxnSpPr>
        <p:spPr>
          <a:xfrm>
            <a:off x="9619574" y="2139538"/>
            <a:ext cx="0" cy="2942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תרשים זרימה: תהליך חלופי 48">
            <a:extLst>
              <a:ext uri="{FF2B5EF4-FFF2-40B4-BE49-F238E27FC236}">
                <a16:creationId xmlns:a16="http://schemas.microsoft.com/office/drawing/2014/main" id="{445D3B00-43CE-47BD-A03A-433CE28B49AE}"/>
              </a:ext>
            </a:extLst>
          </p:cNvPr>
          <p:cNvSpPr/>
          <p:nvPr/>
        </p:nvSpPr>
        <p:spPr>
          <a:xfrm>
            <a:off x="6421608" y="2576928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Length=5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0" name="תרשים זרימה: תהליך חלופי 49">
            <a:extLst>
              <a:ext uri="{FF2B5EF4-FFF2-40B4-BE49-F238E27FC236}">
                <a16:creationId xmlns:a16="http://schemas.microsoft.com/office/drawing/2014/main" id="{1048D068-4865-42B9-B976-31BF5DB9F09C}"/>
              </a:ext>
            </a:extLst>
          </p:cNvPr>
          <p:cNvSpPr/>
          <p:nvPr/>
        </p:nvSpPr>
        <p:spPr>
          <a:xfrm>
            <a:off x="6816973" y="1026237"/>
            <a:ext cx="1688761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Length=4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16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49" grpId="0" animBg="1"/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lution Png 7 » Png Image, Transparent Png , Transparent Png Image -  PNGitem">
            <a:extLst>
              <a:ext uri="{FF2B5EF4-FFF2-40B4-BE49-F238E27FC236}">
                <a16:creationId xmlns:a16="http://schemas.microsoft.com/office/drawing/2014/main" id="{656A343F-DBCD-4E8C-BF47-4041ED88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2" y="3966593"/>
            <a:ext cx="3750309" cy="28783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/>
              <a:t>פתרון שני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12D2DAF-745F-4C0B-B1E6-FA283B7B1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23" t="18914" r="45407" b="54140"/>
          <a:stretch/>
        </p:blipFill>
        <p:spPr>
          <a:xfrm>
            <a:off x="808066" y="974976"/>
            <a:ext cx="7548802" cy="2928555"/>
          </a:xfrm>
          <a:prstGeom prst="rect">
            <a:avLst/>
          </a:prstGeom>
        </p:spPr>
      </p:pic>
      <p:sp>
        <p:nvSpPr>
          <p:cNvPr id="34" name="מציין מיקום תוכן 8">
            <a:extLst>
              <a:ext uri="{FF2B5EF4-FFF2-40B4-BE49-F238E27FC236}">
                <a16:creationId xmlns:a16="http://schemas.microsoft.com/office/drawing/2014/main" id="{F3474CDA-7477-4E90-860A-75BFC492284A}"/>
              </a:ext>
            </a:extLst>
          </p:cNvPr>
          <p:cNvSpPr txBox="1">
            <a:spLocks/>
          </p:cNvSpPr>
          <p:nvPr/>
        </p:nvSpPr>
        <p:spPr>
          <a:xfrm>
            <a:off x="386316" y="3426344"/>
            <a:ext cx="11419368" cy="981270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he-IL" sz="4000" dirty="0"/>
              <a:t>במקום להשתמש בשני אינדקסים ניתן היה להשתמש גם באינדקס אחד</a:t>
            </a:r>
            <a:r>
              <a:rPr lang="he-IL" sz="4400" dirty="0"/>
              <a:t>.</a:t>
            </a:r>
            <a:endParaRPr lang="en-US" sz="44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רגע חושבים...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693A8D7-4EE5-4A95-B12E-E7C2583EC781}"/>
              </a:ext>
            </a:extLst>
          </p:cNvPr>
          <p:cNvSpPr txBox="1"/>
          <p:nvPr/>
        </p:nvSpPr>
        <p:spPr>
          <a:xfrm>
            <a:off x="290725" y="826175"/>
            <a:ext cx="10616059" cy="339495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כתבו פעולה המקבלת מערך של מספרים שלמים.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הפעולה תחזיר את מיקומו של האיבר הראשון של רצף המספרים העוקבים הארוך ביותר במערך. </a:t>
            </a:r>
            <a:br>
              <a:rPr lang="en-US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אם לא קיים רצף של מספרים עוקבים תחזיר הפעולה את המספר 1-.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הנח: לא קיימים רצפים בעלי אורך זהה.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למשל עבור המערך הבא: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 pitchFamily="2" charset="-79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105A27F-E6D8-4B05-BECA-5B43D58B9B9C}"/>
              </a:ext>
            </a:extLst>
          </p:cNvPr>
          <p:cNvSpPr txBox="1"/>
          <p:nvPr/>
        </p:nvSpPr>
        <p:spPr>
          <a:xfrm>
            <a:off x="4782034" y="5310597"/>
            <a:ext cx="3344687" cy="5825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יוחזר המספר 5.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 pitchFamily="2" charset="-79"/>
            </a:endParaRP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133A4EF7-932F-4761-83F5-66F23E342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07207"/>
              </p:ext>
            </p:extLst>
          </p:nvPr>
        </p:nvGraphicFramePr>
        <p:xfrm>
          <a:off x="154062" y="4411397"/>
          <a:ext cx="7972659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0500932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1278177887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39485128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587556691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5E2BA88D-3BB4-4B40-BD34-9E1F38F9A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רגע חושבים</a:t>
            </a:r>
          </a:p>
        </p:txBody>
      </p:sp>
      <p:pic>
        <p:nvPicPr>
          <p:cNvPr id="3074" name="Picture 2" descr="11 Questions Every Runner Should Be Able to Answer. Can You? | Strength  Running">
            <a:extLst>
              <a:ext uri="{FF2B5EF4-FFF2-40B4-BE49-F238E27FC236}">
                <a16:creationId xmlns:a16="http://schemas.microsoft.com/office/drawing/2014/main" id="{C3E3A6A7-E343-40B7-A03A-7FC36BE4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286"/>
            <a:ext cx="2974285" cy="3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2E3968-8947-4E53-AC1B-6C3EEBDEC61C}"/>
              </a:ext>
            </a:extLst>
          </p:cNvPr>
          <p:cNvSpPr txBox="1"/>
          <p:nvPr/>
        </p:nvSpPr>
        <p:spPr>
          <a:xfrm>
            <a:off x="0" y="681057"/>
            <a:ext cx="10280174" cy="46000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/>
              <a:t>הפיקוח על מדעי המחשב רוצה לבדוק את רמת שביעות הרצון של התלמידים מהשיעורים המוקלטים. כל שיעור קיבל מספר סידורי בין 1 ל 100.</a:t>
            </a:r>
            <a:br>
              <a:rPr lang="en-US" sz="2200" dirty="0"/>
            </a:br>
            <a:r>
              <a:rPr lang="he-IL" sz="2200" dirty="0"/>
              <a:t>לשם כך הוא בחר תלמיד שימלא שאלון שביעות רצון עבור 100 שיעורים מוקלטים. לכל שיעור התלמיד נתן ניקוד בין 0 ל-10.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הפיקוח רצה לדעת:</a:t>
            </a:r>
          </a:p>
          <a:p>
            <a:pPr lvl="1">
              <a:lnSpc>
                <a:spcPct val="150000"/>
              </a:lnSpc>
            </a:pPr>
            <a:r>
              <a:rPr lang="he-IL" sz="2200" dirty="0"/>
              <a:t>		א. מה הציון הגבוה ביותר שניתן לשיעור.</a:t>
            </a:r>
          </a:p>
          <a:p>
            <a:pPr lvl="1">
              <a:lnSpc>
                <a:spcPct val="150000"/>
              </a:lnSpc>
            </a:pPr>
            <a:r>
              <a:rPr lang="he-IL" sz="2200" dirty="0"/>
              <a:t>		ב. מה הם מספרי השיעורים שקבלו את הציון הגבוה ביותר.</a:t>
            </a:r>
          </a:p>
          <a:p>
            <a:pPr lvl="1">
              <a:lnSpc>
                <a:spcPct val="150000"/>
              </a:lnSpc>
            </a:pPr>
            <a:r>
              <a:rPr lang="he-IL" sz="2200" dirty="0"/>
              <a:t>		ג. מה הציון הנמוך ביותר שניתן לשיעור.</a:t>
            </a:r>
          </a:p>
          <a:p>
            <a:pPr lvl="1">
              <a:lnSpc>
                <a:spcPct val="150000"/>
              </a:lnSpc>
            </a:pPr>
            <a:r>
              <a:rPr lang="he-IL" sz="2200" dirty="0"/>
              <a:t>		ד. מה הם מספרי השיעורים שקיבלו את הציון הנמוך ביותר.</a:t>
            </a:r>
          </a:p>
        </p:txBody>
      </p:sp>
    </p:spTree>
    <p:extLst>
      <p:ext uri="{BB962C8B-B14F-4D97-AF65-F5344CB8AC3E}">
        <p14:creationId xmlns:p14="http://schemas.microsoft.com/office/powerpoint/2010/main" val="1156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מציאת רצף המספרים העוקבים הארוך ביותר במערך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693A8D7-4EE5-4A95-B12E-E7C2583EC781}"/>
              </a:ext>
            </a:extLst>
          </p:cNvPr>
          <p:cNvSpPr txBox="1"/>
          <p:nvPr/>
        </p:nvSpPr>
        <p:spPr>
          <a:xfrm>
            <a:off x="290725" y="826175"/>
            <a:ext cx="10616059" cy="71494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שלב ראשון נבחן את הדוגמה: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 pitchFamily="2" charset="-79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105A27F-E6D8-4B05-BECA-5B43D58B9B9C}"/>
              </a:ext>
            </a:extLst>
          </p:cNvPr>
          <p:cNvSpPr txBox="1"/>
          <p:nvPr/>
        </p:nvSpPr>
        <p:spPr>
          <a:xfrm>
            <a:off x="554805" y="2727435"/>
            <a:ext cx="10336496" cy="1403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הרצף הארוך ביותר הוא 7, 6, 5, 4.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יוחזר המספר 5, כיון שזה המיקום של תחילת הרצף.</a:t>
            </a: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 pitchFamily="2" charset="-79"/>
            </a:endParaRP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133A4EF7-932F-4761-83F5-66F23E342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88484"/>
              </p:ext>
            </p:extLst>
          </p:nvPr>
        </p:nvGraphicFramePr>
        <p:xfrm>
          <a:off x="462175" y="1558751"/>
          <a:ext cx="7972659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0500932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1278177887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39485128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587556691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pic>
        <p:nvPicPr>
          <p:cNvPr id="1026" name="Picture 2" descr="Question Mark Red Symbol Magnifying Glass Stock Illustrations – 103  Question Mark Red Symbol Magnifying Glass Stock Illustrations, Vectors &amp;  Clipart - Dreamstime">
            <a:extLst>
              <a:ext uri="{FF2B5EF4-FFF2-40B4-BE49-F238E27FC236}">
                <a16:creationId xmlns:a16="http://schemas.microsoft.com/office/drawing/2014/main" id="{A6863F82-AF3D-41F5-B186-D8CA45F2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" y="3268037"/>
            <a:ext cx="3589962" cy="358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מציאת רצף המספרים העוקבים הארוך ביותר במערך</a:t>
            </a: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133A4EF7-932F-4761-83F5-66F23E34222D}"/>
              </a:ext>
            </a:extLst>
          </p:cNvPr>
          <p:cNvGraphicFramePr>
            <a:graphicFrameLocks noGrp="1"/>
          </p:cNvGraphicFramePr>
          <p:nvPr/>
        </p:nvGraphicFramePr>
        <p:xfrm>
          <a:off x="290724" y="1027890"/>
          <a:ext cx="7972659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0500932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1278177887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39485128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587556691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pic>
        <p:nvPicPr>
          <p:cNvPr id="1026" name="Picture 2" descr="Question Mark Red Symbol Magnifying Glass Stock Illustrations – 103  Question Mark Red Symbol Magnifying Glass Stock Illustrations, Vectors &amp;  Clipart - Dreamstime">
            <a:extLst>
              <a:ext uri="{FF2B5EF4-FFF2-40B4-BE49-F238E27FC236}">
                <a16:creationId xmlns:a16="http://schemas.microsoft.com/office/drawing/2014/main" id="{A6863F82-AF3D-41F5-B186-D8CA45F2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" y="3268038"/>
            <a:ext cx="3589962" cy="358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693A8D7-4EE5-4A95-B12E-E7C2583EC781}"/>
              </a:ext>
            </a:extLst>
          </p:cNvPr>
          <p:cNvSpPr txBox="1"/>
          <p:nvPr/>
        </p:nvSpPr>
        <p:spPr>
          <a:xfrm>
            <a:off x="5995" y="1973586"/>
            <a:ext cx="10616059" cy="29421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באילו משתנים נצטרך להשתמש?</a:t>
            </a:r>
            <a:endParaRPr lang="en-US" sz="2800" b="1" dirty="0">
              <a:solidFill>
                <a:srgbClr val="002060"/>
              </a:solidFill>
              <a:latin typeface="Varela Round"/>
              <a:cs typeface="Varela Round" pitchFamily="2" charset="-79"/>
            </a:endParaRP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יש לשמור מיקום איבר במערך.</a:t>
            </a: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יש למנות את מספר האיברים ברצף</a:t>
            </a:r>
            <a:r>
              <a:rPr lang="en-US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 </a:t>
            </a: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ואת מיקומו ההתחלתי.</a:t>
            </a: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יש לשמור אורך מקסימלי של רצף ואת מיקומו ההתחלתי. </a:t>
            </a:r>
          </a:p>
        </p:txBody>
      </p:sp>
    </p:spTree>
    <p:extLst>
      <p:ext uri="{BB962C8B-B14F-4D97-AF65-F5344CB8AC3E}">
        <p14:creationId xmlns:p14="http://schemas.microsoft.com/office/powerpoint/2010/main" val="9510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מציאת רצף המספרים העוקבים הארוך ביותר במערך</a:t>
            </a: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133A4EF7-932F-4761-83F5-66F23E342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49102"/>
              </p:ext>
            </p:extLst>
          </p:nvPr>
        </p:nvGraphicFramePr>
        <p:xfrm>
          <a:off x="290724" y="1575909"/>
          <a:ext cx="7972659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0500932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1278177887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39485128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587556691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pic>
        <p:nvPicPr>
          <p:cNvPr id="1026" name="Picture 2" descr="Question Mark Red Symbol Magnifying Glass Stock Illustrations – 103  Question Mark Red Symbol Magnifying Glass Stock Illustrations, Vectors &amp;  Clipart - Dreamstime">
            <a:extLst>
              <a:ext uri="{FF2B5EF4-FFF2-40B4-BE49-F238E27FC236}">
                <a16:creationId xmlns:a16="http://schemas.microsoft.com/office/drawing/2014/main" id="{A6863F82-AF3D-41F5-B186-D8CA45F2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" y="4059149"/>
            <a:ext cx="2798850" cy="27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693A8D7-4EE5-4A95-B12E-E7C2583EC781}"/>
              </a:ext>
            </a:extLst>
          </p:cNvPr>
          <p:cNvSpPr txBox="1"/>
          <p:nvPr/>
        </p:nvSpPr>
        <p:spPr>
          <a:xfrm>
            <a:off x="3203265" y="725167"/>
            <a:ext cx="7497787" cy="101088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נעקוב אחר המשתנים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60994C57-D0E4-4CF0-8490-38BEEFBEE699}"/>
              </a:ext>
            </a:extLst>
          </p:cNvPr>
          <p:cNvGrpSpPr/>
          <p:nvPr/>
        </p:nvGrpSpPr>
        <p:grpSpPr>
          <a:xfrm>
            <a:off x="2220100" y="2649833"/>
            <a:ext cx="2212525" cy="663482"/>
            <a:chOff x="5373895" y="2481166"/>
            <a:chExt cx="3249040" cy="722963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60825A00-E09A-47B7-A955-ABE4FD372876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85628406-BB87-427F-A18D-776878DEB620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31971"/>
              <a:chOff x="5290072" y="2165556"/>
              <a:chExt cx="1726651" cy="631971"/>
            </a:xfrm>
          </p:grpSpPr>
          <p:sp>
            <p:nvSpPr>
              <p:cNvPr id="12" name="סוגר מסולסל ימני 11">
                <a:extLst>
                  <a:ext uri="{FF2B5EF4-FFF2-40B4-BE49-F238E27FC236}">
                    <a16:creationId xmlns:a16="http://schemas.microsoft.com/office/drawing/2014/main" id="{2E1CE963-5C71-48AD-AB30-D7CB52A82D54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E2E98E1D-28B5-4DEC-BB94-7F3771A58D9C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541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pos</a:t>
                </a:r>
                <a:endParaRPr lang="he-IL" sz="2000" dirty="0"/>
              </a:p>
            </p:txBody>
          </p:sp>
        </p:grp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93EDB799-DC41-4ABF-9BE2-F15B03478F82}"/>
              </a:ext>
            </a:extLst>
          </p:cNvPr>
          <p:cNvGrpSpPr/>
          <p:nvPr/>
        </p:nvGrpSpPr>
        <p:grpSpPr>
          <a:xfrm>
            <a:off x="4614459" y="2671572"/>
            <a:ext cx="2212525" cy="663482"/>
            <a:chOff x="5373895" y="2481166"/>
            <a:chExt cx="3249040" cy="722963"/>
          </a:xfrm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59683CAD-C983-4918-8433-9EC34200CCB8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1</a:t>
              </a:r>
              <a:endParaRPr lang="he-IL" dirty="0"/>
            </a:p>
          </p:txBody>
        </p: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4FA647F7-7745-4100-9494-B68A28795D4B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31971"/>
              <a:chOff x="5290072" y="2165556"/>
              <a:chExt cx="1726651" cy="631971"/>
            </a:xfrm>
          </p:grpSpPr>
          <p:sp>
            <p:nvSpPr>
              <p:cNvPr id="17" name="סוגר מסולסל ימני 16">
                <a:extLst>
                  <a:ext uri="{FF2B5EF4-FFF2-40B4-BE49-F238E27FC236}">
                    <a16:creationId xmlns:a16="http://schemas.microsoft.com/office/drawing/2014/main" id="{F47E09AB-54C1-4D73-A3F6-9D02848754A4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2BC86DD2-24C3-4B8E-83A2-B3D338EB1A3A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541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count</a:t>
                </a:r>
                <a:endParaRPr lang="he-IL" sz="2000" dirty="0"/>
              </a:p>
            </p:txBody>
          </p:sp>
        </p:grp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9F4FE330-0EBC-4C62-82A5-30B0C5F3E257}"/>
              </a:ext>
            </a:extLst>
          </p:cNvPr>
          <p:cNvGrpSpPr/>
          <p:nvPr/>
        </p:nvGrpSpPr>
        <p:grpSpPr>
          <a:xfrm>
            <a:off x="6952159" y="2673310"/>
            <a:ext cx="2212525" cy="663482"/>
            <a:chOff x="5373895" y="2481166"/>
            <a:chExt cx="3249040" cy="722963"/>
          </a:xfrm>
        </p:grpSpPr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A7D4EBA3-2B9C-4D65-ACD5-CDC8A516FB4E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1</a:t>
              </a:r>
              <a:endParaRPr lang="he-IL" dirty="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6D796305-3611-401F-BF2E-C7E59219E749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31971"/>
              <a:chOff x="5290072" y="2165556"/>
              <a:chExt cx="1726651" cy="631971"/>
            </a:xfrm>
          </p:grpSpPr>
          <p:sp>
            <p:nvSpPr>
              <p:cNvPr id="22" name="סוגר מסולסל ימני 21">
                <a:extLst>
                  <a:ext uri="{FF2B5EF4-FFF2-40B4-BE49-F238E27FC236}">
                    <a16:creationId xmlns:a16="http://schemas.microsoft.com/office/drawing/2014/main" id="{D9FA7D27-1828-4495-BD8D-551A32245049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85B9A698-E401-429F-9FEF-C7280F81D01D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5415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max</a:t>
                </a:r>
                <a:endParaRPr lang="he-IL" sz="2000" dirty="0"/>
              </a:p>
            </p:txBody>
          </p:sp>
        </p:grpSp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03B443D4-1DE5-461A-ACCA-CAF307D27835}"/>
              </a:ext>
            </a:extLst>
          </p:cNvPr>
          <p:cNvGrpSpPr/>
          <p:nvPr/>
        </p:nvGrpSpPr>
        <p:grpSpPr>
          <a:xfrm>
            <a:off x="78262" y="2651620"/>
            <a:ext cx="2212525" cy="663482"/>
            <a:chOff x="5373895" y="2481166"/>
            <a:chExt cx="3249040" cy="722963"/>
          </a:xfrm>
        </p:grpSpPr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20FED9ED-6022-42A4-9863-FC9755B2F3F1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27ADAD6E-D07E-4F8E-841F-F8E0B7C2E33F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31971"/>
              <a:chOff x="5290072" y="2165556"/>
              <a:chExt cx="1726651" cy="631971"/>
            </a:xfrm>
          </p:grpSpPr>
          <p:sp>
            <p:nvSpPr>
              <p:cNvPr id="27" name="סוגר מסולסל ימני 26">
                <a:extLst>
                  <a:ext uri="{FF2B5EF4-FFF2-40B4-BE49-F238E27FC236}">
                    <a16:creationId xmlns:a16="http://schemas.microsoft.com/office/drawing/2014/main" id="{E199E499-B55E-43FC-BFCD-D84EC0088A1D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48F02382-6EE1-49D5-AA64-74D7A1B582A1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541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i</a:t>
                </a:r>
                <a:endParaRPr lang="he-IL" sz="2000" dirty="0"/>
              </a:p>
            </p:txBody>
          </p:sp>
        </p:grp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6B4BEFD5-B2EC-4DF8-BBB3-9896C9AA5213}"/>
              </a:ext>
            </a:extLst>
          </p:cNvPr>
          <p:cNvSpPr/>
          <p:nvPr/>
        </p:nvSpPr>
        <p:spPr>
          <a:xfrm>
            <a:off x="6051478" y="2855852"/>
            <a:ext cx="725711" cy="41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C23ACE86-368F-4978-ABF2-A8A3DB900674}"/>
              </a:ext>
            </a:extLst>
          </p:cNvPr>
          <p:cNvSpPr/>
          <p:nvPr/>
        </p:nvSpPr>
        <p:spPr>
          <a:xfrm>
            <a:off x="6031858" y="2852983"/>
            <a:ext cx="725711" cy="41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72790A8-7ABD-4CA8-BCEB-824D1E73CF6F}"/>
              </a:ext>
            </a:extLst>
          </p:cNvPr>
          <p:cNvGrpSpPr/>
          <p:nvPr/>
        </p:nvGrpSpPr>
        <p:grpSpPr>
          <a:xfrm>
            <a:off x="9276109" y="2651052"/>
            <a:ext cx="2428470" cy="663482"/>
            <a:chOff x="5056785" y="2481166"/>
            <a:chExt cx="3566150" cy="722963"/>
          </a:xfrm>
        </p:grpSpPr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5CAFEA9A-1872-42BE-A0D8-99D1FBFB3971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-1</a:t>
              </a:r>
              <a:endParaRPr lang="he-IL" dirty="0"/>
            </a:p>
          </p:txBody>
        </p: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44F76DA5-08C4-47B4-AA6B-FF8D4B1BA7F8}"/>
                </a:ext>
              </a:extLst>
            </p:cNvPr>
            <p:cNvGrpSpPr/>
            <p:nvPr/>
          </p:nvGrpSpPr>
          <p:grpSpPr>
            <a:xfrm>
              <a:off x="5056785" y="2481166"/>
              <a:ext cx="2043761" cy="631971"/>
              <a:chOff x="4972962" y="2165556"/>
              <a:chExt cx="2043761" cy="631971"/>
            </a:xfrm>
          </p:grpSpPr>
          <p:sp>
            <p:nvSpPr>
              <p:cNvPr id="33" name="סוגר מסולסל ימני 32">
                <a:extLst>
                  <a:ext uri="{FF2B5EF4-FFF2-40B4-BE49-F238E27FC236}">
                    <a16:creationId xmlns:a16="http://schemas.microsoft.com/office/drawing/2014/main" id="{932645B2-1128-4662-8F5C-470CA4BCEB14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TextBox 3">
                <a:extLst>
                  <a:ext uri="{FF2B5EF4-FFF2-40B4-BE49-F238E27FC236}">
                    <a16:creationId xmlns:a16="http://schemas.microsoft.com/office/drawing/2014/main" id="{C4A4C99F-B3B1-4F2B-BACD-02460CA6798C}"/>
                  </a:ext>
                </a:extLst>
              </p:cNvPr>
              <p:cNvSpPr txBox="1"/>
              <p:nvPr/>
            </p:nvSpPr>
            <p:spPr>
              <a:xfrm>
                <a:off x="4972962" y="2165556"/>
                <a:ext cx="1700873" cy="541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posMax</a:t>
                </a:r>
                <a:endParaRPr lang="he-IL" sz="2000" dirty="0"/>
              </a:p>
            </p:txBody>
          </p:sp>
        </p:grpSp>
      </p:grpSp>
      <p:sp>
        <p:nvSpPr>
          <p:cNvPr id="6" name="מלבן 5">
            <a:extLst>
              <a:ext uri="{FF2B5EF4-FFF2-40B4-BE49-F238E27FC236}">
                <a16:creationId xmlns:a16="http://schemas.microsoft.com/office/drawing/2014/main" id="{3FFB12B9-BBC0-4713-8F8D-669DE3160A5D}"/>
              </a:ext>
            </a:extLst>
          </p:cNvPr>
          <p:cNvSpPr/>
          <p:nvPr/>
        </p:nvSpPr>
        <p:spPr>
          <a:xfrm>
            <a:off x="1534160" y="2818245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CB02D3CB-F0DF-4336-8B80-C56C0F3E8D18}"/>
              </a:ext>
            </a:extLst>
          </p:cNvPr>
          <p:cNvSpPr/>
          <p:nvPr/>
        </p:nvSpPr>
        <p:spPr>
          <a:xfrm>
            <a:off x="1481070" y="2825476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B680B903-5C77-4917-9F33-93205006BC0C}"/>
              </a:ext>
            </a:extLst>
          </p:cNvPr>
          <p:cNvSpPr/>
          <p:nvPr/>
        </p:nvSpPr>
        <p:spPr>
          <a:xfrm>
            <a:off x="1470796" y="2802258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E8B1EA71-E7DC-4ADF-92ED-49CFB8C9FD7E}"/>
              </a:ext>
            </a:extLst>
          </p:cNvPr>
          <p:cNvSpPr/>
          <p:nvPr/>
        </p:nvSpPr>
        <p:spPr>
          <a:xfrm>
            <a:off x="10919717" y="2810736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0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0972EE31-67F4-4B0A-A919-676A3C1A002A}"/>
              </a:ext>
            </a:extLst>
          </p:cNvPr>
          <p:cNvSpPr/>
          <p:nvPr/>
        </p:nvSpPr>
        <p:spPr>
          <a:xfrm>
            <a:off x="8374264" y="2844672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91434BD3-1257-4CD2-B24E-524C22CB7F05}"/>
              </a:ext>
            </a:extLst>
          </p:cNvPr>
          <p:cNvSpPr/>
          <p:nvPr/>
        </p:nvSpPr>
        <p:spPr>
          <a:xfrm>
            <a:off x="6024474" y="2844434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3C4ECF1E-BDEB-45CD-BD18-712462ECB399}"/>
              </a:ext>
            </a:extLst>
          </p:cNvPr>
          <p:cNvSpPr/>
          <p:nvPr/>
        </p:nvSpPr>
        <p:spPr>
          <a:xfrm>
            <a:off x="3605552" y="2822523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BB6B3F05-8E03-43CF-AD1D-A9DC0CAF6655}"/>
              </a:ext>
            </a:extLst>
          </p:cNvPr>
          <p:cNvSpPr/>
          <p:nvPr/>
        </p:nvSpPr>
        <p:spPr>
          <a:xfrm>
            <a:off x="1475287" y="2842726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E0E10515-7A36-43EA-8804-B67A4DF48B7D}"/>
              </a:ext>
            </a:extLst>
          </p:cNvPr>
          <p:cNvSpPr/>
          <p:nvPr/>
        </p:nvSpPr>
        <p:spPr>
          <a:xfrm>
            <a:off x="1466464" y="2777777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7CE9AC0B-7734-4F23-939E-A91C56219624}"/>
              </a:ext>
            </a:extLst>
          </p:cNvPr>
          <p:cNvSpPr txBox="1"/>
          <p:nvPr/>
        </p:nvSpPr>
        <p:spPr>
          <a:xfrm>
            <a:off x="1811045" y="3523142"/>
            <a:ext cx="6186785" cy="31116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מיקום איבר במערך.</a:t>
            </a: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מיקום התחלתי של רצף.</a:t>
            </a: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מספר האיברים ברצף.</a:t>
            </a: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אורך מקסימלי של רצף.</a:t>
            </a:r>
          </a:p>
          <a:p>
            <a:pPr marL="457200" marR="0" lvl="0" indent="-45720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מיקום התחלתי של הרצף הארוך ביותר.</a:t>
            </a: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61259B2C-F2FC-4D4B-9228-C5E1EDB92679}"/>
              </a:ext>
            </a:extLst>
          </p:cNvPr>
          <p:cNvSpPr/>
          <p:nvPr/>
        </p:nvSpPr>
        <p:spPr>
          <a:xfrm>
            <a:off x="6001683" y="2786709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מלבן 53">
            <a:extLst>
              <a:ext uri="{FF2B5EF4-FFF2-40B4-BE49-F238E27FC236}">
                <a16:creationId xmlns:a16="http://schemas.microsoft.com/office/drawing/2014/main" id="{CC112259-B8AD-48D3-A1A2-A61C6A411215}"/>
              </a:ext>
            </a:extLst>
          </p:cNvPr>
          <p:cNvSpPr/>
          <p:nvPr/>
        </p:nvSpPr>
        <p:spPr>
          <a:xfrm>
            <a:off x="3625843" y="2811832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AFCCED8A-E5E5-49D8-8599-273E38BDDF6F}"/>
              </a:ext>
            </a:extLst>
          </p:cNvPr>
          <p:cNvSpPr/>
          <p:nvPr/>
        </p:nvSpPr>
        <p:spPr>
          <a:xfrm>
            <a:off x="5974860" y="2796554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B834D85C-5339-43A1-B656-3A86AA7FE244}"/>
              </a:ext>
            </a:extLst>
          </p:cNvPr>
          <p:cNvSpPr/>
          <p:nvPr/>
        </p:nvSpPr>
        <p:spPr>
          <a:xfrm>
            <a:off x="1475287" y="2796554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6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8D4D2D4D-EB0B-40E3-8516-1772B893B309}"/>
              </a:ext>
            </a:extLst>
          </p:cNvPr>
          <p:cNvSpPr/>
          <p:nvPr/>
        </p:nvSpPr>
        <p:spPr>
          <a:xfrm>
            <a:off x="6015740" y="2803336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1F657202-3D31-4FA6-BE4B-C644AEA2A066}"/>
              </a:ext>
            </a:extLst>
          </p:cNvPr>
          <p:cNvSpPr/>
          <p:nvPr/>
        </p:nvSpPr>
        <p:spPr>
          <a:xfrm>
            <a:off x="1484365" y="2825476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7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C2D69C41-7D9F-466F-B5A6-0E8E5680D53E}"/>
              </a:ext>
            </a:extLst>
          </p:cNvPr>
          <p:cNvSpPr/>
          <p:nvPr/>
        </p:nvSpPr>
        <p:spPr>
          <a:xfrm>
            <a:off x="5983594" y="2836948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04741234-6877-4BA7-AB01-6C4B12F5E5C6}"/>
              </a:ext>
            </a:extLst>
          </p:cNvPr>
          <p:cNvSpPr/>
          <p:nvPr/>
        </p:nvSpPr>
        <p:spPr>
          <a:xfrm>
            <a:off x="1462971" y="2794768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95AA7128-7BA5-4437-9AD4-2CBE7F33B2A2}"/>
              </a:ext>
            </a:extLst>
          </p:cNvPr>
          <p:cNvSpPr/>
          <p:nvPr/>
        </p:nvSpPr>
        <p:spPr>
          <a:xfrm>
            <a:off x="10923487" y="2777777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מלבן 51">
            <a:extLst>
              <a:ext uri="{FF2B5EF4-FFF2-40B4-BE49-F238E27FC236}">
                <a16:creationId xmlns:a16="http://schemas.microsoft.com/office/drawing/2014/main" id="{61EEB35E-4094-455E-9D64-C2A524353DDB}"/>
              </a:ext>
            </a:extLst>
          </p:cNvPr>
          <p:cNvSpPr/>
          <p:nvPr/>
        </p:nvSpPr>
        <p:spPr>
          <a:xfrm>
            <a:off x="6015740" y="2827009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תרשים זרימה: תהליך חלופי 56">
            <a:extLst>
              <a:ext uri="{FF2B5EF4-FFF2-40B4-BE49-F238E27FC236}">
                <a16:creationId xmlns:a16="http://schemas.microsoft.com/office/drawing/2014/main" id="{8380F284-CE62-4549-8A4B-41FE8469E113}"/>
              </a:ext>
            </a:extLst>
          </p:cNvPr>
          <p:cNvSpPr/>
          <p:nvPr/>
        </p:nvSpPr>
        <p:spPr>
          <a:xfrm>
            <a:off x="8263384" y="3583470"/>
            <a:ext cx="3441196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הפעולה תחזיר 5</a:t>
            </a:r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64F6E0F4-3496-457B-AB34-5574FB5157B2}"/>
              </a:ext>
            </a:extLst>
          </p:cNvPr>
          <p:cNvSpPr/>
          <p:nvPr/>
        </p:nvSpPr>
        <p:spPr>
          <a:xfrm>
            <a:off x="1466464" y="2787250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59" name="מלבן 58">
            <a:extLst>
              <a:ext uri="{FF2B5EF4-FFF2-40B4-BE49-F238E27FC236}">
                <a16:creationId xmlns:a16="http://schemas.microsoft.com/office/drawing/2014/main" id="{EDEABFB5-0C0E-4D6D-9B7D-8F028C2FAE45}"/>
              </a:ext>
            </a:extLst>
          </p:cNvPr>
          <p:cNvSpPr/>
          <p:nvPr/>
        </p:nvSpPr>
        <p:spPr>
          <a:xfrm>
            <a:off x="8382137" y="2808895"/>
            <a:ext cx="677206" cy="43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1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29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53" grpId="0" animBg="1"/>
      <p:bldP spid="54" grpId="0" animBg="1"/>
      <p:bldP spid="55" grpId="0" animBg="1"/>
      <p:bldP spid="5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58" grpId="0" animBg="1"/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מציאת רצף המספרים העוקבים הארוך ביותר במערך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693A8D7-4EE5-4A95-B12E-E7C2583EC781}"/>
              </a:ext>
            </a:extLst>
          </p:cNvPr>
          <p:cNvSpPr txBox="1"/>
          <p:nvPr/>
        </p:nvSpPr>
        <p:spPr>
          <a:xfrm>
            <a:off x="6952182" y="797935"/>
            <a:ext cx="4011381" cy="63735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פתרון באמצעות לולאת </a:t>
            </a:r>
            <a:r>
              <a:rPr lang="en-US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for</a:t>
            </a:r>
            <a:endParaRPr lang="he-IL" sz="2800" dirty="0">
              <a:solidFill>
                <a:srgbClr val="002060"/>
              </a:solidFill>
              <a:latin typeface="Varela Round"/>
              <a:cs typeface="Varela Round" pitchFamily="2" charset="-79"/>
            </a:endParaRPr>
          </a:p>
        </p:txBody>
      </p:sp>
      <p:pic>
        <p:nvPicPr>
          <p:cNvPr id="52" name="תמונה 51">
            <a:extLst>
              <a:ext uri="{FF2B5EF4-FFF2-40B4-BE49-F238E27FC236}">
                <a16:creationId xmlns:a16="http://schemas.microsoft.com/office/drawing/2014/main" id="{E2EADF15-D5D4-4B7A-B8C3-A8C0FCA4A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7828" r="50000" b="18052"/>
          <a:stretch/>
        </p:blipFill>
        <p:spPr>
          <a:xfrm>
            <a:off x="400692" y="717736"/>
            <a:ext cx="4839128" cy="4986710"/>
          </a:xfrm>
          <a:prstGeom prst="rect">
            <a:avLst/>
          </a:prstGeom>
        </p:spPr>
      </p:pic>
      <p:sp>
        <p:nvSpPr>
          <p:cNvPr id="62" name="TextBox 4">
            <a:extLst>
              <a:ext uri="{FF2B5EF4-FFF2-40B4-BE49-F238E27FC236}">
                <a16:creationId xmlns:a16="http://schemas.microsoft.com/office/drawing/2014/main" id="{4D7E2BA7-F2DF-43E4-AC0D-48B2329C322B}"/>
              </a:ext>
            </a:extLst>
          </p:cNvPr>
          <p:cNvSpPr txBox="1"/>
          <p:nvPr/>
        </p:nvSpPr>
        <p:spPr>
          <a:xfrm>
            <a:off x="3999639" y="5556823"/>
            <a:ext cx="4691600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lvl="0" defTabSz="914491">
              <a:lnSpc>
                <a:spcPct val="150000"/>
              </a:lnSpc>
              <a:spcAft>
                <a:spcPts val="600"/>
              </a:spcAft>
              <a:defRPr/>
            </a:pPr>
            <a:r>
              <a:rPr lang="he-IL" sz="2000" dirty="0">
                <a:solidFill>
                  <a:srgbClr val="002060"/>
                </a:solidFill>
                <a:cs typeface="Varela Round" pitchFamily="2" charset="-79"/>
              </a:rPr>
              <a:t>אם הרצף האחרון גדול מהרצף המקסימלי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EED79C6-E9A3-401B-AA9F-C0AA54982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9" t="52381" r="68214" b="31885"/>
          <a:stretch/>
        </p:blipFill>
        <p:spPr>
          <a:xfrm>
            <a:off x="422372" y="5516711"/>
            <a:ext cx="2167296" cy="1155031"/>
          </a:xfrm>
          <a:prstGeom prst="rect">
            <a:avLst/>
          </a:prstGeom>
        </p:spPr>
      </p:pic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7414F4CE-38E8-4827-B99B-8CF581FF064D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2256183" y="5824105"/>
            <a:ext cx="17434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218430D2-7E4A-43C3-9FEB-3CF3F30AD49C}"/>
              </a:ext>
            </a:extLst>
          </p:cNvPr>
          <p:cNvSpPr txBox="1"/>
          <p:nvPr/>
        </p:nvSpPr>
        <p:spPr>
          <a:xfrm>
            <a:off x="5183643" y="2272476"/>
            <a:ext cx="5127171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אם האיבר הנוכחי במערך שווה לאיבר הקודם + 1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62979DCE-506E-4C3D-AC39-07BAC5076BE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929743" y="2539758"/>
            <a:ext cx="1253900" cy="11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">
            <a:extLst>
              <a:ext uri="{FF2B5EF4-FFF2-40B4-BE49-F238E27FC236}">
                <a16:creationId xmlns:a16="http://schemas.microsoft.com/office/drawing/2014/main" id="{DDF997C8-37C4-4F30-8419-22EAD1696B9A}"/>
              </a:ext>
            </a:extLst>
          </p:cNvPr>
          <p:cNvSpPr txBox="1"/>
          <p:nvPr/>
        </p:nvSpPr>
        <p:spPr>
          <a:xfrm>
            <a:off x="6172199" y="3596335"/>
            <a:ext cx="4839127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אם הרצף הנוכחי גדול מהרצף המקסימלי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18BC9474-0116-49F4-9CE1-C1FE3E02072F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178631" y="3863617"/>
            <a:ext cx="29935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>
            <a:extLst>
              <a:ext uri="{FF2B5EF4-FFF2-40B4-BE49-F238E27FC236}">
                <a16:creationId xmlns:a16="http://schemas.microsoft.com/office/drawing/2014/main" id="{08FA0102-E370-41FC-B078-DFA66AA21FC7}"/>
              </a:ext>
            </a:extLst>
          </p:cNvPr>
          <p:cNvSpPr txBox="1"/>
          <p:nvPr/>
        </p:nvSpPr>
        <p:spPr>
          <a:xfrm>
            <a:off x="4984818" y="4858644"/>
            <a:ext cx="2232727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אתחול רצף חדש</a:t>
            </a:r>
          </a:p>
        </p:txBody>
      </p:sp>
      <p:cxnSp>
        <p:nvCxnSpPr>
          <p:cNvPr id="44" name="מחבר חץ ישר 43">
            <a:extLst>
              <a:ext uri="{FF2B5EF4-FFF2-40B4-BE49-F238E27FC236}">
                <a16:creationId xmlns:a16="http://schemas.microsoft.com/office/drawing/2014/main" id="{D266A828-5E83-451D-BD9D-027FC1820A26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2394858" y="5125926"/>
            <a:ext cx="25899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">
            <a:extLst>
              <a:ext uri="{FF2B5EF4-FFF2-40B4-BE49-F238E27FC236}">
                <a16:creationId xmlns:a16="http://schemas.microsoft.com/office/drawing/2014/main" id="{595A1B21-3ACD-47F4-AB79-3ED30684F7D9}"/>
              </a:ext>
            </a:extLst>
          </p:cNvPr>
          <p:cNvSpPr txBox="1"/>
          <p:nvPr/>
        </p:nvSpPr>
        <p:spPr>
          <a:xfrm>
            <a:off x="4744001" y="4180462"/>
            <a:ext cx="2473544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שמור את נתוני הרצף</a:t>
            </a:r>
          </a:p>
        </p:txBody>
      </p: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0783B0F6-84F2-4DEA-B143-C4E74C091556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3178631" y="4447744"/>
            <a:ext cx="15653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2" grpId="0" animBg="1"/>
      <p:bldP spid="16" grpId="0" animBg="1"/>
      <p:bldP spid="28" grpId="0" animBg="1"/>
      <p:bldP spid="43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12FA9062-698C-4684-B2A2-D4E03F51D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2" t="21303" r="44382" b="17603"/>
          <a:stretch/>
        </p:blipFill>
        <p:spPr>
          <a:xfrm>
            <a:off x="224810" y="843071"/>
            <a:ext cx="5871190" cy="4873999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מציאת רצף המספרים העוקבים הארוך ביותר במערך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693A8D7-4EE5-4A95-B12E-E7C2583EC781}"/>
              </a:ext>
            </a:extLst>
          </p:cNvPr>
          <p:cNvSpPr txBox="1"/>
          <p:nvPr/>
        </p:nvSpPr>
        <p:spPr>
          <a:xfrm>
            <a:off x="5637949" y="724522"/>
            <a:ext cx="5178941" cy="103601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פתרון באמצעות לולאת </a:t>
            </a:r>
            <a:r>
              <a:rPr lang="en-US" sz="28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while</a:t>
            </a:r>
            <a:endParaRPr lang="he-IL" sz="2800" dirty="0">
              <a:solidFill>
                <a:srgbClr val="002060"/>
              </a:solidFill>
              <a:latin typeface="Varela Round"/>
              <a:cs typeface="Varela Round" pitchFamily="2" charset="-79"/>
            </a:endParaRPr>
          </a:p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+mn-ea"/>
              <a:cs typeface="Varela Round" pitchFamily="2" charset="-79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9957131-A3DD-499A-ABD1-BBA171127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45" t="65400" r="70779" b="25694"/>
          <a:stretch/>
        </p:blipFill>
        <p:spPr>
          <a:xfrm>
            <a:off x="378876" y="5697610"/>
            <a:ext cx="2088014" cy="75391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E1C48CB3-C5B0-4183-95A4-3245C384D940}"/>
              </a:ext>
            </a:extLst>
          </p:cNvPr>
          <p:cNvSpPr txBox="1"/>
          <p:nvPr/>
        </p:nvSpPr>
        <p:spPr>
          <a:xfrm>
            <a:off x="4541387" y="2207189"/>
            <a:ext cx="3013300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כל עוד לא הסתיים המערך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424FC084-77C0-443C-8494-D27AD6D9EFB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287487" y="2474471"/>
            <a:ext cx="1253900" cy="11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F9711765-F934-4D12-AFE2-3C7166496860}"/>
              </a:ext>
            </a:extLst>
          </p:cNvPr>
          <p:cNvSpPr txBox="1"/>
          <p:nvPr/>
        </p:nvSpPr>
        <p:spPr>
          <a:xfrm>
            <a:off x="7445828" y="2866312"/>
            <a:ext cx="4521361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כל עוד לא הסתיים המערך וגם יש רצף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64C02D31-D029-45ED-A60B-1E07AD53B6A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096002" y="3133594"/>
            <a:ext cx="1349826" cy="11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>
            <a:extLst>
              <a:ext uri="{FF2B5EF4-FFF2-40B4-BE49-F238E27FC236}">
                <a16:creationId xmlns:a16="http://schemas.microsoft.com/office/drawing/2014/main" id="{5A5A24AA-F870-46A4-9851-5D57D3A26886}"/>
              </a:ext>
            </a:extLst>
          </p:cNvPr>
          <p:cNvSpPr txBox="1"/>
          <p:nvPr/>
        </p:nvSpPr>
        <p:spPr>
          <a:xfrm>
            <a:off x="4247472" y="3983736"/>
            <a:ext cx="5677763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אם הרצף הנוכחי יותר גדול מהרצף הארוך ביותר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032FE53D-CE52-4EC9-B07C-E8ED0F757EF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993572" y="4251018"/>
            <a:ext cx="1253900" cy="11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id="{5F92AFA4-E0F6-4FC7-9C65-7BFA096B693F}"/>
              </a:ext>
            </a:extLst>
          </p:cNvPr>
          <p:cNvSpPr txBox="1"/>
          <p:nvPr/>
        </p:nvSpPr>
        <p:spPr>
          <a:xfrm>
            <a:off x="3376616" y="5225719"/>
            <a:ext cx="2088014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אתחול רצף חדש</a:t>
            </a: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D4DAC83B-C280-4317-ACCE-73A825DFB9F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122716" y="5493001"/>
            <a:ext cx="1253900" cy="11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>
            <a:extLst>
              <a:ext uri="{FF2B5EF4-FFF2-40B4-BE49-F238E27FC236}">
                <a16:creationId xmlns:a16="http://schemas.microsoft.com/office/drawing/2014/main" id="{35C08934-FEF0-4FEE-BF1D-EB04EF5D125B}"/>
              </a:ext>
            </a:extLst>
          </p:cNvPr>
          <p:cNvSpPr txBox="1"/>
          <p:nvPr/>
        </p:nvSpPr>
        <p:spPr>
          <a:xfrm>
            <a:off x="4384772" y="4559879"/>
            <a:ext cx="2610832" cy="53456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 pitchFamily="2" charset="-79"/>
              </a:rPr>
              <a:t>שמור את נתוני הרצף</a:t>
            </a: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47B280B6-9D28-4414-83D8-72B64512629C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819402" y="4827161"/>
            <a:ext cx="15653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3" grpId="0" animBg="1"/>
      <p:bldP spid="17" grpId="0" animBg="1"/>
      <p:bldP spid="19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2">
            <a:extLst>
              <a:ext uri="{FF2B5EF4-FFF2-40B4-BE49-F238E27FC236}">
                <a16:creationId xmlns:a16="http://schemas.microsoft.com/office/drawing/2014/main" id="{3EC0F129-0EA0-427B-B2B8-81F53C6EEB1A}"/>
              </a:ext>
            </a:extLst>
          </p:cNvPr>
          <p:cNvSpPr txBox="1">
            <a:spLocks/>
          </p:cNvSpPr>
          <p:nvPr/>
        </p:nvSpPr>
        <p:spPr>
          <a:xfrm>
            <a:off x="1" y="213094"/>
            <a:ext cx="12191999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/>
              <a:t>מה למדנו היום?</a:t>
            </a:r>
            <a:endParaRPr lang="he-IL" dirty="0"/>
          </a:p>
        </p:txBody>
      </p:sp>
      <p:pic>
        <p:nvPicPr>
          <p:cNvPr id="5122" name="Picture 2" descr="3d Stick Figure Reading - Clipart Stick Figure Reading , Free Transparent  Clipart - ClipartKey">
            <a:extLst>
              <a:ext uri="{FF2B5EF4-FFF2-40B4-BE49-F238E27FC236}">
                <a16:creationId xmlns:a16="http://schemas.microsoft.com/office/drawing/2014/main" id="{CC278718-9EAE-4171-93EB-0E6ED556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0910"/>
            <a:ext cx="4844290" cy="46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B8D6650C-4094-4282-8536-0522D69B2036}"/>
              </a:ext>
            </a:extLst>
          </p:cNvPr>
          <p:cNvSpPr txBox="1"/>
          <p:nvPr/>
        </p:nvSpPr>
        <p:spPr>
          <a:xfrm>
            <a:off x="148012" y="1029577"/>
            <a:ext cx="11589558" cy="45368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בצענו פעולות על מערכים תוך חלוקה לפעולות.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זיהינו מקרים בהם ניתן לכתוב פעולה כללית שתשמש למקרים שונים.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למדנו מהו </a:t>
            </a:r>
            <a:r>
              <a:rPr lang="he-IL" sz="2800" dirty="0" err="1"/>
              <a:t>פלינדרום</a:t>
            </a:r>
            <a:r>
              <a:rPr lang="he-IL" sz="2800" dirty="0"/>
              <a:t> ובדקנו האם מספר הוא </a:t>
            </a:r>
            <a:r>
              <a:rPr lang="he-IL" sz="2800" dirty="0" err="1"/>
              <a:t>פלינדרום</a:t>
            </a:r>
            <a:r>
              <a:rPr lang="he-IL" sz="28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הקפדנו על שלבי פתרון בעיות אלגוריתמיות יותר מורכבות.</a:t>
            </a:r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72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נפרק את השאלה לתתי משימות</a:t>
            </a:r>
          </a:p>
        </p:txBody>
      </p:sp>
      <p:pic>
        <p:nvPicPr>
          <p:cNvPr id="4" name="Picture 2" descr="3d Faceless Man Using Laptop Sitting On Red Question Mark Stock Photo -  Download Image Now - iStock">
            <a:extLst>
              <a:ext uri="{FF2B5EF4-FFF2-40B4-BE49-F238E27FC236}">
                <a16:creationId xmlns:a16="http://schemas.microsoft.com/office/drawing/2014/main" id="{2AA46CB0-D07D-40AA-A889-F2EB7244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30108"/>
            <a:ext cx="3486750" cy="30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F114D-25FE-4DFC-A276-E2A4562E3050}"/>
              </a:ext>
            </a:extLst>
          </p:cNvPr>
          <p:cNvSpPr txBox="1"/>
          <p:nvPr/>
        </p:nvSpPr>
        <p:spPr>
          <a:xfrm>
            <a:off x="600903" y="857387"/>
            <a:ext cx="10092058" cy="390287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נקלוט מערך עם 100 איברים.</a:t>
            </a:r>
          </a:p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נבצע פעולה שמקבלת מערך ומחזירה את המקסימום.</a:t>
            </a:r>
          </a:p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נבצע פעולה שמקבלת מערך ומקסימום ומדפיסה את כל מספרי השיעורים שעליהם שביעות הרצון הייתה מקסימלית.</a:t>
            </a:r>
          </a:p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נבצע פעולה שמקבלת מערך ומחזירה את המינימום.</a:t>
            </a:r>
          </a:p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נבצע פעולה שמקבלת מערך ומינימום ומדפיסה את </a:t>
            </a:r>
            <a:br>
              <a:rPr lang="en-US" sz="2200" dirty="0">
                <a:solidFill>
                  <a:srgbClr val="002060"/>
                </a:solidFill>
                <a:cs typeface="Varela Round" pitchFamily="2" charset="-79"/>
              </a:rPr>
            </a:b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כל מספרי השיעורים שעליהם שביעות הרצון הייתה מינימלית.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79CEFE8-71BB-4471-9256-F46488C6E735}"/>
              </a:ext>
            </a:extLst>
          </p:cNvPr>
          <p:cNvSpPr txBox="1"/>
          <p:nvPr/>
        </p:nvSpPr>
        <p:spPr>
          <a:xfrm>
            <a:off x="2733261" y="4824817"/>
            <a:ext cx="554335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200" dirty="0">
                <a:solidFill>
                  <a:srgbClr val="002060"/>
                </a:solidFill>
                <a:cs typeface="Varela Round" pitchFamily="2" charset="-79"/>
              </a:rPr>
              <a:t>נכתוב תכנית ראשית להפעלת תתי המשימות.</a:t>
            </a:r>
          </a:p>
        </p:txBody>
      </p:sp>
    </p:spTree>
    <p:extLst>
      <p:ext uri="{BB962C8B-B14F-4D97-AF65-F5344CB8AC3E}">
        <p14:creationId xmlns:p14="http://schemas.microsoft.com/office/powerpoint/2010/main" val="2279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קליטת איברים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BAB49EC-B9ED-487E-8419-5B3ED1B4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6" y="1243907"/>
            <a:ext cx="9895676" cy="2606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F114D-25FE-4DFC-A276-E2A4562E3050}"/>
              </a:ext>
            </a:extLst>
          </p:cNvPr>
          <p:cNvSpPr txBox="1"/>
          <p:nvPr/>
        </p:nvSpPr>
        <p:spPr>
          <a:xfrm>
            <a:off x="5221224" y="3283159"/>
            <a:ext cx="6174122" cy="142213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שימו לב</a:t>
            </a:r>
          </a:p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כתיבת הפעולה מותאמת לכל אורך של מערך</a:t>
            </a:r>
            <a:r>
              <a:rPr lang="he-IL" sz="2800" dirty="0">
                <a:solidFill>
                  <a:srgbClr val="002060"/>
                </a:solidFill>
                <a:cs typeface="Varela Round" pitchFamily="2" charset="-79"/>
              </a:rPr>
              <a:t>.</a:t>
            </a:r>
          </a:p>
        </p:txBody>
      </p:sp>
      <p:sp>
        <p:nvSpPr>
          <p:cNvPr id="7" name="לב 6">
            <a:extLst>
              <a:ext uri="{FF2B5EF4-FFF2-40B4-BE49-F238E27FC236}">
                <a16:creationId xmlns:a16="http://schemas.microsoft.com/office/drawing/2014/main" id="{F02F7E08-595E-462F-B846-6941A49CC84D}"/>
              </a:ext>
            </a:extLst>
          </p:cNvPr>
          <p:cNvSpPr/>
          <p:nvPr/>
        </p:nvSpPr>
        <p:spPr>
          <a:xfrm>
            <a:off x="9845747" y="3429000"/>
            <a:ext cx="318977" cy="3616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C289AF-E836-4013-9594-5A938AC831B3}"/>
              </a:ext>
            </a:extLst>
          </p:cNvPr>
          <p:cNvSpPr txBox="1">
            <a:spLocks/>
          </p:cNvSpPr>
          <p:nvPr/>
        </p:nvSpPr>
        <p:spPr>
          <a:xfrm>
            <a:off x="4997302" y="1100314"/>
            <a:ext cx="6398044" cy="1279736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מספרים שלמים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קליטת הערכות תלמיד למערך.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תצוגת שקופית 10">
                <a:extLst>
                  <a:ext uri="{FF2B5EF4-FFF2-40B4-BE49-F238E27FC236}">
                    <a16:creationId xmlns:a16="http://schemas.microsoft.com/office/drawing/2014/main" id="{50D66DB2-8CDA-4B39-9C45-88781282F0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0990889"/>
                  </p:ext>
                </p:extLst>
              </p:nvPr>
            </p:nvGraphicFramePr>
            <p:xfrm>
              <a:off x="-3618005" y="-591436"/>
              <a:ext cx="3048000" cy="1714500"/>
            </p:xfrm>
            <a:graphic>
              <a:graphicData uri="http://schemas.microsoft.com/office/powerpoint/2016/slidezoom">
                <pslz:sldZm>
                  <pslz:sldZmObj sldId="382" cId="874889365">
                    <pslz:zmPr id="{CB5D1445-E93F-4629-93AE-5E253E09178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תצוגת שקופית 10">
                <a:extLst>
                  <a:ext uri="{FF2B5EF4-FFF2-40B4-BE49-F238E27FC236}">
                    <a16:creationId xmlns:a16="http://schemas.microsoft.com/office/drawing/2014/main" id="{50D66DB2-8CDA-4B39-9C45-88781282F0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8005" y="-59143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6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3AD9DEF-4D8F-4C7F-965E-B6EA24F1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0" t="31720" r="62079" b="44159"/>
          <a:stretch/>
        </p:blipFill>
        <p:spPr>
          <a:xfrm>
            <a:off x="613599" y="2266083"/>
            <a:ext cx="5964314" cy="3308278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מציאת מקסימום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C289AF-E836-4013-9594-5A938AC831B3}"/>
              </a:ext>
            </a:extLst>
          </p:cNvPr>
          <p:cNvSpPr txBox="1">
            <a:spLocks/>
          </p:cNvSpPr>
          <p:nvPr/>
        </p:nvSpPr>
        <p:spPr>
          <a:xfrm>
            <a:off x="4193034" y="2533847"/>
            <a:ext cx="7067672" cy="953786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של מספרים שלמים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הפעולה תחזיר את הערך </a:t>
            </a:r>
            <a:b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הגדול ביותר במערך.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36B82-1A28-4688-9449-4FB76A170AB3}"/>
              </a:ext>
            </a:extLst>
          </p:cNvPr>
          <p:cNvSpPr txBox="1"/>
          <p:nvPr/>
        </p:nvSpPr>
        <p:spPr>
          <a:xfrm>
            <a:off x="1558822" y="933094"/>
            <a:ext cx="9578594" cy="127973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נציב במשתנה את הערך הראשון במערך.</a:t>
            </a:r>
          </a:p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נעבור על כל איברי המערך ונבדוק אם יש ערך שגדול ממנו.</a:t>
            </a:r>
          </a:p>
        </p:txBody>
      </p:sp>
    </p:spTree>
    <p:extLst>
      <p:ext uri="{BB962C8B-B14F-4D97-AF65-F5344CB8AC3E}">
        <p14:creationId xmlns:p14="http://schemas.microsoft.com/office/powerpoint/2010/main" val="5720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מציאת מינימום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B676398-B1C9-4C10-B935-5F07D7B3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1" t="40749" r="62585" b="35730"/>
          <a:stretch/>
        </p:blipFill>
        <p:spPr>
          <a:xfrm>
            <a:off x="513710" y="2264308"/>
            <a:ext cx="5464393" cy="311563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C289AF-E836-4013-9594-5A938AC831B3}"/>
              </a:ext>
            </a:extLst>
          </p:cNvPr>
          <p:cNvSpPr txBox="1">
            <a:spLocks/>
          </p:cNvSpPr>
          <p:nvPr/>
        </p:nvSpPr>
        <p:spPr>
          <a:xfrm>
            <a:off x="3896689" y="2285866"/>
            <a:ext cx="7610596" cy="1108488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של מספרים שלמים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הפעולה תחזיר את הערך </a:t>
            </a:r>
            <a:b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הקטן ביותר במערך.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1B396-2633-48B6-82FB-FC6FFF4DDA02}"/>
              </a:ext>
            </a:extLst>
          </p:cNvPr>
          <p:cNvSpPr txBox="1"/>
          <p:nvPr/>
        </p:nvSpPr>
        <p:spPr>
          <a:xfrm>
            <a:off x="678094" y="984571"/>
            <a:ext cx="10459322" cy="127973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800" dirty="0">
                <a:solidFill>
                  <a:srgbClr val="002060"/>
                </a:solidFill>
                <a:cs typeface="Varela Round" pitchFamily="2" charset="-79"/>
              </a:rPr>
              <a:t>נחזור על אותו רעיון כמו של המקסימום, ונבדוק אם יש איבר שקטן מהאיבר הראשון.</a:t>
            </a:r>
          </a:p>
        </p:txBody>
      </p:sp>
    </p:spTree>
    <p:extLst>
      <p:ext uri="{BB962C8B-B14F-4D97-AF65-F5344CB8AC3E}">
        <p14:creationId xmlns:p14="http://schemas.microsoft.com/office/powerpoint/2010/main" val="7387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הדפסת המקומות  של המקסימום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DBEBC22-81FD-44CE-B64F-8790ECFEA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1" t="19925" r="54326" b="57753"/>
          <a:stretch/>
        </p:blipFill>
        <p:spPr>
          <a:xfrm>
            <a:off x="282204" y="2052238"/>
            <a:ext cx="5886525" cy="226561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C289AF-E836-4013-9594-5A938AC831B3}"/>
              </a:ext>
            </a:extLst>
          </p:cNvPr>
          <p:cNvSpPr txBox="1">
            <a:spLocks/>
          </p:cNvSpPr>
          <p:nvPr/>
        </p:nvSpPr>
        <p:spPr>
          <a:xfrm>
            <a:off x="6729205" y="2641129"/>
            <a:ext cx="5009688" cy="1299375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של מספרים, </a:t>
            </a:r>
            <a:b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והמספר הגדול ביותר במערך, </a:t>
            </a:r>
            <a: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max</a:t>
            </a: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.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הפעולה תדפיס את מספרי הקורס שערכם זהה ל</a:t>
            </a:r>
            <a: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max</a:t>
            </a: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1C7A741-3FB4-434F-8A81-F1AA70631072}"/>
              </a:ext>
            </a:extLst>
          </p:cNvPr>
          <p:cNvSpPr txBox="1"/>
          <p:nvPr/>
        </p:nvSpPr>
        <p:spPr>
          <a:xfrm>
            <a:off x="349321" y="949437"/>
            <a:ext cx="11266976" cy="20194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ברצוננו להדפיס את מספרי השיעור שקבלו ציון מקסימלי.</a:t>
            </a:r>
          </a:p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נזכור כי המערך ממוספר מ- 0  עד 99 והשיעורים מ- 1 עד 100 ולכן נדפיס את המיקום ועוד 1.</a:t>
            </a:r>
          </a:p>
        </p:txBody>
      </p:sp>
      <p:sp>
        <p:nvSpPr>
          <p:cNvPr id="9" name="לב 8">
            <a:extLst>
              <a:ext uri="{FF2B5EF4-FFF2-40B4-BE49-F238E27FC236}">
                <a16:creationId xmlns:a16="http://schemas.microsoft.com/office/drawing/2014/main" id="{DA841883-8BC1-4F38-A198-C2CDA2F0117E}"/>
              </a:ext>
            </a:extLst>
          </p:cNvPr>
          <p:cNvSpPr/>
          <p:nvPr/>
        </p:nvSpPr>
        <p:spPr>
          <a:xfrm>
            <a:off x="6643278" y="4148671"/>
            <a:ext cx="234600" cy="230413"/>
          </a:xfrm>
          <a:prstGeom prst="hear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CE5A40B-7942-4D3E-8E35-5A291A562F9D}"/>
              </a:ext>
            </a:extLst>
          </p:cNvPr>
          <p:cNvSpPr txBox="1"/>
          <p:nvPr/>
        </p:nvSpPr>
        <p:spPr>
          <a:xfrm>
            <a:off x="2957951" y="3889134"/>
            <a:ext cx="5009689" cy="118267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שימו לב </a:t>
            </a:r>
          </a:p>
          <a:p>
            <a:pPr defTabSz="914491"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הדפסנו את מיקום התא ולא את ערכו.</a:t>
            </a:r>
          </a:p>
        </p:txBody>
      </p:sp>
    </p:spTree>
    <p:extLst>
      <p:ext uri="{BB962C8B-B14F-4D97-AF65-F5344CB8AC3E}">
        <p14:creationId xmlns:p14="http://schemas.microsoft.com/office/powerpoint/2010/main" val="7266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2313</Words>
  <Application>Microsoft Office PowerPoint</Application>
  <PresentationFormat>Widescreen</PresentationFormat>
  <Paragraphs>606</Paragraphs>
  <Slides>46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Varela Round</vt:lpstr>
      <vt:lpstr>ערכת נושא Office</vt:lpstr>
      <vt:lpstr>מערכת שידורים לאומית</vt:lpstr>
      <vt:lpstr>מערך חד ממדי</vt:lpstr>
      <vt:lpstr>מה נלמד היום </vt:lpstr>
      <vt:lpstr>רגע חושבים</vt:lpstr>
      <vt:lpstr>נפרק את השאלה לתתי משימות</vt:lpstr>
      <vt:lpstr>קליטת איברים</vt:lpstr>
      <vt:lpstr>מציאת מקסימום</vt:lpstr>
      <vt:lpstr>מציאת מינימום</vt:lpstr>
      <vt:lpstr>הדפסת המקומות  של המקסימום</vt:lpstr>
      <vt:lpstr>האם יש הבדל עקרוני בין הפעולה המדפיסה את מספרי השיעור עם הציון המינימלי לפעולה הדפיסה את מספרי השיעור עם הציון המקסימלי?</vt:lpstr>
      <vt:lpstr>PowerPoint Presentation</vt:lpstr>
      <vt:lpstr>תוכנית ראשית</vt:lpstr>
      <vt:lpstr>תוכנית ראשית</vt:lpstr>
      <vt:lpstr>PowerPoint Presentation</vt:lpstr>
      <vt:lpstr>הזזה מעגלית</vt:lpstr>
      <vt:lpstr>איך ניגש לפתרון?</vt:lpstr>
      <vt:lpstr>שלבים לפתרון</vt:lpstr>
      <vt:lpstr>נחפש פתרון לדריסת האיבר</vt:lpstr>
      <vt:lpstr>הזזה מעגלית</vt:lpstr>
      <vt:lpstr>הזזה מעגלית- פתרון</vt:lpstr>
      <vt:lpstr>ומה עם הזזה שמאלה?</vt:lpstr>
      <vt:lpstr>חשבו על אלגוריתם להזזה שמאלה</vt:lpstr>
      <vt:lpstr>נחזור על השלבים לפתרון</vt:lpstr>
      <vt:lpstr>באיזה כיוון נפעל הפעם?</vt:lpstr>
      <vt:lpstr>הזזה שמאלה</vt:lpstr>
      <vt:lpstr>הזזה שמאלה</vt:lpstr>
      <vt:lpstr>רגע חושבים</vt:lpstr>
      <vt:lpstr>רגע חושבים</vt:lpstr>
      <vt:lpstr>מהו פלינדרום?</vt:lpstr>
      <vt:lpstr>מספר פלינדרומי</vt:lpstr>
      <vt:lpstr>רגע חושבים...</vt:lpstr>
      <vt:lpstr>רגע חושבים...</vt:lpstr>
      <vt:lpstr>מה ניתן ללמוד?</vt:lpstr>
      <vt:lpstr>פתרון ראשון</vt:lpstr>
      <vt:lpstr>פתרון ראשון</vt:lpstr>
      <vt:lpstr>פתרון שני</vt:lpstr>
      <vt:lpstr>פתרון שני</vt:lpstr>
      <vt:lpstr>פתרון שני</vt:lpstr>
      <vt:lpstr>רגע חושבים...</vt:lpstr>
      <vt:lpstr>מציאת רצף המספרים העוקבים הארוך ביותר במערך</vt:lpstr>
      <vt:lpstr>מציאת רצף המספרים העוקבים הארוך ביותר במערך</vt:lpstr>
      <vt:lpstr>מציאת רצף המספרים העוקבים הארוך ביותר במערך</vt:lpstr>
      <vt:lpstr>מציאת רצף המספרים העוקבים הארוך ביותר במערך</vt:lpstr>
      <vt:lpstr>מציאת רצף המספרים העוקבים הארוך ביותר במערך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Tali Marelly</dc:creator>
  <cp:lastModifiedBy>Anat Kaldaron</cp:lastModifiedBy>
  <cp:revision>286</cp:revision>
  <dcterms:created xsi:type="dcterms:W3CDTF">2020-09-20T14:09:13Z</dcterms:created>
  <dcterms:modified xsi:type="dcterms:W3CDTF">2020-10-11T09:45:52Z</dcterms:modified>
</cp:coreProperties>
</file>