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29"/>
  </p:notesMasterIdLst>
  <p:sldIdLst>
    <p:sldId id="257" r:id="rId2"/>
    <p:sldId id="262" r:id="rId3"/>
    <p:sldId id="289" r:id="rId4"/>
    <p:sldId id="263" r:id="rId5"/>
    <p:sldId id="288" r:id="rId6"/>
    <p:sldId id="303" r:id="rId7"/>
    <p:sldId id="292" r:id="rId8"/>
    <p:sldId id="307" r:id="rId9"/>
    <p:sldId id="304" r:id="rId10"/>
    <p:sldId id="308" r:id="rId11"/>
    <p:sldId id="319" r:id="rId12"/>
    <p:sldId id="320" r:id="rId13"/>
    <p:sldId id="309" r:id="rId14"/>
    <p:sldId id="316" r:id="rId15"/>
    <p:sldId id="339" r:id="rId16"/>
    <p:sldId id="310" r:id="rId17"/>
    <p:sldId id="321" r:id="rId18"/>
    <p:sldId id="334" r:id="rId19"/>
    <p:sldId id="335" r:id="rId20"/>
    <p:sldId id="336" r:id="rId21"/>
    <p:sldId id="311" r:id="rId22"/>
    <p:sldId id="322" r:id="rId23"/>
    <p:sldId id="338" r:id="rId24"/>
    <p:sldId id="331" r:id="rId25"/>
    <p:sldId id="300" r:id="rId26"/>
    <p:sldId id="318" r:id="rId27"/>
    <p:sldId id="291" r:id="rId28"/>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2A72"/>
    <a:srgbClr val="12B4BC"/>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snapToGrid="0" snapToObjects="1">
      <p:cViewPr varScale="1">
        <p:scale>
          <a:sx n="66" d="100"/>
          <a:sy n="66" d="100"/>
        </p:scale>
        <p:origin x="252" y="66"/>
      </p:cViewPr>
      <p:guideLst>
        <p:guide orient="horz" pos="2160"/>
        <p:guide pos="3841"/>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989424-5E45-44AC-9225-ED954A1930A7}" type="doc">
      <dgm:prSet loTypeId="urn:microsoft.com/office/officeart/2005/8/layout/equation1" loCatId="process" qsTypeId="urn:microsoft.com/office/officeart/2005/8/quickstyle/simple1" qsCatId="simple" csTypeId="urn:microsoft.com/office/officeart/2005/8/colors/accent1_2" csCatId="accent1" phldr="1"/>
      <dgm:spPr/>
    </dgm:pt>
    <dgm:pt modelId="{F99BF47B-5E5C-4D94-B034-ED473E24121B}">
      <dgm:prSet phldrT="[טקסט]"/>
      <dgm:spPr/>
      <dgm:t>
        <a:bodyPr/>
        <a:lstStyle/>
        <a:p>
          <a:pPr rtl="1"/>
          <a:r>
            <a:rPr lang="he-IL" dirty="0">
              <a:solidFill>
                <a:srgbClr val="002060"/>
              </a:solidFill>
            </a:rPr>
            <a:t>פסקה המגדירה זהות של עיסוק או של ארגון</a:t>
          </a:r>
        </a:p>
      </dgm:t>
    </dgm:pt>
    <dgm:pt modelId="{6EF895A9-0A16-4943-84D9-38A953E50C1B}" type="parTrans" cxnId="{021ECB48-CF69-4FFF-A237-F20A9BE446F3}">
      <dgm:prSet/>
      <dgm:spPr/>
      <dgm:t>
        <a:bodyPr/>
        <a:lstStyle/>
        <a:p>
          <a:pPr rtl="1"/>
          <a:endParaRPr lang="he-IL"/>
        </a:p>
      </dgm:t>
    </dgm:pt>
    <dgm:pt modelId="{816D35BA-70A1-4C04-B49F-EA2C74705ABE}" type="sibTrans" cxnId="{021ECB48-CF69-4FFF-A237-F20A9BE446F3}">
      <dgm:prSet/>
      <dgm:spPr/>
      <dgm:t>
        <a:bodyPr/>
        <a:lstStyle/>
        <a:p>
          <a:pPr rtl="1"/>
          <a:endParaRPr lang="he-IL"/>
        </a:p>
      </dgm:t>
    </dgm:pt>
    <dgm:pt modelId="{FFD7013A-1827-4022-B0CC-2961B05DFECC}">
      <dgm:prSet phldrT="[טקסט]"/>
      <dgm:spPr/>
      <dgm:t>
        <a:bodyPr/>
        <a:lstStyle/>
        <a:p>
          <a:pPr rtl="1"/>
          <a:r>
            <a:rPr lang="he-IL" dirty="0">
              <a:solidFill>
                <a:srgbClr val="002060"/>
              </a:solidFill>
            </a:rPr>
            <a:t>פסקה המגדירה מטרות או יעדים מרכזיים</a:t>
          </a:r>
        </a:p>
      </dgm:t>
    </dgm:pt>
    <dgm:pt modelId="{64EAC2BF-7314-4D94-9857-EF90D3E556E2}" type="parTrans" cxnId="{AA56AB8E-406D-4CEE-AF93-01D02EDD71F4}">
      <dgm:prSet/>
      <dgm:spPr/>
      <dgm:t>
        <a:bodyPr/>
        <a:lstStyle/>
        <a:p>
          <a:pPr rtl="1"/>
          <a:endParaRPr lang="he-IL"/>
        </a:p>
      </dgm:t>
    </dgm:pt>
    <dgm:pt modelId="{7B3CA566-A3B3-4D1D-9E53-2F37879B13F6}" type="sibTrans" cxnId="{AA56AB8E-406D-4CEE-AF93-01D02EDD71F4}">
      <dgm:prSet/>
      <dgm:spPr/>
      <dgm:t>
        <a:bodyPr/>
        <a:lstStyle/>
        <a:p>
          <a:pPr rtl="1"/>
          <a:endParaRPr lang="he-IL"/>
        </a:p>
      </dgm:t>
    </dgm:pt>
    <dgm:pt modelId="{2D2B0F2E-F4E9-4286-A82A-56A283203455}">
      <dgm:prSet phldrT="[טקסט]" custT="1"/>
      <dgm:spPr/>
      <dgm:t>
        <a:bodyPr/>
        <a:lstStyle/>
        <a:p>
          <a:pPr rtl="1"/>
          <a:r>
            <a:rPr lang="he-IL" sz="1600" b="1" dirty="0">
              <a:solidFill>
                <a:srgbClr val="002060"/>
              </a:solidFill>
            </a:rPr>
            <a:t>קוד אתי</a:t>
          </a:r>
        </a:p>
      </dgm:t>
    </dgm:pt>
    <dgm:pt modelId="{68D22DD7-0920-473D-BFE7-D025008A87A4}" type="parTrans" cxnId="{389235A8-AA5F-45F6-B374-9514FE23F4B1}">
      <dgm:prSet/>
      <dgm:spPr/>
      <dgm:t>
        <a:bodyPr/>
        <a:lstStyle/>
        <a:p>
          <a:pPr rtl="1"/>
          <a:endParaRPr lang="he-IL"/>
        </a:p>
      </dgm:t>
    </dgm:pt>
    <dgm:pt modelId="{E2C76CB0-24B7-4CFC-9AEB-EF0B75D3FC89}" type="sibTrans" cxnId="{389235A8-AA5F-45F6-B374-9514FE23F4B1}">
      <dgm:prSet/>
      <dgm:spPr/>
      <dgm:t>
        <a:bodyPr/>
        <a:lstStyle/>
        <a:p>
          <a:pPr rtl="1"/>
          <a:endParaRPr lang="he-IL"/>
        </a:p>
      </dgm:t>
    </dgm:pt>
    <dgm:pt modelId="{BCE52F3B-4A3A-4C06-888B-BCBC21AFECBB}">
      <dgm:prSet phldrT="[טקסט]"/>
      <dgm:spPr/>
      <dgm:t>
        <a:bodyPr/>
        <a:lstStyle/>
        <a:p>
          <a:pPr rtl="1"/>
          <a:r>
            <a:rPr lang="he-IL" dirty="0">
              <a:solidFill>
                <a:srgbClr val="002060"/>
              </a:solidFill>
            </a:rPr>
            <a:t>רשימת ערכים שלאורם יתממשו מטרות היסוד והזהות</a:t>
          </a:r>
        </a:p>
      </dgm:t>
    </dgm:pt>
    <dgm:pt modelId="{879749A3-B9BA-4469-A516-ED2838DBB465}" type="parTrans" cxnId="{E1D06186-DDE7-4B6C-BD04-E322A906A208}">
      <dgm:prSet/>
      <dgm:spPr/>
      <dgm:t>
        <a:bodyPr/>
        <a:lstStyle/>
        <a:p>
          <a:pPr rtl="1"/>
          <a:endParaRPr lang="he-IL"/>
        </a:p>
      </dgm:t>
    </dgm:pt>
    <dgm:pt modelId="{8921DCAC-AA29-4A8A-A4B9-2DE15B9E7FB6}" type="sibTrans" cxnId="{E1D06186-DDE7-4B6C-BD04-E322A906A208}">
      <dgm:prSet/>
      <dgm:spPr/>
      <dgm:t>
        <a:bodyPr/>
        <a:lstStyle/>
        <a:p>
          <a:pPr rtl="1"/>
          <a:endParaRPr lang="he-IL"/>
        </a:p>
      </dgm:t>
    </dgm:pt>
    <dgm:pt modelId="{1C703D79-416C-4712-8132-D7DF92877938}" type="pres">
      <dgm:prSet presAssocID="{A9989424-5E45-44AC-9225-ED954A1930A7}" presName="linearFlow" presStyleCnt="0">
        <dgm:presLayoutVars>
          <dgm:dir/>
          <dgm:resizeHandles val="exact"/>
        </dgm:presLayoutVars>
      </dgm:prSet>
      <dgm:spPr/>
    </dgm:pt>
    <dgm:pt modelId="{E9A557E2-F86A-424E-BE9F-9F6A626EE99B}" type="pres">
      <dgm:prSet presAssocID="{F99BF47B-5E5C-4D94-B034-ED473E24121B}" presName="node" presStyleLbl="node1" presStyleIdx="0" presStyleCnt="4">
        <dgm:presLayoutVars>
          <dgm:bulletEnabled val="1"/>
        </dgm:presLayoutVars>
      </dgm:prSet>
      <dgm:spPr/>
    </dgm:pt>
    <dgm:pt modelId="{31F8547B-B9E9-411C-B656-B794E1F7F917}" type="pres">
      <dgm:prSet presAssocID="{816D35BA-70A1-4C04-B49F-EA2C74705ABE}" presName="spacerL" presStyleCnt="0"/>
      <dgm:spPr/>
    </dgm:pt>
    <dgm:pt modelId="{670C03DA-3F0B-47E7-A41A-633ED22F8DDD}" type="pres">
      <dgm:prSet presAssocID="{816D35BA-70A1-4C04-B49F-EA2C74705ABE}" presName="sibTrans" presStyleLbl="sibTrans2D1" presStyleIdx="0" presStyleCnt="3"/>
      <dgm:spPr/>
    </dgm:pt>
    <dgm:pt modelId="{59CC6191-3AB9-4CAF-BD67-EDBB4670924E}" type="pres">
      <dgm:prSet presAssocID="{816D35BA-70A1-4C04-B49F-EA2C74705ABE}" presName="spacerR" presStyleCnt="0"/>
      <dgm:spPr/>
    </dgm:pt>
    <dgm:pt modelId="{C3D2F51C-A9B5-4E63-8EC9-7F649EF20ECD}" type="pres">
      <dgm:prSet presAssocID="{FFD7013A-1827-4022-B0CC-2961B05DFECC}" presName="node" presStyleLbl="node1" presStyleIdx="1" presStyleCnt="4">
        <dgm:presLayoutVars>
          <dgm:bulletEnabled val="1"/>
        </dgm:presLayoutVars>
      </dgm:prSet>
      <dgm:spPr/>
    </dgm:pt>
    <dgm:pt modelId="{5A9C49A5-C6D0-4F59-97AE-9A3DF105B66C}" type="pres">
      <dgm:prSet presAssocID="{7B3CA566-A3B3-4D1D-9E53-2F37879B13F6}" presName="spacerL" presStyleCnt="0"/>
      <dgm:spPr/>
    </dgm:pt>
    <dgm:pt modelId="{B5BAE4A4-5C9C-4ABA-B5A6-FAC92DD0A40E}" type="pres">
      <dgm:prSet presAssocID="{7B3CA566-A3B3-4D1D-9E53-2F37879B13F6}" presName="sibTrans" presStyleLbl="sibTrans2D1" presStyleIdx="1" presStyleCnt="3"/>
      <dgm:spPr/>
    </dgm:pt>
    <dgm:pt modelId="{9FC415F5-C81C-48DE-AE2D-F99A42FD44E0}" type="pres">
      <dgm:prSet presAssocID="{7B3CA566-A3B3-4D1D-9E53-2F37879B13F6}" presName="spacerR" presStyleCnt="0"/>
      <dgm:spPr/>
    </dgm:pt>
    <dgm:pt modelId="{9649AD40-4D2C-48DF-9F59-4B4B3F26A5DE}" type="pres">
      <dgm:prSet presAssocID="{BCE52F3B-4A3A-4C06-888B-BCBC21AFECBB}" presName="node" presStyleLbl="node1" presStyleIdx="2" presStyleCnt="4">
        <dgm:presLayoutVars>
          <dgm:bulletEnabled val="1"/>
        </dgm:presLayoutVars>
      </dgm:prSet>
      <dgm:spPr/>
    </dgm:pt>
    <dgm:pt modelId="{4ED79B76-A594-495A-99CF-C4AA835AF273}" type="pres">
      <dgm:prSet presAssocID="{8921DCAC-AA29-4A8A-A4B9-2DE15B9E7FB6}" presName="spacerL" presStyleCnt="0"/>
      <dgm:spPr/>
    </dgm:pt>
    <dgm:pt modelId="{C1F10A61-CDA9-44CE-8C1A-B317573FA43A}" type="pres">
      <dgm:prSet presAssocID="{8921DCAC-AA29-4A8A-A4B9-2DE15B9E7FB6}" presName="sibTrans" presStyleLbl="sibTrans2D1" presStyleIdx="2" presStyleCnt="3"/>
      <dgm:spPr/>
    </dgm:pt>
    <dgm:pt modelId="{5AA61C19-4236-46E7-918E-DAF0F93392B6}" type="pres">
      <dgm:prSet presAssocID="{8921DCAC-AA29-4A8A-A4B9-2DE15B9E7FB6}" presName="spacerR" presStyleCnt="0"/>
      <dgm:spPr/>
    </dgm:pt>
    <dgm:pt modelId="{55CC931D-B912-44B5-A8A8-A0AA04D375EA}" type="pres">
      <dgm:prSet presAssocID="{2D2B0F2E-F4E9-4286-A82A-56A283203455}" presName="node" presStyleLbl="node1" presStyleIdx="3" presStyleCnt="4">
        <dgm:presLayoutVars>
          <dgm:bulletEnabled val="1"/>
        </dgm:presLayoutVars>
      </dgm:prSet>
      <dgm:spPr/>
    </dgm:pt>
  </dgm:ptLst>
  <dgm:cxnLst>
    <dgm:cxn modelId="{7E742865-1427-48DE-ABE6-2155F6993FBA}" type="presOf" srcId="{F99BF47B-5E5C-4D94-B034-ED473E24121B}" destId="{E9A557E2-F86A-424E-BE9F-9F6A626EE99B}" srcOrd="0" destOrd="0" presId="urn:microsoft.com/office/officeart/2005/8/layout/equation1"/>
    <dgm:cxn modelId="{F3766C65-88DF-498B-BD21-1EED93C8C9C7}" type="presOf" srcId="{8921DCAC-AA29-4A8A-A4B9-2DE15B9E7FB6}" destId="{C1F10A61-CDA9-44CE-8C1A-B317573FA43A}" srcOrd="0" destOrd="0" presId="urn:microsoft.com/office/officeart/2005/8/layout/equation1"/>
    <dgm:cxn modelId="{021ECB48-CF69-4FFF-A237-F20A9BE446F3}" srcId="{A9989424-5E45-44AC-9225-ED954A1930A7}" destId="{F99BF47B-5E5C-4D94-B034-ED473E24121B}" srcOrd="0" destOrd="0" parTransId="{6EF895A9-0A16-4943-84D9-38A953E50C1B}" sibTransId="{816D35BA-70A1-4C04-B49F-EA2C74705ABE}"/>
    <dgm:cxn modelId="{314F8754-8E29-451C-B49E-765CEC36795E}" type="presOf" srcId="{7B3CA566-A3B3-4D1D-9E53-2F37879B13F6}" destId="{B5BAE4A4-5C9C-4ABA-B5A6-FAC92DD0A40E}" srcOrd="0" destOrd="0" presId="urn:microsoft.com/office/officeart/2005/8/layout/equation1"/>
    <dgm:cxn modelId="{7C8E3484-8B7F-4C16-8A94-810A62735353}" type="presOf" srcId="{2D2B0F2E-F4E9-4286-A82A-56A283203455}" destId="{55CC931D-B912-44B5-A8A8-A0AA04D375EA}" srcOrd="0" destOrd="0" presId="urn:microsoft.com/office/officeart/2005/8/layout/equation1"/>
    <dgm:cxn modelId="{E1D06186-DDE7-4B6C-BD04-E322A906A208}" srcId="{A9989424-5E45-44AC-9225-ED954A1930A7}" destId="{BCE52F3B-4A3A-4C06-888B-BCBC21AFECBB}" srcOrd="2" destOrd="0" parTransId="{879749A3-B9BA-4469-A516-ED2838DBB465}" sibTransId="{8921DCAC-AA29-4A8A-A4B9-2DE15B9E7FB6}"/>
    <dgm:cxn modelId="{AA56AB8E-406D-4CEE-AF93-01D02EDD71F4}" srcId="{A9989424-5E45-44AC-9225-ED954A1930A7}" destId="{FFD7013A-1827-4022-B0CC-2961B05DFECC}" srcOrd="1" destOrd="0" parTransId="{64EAC2BF-7314-4D94-9857-EF90D3E556E2}" sibTransId="{7B3CA566-A3B3-4D1D-9E53-2F37879B13F6}"/>
    <dgm:cxn modelId="{80CF13A3-460E-496F-AECE-B6F3E9FF0D76}" type="presOf" srcId="{816D35BA-70A1-4C04-B49F-EA2C74705ABE}" destId="{670C03DA-3F0B-47E7-A41A-633ED22F8DDD}" srcOrd="0" destOrd="0" presId="urn:microsoft.com/office/officeart/2005/8/layout/equation1"/>
    <dgm:cxn modelId="{389235A8-AA5F-45F6-B374-9514FE23F4B1}" srcId="{A9989424-5E45-44AC-9225-ED954A1930A7}" destId="{2D2B0F2E-F4E9-4286-A82A-56A283203455}" srcOrd="3" destOrd="0" parTransId="{68D22DD7-0920-473D-BFE7-D025008A87A4}" sibTransId="{E2C76CB0-24B7-4CFC-9AEB-EF0B75D3FC89}"/>
    <dgm:cxn modelId="{E504D4DC-81E6-4F1A-ACA3-F861B367234C}" type="presOf" srcId="{A9989424-5E45-44AC-9225-ED954A1930A7}" destId="{1C703D79-416C-4712-8132-D7DF92877938}" srcOrd="0" destOrd="0" presId="urn:microsoft.com/office/officeart/2005/8/layout/equation1"/>
    <dgm:cxn modelId="{32BE77FC-4BAD-451A-B68D-4E30ADF03F39}" type="presOf" srcId="{BCE52F3B-4A3A-4C06-888B-BCBC21AFECBB}" destId="{9649AD40-4D2C-48DF-9F59-4B4B3F26A5DE}" srcOrd="0" destOrd="0" presId="urn:microsoft.com/office/officeart/2005/8/layout/equation1"/>
    <dgm:cxn modelId="{520BEAFE-24E4-4F81-A003-E81774CD6A66}" type="presOf" srcId="{FFD7013A-1827-4022-B0CC-2961B05DFECC}" destId="{C3D2F51C-A9B5-4E63-8EC9-7F649EF20ECD}" srcOrd="0" destOrd="0" presId="urn:microsoft.com/office/officeart/2005/8/layout/equation1"/>
    <dgm:cxn modelId="{80DB67CC-2677-4859-AE72-FA98698BC64C}" type="presParOf" srcId="{1C703D79-416C-4712-8132-D7DF92877938}" destId="{E9A557E2-F86A-424E-BE9F-9F6A626EE99B}" srcOrd="0" destOrd="0" presId="urn:microsoft.com/office/officeart/2005/8/layout/equation1"/>
    <dgm:cxn modelId="{F25D1644-96BB-4ACF-A64E-ECCCEB9283BC}" type="presParOf" srcId="{1C703D79-416C-4712-8132-D7DF92877938}" destId="{31F8547B-B9E9-411C-B656-B794E1F7F917}" srcOrd="1" destOrd="0" presId="urn:microsoft.com/office/officeart/2005/8/layout/equation1"/>
    <dgm:cxn modelId="{15847099-9076-4203-9C16-BDC7DC23CD67}" type="presParOf" srcId="{1C703D79-416C-4712-8132-D7DF92877938}" destId="{670C03DA-3F0B-47E7-A41A-633ED22F8DDD}" srcOrd="2" destOrd="0" presId="urn:microsoft.com/office/officeart/2005/8/layout/equation1"/>
    <dgm:cxn modelId="{3A32D67F-DBED-419A-A0A0-303128035280}" type="presParOf" srcId="{1C703D79-416C-4712-8132-D7DF92877938}" destId="{59CC6191-3AB9-4CAF-BD67-EDBB4670924E}" srcOrd="3" destOrd="0" presId="urn:microsoft.com/office/officeart/2005/8/layout/equation1"/>
    <dgm:cxn modelId="{1104560D-8B57-43E0-863A-5B0E997FBF43}" type="presParOf" srcId="{1C703D79-416C-4712-8132-D7DF92877938}" destId="{C3D2F51C-A9B5-4E63-8EC9-7F649EF20ECD}" srcOrd="4" destOrd="0" presId="urn:microsoft.com/office/officeart/2005/8/layout/equation1"/>
    <dgm:cxn modelId="{EF24AC9A-07DB-4579-8BC5-CD145DD0FC6D}" type="presParOf" srcId="{1C703D79-416C-4712-8132-D7DF92877938}" destId="{5A9C49A5-C6D0-4F59-97AE-9A3DF105B66C}" srcOrd="5" destOrd="0" presId="urn:microsoft.com/office/officeart/2005/8/layout/equation1"/>
    <dgm:cxn modelId="{54264D1B-EDC4-44EB-8A00-A25A34358E7B}" type="presParOf" srcId="{1C703D79-416C-4712-8132-D7DF92877938}" destId="{B5BAE4A4-5C9C-4ABA-B5A6-FAC92DD0A40E}" srcOrd="6" destOrd="0" presId="urn:microsoft.com/office/officeart/2005/8/layout/equation1"/>
    <dgm:cxn modelId="{9B483C18-B6A5-482E-A567-C82373D19098}" type="presParOf" srcId="{1C703D79-416C-4712-8132-D7DF92877938}" destId="{9FC415F5-C81C-48DE-AE2D-F99A42FD44E0}" srcOrd="7" destOrd="0" presId="urn:microsoft.com/office/officeart/2005/8/layout/equation1"/>
    <dgm:cxn modelId="{B97AD8B2-C8EA-4114-8877-98DB3D62F5C2}" type="presParOf" srcId="{1C703D79-416C-4712-8132-D7DF92877938}" destId="{9649AD40-4D2C-48DF-9F59-4B4B3F26A5DE}" srcOrd="8" destOrd="0" presId="urn:microsoft.com/office/officeart/2005/8/layout/equation1"/>
    <dgm:cxn modelId="{7CFD9E5B-9398-413B-9978-05A0C09B13BE}" type="presParOf" srcId="{1C703D79-416C-4712-8132-D7DF92877938}" destId="{4ED79B76-A594-495A-99CF-C4AA835AF273}" srcOrd="9" destOrd="0" presId="urn:microsoft.com/office/officeart/2005/8/layout/equation1"/>
    <dgm:cxn modelId="{8426D891-E8D0-4C03-983F-0B13F0F29ABF}" type="presParOf" srcId="{1C703D79-416C-4712-8132-D7DF92877938}" destId="{C1F10A61-CDA9-44CE-8C1A-B317573FA43A}" srcOrd="10" destOrd="0" presId="urn:microsoft.com/office/officeart/2005/8/layout/equation1"/>
    <dgm:cxn modelId="{34210BAF-948B-4E00-8492-0224A549CF3D}" type="presParOf" srcId="{1C703D79-416C-4712-8132-D7DF92877938}" destId="{5AA61C19-4236-46E7-918E-DAF0F93392B6}" srcOrd="11" destOrd="0" presId="urn:microsoft.com/office/officeart/2005/8/layout/equation1"/>
    <dgm:cxn modelId="{DE89AB10-19D1-48DD-A647-76A4A715B07F}" type="presParOf" srcId="{1C703D79-416C-4712-8132-D7DF92877938}" destId="{55CC931D-B912-44B5-A8A8-A0AA04D375EA}" srcOrd="12"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A557E2-F86A-424E-BE9F-9F6A626EE99B}">
      <dsp:nvSpPr>
        <dsp:cNvPr id="0" name=""/>
        <dsp:cNvSpPr/>
      </dsp:nvSpPr>
      <dsp:spPr>
        <a:xfrm>
          <a:off x="6668" y="1448495"/>
          <a:ext cx="1852583" cy="18525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solidFill>
                <a:srgbClr val="002060"/>
              </a:solidFill>
            </a:rPr>
            <a:t>פסקה המגדירה זהות של עיסוק או של ארגון</a:t>
          </a:r>
        </a:p>
      </dsp:txBody>
      <dsp:txXfrm>
        <a:off x="277972" y="1719799"/>
        <a:ext cx="1309975" cy="1309975"/>
      </dsp:txXfrm>
    </dsp:sp>
    <dsp:sp modelId="{670C03DA-3F0B-47E7-A41A-633ED22F8DDD}">
      <dsp:nvSpPr>
        <dsp:cNvPr id="0" name=""/>
        <dsp:cNvSpPr/>
      </dsp:nvSpPr>
      <dsp:spPr>
        <a:xfrm>
          <a:off x="2009681" y="1837537"/>
          <a:ext cx="1074498" cy="107449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rtl="1">
            <a:lnSpc>
              <a:spcPct val="90000"/>
            </a:lnSpc>
            <a:spcBef>
              <a:spcPct val="0"/>
            </a:spcBef>
            <a:spcAft>
              <a:spcPct val="35000"/>
            </a:spcAft>
            <a:buNone/>
          </a:pPr>
          <a:endParaRPr lang="he-IL" sz="1500" kern="1200"/>
        </a:p>
      </dsp:txBody>
      <dsp:txXfrm>
        <a:off x="2152106" y="2248425"/>
        <a:ext cx="789648" cy="252722"/>
      </dsp:txXfrm>
    </dsp:sp>
    <dsp:sp modelId="{C3D2F51C-A9B5-4E63-8EC9-7F649EF20ECD}">
      <dsp:nvSpPr>
        <dsp:cNvPr id="0" name=""/>
        <dsp:cNvSpPr/>
      </dsp:nvSpPr>
      <dsp:spPr>
        <a:xfrm>
          <a:off x="3234609" y="1448495"/>
          <a:ext cx="1852583" cy="18525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solidFill>
                <a:srgbClr val="002060"/>
              </a:solidFill>
            </a:rPr>
            <a:t>פסקה המגדירה מטרות או יעדים מרכזיים</a:t>
          </a:r>
        </a:p>
      </dsp:txBody>
      <dsp:txXfrm>
        <a:off x="3505913" y="1719799"/>
        <a:ext cx="1309975" cy="1309975"/>
      </dsp:txXfrm>
    </dsp:sp>
    <dsp:sp modelId="{B5BAE4A4-5C9C-4ABA-B5A6-FAC92DD0A40E}">
      <dsp:nvSpPr>
        <dsp:cNvPr id="0" name=""/>
        <dsp:cNvSpPr/>
      </dsp:nvSpPr>
      <dsp:spPr>
        <a:xfrm>
          <a:off x="5237621" y="1837537"/>
          <a:ext cx="1074498" cy="1074498"/>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rtl="1">
            <a:lnSpc>
              <a:spcPct val="90000"/>
            </a:lnSpc>
            <a:spcBef>
              <a:spcPct val="0"/>
            </a:spcBef>
            <a:spcAft>
              <a:spcPct val="35000"/>
            </a:spcAft>
            <a:buNone/>
          </a:pPr>
          <a:endParaRPr lang="he-IL" sz="1500" kern="1200"/>
        </a:p>
      </dsp:txBody>
      <dsp:txXfrm>
        <a:off x="5380046" y="2248425"/>
        <a:ext cx="789648" cy="252722"/>
      </dsp:txXfrm>
    </dsp:sp>
    <dsp:sp modelId="{9649AD40-4D2C-48DF-9F59-4B4B3F26A5DE}">
      <dsp:nvSpPr>
        <dsp:cNvPr id="0" name=""/>
        <dsp:cNvSpPr/>
      </dsp:nvSpPr>
      <dsp:spPr>
        <a:xfrm>
          <a:off x="6462549" y="1448495"/>
          <a:ext cx="1852583" cy="18525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rtl="1">
            <a:lnSpc>
              <a:spcPct val="90000"/>
            </a:lnSpc>
            <a:spcBef>
              <a:spcPct val="0"/>
            </a:spcBef>
            <a:spcAft>
              <a:spcPct val="35000"/>
            </a:spcAft>
            <a:buNone/>
          </a:pPr>
          <a:r>
            <a:rPr lang="he-IL" sz="1800" kern="1200" dirty="0">
              <a:solidFill>
                <a:srgbClr val="002060"/>
              </a:solidFill>
            </a:rPr>
            <a:t>רשימת ערכים שלאורם יתממשו מטרות היסוד והזהות</a:t>
          </a:r>
        </a:p>
      </dsp:txBody>
      <dsp:txXfrm>
        <a:off x="6733853" y="1719799"/>
        <a:ext cx="1309975" cy="1309975"/>
      </dsp:txXfrm>
    </dsp:sp>
    <dsp:sp modelId="{C1F10A61-CDA9-44CE-8C1A-B317573FA43A}">
      <dsp:nvSpPr>
        <dsp:cNvPr id="0" name=""/>
        <dsp:cNvSpPr/>
      </dsp:nvSpPr>
      <dsp:spPr>
        <a:xfrm>
          <a:off x="8465562" y="1837537"/>
          <a:ext cx="1074498" cy="1074498"/>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rtl="1">
            <a:lnSpc>
              <a:spcPct val="90000"/>
            </a:lnSpc>
            <a:spcBef>
              <a:spcPct val="0"/>
            </a:spcBef>
            <a:spcAft>
              <a:spcPct val="35000"/>
            </a:spcAft>
            <a:buNone/>
          </a:pPr>
          <a:endParaRPr lang="he-IL" sz="1500" kern="1200"/>
        </a:p>
      </dsp:txBody>
      <dsp:txXfrm>
        <a:off x="8607987" y="2058884"/>
        <a:ext cx="789648" cy="631804"/>
      </dsp:txXfrm>
    </dsp:sp>
    <dsp:sp modelId="{55CC931D-B912-44B5-A8A8-A0AA04D375EA}">
      <dsp:nvSpPr>
        <dsp:cNvPr id="0" name=""/>
        <dsp:cNvSpPr/>
      </dsp:nvSpPr>
      <dsp:spPr>
        <a:xfrm>
          <a:off x="9690490" y="1448495"/>
          <a:ext cx="1852583" cy="185258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rtl="1">
            <a:lnSpc>
              <a:spcPct val="90000"/>
            </a:lnSpc>
            <a:spcBef>
              <a:spcPct val="0"/>
            </a:spcBef>
            <a:spcAft>
              <a:spcPct val="35000"/>
            </a:spcAft>
            <a:buNone/>
          </a:pPr>
          <a:r>
            <a:rPr lang="he-IL" sz="1600" b="1" kern="1200" dirty="0">
              <a:solidFill>
                <a:srgbClr val="002060"/>
              </a:solidFill>
            </a:rPr>
            <a:t>קוד אתי</a:t>
          </a:r>
        </a:p>
      </dsp:txBody>
      <dsp:txXfrm>
        <a:off x="9961794" y="1719799"/>
        <a:ext cx="1309975" cy="1309975"/>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5EC061A6-0796-4DA4-BCCF-C39215C865B3}" type="datetimeFigureOut">
              <a:rPr lang="he-IL" smtClean="0"/>
              <a:pPr/>
              <a:t>י"ב/חשון/תשפ"ב</a:t>
            </a:fld>
            <a:endParaRPr lang="he-IL"/>
          </a:p>
        </p:txBody>
      </p:sp>
      <p:sp>
        <p:nvSpPr>
          <p:cNvPr id="4" name="מציין מיקום של תמונת שקופית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6DF83E7-A828-4E18-9E21-DA925548D1ED}" type="slidenum">
              <a:rPr lang="he-IL" smtClean="0"/>
              <a:pPr/>
              <a:t>‹#›</a:t>
            </a:fld>
            <a:endParaRPr lang="he-IL"/>
          </a:p>
        </p:txBody>
      </p:sp>
    </p:spTree>
    <p:extLst>
      <p:ext uri="{BB962C8B-B14F-4D97-AF65-F5344CB8AC3E}">
        <p14:creationId xmlns:p14="http://schemas.microsoft.com/office/powerpoint/2010/main" val="2420472854"/>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ngeHdJy4LPc"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69440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hlinkClick r:id="rId3"/>
              </a:rPr>
              <a:t>https://www.youtube.com/watch?v=ngeHdJy4LPc</a:t>
            </a:r>
            <a:endParaRPr dirty="0"/>
          </a:p>
        </p:txBody>
      </p:sp>
    </p:spTree>
    <p:extLst>
      <p:ext uri="{BB962C8B-B14F-4D97-AF65-F5344CB8AC3E}">
        <p14:creationId xmlns:p14="http://schemas.microsoft.com/office/powerpoint/2010/main" val="3432120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0850944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724258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93459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964610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060742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73629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639233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36407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95550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52511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37bb09f989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37bb09f989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8498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758026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382360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565937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7bb09f989_0_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7bb09f989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871002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1" y="2693989"/>
            <a:ext cx="12192000" cy="1470025"/>
          </a:xfrm>
        </p:spPr>
        <p:txBody>
          <a:bodyPr vert="horz" lIns="91440" tIns="45720" rIns="91440" bIns="45720" rtlCol="1" anchor="ctr">
            <a:normAutofit/>
          </a:bodyPr>
          <a:lstStyle>
            <a:lvl1pPr>
              <a:defRPr kumimoji="0" lang="he-IL" sz="6601"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488810" y="6304086"/>
            <a:ext cx="3246400" cy="192925"/>
          </a:xfrm>
          <a:prstGeom prst="roundRect">
            <a:avLst>
              <a:gd name="adj" fmla="val 49359"/>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כותרת ושתי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6444696"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10" y="186258"/>
            <a:ext cx="10221024"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ציין מיקום של תמונה 2">
            <a:extLst>
              <a:ext uri="{FF2B5EF4-FFF2-40B4-BE49-F238E27FC236}">
                <a16:creationId xmlns:a16="http://schemas.microsoft.com/office/drawing/2014/main" id="{11DA6207-6C06-4DE8-8270-79FA6D2C27CC}"/>
              </a:ext>
            </a:extLst>
          </p:cNvPr>
          <p:cNvSpPr>
            <a:spLocks noGrp="1"/>
          </p:cNvSpPr>
          <p:nvPr>
            <p:ph type="pic" idx="10" hasCustomPrompt="1"/>
          </p:nvPr>
        </p:nvSpPr>
        <p:spPr>
          <a:xfrm>
            <a:off x="843274" y="978201"/>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06279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כותרת ושלוש תמונות">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5513040" y="1030562"/>
            <a:ext cx="5395321" cy="363892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413012" y="764744"/>
            <a:ext cx="1159099"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241442" y="10305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241442" y="3932962"/>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3880596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כותרת וארבע תמונות">
    <p:spTree>
      <p:nvGrpSpPr>
        <p:cNvPr id="1" name=""/>
        <p:cNvGrpSpPr/>
        <p:nvPr/>
      </p:nvGrpSpPr>
      <p:grpSpPr>
        <a:xfrm>
          <a:off x="0" y="0"/>
          <a:ext cx="0" cy="0"/>
          <a:chOff x="0" y="0"/>
          <a:chExt cx="0" cy="0"/>
        </a:xfrm>
      </p:grpSpPr>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0171544" y="938558"/>
            <a:ext cx="2190882" cy="426915"/>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ציין מיקום של תמונה 2">
            <a:extLst>
              <a:ext uri="{FF2B5EF4-FFF2-40B4-BE49-F238E27FC236}">
                <a16:creationId xmlns:a16="http://schemas.microsoft.com/office/drawing/2014/main" id="{751DC1E2-ACE2-441B-8840-3A69561321B6}"/>
              </a:ext>
            </a:extLst>
          </p:cNvPr>
          <p:cNvSpPr>
            <a:spLocks noGrp="1"/>
          </p:cNvSpPr>
          <p:nvPr>
            <p:ph type="pic" idx="10" hasCustomPrompt="1"/>
          </p:nvPr>
        </p:nvSpPr>
        <p:spPr>
          <a:xfrm>
            <a:off x="154519"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7" name="מציין מיקום של תמונה 2">
            <a:extLst>
              <a:ext uri="{FF2B5EF4-FFF2-40B4-BE49-F238E27FC236}">
                <a16:creationId xmlns:a16="http://schemas.microsoft.com/office/drawing/2014/main" id="{FAA918BE-80CF-42F4-8DC4-2E8D539F1354}"/>
              </a:ext>
            </a:extLst>
          </p:cNvPr>
          <p:cNvSpPr>
            <a:spLocks noGrp="1"/>
          </p:cNvSpPr>
          <p:nvPr>
            <p:ph type="pic" idx="11" hasCustomPrompt="1"/>
          </p:nvPr>
        </p:nvSpPr>
        <p:spPr>
          <a:xfrm>
            <a:off x="154519"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3" name="מציין מיקום של תמונה 2">
            <a:extLst>
              <a:ext uri="{FF2B5EF4-FFF2-40B4-BE49-F238E27FC236}">
                <a16:creationId xmlns:a16="http://schemas.microsoft.com/office/drawing/2014/main" id="{8992FF61-2840-4655-842F-B373E28D9E01}"/>
              </a:ext>
            </a:extLst>
          </p:cNvPr>
          <p:cNvSpPr>
            <a:spLocks noGrp="1"/>
          </p:cNvSpPr>
          <p:nvPr>
            <p:ph type="pic" idx="12" hasCustomPrompt="1"/>
          </p:nvPr>
        </p:nvSpPr>
        <p:spPr>
          <a:xfrm>
            <a:off x="4414862" y="10736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14" name="מציין מיקום של תמונה 2">
            <a:extLst>
              <a:ext uri="{FF2B5EF4-FFF2-40B4-BE49-F238E27FC236}">
                <a16:creationId xmlns:a16="http://schemas.microsoft.com/office/drawing/2014/main" id="{8C91A369-DCD6-4CBC-93C6-3C5BB19BCC3E}"/>
              </a:ext>
            </a:extLst>
          </p:cNvPr>
          <p:cNvSpPr>
            <a:spLocks noGrp="1"/>
          </p:cNvSpPr>
          <p:nvPr>
            <p:ph type="pic" idx="13" hasCustomPrompt="1"/>
          </p:nvPr>
        </p:nvSpPr>
        <p:spPr>
          <a:xfrm>
            <a:off x="4414862" y="3976095"/>
            <a:ext cx="4114650" cy="2743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Tree>
    <p:extLst>
      <p:ext uri="{BB962C8B-B14F-4D97-AF65-F5344CB8AC3E}">
        <p14:creationId xmlns:p14="http://schemas.microsoft.com/office/powerpoint/2010/main" val="2491129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endParaRPr lang="he-IL"/>
          </a:p>
          <a:p>
            <a:r>
              <a:rPr lang="he-IL"/>
              <a:t>5.1 – הגדרה וחשיבות</a:t>
            </a:r>
          </a:p>
          <a:p>
            <a:endParaRPr lang="he-IL" dirty="0"/>
          </a:p>
        </p:txBody>
      </p:sp>
      <p:sp>
        <p:nvSpPr>
          <p:cNvPr id="5" name="Footer Placeholder 4"/>
          <p:cNvSpPr>
            <a:spLocks noGrp="1"/>
          </p:cNvSpPr>
          <p:nvPr>
            <p:ph type="ftr" sz="quarter" idx="11"/>
          </p:nvPr>
        </p:nvSpPr>
        <p:spPr/>
        <p:txBody>
          <a:bodyPr/>
          <a:lstStyle/>
          <a:p>
            <a:r>
              <a:rPr lang="he-IL"/>
              <a:t>אתיקה</a:t>
            </a:r>
            <a:endParaRPr lang="he-IL" dirty="0"/>
          </a:p>
        </p:txBody>
      </p:sp>
      <p:sp>
        <p:nvSpPr>
          <p:cNvPr id="6" name="Slide Number Placeholder 5"/>
          <p:cNvSpPr>
            <a:spLocks noGrp="1"/>
          </p:cNvSpPr>
          <p:nvPr>
            <p:ph type="sldNum" sz="quarter" idx="12"/>
          </p:nvPr>
        </p:nvSpPr>
        <p:spPr/>
        <p:txBody>
          <a:bodyPr/>
          <a:lstStyle/>
          <a:p>
            <a:r>
              <a:rPr lang="he-IL"/>
              <a:t>מגמת ניהול עסקי</a:t>
            </a:r>
            <a:endParaRPr lang="he-IL" dirty="0"/>
          </a:p>
        </p:txBody>
      </p:sp>
    </p:spTree>
    <p:extLst>
      <p:ext uri="{BB962C8B-B14F-4D97-AF65-F5344CB8AC3E}">
        <p14:creationId xmlns:p14="http://schemas.microsoft.com/office/powerpoint/2010/main" val="2550556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השיעור שכבה ושם המורה">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2" name="כותרת 1"/>
          <p:cNvSpPr>
            <a:spLocks noGrp="1"/>
          </p:cNvSpPr>
          <p:nvPr>
            <p:ph type="ctrTitle"/>
          </p:nvPr>
        </p:nvSpPr>
        <p:spPr>
          <a:xfrm>
            <a:off x="1" y="164091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155858"/>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9501144" y="5870968"/>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Google Shape;11;p2"/>
          <p:cNvSpPr txBox="1">
            <a:spLocks noGrp="1"/>
          </p:cNvSpPr>
          <p:nvPr>
            <p:ph type="subTitle" idx="1"/>
          </p:nvPr>
        </p:nvSpPr>
        <p:spPr>
          <a:xfrm>
            <a:off x="1" y="2918492"/>
            <a:ext cx="12192000" cy="72000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0" y="3734824"/>
            <a:ext cx="12191999" cy="720000"/>
          </a:xfrm>
        </p:spPr>
        <p:txBody>
          <a:bodyPr anchor="ctr">
            <a:noAutofit/>
          </a:bodyPr>
          <a:lstStyle>
            <a:lvl1pPr marL="0" indent="0" algn="ctr" defTabSz="914491"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34" indent="-342934" algn="ctr" defTabSz="914491"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
        <p:nvSpPr>
          <p:cNvPr id="14" name="מלבן מעוגל 8">
            <a:extLst>
              <a:ext uri="{FF2B5EF4-FFF2-40B4-BE49-F238E27FC236}">
                <a16:creationId xmlns:a16="http://schemas.microsoft.com/office/drawing/2014/main" id="{404057E2-9B3D-4075-99B3-75AE757986D1}"/>
              </a:ext>
            </a:extLst>
          </p:cNvPr>
          <p:cNvSpPr/>
          <p:nvPr userDrawn="1"/>
        </p:nvSpPr>
        <p:spPr>
          <a:xfrm>
            <a:off x="10059465" y="87232"/>
            <a:ext cx="276885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2196595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פרק חדש">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solidFill>
                  <a:srgbClr val="192A72"/>
                </a:solidFill>
              </a:rPr>
              <a:t>  </a:t>
            </a:r>
          </a:p>
        </p:txBody>
      </p:sp>
      <p:sp>
        <p:nvSpPr>
          <p:cNvPr id="2" name="כותרת 1"/>
          <p:cNvSpPr>
            <a:spLocks noGrp="1"/>
          </p:cNvSpPr>
          <p:nvPr>
            <p:ph type="ctrTitle"/>
          </p:nvPr>
        </p:nvSpPr>
        <p:spPr>
          <a:xfrm>
            <a:off x="1" y="1666940"/>
            <a:ext cx="12192000" cy="1260000"/>
          </a:xfrm>
          <a:prstGeom prst="rect">
            <a:avLst/>
          </a:prstGeom>
        </p:spPr>
        <p:txBody>
          <a:bodyPr anchor="ctr" anchorCtr="0">
            <a:noAutofit/>
          </a:bodyPr>
          <a:lstStyle>
            <a:lvl1pPr algn="ctr">
              <a:defRPr sz="6601" b="1">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12" name="Google Shape;11;p2"/>
          <p:cNvSpPr txBox="1">
            <a:spLocks noGrp="1"/>
          </p:cNvSpPr>
          <p:nvPr>
            <p:ph type="subTitle" idx="1"/>
          </p:nvPr>
        </p:nvSpPr>
        <p:spPr>
          <a:xfrm>
            <a:off x="1" y="2918493"/>
            <a:ext cx="12192000" cy="642090"/>
          </a:xfrm>
          <a:prstGeom prst="rect">
            <a:avLst/>
          </a:prstGeom>
        </p:spPr>
        <p:txBody>
          <a:bodyPr spcFirstLastPara="1" wrap="square" lIns="36000" tIns="36000" rIns="36000" bIns="36000" anchor="ctr" anchorCtr="0">
            <a:spAutoFit/>
          </a:bodyPr>
          <a:lstStyle>
            <a:lvl1pPr marL="0" lvl="0" indent="0" algn="ctr">
              <a:lnSpc>
                <a:spcPct val="100000"/>
              </a:lnSpc>
              <a:spcBef>
                <a:spcPts val="0"/>
              </a:spcBef>
              <a:spcAft>
                <a:spcPts val="600"/>
              </a:spcAft>
              <a:buSzPts val="2800"/>
              <a:buNone/>
              <a:defRPr sz="3200" b="1">
                <a:solidFill>
                  <a:srgbClr val="192A72"/>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5" name="מלבן מעוגל 6">
            <a:extLst>
              <a:ext uri="{FF2B5EF4-FFF2-40B4-BE49-F238E27FC236}">
                <a16:creationId xmlns:a16="http://schemas.microsoft.com/office/drawing/2014/main" id="{B4A26894-BFC6-4CB2-9F98-6C0AB203AB11}"/>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6" name="מלבן מעוגל 7">
            <a:extLst>
              <a:ext uri="{FF2B5EF4-FFF2-40B4-BE49-F238E27FC236}">
                <a16:creationId xmlns:a16="http://schemas.microsoft.com/office/drawing/2014/main" id="{93139C06-AB68-49E4-9F8F-F0E56072AD87}"/>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7" name="מלבן מעוגל 8">
            <a:extLst>
              <a:ext uri="{FF2B5EF4-FFF2-40B4-BE49-F238E27FC236}">
                <a16:creationId xmlns:a16="http://schemas.microsoft.com/office/drawing/2014/main" id="{92F44B1F-CB02-4BE0-9593-98D37356833A}"/>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8" name="מלבן מעוגל 10">
            <a:extLst>
              <a:ext uri="{FF2B5EF4-FFF2-40B4-BE49-F238E27FC236}">
                <a16:creationId xmlns:a16="http://schemas.microsoft.com/office/drawing/2014/main" id="{F91DCBDE-92CA-433E-83D5-3B5D0DD4B449}"/>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628904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p:spPr>
        <p:txBody>
          <a:bodyPr lIns="36000" tIns="0" rIns="36000" bIns="0">
            <a:noAutofit/>
          </a:bodyPr>
          <a:lstStyle>
            <a:lvl1pPr marL="536629" indent="0">
              <a:tabLst>
                <a:tab pos="11659766" algn="l"/>
              </a:tabLst>
              <a:defRPr sz="4800" b="1">
                <a:solidFill>
                  <a:srgbClr val="002060"/>
                </a:solidFill>
                <a:latin typeface="Varela Round" pitchFamily="2" charset="-79"/>
                <a:cs typeface="Varela Round" pitchFamily="2" charset="-79"/>
              </a:defRPr>
            </a:lvl1pPr>
          </a:lstStyle>
          <a:p>
            <a:r>
              <a:rPr lang="he-IL" dirty="0"/>
              <a:t>לחץ כדי לערוך סגנון כותרת של תבנית</a:t>
            </a:r>
          </a:p>
        </p:txBody>
      </p:sp>
      <p:sp>
        <p:nvSpPr>
          <p:cNvPr id="3" name="מציין מיקום תוכן 2"/>
          <p:cNvSpPr>
            <a:spLocks noGrp="1"/>
          </p:cNvSpPr>
          <p:nvPr>
            <p:ph idx="1"/>
          </p:nvPr>
        </p:nvSpPr>
        <p:spPr>
          <a:xfrm>
            <a:off x="515274" y="1195757"/>
            <a:ext cx="8031962" cy="4680000"/>
          </a:xfrm>
        </p:spPr>
        <p:txBody>
          <a:bodyPr>
            <a:normAutofit/>
          </a:bodyPr>
          <a:lstStyle>
            <a:lvl1pPr>
              <a:lnSpc>
                <a:spcPct val="150000"/>
              </a:lnSpc>
              <a:spcBef>
                <a:spcPts val="0"/>
              </a:spcBef>
              <a:spcAft>
                <a:spcPts val="600"/>
              </a:spcAft>
              <a:defRPr sz="2400">
                <a:solidFill>
                  <a:srgbClr val="002060"/>
                </a:solidFill>
                <a:latin typeface="Varela Round" pitchFamily="2" charset="-79"/>
                <a:cs typeface="Varela Round" pitchFamily="2" charset="-79"/>
              </a:defRPr>
            </a:lvl1pPr>
            <a:lvl2pPr>
              <a:lnSpc>
                <a:spcPct val="150000"/>
              </a:lnSpc>
              <a:spcBef>
                <a:spcPts val="0"/>
              </a:spcBef>
              <a:spcAft>
                <a:spcPts val="600"/>
              </a:spcAft>
              <a:defRPr sz="2400">
                <a:solidFill>
                  <a:srgbClr val="002060"/>
                </a:solidFill>
                <a:latin typeface="Varela Round" pitchFamily="2" charset="-79"/>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a:p>
            <a:pPr lvl="1"/>
            <a:r>
              <a:rPr lang="he-IL" dirty="0"/>
              <a:t>רמה שנייה</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כותרות ותוכן">
    <p:spTree>
      <p:nvGrpSpPr>
        <p:cNvPr id="1" name=""/>
        <p:cNvGrpSpPr/>
        <p:nvPr/>
      </p:nvGrpSpPr>
      <p:grpSpPr>
        <a:xfrm>
          <a:off x="0" y="0"/>
          <a:ext cx="0" cy="0"/>
          <a:chOff x="0" y="0"/>
          <a:chExt cx="0" cy="0"/>
        </a:xfrm>
      </p:grpSpPr>
      <p:sp>
        <p:nvSpPr>
          <p:cNvPr id="2" name="כותרת 1"/>
          <p:cNvSpPr>
            <a:spLocks noGrp="1"/>
          </p:cNvSpPr>
          <p:nvPr>
            <p:ph type="title"/>
          </p:nvPr>
        </p:nvSpPr>
        <p:spPr>
          <a:xfrm>
            <a:off x="2549769" y="213094"/>
            <a:ext cx="9642231" cy="720000"/>
          </a:xfrm>
          <a:noFill/>
        </p:spPr>
        <p:txBody>
          <a:bodyPr vert="horz" lIns="91440" tIns="45720" rIns="91440" bIns="45720" rtlCol="1" anchor="ctr">
            <a:noAutofit/>
          </a:bodyPr>
          <a:lstStyle>
            <a:lvl1pPr marL="0" marR="0" indent="0" algn="ctr" defTabSz="914491" rtl="1" eaLnBrk="1" fontAlgn="auto" latinLnBrk="0" hangingPunct="1">
              <a:lnSpc>
                <a:spcPct val="100000"/>
              </a:lnSpc>
              <a:spcBef>
                <a:spcPct val="0"/>
              </a:spcBef>
              <a:spcAft>
                <a:spcPts val="0"/>
              </a:spcAft>
              <a:buClrTx/>
              <a:buSzTx/>
              <a:buFontTx/>
              <a:buNone/>
              <a:tabLst/>
              <a:defRPr kumimoji="0" lang="he-IL" sz="4400" b="1" i="0" u="none" strike="noStrike" kern="1200" cap="none" spc="0" normalizeH="0" baseline="0" noProof="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5" name="מציין מיקום טקסט 4"/>
          <p:cNvSpPr>
            <a:spLocks noGrp="1"/>
          </p:cNvSpPr>
          <p:nvPr>
            <p:ph type="body" sz="quarter" idx="3"/>
          </p:nvPr>
        </p:nvSpPr>
        <p:spPr>
          <a:xfrm>
            <a:off x="515275" y="1185681"/>
            <a:ext cx="8306992" cy="540000"/>
          </a:xfrm>
        </p:spPr>
        <p:txBody>
          <a:bodyPr anchor="ctr">
            <a:noAutofit/>
          </a:bodyPr>
          <a:lstStyle>
            <a:lvl1pPr marL="185757" indent="0">
              <a:buNone/>
              <a:defRPr sz="2800" b="1">
                <a:solidFill>
                  <a:srgbClr val="12B4BC"/>
                </a:solidFill>
                <a:latin typeface="Varela Round" pitchFamily="2" charset="-79"/>
                <a:cs typeface="Varela Round" pitchFamily="2" charset="-79"/>
              </a:defRPr>
            </a:lvl1pPr>
            <a:lvl2pPr marL="457246" indent="0">
              <a:buNone/>
              <a:defRPr sz="2000" b="1"/>
            </a:lvl2pPr>
            <a:lvl3pPr marL="914491" indent="0">
              <a:buNone/>
              <a:defRPr sz="1800" b="1"/>
            </a:lvl3pPr>
            <a:lvl4pPr marL="1371737" indent="0">
              <a:buNone/>
              <a:defRPr sz="1600" b="1"/>
            </a:lvl4pPr>
            <a:lvl5pPr marL="1828983" indent="0">
              <a:buNone/>
              <a:defRPr sz="1600" b="1"/>
            </a:lvl5pPr>
            <a:lvl6pPr marL="2286229" indent="0">
              <a:buNone/>
              <a:defRPr sz="1600" b="1"/>
            </a:lvl6pPr>
            <a:lvl7pPr marL="2743474" indent="0">
              <a:buNone/>
              <a:defRPr sz="1600" b="1"/>
            </a:lvl7pPr>
            <a:lvl8pPr marL="3200720" indent="0">
              <a:buNone/>
              <a:defRPr sz="1600" b="1"/>
            </a:lvl8pPr>
            <a:lvl9pPr marL="3657966" indent="0">
              <a:buNone/>
              <a:defRPr sz="1600" b="1"/>
            </a:lvl9pPr>
          </a:lstStyle>
          <a:p>
            <a:pPr lvl="0"/>
            <a:r>
              <a:rPr lang="he-IL" dirty="0"/>
              <a:t>לחץ כדי לערוך סגנונות טקסט של תבנית בסיס</a:t>
            </a:r>
          </a:p>
        </p:txBody>
      </p:sp>
      <p:sp>
        <p:nvSpPr>
          <p:cNvPr id="6" name="מציין מיקום תוכן 5"/>
          <p:cNvSpPr>
            <a:spLocks noGrp="1"/>
          </p:cNvSpPr>
          <p:nvPr>
            <p:ph sz="quarter" idx="4"/>
          </p:nvPr>
        </p:nvSpPr>
        <p:spPr>
          <a:xfrm>
            <a:off x="515273" y="1725682"/>
            <a:ext cx="8031963" cy="4152517"/>
          </a:xfrm>
        </p:spPr>
        <p:txBody>
          <a:bodyPr>
            <a:normAutofit/>
          </a:bodyPr>
          <a:lstStyle>
            <a:lvl1pPr marL="439782" indent="-342934">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1pPr>
            <a:lvl2pPr>
              <a:lnSpc>
                <a:spcPct val="100000"/>
              </a:lnSpc>
              <a:spcBef>
                <a:spcPts val="0"/>
              </a:spcBef>
              <a:spcAft>
                <a:spcPts val="600"/>
              </a:spcAft>
              <a:defRPr lang="he-IL" sz="2400" kern="1200" dirty="0" smtClean="0">
                <a:solidFill>
                  <a:srgbClr val="002060"/>
                </a:solidFill>
                <a:latin typeface="Varela Round" pitchFamily="2" charset="-79"/>
                <a:ea typeface="+mn-ea"/>
                <a:cs typeface="Varela Round" pitchFamily="2" charset="-79"/>
              </a:defRPr>
            </a:lvl2pPr>
            <a:lvl3pPr>
              <a:defRPr sz="1800"/>
            </a:lvl3pPr>
            <a:lvl4pPr>
              <a:defRPr sz="1600"/>
            </a:lvl4pPr>
            <a:lvl5pPr>
              <a:defRPr sz="1600"/>
            </a:lvl5pPr>
            <a:lvl6pPr>
              <a:defRPr sz="1600"/>
            </a:lvl6pPr>
            <a:lvl7pPr>
              <a:defRPr sz="1600"/>
            </a:lvl7pPr>
            <a:lvl8pPr>
              <a:defRPr sz="1600"/>
            </a:lvl8pPr>
            <a:lvl9pPr>
              <a:defRPr sz="1600"/>
            </a:lvl9pPr>
          </a:lstStyle>
          <a:p>
            <a:pPr marL="342934" lvl="0" indent="-342934" algn="r" defTabSz="914491" rtl="1" eaLnBrk="1" latinLnBrk="0" hangingPunct="1">
              <a:lnSpc>
                <a:spcPct val="150000"/>
              </a:lnSpc>
              <a:spcBef>
                <a:spcPct val="20000"/>
              </a:spcBef>
              <a:buFont typeface="Arial" pitchFamily="34" charset="0"/>
              <a:buChar char="•"/>
            </a:pPr>
            <a:r>
              <a:rPr lang="he-IL" dirty="0"/>
              <a:t>לחץ כדי לערוך סגנונות טקסט של תבנית בסיס</a:t>
            </a:r>
          </a:p>
          <a:p>
            <a:pPr marL="743024" lvl="1" indent="-285779" algn="r" defTabSz="914491" rtl="1" eaLnBrk="1" latinLnBrk="0" hangingPunct="1">
              <a:lnSpc>
                <a:spcPct val="150000"/>
              </a:lnSpc>
              <a:spcBef>
                <a:spcPct val="20000"/>
              </a:spcBef>
              <a:buFont typeface="Arial" pitchFamily="34" charset="0"/>
              <a:buChar char="–"/>
            </a:pPr>
            <a:r>
              <a:rPr lang="he-IL" dirty="0"/>
              <a:t>רמה שנייה</a:t>
            </a:r>
          </a:p>
        </p:txBody>
      </p:sp>
      <p:sp>
        <p:nvSpPr>
          <p:cNvPr id="8" name="מלבן מעוגל 6">
            <a:extLst>
              <a:ext uri="{FF2B5EF4-FFF2-40B4-BE49-F238E27FC236}">
                <a16:creationId xmlns:a16="http://schemas.microsoft.com/office/drawing/2014/main" id="{E6F50987-5C32-40D2-A5FB-79D9E0819C00}"/>
              </a:ext>
            </a:extLst>
          </p:cNvPr>
          <p:cNvSpPr/>
          <p:nvPr userDrawn="1"/>
        </p:nvSpPr>
        <p:spPr>
          <a:xfrm>
            <a:off x="9664804" y="5699022"/>
            <a:ext cx="476681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9" name="מלבן מעוגל 7">
            <a:extLst>
              <a:ext uri="{FF2B5EF4-FFF2-40B4-BE49-F238E27FC236}">
                <a16:creationId xmlns:a16="http://schemas.microsoft.com/office/drawing/2014/main" id="{53A31BA8-BED7-4737-8AF6-AA655F116E85}"/>
              </a:ext>
            </a:extLst>
          </p:cNvPr>
          <p:cNvSpPr/>
          <p:nvPr userDrawn="1"/>
        </p:nvSpPr>
        <p:spPr>
          <a:xfrm>
            <a:off x="-260562" y="181684"/>
            <a:ext cx="2598822" cy="216817"/>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3" name="מלבן מעוגל 8">
            <a:extLst>
              <a:ext uri="{FF2B5EF4-FFF2-40B4-BE49-F238E27FC236}">
                <a16:creationId xmlns:a16="http://schemas.microsoft.com/office/drawing/2014/main" id="{2CDE3276-7F45-4436-8F72-4AC18E7F0FC7}"/>
              </a:ext>
            </a:extLst>
          </p:cNvPr>
          <p:cNvSpPr/>
          <p:nvPr userDrawn="1"/>
        </p:nvSpPr>
        <p:spPr>
          <a:xfrm>
            <a:off x="-488825" y="468418"/>
            <a:ext cx="2969302"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4" name="מלבן מעוגל 10">
            <a:extLst>
              <a:ext uri="{FF2B5EF4-FFF2-40B4-BE49-F238E27FC236}">
                <a16:creationId xmlns:a16="http://schemas.microsoft.com/office/drawing/2014/main" id="{1C8AF664-98DE-433F-9B61-94366E98BCDF}"/>
              </a:ext>
            </a:extLst>
          </p:cNvPr>
          <p:cNvSpPr/>
          <p:nvPr userDrawn="1"/>
        </p:nvSpPr>
        <p:spPr>
          <a:xfrm>
            <a:off x="9010091" y="6104087"/>
            <a:ext cx="3755593"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5_טקסט גדול-X2">
    <p:spTree>
      <p:nvGrpSpPr>
        <p:cNvPr id="1" name=""/>
        <p:cNvGrpSpPr/>
        <p:nvPr/>
      </p:nvGrpSpPr>
      <p:grpSpPr>
        <a:xfrm>
          <a:off x="0" y="0"/>
          <a:ext cx="0" cy="0"/>
          <a:chOff x="0" y="0"/>
          <a:chExt cx="0" cy="0"/>
        </a:xfrm>
      </p:grpSpPr>
      <p:sp>
        <p:nvSpPr>
          <p:cNvPr id="2" name="כותרת 1"/>
          <p:cNvSpPr>
            <a:spLocks noGrp="1"/>
          </p:cNvSpPr>
          <p:nvPr>
            <p:ph type="ctrTitle" hasCustomPrompt="1"/>
          </p:nvPr>
        </p:nvSpPr>
        <p:spPr>
          <a:xfrm>
            <a:off x="234416" y="1312990"/>
            <a:ext cx="7910518" cy="5224442"/>
          </a:xfrm>
          <a:prstGeom prst="rect">
            <a:avLst/>
          </a:prstGeom>
        </p:spPr>
        <p:txBody>
          <a:bodyPr anchor="ctr">
            <a:noAutofit/>
          </a:bodyPr>
          <a:lstStyle>
            <a:lvl1pPr algn="r">
              <a:defRPr sz="3200">
                <a:solidFill>
                  <a:srgbClr val="192A72"/>
                </a:solidFill>
                <a:latin typeface="Varela Round" panose="00000500000000000000" pitchFamily="2" charset="-79"/>
                <a:cs typeface="Varela Round" panose="00000500000000000000" pitchFamily="2" charset="-79"/>
              </a:defRPr>
            </a:lvl1pPr>
          </a:lstStyle>
          <a:p>
            <a:r>
              <a:rPr lang="he-IL" dirty="0"/>
              <a:t>לחץ כדי לערוך פסקת טקסט קצרה של תבנית בסיס</a:t>
            </a:r>
          </a:p>
        </p:txBody>
      </p:sp>
      <p:sp>
        <p:nvSpPr>
          <p:cNvPr id="7" name="מלבן מעוגל 6"/>
          <p:cNvSpPr/>
          <p:nvPr userDrawn="1"/>
        </p:nvSpPr>
        <p:spPr>
          <a:xfrm>
            <a:off x="-910416" y="6189198"/>
            <a:ext cx="3068595" cy="1189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8" name="מלבן מעוגל 7"/>
          <p:cNvSpPr/>
          <p:nvPr userDrawn="1"/>
        </p:nvSpPr>
        <p:spPr>
          <a:xfrm>
            <a:off x="10082352" y="8172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1" name="מלבן מעוגל 10"/>
          <p:cNvSpPr/>
          <p:nvPr userDrawn="1"/>
        </p:nvSpPr>
        <p:spPr>
          <a:xfrm>
            <a:off x="-2155687" y="6347804"/>
            <a:ext cx="5559136" cy="47051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dirty="0"/>
          </a:p>
        </p:txBody>
      </p:sp>
      <p:sp>
        <p:nvSpPr>
          <p:cNvPr id="9" name="מציין מיקום טקסט 3"/>
          <p:cNvSpPr>
            <a:spLocks noGrp="1"/>
          </p:cNvSpPr>
          <p:nvPr>
            <p:ph type="body" sz="quarter" idx="10" hasCustomPrompt="1"/>
          </p:nvPr>
        </p:nvSpPr>
        <p:spPr>
          <a:xfrm>
            <a:off x="0" y="192531"/>
            <a:ext cx="12192000" cy="1009650"/>
          </a:xfrm>
          <a:prstGeom prst="rect">
            <a:avLst/>
          </a:prstGeom>
        </p:spPr>
        <p:txBody>
          <a:bodyPr anchor="ctr">
            <a:normAutofit/>
          </a:bodyPr>
          <a:lstStyle>
            <a:lvl1pPr marL="0" indent="0" algn="ctr">
              <a:buNone/>
              <a:defRPr sz="4800">
                <a:solidFill>
                  <a:srgbClr val="192A72"/>
                </a:solidFill>
                <a:latin typeface="Varela Round" panose="00000500000000000000" pitchFamily="2" charset="-79"/>
                <a:cs typeface="Varela Round" panose="00000500000000000000" pitchFamily="2" charset="-79"/>
              </a:defRPr>
            </a:lvl1pPr>
          </a:lstStyle>
          <a:p>
            <a:r>
              <a:rPr lang="he-IL" sz="4400" dirty="0"/>
              <a:t>לחץ כדי לערוך סגנון כותרת של תבנית בסיס</a:t>
            </a:r>
          </a:p>
        </p:txBody>
      </p:sp>
    </p:spTree>
    <p:extLst>
      <p:ext uri="{BB962C8B-B14F-4D97-AF65-F5344CB8AC3E}">
        <p14:creationId xmlns:p14="http://schemas.microsoft.com/office/powerpoint/2010/main" val="3975921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וידאו על מסך מלא">
    <p:spTree>
      <p:nvGrpSpPr>
        <p:cNvPr id="1" name=""/>
        <p:cNvGrpSpPr/>
        <p:nvPr/>
      </p:nvGrpSpPr>
      <p:grpSpPr>
        <a:xfrm>
          <a:off x="0" y="0"/>
          <a:ext cx="0" cy="0"/>
          <a:chOff x="0" y="0"/>
          <a:chExt cx="0" cy="0"/>
        </a:xfrm>
      </p:grpSpPr>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66849"/>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4" name="מציין מיקום של מדיה 3">
            <a:extLst>
              <a:ext uri="{FF2B5EF4-FFF2-40B4-BE49-F238E27FC236}">
                <a16:creationId xmlns:a16="http://schemas.microsoft.com/office/drawing/2014/main" id="{DD834E78-91D0-4CCC-9C3F-C5C504CFBE13}"/>
              </a:ext>
            </a:extLst>
          </p:cNvPr>
          <p:cNvSpPr>
            <a:spLocks noGrp="1"/>
          </p:cNvSpPr>
          <p:nvPr>
            <p:ph type="media" sz="quarter" idx="10" hasCustomPrompt="1"/>
          </p:nvPr>
        </p:nvSpPr>
        <p:spPr>
          <a:xfrm>
            <a:off x="363416" y="639717"/>
            <a:ext cx="11465168" cy="6122933"/>
          </a:xfrm>
        </p:spPr>
        <p:txBody>
          <a:bodyPr/>
          <a:lstStyle>
            <a:lvl1pPr marL="0" indent="0">
              <a:buFontTx/>
              <a:buNone/>
              <a:defRPr>
                <a:solidFill>
                  <a:srgbClr val="192A72"/>
                </a:solidFill>
                <a:latin typeface="Varela Round" panose="00000500000000000000" pitchFamily="2" charset="-79"/>
                <a:cs typeface="Varela Round" panose="00000500000000000000" pitchFamily="2" charset="-79"/>
              </a:defRPr>
            </a:lvl1pPr>
          </a:lstStyle>
          <a:p>
            <a:r>
              <a:rPr lang="he-IL" dirty="0"/>
              <a:t>מיועד לסרטים</a:t>
            </a:r>
          </a:p>
        </p:txBody>
      </p:sp>
      <p:sp>
        <p:nvSpPr>
          <p:cNvPr id="11" name="מציין מיקום תוכן 10">
            <a:extLst>
              <a:ext uri="{FF2B5EF4-FFF2-40B4-BE49-F238E27FC236}">
                <a16:creationId xmlns:a16="http://schemas.microsoft.com/office/drawing/2014/main" id="{2A86C914-3EB6-4303-93FB-203A29FA2E36}"/>
              </a:ext>
            </a:extLst>
          </p:cNvPr>
          <p:cNvSpPr>
            <a:spLocks noGrp="1"/>
          </p:cNvSpPr>
          <p:nvPr>
            <p:ph sz="quarter" idx="14"/>
          </p:nvPr>
        </p:nvSpPr>
        <p:spPr>
          <a:xfrm>
            <a:off x="363416" y="95349"/>
            <a:ext cx="8074879" cy="400050"/>
          </a:xfrm>
        </p:spPr>
        <p:txBody>
          <a:bodyPr anchor="ctr">
            <a:noAutofit/>
          </a:bodyPr>
          <a:lstStyle>
            <a:lvl1pPr marL="0" indent="0" algn="r">
              <a:buFontTx/>
              <a:buNone/>
              <a:defRPr sz="2400">
                <a:solidFill>
                  <a:srgbClr val="192A72"/>
                </a:solidFill>
                <a:latin typeface="Varela Round" panose="00000500000000000000" pitchFamily="2" charset="-79"/>
                <a:cs typeface="Varela Round" panose="00000500000000000000" pitchFamily="2" charset="-79"/>
              </a:defRPr>
            </a:lvl1pPr>
          </a:lstStyle>
          <a:p>
            <a:pPr lvl="0"/>
            <a:r>
              <a:rPr lang="he-IL" dirty="0"/>
              <a:t>לחץ כדי לערוך סגנונות טקסט של תבנית בסיס</a:t>
            </a:r>
          </a:p>
        </p:txBody>
      </p:sp>
    </p:spTree>
    <p:extLst>
      <p:ext uri="{BB962C8B-B14F-4D97-AF65-F5344CB8AC3E}">
        <p14:creationId xmlns:p14="http://schemas.microsoft.com/office/powerpoint/2010/main" val="36877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a:noFill/>
        </p:spPr>
        <p:txBody>
          <a:bodyPr vert="horz" lIns="91440" tIns="45720" rIns="91440" bIns="45720" rtlCol="1" anchor="ctr">
            <a:noAutofit/>
          </a:bodyPr>
          <a:lstStyle>
            <a:lvl1pPr>
              <a:defRPr kumimoji="0" lang="he-IL" sz="48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91"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1" y="5878199"/>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5"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49"/>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כותרת ותמונה">
    <p:spTree>
      <p:nvGrpSpPr>
        <p:cNvPr id="1" name=""/>
        <p:cNvGrpSpPr/>
        <p:nvPr/>
      </p:nvGrpSpPr>
      <p:grpSpPr>
        <a:xfrm>
          <a:off x="0" y="0"/>
          <a:ext cx="0" cy="0"/>
          <a:chOff x="0" y="0"/>
          <a:chExt cx="0" cy="0"/>
        </a:xfrm>
      </p:grpSpPr>
      <p:sp>
        <p:nvSpPr>
          <p:cNvPr id="3" name="מציין מיקום של תמונה 2"/>
          <p:cNvSpPr>
            <a:spLocks noGrp="1"/>
          </p:cNvSpPr>
          <p:nvPr>
            <p:ph type="pic" idx="1" hasCustomPrompt="1"/>
          </p:nvPr>
        </p:nvSpPr>
        <p:spPr>
          <a:xfrm>
            <a:off x="161147" y="964351"/>
            <a:ext cx="8483175" cy="5721551"/>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dirty="0"/>
              <a:t> </a:t>
            </a:r>
          </a:p>
        </p:txBody>
      </p:sp>
      <p:sp>
        <p:nvSpPr>
          <p:cNvPr id="8" name="כותרת 1"/>
          <p:cNvSpPr>
            <a:spLocks noGrp="1"/>
          </p:cNvSpPr>
          <p:nvPr>
            <p:ph type="ctrTitle"/>
          </p:nvPr>
        </p:nvSpPr>
        <p:spPr>
          <a:xfrm>
            <a:off x="1733909" y="186258"/>
            <a:ext cx="10247689" cy="637353"/>
          </a:xfrm>
          <a:prstGeom prst="rect">
            <a:avLst/>
          </a:prstGeom>
        </p:spPr>
        <p:txBody>
          <a:bodyPr anchor="ctr">
            <a:noAutofit/>
          </a:bodyPr>
          <a:lstStyle>
            <a:lvl1pPr algn="ctr">
              <a:defRPr sz="4000">
                <a:solidFill>
                  <a:srgbClr val="192A72"/>
                </a:solidFill>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9" name="מלבן מעוגל 8"/>
          <p:cNvSpPr/>
          <p:nvPr userDrawn="1"/>
        </p:nvSpPr>
        <p:spPr>
          <a:xfrm>
            <a:off x="11186073" y="5980332"/>
            <a:ext cx="1591052" cy="155686"/>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0" name="מלבן מעוגל 9"/>
          <p:cNvSpPr/>
          <p:nvPr userDrawn="1"/>
        </p:nvSpPr>
        <p:spPr>
          <a:xfrm>
            <a:off x="11032901" y="950191"/>
            <a:ext cx="1159099" cy="347376"/>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800" dirty="0"/>
              <a:t> </a:t>
            </a:r>
          </a:p>
        </p:txBody>
      </p:sp>
      <p:sp>
        <p:nvSpPr>
          <p:cNvPr id="11" name="מלבן מעוגל 10"/>
          <p:cNvSpPr/>
          <p:nvPr userDrawn="1"/>
        </p:nvSpPr>
        <p:spPr>
          <a:xfrm>
            <a:off x="-484994" y="320177"/>
            <a:ext cx="2095644" cy="369516"/>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
        <p:nvSpPr>
          <p:cNvPr id="12" name="מלבן מעוגל 11"/>
          <p:cNvSpPr/>
          <p:nvPr userDrawn="1"/>
        </p:nvSpPr>
        <p:spPr>
          <a:xfrm>
            <a:off x="10586241" y="6268720"/>
            <a:ext cx="2190883" cy="41718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p>
        </p:txBody>
      </p:sp>
    </p:spTree>
    <p:extLst>
      <p:ext uri="{BB962C8B-B14F-4D97-AF65-F5344CB8AC3E}">
        <p14:creationId xmlns:p14="http://schemas.microsoft.com/office/powerpoint/2010/main" val="3233132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609601" y="274638"/>
            <a:ext cx="10972800" cy="1143000"/>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609601" y="1600202"/>
            <a:ext cx="10972800" cy="452596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737601" y="6356352"/>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BB6F552B-607E-4869-A917-C44959BDCB12}" type="datetimeFigureOut">
              <a:rPr lang="he-IL" smtClean="0"/>
              <a:pPr/>
              <a:t>י"ב/חשון/תשפ"ב</a:t>
            </a:fld>
            <a:endParaRPr lang="he-IL"/>
          </a:p>
        </p:txBody>
      </p:sp>
      <p:sp>
        <p:nvSpPr>
          <p:cNvPr id="5" name="מציין מיקום של כותרת תחתונה 4"/>
          <p:cNvSpPr>
            <a:spLocks noGrp="1"/>
          </p:cNvSpPr>
          <p:nvPr>
            <p:ph type="ftr" sz="quarter" idx="3"/>
          </p:nvPr>
        </p:nvSpPr>
        <p:spPr>
          <a:xfrm>
            <a:off x="4165601" y="6356352"/>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609601" y="6356352"/>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6478A40-4CDB-4A89-A7AB-ED0E5AEAC786}" type="slidenum">
              <a:rPr lang="he-IL" smtClean="0"/>
              <a:pPr/>
              <a:t>‹#›</a:t>
            </a:fld>
            <a:endParaRPr lang="he-IL"/>
          </a:p>
        </p:txBody>
      </p:sp>
    </p:spTree>
  </p:cSld>
  <p:clrMap bg1="lt1" tx1="dk1" bg2="lt2" tx2="dk2" accent1="accent1" accent2="accent2" accent3="accent3" accent4="accent4" accent5="accent5" accent6="accent6" hlink="hlink" folHlink="folHlink"/>
  <p:sldLayoutIdLst>
    <p:sldLayoutId id="2147483649" r:id="rId1"/>
    <p:sldLayoutId id="2147483664" r:id="rId2"/>
    <p:sldLayoutId id="2147483661" r:id="rId3"/>
    <p:sldLayoutId id="2147483650" r:id="rId4"/>
    <p:sldLayoutId id="2147483653" r:id="rId5"/>
    <p:sldLayoutId id="2147483665" r:id="rId6"/>
    <p:sldLayoutId id="2147483666" r:id="rId7"/>
    <p:sldLayoutId id="2147483663" r:id="rId8"/>
    <p:sldLayoutId id="2147483669" r:id="rId9"/>
    <p:sldLayoutId id="2147483671" r:id="rId10"/>
    <p:sldLayoutId id="2147483668" r:id="rId11"/>
    <p:sldLayoutId id="2147483670" r:id="rId12"/>
    <p:sldLayoutId id="2147483672" r:id="rId13"/>
  </p:sldLayoutIdLst>
  <p:txStyles>
    <p:titleStyle>
      <a:lvl1pPr algn="ctr" defTabSz="914491" rtl="1" eaLnBrk="1" latinLnBrk="0" hangingPunct="1">
        <a:spcBef>
          <a:spcPct val="0"/>
        </a:spcBef>
        <a:buNone/>
        <a:defRPr sz="4400" kern="1200">
          <a:solidFill>
            <a:schemeClr val="tx1"/>
          </a:solidFill>
          <a:latin typeface="+mj-lt"/>
          <a:ea typeface="+mj-ea"/>
          <a:cs typeface="+mj-cs"/>
        </a:defRPr>
      </a:lvl1pPr>
    </p:titleStyle>
    <p:bodyStyle>
      <a:lvl1pPr marL="342934" indent="-342934" algn="r" defTabSz="914491"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3024" indent="-285779" algn="r" defTabSz="914491"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114" indent="-228623" algn="r" defTabSz="914491"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360"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606"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851"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2097"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343"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589" indent="-228623" algn="r" defTabSz="914491"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he-IL"/>
      </a:defPPr>
      <a:lvl1pPr marL="0" algn="r" defTabSz="914491" rtl="1" eaLnBrk="1" latinLnBrk="0" hangingPunct="1">
        <a:defRPr sz="1800" kern="1200">
          <a:solidFill>
            <a:schemeClr val="tx1"/>
          </a:solidFill>
          <a:latin typeface="+mn-lt"/>
          <a:ea typeface="+mn-ea"/>
          <a:cs typeface="+mn-cs"/>
        </a:defRPr>
      </a:lvl1pPr>
      <a:lvl2pPr marL="457246" algn="r" defTabSz="914491" rtl="1" eaLnBrk="1" latinLnBrk="0" hangingPunct="1">
        <a:defRPr sz="1800" kern="1200">
          <a:solidFill>
            <a:schemeClr val="tx1"/>
          </a:solidFill>
          <a:latin typeface="+mn-lt"/>
          <a:ea typeface="+mn-ea"/>
          <a:cs typeface="+mn-cs"/>
        </a:defRPr>
      </a:lvl2pPr>
      <a:lvl3pPr marL="914491" algn="r" defTabSz="914491" rtl="1" eaLnBrk="1" latinLnBrk="0" hangingPunct="1">
        <a:defRPr sz="1800" kern="1200">
          <a:solidFill>
            <a:schemeClr val="tx1"/>
          </a:solidFill>
          <a:latin typeface="+mn-lt"/>
          <a:ea typeface="+mn-ea"/>
          <a:cs typeface="+mn-cs"/>
        </a:defRPr>
      </a:lvl3pPr>
      <a:lvl4pPr marL="1371737" algn="r" defTabSz="914491" rtl="1" eaLnBrk="1" latinLnBrk="0" hangingPunct="1">
        <a:defRPr sz="1800" kern="1200">
          <a:solidFill>
            <a:schemeClr val="tx1"/>
          </a:solidFill>
          <a:latin typeface="+mn-lt"/>
          <a:ea typeface="+mn-ea"/>
          <a:cs typeface="+mn-cs"/>
        </a:defRPr>
      </a:lvl4pPr>
      <a:lvl5pPr marL="1828983" algn="r" defTabSz="914491" rtl="1" eaLnBrk="1" latinLnBrk="0" hangingPunct="1">
        <a:defRPr sz="1800" kern="1200">
          <a:solidFill>
            <a:schemeClr val="tx1"/>
          </a:solidFill>
          <a:latin typeface="+mn-lt"/>
          <a:ea typeface="+mn-ea"/>
          <a:cs typeface="+mn-cs"/>
        </a:defRPr>
      </a:lvl5pPr>
      <a:lvl6pPr marL="2286229" algn="r" defTabSz="914491" rtl="1" eaLnBrk="1" latinLnBrk="0" hangingPunct="1">
        <a:defRPr sz="1800" kern="1200">
          <a:solidFill>
            <a:schemeClr val="tx1"/>
          </a:solidFill>
          <a:latin typeface="+mn-lt"/>
          <a:ea typeface="+mn-ea"/>
          <a:cs typeface="+mn-cs"/>
        </a:defRPr>
      </a:lvl6pPr>
      <a:lvl7pPr marL="2743474" algn="r" defTabSz="914491" rtl="1" eaLnBrk="1" latinLnBrk="0" hangingPunct="1">
        <a:defRPr sz="1800" kern="1200">
          <a:solidFill>
            <a:schemeClr val="tx1"/>
          </a:solidFill>
          <a:latin typeface="+mn-lt"/>
          <a:ea typeface="+mn-ea"/>
          <a:cs typeface="+mn-cs"/>
        </a:defRPr>
      </a:lvl7pPr>
      <a:lvl8pPr marL="3200720" algn="r" defTabSz="914491" rtl="1" eaLnBrk="1" latinLnBrk="0" hangingPunct="1">
        <a:defRPr sz="1800" kern="1200">
          <a:solidFill>
            <a:schemeClr val="tx1"/>
          </a:solidFill>
          <a:latin typeface="+mn-lt"/>
          <a:ea typeface="+mn-ea"/>
          <a:cs typeface="+mn-cs"/>
        </a:defRPr>
      </a:lvl8pPr>
      <a:lvl9pPr marL="3657966" algn="r" defTabSz="914491"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 y="2693893"/>
            <a:ext cx="12192001" cy="1470216"/>
          </a:xfrm>
        </p:spPr>
        <p:txBody>
          <a:bodyPr>
            <a:normAutofit/>
          </a:bodyPr>
          <a:lstStyle/>
          <a:p>
            <a:r>
              <a:rPr lang="he-IL" dirty="0"/>
              <a:t>מערכת שידורים לאומית</a:t>
            </a:r>
          </a:p>
        </p:txBody>
      </p:sp>
    </p:spTree>
    <p:extLst>
      <p:ext uri="{BB962C8B-B14F-4D97-AF65-F5344CB8AC3E}">
        <p14:creationId xmlns:p14="http://schemas.microsoft.com/office/powerpoint/2010/main" val="1709990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533398" y="321532"/>
            <a:ext cx="12191999" cy="720094"/>
          </a:xfrm>
        </p:spPr>
        <p:txBody>
          <a:bodyPr/>
          <a:lstStyle/>
          <a:p>
            <a:pPr algn="r"/>
            <a:r>
              <a:rPr lang="he-IL" dirty="0"/>
              <a:t>שקיפות ארגונית</a:t>
            </a:r>
          </a:p>
        </p:txBody>
      </p:sp>
      <p:sp>
        <p:nvSpPr>
          <p:cNvPr id="11" name="מציין מיקום תוכן 10"/>
          <p:cNvSpPr>
            <a:spLocks noGrp="1"/>
          </p:cNvSpPr>
          <p:nvPr>
            <p:ph sz="quarter" idx="4"/>
          </p:nvPr>
        </p:nvSpPr>
        <p:spPr>
          <a:xfrm>
            <a:off x="754759" y="1352471"/>
            <a:ext cx="8465441" cy="4153058"/>
          </a:xfrm>
        </p:spPr>
        <p:txBody>
          <a:bodyPr>
            <a:normAutofit fontScale="92500"/>
          </a:bodyPr>
          <a:lstStyle/>
          <a:p>
            <a:pPr marL="96848" indent="0" algn="just">
              <a:buNone/>
            </a:pPr>
            <a:r>
              <a:rPr lang="he-IL" dirty="0"/>
              <a:t>שקיפות ארגונית מתארת התנהלות של ארגון באופן המאפשר גישה למאגרי המידע שלו, כגון התנהלות כספית, פרוטוקולים, סטטיסטיקות, תקנות וחוקים, </a:t>
            </a:r>
            <a:r>
              <a:rPr lang="he-IL" dirty="0" err="1"/>
              <a:t>מיזכרים</a:t>
            </a:r>
            <a:r>
              <a:rPr lang="he-IL" dirty="0"/>
              <a:t>, ישיבות פתוחות ודרכי פעולה.</a:t>
            </a:r>
          </a:p>
          <a:p>
            <a:pPr marL="96848" indent="0">
              <a:buNone/>
            </a:pPr>
            <a:endParaRPr lang="he-IL" dirty="0">
              <a:solidFill>
                <a:schemeClr val="accent1">
                  <a:lumMod val="75000"/>
                </a:schemeClr>
              </a:solidFill>
            </a:endParaRPr>
          </a:p>
          <a:p>
            <a:pPr marL="96848" indent="0" algn="just">
              <a:buNone/>
            </a:pPr>
            <a:r>
              <a:rPr lang="he-IL" dirty="0"/>
              <a:t>שקיפות נדרשת בתחומים שונים, כמו לדוגמא:</a:t>
            </a:r>
          </a:p>
          <a:p>
            <a:pPr marL="342900" indent="-342900" algn="just"/>
            <a:r>
              <a:rPr lang="he-IL" dirty="0"/>
              <a:t>שקיפות בתהליכי קבלת החלטות של ארגונים ציבוריים (עיריות, ועדות הכנסת)</a:t>
            </a:r>
          </a:p>
          <a:p>
            <a:pPr marL="342900" indent="-342900" algn="just"/>
            <a:r>
              <a:rPr lang="he-IL" dirty="0"/>
              <a:t>שקיפות בנקאית</a:t>
            </a:r>
          </a:p>
          <a:p>
            <a:pPr marL="342900" indent="-342900"/>
            <a:r>
              <a:rPr lang="he-IL" dirty="0"/>
              <a:t>שקיפות דוחות כספיים של חברות הנסחרות בבורסה לניירות ערך</a:t>
            </a:r>
          </a:p>
          <a:p>
            <a:pPr marL="96848" indent="0">
              <a:lnSpc>
                <a:spcPct val="150000"/>
              </a:lnSpc>
              <a:buNone/>
            </a:pPr>
            <a:endParaRPr lang="he-IL" dirty="0"/>
          </a:p>
        </p:txBody>
      </p:sp>
    </p:spTree>
    <p:extLst>
      <p:ext uri="{BB962C8B-B14F-4D97-AF65-F5344CB8AC3E}">
        <p14:creationId xmlns:p14="http://schemas.microsoft.com/office/powerpoint/2010/main" val="202002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animEffect transition="in" filter="fade">
                                      <p:cBhvr>
                                        <p:cTn id="7" dur="1000"/>
                                        <p:tgtEl>
                                          <p:spTgt spid="11">
                                            <p:txEl>
                                              <p:pRg st="2" end="2"/>
                                            </p:txEl>
                                          </p:spTgt>
                                        </p:tgtEl>
                                      </p:cBhvr>
                                    </p:animEffect>
                                    <p:anim calcmode="lin" valueType="num">
                                      <p:cBhvr>
                                        <p:cTn id="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3" end="3"/>
                                            </p:txEl>
                                          </p:spTgt>
                                        </p:tgtEl>
                                        <p:attrNameLst>
                                          <p:attrName>style.visibility</p:attrName>
                                        </p:attrNameLst>
                                      </p:cBhvr>
                                      <p:to>
                                        <p:strVal val="visible"/>
                                      </p:to>
                                    </p:set>
                                    <p:animEffect transition="in" filter="fade">
                                      <p:cBhvr>
                                        <p:cTn id="12" dur="1000"/>
                                        <p:tgtEl>
                                          <p:spTgt spid="11">
                                            <p:txEl>
                                              <p:pRg st="3" end="3"/>
                                            </p:txEl>
                                          </p:spTgt>
                                        </p:tgtEl>
                                      </p:cBhvr>
                                    </p:animEffect>
                                    <p:anim calcmode="lin" valueType="num">
                                      <p:cBhvr>
                                        <p:cTn id="1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fade">
                                      <p:cBhvr>
                                        <p:cTn id="17" dur="1000"/>
                                        <p:tgtEl>
                                          <p:spTgt spid="11">
                                            <p:txEl>
                                              <p:pRg st="4" end="4"/>
                                            </p:txEl>
                                          </p:spTgt>
                                        </p:tgtEl>
                                      </p:cBhvr>
                                    </p:animEffect>
                                    <p:anim calcmode="lin" valueType="num">
                                      <p:cBhvr>
                                        <p:cTn id="1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5" end="5"/>
                                            </p:txEl>
                                          </p:spTgt>
                                        </p:tgtEl>
                                        <p:attrNameLst>
                                          <p:attrName>style.visibility</p:attrName>
                                        </p:attrNameLst>
                                      </p:cBhvr>
                                      <p:to>
                                        <p:strVal val="visible"/>
                                      </p:to>
                                    </p:set>
                                    <p:animEffect transition="in" filter="fade">
                                      <p:cBhvr>
                                        <p:cTn id="22" dur="1000"/>
                                        <p:tgtEl>
                                          <p:spTgt spid="11">
                                            <p:txEl>
                                              <p:pRg st="5" end="5"/>
                                            </p:txEl>
                                          </p:spTgt>
                                        </p:tgtEl>
                                      </p:cBhvr>
                                    </p:animEffect>
                                    <p:anim calcmode="lin" valueType="num">
                                      <p:cBhvr>
                                        <p:cTn id="2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1843655" cy="720094"/>
          </a:xfrm>
        </p:spPr>
        <p:txBody>
          <a:bodyPr/>
          <a:lstStyle/>
          <a:p>
            <a:pPr algn="r"/>
            <a:r>
              <a:rPr lang="he-IL" dirty="0"/>
              <a:t>שקיפות ארגונית</a:t>
            </a:r>
          </a:p>
        </p:txBody>
      </p:sp>
      <p:pic>
        <p:nvPicPr>
          <p:cNvPr id="4" name="תמונה 3">
            <a:extLst>
              <a:ext uri="{FF2B5EF4-FFF2-40B4-BE49-F238E27FC236}">
                <a16:creationId xmlns:a16="http://schemas.microsoft.com/office/drawing/2014/main" id="{C364BEBD-ABDF-46B4-AEDF-869B4FE39DF2}"/>
              </a:ext>
            </a:extLst>
          </p:cNvPr>
          <p:cNvPicPr>
            <a:picLocks noChangeAspect="1"/>
          </p:cNvPicPr>
          <p:nvPr/>
        </p:nvPicPr>
        <p:blipFill>
          <a:blip r:embed="rId3"/>
          <a:stretch>
            <a:fillRect/>
          </a:stretch>
        </p:blipFill>
        <p:spPr>
          <a:xfrm>
            <a:off x="875492" y="166668"/>
            <a:ext cx="7002415" cy="6478657"/>
          </a:xfrm>
          <a:prstGeom prst="rect">
            <a:avLst/>
          </a:prstGeom>
        </p:spPr>
      </p:pic>
    </p:spTree>
    <p:extLst>
      <p:ext uri="{BB962C8B-B14F-4D97-AF65-F5344CB8AC3E}">
        <p14:creationId xmlns:p14="http://schemas.microsoft.com/office/powerpoint/2010/main" val="110050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1527969" cy="720094"/>
          </a:xfrm>
        </p:spPr>
        <p:txBody>
          <a:bodyPr/>
          <a:lstStyle/>
          <a:p>
            <a:pPr algn="r"/>
            <a:r>
              <a:rPr lang="he-IL" dirty="0"/>
              <a:t>שקיפות ארגונית</a:t>
            </a:r>
          </a:p>
        </p:txBody>
      </p:sp>
      <p:pic>
        <p:nvPicPr>
          <p:cNvPr id="5" name="תמונה 4">
            <a:extLst>
              <a:ext uri="{FF2B5EF4-FFF2-40B4-BE49-F238E27FC236}">
                <a16:creationId xmlns:a16="http://schemas.microsoft.com/office/drawing/2014/main" id="{2B7C90C5-F1C2-42D3-B11C-C3FCC52AE7BF}"/>
              </a:ext>
            </a:extLst>
          </p:cNvPr>
          <p:cNvPicPr>
            <a:picLocks noChangeAspect="1"/>
          </p:cNvPicPr>
          <p:nvPr/>
        </p:nvPicPr>
        <p:blipFill>
          <a:blip r:embed="rId3"/>
          <a:stretch>
            <a:fillRect/>
          </a:stretch>
        </p:blipFill>
        <p:spPr>
          <a:xfrm>
            <a:off x="158054" y="1200056"/>
            <a:ext cx="9142777" cy="5054622"/>
          </a:xfrm>
          <a:prstGeom prst="rect">
            <a:avLst/>
          </a:prstGeom>
        </p:spPr>
      </p:pic>
    </p:spTree>
    <p:extLst>
      <p:ext uri="{BB962C8B-B14F-4D97-AF65-F5344CB8AC3E}">
        <p14:creationId xmlns:p14="http://schemas.microsoft.com/office/powerpoint/2010/main" val="15903664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1527969" cy="720094"/>
          </a:xfrm>
        </p:spPr>
        <p:txBody>
          <a:bodyPr/>
          <a:lstStyle/>
          <a:p>
            <a:pPr algn="r"/>
            <a:r>
              <a:rPr lang="he-IL" dirty="0"/>
              <a:t>מוסר</a:t>
            </a:r>
          </a:p>
        </p:txBody>
      </p:sp>
      <p:sp>
        <p:nvSpPr>
          <p:cNvPr id="11" name="מציין מיקום תוכן 10"/>
          <p:cNvSpPr>
            <a:spLocks noGrp="1"/>
          </p:cNvSpPr>
          <p:nvPr>
            <p:ph sz="quarter" idx="4"/>
          </p:nvPr>
        </p:nvSpPr>
        <p:spPr>
          <a:xfrm>
            <a:off x="1446004" y="932769"/>
            <a:ext cx="9299991" cy="4153058"/>
          </a:xfrm>
        </p:spPr>
        <p:txBody>
          <a:bodyPr>
            <a:normAutofit lnSpcReduction="10000"/>
          </a:bodyPr>
          <a:lstStyle/>
          <a:p>
            <a:pPr marL="96848" indent="0">
              <a:lnSpc>
                <a:spcPct val="150000"/>
              </a:lnSpc>
              <a:buNone/>
            </a:pPr>
            <a:r>
              <a:rPr lang="he-IL" dirty="0"/>
              <a:t>מוסר הוא מערך של עקרונות, אמונות, מחויבויות ומידות אשר צריכים להנחות ולאפיין את ההתנהגות הראויה והטובה של האדם במצבים שונים בכל הנוגע לקשר שלו עם הזולת: הגינות, יושר, צדק, כבוד, דאגה, טוב לב, חמלה, אמפתיה, אמינות, סובלנות, אחריות ומחויבות.</a:t>
            </a:r>
          </a:p>
          <a:p>
            <a:pPr marL="96848" indent="0">
              <a:lnSpc>
                <a:spcPct val="150000"/>
              </a:lnSpc>
              <a:buNone/>
            </a:pPr>
            <a:endParaRPr lang="he-IL" dirty="0"/>
          </a:p>
          <a:p>
            <a:pPr marL="96848" indent="0">
              <a:lnSpc>
                <a:spcPct val="150000"/>
              </a:lnSpc>
              <a:buNone/>
            </a:pPr>
            <a:r>
              <a:rPr lang="he-IL" dirty="0"/>
              <a:t>המוסר הוא המצפון שעל פיו בוחר האדם מה חשוב יותר ועל מה עליו לוותר במציאות מורכבת.</a:t>
            </a:r>
          </a:p>
          <a:p>
            <a:pPr>
              <a:lnSpc>
                <a:spcPct val="150000"/>
              </a:lnSpc>
            </a:pPr>
            <a:endParaRPr lang="he-IL" dirty="0"/>
          </a:p>
        </p:txBody>
      </p:sp>
    </p:spTree>
    <p:extLst>
      <p:ext uri="{BB962C8B-B14F-4D97-AF65-F5344CB8AC3E}">
        <p14:creationId xmlns:p14="http://schemas.microsoft.com/office/powerpoint/2010/main" val="1580865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3" y="212675"/>
            <a:ext cx="10678884" cy="720094"/>
          </a:xfrm>
        </p:spPr>
        <p:txBody>
          <a:bodyPr/>
          <a:lstStyle/>
          <a:p>
            <a:pPr algn="r"/>
            <a:r>
              <a:rPr lang="he-IL" dirty="0"/>
              <a:t>ערך</a:t>
            </a:r>
          </a:p>
        </p:txBody>
      </p:sp>
      <p:sp>
        <p:nvSpPr>
          <p:cNvPr id="14" name="מציין מיקום טקסט 13"/>
          <p:cNvSpPr>
            <a:spLocks noGrp="1"/>
          </p:cNvSpPr>
          <p:nvPr>
            <p:ph type="body" sz="quarter" idx="3"/>
          </p:nvPr>
        </p:nvSpPr>
        <p:spPr>
          <a:xfrm>
            <a:off x="1729854" y="1317613"/>
            <a:ext cx="8072546" cy="540070"/>
          </a:xfrm>
        </p:spPr>
        <p:txBody>
          <a:bodyPr/>
          <a:lstStyle/>
          <a:p>
            <a:pPr algn="just"/>
            <a:r>
              <a:rPr lang="he-IL" dirty="0">
                <a:solidFill>
                  <a:srgbClr val="002060"/>
                </a:solidFill>
              </a:rPr>
              <a:t>ערך בהגדרתו הוא מה שמוצג בגדר הראוי. לפיו האדם או הארגון מתנהג.</a:t>
            </a:r>
            <a:endParaRPr lang="he-IL" sz="4400" dirty="0">
              <a:solidFill>
                <a:srgbClr val="002060"/>
              </a:solidFill>
            </a:endParaRPr>
          </a:p>
        </p:txBody>
      </p:sp>
      <p:sp>
        <p:nvSpPr>
          <p:cNvPr id="7" name="תרשים זרימה: תהליך חלופי 6">
            <a:extLst>
              <a:ext uri="{FF2B5EF4-FFF2-40B4-BE49-F238E27FC236}">
                <a16:creationId xmlns:a16="http://schemas.microsoft.com/office/drawing/2014/main" id="{D151F33C-7C75-44DB-9A5A-08E9468F11EC}"/>
              </a:ext>
            </a:extLst>
          </p:cNvPr>
          <p:cNvSpPr/>
          <p:nvPr/>
        </p:nvSpPr>
        <p:spPr>
          <a:xfrm>
            <a:off x="7373237" y="2242527"/>
            <a:ext cx="2429163" cy="1357746"/>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rgbClr val="192A72"/>
                </a:solidFill>
                <a:latin typeface="Varela Round" panose="00000500000000000000" pitchFamily="2" charset="-79"/>
                <a:cs typeface="Varela Round" panose="00000500000000000000" pitchFamily="2" charset="-79"/>
              </a:rPr>
              <a:t>נאמנות</a:t>
            </a:r>
          </a:p>
        </p:txBody>
      </p:sp>
      <p:sp>
        <p:nvSpPr>
          <p:cNvPr id="9" name="תרשים זרימה: תהליך חלופי 8">
            <a:extLst>
              <a:ext uri="{FF2B5EF4-FFF2-40B4-BE49-F238E27FC236}">
                <a16:creationId xmlns:a16="http://schemas.microsoft.com/office/drawing/2014/main" id="{A592FF80-3DD3-4A80-9D22-41AABC4636AD}"/>
              </a:ext>
            </a:extLst>
          </p:cNvPr>
          <p:cNvSpPr/>
          <p:nvPr/>
        </p:nvSpPr>
        <p:spPr>
          <a:xfrm>
            <a:off x="4541547" y="2242527"/>
            <a:ext cx="2429163" cy="1357746"/>
          </a:xfrm>
          <a:prstGeom prst="flowChartAlternateProcess">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bg1"/>
                </a:solidFill>
                <a:latin typeface="Varela Round" panose="00000500000000000000" pitchFamily="2" charset="-79"/>
                <a:cs typeface="Varela Round" panose="00000500000000000000" pitchFamily="2" charset="-79"/>
              </a:rPr>
              <a:t>יושר</a:t>
            </a:r>
          </a:p>
        </p:txBody>
      </p:sp>
      <p:sp>
        <p:nvSpPr>
          <p:cNvPr id="10" name="תרשים זרימה: תהליך חלופי 9">
            <a:extLst>
              <a:ext uri="{FF2B5EF4-FFF2-40B4-BE49-F238E27FC236}">
                <a16:creationId xmlns:a16="http://schemas.microsoft.com/office/drawing/2014/main" id="{7A7E5E04-F521-487B-A0F8-355B1D3E9D3E}"/>
              </a:ext>
            </a:extLst>
          </p:cNvPr>
          <p:cNvSpPr/>
          <p:nvPr/>
        </p:nvSpPr>
        <p:spPr>
          <a:xfrm>
            <a:off x="1702855" y="3774796"/>
            <a:ext cx="2429163" cy="1357746"/>
          </a:xfrm>
          <a:prstGeom prst="flowChartAlternateProcess">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bg1"/>
                </a:solidFill>
                <a:latin typeface="Varela Round" panose="00000500000000000000" pitchFamily="2" charset="-79"/>
                <a:cs typeface="Varela Round" panose="00000500000000000000" pitchFamily="2" charset="-79"/>
              </a:rPr>
              <a:t>צדק</a:t>
            </a:r>
          </a:p>
        </p:txBody>
      </p:sp>
      <p:sp>
        <p:nvSpPr>
          <p:cNvPr id="12" name="תרשים זרימה: תהליך חלופי 11">
            <a:extLst>
              <a:ext uri="{FF2B5EF4-FFF2-40B4-BE49-F238E27FC236}">
                <a16:creationId xmlns:a16="http://schemas.microsoft.com/office/drawing/2014/main" id="{FAAB6081-F7D7-438C-9CAD-6C323883FFE6}"/>
              </a:ext>
            </a:extLst>
          </p:cNvPr>
          <p:cNvSpPr/>
          <p:nvPr/>
        </p:nvSpPr>
        <p:spPr>
          <a:xfrm>
            <a:off x="7373236" y="3774796"/>
            <a:ext cx="2429163" cy="1357746"/>
          </a:xfrm>
          <a:prstGeom prst="flowChartAlternateProcess">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chemeClr val="bg1"/>
                </a:solidFill>
                <a:latin typeface="Varela Round" panose="00000500000000000000" pitchFamily="2" charset="-79"/>
                <a:cs typeface="Varela Round" panose="00000500000000000000" pitchFamily="2" charset="-79"/>
              </a:rPr>
              <a:t>אחריות</a:t>
            </a:r>
          </a:p>
        </p:txBody>
      </p:sp>
      <p:sp>
        <p:nvSpPr>
          <p:cNvPr id="13" name="תרשים זרימה: תהליך חלופי 12">
            <a:extLst>
              <a:ext uri="{FF2B5EF4-FFF2-40B4-BE49-F238E27FC236}">
                <a16:creationId xmlns:a16="http://schemas.microsoft.com/office/drawing/2014/main" id="{A190C0D4-0CDE-46F0-BA84-FD00DB72BA42}"/>
              </a:ext>
            </a:extLst>
          </p:cNvPr>
          <p:cNvSpPr/>
          <p:nvPr/>
        </p:nvSpPr>
        <p:spPr>
          <a:xfrm>
            <a:off x="1709857" y="2242527"/>
            <a:ext cx="2429163" cy="1357746"/>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rgbClr val="192A72"/>
                </a:solidFill>
                <a:latin typeface="Varela Round" panose="00000500000000000000" pitchFamily="2" charset="-79"/>
                <a:cs typeface="Varela Round" panose="00000500000000000000" pitchFamily="2" charset="-79"/>
              </a:rPr>
              <a:t>כבוד</a:t>
            </a:r>
          </a:p>
        </p:txBody>
      </p:sp>
      <p:sp>
        <p:nvSpPr>
          <p:cNvPr id="15" name="תרשים זרימה: תהליך חלופי 14">
            <a:extLst>
              <a:ext uri="{FF2B5EF4-FFF2-40B4-BE49-F238E27FC236}">
                <a16:creationId xmlns:a16="http://schemas.microsoft.com/office/drawing/2014/main" id="{9EEEEA2D-49BC-4586-AE1A-EEF08E5C59B4}"/>
              </a:ext>
            </a:extLst>
          </p:cNvPr>
          <p:cNvSpPr/>
          <p:nvPr/>
        </p:nvSpPr>
        <p:spPr>
          <a:xfrm>
            <a:off x="4541547" y="3774796"/>
            <a:ext cx="2429163" cy="1357746"/>
          </a:xfrm>
          <a:prstGeom prst="flowChartAlternate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3200" b="1" dirty="0">
                <a:solidFill>
                  <a:srgbClr val="192A72"/>
                </a:solidFill>
                <a:latin typeface="Varela Round" panose="00000500000000000000" pitchFamily="2" charset="-79"/>
                <a:cs typeface="Varela Round" panose="00000500000000000000" pitchFamily="2" charset="-79"/>
              </a:rPr>
              <a:t>חברות</a:t>
            </a:r>
          </a:p>
        </p:txBody>
      </p:sp>
    </p:spTree>
    <p:extLst>
      <p:ext uri="{BB962C8B-B14F-4D97-AF65-F5344CB8AC3E}">
        <p14:creationId xmlns:p14="http://schemas.microsoft.com/office/powerpoint/2010/main" val="1326698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0" y="321532"/>
            <a:ext cx="11190512" cy="720094"/>
          </a:xfrm>
        </p:spPr>
        <p:txBody>
          <a:bodyPr/>
          <a:lstStyle/>
          <a:p>
            <a:pPr algn="r"/>
            <a:r>
              <a:rPr lang="he-IL" sz="4800" dirty="0"/>
              <a:t>אחריותיות</a:t>
            </a:r>
          </a:p>
        </p:txBody>
      </p:sp>
      <p:sp>
        <p:nvSpPr>
          <p:cNvPr id="11" name="מציין מיקום תוכן 10"/>
          <p:cNvSpPr>
            <a:spLocks noGrp="1"/>
          </p:cNvSpPr>
          <p:nvPr>
            <p:ph sz="quarter" idx="4"/>
          </p:nvPr>
        </p:nvSpPr>
        <p:spPr>
          <a:xfrm>
            <a:off x="932552" y="1165412"/>
            <a:ext cx="9325413" cy="4153058"/>
          </a:xfrm>
        </p:spPr>
        <p:txBody>
          <a:bodyPr/>
          <a:lstStyle/>
          <a:p>
            <a:pPr marL="96848" indent="0">
              <a:lnSpc>
                <a:spcPct val="150000"/>
              </a:lnSpc>
              <a:buNone/>
            </a:pPr>
            <a:r>
              <a:rPr lang="he-IL" dirty="0"/>
              <a:t>הנכונות והחובה של מוסד ציבורי או של גוף שלטוני לתת דין וחשבון על פעולותיו ולשאת בתוצאותיהן.</a:t>
            </a:r>
          </a:p>
          <a:p>
            <a:pPr marL="96848" indent="0">
              <a:lnSpc>
                <a:spcPct val="150000"/>
              </a:lnSpc>
              <a:buNone/>
            </a:pPr>
            <a:r>
              <a:rPr lang="he-IL" dirty="0"/>
              <a:t>מושג זה משלב בתוכו את המושגים: אחריות, מחויבות ומתן דין וחשבון.</a:t>
            </a:r>
          </a:p>
          <a:p>
            <a:pPr marL="96848" indent="0">
              <a:lnSpc>
                <a:spcPct val="150000"/>
              </a:lnSpc>
              <a:buNone/>
            </a:pPr>
            <a:endParaRPr lang="he-IL" dirty="0"/>
          </a:p>
          <a:p>
            <a:pPr marL="96848" indent="0">
              <a:lnSpc>
                <a:spcPct val="150000"/>
              </a:lnSpc>
              <a:buNone/>
            </a:pPr>
            <a:r>
              <a:rPr lang="he-IL" dirty="0"/>
              <a:t>מצופה מגוף ציבורי לקחת אחריות על החלטותיו ומעשיו לפעול מתוך מחויבות לאזרחים ולתת דין וחשבון על הפעולות שהוא נוקט.</a:t>
            </a:r>
          </a:p>
          <a:p>
            <a:pPr>
              <a:lnSpc>
                <a:spcPct val="150000"/>
              </a:lnSpc>
            </a:pPr>
            <a:endParaRPr lang="he-IL" dirty="0"/>
          </a:p>
        </p:txBody>
      </p:sp>
    </p:spTree>
    <p:extLst>
      <p:ext uri="{BB962C8B-B14F-4D97-AF65-F5344CB8AC3E}">
        <p14:creationId xmlns:p14="http://schemas.microsoft.com/office/powerpoint/2010/main" val="28983244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1691255" cy="720094"/>
          </a:xfrm>
        </p:spPr>
        <p:txBody>
          <a:bodyPr/>
          <a:lstStyle/>
          <a:p>
            <a:pPr algn="r"/>
            <a:r>
              <a:rPr lang="he-IL" dirty="0"/>
              <a:t>אתיקה מקצועית</a:t>
            </a:r>
          </a:p>
        </p:txBody>
      </p:sp>
      <p:sp>
        <p:nvSpPr>
          <p:cNvPr id="11" name="מציין מיקום תוכן 10"/>
          <p:cNvSpPr>
            <a:spLocks noGrp="1"/>
          </p:cNvSpPr>
          <p:nvPr>
            <p:ph sz="quarter" idx="4"/>
          </p:nvPr>
        </p:nvSpPr>
        <p:spPr>
          <a:xfrm>
            <a:off x="515273" y="1038254"/>
            <a:ext cx="8411013" cy="5460517"/>
          </a:xfrm>
        </p:spPr>
        <p:txBody>
          <a:bodyPr>
            <a:normAutofit fontScale="70000" lnSpcReduction="20000"/>
          </a:bodyPr>
          <a:lstStyle/>
          <a:p>
            <a:pPr marL="96848" indent="0" algn="just">
              <a:lnSpc>
                <a:spcPct val="120000"/>
              </a:lnSpc>
              <a:buNone/>
            </a:pPr>
            <a:r>
              <a:rPr lang="he-IL" sz="3100" dirty="0"/>
              <a:t>מונח יישומי שנוגע לאורחות ולהתנהלות העניינים של קבוצות ובעלי עניין מקצועי. זוהי מערכת המשלבת כללים שבאים להגן בו בזמן על אנשי המקצוע ועל מקבלי השירות. הנחת המוצא היא תום לב ויושרה משני הצדדים.</a:t>
            </a:r>
          </a:p>
          <a:p>
            <a:pPr marL="96848" indent="0" algn="just">
              <a:lnSpc>
                <a:spcPct val="120000"/>
              </a:lnSpc>
              <a:buNone/>
            </a:pPr>
            <a:endParaRPr lang="he-IL" sz="3100" dirty="0"/>
          </a:p>
          <a:p>
            <a:pPr marL="96848" indent="0" algn="just">
              <a:lnSpc>
                <a:spcPct val="120000"/>
              </a:lnSpc>
              <a:buNone/>
            </a:pPr>
            <a:r>
              <a:rPr lang="he-IL" sz="3100" dirty="0"/>
              <a:t>האתיקה המקצועית מוסדרת באמצעות תקנות או קוד אתיקה. זוהי רשימת הנחיות וכללי פעולה שנקבעים על ידי הקבוצה המקצועית והם חלים על כל חבריה. רשימה זו כוללת הנחיות לפעולה, הנחיות לפעולה שגויה וסנקציות על פעולות לא רצויות.</a:t>
            </a:r>
          </a:p>
          <a:p>
            <a:pPr marL="96848" indent="0" algn="just">
              <a:lnSpc>
                <a:spcPct val="120000"/>
              </a:lnSpc>
              <a:buNone/>
            </a:pPr>
            <a:endParaRPr lang="he-IL" sz="3100" dirty="0"/>
          </a:p>
          <a:p>
            <a:pPr marL="96848" indent="0" algn="just">
              <a:lnSpc>
                <a:spcPct val="120000"/>
              </a:lnSpc>
              <a:buNone/>
            </a:pPr>
            <a:r>
              <a:rPr lang="he-IL" sz="3100" dirty="0"/>
              <a:t>הקוד האתי המקצועי כולל בדרך כלל שלושה חלקים:</a:t>
            </a:r>
          </a:p>
          <a:p>
            <a:pPr marL="457200" indent="-457200" algn="just">
              <a:lnSpc>
                <a:spcPct val="120000"/>
              </a:lnSpc>
              <a:buFont typeface="+mj-lt"/>
              <a:buAutoNum type="arabicPeriod"/>
            </a:pPr>
            <a:r>
              <a:rPr lang="he-IL" sz="3100" dirty="0"/>
              <a:t>תיאור זהות המקצוע שהקוד האתי חל עליו.</a:t>
            </a:r>
          </a:p>
          <a:p>
            <a:pPr marL="457200" indent="-457200" algn="just">
              <a:lnSpc>
                <a:spcPct val="120000"/>
              </a:lnSpc>
              <a:buFont typeface="+mj-lt"/>
              <a:buAutoNum type="arabicPeriod"/>
            </a:pPr>
            <a:r>
              <a:rPr lang="he-IL" sz="3100" dirty="0"/>
              <a:t>ערכי יסוד</a:t>
            </a:r>
          </a:p>
          <a:p>
            <a:pPr marL="457200" indent="-457200" algn="just">
              <a:lnSpc>
                <a:spcPct val="120000"/>
              </a:lnSpc>
              <a:buFont typeface="+mj-lt"/>
              <a:buAutoNum type="arabicPeriod"/>
            </a:pPr>
            <a:r>
              <a:rPr lang="he-IL" sz="3100" dirty="0"/>
              <a:t>סטנדרטים אתיים – כללי "עשה ואל תעשה"</a:t>
            </a:r>
          </a:p>
        </p:txBody>
      </p:sp>
    </p:spTree>
    <p:extLst>
      <p:ext uri="{BB962C8B-B14F-4D97-AF65-F5344CB8AC3E}">
        <p14:creationId xmlns:p14="http://schemas.microsoft.com/office/powerpoint/2010/main" val="2171505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50369" y="212675"/>
            <a:ext cx="12191999" cy="720094"/>
          </a:xfrm>
        </p:spPr>
        <p:txBody>
          <a:bodyPr/>
          <a:lstStyle/>
          <a:p>
            <a:pPr algn="r"/>
            <a:r>
              <a:rPr lang="he-IL" dirty="0"/>
              <a:t>אתיקה מקצועית - משימה</a:t>
            </a:r>
          </a:p>
        </p:txBody>
      </p:sp>
      <p:sp>
        <p:nvSpPr>
          <p:cNvPr id="11" name="מציין מיקום תוכן 10"/>
          <p:cNvSpPr>
            <a:spLocks noGrp="1"/>
          </p:cNvSpPr>
          <p:nvPr>
            <p:ph sz="quarter" idx="4"/>
          </p:nvPr>
        </p:nvSpPr>
        <p:spPr>
          <a:xfrm>
            <a:off x="515273" y="1150374"/>
            <a:ext cx="7761461" cy="4940710"/>
          </a:xfrm>
        </p:spPr>
        <p:txBody>
          <a:bodyPr>
            <a:normAutofit fontScale="85000" lnSpcReduction="20000"/>
          </a:bodyPr>
          <a:lstStyle/>
          <a:p>
            <a:pPr marL="96848" indent="0" algn="just">
              <a:buNone/>
            </a:pPr>
            <a:r>
              <a:rPr lang="he-IL" sz="2800" dirty="0"/>
              <a:t>חפשו באינטרנט דוגמאות לקוד אתי של אחד מהמקצועות הבאים:</a:t>
            </a:r>
          </a:p>
          <a:p>
            <a:pPr algn="just"/>
            <a:endParaRPr lang="he-IL" sz="2800" dirty="0"/>
          </a:p>
          <a:p>
            <a:pPr marL="342900" indent="-342900" algn="just"/>
            <a:r>
              <a:rPr lang="he-IL" sz="2800" dirty="0"/>
              <a:t>עורכי דין</a:t>
            </a:r>
          </a:p>
          <a:p>
            <a:pPr marL="342900" indent="-342900" algn="just"/>
            <a:r>
              <a:rPr lang="he-IL" sz="2800" dirty="0"/>
              <a:t>רופאים</a:t>
            </a:r>
          </a:p>
          <a:p>
            <a:pPr marL="342900" indent="-342900" algn="just"/>
            <a:r>
              <a:rPr lang="he-IL" sz="2800" dirty="0"/>
              <a:t>חיילים בצה"ל</a:t>
            </a:r>
          </a:p>
          <a:p>
            <a:pPr marL="342900" indent="-342900" algn="just"/>
            <a:r>
              <a:rPr lang="he-IL" sz="2800" dirty="0"/>
              <a:t>רואי חשבון</a:t>
            </a:r>
          </a:p>
          <a:p>
            <a:pPr marL="342900" indent="-342900" algn="just"/>
            <a:endParaRPr lang="he-IL" sz="2800" dirty="0"/>
          </a:p>
          <a:p>
            <a:pPr marL="96848" indent="0" algn="just">
              <a:buNone/>
            </a:pPr>
            <a:r>
              <a:rPr lang="he-IL" sz="2800" dirty="0"/>
              <a:t>בדקו האם הקוד האתי מכיל את המרכיבים הבאים:</a:t>
            </a:r>
          </a:p>
          <a:p>
            <a:pPr algn="just"/>
            <a:endParaRPr lang="he-IL" sz="2800" dirty="0"/>
          </a:p>
          <a:p>
            <a:pPr marL="457200" indent="-457200" algn="just">
              <a:buFont typeface="+mj-lt"/>
              <a:buAutoNum type="arabicPeriod"/>
            </a:pPr>
            <a:r>
              <a:rPr lang="he-IL" sz="2800" dirty="0"/>
              <a:t>תיאור זהות המקצוע שהקוד האתי חל עליו.</a:t>
            </a:r>
          </a:p>
          <a:p>
            <a:pPr marL="457200" indent="-457200" algn="just">
              <a:buFont typeface="+mj-lt"/>
              <a:buAutoNum type="arabicPeriod"/>
            </a:pPr>
            <a:r>
              <a:rPr lang="he-IL" sz="2800" dirty="0"/>
              <a:t>ערכי יסוד.</a:t>
            </a:r>
          </a:p>
          <a:p>
            <a:pPr marL="457200" indent="-457200" algn="just">
              <a:buFont typeface="+mj-lt"/>
              <a:buAutoNum type="arabicPeriod"/>
            </a:pPr>
            <a:r>
              <a:rPr lang="he-IL" sz="2800" dirty="0"/>
              <a:t>סטנדרטים אתיים – כללי התנהגות.</a:t>
            </a:r>
          </a:p>
          <a:p>
            <a:pPr marL="96848" indent="0">
              <a:lnSpc>
                <a:spcPct val="150000"/>
              </a:lnSpc>
              <a:buNone/>
            </a:pPr>
            <a:endParaRPr lang="he-IL" dirty="0"/>
          </a:p>
        </p:txBody>
      </p:sp>
    </p:spTree>
    <p:extLst>
      <p:ext uri="{BB962C8B-B14F-4D97-AF65-F5344CB8AC3E}">
        <p14:creationId xmlns:p14="http://schemas.microsoft.com/office/powerpoint/2010/main" val="39146549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1691255" cy="720094"/>
          </a:xfrm>
        </p:spPr>
        <p:txBody>
          <a:bodyPr/>
          <a:lstStyle/>
          <a:p>
            <a:pPr algn="r"/>
            <a:r>
              <a:rPr lang="he-IL" dirty="0"/>
              <a:t>אתיקה מקצועית - משימה</a:t>
            </a:r>
          </a:p>
        </p:txBody>
      </p:sp>
      <p:pic>
        <p:nvPicPr>
          <p:cNvPr id="2" name="תמונה 1">
            <a:extLst>
              <a:ext uri="{FF2B5EF4-FFF2-40B4-BE49-F238E27FC236}">
                <a16:creationId xmlns:a16="http://schemas.microsoft.com/office/drawing/2014/main" id="{7FBF9EC0-640A-4DD1-9CF0-5E66C6461B8A}"/>
              </a:ext>
            </a:extLst>
          </p:cNvPr>
          <p:cNvPicPr>
            <a:picLocks noChangeAspect="1"/>
          </p:cNvPicPr>
          <p:nvPr/>
        </p:nvPicPr>
        <p:blipFill>
          <a:blip r:embed="rId3"/>
          <a:stretch>
            <a:fillRect/>
          </a:stretch>
        </p:blipFill>
        <p:spPr>
          <a:xfrm>
            <a:off x="2785447" y="1064803"/>
            <a:ext cx="8715375" cy="3076575"/>
          </a:xfrm>
          <a:prstGeom prst="rect">
            <a:avLst/>
          </a:prstGeom>
        </p:spPr>
      </p:pic>
      <p:pic>
        <p:nvPicPr>
          <p:cNvPr id="3" name="תמונה 2">
            <a:extLst>
              <a:ext uri="{FF2B5EF4-FFF2-40B4-BE49-F238E27FC236}">
                <a16:creationId xmlns:a16="http://schemas.microsoft.com/office/drawing/2014/main" id="{7EDE2C71-7D28-4FD5-84EF-D836A04209DC}"/>
              </a:ext>
            </a:extLst>
          </p:cNvPr>
          <p:cNvPicPr>
            <a:picLocks noChangeAspect="1"/>
          </p:cNvPicPr>
          <p:nvPr/>
        </p:nvPicPr>
        <p:blipFill>
          <a:blip r:embed="rId4"/>
          <a:stretch>
            <a:fillRect/>
          </a:stretch>
        </p:blipFill>
        <p:spPr>
          <a:xfrm>
            <a:off x="91544" y="4141378"/>
            <a:ext cx="8715375" cy="2503947"/>
          </a:xfrm>
          <a:prstGeom prst="rect">
            <a:avLst/>
          </a:prstGeom>
        </p:spPr>
      </p:pic>
    </p:spTree>
    <p:extLst>
      <p:ext uri="{BB962C8B-B14F-4D97-AF65-F5344CB8AC3E}">
        <p14:creationId xmlns:p14="http://schemas.microsoft.com/office/powerpoint/2010/main" val="1484940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1691255" cy="720094"/>
          </a:xfrm>
        </p:spPr>
        <p:txBody>
          <a:bodyPr/>
          <a:lstStyle/>
          <a:p>
            <a:pPr algn="r"/>
            <a:r>
              <a:rPr lang="he-IL" dirty="0"/>
              <a:t>אתיקה מקצועית - משימה</a:t>
            </a:r>
          </a:p>
        </p:txBody>
      </p:sp>
      <p:pic>
        <p:nvPicPr>
          <p:cNvPr id="2" name="תמונה 1">
            <a:extLst>
              <a:ext uri="{FF2B5EF4-FFF2-40B4-BE49-F238E27FC236}">
                <a16:creationId xmlns:a16="http://schemas.microsoft.com/office/drawing/2014/main" id="{7FF0DED1-7EDB-45AD-A14A-D522378BEF58}"/>
              </a:ext>
            </a:extLst>
          </p:cNvPr>
          <p:cNvPicPr>
            <a:picLocks noChangeAspect="1"/>
          </p:cNvPicPr>
          <p:nvPr/>
        </p:nvPicPr>
        <p:blipFill>
          <a:blip r:embed="rId3"/>
          <a:stretch>
            <a:fillRect/>
          </a:stretch>
        </p:blipFill>
        <p:spPr>
          <a:xfrm>
            <a:off x="1114425" y="1375747"/>
            <a:ext cx="4981575" cy="4371975"/>
          </a:xfrm>
          <a:prstGeom prst="rect">
            <a:avLst/>
          </a:prstGeom>
        </p:spPr>
      </p:pic>
      <p:pic>
        <p:nvPicPr>
          <p:cNvPr id="3" name="תמונה 2">
            <a:extLst>
              <a:ext uri="{FF2B5EF4-FFF2-40B4-BE49-F238E27FC236}">
                <a16:creationId xmlns:a16="http://schemas.microsoft.com/office/drawing/2014/main" id="{FE0815C5-6272-4315-B78D-53AC75DB2064}"/>
              </a:ext>
            </a:extLst>
          </p:cNvPr>
          <p:cNvPicPr>
            <a:picLocks noChangeAspect="1"/>
          </p:cNvPicPr>
          <p:nvPr/>
        </p:nvPicPr>
        <p:blipFill>
          <a:blip r:embed="rId4"/>
          <a:stretch>
            <a:fillRect/>
          </a:stretch>
        </p:blipFill>
        <p:spPr>
          <a:xfrm>
            <a:off x="6829425" y="1375747"/>
            <a:ext cx="4248150" cy="3048000"/>
          </a:xfrm>
          <a:prstGeom prst="rect">
            <a:avLst/>
          </a:prstGeom>
        </p:spPr>
      </p:pic>
    </p:spTree>
    <p:extLst>
      <p:ext uri="{BB962C8B-B14F-4D97-AF65-F5344CB8AC3E}">
        <p14:creationId xmlns:p14="http://schemas.microsoft.com/office/powerpoint/2010/main" val="3814178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29534" y="2695671"/>
            <a:ext cx="9208400" cy="1924651"/>
          </a:xfrm>
          <a:prstGeom prst="rect">
            <a:avLst/>
          </a:prstGeom>
          <a:noFill/>
          <a:ln>
            <a:noFill/>
          </a:ln>
        </p:spPr>
        <p:txBody>
          <a:bodyPr spcFirstLastPara="1" wrap="square" lIns="121904" tIns="121904" rIns="121904" bIns="121904" anchor="t" anchorCtr="0">
            <a:noAutofit/>
          </a:bodyPr>
          <a:lstStyle/>
          <a:p>
            <a:pPr marL="609600">
              <a:lnSpc>
                <a:spcPct val="150000"/>
              </a:lnSpc>
            </a:pPr>
            <a:endParaRPr dirty="0"/>
          </a:p>
        </p:txBody>
      </p:sp>
      <p:sp>
        <p:nvSpPr>
          <p:cNvPr id="5" name="כותרת 4"/>
          <p:cNvSpPr>
            <a:spLocks noGrp="1"/>
          </p:cNvSpPr>
          <p:nvPr>
            <p:ph type="ctrTitle"/>
          </p:nvPr>
        </p:nvSpPr>
        <p:spPr>
          <a:xfrm>
            <a:off x="1" y="1640677"/>
            <a:ext cx="12192001" cy="1260164"/>
          </a:xfrm>
        </p:spPr>
        <p:txBody>
          <a:bodyPr/>
          <a:lstStyle/>
          <a:p>
            <a:r>
              <a:rPr lang="he-IL" dirty="0">
                <a:solidFill>
                  <a:srgbClr val="192A72"/>
                </a:solidFill>
              </a:rPr>
              <a:t>אתיקה</a:t>
            </a:r>
          </a:p>
        </p:txBody>
      </p:sp>
      <p:sp>
        <p:nvSpPr>
          <p:cNvPr id="7" name="כותרת משנה 6"/>
          <p:cNvSpPr>
            <a:spLocks noGrp="1"/>
          </p:cNvSpPr>
          <p:nvPr>
            <p:ph type="subTitle" idx="1"/>
          </p:nvPr>
        </p:nvSpPr>
        <p:spPr>
          <a:xfrm>
            <a:off x="1" y="2826050"/>
            <a:ext cx="12192001" cy="720094"/>
          </a:xfrm>
        </p:spPr>
        <p:txBody>
          <a:bodyPr/>
          <a:lstStyle/>
          <a:p>
            <a:r>
              <a:rPr lang="he-IL" dirty="0">
                <a:sym typeface="Varela Round"/>
              </a:rPr>
              <a:t>מגמת ניהול עסקי</a:t>
            </a:r>
          </a:p>
        </p:txBody>
      </p:sp>
      <p:sp>
        <p:nvSpPr>
          <p:cNvPr id="4" name="מציין מיקום תוכן 3"/>
          <p:cNvSpPr>
            <a:spLocks noGrp="1"/>
          </p:cNvSpPr>
          <p:nvPr>
            <p:ph idx="10"/>
          </p:nvPr>
        </p:nvSpPr>
        <p:spPr>
          <a:xfrm>
            <a:off x="1" y="3655861"/>
            <a:ext cx="12192001" cy="720094"/>
          </a:xfrm>
        </p:spPr>
        <p:txBody>
          <a:bodyPr/>
          <a:lstStyle/>
          <a:p>
            <a:r>
              <a:rPr lang="he-IL" dirty="0">
                <a:sym typeface="Varela Round"/>
              </a:rPr>
              <a:t>שם המורה: חמוטל כהן</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1397341" cy="720094"/>
          </a:xfrm>
        </p:spPr>
        <p:txBody>
          <a:bodyPr/>
          <a:lstStyle/>
          <a:p>
            <a:pPr algn="r"/>
            <a:r>
              <a:rPr lang="he-IL" dirty="0"/>
              <a:t>אתיקה מקצועית - משימה</a:t>
            </a:r>
          </a:p>
        </p:txBody>
      </p:sp>
      <p:pic>
        <p:nvPicPr>
          <p:cNvPr id="2" name="תמונה 1">
            <a:extLst>
              <a:ext uri="{FF2B5EF4-FFF2-40B4-BE49-F238E27FC236}">
                <a16:creationId xmlns:a16="http://schemas.microsoft.com/office/drawing/2014/main" id="{CB913C06-9745-41B5-8933-11E01C936001}"/>
              </a:ext>
            </a:extLst>
          </p:cNvPr>
          <p:cNvPicPr>
            <a:picLocks noChangeAspect="1"/>
          </p:cNvPicPr>
          <p:nvPr/>
        </p:nvPicPr>
        <p:blipFill>
          <a:blip r:embed="rId3"/>
          <a:stretch>
            <a:fillRect/>
          </a:stretch>
        </p:blipFill>
        <p:spPr>
          <a:xfrm>
            <a:off x="695325" y="1246511"/>
            <a:ext cx="9908765" cy="4797101"/>
          </a:xfrm>
          <a:prstGeom prst="rect">
            <a:avLst/>
          </a:prstGeom>
        </p:spPr>
      </p:pic>
    </p:spTree>
    <p:extLst>
      <p:ext uri="{BB962C8B-B14F-4D97-AF65-F5344CB8AC3E}">
        <p14:creationId xmlns:p14="http://schemas.microsoft.com/office/powerpoint/2010/main" val="1191007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3" y="212675"/>
            <a:ext cx="11440884" cy="720094"/>
          </a:xfrm>
        </p:spPr>
        <p:txBody>
          <a:bodyPr/>
          <a:lstStyle/>
          <a:p>
            <a:pPr algn="r"/>
            <a:r>
              <a:rPr lang="he-IL" dirty="0"/>
              <a:t>קוד</a:t>
            </a:r>
            <a:r>
              <a:rPr lang="he-IL" sz="3600" dirty="0"/>
              <a:t> </a:t>
            </a:r>
            <a:r>
              <a:rPr lang="he-IL" dirty="0"/>
              <a:t>אתי</a:t>
            </a:r>
          </a:p>
        </p:txBody>
      </p:sp>
      <p:sp>
        <p:nvSpPr>
          <p:cNvPr id="11" name="מציין מיקום תוכן 10"/>
          <p:cNvSpPr>
            <a:spLocks noGrp="1"/>
          </p:cNvSpPr>
          <p:nvPr>
            <p:ph sz="quarter" idx="4"/>
          </p:nvPr>
        </p:nvSpPr>
        <p:spPr>
          <a:xfrm>
            <a:off x="605981" y="1145642"/>
            <a:ext cx="10228927" cy="4153058"/>
          </a:xfrm>
        </p:spPr>
        <p:txBody>
          <a:bodyPr>
            <a:normAutofit lnSpcReduction="10000"/>
          </a:bodyPr>
          <a:lstStyle/>
          <a:p>
            <a:pPr marL="96848" indent="0">
              <a:buNone/>
            </a:pPr>
            <a:r>
              <a:rPr lang="he-IL" dirty="0"/>
              <a:t>מסמך המציג את החובות (המוסריות והאחרות) המוטלות על בעלי מקצוע או על ארגונים, עסקיים או ציבוריים. רצוי להוסיף לקוד האתי הגדרות, הסברים ודוגמאות.</a:t>
            </a:r>
          </a:p>
          <a:p>
            <a:pPr marL="96848" indent="0">
              <a:buNone/>
            </a:pPr>
            <a:endParaRPr lang="he-IL" dirty="0"/>
          </a:p>
          <a:p>
            <a:pPr marL="96848" indent="0">
              <a:buNone/>
            </a:pPr>
            <a:r>
              <a:rPr lang="he-IL" dirty="0"/>
              <a:t>הקוד האתי חשוב מכמה סיבות:</a:t>
            </a:r>
          </a:p>
          <a:p>
            <a:pPr marL="342900" indent="-342900"/>
            <a:r>
              <a:rPr lang="he-IL" dirty="0"/>
              <a:t>מאפשר לארגון לכוון את העובדים להתנהגות הרצויה.</a:t>
            </a:r>
          </a:p>
          <a:p>
            <a:pPr marL="342900" indent="-342900"/>
            <a:r>
              <a:rPr lang="he-IL" dirty="0"/>
              <a:t>תורם לשקיפות בארגון.</a:t>
            </a:r>
          </a:p>
          <a:p>
            <a:pPr marL="342900" indent="-342900"/>
            <a:r>
              <a:rPr lang="he-IL" dirty="0"/>
              <a:t>מפתח בקרב העובדים דאגה לזולת ורגישות חברתית.</a:t>
            </a:r>
          </a:p>
          <a:p>
            <a:pPr marL="342900" indent="-342900"/>
            <a:r>
              <a:rPr lang="he-IL" dirty="0"/>
              <a:t>מונע שחיתויות.</a:t>
            </a:r>
          </a:p>
          <a:p>
            <a:pPr marL="342900" indent="-342900"/>
            <a:r>
              <a:rPr lang="he-IL" dirty="0"/>
              <a:t>מביא להקפדה על תנאי עבודה נאותים.</a:t>
            </a:r>
          </a:p>
          <a:p>
            <a:pPr>
              <a:lnSpc>
                <a:spcPct val="150000"/>
              </a:lnSpc>
            </a:pPr>
            <a:endParaRPr lang="he-IL" dirty="0"/>
          </a:p>
        </p:txBody>
      </p:sp>
    </p:spTree>
    <p:extLst>
      <p:ext uri="{BB962C8B-B14F-4D97-AF65-F5344CB8AC3E}">
        <p14:creationId xmlns:p14="http://schemas.microsoft.com/office/powerpoint/2010/main" val="2519135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3" y="212675"/>
            <a:ext cx="11647712" cy="720094"/>
          </a:xfrm>
        </p:spPr>
        <p:txBody>
          <a:bodyPr/>
          <a:lstStyle/>
          <a:p>
            <a:pPr algn="r"/>
            <a:r>
              <a:rPr lang="he-IL" dirty="0"/>
              <a:t>קוד</a:t>
            </a:r>
            <a:r>
              <a:rPr lang="he-IL" sz="3600" dirty="0"/>
              <a:t> </a:t>
            </a:r>
            <a:r>
              <a:rPr lang="he-IL" dirty="0"/>
              <a:t>אתי</a:t>
            </a:r>
          </a:p>
        </p:txBody>
      </p:sp>
      <p:graphicFrame>
        <p:nvGraphicFramePr>
          <p:cNvPr id="4" name="דיאגרמה 3">
            <a:extLst>
              <a:ext uri="{FF2B5EF4-FFF2-40B4-BE49-F238E27FC236}">
                <a16:creationId xmlns:a16="http://schemas.microsoft.com/office/drawing/2014/main" id="{574627D1-1D87-4D4A-93FE-D14B8EDAA924}"/>
              </a:ext>
            </a:extLst>
          </p:cNvPr>
          <p:cNvGraphicFramePr/>
          <p:nvPr>
            <p:extLst>
              <p:ext uri="{D42A27DB-BD31-4B8C-83A1-F6EECF244321}">
                <p14:modId xmlns:p14="http://schemas.microsoft.com/office/powerpoint/2010/main" val="4211095809"/>
              </p:ext>
            </p:extLst>
          </p:nvPr>
        </p:nvGraphicFramePr>
        <p:xfrm>
          <a:off x="272144" y="932769"/>
          <a:ext cx="11549742" cy="4749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367662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369D44E2-5808-4E40-928D-A64A4FEF4D23}"/>
              </a:ext>
            </a:extLst>
          </p:cNvPr>
          <p:cNvSpPr txBox="1"/>
          <p:nvPr/>
        </p:nvSpPr>
        <p:spPr>
          <a:xfrm>
            <a:off x="534571" y="6105378"/>
            <a:ext cx="5173897" cy="369332"/>
          </a:xfrm>
          <a:prstGeom prst="rect">
            <a:avLst/>
          </a:prstGeom>
          <a:noFill/>
        </p:spPr>
        <p:txBody>
          <a:bodyPr wrap="square" rtlCol="1">
            <a:spAutoFit/>
          </a:bodyPr>
          <a:lstStyle/>
          <a:p>
            <a:r>
              <a:rPr lang="he-IL" b="1" dirty="0">
                <a:solidFill>
                  <a:srgbClr val="002060"/>
                </a:solidFill>
              </a:rPr>
              <a:t>אתיקה - מגמת ניהול עסקי – משרד החינוך</a:t>
            </a:r>
          </a:p>
        </p:txBody>
      </p:sp>
      <p:sp>
        <p:nvSpPr>
          <p:cNvPr id="8" name="כותרת 7">
            <a:extLst>
              <a:ext uri="{FF2B5EF4-FFF2-40B4-BE49-F238E27FC236}">
                <a16:creationId xmlns:a16="http://schemas.microsoft.com/office/drawing/2014/main" id="{6FCAE9AB-B311-49C1-B60B-5B4F122F8374}"/>
              </a:ext>
            </a:extLst>
          </p:cNvPr>
          <p:cNvSpPr>
            <a:spLocks noGrp="1"/>
          </p:cNvSpPr>
          <p:nvPr>
            <p:ph type="ctrTitle"/>
          </p:nvPr>
        </p:nvSpPr>
        <p:spPr>
          <a:xfrm>
            <a:off x="1219200" y="364798"/>
            <a:ext cx="9144000" cy="903385"/>
          </a:xfrm>
        </p:spPr>
        <p:txBody>
          <a:bodyPr>
            <a:normAutofit fontScale="90000"/>
          </a:bodyPr>
          <a:lstStyle/>
          <a:p>
            <a:pPr algn="just"/>
            <a:r>
              <a:rPr lang="he-IL" sz="4900" dirty="0">
                <a:solidFill>
                  <a:srgbClr val="002060"/>
                </a:solidFill>
                <a:cs typeface="+mn-cs"/>
              </a:rPr>
              <a:t>קוד</a:t>
            </a:r>
            <a:r>
              <a:rPr lang="he-IL" dirty="0">
                <a:solidFill>
                  <a:srgbClr val="002060"/>
                </a:solidFill>
                <a:cs typeface="+mn-cs"/>
              </a:rPr>
              <a:t> </a:t>
            </a:r>
            <a:r>
              <a:rPr lang="he-IL" sz="4900" dirty="0">
                <a:solidFill>
                  <a:srgbClr val="002060"/>
                </a:solidFill>
                <a:cs typeface="+mn-cs"/>
              </a:rPr>
              <a:t>אתי</a:t>
            </a:r>
          </a:p>
        </p:txBody>
      </p:sp>
      <p:pic>
        <p:nvPicPr>
          <p:cNvPr id="2" name="תמונה 1">
            <a:extLst>
              <a:ext uri="{FF2B5EF4-FFF2-40B4-BE49-F238E27FC236}">
                <a16:creationId xmlns:a16="http://schemas.microsoft.com/office/drawing/2014/main" id="{F3A668FF-475D-49C2-8C03-97DE9A455008}"/>
              </a:ext>
            </a:extLst>
          </p:cNvPr>
          <p:cNvPicPr>
            <a:picLocks noChangeAspect="1"/>
          </p:cNvPicPr>
          <p:nvPr/>
        </p:nvPicPr>
        <p:blipFill>
          <a:blip r:embed="rId2"/>
          <a:stretch>
            <a:fillRect/>
          </a:stretch>
        </p:blipFill>
        <p:spPr>
          <a:xfrm>
            <a:off x="1" y="-27988"/>
            <a:ext cx="12192000" cy="6913974"/>
          </a:xfrm>
          <a:prstGeom prst="rect">
            <a:avLst/>
          </a:prstGeom>
        </p:spPr>
      </p:pic>
    </p:spTree>
    <p:extLst>
      <p:ext uri="{BB962C8B-B14F-4D97-AF65-F5344CB8AC3E}">
        <p14:creationId xmlns:p14="http://schemas.microsoft.com/office/powerpoint/2010/main" val="12752682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369D44E2-5808-4E40-928D-A64A4FEF4D23}"/>
              </a:ext>
            </a:extLst>
          </p:cNvPr>
          <p:cNvSpPr txBox="1"/>
          <p:nvPr/>
        </p:nvSpPr>
        <p:spPr>
          <a:xfrm>
            <a:off x="534571" y="6105378"/>
            <a:ext cx="5173897" cy="369332"/>
          </a:xfrm>
          <a:prstGeom prst="rect">
            <a:avLst/>
          </a:prstGeom>
          <a:noFill/>
        </p:spPr>
        <p:txBody>
          <a:bodyPr wrap="square" rtlCol="1">
            <a:spAutoFit/>
          </a:bodyPr>
          <a:lstStyle/>
          <a:p>
            <a:r>
              <a:rPr lang="he-IL" b="1" dirty="0">
                <a:solidFill>
                  <a:srgbClr val="002060"/>
                </a:solidFill>
              </a:rPr>
              <a:t>אתיקה - מגמת ניהול עסקי – משרד החינוך</a:t>
            </a:r>
          </a:p>
        </p:txBody>
      </p:sp>
      <p:sp>
        <p:nvSpPr>
          <p:cNvPr id="8" name="כותרת 7">
            <a:extLst>
              <a:ext uri="{FF2B5EF4-FFF2-40B4-BE49-F238E27FC236}">
                <a16:creationId xmlns:a16="http://schemas.microsoft.com/office/drawing/2014/main" id="{6FCAE9AB-B311-49C1-B60B-5B4F122F8374}"/>
              </a:ext>
            </a:extLst>
          </p:cNvPr>
          <p:cNvSpPr>
            <a:spLocks noGrp="1"/>
          </p:cNvSpPr>
          <p:nvPr>
            <p:ph type="ctrTitle"/>
          </p:nvPr>
        </p:nvSpPr>
        <p:spPr>
          <a:xfrm>
            <a:off x="1219200" y="364798"/>
            <a:ext cx="9144000" cy="903385"/>
          </a:xfrm>
        </p:spPr>
        <p:txBody>
          <a:bodyPr>
            <a:normAutofit fontScale="90000"/>
          </a:bodyPr>
          <a:lstStyle/>
          <a:p>
            <a:pPr algn="just"/>
            <a:r>
              <a:rPr lang="he-IL" sz="4900" dirty="0">
                <a:solidFill>
                  <a:srgbClr val="002060"/>
                </a:solidFill>
                <a:cs typeface="+mn-cs"/>
              </a:rPr>
              <a:t>קוד</a:t>
            </a:r>
            <a:r>
              <a:rPr lang="he-IL" dirty="0">
                <a:solidFill>
                  <a:srgbClr val="002060"/>
                </a:solidFill>
                <a:cs typeface="+mn-cs"/>
              </a:rPr>
              <a:t> </a:t>
            </a:r>
            <a:r>
              <a:rPr lang="he-IL" sz="4900" dirty="0">
                <a:solidFill>
                  <a:srgbClr val="002060"/>
                </a:solidFill>
                <a:cs typeface="+mn-cs"/>
              </a:rPr>
              <a:t>אתי</a:t>
            </a:r>
          </a:p>
        </p:txBody>
      </p:sp>
      <p:pic>
        <p:nvPicPr>
          <p:cNvPr id="2" name="תמונה 1">
            <a:extLst>
              <a:ext uri="{FF2B5EF4-FFF2-40B4-BE49-F238E27FC236}">
                <a16:creationId xmlns:a16="http://schemas.microsoft.com/office/drawing/2014/main" id="{F9BC27A6-699F-450A-9F7F-C904BD012607}"/>
              </a:ext>
            </a:extLst>
          </p:cNvPr>
          <p:cNvPicPr>
            <a:picLocks noChangeAspect="1"/>
          </p:cNvPicPr>
          <p:nvPr/>
        </p:nvPicPr>
        <p:blipFill>
          <a:blip r:embed="rId2"/>
          <a:stretch>
            <a:fillRect/>
          </a:stretch>
        </p:blipFill>
        <p:spPr>
          <a:xfrm>
            <a:off x="-1491175" y="0"/>
            <a:ext cx="13683175" cy="6857999"/>
          </a:xfrm>
          <a:prstGeom prst="rect">
            <a:avLst/>
          </a:prstGeom>
        </p:spPr>
      </p:pic>
    </p:spTree>
    <p:extLst>
      <p:ext uri="{BB962C8B-B14F-4D97-AF65-F5344CB8AC3E}">
        <p14:creationId xmlns:p14="http://schemas.microsoft.com/office/powerpoint/2010/main" val="806077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a:ext uri="{FF2B5EF4-FFF2-40B4-BE49-F238E27FC236}">
                <a16:creationId xmlns:a16="http://schemas.microsoft.com/office/drawing/2014/main" id="{2BA832D5-5019-4D1F-9C26-A9FBB987D7D1}"/>
              </a:ext>
            </a:extLst>
          </p:cNvPr>
          <p:cNvSpPr>
            <a:spLocks noGrp="1"/>
          </p:cNvSpPr>
          <p:nvPr>
            <p:ph type="title"/>
          </p:nvPr>
        </p:nvSpPr>
        <p:spPr/>
        <p:txBody>
          <a:bodyPr/>
          <a:lstStyle/>
          <a:p>
            <a:r>
              <a:rPr lang="he-IL" dirty="0"/>
              <a:t>מה ההבדל בין אתיקה לחוק?</a:t>
            </a:r>
          </a:p>
        </p:txBody>
      </p:sp>
      <p:graphicFrame>
        <p:nvGraphicFramePr>
          <p:cNvPr id="2" name="טבלה 18">
            <a:extLst>
              <a:ext uri="{FF2B5EF4-FFF2-40B4-BE49-F238E27FC236}">
                <a16:creationId xmlns:a16="http://schemas.microsoft.com/office/drawing/2014/main" id="{76404933-E0C9-4EB6-9FB4-EF57A5FC2A59}"/>
              </a:ext>
            </a:extLst>
          </p:cNvPr>
          <p:cNvGraphicFramePr>
            <a:graphicFrameLocks noGrp="1"/>
          </p:cNvGraphicFramePr>
          <p:nvPr>
            <p:extLst>
              <p:ext uri="{D42A27DB-BD31-4B8C-83A1-F6EECF244321}">
                <p14:modId xmlns:p14="http://schemas.microsoft.com/office/powerpoint/2010/main" val="4282339816"/>
              </p:ext>
            </p:extLst>
          </p:nvPr>
        </p:nvGraphicFramePr>
        <p:xfrm>
          <a:off x="1504334" y="1236128"/>
          <a:ext cx="8943466" cy="4102790"/>
        </p:xfrm>
        <a:graphic>
          <a:graphicData uri="http://schemas.openxmlformats.org/drawingml/2006/table">
            <a:tbl>
              <a:tblPr rtl="1" firstRow="1" bandRow="1">
                <a:tableStyleId>{5940675A-B579-460E-94D1-54222C63F5DA}</a:tableStyleId>
              </a:tblPr>
              <a:tblGrid>
                <a:gridCol w="4471733">
                  <a:extLst>
                    <a:ext uri="{9D8B030D-6E8A-4147-A177-3AD203B41FA5}">
                      <a16:colId xmlns:a16="http://schemas.microsoft.com/office/drawing/2014/main" val="460886113"/>
                    </a:ext>
                  </a:extLst>
                </a:gridCol>
                <a:gridCol w="4471733">
                  <a:extLst>
                    <a:ext uri="{9D8B030D-6E8A-4147-A177-3AD203B41FA5}">
                      <a16:colId xmlns:a16="http://schemas.microsoft.com/office/drawing/2014/main" val="794179045"/>
                    </a:ext>
                  </a:extLst>
                </a:gridCol>
              </a:tblGrid>
              <a:tr h="570493">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400" dirty="0">
                          <a:solidFill>
                            <a:schemeClr val="bg1"/>
                          </a:solidFill>
                          <a:latin typeface="Varela Round" panose="00000500000000000000" pitchFamily="2" charset="-79"/>
                          <a:cs typeface="Varela Round" panose="00000500000000000000" pitchFamily="2" charset="-79"/>
                        </a:rPr>
                        <a:t>חוק</a:t>
                      </a:r>
                    </a:p>
                  </a:txBody>
                  <a:tcPr anchor="ctr">
                    <a:solidFill>
                      <a:srgbClr val="12B4BC"/>
                    </a:solidFill>
                  </a:tcPr>
                </a:tc>
                <a:tc>
                  <a:txBody>
                    <a:bodyPr/>
                    <a:lstStyle/>
                    <a:p>
                      <a:pPr algn="ctr" rtl="1"/>
                      <a:r>
                        <a:rPr lang="he-IL" sz="2400" dirty="0">
                          <a:solidFill>
                            <a:schemeClr val="bg1"/>
                          </a:solidFill>
                          <a:latin typeface="Varela Round" panose="00000500000000000000" pitchFamily="2" charset="-79"/>
                          <a:cs typeface="Varela Round" panose="00000500000000000000" pitchFamily="2" charset="-79"/>
                        </a:rPr>
                        <a:t>אתיקה</a:t>
                      </a:r>
                    </a:p>
                  </a:txBody>
                  <a:tcPr anchor="ctr">
                    <a:solidFill>
                      <a:srgbClr val="12B4BC"/>
                    </a:solidFill>
                  </a:tcPr>
                </a:tc>
                <a:extLst>
                  <a:ext uri="{0D108BD9-81ED-4DB2-BD59-A6C34878D82A}">
                    <a16:rowId xmlns:a16="http://schemas.microsoft.com/office/drawing/2014/main" val="1194121837"/>
                  </a:ext>
                </a:extLst>
              </a:tr>
              <a:tr h="1098197">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000" dirty="0">
                          <a:latin typeface="Varela Round" panose="00000500000000000000" pitchFamily="2" charset="-79"/>
                          <a:cs typeface="Varela Round" panose="00000500000000000000" pitchFamily="2" charset="-79"/>
                        </a:rPr>
                        <a:t>חוקים כלליים</a:t>
                      </a: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000" dirty="0">
                          <a:latin typeface="Varela Round" panose="00000500000000000000" pitchFamily="2" charset="-79"/>
                          <a:cs typeface="Varela Round" panose="00000500000000000000" pitchFamily="2" charset="-79"/>
                        </a:rPr>
                        <a:t>דיני תאגידים</a:t>
                      </a:r>
                    </a:p>
                    <a:p>
                      <a:pPr marL="0" marR="0" lvl="0" indent="0" algn="ctr" defTabSz="914491" rtl="1" eaLnBrk="1" fontAlgn="auto" latinLnBrk="0" hangingPunct="1">
                        <a:lnSpc>
                          <a:spcPct val="100000"/>
                        </a:lnSpc>
                        <a:spcBef>
                          <a:spcPts val="0"/>
                        </a:spcBef>
                        <a:spcAft>
                          <a:spcPts val="0"/>
                        </a:spcAft>
                        <a:buClrTx/>
                        <a:buSzTx/>
                        <a:buFontTx/>
                        <a:buNone/>
                        <a:tabLst/>
                        <a:defRPr/>
                      </a:pPr>
                      <a:r>
                        <a:rPr lang="he-IL" sz="2000" dirty="0">
                          <a:latin typeface="Varela Round" panose="00000500000000000000" pitchFamily="2" charset="-79"/>
                          <a:cs typeface="Varela Round" panose="00000500000000000000" pitchFamily="2" charset="-79"/>
                        </a:rPr>
                        <a:t>חוקים מקצועיים</a:t>
                      </a:r>
                    </a:p>
                  </a:txBody>
                  <a:tcPr anchor="ctr"/>
                </a:tc>
                <a:tc>
                  <a:txBody>
                    <a:bodyPr/>
                    <a:lstStyle/>
                    <a:p>
                      <a:pPr algn="ctr" rtl="1"/>
                      <a:r>
                        <a:rPr lang="he-IL" sz="2000" dirty="0">
                          <a:latin typeface="Varela Round" panose="00000500000000000000" pitchFamily="2" charset="-79"/>
                          <a:cs typeface="Varela Round" panose="00000500000000000000" pitchFamily="2" charset="-79"/>
                        </a:rPr>
                        <a:t>קוד אתי ארגוני</a:t>
                      </a:r>
                    </a:p>
                    <a:p>
                      <a:pPr algn="ctr" rtl="1"/>
                      <a:r>
                        <a:rPr lang="he-IL" sz="2000" dirty="0">
                          <a:latin typeface="Varela Round" panose="00000500000000000000" pitchFamily="2" charset="-79"/>
                          <a:cs typeface="Varela Round" panose="00000500000000000000" pitchFamily="2" charset="-79"/>
                        </a:rPr>
                        <a:t>קוד אתי מקצועי</a:t>
                      </a:r>
                    </a:p>
                  </a:txBody>
                  <a:tcPr anchor="ctr"/>
                </a:tc>
                <a:extLst>
                  <a:ext uri="{0D108BD9-81ED-4DB2-BD59-A6C34878D82A}">
                    <a16:rowId xmlns:a16="http://schemas.microsoft.com/office/drawing/2014/main" val="3278032429"/>
                  </a:ext>
                </a:extLst>
              </a:tr>
              <a:tr h="570493">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000" dirty="0">
                          <a:latin typeface="Varela Round" panose="00000500000000000000" pitchFamily="2" charset="-79"/>
                          <a:cs typeface="Varela Round" panose="00000500000000000000" pitchFamily="2" charset="-79"/>
                        </a:rPr>
                        <a:t>הכנסת מחוקקת</a:t>
                      </a:r>
                    </a:p>
                  </a:txBody>
                  <a:tcPr anchor="ctr"/>
                </a:tc>
                <a:tc>
                  <a:txBody>
                    <a:bodyPr/>
                    <a:lstStyle/>
                    <a:p>
                      <a:pPr algn="ctr" rtl="1"/>
                      <a:r>
                        <a:rPr lang="he-IL" sz="2000" dirty="0">
                          <a:latin typeface="Varela Round" panose="00000500000000000000" pitchFamily="2" charset="-79"/>
                          <a:cs typeface="Varela Round" panose="00000500000000000000" pitchFamily="2" charset="-79"/>
                        </a:rPr>
                        <a:t>נקבעים על ידי ארגון או קבוצה מקצועית</a:t>
                      </a:r>
                    </a:p>
                  </a:txBody>
                  <a:tcPr anchor="ctr"/>
                </a:tc>
                <a:extLst>
                  <a:ext uri="{0D108BD9-81ED-4DB2-BD59-A6C34878D82A}">
                    <a16:rowId xmlns:a16="http://schemas.microsoft.com/office/drawing/2014/main" val="2864613043"/>
                  </a:ext>
                </a:extLst>
              </a:tr>
              <a:tr h="1098197">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000" dirty="0">
                          <a:latin typeface="Varela Round" panose="00000500000000000000" pitchFamily="2" charset="-79"/>
                          <a:cs typeface="Varela Round" panose="00000500000000000000" pitchFamily="2" charset="-79"/>
                        </a:rPr>
                        <a:t>כללים המחייבים ומסדירים את ההתנהגות של כלל האוכלוסייה או חלים על תאגידים או בעלי מקצוע</a:t>
                      </a:r>
                    </a:p>
                  </a:txBody>
                  <a:tcPr anchor="ctr"/>
                </a:tc>
                <a:tc>
                  <a:txBody>
                    <a:bodyPr/>
                    <a:lstStyle/>
                    <a:p>
                      <a:pPr algn="ctr" rtl="1"/>
                      <a:r>
                        <a:rPr lang="he-IL" sz="2000" dirty="0">
                          <a:latin typeface="Varela Round" panose="00000500000000000000" pitchFamily="2" charset="-79"/>
                          <a:cs typeface="Varela Round" panose="00000500000000000000" pitchFamily="2" charset="-79"/>
                        </a:rPr>
                        <a:t>הנחיות וכללי פעולה המחייבים את עובדי הארגון או את הקבוצה המקצועית</a:t>
                      </a:r>
                    </a:p>
                  </a:txBody>
                  <a:tcPr anchor="ctr"/>
                </a:tc>
                <a:extLst>
                  <a:ext uri="{0D108BD9-81ED-4DB2-BD59-A6C34878D82A}">
                    <a16:rowId xmlns:a16="http://schemas.microsoft.com/office/drawing/2014/main" val="2967094457"/>
                  </a:ext>
                </a:extLst>
              </a:tr>
              <a:tr h="765410">
                <a:tc>
                  <a:txBody>
                    <a:bodyPr/>
                    <a:lstStyle/>
                    <a:p>
                      <a:pPr marL="0" marR="0" lvl="0" indent="0" algn="ctr" defTabSz="914491" rtl="1" eaLnBrk="1" fontAlgn="auto" latinLnBrk="0" hangingPunct="1">
                        <a:lnSpc>
                          <a:spcPct val="100000"/>
                        </a:lnSpc>
                        <a:spcBef>
                          <a:spcPts val="0"/>
                        </a:spcBef>
                        <a:spcAft>
                          <a:spcPts val="0"/>
                        </a:spcAft>
                        <a:buClrTx/>
                        <a:buSzTx/>
                        <a:buFontTx/>
                        <a:buNone/>
                        <a:tabLst/>
                        <a:defRPr/>
                      </a:pPr>
                      <a:r>
                        <a:rPr lang="he-IL" sz="2000" dirty="0">
                          <a:latin typeface="Varela Round" panose="00000500000000000000" pitchFamily="2" charset="-79"/>
                          <a:cs typeface="Varela Round" panose="00000500000000000000" pitchFamily="2" charset="-79"/>
                        </a:rPr>
                        <a:t>אי מילוי הכללים נחשב עבירה על החוק</a:t>
                      </a:r>
                    </a:p>
                  </a:txBody>
                  <a:tcPr anchor="ctr"/>
                </a:tc>
                <a:tc>
                  <a:txBody>
                    <a:bodyPr/>
                    <a:lstStyle/>
                    <a:p>
                      <a:pPr algn="ctr" rtl="1"/>
                      <a:r>
                        <a:rPr lang="he-IL" sz="2000" dirty="0">
                          <a:latin typeface="Varela Round" panose="00000500000000000000" pitchFamily="2" charset="-79"/>
                          <a:cs typeface="Varela Round" panose="00000500000000000000" pitchFamily="2" charset="-79"/>
                        </a:rPr>
                        <a:t>אי מילוי הכללים וההנחיות אינו עבירה על החוק אך נחשב לפעולה לא אתית</a:t>
                      </a:r>
                    </a:p>
                  </a:txBody>
                  <a:tcPr anchor="ctr"/>
                </a:tc>
                <a:extLst>
                  <a:ext uri="{0D108BD9-81ED-4DB2-BD59-A6C34878D82A}">
                    <a16:rowId xmlns:a16="http://schemas.microsoft.com/office/drawing/2014/main" val="4127255262"/>
                  </a:ext>
                </a:extLst>
              </a:tr>
            </a:tbl>
          </a:graphicData>
        </a:graphic>
      </p:graphicFrame>
    </p:spTree>
    <p:extLst>
      <p:ext uri="{BB962C8B-B14F-4D97-AF65-F5344CB8AC3E}">
        <p14:creationId xmlns:p14="http://schemas.microsoft.com/office/powerpoint/2010/main" val="1207789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a:xfrm>
            <a:off x="2549769" y="213094"/>
            <a:ext cx="8564545" cy="720000"/>
          </a:xfrm>
        </p:spPr>
        <p:txBody>
          <a:bodyPr/>
          <a:lstStyle/>
          <a:p>
            <a:pPr algn="r"/>
            <a:r>
              <a:rPr lang="he-IL" dirty="0">
                <a:solidFill>
                  <a:srgbClr val="192A72"/>
                </a:solidFill>
              </a:rPr>
              <a:t>לסיכום - מה למדנו היום </a:t>
            </a:r>
          </a:p>
        </p:txBody>
      </p:sp>
      <p:sp>
        <p:nvSpPr>
          <p:cNvPr id="8" name="מציין מיקום תוכן 7"/>
          <p:cNvSpPr>
            <a:spLocks noGrp="1"/>
          </p:cNvSpPr>
          <p:nvPr>
            <p:ph sz="quarter" idx="4"/>
          </p:nvPr>
        </p:nvSpPr>
        <p:spPr>
          <a:xfrm>
            <a:off x="515274" y="1725460"/>
            <a:ext cx="8306994" cy="4153058"/>
          </a:xfrm>
        </p:spPr>
        <p:txBody>
          <a:bodyPr/>
          <a:lstStyle/>
          <a:p>
            <a:pPr marL="342900" indent="-342900">
              <a:lnSpc>
                <a:spcPct val="150000"/>
              </a:lnSpc>
            </a:pPr>
            <a:r>
              <a:rPr lang="he-IL" b="1" dirty="0"/>
              <a:t>מהי אחריות חברתית.</a:t>
            </a:r>
          </a:p>
          <a:p>
            <a:pPr marL="342900" indent="-342900">
              <a:lnSpc>
                <a:spcPct val="150000"/>
              </a:lnSpc>
            </a:pPr>
            <a:r>
              <a:rPr lang="he-IL" b="1" dirty="0"/>
              <a:t>מהי אחריות תאגידית.</a:t>
            </a:r>
          </a:p>
          <a:p>
            <a:pPr marL="342900" indent="-342900">
              <a:lnSpc>
                <a:spcPct val="150000"/>
              </a:lnSpc>
            </a:pPr>
            <a:r>
              <a:rPr lang="he-IL" b="1" dirty="0"/>
              <a:t>מהי אתיקה מקצועית.</a:t>
            </a:r>
          </a:p>
          <a:p>
            <a:pPr marL="342900" indent="-342900">
              <a:lnSpc>
                <a:spcPct val="150000"/>
              </a:lnSpc>
            </a:pPr>
            <a:r>
              <a:rPr lang="he-IL" b="1" dirty="0"/>
              <a:t>מהו קוד אתי ולמה הוא חשוב.</a:t>
            </a:r>
          </a:p>
          <a:p>
            <a:pPr marL="342900" lvl="0" indent="-342900" defTabSz="457200">
              <a:lnSpc>
                <a:spcPct val="150000"/>
              </a:lnSpc>
              <a:spcAft>
                <a:spcPts val="0"/>
              </a:spcAft>
              <a:defRPr/>
            </a:pPr>
            <a:endParaRPr lang="he-IL" b="1" dirty="0">
              <a:latin typeface="Century Gothic" panose="020B0502020202020204"/>
              <a:cs typeface="Arial" panose="020B0604020202020204" pitchFamily="34" charset="0"/>
            </a:endParaRPr>
          </a:p>
          <a:p>
            <a:pPr marL="0" lvl="0" indent="0" algn="l" defTabSz="457200">
              <a:lnSpc>
                <a:spcPct val="150000"/>
              </a:lnSpc>
              <a:spcAft>
                <a:spcPts val="0"/>
              </a:spcAft>
              <a:buNone/>
              <a:defRPr/>
            </a:pPr>
            <a:r>
              <a:rPr lang="he-IL" b="1" dirty="0"/>
              <a:t>בהצלחה!</a:t>
            </a:r>
          </a:p>
          <a:p>
            <a:pPr>
              <a:lnSpc>
                <a:spcPct val="150000"/>
              </a:lnSpc>
            </a:pPr>
            <a:endParaRPr lang="he-IL" dirty="0">
              <a:solidFill>
                <a:schemeClr val="tx1"/>
              </a:solidFill>
            </a:endParaRPr>
          </a:p>
        </p:txBody>
      </p:sp>
    </p:spTree>
    <p:extLst>
      <p:ext uri="{BB962C8B-B14F-4D97-AF65-F5344CB8AC3E}">
        <p14:creationId xmlns:p14="http://schemas.microsoft.com/office/powerpoint/2010/main" val="14478496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a:srcRect l="39172" r="34234" b="66411"/>
          <a:stretch/>
        </p:blipFill>
        <p:spPr>
          <a:xfrm>
            <a:off x="4775994" y="0"/>
            <a:ext cx="3241964" cy="1838476"/>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647340" y="3016112"/>
            <a:ext cx="11174412" cy="2618474"/>
          </a:xfrm>
          <a:prstGeom prst="rect">
            <a:avLst/>
          </a:prstGeom>
          <a:noFill/>
        </p:spPr>
        <p:txBody>
          <a:bodyPr wrap="square" rtlCol="1">
            <a:spAutoFit/>
          </a:bodyPr>
          <a:lstStyle/>
          <a:p>
            <a:pPr marL="895350">
              <a:lnSpc>
                <a:spcPct val="150000"/>
              </a:lnSpc>
            </a:pPr>
            <a:r>
              <a:rPr lang="he-IL" sz="2800" dirty="0">
                <a:solidFill>
                  <a:srgbClr val="192A72"/>
                </a:solidFill>
                <a:latin typeface="Varela Round" panose="00000500000000000000" pitchFamily="2" charset="-79"/>
                <a:cs typeface="Varela Round" panose="00000500000000000000" pitchFamily="2" charset="-79"/>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lang="en-US" sz="2800" dirty="0">
                <a:solidFill>
                  <a:srgbClr val="192A72"/>
                </a:solidFill>
                <a:latin typeface="Varela Round" panose="00000500000000000000" pitchFamily="2" charset="-79"/>
                <a:cs typeface="Varela Round" panose="00000500000000000000" pitchFamily="2" charset="-79"/>
              </a:rPr>
              <a:t>rights@education.gov.il</a:t>
            </a:r>
            <a:endParaRPr lang="he-IL" sz="2800" dirty="0">
              <a:solidFill>
                <a:srgbClr val="192A72"/>
              </a:solidFill>
              <a:latin typeface="Varela Round" panose="00000500000000000000" pitchFamily="2" charset="-79"/>
              <a:cs typeface="Varela Round" panose="00000500000000000000" pitchFamily="2" charset="-79"/>
            </a:endParaRPr>
          </a:p>
        </p:txBody>
      </p:sp>
      <p:sp>
        <p:nvSpPr>
          <p:cNvPr id="5" name="מלבן 4">
            <a:extLst>
              <a:ext uri="{FF2B5EF4-FFF2-40B4-BE49-F238E27FC236}">
                <a16:creationId xmlns:a16="http://schemas.microsoft.com/office/drawing/2014/main" id="{0276247E-F89D-4BE1-B3D6-7FE06BEB5A42}"/>
              </a:ext>
            </a:extLst>
          </p:cNvPr>
          <p:cNvSpPr/>
          <p:nvPr/>
        </p:nvSpPr>
        <p:spPr>
          <a:xfrm>
            <a:off x="795" y="1838476"/>
            <a:ext cx="12190412" cy="763286"/>
          </a:xfrm>
          <a:prstGeom prst="rect">
            <a:avLst/>
          </a:prstGeom>
        </p:spPr>
        <p:txBody>
          <a:bodyPr wrap="square">
            <a:spAutoFit/>
          </a:bodyPr>
          <a:lstStyle/>
          <a:p>
            <a:pPr algn="ctr">
              <a:lnSpc>
                <a:spcPct val="150000"/>
              </a:lnSpc>
            </a:pPr>
            <a:r>
              <a:rPr lang="he-IL" sz="3200" b="1" dirty="0">
                <a:solidFill>
                  <a:srgbClr val="192A72"/>
                </a:solidFill>
                <a:latin typeface="Varela Round" panose="00000500000000000000" pitchFamily="2" charset="-79"/>
                <a:cs typeface="Varela Round" panose="00000500000000000000" pitchFamily="2" charset="-79"/>
              </a:rPr>
              <a:t>נוהל שימוש ביצירות מוגנות בזכויות יוצרים ואיתור בעלי זכויות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2191999" cy="720094"/>
          </a:xfrm>
        </p:spPr>
        <p:txBody>
          <a:bodyPr/>
          <a:lstStyle/>
          <a:p>
            <a:pPr algn="r"/>
            <a:r>
              <a:rPr lang="he-IL" dirty="0"/>
              <a:t>מושגי יסוד באתיקה</a:t>
            </a:r>
          </a:p>
        </p:txBody>
      </p:sp>
      <p:sp>
        <p:nvSpPr>
          <p:cNvPr id="4" name="תיבת טקסט 3">
            <a:extLst>
              <a:ext uri="{FF2B5EF4-FFF2-40B4-BE49-F238E27FC236}">
                <a16:creationId xmlns:a16="http://schemas.microsoft.com/office/drawing/2014/main" id="{6E4C1E60-480F-458D-9D59-A3986EBA893E}"/>
              </a:ext>
            </a:extLst>
          </p:cNvPr>
          <p:cNvSpPr txBox="1"/>
          <p:nvPr/>
        </p:nvSpPr>
        <p:spPr>
          <a:xfrm>
            <a:off x="5807691" y="3154529"/>
            <a:ext cx="3062515" cy="584775"/>
          </a:xfrm>
          <a:prstGeom prst="rect">
            <a:avLst/>
          </a:prstGeom>
          <a:noFill/>
        </p:spPr>
        <p:txBody>
          <a:bodyPr wrap="square" rtlCol="1">
            <a:spAutoFit/>
          </a:bodyPr>
          <a:lstStyle/>
          <a:p>
            <a:pPr algn="ctr"/>
            <a:r>
              <a:rPr lang="he-IL" sz="3200" b="1" dirty="0">
                <a:solidFill>
                  <a:schemeClr val="accent5">
                    <a:lumMod val="50000"/>
                  </a:schemeClr>
                </a:solidFill>
                <a:latin typeface="Varela Round" panose="00000500000000000000" pitchFamily="2" charset="-79"/>
                <a:cs typeface="Varela Round" panose="00000500000000000000" pitchFamily="2" charset="-79"/>
              </a:rPr>
              <a:t>אחריות תאגידית</a:t>
            </a:r>
          </a:p>
        </p:txBody>
      </p:sp>
      <p:sp>
        <p:nvSpPr>
          <p:cNvPr id="5" name="תיבת טקסט 4">
            <a:extLst>
              <a:ext uri="{FF2B5EF4-FFF2-40B4-BE49-F238E27FC236}">
                <a16:creationId xmlns:a16="http://schemas.microsoft.com/office/drawing/2014/main" id="{58FB1840-4DCB-4648-B291-73DEEFDAE8AC}"/>
              </a:ext>
            </a:extLst>
          </p:cNvPr>
          <p:cNvSpPr txBox="1"/>
          <p:nvPr/>
        </p:nvSpPr>
        <p:spPr>
          <a:xfrm>
            <a:off x="5647550" y="3825216"/>
            <a:ext cx="2220686" cy="646331"/>
          </a:xfrm>
          <a:prstGeom prst="rect">
            <a:avLst/>
          </a:prstGeom>
          <a:noFill/>
        </p:spPr>
        <p:txBody>
          <a:bodyPr wrap="square" rtlCol="1">
            <a:spAutoFit/>
          </a:bodyPr>
          <a:lstStyle/>
          <a:p>
            <a:pPr algn="ctr"/>
            <a:r>
              <a:rPr lang="he-IL" sz="3600" b="1" dirty="0">
                <a:solidFill>
                  <a:schemeClr val="accent1"/>
                </a:solidFill>
                <a:latin typeface="Varela Round" panose="00000500000000000000" pitchFamily="2" charset="-79"/>
                <a:cs typeface="Varela Round" panose="00000500000000000000" pitchFamily="2" charset="-79"/>
              </a:rPr>
              <a:t>ערך</a:t>
            </a:r>
          </a:p>
        </p:txBody>
      </p:sp>
      <p:sp>
        <p:nvSpPr>
          <p:cNvPr id="6" name="תיבת טקסט 5">
            <a:extLst>
              <a:ext uri="{FF2B5EF4-FFF2-40B4-BE49-F238E27FC236}">
                <a16:creationId xmlns:a16="http://schemas.microsoft.com/office/drawing/2014/main" id="{05EC52E4-DC50-4C1C-8398-99E7D84DB4DB}"/>
              </a:ext>
            </a:extLst>
          </p:cNvPr>
          <p:cNvSpPr txBox="1"/>
          <p:nvPr/>
        </p:nvSpPr>
        <p:spPr>
          <a:xfrm>
            <a:off x="3241883" y="3453175"/>
            <a:ext cx="2220686" cy="461665"/>
          </a:xfrm>
          <a:prstGeom prst="rect">
            <a:avLst/>
          </a:prstGeom>
          <a:noFill/>
        </p:spPr>
        <p:txBody>
          <a:bodyPr wrap="square" rtlCol="1">
            <a:spAutoFit/>
          </a:bodyPr>
          <a:lstStyle/>
          <a:p>
            <a:pPr algn="ctr"/>
            <a:r>
              <a:rPr lang="he-IL" sz="2400" b="1" dirty="0">
                <a:solidFill>
                  <a:schemeClr val="tx1">
                    <a:lumMod val="25000"/>
                    <a:lumOff val="75000"/>
                  </a:schemeClr>
                </a:solidFill>
                <a:latin typeface="Varela Round" panose="00000500000000000000" pitchFamily="2" charset="-79"/>
                <a:cs typeface="Varela Round" panose="00000500000000000000" pitchFamily="2" charset="-79"/>
              </a:rPr>
              <a:t>קוד אתי</a:t>
            </a:r>
          </a:p>
        </p:txBody>
      </p:sp>
      <p:sp>
        <p:nvSpPr>
          <p:cNvPr id="7" name="תיבת טקסט 6">
            <a:extLst>
              <a:ext uri="{FF2B5EF4-FFF2-40B4-BE49-F238E27FC236}">
                <a16:creationId xmlns:a16="http://schemas.microsoft.com/office/drawing/2014/main" id="{6B15C081-CAAE-4CBD-9ED5-D5D667FEE637}"/>
              </a:ext>
            </a:extLst>
          </p:cNvPr>
          <p:cNvSpPr txBox="1"/>
          <p:nvPr/>
        </p:nvSpPr>
        <p:spPr>
          <a:xfrm>
            <a:off x="3286572" y="4160782"/>
            <a:ext cx="2220686" cy="461665"/>
          </a:xfrm>
          <a:prstGeom prst="rect">
            <a:avLst/>
          </a:prstGeom>
          <a:noFill/>
        </p:spPr>
        <p:txBody>
          <a:bodyPr wrap="square" rtlCol="1">
            <a:spAutoFit/>
          </a:bodyPr>
          <a:lstStyle/>
          <a:p>
            <a:pPr algn="ctr"/>
            <a:r>
              <a:rPr lang="he-IL" sz="2400" b="1" dirty="0">
                <a:solidFill>
                  <a:schemeClr val="accent6">
                    <a:lumMod val="60000"/>
                    <a:lumOff val="40000"/>
                  </a:schemeClr>
                </a:solidFill>
                <a:latin typeface="Varela Round" panose="00000500000000000000" pitchFamily="2" charset="-79"/>
                <a:cs typeface="Varela Round" panose="00000500000000000000" pitchFamily="2" charset="-79"/>
              </a:rPr>
              <a:t>אחריותיות</a:t>
            </a:r>
          </a:p>
        </p:txBody>
      </p:sp>
      <p:sp>
        <p:nvSpPr>
          <p:cNvPr id="9" name="תיבת טקסט 8">
            <a:extLst>
              <a:ext uri="{FF2B5EF4-FFF2-40B4-BE49-F238E27FC236}">
                <a16:creationId xmlns:a16="http://schemas.microsoft.com/office/drawing/2014/main" id="{78CD8526-5C96-4A15-BFCE-E4A5E745EF52}"/>
              </a:ext>
            </a:extLst>
          </p:cNvPr>
          <p:cNvSpPr txBox="1"/>
          <p:nvPr/>
        </p:nvSpPr>
        <p:spPr>
          <a:xfrm>
            <a:off x="6684742" y="4640096"/>
            <a:ext cx="2220686" cy="707886"/>
          </a:xfrm>
          <a:prstGeom prst="rect">
            <a:avLst/>
          </a:prstGeom>
          <a:noFill/>
        </p:spPr>
        <p:txBody>
          <a:bodyPr wrap="square" rtlCol="1">
            <a:spAutoFit/>
          </a:bodyPr>
          <a:lstStyle/>
          <a:p>
            <a:pPr algn="ctr"/>
            <a:r>
              <a:rPr lang="he-IL" sz="4000" b="1" dirty="0">
                <a:solidFill>
                  <a:schemeClr val="accent5"/>
                </a:solidFill>
                <a:latin typeface="Varela Round" panose="00000500000000000000" pitchFamily="2" charset="-79"/>
                <a:cs typeface="Varela Round" panose="00000500000000000000" pitchFamily="2" charset="-79"/>
              </a:rPr>
              <a:t>יושר</a:t>
            </a:r>
          </a:p>
        </p:txBody>
      </p:sp>
      <p:sp>
        <p:nvSpPr>
          <p:cNvPr id="10" name="תיבת טקסט 9">
            <a:extLst>
              <a:ext uri="{FF2B5EF4-FFF2-40B4-BE49-F238E27FC236}">
                <a16:creationId xmlns:a16="http://schemas.microsoft.com/office/drawing/2014/main" id="{233A1613-4655-4FB9-9BCD-79DA8DCD90B4}"/>
              </a:ext>
            </a:extLst>
          </p:cNvPr>
          <p:cNvSpPr txBox="1"/>
          <p:nvPr/>
        </p:nvSpPr>
        <p:spPr>
          <a:xfrm rot="5400000">
            <a:off x="8006763" y="2264358"/>
            <a:ext cx="2220686" cy="830997"/>
          </a:xfrm>
          <a:prstGeom prst="rect">
            <a:avLst/>
          </a:prstGeom>
          <a:noFill/>
        </p:spPr>
        <p:txBody>
          <a:bodyPr wrap="square" rtlCol="1">
            <a:spAutoFit/>
          </a:bodyPr>
          <a:lstStyle/>
          <a:p>
            <a:pPr algn="ctr"/>
            <a:r>
              <a:rPr lang="he-IL" sz="2400" b="1" dirty="0">
                <a:solidFill>
                  <a:schemeClr val="accent6"/>
                </a:solidFill>
                <a:latin typeface="Varela Round" panose="00000500000000000000" pitchFamily="2" charset="-79"/>
                <a:cs typeface="Varela Round" panose="00000500000000000000" pitchFamily="2" charset="-79"/>
              </a:rPr>
              <a:t>אחריות חברתית</a:t>
            </a:r>
          </a:p>
        </p:txBody>
      </p:sp>
      <p:sp>
        <p:nvSpPr>
          <p:cNvPr id="12" name="תיבת טקסט 11">
            <a:extLst>
              <a:ext uri="{FF2B5EF4-FFF2-40B4-BE49-F238E27FC236}">
                <a16:creationId xmlns:a16="http://schemas.microsoft.com/office/drawing/2014/main" id="{68040FD8-5539-405B-B788-3E90EB307D60}"/>
              </a:ext>
            </a:extLst>
          </p:cNvPr>
          <p:cNvSpPr txBox="1"/>
          <p:nvPr/>
        </p:nvSpPr>
        <p:spPr>
          <a:xfrm>
            <a:off x="4769088" y="1962821"/>
            <a:ext cx="3062515" cy="584775"/>
          </a:xfrm>
          <a:prstGeom prst="rect">
            <a:avLst/>
          </a:prstGeom>
          <a:noFill/>
        </p:spPr>
        <p:txBody>
          <a:bodyPr wrap="square" rtlCol="1">
            <a:spAutoFit/>
          </a:bodyPr>
          <a:lstStyle/>
          <a:p>
            <a:pPr algn="ctr"/>
            <a:r>
              <a:rPr lang="he-IL" sz="3200" b="1" dirty="0">
                <a:solidFill>
                  <a:schemeClr val="tx2"/>
                </a:solidFill>
                <a:latin typeface="Varela Round" panose="00000500000000000000" pitchFamily="2" charset="-79"/>
                <a:cs typeface="Varela Round" panose="00000500000000000000" pitchFamily="2" charset="-79"/>
              </a:rPr>
              <a:t>ממשל תאגידי</a:t>
            </a:r>
          </a:p>
        </p:txBody>
      </p:sp>
      <p:sp>
        <p:nvSpPr>
          <p:cNvPr id="13" name="תיבת טקסט 12">
            <a:extLst>
              <a:ext uri="{FF2B5EF4-FFF2-40B4-BE49-F238E27FC236}">
                <a16:creationId xmlns:a16="http://schemas.microsoft.com/office/drawing/2014/main" id="{F160787E-FC95-4522-85AB-9C34F49A4196}"/>
              </a:ext>
            </a:extLst>
          </p:cNvPr>
          <p:cNvSpPr txBox="1"/>
          <p:nvPr/>
        </p:nvSpPr>
        <p:spPr>
          <a:xfrm rot="5400000">
            <a:off x="4627748" y="4013836"/>
            <a:ext cx="2220686" cy="461665"/>
          </a:xfrm>
          <a:prstGeom prst="rect">
            <a:avLst/>
          </a:prstGeom>
          <a:noFill/>
        </p:spPr>
        <p:txBody>
          <a:bodyPr wrap="square" rtlCol="1">
            <a:spAutoFit/>
          </a:bodyPr>
          <a:lstStyle/>
          <a:p>
            <a:pPr algn="ctr"/>
            <a:r>
              <a:rPr lang="he-IL" sz="2400" b="1" dirty="0">
                <a:solidFill>
                  <a:schemeClr val="accent6"/>
                </a:solidFill>
                <a:latin typeface="Varela Round" panose="00000500000000000000" pitchFamily="2" charset="-79"/>
                <a:cs typeface="Varela Round" panose="00000500000000000000" pitchFamily="2" charset="-79"/>
              </a:rPr>
              <a:t>שקיפות ארגונית</a:t>
            </a:r>
          </a:p>
        </p:txBody>
      </p:sp>
      <p:sp>
        <p:nvSpPr>
          <p:cNvPr id="14" name="תיבת טקסט 13">
            <a:extLst>
              <a:ext uri="{FF2B5EF4-FFF2-40B4-BE49-F238E27FC236}">
                <a16:creationId xmlns:a16="http://schemas.microsoft.com/office/drawing/2014/main" id="{B658018B-E852-4D3C-B857-6F3078D9F258}"/>
              </a:ext>
            </a:extLst>
          </p:cNvPr>
          <p:cNvSpPr txBox="1"/>
          <p:nvPr/>
        </p:nvSpPr>
        <p:spPr>
          <a:xfrm>
            <a:off x="2994716" y="2571952"/>
            <a:ext cx="3548743" cy="646331"/>
          </a:xfrm>
          <a:prstGeom prst="rect">
            <a:avLst/>
          </a:prstGeom>
          <a:noFill/>
        </p:spPr>
        <p:txBody>
          <a:bodyPr wrap="square" rtlCol="1">
            <a:spAutoFit/>
          </a:bodyPr>
          <a:lstStyle/>
          <a:p>
            <a:pPr algn="ctr"/>
            <a:r>
              <a:rPr lang="he-IL" sz="3600" b="1" dirty="0">
                <a:solidFill>
                  <a:schemeClr val="accent6">
                    <a:lumMod val="50000"/>
                  </a:schemeClr>
                </a:solidFill>
                <a:latin typeface="Varela Round" panose="00000500000000000000" pitchFamily="2" charset="-79"/>
                <a:cs typeface="Varela Round" panose="00000500000000000000" pitchFamily="2" charset="-79"/>
              </a:rPr>
              <a:t>אתיקה מקצועית</a:t>
            </a:r>
          </a:p>
        </p:txBody>
      </p:sp>
      <p:sp>
        <p:nvSpPr>
          <p:cNvPr id="15" name="תיבת טקסט 14">
            <a:extLst>
              <a:ext uri="{FF2B5EF4-FFF2-40B4-BE49-F238E27FC236}">
                <a16:creationId xmlns:a16="http://schemas.microsoft.com/office/drawing/2014/main" id="{3B1E5994-09C5-4D53-AF5D-24303B3D1F1C}"/>
              </a:ext>
            </a:extLst>
          </p:cNvPr>
          <p:cNvSpPr txBox="1"/>
          <p:nvPr/>
        </p:nvSpPr>
        <p:spPr>
          <a:xfrm>
            <a:off x="7112943" y="2813944"/>
            <a:ext cx="2220686" cy="461665"/>
          </a:xfrm>
          <a:prstGeom prst="rect">
            <a:avLst/>
          </a:prstGeom>
          <a:noFill/>
        </p:spPr>
        <p:txBody>
          <a:bodyPr wrap="square" rtlCol="1">
            <a:spAutoFit/>
          </a:bodyPr>
          <a:lstStyle/>
          <a:p>
            <a:pPr algn="ctr"/>
            <a:r>
              <a:rPr lang="he-IL" sz="2400" b="1" dirty="0">
                <a:solidFill>
                  <a:schemeClr val="accent1">
                    <a:lumMod val="75000"/>
                  </a:schemeClr>
                </a:solidFill>
                <a:latin typeface="Varela Round" panose="00000500000000000000" pitchFamily="2" charset="-79"/>
                <a:cs typeface="Varela Round" panose="00000500000000000000" pitchFamily="2" charset="-79"/>
              </a:rPr>
              <a:t>יושרה</a:t>
            </a:r>
          </a:p>
        </p:txBody>
      </p:sp>
    </p:spTree>
    <p:extLst>
      <p:ext uri="{BB962C8B-B14F-4D97-AF65-F5344CB8AC3E}">
        <p14:creationId xmlns:p14="http://schemas.microsoft.com/office/powerpoint/2010/main" val="335106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additive="base">
                                        <p:cTn id="45" dur="500" fill="hold"/>
                                        <p:tgtEl>
                                          <p:spTgt spid="15"/>
                                        </p:tgtEl>
                                        <p:attrNameLst>
                                          <p:attrName>ppt_x</p:attrName>
                                        </p:attrNameLst>
                                      </p:cBhvr>
                                      <p:tavLst>
                                        <p:tav tm="0">
                                          <p:val>
                                            <p:strVal val="#ppt_x"/>
                                          </p:val>
                                        </p:tav>
                                        <p:tav tm="100000">
                                          <p:val>
                                            <p:strVal val="#ppt_x"/>
                                          </p:val>
                                        </p:tav>
                                      </p:tavLst>
                                    </p:anim>
                                    <p:anim calcmode="lin" valueType="num">
                                      <p:cBhvr additive="base">
                                        <p:cTn id="46" dur="500" fill="hold"/>
                                        <p:tgtEl>
                                          <p:spTgt spid="15"/>
                                        </p:tgtEl>
                                        <p:attrNameLst>
                                          <p:attrName>ppt_y</p:attrName>
                                        </p:attrNameLst>
                                      </p:cBhvr>
                                      <p:tavLst>
                                        <p:tav tm="0">
                                          <p:val>
                                            <p:strVal val="1+#ppt_h/2"/>
                                          </p:val>
                                        </p:tav>
                                        <p:tav tm="100000">
                                          <p:val>
                                            <p:strVal val="#ppt_y"/>
                                          </p:val>
                                        </p:tav>
                                      </p:tavLst>
                                    </p:anim>
                                  </p:childTnLst>
                                </p:cTn>
                              </p:par>
                            </p:childTnLst>
                          </p:cTn>
                        </p:par>
                        <p:par>
                          <p:cTn id="47" fill="hold">
                            <p:stCondLst>
                              <p:cond delay="3500"/>
                            </p:stCondLst>
                            <p:childTnLst>
                              <p:par>
                                <p:cTn id="48" presetID="2" presetClass="entr" presetSubtype="4"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additive="base">
                                        <p:cTn id="50" dur="500" fill="hold"/>
                                        <p:tgtEl>
                                          <p:spTgt spid="13"/>
                                        </p:tgtEl>
                                        <p:attrNameLst>
                                          <p:attrName>ppt_x</p:attrName>
                                        </p:attrNameLst>
                                      </p:cBhvr>
                                      <p:tavLst>
                                        <p:tav tm="0">
                                          <p:val>
                                            <p:strVal val="#ppt_x"/>
                                          </p:val>
                                        </p:tav>
                                        <p:tav tm="100000">
                                          <p:val>
                                            <p:strVal val="#ppt_x"/>
                                          </p:val>
                                        </p:tav>
                                      </p:tavLst>
                                    </p:anim>
                                    <p:anim calcmode="lin" valueType="num">
                                      <p:cBhvr additive="base">
                                        <p:cTn id="5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9" grpId="0"/>
      <p:bldP spid="10" grpId="0"/>
      <p:bldP spid="12" grpId="0"/>
      <p:bldP spid="13"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7" name="כותרת 6"/>
          <p:cNvSpPr>
            <a:spLocks noGrp="1"/>
          </p:cNvSpPr>
          <p:nvPr>
            <p:ph type="title"/>
          </p:nvPr>
        </p:nvSpPr>
        <p:spPr>
          <a:xfrm>
            <a:off x="2549769" y="213094"/>
            <a:ext cx="8945545" cy="720000"/>
          </a:xfrm>
        </p:spPr>
        <p:txBody>
          <a:bodyPr/>
          <a:lstStyle/>
          <a:p>
            <a:pPr algn="r"/>
            <a:r>
              <a:rPr lang="he-IL" dirty="0">
                <a:solidFill>
                  <a:srgbClr val="192A72"/>
                </a:solidFill>
              </a:rPr>
              <a:t>מה נלמד היום </a:t>
            </a:r>
          </a:p>
        </p:txBody>
      </p:sp>
      <p:sp>
        <p:nvSpPr>
          <p:cNvPr id="8" name="מציין מיקום תוכן 7"/>
          <p:cNvSpPr>
            <a:spLocks noGrp="1"/>
          </p:cNvSpPr>
          <p:nvPr>
            <p:ph sz="quarter" idx="4"/>
          </p:nvPr>
        </p:nvSpPr>
        <p:spPr>
          <a:xfrm>
            <a:off x="515274" y="1725460"/>
            <a:ext cx="8306994" cy="4153058"/>
          </a:xfrm>
        </p:spPr>
        <p:txBody>
          <a:bodyPr/>
          <a:lstStyle/>
          <a:p>
            <a:pPr marL="342900" indent="-342900">
              <a:lnSpc>
                <a:spcPct val="150000"/>
              </a:lnSpc>
            </a:pPr>
            <a:r>
              <a:rPr lang="he-IL" b="1" dirty="0"/>
              <a:t>מהי אחריות חברתית.</a:t>
            </a:r>
          </a:p>
          <a:p>
            <a:pPr marL="342900" indent="-342900">
              <a:lnSpc>
                <a:spcPct val="150000"/>
              </a:lnSpc>
            </a:pPr>
            <a:r>
              <a:rPr lang="he-IL" b="1" dirty="0"/>
              <a:t>מהי אחריות תאגידית.</a:t>
            </a:r>
          </a:p>
          <a:p>
            <a:pPr marL="342900" indent="-342900">
              <a:lnSpc>
                <a:spcPct val="150000"/>
              </a:lnSpc>
            </a:pPr>
            <a:r>
              <a:rPr lang="he-IL" b="1" dirty="0"/>
              <a:t>מהי אתיקה מקצועית.</a:t>
            </a:r>
          </a:p>
          <a:p>
            <a:pPr marL="342900" indent="-342900">
              <a:lnSpc>
                <a:spcPct val="150000"/>
              </a:lnSpc>
            </a:pPr>
            <a:r>
              <a:rPr lang="he-IL" b="1" dirty="0"/>
              <a:t>מהו קוד אתי ולמה הוא חשוב.</a:t>
            </a:r>
          </a:p>
          <a:p>
            <a:pPr>
              <a:lnSpc>
                <a:spcPct val="150000"/>
              </a:lnSpc>
            </a:pPr>
            <a:endParaRPr lang="he-IL"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 name="כותרת 4"/>
          <p:cNvSpPr>
            <a:spLocks noGrp="1"/>
          </p:cNvSpPr>
          <p:nvPr>
            <p:ph type="ctrTitle"/>
          </p:nvPr>
        </p:nvSpPr>
        <p:spPr>
          <a:xfrm>
            <a:off x="1" y="2228507"/>
            <a:ext cx="12192001" cy="1260164"/>
          </a:xfrm>
        </p:spPr>
        <p:txBody>
          <a:bodyPr/>
          <a:lstStyle/>
          <a:p>
            <a:r>
              <a:rPr lang="he-IL" dirty="0">
                <a:sym typeface="Varela Round"/>
              </a:rPr>
              <a:t>אתיקה – מושגי יסוד</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0" y="259388"/>
            <a:ext cx="11397343" cy="720094"/>
          </a:xfrm>
        </p:spPr>
        <p:txBody>
          <a:bodyPr/>
          <a:lstStyle/>
          <a:p>
            <a:pPr algn="r"/>
            <a:r>
              <a:rPr lang="he-IL" dirty="0"/>
              <a:t>אחריות חברתית</a:t>
            </a:r>
          </a:p>
        </p:txBody>
      </p:sp>
      <p:sp>
        <p:nvSpPr>
          <p:cNvPr id="11" name="מציין מיקום תוכן 10"/>
          <p:cNvSpPr>
            <a:spLocks noGrp="1"/>
          </p:cNvSpPr>
          <p:nvPr>
            <p:ph sz="quarter" idx="4"/>
          </p:nvPr>
        </p:nvSpPr>
        <p:spPr>
          <a:xfrm>
            <a:off x="515272" y="1098704"/>
            <a:ext cx="9847927" cy="4660592"/>
          </a:xfrm>
        </p:spPr>
        <p:txBody>
          <a:bodyPr>
            <a:normAutofit fontScale="92500" lnSpcReduction="10000"/>
          </a:bodyPr>
          <a:lstStyle/>
          <a:p>
            <a:pPr marL="96848" indent="0" algn="just">
              <a:buNone/>
            </a:pPr>
            <a:r>
              <a:rPr lang="he-IL" dirty="0"/>
              <a:t>במובן הצר - הדאגה לקהילה, לחברה, לאינטרסים של הגורמים החלשים בחברה.</a:t>
            </a:r>
          </a:p>
          <a:p>
            <a:pPr marL="96848" indent="0" algn="just">
              <a:buNone/>
            </a:pPr>
            <a:endParaRPr lang="he-IL" dirty="0"/>
          </a:p>
          <a:p>
            <a:pPr marL="96848" indent="0" algn="just">
              <a:buNone/>
            </a:pPr>
            <a:r>
              <a:rPr lang="he-IL" dirty="0"/>
              <a:t>במובן הרחב – תיאוריה מוסרית לפיה לכל אדם או ארגון יש מחויבות להיטיב עם החברה ועם הסביבה בכללותה האחריות החברתית עוסקת לרוב בשמירה על איזון בין התפתחות כלכלית חומרית ובין רווחת החברה והסביבה.</a:t>
            </a:r>
          </a:p>
          <a:p>
            <a:pPr marL="96848" indent="0" algn="just">
              <a:buNone/>
            </a:pPr>
            <a:endParaRPr lang="he-IL" dirty="0"/>
          </a:p>
          <a:p>
            <a:pPr marL="96848" indent="0" algn="just">
              <a:buNone/>
            </a:pPr>
            <a:r>
              <a:rPr lang="he-IL" dirty="0"/>
              <a:t>דוגמאות:</a:t>
            </a:r>
          </a:p>
          <a:p>
            <a:pPr marL="342900" indent="-342900" algn="just"/>
            <a:r>
              <a:rPr lang="he-IL" dirty="0"/>
              <a:t>התנדבות בקהילה – סיוע לקשישים, מועדוניות נוער</a:t>
            </a:r>
          </a:p>
          <a:p>
            <a:pPr marL="342900" indent="-342900" algn="just"/>
            <a:r>
              <a:rPr lang="he-IL" dirty="0"/>
              <a:t>מעורבות חינוכית – שותפות בתוכניות חינוכיות בקהילה</a:t>
            </a:r>
          </a:p>
          <a:p>
            <a:pPr marL="342900" indent="-342900" algn="just"/>
            <a:r>
              <a:rPr lang="he-IL" dirty="0"/>
              <a:t>העסקת בעלי מוגבלויות</a:t>
            </a:r>
          </a:p>
          <a:p>
            <a:pPr marL="342900" indent="-342900" algn="just"/>
            <a:r>
              <a:rPr lang="he-IL" dirty="0"/>
              <a:t>שמירה על הסביבה</a:t>
            </a:r>
          </a:p>
          <a:p>
            <a:pPr marL="342900" indent="-342900" algn="just"/>
            <a:r>
              <a:rPr lang="he-IL" dirty="0"/>
              <a:t>תרומות </a:t>
            </a:r>
          </a:p>
          <a:p>
            <a:pPr>
              <a:lnSpc>
                <a:spcPct val="150000"/>
              </a:lnSpc>
            </a:pPr>
            <a:endParaRPr lang="he-IL" dirty="0"/>
          </a:p>
        </p:txBody>
      </p:sp>
    </p:spTree>
    <p:extLst>
      <p:ext uri="{BB962C8B-B14F-4D97-AF65-F5344CB8AC3E}">
        <p14:creationId xmlns:p14="http://schemas.microsoft.com/office/powerpoint/2010/main" val="3064738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4" end="4"/>
                                            </p:txEl>
                                          </p:spTgt>
                                        </p:tgtEl>
                                        <p:attrNameLst>
                                          <p:attrName>style.visibility</p:attrName>
                                        </p:attrNameLst>
                                      </p:cBhvr>
                                      <p:to>
                                        <p:strVal val="visible"/>
                                      </p:to>
                                    </p:set>
                                    <p:animEffect transition="in" filter="fade">
                                      <p:cBhvr>
                                        <p:cTn id="7" dur="1000"/>
                                        <p:tgtEl>
                                          <p:spTgt spid="11">
                                            <p:txEl>
                                              <p:pRg st="4" end="4"/>
                                            </p:txEl>
                                          </p:spTgt>
                                        </p:tgtEl>
                                      </p:cBhvr>
                                    </p:animEffect>
                                    <p:anim calcmode="lin" valueType="num">
                                      <p:cBhvr>
                                        <p:cTn id="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5" end="5"/>
                                            </p:txEl>
                                          </p:spTgt>
                                        </p:tgtEl>
                                        <p:attrNameLst>
                                          <p:attrName>style.visibility</p:attrName>
                                        </p:attrNameLst>
                                      </p:cBhvr>
                                      <p:to>
                                        <p:strVal val="visible"/>
                                      </p:to>
                                    </p:set>
                                    <p:animEffect transition="in" filter="fade">
                                      <p:cBhvr>
                                        <p:cTn id="12" dur="1000"/>
                                        <p:tgtEl>
                                          <p:spTgt spid="11">
                                            <p:txEl>
                                              <p:pRg st="5" end="5"/>
                                            </p:txEl>
                                          </p:spTgt>
                                        </p:tgtEl>
                                      </p:cBhvr>
                                    </p:animEffect>
                                    <p:anim calcmode="lin" valueType="num">
                                      <p:cBhvr>
                                        <p:cTn id="13"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6" end="6"/>
                                            </p:txEl>
                                          </p:spTgt>
                                        </p:tgtEl>
                                        <p:attrNameLst>
                                          <p:attrName>style.visibility</p:attrName>
                                        </p:attrNameLst>
                                      </p:cBhvr>
                                      <p:to>
                                        <p:strVal val="visible"/>
                                      </p:to>
                                    </p:set>
                                    <p:animEffect transition="in" filter="fade">
                                      <p:cBhvr>
                                        <p:cTn id="17" dur="1000"/>
                                        <p:tgtEl>
                                          <p:spTgt spid="11">
                                            <p:txEl>
                                              <p:pRg st="6" end="6"/>
                                            </p:txEl>
                                          </p:spTgt>
                                        </p:tgtEl>
                                      </p:cBhvr>
                                    </p:animEffect>
                                    <p:anim calcmode="lin" valueType="num">
                                      <p:cBhvr>
                                        <p:cTn id="18"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7" end="7"/>
                                            </p:txEl>
                                          </p:spTgt>
                                        </p:tgtEl>
                                        <p:attrNameLst>
                                          <p:attrName>style.visibility</p:attrName>
                                        </p:attrNameLst>
                                      </p:cBhvr>
                                      <p:to>
                                        <p:strVal val="visible"/>
                                      </p:to>
                                    </p:set>
                                    <p:animEffect transition="in" filter="fade">
                                      <p:cBhvr>
                                        <p:cTn id="22" dur="1000"/>
                                        <p:tgtEl>
                                          <p:spTgt spid="11">
                                            <p:txEl>
                                              <p:pRg st="7" end="7"/>
                                            </p:txEl>
                                          </p:spTgt>
                                        </p:tgtEl>
                                      </p:cBhvr>
                                    </p:animEffect>
                                    <p:anim calcmode="lin" valueType="num">
                                      <p:cBhvr>
                                        <p:cTn id="23"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xEl>
                                              <p:pRg st="8" end="8"/>
                                            </p:txEl>
                                          </p:spTgt>
                                        </p:tgtEl>
                                        <p:attrNameLst>
                                          <p:attrName>style.visibility</p:attrName>
                                        </p:attrNameLst>
                                      </p:cBhvr>
                                      <p:to>
                                        <p:strVal val="visible"/>
                                      </p:to>
                                    </p:set>
                                    <p:animEffect transition="in" filter="fade">
                                      <p:cBhvr>
                                        <p:cTn id="27" dur="1000"/>
                                        <p:tgtEl>
                                          <p:spTgt spid="11">
                                            <p:txEl>
                                              <p:pRg st="8" end="8"/>
                                            </p:txEl>
                                          </p:spTgt>
                                        </p:tgtEl>
                                      </p:cBhvr>
                                    </p:animEffect>
                                    <p:anim calcmode="lin" valueType="num">
                                      <p:cBhvr>
                                        <p:cTn id="28" dur="1000" fill="hold"/>
                                        <p:tgtEl>
                                          <p:spTgt spid="11">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8" end="8"/>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1">
                                            <p:txEl>
                                              <p:pRg st="9" end="9"/>
                                            </p:txEl>
                                          </p:spTgt>
                                        </p:tgtEl>
                                        <p:attrNameLst>
                                          <p:attrName>style.visibility</p:attrName>
                                        </p:attrNameLst>
                                      </p:cBhvr>
                                      <p:to>
                                        <p:strVal val="visible"/>
                                      </p:to>
                                    </p:set>
                                    <p:animEffect transition="in" filter="fade">
                                      <p:cBhvr>
                                        <p:cTn id="32" dur="1000"/>
                                        <p:tgtEl>
                                          <p:spTgt spid="11">
                                            <p:txEl>
                                              <p:pRg st="9" end="9"/>
                                            </p:txEl>
                                          </p:spTgt>
                                        </p:tgtEl>
                                      </p:cBhvr>
                                    </p:animEffect>
                                    <p:anim calcmode="lin" valueType="num">
                                      <p:cBhvr>
                                        <p:cTn id="33" dur="1000" fill="hold"/>
                                        <p:tgtEl>
                                          <p:spTgt spid="11">
                                            <p:txEl>
                                              <p:pRg st="9" end="9"/>
                                            </p:txEl>
                                          </p:spTgt>
                                        </p:tgtEl>
                                        <p:attrNameLst>
                                          <p:attrName>ppt_x</p:attrName>
                                        </p:attrNameLst>
                                      </p:cBhvr>
                                      <p:tavLst>
                                        <p:tav tm="0">
                                          <p:val>
                                            <p:strVal val="#ppt_x"/>
                                          </p:val>
                                        </p:tav>
                                        <p:tav tm="100000">
                                          <p:val>
                                            <p:strVal val="#ppt_x"/>
                                          </p:val>
                                        </p:tav>
                                      </p:tavLst>
                                    </p:anim>
                                    <p:anim calcmode="lin" valueType="num">
                                      <p:cBhvr>
                                        <p:cTn id="34" dur="1000" fill="hold"/>
                                        <p:tgtEl>
                                          <p:spTgt spid="11">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אחריות חברתית בעסקים- עמותת מעלה">
            <a:hlinkClick r:id="" action="ppaction://media"/>
            <a:extLst>
              <a:ext uri="{FF2B5EF4-FFF2-40B4-BE49-F238E27FC236}">
                <a16:creationId xmlns:a16="http://schemas.microsoft.com/office/drawing/2014/main" id="{B28FA6FE-38E5-4143-8147-C33B2335FB77}"/>
              </a:ext>
            </a:extLst>
          </p:cNvPr>
          <p:cNvPicPr>
            <a:picLocks noGrp="1" noChangeAspect="1"/>
          </p:cNvPicPr>
          <p:nvPr>
            <p:ph type="media" sz="quarter" idx="10"/>
            <a:videoFile r:link="rId2"/>
            <p:extLst>
              <p:ext uri="{DAA4B4D4-6D71-4841-9C94-3DE7FCFB9230}">
                <p14:media xmlns:p14="http://schemas.microsoft.com/office/powerpoint/2010/main" r:embed="rId1"/>
              </p:ext>
            </p:extLst>
          </p:nvPr>
        </p:nvPicPr>
        <p:blipFill>
          <a:blip r:embed="rId4"/>
          <a:stretch>
            <a:fillRect/>
          </a:stretch>
        </p:blipFill>
        <p:spPr>
          <a:xfrm>
            <a:off x="661634" y="639763"/>
            <a:ext cx="10873873" cy="6116454"/>
          </a:xfrm>
        </p:spPr>
      </p:pic>
      <p:sp>
        <p:nvSpPr>
          <p:cNvPr id="3" name="מציין מיקום תוכן 2">
            <a:extLst>
              <a:ext uri="{FF2B5EF4-FFF2-40B4-BE49-F238E27FC236}">
                <a16:creationId xmlns:a16="http://schemas.microsoft.com/office/drawing/2014/main" id="{59B78F9A-FE2C-4302-8A5B-C853065E465F}"/>
              </a:ext>
            </a:extLst>
          </p:cNvPr>
          <p:cNvSpPr>
            <a:spLocks noGrp="1"/>
          </p:cNvSpPr>
          <p:nvPr>
            <p:ph sz="quarter" idx="14"/>
          </p:nvPr>
        </p:nvSpPr>
        <p:spPr/>
        <p:txBody>
          <a:bodyPr/>
          <a:lstStyle/>
          <a:p>
            <a:r>
              <a:rPr lang="he-IL" dirty="0"/>
              <a:t>מעלה – אחריות חברתית בעסקים</a:t>
            </a:r>
          </a:p>
        </p:txBody>
      </p:sp>
    </p:spTree>
    <p:extLst>
      <p:ext uri="{BB962C8B-B14F-4D97-AF65-F5344CB8AC3E}">
        <p14:creationId xmlns:p14="http://schemas.microsoft.com/office/powerpoint/2010/main" val="223014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8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2" y="212675"/>
            <a:ext cx="11440883" cy="720094"/>
          </a:xfrm>
        </p:spPr>
        <p:txBody>
          <a:bodyPr/>
          <a:lstStyle/>
          <a:p>
            <a:pPr algn="r"/>
            <a:r>
              <a:rPr lang="he-IL" dirty="0"/>
              <a:t>אחריות תאגידית</a:t>
            </a:r>
          </a:p>
        </p:txBody>
      </p:sp>
      <p:sp>
        <p:nvSpPr>
          <p:cNvPr id="11" name="מציין מיקום תוכן 10"/>
          <p:cNvSpPr>
            <a:spLocks noGrp="1"/>
          </p:cNvSpPr>
          <p:nvPr>
            <p:ph sz="quarter" idx="4"/>
          </p:nvPr>
        </p:nvSpPr>
        <p:spPr>
          <a:xfrm>
            <a:off x="504387" y="1112985"/>
            <a:ext cx="10032984" cy="4153058"/>
          </a:xfrm>
        </p:spPr>
        <p:txBody>
          <a:bodyPr>
            <a:normAutofit/>
          </a:bodyPr>
          <a:lstStyle/>
          <a:p>
            <a:pPr marL="96848" indent="0" algn="just">
              <a:lnSpc>
                <a:spcPct val="150000"/>
              </a:lnSpc>
              <a:buNone/>
            </a:pPr>
            <a:r>
              <a:rPr lang="he-IL" dirty="0"/>
              <a:t>מקרה פרטי של אחריות חברתית העוסק באחריות החברתית של תאגידים.</a:t>
            </a:r>
          </a:p>
          <a:p>
            <a:pPr marL="96848" indent="0" algn="just">
              <a:lnSpc>
                <a:spcPct val="150000"/>
              </a:lnSpc>
              <a:buNone/>
            </a:pPr>
            <a:r>
              <a:rPr lang="he-IL" dirty="0"/>
              <a:t>אחריות תאגידית באה לתאר את הפעולות הארגוניות ואת תהליכי קביעת המדיניות באשר לפעולות אלו הנעשים על בסיס ערכי מוסר והחורגים מעבר לשיקולים של תפוקה, יעילות ורווחיות – למען קידום הדאגה לעובדי, לציבור, ללקוחות ולסביבה.</a:t>
            </a:r>
          </a:p>
          <a:p>
            <a:pPr marL="96848" indent="0">
              <a:lnSpc>
                <a:spcPct val="150000"/>
              </a:lnSpc>
              <a:buNone/>
            </a:pPr>
            <a:endParaRPr lang="he-IL" dirty="0"/>
          </a:p>
        </p:txBody>
      </p:sp>
    </p:spTree>
    <p:extLst>
      <p:ext uri="{BB962C8B-B14F-4D97-AF65-F5344CB8AC3E}">
        <p14:creationId xmlns:p14="http://schemas.microsoft.com/office/powerpoint/2010/main" val="2887756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8" name="כותרת 7"/>
          <p:cNvSpPr>
            <a:spLocks noGrp="1"/>
          </p:cNvSpPr>
          <p:nvPr>
            <p:ph type="title"/>
          </p:nvPr>
        </p:nvSpPr>
        <p:spPr>
          <a:xfrm>
            <a:off x="-446312" y="161311"/>
            <a:ext cx="12191999" cy="720094"/>
          </a:xfrm>
        </p:spPr>
        <p:txBody>
          <a:bodyPr/>
          <a:lstStyle/>
          <a:p>
            <a:pPr algn="r"/>
            <a:r>
              <a:rPr lang="he-IL" dirty="0"/>
              <a:t>אחריות תאגידית</a:t>
            </a:r>
          </a:p>
        </p:txBody>
      </p:sp>
      <p:sp>
        <p:nvSpPr>
          <p:cNvPr id="7" name="חץ: למטה 6">
            <a:extLst>
              <a:ext uri="{FF2B5EF4-FFF2-40B4-BE49-F238E27FC236}">
                <a16:creationId xmlns:a16="http://schemas.microsoft.com/office/drawing/2014/main" id="{38D9EC58-1CA3-4E01-81F8-4CD43ED7E4F8}"/>
              </a:ext>
            </a:extLst>
          </p:cNvPr>
          <p:cNvSpPr/>
          <p:nvPr/>
        </p:nvSpPr>
        <p:spPr>
          <a:xfrm>
            <a:off x="4245434" y="1101631"/>
            <a:ext cx="3535897" cy="1284962"/>
          </a:xfrm>
          <a:prstGeom prst="downArrow">
            <a:avLst>
              <a:gd name="adj1" fmla="val 74015"/>
              <a:gd name="adj2" fmla="val 5159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solidFill>
                  <a:srgbClr val="192A72"/>
                </a:solidFill>
                <a:latin typeface="Varela Round" panose="00000500000000000000" pitchFamily="2" charset="-79"/>
                <a:cs typeface="Varela Round" panose="00000500000000000000" pitchFamily="2" charset="-79"/>
              </a:rPr>
              <a:t>הרמה הפיננסית – להניב רווחים</a:t>
            </a:r>
          </a:p>
        </p:txBody>
      </p:sp>
      <p:sp>
        <p:nvSpPr>
          <p:cNvPr id="9" name="חץ: למטה 8">
            <a:extLst>
              <a:ext uri="{FF2B5EF4-FFF2-40B4-BE49-F238E27FC236}">
                <a16:creationId xmlns:a16="http://schemas.microsoft.com/office/drawing/2014/main" id="{E20457A2-ADC1-4565-A6BE-183DF0A92062}"/>
              </a:ext>
            </a:extLst>
          </p:cNvPr>
          <p:cNvSpPr/>
          <p:nvPr/>
        </p:nvSpPr>
        <p:spPr>
          <a:xfrm>
            <a:off x="4245429" y="2466793"/>
            <a:ext cx="3535897" cy="1277115"/>
          </a:xfrm>
          <a:prstGeom prst="downArrow">
            <a:avLst>
              <a:gd name="adj1" fmla="val 74015"/>
              <a:gd name="adj2" fmla="val 51594"/>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solidFill>
                  <a:srgbClr val="12B4BC"/>
                </a:solidFill>
                <a:latin typeface="Varela Round" panose="00000500000000000000" pitchFamily="2" charset="-79"/>
                <a:cs typeface="Varela Round" panose="00000500000000000000" pitchFamily="2" charset="-79"/>
              </a:rPr>
              <a:t>הרמה החוקית – </a:t>
            </a:r>
          </a:p>
          <a:p>
            <a:pPr algn="ctr"/>
            <a:r>
              <a:rPr lang="he-IL" sz="2000" b="1" dirty="0">
                <a:solidFill>
                  <a:srgbClr val="12B4BC"/>
                </a:solidFill>
                <a:latin typeface="Varela Round" panose="00000500000000000000" pitchFamily="2" charset="-79"/>
                <a:cs typeface="Varela Round" panose="00000500000000000000" pitchFamily="2" charset="-79"/>
              </a:rPr>
              <a:t>לעמוד בחוק</a:t>
            </a:r>
          </a:p>
        </p:txBody>
      </p:sp>
      <p:sp>
        <p:nvSpPr>
          <p:cNvPr id="10" name="חץ: למטה 9">
            <a:extLst>
              <a:ext uri="{FF2B5EF4-FFF2-40B4-BE49-F238E27FC236}">
                <a16:creationId xmlns:a16="http://schemas.microsoft.com/office/drawing/2014/main" id="{F6940ABE-535F-4B52-87B3-9A6797AC11BF}"/>
              </a:ext>
            </a:extLst>
          </p:cNvPr>
          <p:cNvSpPr/>
          <p:nvPr/>
        </p:nvSpPr>
        <p:spPr>
          <a:xfrm>
            <a:off x="4245434" y="3863226"/>
            <a:ext cx="3535897" cy="1362362"/>
          </a:xfrm>
          <a:prstGeom prst="downArrow">
            <a:avLst>
              <a:gd name="adj1" fmla="val 74015"/>
              <a:gd name="adj2" fmla="val 51594"/>
            </a:avLst>
          </a:prstGeom>
          <a:solidFill>
            <a:srgbClr val="12B4B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solidFill>
                  <a:srgbClr val="192A72"/>
                </a:solidFill>
                <a:latin typeface="Varela Round" panose="00000500000000000000" pitchFamily="2" charset="-79"/>
                <a:cs typeface="Varela Round" panose="00000500000000000000" pitchFamily="2" charset="-79"/>
              </a:rPr>
              <a:t>הרמה האתית – </a:t>
            </a:r>
          </a:p>
          <a:p>
            <a:pPr algn="ctr"/>
            <a:r>
              <a:rPr lang="he-IL" sz="2000" b="1" dirty="0">
                <a:solidFill>
                  <a:srgbClr val="192A72"/>
                </a:solidFill>
                <a:latin typeface="Varela Round" panose="00000500000000000000" pitchFamily="2" charset="-79"/>
                <a:cs typeface="Varela Round" panose="00000500000000000000" pitchFamily="2" charset="-79"/>
              </a:rPr>
              <a:t>מעבר לחוק</a:t>
            </a:r>
          </a:p>
        </p:txBody>
      </p:sp>
      <p:sp>
        <p:nvSpPr>
          <p:cNvPr id="12" name="חץ: למטה 11">
            <a:extLst>
              <a:ext uri="{FF2B5EF4-FFF2-40B4-BE49-F238E27FC236}">
                <a16:creationId xmlns:a16="http://schemas.microsoft.com/office/drawing/2014/main" id="{13EC6135-679D-4B97-A268-B553D9DADA24}"/>
              </a:ext>
            </a:extLst>
          </p:cNvPr>
          <p:cNvSpPr/>
          <p:nvPr/>
        </p:nvSpPr>
        <p:spPr>
          <a:xfrm>
            <a:off x="4245430" y="5329296"/>
            <a:ext cx="3535897" cy="1362363"/>
          </a:xfrm>
          <a:prstGeom prst="downArrow">
            <a:avLst>
              <a:gd name="adj1" fmla="val 74015"/>
              <a:gd name="adj2" fmla="val 51594"/>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2000" b="1" dirty="0">
                <a:solidFill>
                  <a:srgbClr val="192A72"/>
                </a:solidFill>
                <a:latin typeface="Varela Round" panose="00000500000000000000" pitchFamily="2" charset="-79"/>
                <a:cs typeface="Varela Round" panose="00000500000000000000" pitchFamily="2" charset="-79"/>
              </a:rPr>
              <a:t>הרמה הפילנתרופית – תרומה לחברה</a:t>
            </a:r>
          </a:p>
        </p:txBody>
      </p:sp>
    </p:spTree>
    <p:extLst>
      <p:ext uri="{BB962C8B-B14F-4D97-AF65-F5344CB8AC3E}">
        <p14:creationId xmlns:p14="http://schemas.microsoft.com/office/powerpoint/2010/main" val="395019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2" grpId="0" animBg="1"/>
    </p:bldLst>
  </p:timing>
</p:sld>
</file>

<file path=ppt/theme/theme1.xml><?xml version="1.0" encoding="utf-8"?>
<a:theme xmlns:a="http://schemas.openxmlformats.org/drawingml/2006/main" name="ערכת נושא Office">
  <a:themeElements>
    <a:clrScheme name="מערכת שידורים">
      <a:dk1>
        <a:srgbClr val="002060"/>
      </a:dk1>
      <a:lt1>
        <a:sysClr val="window" lastClr="FFFFFF"/>
      </a:lt1>
      <a:dk2>
        <a:srgbClr val="44546A"/>
      </a:dk2>
      <a:lt2>
        <a:srgbClr val="E7E6E6"/>
      </a:lt2>
      <a:accent1>
        <a:srgbClr val="92D050"/>
      </a:accent1>
      <a:accent2>
        <a:srgbClr val="ED7D31"/>
      </a:accent2>
      <a:accent3>
        <a:srgbClr val="A5A5A5"/>
      </a:accent3>
      <a:accent4>
        <a:srgbClr val="FFC000"/>
      </a:accent4>
      <a:accent5>
        <a:srgbClr val="4472C4"/>
      </a:accent5>
      <a:accent6>
        <a:srgbClr val="70AD47"/>
      </a:accent6>
      <a:hlink>
        <a:srgbClr val="0563C1"/>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3041</TotalTime>
  <Words>862</Words>
  <Application>Microsoft Office PowerPoint</Application>
  <PresentationFormat>מסך רחב</PresentationFormat>
  <Paragraphs>136</Paragraphs>
  <Slides>27</Slides>
  <Notes>21</Notes>
  <HiddenSlides>0</HiddenSlides>
  <MMClips>1</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27</vt:i4>
      </vt:variant>
    </vt:vector>
  </HeadingPairs>
  <TitlesOfParts>
    <vt:vector size="33" baseType="lpstr">
      <vt:lpstr>Arial</vt:lpstr>
      <vt:lpstr>Calibri</vt:lpstr>
      <vt:lpstr>Century Gothic</vt:lpstr>
      <vt:lpstr>Times New Roman</vt:lpstr>
      <vt:lpstr>Varela Round</vt:lpstr>
      <vt:lpstr>ערכת נושא Office</vt:lpstr>
      <vt:lpstr>מערכת שידורים לאומית</vt:lpstr>
      <vt:lpstr>אתיקה</vt:lpstr>
      <vt:lpstr>מושגי יסוד באתיקה</vt:lpstr>
      <vt:lpstr>מה נלמד היום </vt:lpstr>
      <vt:lpstr>אתיקה – מושגי יסוד</vt:lpstr>
      <vt:lpstr>אחריות חברתית</vt:lpstr>
      <vt:lpstr>מצגת של PowerPoint‏</vt:lpstr>
      <vt:lpstr>אחריות תאגידית</vt:lpstr>
      <vt:lpstr>אחריות תאגידית</vt:lpstr>
      <vt:lpstr>שקיפות ארגונית</vt:lpstr>
      <vt:lpstr>שקיפות ארגונית</vt:lpstr>
      <vt:lpstr>שקיפות ארגונית</vt:lpstr>
      <vt:lpstr>מוסר</vt:lpstr>
      <vt:lpstr>ערך</vt:lpstr>
      <vt:lpstr>אחריותיות</vt:lpstr>
      <vt:lpstr>אתיקה מקצועית</vt:lpstr>
      <vt:lpstr>אתיקה מקצועית - משימה</vt:lpstr>
      <vt:lpstr>אתיקה מקצועית - משימה</vt:lpstr>
      <vt:lpstr>אתיקה מקצועית - משימה</vt:lpstr>
      <vt:lpstr>אתיקה מקצועית - משימה</vt:lpstr>
      <vt:lpstr>קוד אתי</vt:lpstr>
      <vt:lpstr>קוד אתי</vt:lpstr>
      <vt:lpstr>קוד אתי</vt:lpstr>
      <vt:lpstr>קוד אתי</vt:lpstr>
      <vt:lpstr>מה ההבדל בין אתיקה לחוק?</vt:lpstr>
      <vt:lpstr>לסיכום - מה למדנו היום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שקופית 1</dc:title>
  <dc:creator>user</dc:creator>
  <cp:lastModifiedBy>שני שמלה/Shani Chemla</cp:lastModifiedBy>
  <cp:revision>152</cp:revision>
  <dcterms:created xsi:type="dcterms:W3CDTF">2020-03-15T19:13:03Z</dcterms:created>
  <dcterms:modified xsi:type="dcterms:W3CDTF">2021-10-18T06:19:47Z</dcterms:modified>
</cp:coreProperties>
</file>