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4" r:id="rId1"/>
  </p:sldMasterIdLst>
  <p:notesMasterIdLst>
    <p:notesMasterId r:id="rId31"/>
  </p:notesMasterIdLst>
  <p:sldIdLst>
    <p:sldId id="256" r:id="rId2"/>
    <p:sldId id="257" r:id="rId3"/>
    <p:sldId id="258" r:id="rId4"/>
    <p:sldId id="392" r:id="rId5"/>
    <p:sldId id="346" r:id="rId6"/>
    <p:sldId id="348" r:id="rId7"/>
    <p:sldId id="381" r:id="rId8"/>
    <p:sldId id="382" r:id="rId9"/>
    <p:sldId id="383" r:id="rId10"/>
    <p:sldId id="347" r:id="rId11"/>
    <p:sldId id="393" r:id="rId12"/>
    <p:sldId id="376" r:id="rId13"/>
    <p:sldId id="384" r:id="rId14"/>
    <p:sldId id="357" r:id="rId15"/>
    <p:sldId id="385" r:id="rId16"/>
    <p:sldId id="300" r:id="rId17"/>
    <p:sldId id="394" r:id="rId18"/>
    <p:sldId id="301" r:id="rId19"/>
    <p:sldId id="386" r:id="rId20"/>
    <p:sldId id="387" r:id="rId21"/>
    <p:sldId id="388" r:id="rId22"/>
    <p:sldId id="389" r:id="rId23"/>
    <p:sldId id="361" r:id="rId24"/>
    <p:sldId id="377" r:id="rId25"/>
    <p:sldId id="378" r:id="rId26"/>
    <p:sldId id="372" r:id="rId27"/>
    <p:sldId id="390" r:id="rId28"/>
    <p:sldId id="306" r:id="rId29"/>
    <p:sldId id="322" r:id="rId30"/>
  </p:sldIdLst>
  <p:sldSz cx="12190413" cy="6858000"/>
  <p:notesSz cx="6858000" cy="9144000"/>
  <p:embeddedFontLst>
    <p:embeddedFont>
      <p:font typeface="Calibri" panose="020F0502020204030204" pitchFamily="34" charset="0"/>
      <p:regular r:id="rId32"/>
      <p:bold r:id="rId33"/>
      <p:italic r:id="rId34"/>
      <p:boldItalic r:id="rId35"/>
    </p:embeddedFont>
    <p:embeddedFont>
      <p:font typeface="Varela Round" panose="00000500000000000000" pitchFamily="2" charset="-79"/>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מחבר" initials="א"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10077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9982" autoAdjust="0"/>
  </p:normalViewPr>
  <p:slideViewPr>
    <p:cSldViewPr snapToGrid="0">
      <p:cViewPr varScale="1">
        <p:scale>
          <a:sx n="99" d="100"/>
          <a:sy n="99" d="100"/>
        </p:scale>
        <p:origin x="996" y="96"/>
      </p:cViewPr>
      <p:guideLst>
        <p:guide orient="horz" pos="2160"/>
        <p:guide pos="3840"/>
      </p:guideLst>
    </p:cSldViewPr>
  </p:slideViewPr>
  <p:notesTextViewPr>
    <p:cViewPr>
      <p:scale>
        <a:sx n="1" d="1"/>
        <a:sy n="1" d="1"/>
      </p:scale>
      <p:origin x="0" y="0"/>
    </p:cViewPr>
  </p:notesTextViewPr>
  <p:sorterViewPr>
    <p:cViewPr>
      <p:scale>
        <a:sx n="100" d="100"/>
        <a:sy n="100" d="100"/>
      </p:scale>
      <p:origin x="0" y="-178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49D374-6FD3-4D73-8F06-A64BAE9A467F}"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pPr rtl="1"/>
          <a:endParaRPr lang="he-IL"/>
        </a:p>
      </dgm:t>
    </dgm:pt>
    <dgm:pt modelId="{D81E3E6C-DBC9-487A-BC94-D46E1EE59A9F}">
      <dgm:prSet phldrT="[טקסט]">
        <dgm:style>
          <a:lnRef idx="0">
            <a:schemeClr val="accent5"/>
          </a:lnRef>
          <a:fillRef idx="3">
            <a:schemeClr val="accent5"/>
          </a:fillRef>
          <a:effectRef idx="3">
            <a:schemeClr val="accent5"/>
          </a:effectRef>
          <a:fontRef idx="minor">
            <a:schemeClr val="lt1"/>
          </a:fontRef>
        </dgm:style>
      </dgm:prSet>
      <dgm:spPr/>
      <dgm:t>
        <a:bodyPr/>
        <a:lstStyle/>
        <a:p>
          <a:pPr rtl="1"/>
          <a:r>
            <a:rPr lang="he-IL" b="0" cap="none" spc="0" dirty="0">
              <a:ln w="0"/>
              <a:solidFill>
                <a:schemeClr val="tx1"/>
              </a:solidFill>
              <a:effectLst>
                <a:outerShdw blurRad="38100" dist="19050" dir="2700000" algn="tl" rotWithShape="0">
                  <a:schemeClr val="dk1">
                    <a:alpha val="40000"/>
                  </a:schemeClr>
                </a:outerShdw>
              </a:effectLst>
            </a:rPr>
            <a:t>עומס</a:t>
          </a:r>
          <a:endParaRPr lang="he-IL" dirty="0"/>
        </a:p>
      </dgm:t>
    </dgm:pt>
    <dgm:pt modelId="{A21121F1-1589-4E9C-866D-BB316C25CA90}" type="parTrans" cxnId="{A592A5FC-5793-47DD-980E-3CE4DBA30E94}">
      <dgm:prSet/>
      <dgm:spPr/>
      <dgm:t>
        <a:bodyPr/>
        <a:lstStyle/>
        <a:p>
          <a:pPr rtl="1"/>
          <a:endParaRPr lang="he-IL"/>
        </a:p>
      </dgm:t>
    </dgm:pt>
    <dgm:pt modelId="{E0B5B27D-8075-4864-BBE6-2350B1663F2E}" type="sibTrans" cxnId="{A592A5FC-5793-47DD-980E-3CE4DBA30E94}">
      <dgm:prSet/>
      <dgm:spPr/>
      <dgm:t>
        <a:bodyPr/>
        <a:lstStyle/>
        <a:p>
          <a:pPr rtl="1"/>
          <a:endParaRPr lang="he-IL"/>
        </a:p>
      </dgm:t>
    </dgm:pt>
    <dgm:pt modelId="{BEB2FD89-5DEF-458E-8611-91F77671F2B8}">
      <dgm:prSet phldrT="[טקסט]">
        <dgm:style>
          <a:lnRef idx="0">
            <a:schemeClr val="accent2"/>
          </a:lnRef>
          <a:fillRef idx="3">
            <a:schemeClr val="accent2"/>
          </a:fillRef>
          <a:effectRef idx="3">
            <a:schemeClr val="accent2"/>
          </a:effectRef>
          <a:fontRef idx="minor">
            <a:schemeClr val="lt1"/>
          </a:fontRef>
        </dgm:style>
      </dgm:prSet>
      <dgm:spPr/>
      <dgm:t>
        <a:bodyPr/>
        <a:lstStyle/>
        <a:p>
          <a:pPr rtl="1"/>
          <a:r>
            <a:rPr lang="he-IL" b="0" cap="none" spc="0" dirty="0">
              <a:ln w="0"/>
              <a:solidFill>
                <a:schemeClr val="tx1"/>
              </a:solidFill>
              <a:effectLst>
                <a:outerShdw blurRad="38100" dist="19050" dir="2700000" algn="tl" rotWithShape="0">
                  <a:schemeClr val="dk1">
                    <a:alpha val="40000"/>
                  </a:schemeClr>
                </a:outerShdw>
              </a:effectLst>
            </a:rPr>
            <a:t>קונפליקט</a:t>
          </a:r>
          <a:endParaRPr lang="he-IL" dirty="0"/>
        </a:p>
      </dgm:t>
    </dgm:pt>
    <dgm:pt modelId="{965A20FE-FB9F-4A76-B4BC-5674047C499B}" type="parTrans" cxnId="{93F98917-CF89-4550-AE4B-065A399A21D5}">
      <dgm:prSet/>
      <dgm:spPr/>
      <dgm:t>
        <a:bodyPr/>
        <a:lstStyle/>
        <a:p>
          <a:pPr rtl="1"/>
          <a:endParaRPr lang="he-IL"/>
        </a:p>
      </dgm:t>
    </dgm:pt>
    <dgm:pt modelId="{CB1BAFD4-818C-4152-A81C-71EBD52686C7}" type="sibTrans" cxnId="{93F98917-CF89-4550-AE4B-065A399A21D5}">
      <dgm:prSet/>
      <dgm:spPr/>
      <dgm:t>
        <a:bodyPr/>
        <a:lstStyle/>
        <a:p>
          <a:pPr rtl="1"/>
          <a:endParaRPr lang="he-IL"/>
        </a:p>
      </dgm:t>
    </dgm:pt>
    <dgm:pt modelId="{2A1412D8-F981-4778-9A45-325F50C6BD42}">
      <dgm:prSet phldrT="[טקסט]">
        <dgm:style>
          <a:lnRef idx="0">
            <a:schemeClr val="accent4"/>
          </a:lnRef>
          <a:fillRef idx="3">
            <a:schemeClr val="accent4"/>
          </a:fillRef>
          <a:effectRef idx="3">
            <a:schemeClr val="accent4"/>
          </a:effectRef>
          <a:fontRef idx="minor">
            <a:schemeClr val="lt1"/>
          </a:fontRef>
        </dgm:style>
      </dgm:prSet>
      <dgm:spPr/>
      <dgm:t>
        <a:bodyPr/>
        <a:lstStyle/>
        <a:p>
          <a:pPr rtl="1"/>
          <a:r>
            <a:rPr lang="he-IL" b="0" cap="none" spc="0" dirty="0">
              <a:ln w="0"/>
              <a:solidFill>
                <a:schemeClr val="tx1"/>
              </a:solidFill>
              <a:effectLst>
                <a:outerShdw blurRad="38100" dist="19050" dir="2700000" algn="tl" rotWithShape="0">
                  <a:schemeClr val="dk1">
                    <a:alpha val="40000"/>
                  </a:schemeClr>
                </a:outerShdw>
              </a:effectLst>
            </a:rPr>
            <a:t>חוסר</a:t>
          </a:r>
          <a:r>
            <a:rPr lang="he-IL" dirty="0"/>
            <a:t> </a:t>
          </a:r>
          <a:r>
            <a:rPr lang="he-IL" b="0" cap="none" spc="0" dirty="0">
              <a:ln w="0"/>
              <a:solidFill>
                <a:schemeClr val="tx1"/>
              </a:solidFill>
              <a:effectLst>
                <a:outerShdw blurRad="38100" dist="19050" dir="2700000" algn="tl" rotWithShape="0">
                  <a:schemeClr val="dk1">
                    <a:alpha val="40000"/>
                  </a:schemeClr>
                </a:outerShdw>
              </a:effectLst>
            </a:rPr>
            <a:t>שליטה</a:t>
          </a:r>
          <a:endParaRPr lang="he-IL" dirty="0"/>
        </a:p>
      </dgm:t>
    </dgm:pt>
    <dgm:pt modelId="{576D382B-E41A-4FFB-819C-B2624E745BE1}" type="parTrans" cxnId="{ED29E7EB-3A88-4D3B-9524-30A36C119329}">
      <dgm:prSet/>
      <dgm:spPr/>
      <dgm:t>
        <a:bodyPr/>
        <a:lstStyle/>
        <a:p>
          <a:pPr rtl="1"/>
          <a:endParaRPr lang="he-IL"/>
        </a:p>
      </dgm:t>
    </dgm:pt>
    <dgm:pt modelId="{14C30D84-B722-4515-B532-C32F0FA4378C}" type="sibTrans" cxnId="{ED29E7EB-3A88-4D3B-9524-30A36C119329}">
      <dgm:prSet/>
      <dgm:spPr/>
      <dgm:t>
        <a:bodyPr/>
        <a:lstStyle/>
        <a:p>
          <a:pPr rtl="1"/>
          <a:endParaRPr lang="he-IL"/>
        </a:p>
      </dgm:t>
    </dgm:pt>
    <dgm:pt modelId="{8397B49D-C2FA-4488-BC2A-96FE8C23E1C9}">
      <dgm:prSet phldrT="[טקסט]">
        <dgm:style>
          <a:lnRef idx="0">
            <a:schemeClr val="accent3"/>
          </a:lnRef>
          <a:fillRef idx="3">
            <a:schemeClr val="accent3"/>
          </a:fillRef>
          <a:effectRef idx="3">
            <a:schemeClr val="accent3"/>
          </a:effectRef>
          <a:fontRef idx="minor">
            <a:schemeClr val="lt1"/>
          </a:fontRef>
        </dgm:style>
      </dgm:prSet>
      <dgm:spPr/>
      <dgm:t>
        <a:bodyPr/>
        <a:lstStyle/>
        <a:p>
          <a:pPr rtl="1"/>
          <a:r>
            <a:rPr lang="he-IL" b="0" cap="none" spc="0" dirty="0">
              <a:ln w="0"/>
              <a:solidFill>
                <a:schemeClr val="tx1"/>
              </a:solidFill>
              <a:effectLst>
                <a:outerShdw blurRad="38100" dist="19050" dir="2700000" algn="tl" rotWithShape="0">
                  <a:schemeClr val="dk1">
                    <a:alpha val="40000"/>
                  </a:schemeClr>
                </a:outerShdw>
              </a:effectLst>
            </a:rPr>
            <a:t>שינויים</a:t>
          </a:r>
          <a:endParaRPr lang="he-IL" dirty="0"/>
        </a:p>
      </dgm:t>
    </dgm:pt>
    <dgm:pt modelId="{1F275BBF-2977-4E13-9347-9EB8C7B04CC3}" type="parTrans" cxnId="{FAFF6CE1-B4E2-4A6D-B8F4-A7240917E92F}">
      <dgm:prSet/>
      <dgm:spPr/>
      <dgm:t>
        <a:bodyPr/>
        <a:lstStyle/>
        <a:p>
          <a:pPr rtl="1"/>
          <a:endParaRPr lang="he-IL"/>
        </a:p>
      </dgm:t>
    </dgm:pt>
    <dgm:pt modelId="{7205D87F-F827-4B34-86FD-03BB4B625D3C}" type="sibTrans" cxnId="{FAFF6CE1-B4E2-4A6D-B8F4-A7240917E92F}">
      <dgm:prSet/>
      <dgm:spPr/>
      <dgm:t>
        <a:bodyPr/>
        <a:lstStyle/>
        <a:p>
          <a:pPr rtl="1"/>
          <a:endParaRPr lang="he-IL"/>
        </a:p>
      </dgm:t>
    </dgm:pt>
    <dgm:pt modelId="{E327DAE6-B65A-456D-8A10-B188C59A4489}" type="pres">
      <dgm:prSet presAssocID="{6649D374-6FD3-4D73-8F06-A64BAE9A467F}" presName="matrix" presStyleCnt="0">
        <dgm:presLayoutVars>
          <dgm:chMax val="1"/>
          <dgm:dir/>
          <dgm:resizeHandles val="exact"/>
        </dgm:presLayoutVars>
      </dgm:prSet>
      <dgm:spPr/>
    </dgm:pt>
    <dgm:pt modelId="{33381A56-D4D5-4C6E-9852-973A313BCC04}" type="pres">
      <dgm:prSet presAssocID="{6649D374-6FD3-4D73-8F06-A64BAE9A467F}" presName="diamond" presStyleLbl="bgShp" presStyleIdx="0" presStyleCnt="1"/>
      <dgm:spPr/>
    </dgm:pt>
    <dgm:pt modelId="{A4E706DC-1871-41E1-9197-2F45040B30E3}" type="pres">
      <dgm:prSet presAssocID="{6649D374-6FD3-4D73-8F06-A64BAE9A467F}" presName="quad1" presStyleLbl="node1" presStyleIdx="0" presStyleCnt="4">
        <dgm:presLayoutVars>
          <dgm:chMax val="0"/>
          <dgm:chPref val="0"/>
          <dgm:bulletEnabled val="1"/>
        </dgm:presLayoutVars>
      </dgm:prSet>
      <dgm:spPr/>
    </dgm:pt>
    <dgm:pt modelId="{6B7D5DB3-621A-49E1-A90B-BC1766197D54}" type="pres">
      <dgm:prSet presAssocID="{6649D374-6FD3-4D73-8F06-A64BAE9A467F}" presName="quad2" presStyleLbl="node1" presStyleIdx="1" presStyleCnt="4">
        <dgm:presLayoutVars>
          <dgm:chMax val="0"/>
          <dgm:chPref val="0"/>
          <dgm:bulletEnabled val="1"/>
        </dgm:presLayoutVars>
      </dgm:prSet>
      <dgm:spPr/>
    </dgm:pt>
    <dgm:pt modelId="{627F7289-9B36-44CC-96CC-DB06138B2108}" type="pres">
      <dgm:prSet presAssocID="{6649D374-6FD3-4D73-8F06-A64BAE9A467F}" presName="quad3" presStyleLbl="node1" presStyleIdx="2" presStyleCnt="4">
        <dgm:presLayoutVars>
          <dgm:chMax val="0"/>
          <dgm:chPref val="0"/>
          <dgm:bulletEnabled val="1"/>
        </dgm:presLayoutVars>
      </dgm:prSet>
      <dgm:spPr/>
    </dgm:pt>
    <dgm:pt modelId="{37A24681-6586-424A-B73D-F8B088B4154C}" type="pres">
      <dgm:prSet presAssocID="{6649D374-6FD3-4D73-8F06-A64BAE9A467F}" presName="quad4" presStyleLbl="node1" presStyleIdx="3" presStyleCnt="4">
        <dgm:presLayoutVars>
          <dgm:chMax val="0"/>
          <dgm:chPref val="0"/>
          <dgm:bulletEnabled val="1"/>
        </dgm:presLayoutVars>
      </dgm:prSet>
      <dgm:spPr/>
    </dgm:pt>
  </dgm:ptLst>
  <dgm:cxnLst>
    <dgm:cxn modelId="{93F98917-CF89-4550-AE4B-065A399A21D5}" srcId="{6649D374-6FD3-4D73-8F06-A64BAE9A467F}" destId="{BEB2FD89-5DEF-458E-8611-91F77671F2B8}" srcOrd="1" destOrd="0" parTransId="{965A20FE-FB9F-4A76-B4BC-5674047C499B}" sibTransId="{CB1BAFD4-818C-4152-A81C-71EBD52686C7}"/>
    <dgm:cxn modelId="{5B26F855-32CE-4174-B518-BF8407A3723C}" type="presOf" srcId="{D81E3E6C-DBC9-487A-BC94-D46E1EE59A9F}" destId="{A4E706DC-1871-41E1-9197-2F45040B30E3}" srcOrd="0" destOrd="0" presId="urn:microsoft.com/office/officeart/2005/8/layout/matrix3"/>
    <dgm:cxn modelId="{21671F58-F931-4D3C-AA95-4F1FAB034525}" type="presOf" srcId="{6649D374-6FD3-4D73-8F06-A64BAE9A467F}" destId="{E327DAE6-B65A-456D-8A10-B188C59A4489}" srcOrd="0" destOrd="0" presId="urn:microsoft.com/office/officeart/2005/8/layout/matrix3"/>
    <dgm:cxn modelId="{DFE16591-42FD-4209-A706-A1D059CCB2FB}" type="presOf" srcId="{8397B49D-C2FA-4488-BC2A-96FE8C23E1C9}" destId="{37A24681-6586-424A-B73D-F8B088B4154C}" srcOrd="0" destOrd="0" presId="urn:microsoft.com/office/officeart/2005/8/layout/matrix3"/>
    <dgm:cxn modelId="{66647ADD-4986-4408-AA0F-ADD97DE5967C}" type="presOf" srcId="{2A1412D8-F981-4778-9A45-325F50C6BD42}" destId="{627F7289-9B36-44CC-96CC-DB06138B2108}" srcOrd="0" destOrd="0" presId="urn:microsoft.com/office/officeart/2005/8/layout/matrix3"/>
    <dgm:cxn modelId="{FAFF6CE1-B4E2-4A6D-B8F4-A7240917E92F}" srcId="{6649D374-6FD3-4D73-8F06-A64BAE9A467F}" destId="{8397B49D-C2FA-4488-BC2A-96FE8C23E1C9}" srcOrd="3" destOrd="0" parTransId="{1F275BBF-2977-4E13-9347-9EB8C7B04CC3}" sibTransId="{7205D87F-F827-4B34-86FD-03BB4B625D3C}"/>
    <dgm:cxn modelId="{ED29E7EB-3A88-4D3B-9524-30A36C119329}" srcId="{6649D374-6FD3-4D73-8F06-A64BAE9A467F}" destId="{2A1412D8-F981-4778-9A45-325F50C6BD42}" srcOrd="2" destOrd="0" parTransId="{576D382B-E41A-4FFB-819C-B2624E745BE1}" sibTransId="{14C30D84-B722-4515-B532-C32F0FA4378C}"/>
    <dgm:cxn modelId="{D4C6C1F2-9053-4269-9AD5-B74D16CFFA66}" type="presOf" srcId="{BEB2FD89-5DEF-458E-8611-91F77671F2B8}" destId="{6B7D5DB3-621A-49E1-A90B-BC1766197D54}" srcOrd="0" destOrd="0" presId="urn:microsoft.com/office/officeart/2005/8/layout/matrix3"/>
    <dgm:cxn modelId="{A592A5FC-5793-47DD-980E-3CE4DBA30E94}" srcId="{6649D374-6FD3-4D73-8F06-A64BAE9A467F}" destId="{D81E3E6C-DBC9-487A-BC94-D46E1EE59A9F}" srcOrd="0" destOrd="0" parTransId="{A21121F1-1589-4E9C-866D-BB316C25CA90}" sibTransId="{E0B5B27D-8075-4864-BBE6-2350B1663F2E}"/>
    <dgm:cxn modelId="{8E799421-870B-49A4-AAA2-6242012DD9A2}" type="presParOf" srcId="{E327DAE6-B65A-456D-8A10-B188C59A4489}" destId="{33381A56-D4D5-4C6E-9852-973A313BCC04}" srcOrd="0" destOrd="0" presId="urn:microsoft.com/office/officeart/2005/8/layout/matrix3"/>
    <dgm:cxn modelId="{FEF0B755-05EB-46FE-A3C7-31A24C1B0B94}" type="presParOf" srcId="{E327DAE6-B65A-456D-8A10-B188C59A4489}" destId="{A4E706DC-1871-41E1-9197-2F45040B30E3}" srcOrd="1" destOrd="0" presId="urn:microsoft.com/office/officeart/2005/8/layout/matrix3"/>
    <dgm:cxn modelId="{C411BEEE-B70C-44BA-85DF-0C11DFB0D5B2}" type="presParOf" srcId="{E327DAE6-B65A-456D-8A10-B188C59A4489}" destId="{6B7D5DB3-621A-49E1-A90B-BC1766197D54}" srcOrd="2" destOrd="0" presId="urn:microsoft.com/office/officeart/2005/8/layout/matrix3"/>
    <dgm:cxn modelId="{6BFCFC5F-B826-42A0-85B4-BFD521272FE8}" type="presParOf" srcId="{E327DAE6-B65A-456D-8A10-B188C59A4489}" destId="{627F7289-9B36-44CC-96CC-DB06138B2108}" srcOrd="3" destOrd="0" presId="urn:microsoft.com/office/officeart/2005/8/layout/matrix3"/>
    <dgm:cxn modelId="{A49FB4D2-E402-4196-B8E8-0E98F666F1B2}" type="presParOf" srcId="{E327DAE6-B65A-456D-8A10-B188C59A4489}" destId="{37A24681-6586-424A-B73D-F8B088B4154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81A56-D4D5-4C6E-9852-973A313BCC04}">
      <dsp:nvSpPr>
        <dsp:cNvPr id="0" name=""/>
        <dsp:cNvSpPr/>
      </dsp:nvSpPr>
      <dsp:spPr>
        <a:xfrm>
          <a:off x="1261053" y="0"/>
          <a:ext cx="4781513" cy="478151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E706DC-1871-41E1-9197-2F45040B30E3}">
      <dsp:nvSpPr>
        <dsp:cNvPr id="0" name=""/>
        <dsp:cNvSpPr/>
      </dsp:nvSpPr>
      <dsp:spPr>
        <a:xfrm>
          <a:off x="1715297" y="454243"/>
          <a:ext cx="1864790" cy="1864790"/>
        </a:xfrm>
        <a:prstGeom prst="roundRect">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effectLst>
                <a:outerShdw blurRad="38100" dist="19050" dir="2700000" algn="tl" rotWithShape="0">
                  <a:schemeClr val="dk1">
                    <a:alpha val="40000"/>
                  </a:schemeClr>
                </a:outerShdw>
              </a:effectLst>
            </a:rPr>
            <a:t>עומס</a:t>
          </a:r>
          <a:endParaRPr lang="he-IL" sz="3100" kern="1200" dirty="0"/>
        </a:p>
      </dsp:txBody>
      <dsp:txXfrm>
        <a:off x="1806329" y="545275"/>
        <a:ext cx="1682726" cy="1682726"/>
      </dsp:txXfrm>
    </dsp:sp>
    <dsp:sp modelId="{6B7D5DB3-621A-49E1-A90B-BC1766197D54}">
      <dsp:nvSpPr>
        <dsp:cNvPr id="0" name=""/>
        <dsp:cNvSpPr/>
      </dsp:nvSpPr>
      <dsp:spPr>
        <a:xfrm>
          <a:off x="3723532" y="454243"/>
          <a:ext cx="1864790" cy="1864790"/>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effectLst>
                <a:outerShdw blurRad="38100" dist="19050" dir="2700000" algn="tl" rotWithShape="0">
                  <a:schemeClr val="dk1">
                    <a:alpha val="40000"/>
                  </a:schemeClr>
                </a:outerShdw>
              </a:effectLst>
            </a:rPr>
            <a:t>קונפליקט</a:t>
          </a:r>
          <a:endParaRPr lang="he-IL" sz="3100" kern="1200" dirty="0"/>
        </a:p>
      </dsp:txBody>
      <dsp:txXfrm>
        <a:off x="3814564" y="545275"/>
        <a:ext cx="1682726" cy="1682726"/>
      </dsp:txXfrm>
    </dsp:sp>
    <dsp:sp modelId="{627F7289-9B36-44CC-96CC-DB06138B2108}">
      <dsp:nvSpPr>
        <dsp:cNvPr id="0" name=""/>
        <dsp:cNvSpPr/>
      </dsp:nvSpPr>
      <dsp:spPr>
        <a:xfrm>
          <a:off x="1715297" y="2462479"/>
          <a:ext cx="1864790" cy="1864790"/>
        </a:xfrm>
        <a:prstGeom prst="roundRect">
          <a:avLst/>
        </a:prstGeom>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effectLst>
                <a:outerShdw blurRad="38100" dist="19050" dir="2700000" algn="tl" rotWithShape="0">
                  <a:schemeClr val="dk1">
                    <a:alpha val="40000"/>
                  </a:schemeClr>
                </a:outerShdw>
              </a:effectLst>
            </a:rPr>
            <a:t>חוסר</a:t>
          </a:r>
          <a:r>
            <a:rPr lang="he-IL" sz="3100" kern="1200" dirty="0"/>
            <a:t> </a:t>
          </a:r>
          <a:r>
            <a:rPr lang="he-IL" sz="3100" b="0" kern="1200" cap="none" spc="0" dirty="0">
              <a:ln w="0"/>
              <a:solidFill>
                <a:schemeClr val="tx1"/>
              </a:solidFill>
              <a:effectLst>
                <a:outerShdw blurRad="38100" dist="19050" dir="2700000" algn="tl" rotWithShape="0">
                  <a:schemeClr val="dk1">
                    <a:alpha val="40000"/>
                  </a:schemeClr>
                </a:outerShdw>
              </a:effectLst>
            </a:rPr>
            <a:t>שליטה</a:t>
          </a:r>
          <a:endParaRPr lang="he-IL" sz="3100" kern="1200" dirty="0"/>
        </a:p>
      </dsp:txBody>
      <dsp:txXfrm>
        <a:off x="1806329" y="2553511"/>
        <a:ext cx="1682726" cy="1682726"/>
      </dsp:txXfrm>
    </dsp:sp>
    <dsp:sp modelId="{37A24681-6586-424A-B73D-F8B088B4154C}">
      <dsp:nvSpPr>
        <dsp:cNvPr id="0" name=""/>
        <dsp:cNvSpPr/>
      </dsp:nvSpPr>
      <dsp:spPr>
        <a:xfrm>
          <a:off x="3723532" y="2462479"/>
          <a:ext cx="1864790" cy="1864790"/>
        </a:xfrm>
        <a:prstGeom prst="round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effectLst>
                <a:outerShdw blurRad="38100" dist="19050" dir="2700000" algn="tl" rotWithShape="0">
                  <a:schemeClr val="dk1">
                    <a:alpha val="40000"/>
                  </a:schemeClr>
                </a:outerShdw>
              </a:effectLst>
            </a:rPr>
            <a:t>שינויים</a:t>
          </a:r>
          <a:endParaRPr lang="he-IL" sz="3100" kern="1200" dirty="0"/>
        </a:p>
      </dsp:txBody>
      <dsp:txXfrm>
        <a:off x="3814564" y="2553511"/>
        <a:ext cx="1682726" cy="168272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78725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9" name="Google Shape;59;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812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26302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08242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6134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762850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8353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281" y="2693988"/>
            <a:ext cx="10361851" cy="14700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0"/>
              <a:buFont typeface="Varela Round"/>
              <a:buNone/>
              <a:defRPr sz="6600" b="0" i="0" u="none" strike="noStrike" cap="none">
                <a:solidFill>
                  <a:srgbClr val="192A72"/>
                </a:solidFill>
                <a:latin typeface="Varela Round" pitchFamily="2" charset="-79"/>
                <a:ea typeface="Varela Round" pitchFamily="2" charset="-79"/>
                <a:cs typeface="Varela Round" pitchFamily="2" charset="-79"/>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2"/>
          <p:cNvSpPr/>
          <p:nvPr/>
        </p:nvSpPr>
        <p:spPr>
          <a:xfrm>
            <a:off x="-669982" y="6569428"/>
            <a:ext cx="2623619"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p:nvPr/>
        </p:nvSpPr>
        <p:spPr>
          <a:xfrm>
            <a:off x="-1488616" y="6410587"/>
            <a:ext cx="3245977" cy="86423"/>
          </a:xfrm>
          <a:prstGeom prst="roundRect">
            <a:avLst>
              <a:gd name="adj" fmla="val 49359"/>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9985182" y="-439221"/>
            <a:ext cx="4205100"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
          <p:cNvSpPr/>
          <p:nvPr/>
        </p:nvSpPr>
        <p:spPr>
          <a:xfrm>
            <a:off x="8258395" y="6565100"/>
            <a:ext cx="4433637"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 name="Google Shape;21;p2"/>
          <p:cNvPicPr preferRelativeResize="0"/>
          <p:nvPr/>
        </p:nvPicPr>
        <p:blipFill rotWithShape="1">
          <a:blip r:embed="rId2">
            <a:alphaModFix/>
          </a:blip>
          <a:srcRect l="33058" r="33511" b="26248"/>
          <a:stretch/>
        </p:blipFill>
        <p:spPr>
          <a:xfrm>
            <a:off x="5444576" y="369916"/>
            <a:ext cx="1301261" cy="15974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שם השיעור">
  <p:cSld name="שם השיעור">
    <p:spTree>
      <p:nvGrpSpPr>
        <p:cNvPr id="1" name="Shape 22"/>
        <p:cNvGrpSpPr/>
        <p:nvPr/>
      </p:nvGrpSpPr>
      <p:grpSpPr>
        <a:xfrm>
          <a:off x="0" y="0"/>
          <a:ext cx="0" cy="0"/>
          <a:chOff x="0" y="0"/>
          <a:chExt cx="0" cy="0"/>
        </a:xfrm>
      </p:grpSpPr>
      <p:sp>
        <p:nvSpPr>
          <p:cNvPr id="23" name="Google Shape;23;p3"/>
          <p:cNvSpPr/>
          <p:nvPr/>
        </p:nvSpPr>
        <p:spPr>
          <a:xfrm>
            <a:off x="212915" y="1396869"/>
            <a:ext cx="13175666"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Calibri"/>
                <a:ea typeface="Calibri"/>
                <a:cs typeface="Calibri"/>
                <a:sym typeface="Calibri"/>
              </a:rPr>
              <a:t>  </a:t>
            </a:r>
            <a:endParaRPr b="0" i="0" dirty="0">
              <a:latin typeface="Varela Round" pitchFamily="2" charset="-79"/>
              <a:cs typeface="Varela Round" pitchFamily="2" charset="-79"/>
            </a:endParaRPr>
          </a:p>
        </p:txBody>
      </p:sp>
      <p:sp>
        <p:nvSpPr>
          <p:cNvPr id="24" name="Google Shape;24;p3"/>
          <p:cNvSpPr txBox="1">
            <a:spLocks noGrp="1"/>
          </p:cNvSpPr>
          <p:nvPr>
            <p:ph type="ctrTitle"/>
          </p:nvPr>
        </p:nvSpPr>
        <p:spPr>
          <a:xfrm>
            <a:off x="738940" y="1640910"/>
            <a:ext cx="10871177"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6600"/>
              <a:buFont typeface="Varela Round"/>
              <a:buNone/>
              <a:defRPr sz="6600" b="0" i="0">
                <a:latin typeface="Varela Round" pitchFamily="2" charset="-79"/>
                <a:ea typeface="Varela Round" pitchFamily="2" charset="-79"/>
                <a:cs typeface="Varela Round" pitchFamily="2" charset="-79"/>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3"/>
          <p:cNvSpPr/>
          <p:nvPr/>
        </p:nvSpPr>
        <p:spPr>
          <a:xfrm>
            <a:off x="7328995" y="6579191"/>
            <a:ext cx="5333172"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3"/>
          <p:cNvSpPr/>
          <p:nvPr/>
        </p:nvSpPr>
        <p:spPr>
          <a:xfrm>
            <a:off x="9499907" y="6294300"/>
            <a:ext cx="3049259"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3"/>
          <p:cNvSpPr/>
          <p:nvPr/>
        </p:nvSpPr>
        <p:spPr>
          <a:xfrm>
            <a:off x="9995581" y="-235260"/>
            <a:ext cx="276813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3"/>
          <p:cNvSpPr/>
          <p:nvPr/>
        </p:nvSpPr>
        <p:spPr>
          <a:xfrm>
            <a:off x="-501048" y="163632"/>
            <a:ext cx="1427924"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3"/>
          <p:cNvSpPr txBox="1">
            <a:spLocks noGrp="1"/>
          </p:cNvSpPr>
          <p:nvPr>
            <p:ph type="subTitle" idx="1"/>
          </p:nvPr>
        </p:nvSpPr>
        <p:spPr>
          <a:xfrm>
            <a:off x="738117" y="2918492"/>
            <a:ext cx="10872000" cy="720000"/>
          </a:xfrm>
          <a:prstGeom prst="rect">
            <a:avLst/>
          </a:prstGeom>
          <a:noFill/>
          <a:ln>
            <a:noFill/>
          </a:ln>
        </p:spPr>
        <p:txBody>
          <a:bodyPr spcFirstLastPara="1" wrap="square" lIns="36000" tIns="36000" rIns="36000" bIns="36000" anchor="t" anchorCtr="0">
            <a:noAutofit/>
          </a:bodyPr>
          <a:lstStyle>
            <a:lvl1pPr lvl="0" algn="ctr" rtl="1">
              <a:lnSpc>
                <a:spcPct val="100000"/>
              </a:lnSpc>
              <a:spcBef>
                <a:spcPts val="0"/>
              </a:spcBef>
              <a:spcAft>
                <a:spcPts val="0"/>
              </a:spcAft>
              <a:buClr>
                <a:srgbClr val="002060"/>
              </a:buClr>
              <a:buSzPts val="2800"/>
              <a:buNone/>
              <a:defRPr sz="3600" b="0" i="0">
                <a:solidFill>
                  <a:srgbClr val="002060"/>
                </a:solidFill>
                <a:latin typeface="Varela Round" pitchFamily="2" charset="-79"/>
                <a:ea typeface="Varela Round" pitchFamily="2" charset="-79"/>
                <a:cs typeface="Varela Round" pitchFamily="2" charset="-79"/>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dirty="0"/>
          </a:p>
        </p:txBody>
      </p:sp>
      <p:sp>
        <p:nvSpPr>
          <p:cNvPr id="30" name="Google Shape;30;p3"/>
          <p:cNvSpPr txBox="1">
            <a:spLocks noGrp="1"/>
          </p:cNvSpPr>
          <p:nvPr>
            <p:ph type="body" idx="2"/>
          </p:nvPr>
        </p:nvSpPr>
        <p:spPr>
          <a:xfrm>
            <a:off x="738117" y="3655832"/>
            <a:ext cx="10872000" cy="720000"/>
          </a:xfrm>
          <a:prstGeom prst="rect">
            <a:avLst/>
          </a:prstGeom>
          <a:noFill/>
          <a:ln>
            <a:noFill/>
          </a:ln>
        </p:spPr>
        <p:txBody>
          <a:bodyPr spcFirstLastPara="1" wrap="square" lIns="91425" tIns="45700" rIns="91425" bIns="45700" anchor="t" anchorCtr="0">
            <a:noAutofit/>
          </a:bodyPr>
          <a:lstStyle>
            <a:lvl1pPr marL="457200" lvl="0" indent="-228600" algn="ctr" rtl="1">
              <a:lnSpc>
                <a:spcPct val="100000"/>
              </a:lnSpc>
              <a:spcBef>
                <a:spcPts val="0"/>
              </a:spcBef>
              <a:spcAft>
                <a:spcPts val="0"/>
              </a:spcAft>
              <a:buClr>
                <a:srgbClr val="002060"/>
              </a:buClr>
              <a:buSzPts val="2800"/>
              <a:buFont typeface="Arial"/>
              <a:buNone/>
              <a:defRPr sz="2800" b="0" i="0">
                <a:solidFill>
                  <a:srgbClr val="002060"/>
                </a:solidFill>
                <a:latin typeface="Varela Round" pitchFamily="2" charset="-79"/>
                <a:ea typeface="Varela Round" pitchFamily="2" charset="-79"/>
                <a:cs typeface="Varela Round" pitchFamily="2" charset="-79"/>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800"/>
              <a:buFont typeface="Varela Round"/>
              <a:buNone/>
              <a:defRPr sz="4800" b="0" i="0" u="none" strike="noStrike" cap="none">
                <a:solidFill>
                  <a:srgbClr val="002060"/>
                </a:solidFill>
                <a:latin typeface="Varela Round" pitchFamily="2" charset="-79"/>
                <a:ea typeface="Varela Round" pitchFamily="2" charset="-79"/>
                <a:cs typeface="Varela Round" pitchFamily="2" charset="-79"/>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3" name="Google Shape;33;p4"/>
          <p:cNvSpPr txBox="1">
            <a:spLocks noGrp="1"/>
          </p:cNvSpPr>
          <p:nvPr>
            <p:ph type="body" idx="1"/>
          </p:nvPr>
        </p:nvSpPr>
        <p:spPr>
          <a:xfrm>
            <a:off x="515206" y="1185681"/>
            <a:ext cx="11159999" cy="540000"/>
          </a:xfrm>
          <a:prstGeom prst="rect">
            <a:avLst/>
          </a:prstGeom>
          <a:noFill/>
          <a:ln>
            <a:noFill/>
          </a:ln>
        </p:spPr>
        <p:txBody>
          <a:bodyPr spcFirstLastPara="1" wrap="square" lIns="91425" tIns="45700" rIns="91425" bIns="45700" anchor="b" anchorCtr="0">
            <a:noAutofit/>
          </a:bodyPr>
          <a:lstStyle>
            <a:lvl1pPr marL="457200" lvl="0" indent="-228600" algn="r" rtl="1">
              <a:spcBef>
                <a:spcPts val="640"/>
              </a:spcBef>
              <a:spcAft>
                <a:spcPts val="0"/>
              </a:spcAft>
              <a:buClr>
                <a:srgbClr val="0070C0"/>
              </a:buClr>
              <a:buSzPts val="3200"/>
              <a:buNone/>
              <a:defRPr sz="3200" b="0" i="0">
                <a:solidFill>
                  <a:srgbClr val="0070C0"/>
                </a:solidFill>
                <a:latin typeface="Varela Round" pitchFamily="2" charset="-79"/>
                <a:ea typeface="Varela Round" pitchFamily="2" charset="-79"/>
                <a:cs typeface="Varela Round" pitchFamily="2" charset="-79"/>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dirty="0"/>
          </a:p>
        </p:txBody>
      </p:sp>
      <p:sp>
        <p:nvSpPr>
          <p:cNvPr id="34" name="Google Shape;34;p4"/>
          <p:cNvSpPr txBox="1">
            <a:spLocks noGrp="1"/>
          </p:cNvSpPr>
          <p:nvPr>
            <p:ph type="body" idx="2"/>
          </p:nvPr>
        </p:nvSpPr>
        <p:spPr>
          <a:xfrm>
            <a:off x="515206" y="1725681"/>
            <a:ext cx="11160000" cy="4152517"/>
          </a:xfrm>
          <a:prstGeom prst="rect">
            <a:avLst/>
          </a:prstGeom>
          <a:noFill/>
          <a:ln>
            <a:noFill/>
          </a:ln>
        </p:spPr>
        <p:txBody>
          <a:bodyPr spcFirstLastPara="1" wrap="square" lIns="91425" tIns="45700" rIns="91425" bIns="45700" anchor="t" anchorCtr="0">
            <a:noAutofit/>
          </a:bodyPr>
          <a:lstStyle>
            <a:lvl1pPr marL="457200" lvl="0" indent="-381000" algn="r" rtl="1">
              <a:lnSpc>
                <a:spcPct val="100000"/>
              </a:lnSpc>
              <a:spcBef>
                <a:spcPts val="0"/>
              </a:spcBef>
              <a:spcAft>
                <a:spcPts val="0"/>
              </a:spcAft>
              <a:buClr>
                <a:srgbClr val="002060"/>
              </a:buClr>
              <a:buSzPts val="2400"/>
              <a:buChar char="•"/>
              <a:defRPr sz="2400" b="0" i="0">
                <a:solidFill>
                  <a:srgbClr val="002060"/>
                </a:solidFill>
                <a:latin typeface="Varela Round" pitchFamily="2" charset="-79"/>
                <a:ea typeface="Varela Round" pitchFamily="2" charset="-79"/>
                <a:cs typeface="Varela Round" pitchFamily="2" charset="-79"/>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dirty="0"/>
          </a:p>
        </p:txBody>
      </p:sp>
      <p:sp>
        <p:nvSpPr>
          <p:cNvPr id="35" name="Google Shape;35;p4"/>
          <p:cNvSpPr/>
          <p:nvPr/>
        </p:nvSpPr>
        <p:spPr>
          <a:xfrm>
            <a:off x="0" y="5878198"/>
            <a:ext cx="476557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Varela Round"/>
              <a:cs typeface="Varela Round" pitchFamily="2" charset="-79"/>
              <a:sym typeface="Varela Round"/>
            </a:endParaRPr>
          </a:p>
        </p:txBody>
      </p:sp>
      <p:sp>
        <p:nvSpPr>
          <p:cNvPr id="36" name="Google Shape;36;p4"/>
          <p:cNvSpPr/>
          <p:nvPr/>
        </p:nvSpPr>
        <p:spPr>
          <a:xfrm>
            <a:off x="8666586" y="-110812"/>
            <a:ext cx="5299429" cy="221623"/>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Varela Round"/>
              <a:cs typeface="Varela Round" pitchFamily="2" charset="-79"/>
              <a:sym typeface="Varela Round"/>
            </a:endParaRPr>
          </a:p>
        </p:txBody>
      </p:sp>
      <p:sp>
        <p:nvSpPr>
          <p:cNvPr id="37" name="Google Shape;37;p4"/>
          <p:cNvSpPr/>
          <p:nvPr/>
        </p:nvSpPr>
        <p:spPr>
          <a:xfrm>
            <a:off x="0" y="6306748"/>
            <a:ext cx="7723426"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Varela Round"/>
              <a:cs typeface="Varela Round" pitchFamily="2" charset="-79"/>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515206" y="213094"/>
            <a:ext cx="11160000"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800"/>
              <a:buFont typeface="Varela Round"/>
              <a:buNone/>
              <a:defRPr sz="4800" b="0" i="0">
                <a:solidFill>
                  <a:srgbClr val="002060"/>
                </a:solidFill>
                <a:latin typeface="Varela Round" pitchFamily="2" charset="-79"/>
                <a:ea typeface="Varela Round" pitchFamily="2" charset="-79"/>
                <a:cs typeface="Varela Round" pitchFamily="2" charset="-79"/>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8" name="Google Shape;48;p6"/>
          <p:cNvSpPr txBox="1">
            <a:spLocks noGrp="1"/>
          </p:cNvSpPr>
          <p:nvPr>
            <p:ph type="body" idx="1"/>
          </p:nvPr>
        </p:nvSpPr>
        <p:spPr>
          <a:xfrm>
            <a:off x="515206" y="1195757"/>
            <a:ext cx="11160000" cy="4680000"/>
          </a:xfrm>
          <a:prstGeom prst="rect">
            <a:avLst/>
          </a:prstGeom>
          <a:noFill/>
          <a:ln>
            <a:noFill/>
          </a:ln>
        </p:spPr>
        <p:txBody>
          <a:bodyPr spcFirstLastPara="1" wrap="square" lIns="91425" tIns="45700" rIns="91425" bIns="45700" anchor="t" anchorCtr="0">
            <a:noAutofit/>
          </a:bodyPr>
          <a:lstStyle>
            <a:lvl1pPr marL="457200" lvl="0" indent="-381000" algn="r" rtl="1">
              <a:lnSpc>
                <a:spcPct val="150000"/>
              </a:lnSpc>
              <a:spcBef>
                <a:spcPts val="0"/>
              </a:spcBef>
              <a:spcAft>
                <a:spcPts val="0"/>
              </a:spcAft>
              <a:buClr>
                <a:srgbClr val="002060"/>
              </a:buClr>
              <a:buSzPts val="2400"/>
              <a:buChar char="•"/>
              <a:defRPr sz="2400" b="0" i="0">
                <a:solidFill>
                  <a:srgbClr val="002060"/>
                </a:solidFill>
                <a:latin typeface="Varela Round" pitchFamily="2" charset="-79"/>
                <a:ea typeface="Varela Round" pitchFamily="2" charset="-79"/>
                <a:cs typeface="Varela Round" pitchFamily="2" charset="-79"/>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dirty="0"/>
          </a:p>
        </p:txBody>
      </p:sp>
      <p:sp>
        <p:nvSpPr>
          <p:cNvPr id="49" name="Google Shape;49;p6"/>
          <p:cNvSpPr/>
          <p:nvPr/>
        </p:nvSpPr>
        <p:spPr>
          <a:xfrm>
            <a:off x="0" y="5878198"/>
            <a:ext cx="476557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Varela Round"/>
              <a:cs typeface="Varela Round" pitchFamily="2" charset="-79"/>
              <a:sym typeface="Varela Round"/>
            </a:endParaRPr>
          </a:p>
        </p:txBody>
      </p:sp>
      <p:sp>
        <p:nvSpPr>
          <p:cNvPr id="50" name="Google Shape;50;p6"/>
          <p:cNvSpPr/>
          <p:nvPr/>
        </p:nvSpPr>
        <p:spPr>
          <a:xfrm>
            <a:off x="8666586" y="-110812"/>
            <a:ext cx="5299429" cy="221623"/>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Varela Round"/>
              <a:cs typeface="Varela Round" pitchFamily="2" charset="-79"/>
              <a:sym typeface="Varela Round"/>
            </a:endParaRPr>
          </a:p>
        </p:txBody>
      </p:sp>
      <p:sp>
        <p:nvSpPr>
          <p:cNvPr id="51" name="Google Shape;51;p6"/>
          <p:cNvSpPr/>
          <p:nvPr/>
        </p:nvSpPr>
        <p:spPr>
          <a:xfrm>
            <a:off x="0" y="6306748"/>
            <a:ext cx="7723426"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Varela Round"/>
              <a:cs typeface="Varela Round" pitchFamily="2" charset="-79"/>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1" y="213094"/>
            <a:ext cx="12190412" cy="7200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p:nvPr/>
        </p:nvSpPr>
        <p:spPr>
          <a:xfrm>
            <a:off x="2" y="5878202"/>
            <a:ext cx="4765571" cy="357667"/>
          </a:xfrm>
          <a:prstGeom prst="roundRect">
            <a:avLst>
              <a:gd name="adj" fmla="val 50000"/>
            </a:avLst>
          </a:prstGeom>
          <a:solidFill>
            <a:srgbClr val="6CF0FF"/>
          </a:solidFill>
          <a:ln>
            <a:noFill/>
          </a:ln>
        </p:spPr>
        <p:txBody>
          <a:bodyPr spcFirstLastPara="1" wrap="square" lIns="91401" tIns="45688" rIns="91401" bIns="45688"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42" name="Google Shape;42;p5"/>
          <p:cNvSpPr/>
          <p:nvPr/>
        </p:nvSpPr>
        <p:spPr>
          <a:xfrm>
            <a:off x="8666588" y="-110812"/>
            <a:ext cx="5299429" cy="221623"/>
          </a:xfrm>
          <a:prstGeom prst="roundRect">
            <a:avLst>
              <a:gd name="adj" fmla="val 50000"/>
            </a:avLst>
          </a:prstGeom>
          <a:solidFill>
            <a:srgbClr val="92D050"/>
          </a:solidFill>
          <a:ln>
            <a:noFill/>
          </a:ln>
        </p:spPr>
        <p:txBody>
          <a:bodyPr spcFirstLastPara="1" wrap="square" lIns="91401" tIns="45688" rIns="91401" bIns="45688"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43" name="Google Shape;43;p5"/>
          <p:cNvSpPr/>
          <p:nvPr/>
        </p:nvSpPr>
        <p:spPr>
          <a:xfrm>
            <a:off x="0" y="6306752"/>
            <a:ext cx="7723426" cy="674541"/>
          </a:xfrm>
          <a:prstGeom prst="roundRect">
            <a:avLst>
              <a:gd name="adj" fmla="val 50000"/>
            </a:avLst>
          </a:prstGeom>
          <a:solidFill>
            <a:srgbClr val="192A72"/>
          </a:solidFill>
          <a:ln>
            <a:noFill/>
          </a:ln>
        </p:spPr>
        <p:txBody>
          <a:bodyPr spcFirstLastPara="1" wrap="square" lIns="91401" tIns="45688" rIns="91401" bIns="45688"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34819666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521" y="274638"/>
            <a:ext cx="10971372" cy="1143000"/>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521" y="1600201"/>
            <a:ext cx="10971372" cy="4525963"/>
          </a:xfrm>
          <a:prstGeom prst="rect">
            <a:avLst/>
          </a:prstGeom>
          <a:noFill/>
          <a:ln>
            <a:noFill/>
          </a:ln>
        </p:spPr>
        <p:txBody>
          <a:bodyPr spcFirstLastPara="1" wrap="square" lIns="91425" tIns="45700" rIns="91425" bIns="45700" anchor="t" anchorCtr="0">
            <a:no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736463" y="6356351"/>
            <a:ext cx="284443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058" y="6356351"/>
            <a:ext cx="3860297"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09521" y="6356351"/>
            <a:ext cx="284443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8"/>
          <p:cNvSpPr txBox="1">
            <a:spLocks noGrp="1"/>
          </p:cNvSpPr>
          <p:nvPr>
            <p:ph type="ctrTitle"/>
          </p:nvPr>
        </p:nvSpPr>
        <p:spPr>
          <a:xfrm>
            <a:off x="914281" y="2693988"/>
            <a:ext cx="10361851" cy="14700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x-none" dirty="0"/>
              <a:t>מערכת שידורים לאומית</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EEEC4C36-458E-4283-AFCF-9AF36496B4B0}"/>
              </a:ext>
            </a:extLst>
          </p:cNvPr>
          <p:cNvSpPr/>
          <p:nvPr/>
        </p:nvSpPr>
        <p:spPr>
          <a:xfrm>
            <a:off x="1117009" y="1101778"/>
            <a:ext cx="9746530" cy="5396862"/>
          </a:xfrm>
          <a:prstGeom prst="rect">
            <a:avLst/>
          </a:prstGeom>
        </p:spPr>
        <p:txBody>
          <a:bodyPr wrap="square">
            <a:spAutoFit/>
          </a:bodyPr>
          <a:lstStyle/>
          <a:p>
            <a:pPr marL="419100" lvl="0" indent="-342900" algn="r" rtl="1">
              <a:lnSpc>
                <a:spcPct val="150000"/>
              </a:lnSpc>
              <a:buClr>
                <a:srgbClr val="002060"/>
              </a:buClr>
              <a:buSzPts val="2400"/>
              <a:buFont typeface="Arial" panose="020B0604020202020204" pitchFamily="34" charset="0"/>
              <a:buChar char="•"/>
            </a:pPr>
            <a:r>
              <a:rPr lang="he-IL" sz="2400" b="1" dirty="0">
                <a:solidFill>
                  <a:srgbClr val="002060"/>
                </a:solidFill>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sym typeface="Varela Round"/>
              </a:rPr>
              <a:t>החוקרים הולמס וריי (1967) </a:t>
            </a: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יצרו שאלון שנקרא - "סולם ההסתגלות מחדש". </a:t>
            </a:r>
          </a:p>
          <a:p>
            <a:pPr marL="419100" lvl="0" indent="-342900" algn="r" rtl="1">
              <a:lnSpc>
                <a:spcPct val="150000"/>
              </a:lnSpc>
              <a:buClr>
                <a:srgbClr val="002060"/>
              </a:buClr>
              <a:buSzPts val="2400"/>
              <a:buFont typeface="Arial" panose="020B0604020202020204" pitchFamily="34" charset="0"/>
              <a:buChar char="•"/>
            </a:pPr>
            <a:r>
              <a:rPr lang="he-IL" sz="20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בבניית השאלון ביקשו הולמס וריי מחמשת אלפים נבדקים לדרג את יחידות הלחץ באירועי חיים שונים שעברו (1-100) </a:t>
            </a:r>
          </a:p>
          <a:p>
            <a:pPr marL="419100" lvl="0" indent="-342900" algn="r" rtl="1">
              <a:lnSpc>
                <a:spcPct val="150000"/>
              </a:lnSpc>
              <a:buClr>
                <a:srgbClr val="002060"/>
              </a:buClr>
              <a:buSzPts val="2400"/>
              <a:buFont typeface="Arial" panose="020B0604020202020204" pitchFamily="34" charset="0"/>
              <a:buChar char="•"/>
            </a:pPr>
            <a:r>
              <a:rPr lang="he-IL" sz="20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הולמס וריי קבעו שחתונה = 50 יחידות לחץ ומשם פיזרו את אירועי החיים בהתאמה למידת הלחץ שדווחו הנבדקים.</a:t>
            </a:r>
          </a:p>
          <a:p>
            <a:pPr marL="419100" lvl="0" indent="-342900" algn="r" rtl="1">
              <a:lnSpc>
                <a:spcPct val="150000"/>
              </a:lnSpc>
              <a:buClr>
                <a:srgbClr val="002060"/>
              </a:buClr>
              <a:buSzPts val="2400"/>
              <a:buFont typeface="Arial" panose="020B0604020202020204" pitchFamily="34" charset="0"/>
              <a:buChar char="•"/>
            </a:pPr>
            <a:r>
              <a:rPr lang="he-IL" sz="20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43 האירועים בשאלון מצטברים. לחץ יותר גדול יגיע בהתאם לטיבם של הלחצים, לעוצמתם ולסמיכותם.</a:t>
            </a:r>
          </a:p>
          <a:p>
            <a:pPr marL="419100" lvl="0" indent="-342900" algn="r" rtl="1">
              <a:lnSpc>
                <a:spcPct val="150000"/>
              </a:lnSpc>
              <a:buClr>
                <a:srgbClr val="002060"/>
              </a:buClr>
              <a:buSzPts val="2400"/>
              <a:buFont typeface="Arial" panose="020B0604020202020204" pitchFamily="34" charset="0"/>
              <a:buChar char="•"/>
            </a:pPr>
            <a:r>
              <a:rPr lang="he-IL" sz="20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מי שמגיע ל - 300 נקודות ומעלה צפוי להגיע לבעיות רפואיות קשות עד להתמוטטות עצבים בהשוואה לאלה שחווים פחות לחץ.</a:t>
            </a:r>
          </a:p>
          <a:p>
            <a:pPr marL="76200" lvl="0" algn="r" rtl="1">
              <a:lnSpc>
                <a:spcPct val="150000"/>
              </a:lnSpc>
              <a:buClr>
                <a:srgbClr val="002060"/>
              </a:buClr>
              <a:buSzPts val="2400"/>
            </a:pPr>
            <a:endPar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endParaRPr>
          </a:p>
        </p:txBody>
      </p:sp>
      <p:sp>
        <p:nvSpPr>
          <p:cNvPr id="3" name="כותרת 1">
            <a:extLst>
              <a:ext uri="{FF2B5EF4-FFF2-40B4-BE49-F238E27FC236}">
                <a16:creationId xmlns:a16="http://schemas.microsoft.com/office/drawing/2014/main" id="{5839A7D1-AC4D-4228-A7AA-C5848DE11BF7}"/>
              </a:ext>
            </a:extLst>
          </p:cNvPr>
          <p:cNvSpPr>
            <a:spLocks noGrp="1"/>
          </p:cNvSpPr>
          <p:nvPr>
            <p:ph type="title"/>
          </p:nvPr>
        </p:nvSpPr>
        <p:spPr>
          <a:xfrm>
            <a:off x="515206" y="381778"/>
            <a:ext cx="11160000" cy="720000"/>
          </a:xfrm>
        </p:spPr>
        <p:txBody>
          <a:bodyPr/>
          <a:lstStyle/>
          <a:p>
            <a:r>
              <a:rPr lang="he-IL" dirty="0">
                <a:latin typeface="Varela Round" panose="020B0604020202020204" charset="-79"/>
                <a:cs typeface="Varela Round" panose="020B0604020202020204" charset="-79"/>
              </a:rPr>
              <a:t>מודל הגירויים – שינויים</a:t>
            </a:r>
          </a:p>
        </p:txBody>
      </p:sp>
    </p:spTree>
    <p:extLst>
      <p:ext uri="{BB962C8B-B14F-4D97-AF65-F5344CB8AC3E}">
        <p14:creationId xmlns:p14="http://schemas.microsoft.com/office/powerpoint/2010/main" val="319741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9D6AC-B227-48A6-ADBE-E4547E758118}"/>
              </a:ext>
            </a:extLst>
          </p:cNvPr>
          <p:cNvSpPr>
            <a:spLocks noGrp="1"/>
          </p:cNvSpPr>
          <p:nvPr>
            <p:ph type="title"/>
          </p:nvPr>
        </p:nvSpPr>
        <p:spPr/>
        <p:txBody>
          <a:bodyPr/>
          <a:lstStyle/>
          <a:p>
            <a:r>
              <a:rPr lang="he-IL" dirty="0">
                <a:latin typeface="Varela Round" panose="020B0604020202020204" charset="-79"/>
                <a:cs typeface="Varela Round" panose="020B0604020202020204" charset="-79"/>
              </a:rPr>
              <a:t>סולם הולמס וריי – האם אני בלחץ?</a:t>
            </a:r>
          </a:p>
        </p:txBody>
      </p:sp>
      <p:pic>
        <p:nvPicPr>
          <p:cNvPr id="5" name="תמונה 4">
            <a:extLst>
              <a:ext uri="{FF2B5EF4-FFF2-40B4-BE49-F238E27FC236}">
                <a16:creationId xmlns:a16="http://schemas.microsoft.com/office/drawing/2014/main" id="{847F8066-5D1E-47BE-BA37-1D585E39D269}"/>
              </a:ext>
            </a:extLst>
          </p:cNvPr>
          <p:cNvPicPr>
            <a:picLocks noChangeAspect="1"/>
          </p:cNvPicPr>
          <p:nvPr/>
        </p:nvPicPr>
        <p:blipFill>
          <a:blip r:embed="rId2"/>
          <a:stretch>
            <a:fillRect/>
          </a:stretch>
        </p:blipFill>
        <p:spPr>
          <a:xfrm>
            <a:off x="6336577" y="1138081"/>
            <a:ext cx="5338629" cy="4911621"/>
          </a:xfrm>
          <a:prstGeom prst="rect">
            <a:avLst/>
          </a:prstGeom>
        </p:spPr>
      </p:pic>
      <p:pic>
        <p:nvPicPr>
          <p:cNvPr id="6" name="תמונה 5">
            <a:extLst>
              <a:ext uri="{FF2B5EF4-FFF2-40B4-BE49-F238E27FC236}">
                <a16:creationId xmlns:a16="http://schemas.microsoft.com/office/drawing/2014/main" id="{8C4E3AE8-8AD5-4C5F-BAB1-E384D80BB581}"/>
              </a:ext>
            </a:extLst>
          </p:cNvPr>
          <p:cNvPicPr>
            <a:picLocks noChangeAspect="1"/>
          </p:cNvPicPr>
          <p:nvPr/>
        </p:nvPicPr>
        <p:blipFill>
          <a:blip r:embed="rId3"/>
          <a:stretch>
            <a:fillRect/>
          </a:stretch>
        </p:blipFill>
        <p:spPr>
          <a:xfrm>
            <a:off x="957579" y="1138081"/>
            <a:ext cx="5378998" cy="3872381"/>
          </a:xfrm>
          <a:prstGeom prst="rect">
            <a:avLst/>
          </a:prstGeom>
        </p:spPr>
      </p:pic>
      <p:sp>
        <p:nvSpPr>
          <p:cNvPr id="7" name="מלבן 6">
            <a:extLst>
              <a:ext uri="{FF2B5EF4-FFF2-40B4-BE49-F238E27FC236}">
                <a16:creationId xmlns:a16="http://schemas.microsoft.com/office/drawing/2014/main" id="{49E24359-D956-48D6-9159-30184A1D5759}"/>
              </a:ext>
            </a:extLst>
          </p:cNvPr>
          <p:cNvSpPr/>
          <p:nvPr/>
        </p:nvSpPr>
        <p:spPr>
          <a:xfrm>
            <a:off x="1456256" y="4889644"/>
            <a:ext cx="4980990" cy="707886"/>
          </a:xfrm>
          <a:prstGeom prst="rect">
            <a:avLst/>
          </a:prstGeom>
          <a:noFill/>
        </p:spPr>
        <p:txBody>
          <a:bodyPr wrap="square" lIns="91440" tIns="45720" rIns="91440" bIns="45720">
            <a:spAutoFit/>
          </a:bodyPr>
          <a:lstStyle/>
          <a:p>
            <a:pPr algn="ctr"/>
            <a:r>
              <a:rPr lang="he-IL" sz="2000" cap="none" spc="0" dirty="0">
                <a:ln w="0"/>
                <a:solidFill>
                  <a:schemeClr val="tx1"/>
                </a:solidFill>
                <a:effectLst>
                  <a:outerShdw blurRad="38100" dist="19050" dir="2700000" algn="tl" rotWithShape="0">
                    <a:schemeClr val="dk1">
                      <a:alpha val="40000"/>
                    </a:schemeClr>
                  </a:outerShdw>
                </a:effectLst>
                <a:latin typeface="Varela Round" pitchFamily="2" charset="-79"/>
                <a:cs typeface="Varela Round" pitchFamily="2" charset="-79"/>
              </a:rPr>
              <a:t>שלב א - סימון אירועי חיים בחצי שנה האחרונה</a:t>
            </a:r>
          </a:p>
        </p:txBody>
      </p:sp>
      <p:sp>
        <p:nvSpPr>
          <p:cNvPr id="8" name="מלבן 7">
            <a:extLst>
              <a:ext uri="{FF2B5EF4-FFF2-40B4-BE49-F238E27FC236}">
                <a16:creationId xmlns:a16="http://schemas.microsoft.com/office/drawing/2014/main" id="{953067E6-9776-4BEA-8B4F-BDF93CB2F997}"/>
              </a:ext>
            </a:extLst>
          </p:cNvPr>
          <p:cNvSpPr/>
          <p:nvPr/>
        </p:nvSpPr>
        <p:spPr>
          <a:xfrm>
            <a:off x="3270149" y="5288186"/>
            <a:ext cx="3066428" cy="707886"/>
          </a:xfrm>
          <a:prstGeom prst="rect">
            <a:avLst/>
          </a:prstGeom>
          <a:noFill/>
        </p:spPr>
        <p:txBody>
          <a:bodyPr wrap="square" lIns="91440" tIns="45720" rIns="91440" bIns="45720">
            <a:spAutoFit/>
          </a:bodyPr>
          <a:lstStyle/>
          <a:p>
            <a:pPr algn="ctr"/>
            <a:r>
              <a:rPr lang="he-IL" sz="2000" cap="none" spc="0" dirty="0">
                <a:ln w="0"/>
                <a:solidFill>
                  <a:schemeClr val="tx1"/>
                </a:solidFill>
                <a:effectLst>
                  <a:outerShdw blurRad="38100" dist="19050" dir="2700000" algn="tl" rotWithShape="0">
                    <a:schemeClr val="dk1">
                      <a:alpha val="40000"/>
                    </a:schemeClr>
                  </a:outerShdw>
                </a:effectLst>
                <a:latin typeface="Varela Round" pitchFamily="2" charset="-79"/>
                <a:cs typeface="Varela Round" pitchFamily="2" charset="-79"/>
              </a:rPr>
              <a:t>שלב ב - סיכום יחידות הלחץ</a:t>
            </a:r>
          </a:p>
        </p:txBody>
      </p:sp>
      <p:sp>
        <p:nvSpPr>
          <p:cNvPr id="10" name="מלבן 9">
            <a:extLst>
              <a:ext uri="{FF2B5EF4-FFF2-40B4-BE49-F238E27FC236}">
                <a16:creationId xmlns:a16="http://schemas.microsoft.com/office/drawing/2014/main" id="{CC54A2D9-91A5-4A6F-87F1-8BB1FC2588BD}"/>
              </a:ext>
            </a:extLst>
          </p:cNvPr>
          <p:cNvSpPr/>
          <p:nvPr/>
        </p:nvSpPr>
        <p:spPr>
          <a:xfrm rot="18550275">
            <a:off x="7271792" y="3459534"/>
            <a:ext cx="2847254" cy="584775"/>
          </a:xfrm>
          <a:prstGeom prst="rect">
            <a:avLst/>
          </a:prstGeom>
          <a:noFill/>
        </p:spPr>
        <p:txBody>
          <a:bodyPr wrap="none" lIns="91440" tIns="45720" rIns="91440" bIns="45720">
            <a:spAutoFit/>
          </a:bodyPr>
          <a:lstStyle/>
          <a:p>
            <a:pPr algn="ctr"/>
            <a:r>
              <a:rPr lang="he-IL" sz="3200" cap="none" spc="50" dirty="0">
                <a:ln w="9525" cmpd="sng">
                  <a:solidFill>
                    <a:schemeClr val="accent1"/>
                  </a:solidFill>
                  <a:prstDash val="solid"/>
                </a:ln>
                <a:solidFill>
                  <a:srgbClr val="70AD47">
                    <a:tint val="1000"/>
                  </a:srgbClr>
                </a:solidFill>
                <a:effectLst>
                  <a:glow rad="38100">
                    <a:schemeClr val="accent1">
                      <a:alpha val="40000"/>
                    </a:schemeClr>
                  </a:glow>
                </a:effectLst>
                <a:latin typeface="Varela Round" pitchFamily="2" charset="-79"/>
                <a:cs typeface="Varela Round" pitchFamily="2" charset="-79"/>
              </a:rPr>
              <a:t>האם אני לחוץ?</a:t>
            </a:r>
          </a:p>
        </p:txBody>
      </p:sp>
      <p:sp>
        <p:nvSpPr>
          <p:cNvPr id="11" name="מלבן 10">
            <a:extLst>
              <a:ext uri="{FF2B5EF4-FFF2-40B4-BE49-F238E27FC236}">
                <a16:creationId xmlns:a16="http://schemas.microsoft.com/office/drawing/2014/main" id="{D3A299C5-97EE-44CE-9FDA-4ADC91939BC5}"/>
              </a:ext>
            </a:extLst>
          </p:cNvPr>
          <p:cNvSpPr/>
          <p:nvPr/>
        </p:nvSpPr>
        <p:spPr>
          <a:xfrm>
            <a:off x="840541" y="5849647"/>
            <a:ext cx="3677610" cy="400110"/>
          </a:xfrm>
          <a:prstGeom prst="rect">
            <a:avLst/>
          </a:prstGeom>
          <a:noFill/>
        </p:spPr>
        <p:txBody>
          <a:bodyPr wrap="none" lIns="91440" tIns="45720" rIns="91440" bIns="45720">
            <a:spAutoFit/>
          </a:bodyPr>
          <a:lstStyle/>
          <a:p>
            <a:pPr algn="ctr"/>
            <a:r>
              <a:rPr lang="he-IL" sz="2000" cap="none" spc="0" dirty="0">
                <a:ln w="22225">
                  <a:solidFill>
                    <a:schemeClr val="accent2"/>
                  </a:solidFill>
                  <a:prstDash val="solid"/>
                </a:ln>
                <a:solidFill>
                  <a:schemeClr val="accent2">
                    <a:lumMod val="40000"/>
                    <a:lumOff val="60000"/>
                  </a:schemeClr>
                </a:solidFill>
                <a:effectLst/>
                <a:latin typeface="Varela Round" pitchFamily="2" charset="-79"/>
                <a:cs typeface="Varela Round" pitchFamily="2" charset="-79"/>
              </a:rPr>
              <a:t>מוזמנים להתנסות בסיום השיעור</a:t>
            </a:r>
          </a:p>
        </p:txBody>
      </p:sp>
    </p:spTree>
    <p:extLst>
      <p:ext uri="{BB962C8B-B14F-4D97-AF65-F5344CB8AC3E}">
        <p14:creationId xmlns:p14="http://schemas.microsoft.com/office/powerpoint/2010/main" val="723124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3AAB6554-4086-4ABD-B04D-5EC40DBC1D21}"/>
              </a:ext>
            </a:extLst>
          </p:cNvPr>
          <p:cNvSpPr>
            <a:spLocks noGrp="1"/>
          </p:cNvSpPr>
          <p:nvPr>
            <p:ph type="body" idx="2"/>
          </p:nvPr>
        </p:nvSpPr>
        <p:spPr>
          <a:xfrm>
            <a:off x="1061939" y="2067036"/>
            <a:ext cx="10066534" cy="3604892"/>
          </a:xfrm>
          <a:ln>
            <a:solidFill>
              <a:schemeClr val="accent2"/>
            </a:solidFill>
          </a:ln>
        </p:spPr>
        <p:txBody>
          <a:bodyPr/>
          <a:lstStyle/>
          <a:p>
            <a:pPr marL="76200" indent="0">
              <a:lnSpc>
                <a:spcPct val="150000"/>
              </a:lnSpc>
              <a:buNone/>
            </a:pPr>
            <a:r>
              <a:rPr lang="he-IL" sz="1800" i="1" dirty="0">
                <a:solidFill>
                  <a:schemeClr val="tx1"/>
                </a:solidFill>
                <a:latin typeface="Varela Round" panose="020B0604020202020204" charset="-79"/>
                <a:ea typeface="Times New Roman" panose="02020603050405020304" pitchFamily="18" charset="0"/>
                <a:cs typeface="Varela Round" panose="020B0604020202020204" charset="-79"/>
              </a:rPr>
              <a:t>בגרות, קיץ תשע"ז, 2017</a:t>
            </a:r>
          </a:p>
          <a:p>
            <a:pPr marL="76200" indent="0">
              <a:lnSpc>
                <a:spcPct val="150000"/>
              </a:lnSpc>
              <a:buNone/>
            </a:pPr>
            <a:endParaRPr lang="he-IL" sz="1800" dirty="0">
              <a:solidFill>
                <a:schemeClr val="tx1"/>
              </a:solidFill>
              <a:latin typeface="Varela Round" panose="020B0604020202020204" charset="-79"/>
              <a:ea typeface="Times New Roman" panose="02020603050405020304" pitchFamily="18" charset="0"/>
              <a:cs typeface="Varela Round" panose="020B0604020202020204" charset="-79"/>
            </a:endParaRPr>
          </a:p>
          <a:p>
            <a:pPr marL="76200" indent="0">
              <a:lnSpc>
                <a:spcPct val="150000"/>
              </a:lnSpc>
              <a:buNone/>
            </a:pPr>
            <a:r>
              <a:rPr lang="he-IL" dirty="0">
                <a:solidFill>
                  <a:schemeClr val="tx1"/>
                </a:solidFill>
                <a:latin typeface="Varela Round" panose="020B0604020202020204" charset="-79"/>
                <a:ea typeface="Times New Roman" panose="02020603050405020304" pitchFamily="18" charset="0"/>
                <a:cs typeface="Varela Round" panose="020B0604020202020204" charset="-79"/>
              </a:rPr>
              <a:t>שמעון עומד להתחתן בעוד חודש. לפני יומיים פוטר שמעון מעבודתו, </a:t>
            </a:r>
          </a:p>
          <a:p>
            <a:pPr marL="76200" indent="0">
              <a:lnSpc>
                <a:spcPct val="150000"/>
              </a:lnSpc>
              <a:buNone/>
            </a:pPr>
            <a:r>
              <a:rPr lang="he-IL" dirty="0">
                <a:solidFill>
                  <a:schemeClr val="tx1"/>
                </a:solidFill>
                <a:latin typeface="Varela Round" panose="020B0604020202020204" charset="-79"/>
                <a:ea typeface="Times New Roman" panose="02020603050405020304" pitchFamily="18" charset="0"/>
                <a:cs typeface="Varela Round" panose="020B0604020202020204" charset="-79"/>
              </a:rPr>
              <a:t>ובשבוע הבא עליו לעבור דירה. שמעון מרגיש לחץ רב בגלל השינויים.</a:t>
            </a:r>
          </a:p>
          <a:p>
            <a:pPr marL="76200" indent="0">
              <a:lnSpc>
                <a:spcPct val="150000"/>
              </a:lnSpc>
              <a:buNone/>
            </a:pPr>
            <a:r>
              <a:rPr lang="he-IL" dirty="0">
                <a:solidFill>
                  <a:schemeClr val="tx1"/>
                </a:solidFill>
                <a:latin typeface="Varela Round" panose="020B0604020202020204" charset="-79"/>
                <a:ea typeface="Times New Roman" panose="02020603050405020304" pitchFamily="18" charset="0"/>
                <a:cs typeface="Varela Round" panose="020B0604020202020204" charset="-79"/>
              </a:rPr>
              <a:t>מהו "סולם ההסתגלות מחדש" של הולמס וריי? הסבר באמצעותו את הלחץ </a:t>
            </a:r>
          </a:p>
          <a:p>
            <a:pPr marL="76200" indent="0">
              <a:lnSpc>
                <a:spcPct val="150000"/>
              </a:lnSpc>
              <a:buNone/>
            </a:pPr>
            <a:r>
              <a:rPr lang="he-IL" dirty="0">
                <a:solidFill>
                  <a:schemeClr val="tx1"/>
                </a:solidFill>
                <a:latin typeface="Varela Round" panose="020B0604020202020204" charset="-79"/>
                <a:ea typeface="Times New Roman" panose="02020603050405020304" pitchFamily="18" charset="0"/>
                <a:cs typeface="Varela Round" panose="020B0604020202020204" charset="-79"/>
              </a:rPr>
              <a:t>שמרגיש שמעון, והצג יתרון אחד וחיסרון אחד של סולם זה.</a:t>
            </a:r>
          </a:p>
          <a:p>
            <a:pPr marL="76200" indent="0" algn="ctr">
              <a:lnSpc>
                <a:spcPct val="150000"/>
              </a:lnSpc>
              <a:buNone/>
            </a:pPr>
            <a:endParaRPr lang="he-IL" sz="1800" dirty="0">
              <a:solidFill>
                <a:schemeClr val="tx1"/>
              </a:solidFill>
              <a:latin typeface="Varela Round" panose="020B0604020202020204" charset="-79"/>
              <a:ea typeface="Times New Roman" panose="02020603050405020304" pitchFamily="18" charset="0"/>
              <a:cs typeface="Varela Round" panose="020B0604020202020204" charset="-79"/>
            </a:endParaRPr>
          </a:p>
        </p:txBody>
      </p:sp>
      <p:sp>
        <p:nvSpPr>
          <p:cNvPr id="5" name="כותרת 4">
            <a:extLst>
              <a:ext uri="{FF2B5EF4-FFF2-40B4-BE49-F238E27FC236}">
                <a16:creationId xmlns:a16="http://schemas.microsoft.com/office/drawing/2014/main" id="{073AA415-4F64-4CB2-A30D-80E2ADD0839F}"/>
              </a:ext>
            </a:extLst>
          </p:cNvPr>
          <p:cNvSpPr>
            <a:spLocks noGrp="1"/>
          </p:cNvSpPr>
          <p:nvPr>
            <p:ph type="title"/>
          </p:nvPr>
        </p:nvSpPr>
        <p:spPr>
          <a:xfrm>
            <a:off x="515206" y="414572"/>
            <a:ext cx="11160000" cy="720000"/>
          </a:xfrm>
        </p:spPr>
        <p:txBody>
          <a:bodyPr/>
          <a:lstStyle/>
          <a:p>
            <a:r>
              <a:rPr lang="he-IL" dirty="0">
                <a:latin typeface="Varela Round" panose="020B0604020202020204" charset="-79"/>
                <a:cs typeface="Varela Round" panose="020B0604020202020204" charset="-79"/>
              </a:rPr>
              <a:t>דוגמא לשאלה מבחינת הבגרות</a:t>
            </a:r>
          </a:p>
        </p:txBody>
      </p:sp>
      <p:sp>
        <p:nvSpPr>
          <p:cNvPr id="6" name="מלבן 5">
            <a:extLst>
              <a:ext uri="{FF2B5EF4-FFF2-40B4-BE49-F238E27FC236}">
                <a16:creationId xmlns:a16="http://schemas.microsoft.com/office/drawing/2014/main" id="{F1F09C7B-7B2C-4AE7-88C7-8F18224AB7A7}"/>
              </a:ext>
            </a:extLst>
          </p:cNvPr>
          <p:cNvSpPr/>
          <p:nvPr/>
        </p:nvSpPr>
        <p:spPr>
          <a:xfrm>
            <a:off x="1924838" y="1186072"/>
            <a:ext cx="7592143" cy="523220"/>
          </a:xfrm>
          <a:prstGeom prst="rect">
            <a:avLst/>
          </a:prstGeom>
          <a:noFill/>
        </p:spPr>
        <p:txBody>
          <a:bodyPr wrap="none" lIns="91440" tIns="45720" rIns="91440" bIns="45720">
            <a:spAutoFit/>
          </a:bodyPr>
          <a:lstStyle/>
          <a:p>
            <a:pPr algn="ctr"/>
            <a:r>
              <a:rPr lang="he-IL" sz="2800" cap="none" spc="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rPr>
              <a:t>העוסקת בסולם ההסתגלות מחדש של הולמס וריי</a:t>
            </a:r>
          </a:p>
        </p:txBody>
      </p:sp>
    </p:spTree>
    <p:extLst>
      <p:ext uri="{BB962C8B-B14F-4D97-AF65-F5344CB8AC3E}">
        <p14:creationId xmlns:p14="http://schemas.microsoft.com/office/powerpoint/2010/main" val="13450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id="{3D5CC8C7-2E1D-4B8C-A912-92761F233952}"/>
              </a:ext>
            </a:extLst>
          </p:cNvPr>
          <p:cNvSpPr>
            <a:spLocks noGrp="1"/>
          </p:cNvSpPr>
          <p:nvPr>
            <p:ph type="title"/>
          </p:nvPr>
        </p:nvSpPr>
        <p:spPr>
          <a:xfrm>
            <a:off x="515206" y="381778"/>
            <a:ext cx="11160000" cy="720000"/>
          </a:xfrm>
        </p:spPr>
        <p:txBody>
          <a:bodyPr/>
          <a:lstStyle/>
          <a:p>
            <a:r>
              <a:rPr lang="he-IL" dirty="0">
                <a:latin typeface="Varela Round" panose="020B0604020202020204" charset="-79"/>
                <a:cs typeface="Varela Round" panose="020B0604020202020204" charset="-79"/>
              </a:rPr>
              <a:t>מודל הגירויים – ביקורת</a:t>
            </a:r>
          </a:p>
        </p:txBody>
      </p:sp>
      <p:sp>
        <p:nvSpPr>
          <p:cNvPr id="2" name="מלבן 1">
            <a:extLst>
              <a:ext uri="{FF2B5EF4-FFF2-40B4-BE49-F238E27FC236}">
                <a16:creationId xmlns:a16="http://schemas.microsoft.com/office/drawing/2014/main" id="{AADEA85E-5198-4A52-BCB4-30498383929A}"/>
              </a:ext>
            </a:extLst>
          </p:cNvPr>
          <p:cNvSpPr/>
          <p:nvPr/>
        </p:nvSpPr>
        <p:spPr>
          <a:xfrm>
            <a:off x="5266544" y="1251680"/>
            <a:ext cx="6092825" cy="5035994"/>
          </a:xfrm>
          <a:prstGeom prst="rect">
            <a:avLst/>
          </a:prstGeom>
          <a:ln>
            <a:solidFill>
              <a:schemeClr val="accent1"/>
            </a:solidFill>
          </a:ln>
        </p:spPr>
        <p:txBody>
          <a:bodyPr>
            <a:spAutoFit/>
          </a:bodyPr>
          <a:lstStyle/>
          <a:p>
            <a:pPr marL="76200" lvl="0" algn="r" rtl="1">
              <a:lnSpc>
                <a:spcPct val="150000"/>
              </a:lnSpc>
              <a:buClr>
                <a:srgbClr val="002060"/>
              </a:buClr>
              <a:buSzPts val="2400"/>
            </a:pPr>
            <a:r>
              <a:rPr lang="he-IL" sz="2800" b="1" dirty="0">
                <a:solidFill>
                  <a:srgbClr val="002060"/>
                </a:solidFill>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sym typeface="Varela Round"/>
              </a:rPr>
              <a:t>חסרונות ויתרונות של סולם הולמס וריי. </a:t>
            </a:r>
            <a:br>
              <a:rPr lang="en-US" sz="28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br>
            <a:r>
              <a:rPr lang="he-IL" sz="2400" b="1" dirty="0">
                <a:solidFill>
                  <a:schemeClr val="accent3">
                    <a:lumMod val="50000"/>
                  </a:schemeClr>
                </a:solidFill>
                <a:latin typeface="Varela Round" panose="020B0604020202020204" charset="-79"/>
                <a:ea typeface="Times New Roman" panose="02020603050405020304" pitchFamily="18" charset="0"/>
                <a:cs typeface="Varela Round" panose="020B0604020202020204" charset="-79"/>
                <a:sym typeface="Varela Round"/>
              </a:rPr>
              <a:t>היתרון בשאלון – </a:t>
            </a:r>
            <a:br>
              <a:rPr lang="en-US"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br>
            <a:r>
              <a:rPr lang="he-IL" sz="20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אדם יכול לאמוד את מידת הלחץ שלו.</a:t>
            </a:r>
          </a:p>
          <a:p>
            <a:pPr marL="76200" lvl="0" algn="r" rtl="1">
              <a:lnSpc>
                <a:spcPct val="150000"/>
              </a:lnSpc>
              <a:buClr>
                <a:srgbClr val="002060"/>
              </a:buClr>
              <a:buSzPts val="2400"/>
            </a:pPr>
            <a:r>
              <a:rPr lang="he-IL" sz="2400" b="1" dirty="0">
                <a:solidFill>
                  <a:schemeClr val="accent2">
                    <a:lumMod val="75000"/>
                  </a:schemeClr>
                </a:solidFill>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sym typeface="Varela Round"/>
              </a:rPr>
              <a:t>החסרונות בשאלון </a:t>
            </a:r>
            <a:r>
              <a:rPr lang="he-IL" sz="24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 </a:t>
            </a:r>
          </a:p>
          <a:p>
            <a:pPr marL="419100" lvl="0" indent="-342900" algn="r" rtl="1">
              <a:lnSpc>
                <a:spcPct val="150000"/>
              </a:lnSpc>
              <a:buClr>
                <a:srgbClr val="002060"/>
              </a:buClr>
              <a:buSzPts val="2400"/>
              <a:buFont typeface="Arial" panose="020B0604020202020204" pitchFamily="34" charset="0"/>
              <a:buChar char="•"/>
            </a:pPr>
            <a:r>
              <a:rPr lang="he-IL" sz="20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כל אחד מפרש אחרת מצב לחץ, אין בדיקת מצבו הנפשי של האדם ויש כאלה שיכולים להתמודד יותר טוב מאחרים.</a:t>
            </a:r>
          </a:p>
          <a:p>
            <a:pPr marL="419100" lvl="0" indent="-342900" algn="r" rtl="1">
              <a:lnSpc>
                <a:spcPct val="150000"/>
              </a:lnSpc>
              <a:buClr>
                <a:srgbClr val="002060"/>
              </a:buClr>
              <a:buSzPts val="2400"/>
              <a:buFont typeface="Arial" panose="020B0604020202020204" pitchFamily="34" charset="0"/>
              <a:buChar char="•"/>
            </a:pPr>
            <a:r>
              <a:rPr lang="he-IL" sz="20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המחקר נעשה רק על גברים...אולי נשים נלחצות אחרת?</a:t>
            </a:r>
          </a:p>
          <a:p>
            <a:pPr marL="419100" lvl="0" indent="-342900" algn="r" rtl="1">
              <a:lnSpc>
                <a:spcPct val="150000"/>
              </a:lnSpc>
              <a:buClr>
                <a:srgbClr val="002060"/>
              </a:buClr>
              <a:buSzPts val="2400"/>
              <a:buFont typeface="Arial" panose="020B0604020202020204" pitchFamily="34" charset="0"/>
              <a:buChar char="•"/>
            </a:pPr>
            <a:r>
              <a:rPr lang="he-IL" sz="20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גם מצב של היעדר שינויים גורם ללחץ.</a:t>
            </a:r>
          </a:p>
        </p:txBody>
      </p:sp>
      <p:sp>
        <p:nvSpPr>
          <p:cNvPr id="4" name="מלבן 3">
            <a:extLst>
              <a:ext uri="{FF2B5EF4-FFF2-40B4-BE49-F238E27FC236}">
                <a16:creationId xmlns:a16="http://schemas.microsoft.com/office/drawing/2014/main" id="{F7BD3ED4-1AF2-46A0-8E2F-53ECBC521FC4}"/>
              </a:ext>
            </a:extLst>
          </p:cNvPr>
          <p:cNvSpPr/>
          <p:nvPr/>
        </p:nvSpPr>
        <p:spPr>
          <a:xfrm>
            <a:off x="831044" y="1229196"/>
            <a:ext cx="3977390" cy="3004669"/>
          </a:xfrm>
          <a:prstGeom prst="rect">
            <a:avLst/>
          </a:prstGeom>
          <a:ln>
            <a:solidFill>
              <a:schemeClr val="accent1"/>
            </a:solidFill>
          </a:ln>
        </p:spPr>
        <p:txBody>
          <a:bodyPr wrap="square">
            <a:spAutoFit/>
          </a:bodyPr>
          <a:lstStyle/>
          <a:p>
            <a:pPr marL="76200" lvl="0" algn="r" rtl="1">
              <a:lnSpc>
                <a:spcPct val="150000"/>
              </a:lnSpc>
              <a:buClr>
                <a:srgbClr val="002060"/>
              </a:buClr>
              <a:buSzPts val="2400"/>
            </a:pPr>
            <a:r>
              <a:rPr lang="he-IL" sz="2400" b="1" dirty="0">
                <a:solidFill>
                  <a:srgbClr val="002060"/>
                </a:solidFill>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sym typeface="Varela Round"/>
              </a:rPr>
              <a:t>חסרונות ויתרונות של מודל הגירויים.</a:t>
            </a:r>
          </a:p>
          <a:p>
            <a:pPr marL="361950" lvl="0" indent="-285750" algn="r" rtl="1">
              <a:lnSpc>
                <a:spcPct val="150000"/>
              </a:lnSpc>
              <a:buClr>
                <a:srgbClr val="002060"/>
              </a:buClr>
              <a:buSzPts val="2400"/>
              <a:buFont typeface="Arial" panose="020B0604020202020204" pitchFamily="34" charset="0"/>
              <a:buChar char="•"/>
            </a:pPr>
            <a:r>
              <a:rPr lang="he-IL" sz="20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המודל אינו מתעסק בתגובות ללחץ </a:t>
            </a:r>
          </a:p>
          <a:p>
            <a:pPr marL="361950" lvl="0" indent="-285750" algn="r" rtl="1">
              <a:lnSpc>
                <a:spcPct val="150000"/>
              </a:lnSpc>
              <a:buClr>
                <a:srgbClr val="002060"/>
              </a:buClr>
              <a:buSzPts val="2400"/>
              <a:buFont typeface="Arial" panose="020B0604020202020204" pitchFamily="34" charset="0"/>
              <a:buChar char="•"/>
            </a:pPr>
            <a:r>
              <a:rPr lang="he-IL" sz="2000" dirty="0">
                <a:solidFill>
                  <a:srgbClr val="002060"/>
                </a:solidFill>
                <a:latin typeface="Varela Round" panose="020B0604020202020204" charset="-79"/>
                <a:ea typeface="Times New Roman" panose="02020603050405020304" pitchFamily="18" charset="0"/>
                <a:cs typeface="Varela Round" panose="020B0604020202020204" charset="-79"/>
                <a:sym typeface="Varela Round"/>
              </a:rPr>
              <a:t>המודל אינו מתייחס להבדלים בין-אישיים</a:t>
            </a:r>
          </a:p>
        </p:txBody>
      </p:sp>
      <p:sp>
        <p:nvSpPr>
          <p:cNvPr id="5" name="מלבן 4">
            <a:extLst>
              <a:ext uri="{FF2B5EF4-FFF2-40B4-BE49-F238E27FC236}">
                <a16:creationId xmlns:a16="http://schemas.microsoft.com/office/drawing/2014/main" id="{64ADEFA0-6927-47FA-B92E-CBD3A996005A}"/>
              </a:ext>
            </a:extLst>
          </p:cNvPr>
          <p:cNvSpPr/>
          <p:nvPr/>
        </p:nvSpPr>
        <p:spPr>
          <a:xfrm>
            <a:off x="1287107" y="4390409"/>
            <a:ext cx="3065263" cy="1384995"/>
          </a:xfrm>
          <a:prstGeom prst="rect">
            <a:avLst/>
          </a:prstGeom>
          <a:noFill/>
        </p:spPr>
        <p:txBody>
          <a:bodyPr wrap="none" lIns="91440" tIns="45720" rIns="91440" bIns="45720">
            <a:spAutoFit/>
          </a:bodyPr>
          <a:lstStyle/>
          <a:p>
            <a:pPr algn="ctr"/>
            <a:r>
              <a:rPr lang="he-IL" sz="28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Varela Round" pitchFamily="2" charset="-79"/>
                <a:cs typeface="Varela Round" pitchFamily="2" charset="-79"/>
              </a:rPr>
              <a:t>האם תוכלו לחשוב </a:t>
            </a:r>
            <a:br>
              <a:rPr lang="en-US" sz="28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Varela Round" pitchFamily="2" charset="-79"/>
                <a:cs typeface="Varela Round" pitchFamily="2" charset="-79"/>
              </a:rPr>
            </a:br>
            <a:r>
              <a:rPr lang="he-IL" sz="28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Varela Round" pitchFamily="2" charset="-79"/>
                <a:cs typeface="Varela Round" pitchFamily="2" charset="-79"/>
              </a:rPr>
              <a:t>על יתרון אחד </a:t>
            </a:r>
            <a:br>
              <a:rPr lang="en-US" sz="28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Varela Round" pitchFamily="2" charset="-79"/>
                <a:cs typeface="Varela Round" pitchFamily="2" charset="-79"/>
              </a:rPr>
            </a:br>
            <a:r>
              <a:rPr lang="he-IL" sz="28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Varela Round" pitchFamily="2" charset="-79"/>
                <a:cs typeface="Varela Round" pitchFamily="2" charset="-79"/>
              </a:rPr>
              <a:t>שיש למודל?</a:t>
            </a:r>
          </a:p>
        </p:txBody>
      </p:sp>
    </p:spTree>
    <p:extLst>
      <p:ext uri="{BB962C8B-B14F-4D97-AF65-F5344CB8AC3E}">
        <p14:creationId xmlns:p14="http://schemas.microsoft.com/office/powerpoint/2010/main" val="3129722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דיאגרמה 4">
            <a:extLst>
              <a:ext uri="{FF2B5EF4-FFF2-40B4-BE49-F238E27FC236}">
                <a16:creationId xmlns:a16="http://schemas.microsoft.com/office/drawing/2014/main" id="{A1A9F01D-83EE-4BF5-A857-E12ED949DD2A}"/>
              </a:ext>
            </a:extLst>
          </p:cNvPr>
          <p:cNvGraphicFramePr/>
          <p:nvPr>
            <p:extLst>
              <p:ext uri="{D42A27DB-BD31-4B8C-83A1-F6EECF244321}">
                <p14:modId xmlns:p14="http://schemas.microsoft.com/office/powerpoint/2010/main" val="1147954790"/>
              </p:ext>
            </p:extLst>
          </p:nvPr>
        </p:nvGraphicFramePr>
        <p:xfrm>
          <a:off x="4371586" y="1297519"/>
          <a:ext cx="7303620" cy="4781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מלבן 8">
            <a:extLst>
              <a:ext uri="{FF2B5EF4-FFF2-40B4-BE49-F238E27FC236}">
                <a16:creationId xmlns:a16="http://schemas.microsoft.com/office/drawing/2014/main" id="{3429250C-DB71-497A-8481-E6A40B247C59}"/>
              </a:ext>
            </a:extLst>
          </p:cNvPr>
          <p:cNvSpPr/>
          <p:nvPr/>
        </p:nvSpPr>
        <p:spPr>
          <a:xfrm>
            <a:off x="1234135" y="4051839"/>
            <a:ext cx="3608680" cy="1384995"/>
          </a:xfrm>
          <a:prstGeom prst="rect">
            <a:avLst/>
          </a:prstGeom>
          <a:noFill/>
        </p:spPr>
        <p:txBody>
          <a:bodyPr wrap="none" lIns="91440" tIns="45720" rIns="91440" bIns="45720">
            <a:spAutoFit/>
          </a:bodyPr>
          <a:lstStyle/>
          <a:p>
            <a:pPr algn="ctr"/>
            <a:r>
              <a:rPr lang="he-IL" sz="2800" cap="none" spc="0" dirty="0">
                <a:ln w="0"/>
                <a:solidFill>
                  <a:schemeClr val="tx1"/>
                </a:solidFill>
                <a:effectLst>
                  <a:outerShdw blurRad="38100" dist="19050" dir="2700000" algn="tl" rotWithShape="0">
                    <a:schemeClr val="dk1">
                      <a:alpha val="40000"/>
                    </a:schemeClr>
                  </a:outerShdw>
                </a:effectLst>
                <a:latin typeface="Varela Round" pitchFamily="2" charset="-79"/>
                <a:cs typeface="Varela Round" pitchFamily="2" charset="-79"/>
              </a:rPr>
              <a:t>אילו מארבעת הגורמים</a:t>
            </a:r>
            <a:br>
              <a:rPr lang="en-US" sz="2800" cap="none" spc="0" dirty="0">
                <a:ln w="0"/>
                <a:solidFill>
                  <a:schemeClr val="tx1"/>
                </a:solidFill>
                <a:effectLst>
                  <a:outerShdw blurRad="38100" dist="19050" dir="2700000" algn="tl" rotWithShape="0">
                    <a:schemeClr val="dk1">
                      <a:alpha val="40000"/>
                    </a:schemeClr>
                  </a:outerShdw>
                </a:effectLst>
                <a:latin typeface="Varela Round" pitchFamily="2" charset="-79"/>
                <a:cs typeface="Varela Round" pitchFamily="2" charset="-79"/>
              </a:rPr>
            </a:br>
            <a:r>
              <a:rPr lang="he-IL" sz="2800" cap="none" spc="0" dirty="0">
                <a:ln w="0"/>
                <a:solidFill>
                  <a:schemeClr val="tx1"/>
                </a:solidFill>
                <a:effectLst>
                  <a:outerShdw blurRad="38100" dist="19050" dir="2700000" algn="tl" rotWithShape="0">
                    <a:schemeClr val="dk1">
                      <a:alpha val="40000"/>
                    </a:schemeClr>
                  </a:outerShdw>
                </a:effectLst>
                <a:latin typeface="Varela Round" pitchFamily="2" charset="-79"/>
                <a:cs typeface="Varela Round" pitchFamily="2" charset="-79"/>
              </a:rPr>
              <a:t>מעורבים במצב של </a:t>
            </a:r>
            <a:br>
              <a:rPr lang="en-US" sz="2800" cap="none" spc="0" dirty="0">
                <a:ln w="0"/>
                <a:solidFill>
                  <a:schemeClr val="tx1"/>
                </a:solidFill>
                <a:effectLst>
                  <a:outerShdw blurRad="38100" dist="19050" dir="2700000" algn="tl" rotWithShape="0">
                    <a:schemeClr val="dk1">
                      <a:alpha val="40000"/>
                    </a:schemeClr>
                  </a:outerShdw>
                </a:effectLst>
                <a:latin typeface="Varela Round" pitchFamily="2" charset="-79"/>
                <a:cs typeface="Varela Round" pitchFamily="2" charset="-79"/>
              </a:rPr>
            </a:br>
            <a:r>
              <a:rPr lang="he-IL" sz="2800" cap="none" spc="0" dirty="0">
                <a:ln w="0"/>
                <a:solidFill>
                  <a:srgbClr val="FF0000"/>
                </a:solidFill>
                <a:effectLst>
                  <a:outerShdw blurRad="38100" dist="19050" dir="2700000" algn="tl" rotWithShape="0">
                    <a:schemeClr val="dk1">
                      <a:alpha val="40000"/>
                    </a:schemeClr>
                  </a:outerShdw>
                </a:effectLst>
                <a:latin typeface="Varela Round" pitchFamily="2" charset="-79"/>
                <a:cs typeface="Varela Round" pitchFamily="2" charset="-79"/>
              </a:rPr>
              <a:t>חרדת בחינות?</a:t>
            </a:r>
          </a:p>
        </p:txBody>
      </p:sp>
      <p:pic>
        <p:nvPicPr>
          <p:cNvPr id="10" name="תמונה 9">
            <a:extLst>
              <a:ext uri="{FF2B5EF4-FFF2-40B4-BE49-F238E27FC236}">
                <a16:creationId xmlns:a16="http://schemas.microsoft.com/office/drawing/2014/main" id="{22FFB6C4-F233-48F5-A706-CA2BFCB0BE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8502" y="1028202"/>
            <a:ext cx="2493818" cy="2660073"/>
          </a:xfrm>
          <a:prstGeom prst="rect">
            <a:avLst/>
          </a:prstGeom>
          <a:ln>
            <a:noFill/>
          </a:ln>
          <a:effectLst>
            <a:outerShdw blurRad="292100" dist="139700" dir="2700000" algn="tl" rotWithShape="0">
              <a:srgbClr val="333333">
                <a:alpha val="65000"/>
              </a:srgbClr>
            </a:outerShdw>
          </a:effectLst>
        </p:spPr>
      </p:pic>
      <p:sp>
        <p:nvSpPr>
          <p:cNvPr id="13" name="כותרת 12">
            <a:extLst>
              <a:ext uri="{FF2B5EF4-FFF2-40B4-BE49-F238E27FC236}">
                <a16:creationId xmlns:a16="http://schemas.microsoft.com/office/drawing/2014/main" id="{ADE4BC06-A17A-4A0E-A0A4-2E3DF9FB1D99}"/>
              </a:ext>
            </a:extLst>
          </p:cNvPr>
          <p:cNvSpPr>
            <a:spLocks noGrp="1"/>
          </p:cNvSpPr>
          <p:nvPr>
            <p:ph type="title"/>
          </p:nvPr>
        </p:nvSpPr>
        <p:spPr>
          <a:xfrm>
            <a:off x="345233" y="308202"/>
            <a:ext cx="11160000" cy="720000"/>
          </a:xfrm>
        </p:spPr>
        <p:txBody>
          <a:bodyPr/>
          <a:lstStyle/>
          <a:p>
            <a:r>
              <a:rPr lang="he-IL" dirty="0">
                <a:latin typeface="Varela Round" panose="020B0604020202020204" charset="-79"/>
                <a:cs typeface="Varela Round" panose="020B0604020202020204" charset="-79"/>
              </a:rPr>
              <a:t>לסיכום, רגע חושבים...</a:t>
            </a:r>
          </a:p>
        </p:txBody>
      </p:sp>
      <p:sp>
        <p:nvSpPr>
          <p:cNvPr id="15" name="מלבן 14">
            <a:extLst>
              <a:ext uri="{FF2B5EF4-FFF2-40B4-BE49-F238E27FC236}">
                <a16:creationId xmlns:a16="http://schemas.microsoft.com/office/drawing/2014/main" id="{9CA67288-DEA6-429B-99D4-5A8A8AC0FED6}"/>
              </a:ext>
            </a:extLst>
          </p:cNvPr>
          <p:cNvSpPr/>
          <p:nvPr/>
        </p:nvSpPr>
        <p:spPr>
          <a:xfrm>
            <a:off x="7235360" y="3226610"/>
            <a:ext cx="1576073" cy="923330"/>
          </a:xfrm>
          <a:prstGeom prst="rect">
            <a:avLst/>
          </a:prstGeom>
        </p:spPr>
        <p:style>
          <a:lnRef idx="0">
            <a:schemeClr val="dk1"/>
          </a:lnRef>
          <a:fillRef idx="3">
            <a:schemeClr val="dk1"/>
          </a:fillRef>
          <a:effectRef idx="3">
            <a:schemeClr val="dk1"/>
          </a:effectRef>
          <a:fontRef idx="minor">
            <a:schemeClr val="lt1"/>
          </a:fontRef>
        </p:style>
        <p:txBody>
          <a:bodyPr wrap="none" lIns="91440" tIns="45720" rIns="91440" bIns="45720">
            <a:spAutoFit/>
          </a:bodyPr>
          <a:lstStyle/>
          <a:p>
            <a:pPr algn="ctr"/>
            <a:r>
              <a:rPr lang="he-IL" sz="54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Varela Round" pitchFamily="2" charset="-79"/>
                <a:cs typeface="Varela Round" pitchFamily="2" charset="-79"/>
              </a:rPr>
              <a:t>לחץ!</a:t>
            </a:r>
            <a:endParaRPr lang="he-IL" sz="54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Varela Round" pitchFamily="2" charset="-79"/>
              <a:cs typeface="Varela Round" pitchFamily="2" charset="-79"/>
            </a:endParaRPr>
          </a:p>
        </p:txBody>
      </p:sp>
    </p:spTree>
    <p:extLst>
      <p:ext uri="{BB962C8B-B14F-4D97-AF65-F5344CB8AC3E}">
        <p14:creationId xmlns:p14="http://schemas.microsoft.com/office/powerpoint/2010/main" val="1583016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5D1A3C7-174E-401D-B0BC-F23456DFF396}"/>
              </a:ext>
            </a:extLst>
          </p:cNvPr>
          <p:cNvSpPr>
            <a:spLocks noGrp="1"/>
          </p:cNvSpPr>
          <p:nvPr>
            <p:ph type="title"/>
          </p:nvPr>
        </p:nvSpPr>
        <p:spPr/>
        <p:txBody>
          <a:bodyPr/>
          <a:lstStyle/>
          <a:p>
            <a:r>
              <a:rPr lang="he-IL" dirty="0">
                <a:latin typeface="Varela Round" panose="020B0604020202020204" charset="-79"/>
                <a:cs typeface="Varela Round" panose="020B0604020202020204" charset="-79"/>
              </a:rPr>
              <a:t>מטלה מסכמת </a:t>
            </a:r>
          </a:p>
        </p:txBody>
      </p:sp>
      <p:sp>
        <p:nvSpPr>
          <p:cNvPr id="4" name="מציין מיקום טקסט 3">
            <a:extLst>
              <a:ext uri="{FF2B5EF4-FFF2-40B4-BE49-F238E27FC236}">
                <a16:creationId xmlns:a16="http://schemas.microsoft.com/office/drawing/2014/main" id="{3AAB6554-4086-4ABD-B04D-5EC40DBC1D21}"/>
              </a:ext>
            </a:extLst>
          </p:cNvPr>
          <p:cNvSpPr>
            <a:spLocks noGrp="1"/>
          </p:cNvSpPr>
          <p:nvPr>
            <p:ph type="body" idx="2"/>
          </p:nvPr>
        </p:nvSpPr>
        <p:spPr>
          <a:xfrm>
            <a:off x="1061939" y="1679076"/>
            <a:ext cx="10066534" cy="4159416"/>
          </a:xfrm>
          <a:ln>
            <a:solidFill>
              <a:schemeClr val="accent2">
                <a:lumMod val="75000"/>
              </a:schemeClr>
            </a:solidFill>
          </a:ln>
        </p:spPr>
        <p:txBody>
          <a:bodyPr/>
          <a:lstStyle/>
          <a:p>
            <a:pPr marL="76200" indent="0">
              <a:lnSpc>
                <a:spcPct val="150000"/>
              </a:lnSpc>
              <a:buNone/>
            </a:pPr>
            <a:r>
              <a:rPr lang="he-IL" sz="1800" dirty="0">
                <a:solidFill>
                  <a:schemeClr val="tx1"/>
                </a:solidFill>
                <a:latin typeface="Varela Round" panose="020B0604020202020204" charset="-79"/>
                <a:ea typeface="Times New Roman" panose="02020603050405020304" pitchFamily="18" charset="0"/>
                <a:cs typeface="Varela Round" panose="020B0604020202020204" charset="-79"/>
              </a:rPr>
              <a:t>בגרות קיץ תשע"ה, 2015</a:t>
            </a:r>
          </a:p>
          <a:p>
            <a:pPr marL="76200" indent="0">
              <a:lnSpc>
                <a:spcPct val="150000"/>
              </a:lnSpc>
              <a:buNone/>
            </a:pPr>
            <a:r>
              <a:rPr lang="he-IL" sz="2000" b="1" dirty="0">
                <a:solidFill>
                  <a:schemeClr val="tx1"/>
                </a:solidFill>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rPr>
              <a:t>פתיח:</a:t>
            </a:r>
            <a:br>
              <a:rPr lang="en-US" sz="2000" dirty="0">
                <a:solidFill>
                  <a:schemeClr val="tx1"/>
                </a:solidFill>
                <a:latin typeface="Varela Round" panose="020B0604020202020204" charset="-79"/>
                <a:ea typeface="Times New Roman" panose="02020603050405020304" pitchFamily="18" charset="0"/>
                <a:cs typeface="Varela Round" panose="020B0604020202020204" charset="-79"/>
              </a:rPr>
            </a:br>
            <a:r>
              <a:rPr lang="he-IL" sz="2000" dirty="0">
                <a:solidFill>
                  <a:schemeClr val="tx1"/>
                </a:solidFill>
                <a:latin typeface="Varela Round" panose="020B0604020202020204" charset="-79"/>
                <a:ea typeface="Times New Roman" panose="02020603050405020304" pitchFamily="18" charset="0"/>
                <a:cs typeface="Varela Round" panose="020B0604020202020204" charset="-79"/>
              </a:rPr>
              <a:t>רותי וליאור הם זוג הורים לילד בן שנתיים. </a:t>
            </a:r>
          </a:p>
          <a:p>
            <a:pPr marL="76200" indent="0">
              <a:lnSpc>
                <a:spcPct val="150000"/>
              </a:lnSpc>
              <a:buNone/>
            </a:pPr>
            <a:r>
              <a:rPr lang="he-IL" sz="2000" dirty="0">
                <a:solidFill>
                  <a:schemeClr val="tx1"/>
                </a:solidFill>
                <a:latin typeface="Varela Round" panose="020B0604020202020204" charset="-79"/>
                <a:ea typeface="Times New Roman" panose="02020603050405020304" pitchFamily="18" charset="0"/>
                <a:cs typeface="Varela Round" panose="020B0604020202020204" charset="-79"/>
              </a:rPr>
              <a:t>רותי היא רופאה מתמחה בחדר מיון, והיא עובדת בימים ובלילות. </a:t>
            </a:r>
          </a:p>
          <a:p>
            <a:pPr marL="76200" indent="0">
              <a:lnSpc>
                <a:spcPct val="150000"/>
              </a:lnSpc>
              <a:buNone/>
            </a:pPr>
            <a:r>
              <a:rPr lang="he-IL" sz="2000" dirty="0">
                <a:solidFill>
                  <a:schemeClr val="tx1"/>
                </a:solidFill>
                <a:latin typeface="Varela Round" panose="020B0604020202020204" charset="-79"/>
                <a:ea typeface="Times New Roman" panose="02020603050405020304" pitchFamily="18" charset="0"/>
                <a:cs typeface="Varela Round" panose="020B0604020202020204" charset="-79"/>
              </a:rPr>
              <a:t>ליאור הוא מחנך כיתה בבית ספר תיכון, ולאחרונה הוא מונה גם לתפקיד </a:t>
            </a:r>
            <a:br>
              <a:rPr lang="en-US" sz="2000" dirty="0">
                <a:solidFill>
                  <a:schemeClr val="tx1"/>
                </a:solidFill>
                <a:latin typeface="Varela Round" panose="020B0604020202020204" charset="-79"/>
                <a:ea typeface="Times New Roman" panose="02020603050405020304" pitchFamily="18" charset="0"/>
                <a:cs typeface="Varela Round" panose="020B0604020202020204" charset="-79"/>
              </a:rPr>
            </a:br>
            <a:r>
              <a:rPr lang="he-IL" sz="2000" dirty="0">
                <a:solidFill>
                  <a:schemeClr val="tx1"/>
                </a:solidFill>
                <a:latin typeface="Varela Round" panose="020B0604020202020204" charset="-79"/>
                <a:ea typeface="Times New Roman" panose="02020603050405020304" pitchFamily="18" charset="0"/>
                <a:cs typeface="Varela Round" panose="020B0604020202020204" charset="-79"/>
              </a:rPr>
              <a:t>רכז שכבה. ליאור הוא גם האחראי לטיפול בילד ובצורכי הבית, והוא חווה לחץ.</a:t>
            </a:r>
          </a:p>
          <a:p>
            <a:pPr marL="76200" indent="0">
              <a:lnSpc>
                <a:spcPct val="150000"/>
              </a:lnSpc>
              <a:buNone/>
            </a:pPr>
            <a:r>
              <a:rPr lang="he-IL" sz="2000" b="1" dirty="0">
                <a:solidFill>
                  <a:schemeClr val="tx1"/>
                </a:solidFill>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rPr>
              <a:t>השאלה:    </a:t>
            </a:r>
            <a:r>
              <a:rPr lang="he-IL" dirty="0">
                <a:solidFill>
                  <a:schemeClr val="tx1"/>
                </a:solidFill>
                <a:latin typeface="Varela Round" panose="020B0604020202020204" charset="-79"/>
                <a:ea typeface="Times New Roman" panose="02020603050405020304" pitchFamily="18" charset="0"/>
                <a:cs typeface="Varela Round" panose="020B0604020202020204" charset="-79"/>
              </a:rPr>
              <a:t>על פי מודל הגירויים, </a:t>
            </a:r>
            <a:r>
              <a:rPr lang="he-IL" b="1" dirty="0">
                <a:solidFill>
                  <a:schemeClr val="tx1"/>
                </a:solidFill>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rPr>
              <a:t>ציין שני גורמים</a:t>
            </a:r>
            <a:r>
              <a:rPr lang="he-IL" dirty="0">
                <a:solidFill>
                  <a:schemeClr val="tx1"/>
                </a:solidFill>
                <a:latin typeface="Varela Round" panose="020B0604020202020204" charset="-79"/>
                <a:ea typeface="Times New Roman" panose="02020603050405020304" pitchFamily="18" charset="0"/>
                <a:cs typeface="Varela Round" panose="020B0604020202020204" charset="-79"/>
              </a:rPr>
              <a:t> ללחץ, </a:t>
            </a:r>
            <a:br>
              <a:rPr lang="en-US" dirty="0">
                <a:solidFill>
                  <a:schemeClr val="tx1"/>
                </a:solidFill>
                <a:latin typeface="Varela Round" panose="020B0604020202020204" charset="-79"/>
                <a:ea typeface="Times New Roman" panose="02020603050405020304" pitchFamily="18" charset="0"/>
                <a:cs typeface="Varela Round" panose="020B0604020202020204" charset="-79"/>
              </a:rPr>
            </a:br>
            <a:r>
              <a:rPr lang="he-IL" dirty="0">
                <a:solidFill>
                  <a:schemeClr val="tx1"/>
                </a:solidFill>
                <a:latin typeface="Varela Round" panose="020B0604020202020204" charset="-79"/>
                <a:ea typeface="Times New Roman" panose="02020603050405020304" pitchFamily="18" charset="0"/>
                <a:cs typeface="Varela Round" panose="020B0604020202020204" charset="-79"/>
              </a:rPr>
              <a:t>               </a:t>
            </a:r>
            <a:r>
              <a:rPr lang="he-IL" b="1" dirty="0">
                <a:solidFill>
                  <a:schemeClr val="tx1"/>
                </a:solidFill>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rPr>
              <a:t>והסבר באמצעותם </a:t>
            </a:r>
            <a:r>
              <a:rPr lang="he-IL" dirty="0">
                <a:solidFill>
                  <a:schemeClr val="tx1"/>
                </a:solidFill>
                <a:latin typeface="Varela Round" panose="020B0604020202020204" charset="-79"/>
                <a:ea typeface="Times New Roman" panose="02020603050405020304" pitchFamily="18" charset="0"/>
                <a:cs typeface="Varela Round" panose="020B0604020202020204" charset="-79"/>
              </a:rPr>
              <a:t>את הלחץ שליאור חווה.</a:t>
            </a:r>
          </a:p>
          <a:p>
            <a:pPr marL="76200" indent="0" algn="ctr">
              <a:lnSpc>
                <a:spcPct val="150000"/>
              </a:lnSpc>
              <a:buNone/>
            </a:pPr>
            <a:endParaRPr lang="he-IL" sz="1800" dirty="0">
              <a:solidFill>
                <a:schemeClr val="tx1"/>
              </a:solidFill>
              <a:latin typeface="Varela Round" panose="020B0604020202020204" charset="-79"/>
              <a:ea typeface="Times New Roman" panose="02020603050405020304" pitchFamily="18" charset="0"/>
              <a:cs typeface="Varela Round" panose="020B0604020202020204" charset="-79"/>
            </a:endParaRPr>
          </a:p>
        </p:txBody>
      </p:sp>
      <p:sp>
        <p:nvSpPr>
          <p:cNvPr id="3" name="מלבן 2">
            <a:extLst>
              <a:ext uri="{FF2B5EF4-FFF2-40B4-BE49-F238E27FC236}">
                <a16:creationId xmlns:a16="http://schemas.microsoft.com/office/drawing/2014/main" id="{FF4F2E0B-F8A4-4C8C-9D12-079FA1539481}"/>
              </a:ext>
            </a:extLst>
          </p:cNvPr>
          <p:cNvSpPr/>
          <p:nvPr/>
        </p:nvSpPr>
        <p:spPr>
          <a:xfrm>
            <a:off x="1783251" y="912234"/>
            <a:ext cx="8084264" cy="584775"/>
          </a:xfrm>
          <a:prstGeom prst="rect">
            <a:avLst/>
          </a:prstGeom>
          <a:noFill/>
          <a:ln>
            <a:solidFill>
              <a:schemeClr val="accent2">
                <a:lumMod val="60000"/>
                <a:lumOff val="40000"/>
              </a:schemeClr>
            </a:solidFill>
          </a:ln>
        </p:spPr>
        <p:txBody>
          <a:bodyPr wrap="none" lIns="91440" tIns="45720" rIns="91440" bIns="45720">
            <a:spAutoFit/>
          </a:bodyPr>
          <a:lstStyle/>
          <a:p>
            <a:pPr algn="ctr"/>
            <a:r>
              <a:rPr lang="he-IL" sz="3200" cap="none" spc="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rPr>
              <a:t>דוגמה לשאלת בגרות העוסקת במודל הגירויים</a:t>
            </a:r>
          </a:p>
        </p:txBody>
      </p:sp>
    </p:spTree>
    <p:extLst>
      <p:ext uri="{BB962C8B-B14F-4D97-AF65-F5344CB8AC3E}">
        <p14:creationId xmlns:p14="http://schemas.microsoft.com/office/powerpoint/2010/main" val="1509634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515206" y="449705"/>
            <a:ext cx="11160000" cy="5021705"/>
          </a:xfrm>
          <a:ln>
            <a:solidFill>
              <a:schemeClr val="accent1"/>
            </a:solidFill>
          </a:ln>
        </p:spPr>
        <p:txBody>
          <a:bodyPr/>
          <a:lstStyle/>
          <a:p>
            <a:pPr marL="76200" indent="0">
              <a:buNone/>
            </a:pPr>
            <a:br>
              <a:rPr lang="en-US" dirty="0"/>
            </a:br>
            <a:r>
              <a:rPr lang="he-IL" sz="2800" dirty="0">
                <a:latin typeface="Varela Round" panose="020B0604020202020204" charset="-79"/>
                <a:cs typeface="Varela Round" panose="020B0604020202020204" charset="-79"/>
              </a:rPr>
              <a:t>                </a:t>
            </a:r>
            <a:r>
              <a:rPr lang="he-IL" sz="5400" dirty="0">
                <a:latin typeface="Varela Round" panose="020B0604020202020204" charset="-79"/>
                <a:cs typeface="Varela Round" panose="020B0604020202020204" charset="-79"/>
              </a:rPr>
              <a:t>תודה על ההקשבה</a:t>
            </a:r>
          </a:p>
          <a:p>
            <a:pPr marL="76200" indent="0">
              <a:buNone/>
            </a:pPr>
            <a:r>
              <a:rPr lang="he-IL" sz="5400" dirty="0">
                <a:latin typeface="Varela Round" panose="020B0604020202020204" charset="-79"/>
                <a:cs typeface="Varela Round" panose="020B0604020202020204" charset="-79"/>
              </a:rPr>
              <a:t>     ולהתראות בשיעור הבא.</a:t>
            </a:r>
            <a:endParaRPr lang="he-IL" sz="3600" dirty="0">
              <a:latin typeface="Varela Round" panose="020B0604020202020204" charset="-79"/>
              <a:cs typeface="Varela Round" panose="020B0604020202020204" charset="-79"/>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317" y="2960557"/>
            <a:ext cx="2143125"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6453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9"/>
          <p:cNvSpPr txBox="1"/>
          <p:nvPr/>
        </p:nvSpPr>
        <p:spPr>
          <a:xfrm>
            <a:off x="1629319" y="2633567"/>
            <a:ext cx="9207201" cy="1924400"/>
          </a:xfrm>
          <a:prstGeom prst="rect">
            <a:avLst/>
          </a:prstGeom>
          <a:noFill/>
          <a:ln>
            <a:noFill/>
          </a:ln>
        </p:spPr>
        <p:txBody>
          <a:bodyPr spcFirstLastPara="1" wrap="square" lIns="121875" tIns="121875" rIns="121875" bIns="121875" anchor="t" anchorCtr="0">
            <a:noAutofit/>
          </a:bodyPr>
          <a:lstStyle/>
          <a:p>
            <a:pPr marL="609539" marR="0" lvl="0" indent="0" algn="r" rtl="1">
              <a:lnSpc>
                <a:spcPct val="15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67" name="Google Shape;67;p9"/>
          <p:cNvSpPr txBox="1">
            <a:spLocks noGrp="1"/>
          </p:cNvSpPr>
          <p:nvPr>
            <p:ph type="ctrTitle"/>
          </p:nvPr>
        </p:nvSpPr>
        <p:spPr>
          <a:xfrm>
            <a:off x="841720" y="1714031"/>
            <a:ext cx="10871177" cy="1260000"/>
          </a:xfrm>
          <a:prstGeom prst="rect">
            <a:avLst/>
          </a:prstGeom>
          <a:noFill/>
          <a:ln>
            <a:noFill/>
          </a:ln>
        </p:spPr>
        <p:txBody>
          <a:bodyPr spcFirstLastPara="1" wrap="square" lIns="91425" tIns="45700" rIns="91425" bIns="45700" anchor="ctr" anchorCtr="0">
            <a:noAutofit/>
          </a:bodyPr>
          <a:lstStyle/>
          <a:p>
            <a:pPr lvl="0"/>
            <a:r>
              <a:rPr lang="he-IL" dirty="0">
                <a:solidFill>
                  <a:srgbClr val="002060"/>
                </a:solidFill>
                <a:latin typeface="Varela Round" panose="020B0604020202020204" charset="-79"/>
                <a:ea typeface="Calibri"/>
                <a:cs typeface="Varela Round" panose="020B0604020202020204" charset="-79"/>
                <a:sym typeface="Calibri"/>
              </a:rPr>
              <a:t>נושא: לחץ</a:t>
            </a:r>
            <a:br>
              <a:rPr lang="he-IL" sz="5400" dirty="0">
                <a:solidFill>
                  <a:srgbClr val="002060"/>
                </a:solidFill>
                <a:latin typeface="Varela Round" panose="020B0604020202020204" charset="-79"/>
                <a:ea typeface="Calibri"/>
                <a:cs typeface="Varela Round" panose="020B0604020202020204" charset="-79"/>
                <a:sym typeface="Calibri"/>
              </a:rPr>
            </a:br>
            <a:r>
              <a:rPr lang="he-IL" sz="5400" dirty="0">
                <a:solidFill>
                  <a:srgbClr val="002060"/>
                </a:solidFill>
                <a:latin typeface="Varela Round" panose="020B0604020202020204" charset="-79"/>
                <a:ea typeface="Calibri"/>
                <a:cs typeface="Varela Round" panose="020B0604020202020204" charset="-79"/>
                <a:sym typeface="Calibri"/>
              </a:rPr>
              <a:t>חלק ב – מודל האינטראקציה</a:t>
            </a:r>
            <a:endParaRPr sz="6000" dirty="0">
              <a:solidFill>
                <a:srgbClr val="002060"/>
              </a:solidFill>
              <a:latin typeface="Varela Round" panose="020B0604020202020204" charset="-79"/>
              <a:cs typeface="Varela Round" panose="020B0604020202020204" charset="-79"/>
            </a:endParaRPr>
          </a:p>
        </p:txBody>
      </p:sp>
      <p:sp>
        <p:nvSpPr>
          <p:cNvPr id="68" name="Google Shape;68;p9"/>
          <p:cNvSpPr txBox="1">
            <a:spLocks noGrp="1"/>
          </p:cNvSpPr>
          <p:nvPr>
            <p:ph type="subTitle" idx="1"/>
          </p:nvPr>
        </p:nvSpPr>
        <p:spPr>
          <a:xfrm>
            <a:off x="738117" y="3178654"/>
            <a:ext cx="10579457" cy="459837"/>
          </a:xfrm>
          <a:prstGeom prst="rect">
            <a:avLst/>
          </a:prstGeom>
          <a:noFill/>
          <a:ln>
            <a:noFill/>
          </a:ln>
        </p:spPr>
        <p:txBody>
          <a:bodyPr spcFirstLastPara="1" wrap="square" lIns="36000" tIns="36000" rIns="36000" bIns="36000" anchor="t" anchorCtr="0">
            <a:noAutofit/>
          </a:bodyPr>
          <a:lstStyle/>
          <a:p>
            <a:pPr marL="342900" lvl="0" indent="-342900" algn="ctr" rtl="1">
              <a:lnSpc>
                <a:spcPct val="100000"/>
              </a:lnSpc>
              <a:spcBef>
                <a:spcPts val="0"/>
              </a:spcBef>
              <a:spcAft>
                <a:spcPts val="600"/>
              </a:spcAft>
              <a:buClr>
                <a:srgbClr val="002060"/>
              </a:buClr>
              <a:buSzPts val="2800"/>
              <a:buNone/>
            </a:pPr>
            <a:r>
              <a:rPr lang="he-IL" dirty="0">
                <a:latin typeface="Varela Round" panose="020B0604020202020204" charset="-79"/>
                <a:cs typeface="Varela Round" panose="020B0604020202020204" charset="-79"/>
              </a:rPr>
              <a:t>פסיכולוגיה לכיתות י – י"ב</a:t>
            </a:r>
            <a:endParaRPr dirty="0">
              <a:latin typeface="Varela Round" panose="020B0604020202020204" charset="-79"/>
              <a:cs typeface="Varela Round" panose="020B0604020202020204" charset="-79"/>
            </a:endParaRPr>
          </a:p>
        </p:txBody>
      </p:sp>
      <p:sp>
        <p:nvSpPr>
          <p:cNvPr id="69" name="Google Shape;69;p9"/>
          <p:cNvSpPr txBox="1">
            <a:spLocks noGrp="1"/>
          </p:cNvSpPr>
          <p:nvPr>
            <p:ph type="body" idx="2"/>
          </p:nvPr>
        </p:nvSpPr>
        <p:spPr>
          <a:xfrm>
            <a:off x="2692094" y="3824005"/>
            <a:ext cx="6671501" cy="720000"/>
          </a:xfrm>
          <a:prstGeom prst="rect">
            <a:avLst/>
          </a:prstGeom>
          <a:noFill/>
          <a:ln>
            <a:noFill/>
          </a:ln>
        </p:spPr>
        <p:txBody>
          <a:bodyPr spcFirstLastPara="1" wrap="square" lIns="91425" tIns="45700" rIns="91425" bIns="45700" anchor="t" anchorCtr="0">
            <a:noAutofit/>
          </a:bodyPr>
          <a:lstStyle/>
          <a:p>
            <a:pPr marL="342900" lvl="0" indent="-342900" algn="ctr" rtl="1">
              <a:lnSpc>
                <a:spcPct val="100000"/>
              </a:lnSpc>
              <a:spcBef>
                <a:spcPts val="0"/>
              </a:spcBef>
              <a:spcAft>
                <a:spcPts val="0"/>
              </a:spcAft>
              <a:buClr>
                <a:srgbClr val="002060"/>
              </a:buClr>
              <a:buSzPts val="2800"/>
              <a:buFont typeface="Arial"/>
              <a:buNone/>
            </a:pPr>
            <a:r>
              <a:rPr lang="he-IL" dirty="0"/>
              <a:t>כתיבה ועריכת מצגת: טל גבאי</a:t>
            </a:r>
          </a:p>
          <a:p>
            <a:pPr marL="342900" lvl="0" indent="-342900" algn="ctr" rtl="1">
              <a:lnSpc>
                <a:spcPct val="100000"/>
              </a:lnSpc>
              <a:spcBef>
                <a:spcPts val="0"/>
              </a:spcBef>
              <a:spcAft>
                <a:spcPts val="0"/>
              </a:spcAft>
              <a:buClr>
                <a:srgbClr val="002060"/>
              </a:buClr>
              <a:buSzPts val="2800"/>
              <a:buFont typeface="Arial"/>
              <a:buNone/>
            </a:pPr>
            <a:endParaRPr lang="he-IL" dirty="0"/>
          </a:p>
          <a:p>
            <a:pPr marL="342900" lvl="0" indent="-342900" algn="ctr" rtl="1">
              <a:lnSpc>
                <a:spcPct val="100000"/>
              </a:lnSpc>
              <a:spcBef>
                <a:spcPts val="0"/>
              </a:spcBef>
              <a:spcAft>
                <a:spcPts val="0"/>
              </a:spcAft>
              <a:buClr>
                <a:srgbClr val="002060"/>
              </a:buClr>
              <a:buSzPts val="2800"/>
              <a:buFont typeface="Arial"/>
              <a:buNone/>
            </a:pPr>
            <a:endParaRPr dirty="0"/>
          </a:p>
        </p:txBody>
      </p:sp>
      <p:sp>
        <p:nvSpPr>
          <p:cNvPr id="6" name="מלבן 5">
            <a:extLst>
              <a:ext uri="{FF2B5EF4-FFF2-40B4-BE49-F238E27FC236}">
                <a16:creationId xmlns:a16="http://schemas.microsoft.com/office/drawing/2014/main" id="{0A021C44-93DB-4D17-9751-6B08CACE3FD3}"/>
              </a:ext>
            </a:extLst>
          </p:cNvPr>
          <p:cNvSpPr/>
          <p:nvPr/>
        </p:nvSpPr>
        <p:spPr>
          <a:xfrm>
            <a:off x="1234846" y="5027497"/>
            <a:ext cx="3145413" cy="646331"/>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he-IL" sz="3600" cap="none" spc="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rPr>
              <a:t>מורה:  </a:t>
            </a:r>
            <a:r>
              <a:rPr lang="he-IL" sz="360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rPr>
              <a:t>טל גבאי</a:t>
            </a:r>
            <a:endParaRPr lang="he-IL" sz="3600" cap="none" spc="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endParaRPr>
          </a:p>
        </p:txBody>
      </p:sp>
    </p:spTree>
    <p:extLst>
      <p:ext uri="{BB962C8B-B14F-4D97-AF65-F5344CB8AC3E}">
        <p14:creationId xmlns:p14="http://schemas.microsoft.com/office/powerpoint/2010/main" val="979369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515206" y="482840"/>
            <a:ext cx="111600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x-none" dirty="0">
                <a:latin typeface="Varela Round" panose="020B0604020202020204" charset="-79"/>
                <a:cs typeface="Varela Round" panose="020B0604020202020204" charset="-79"/>
              </a:rPr>
              <a:t>מה נלמד </a:t>
            </a:r>
            <a:r>
              <a:rPr lang="he-IL" dirty="0">
                <a:latin typeface="Varela Round" panose="020B0604020202020204" charset="-79"/>
                <a:cs typeface="Varela Round" panose="020B0604020202020204" charset="-79"/>
              </a:rPr>
              <a:t>בחלק ב' של השיעור ?</a:t>
            </a:r>
            <a:endParaRPr dirty="0">
              <a:latin typeface="Varela Round" panose="020B0604020202020204" charset="-79"/>
              <a:cs typeface="Varela Round" panose="020B0604020202020204" charset="-79"/>
            </a:endParaRPr>
          </a:p>
        </p:txBody>
      </p:sp>
      <p:sp>
        <p:nvSpPr>
          <p:cNvPr id="76" name="Google Shape;76;p10"/>
          <p:cNvSpPr txBox="1">
            <a:spLocks noGrp="1"/>
          </p:cNvSpPr>
          <p:nvPr>
            <p:ph type="body" idx="2"/>
          </p:nvPr>
        </p:nvSpPr>
        <p:spPr>
          <a:xfrm>
            <a:off x="2413417" y="1502643"/>
            <a:ext cx="7836307" cy="4152517"/>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marL="76200" indent="0">
              <a:lnSpc>
                <a:spcPct val="150000"/>
              </a:lnSpc>
              <a:buNone/>
            </a:pPr>
            <a:r>
              <a:rPr lang="he-IL" dirty="0">
                <a:latin typeface="Varela Round" panose="020B0604020202020204" charset="-79"/>
                <a:cs typeface="Varela Round" panose="020B0604020202020204" charset="-79"/>
              </a:rPr>
              <a:t>בשיעור זה נלמד את </a:t>
            </a:r>
            <a:r>
              <a:rPr lang="he-IL" sz="2800" b="1" dirty="0">
                <a:effectLst>
                  <a:outerShdw blurRad="38100" dist="38100" dir="2700000" algn="tl">
                    <a:srgbClr val="000000">
                      <a:alpha val="43137"/>
                    </a:srgbClr>
                  </a:outerShdw>
                </a:effectLst>
                <a:latin typeface="Varela Round" panose="020B0604020202020204" charset="-79"/>
                <a:cs typeface="Varela Round" panose="020B0604020202020204" charset="-79"/>
              </a:rPr>
              <a:t>מודל האינטראקציה</a:t>
            </a:r>
            <a:r>
              <a:rPr lang="he-IL" dirty="0">
                <a:latin typeface="Varela Round" panose="020B0604020202020204" charset="-79"/>
                <a:cs typeface="Varela Round" panose="020B0604020202020204" charset="-79"/>
              </a:rPr>
              <a:t> </a:t>
            </a:r>
            <a:br>
              <a:rPr lang="en-US" dirty="0">
                <a:latin typeface="Varela Round" panose="020B0604020202020204" charset="-79"/>
                <a:cs typeface="Varela Round" panose="020B0604020202020204" charset="-79"/>
              </a:rPr>
            </a:br>
            <a:r>
              <a:rPr lang="he-IL" dirty="0">
                <a:latin typeface="Varela Round" panose="020B0604020202020204" charset="-79"/>
                <a:cs typeface="Varela Round" panose="020B0604020202020204" charset="-79"/>
              </a:rPr>
              <a:t>ונענה על שאלה מרכזית חשובה:</a:t>
            </a:r>
          </a:p>
          <a:p>
            <a:pPr lvl="1">
              <a:lnSpc>
                <a:spcPct val="150000"/>
              </a:lnSpc>
              <a:buFont typeface="Wingdings" panose="05000000000000000000" pitchFamily="2" charset="2"/>
              <a:buChar char="q"/>
            </a:pPr>
            <a:r>
              <a:rPr lang="he-IL" dirty="0">
                <a:latin typeface="Varela Round" panose="020B0604020202020204" charset="-79"/>
                <a:cs typeface="Varela Round" panose="020B0604020202020204" charset="-79"/>
              </a:rPr>
              <a:t>מדוע לא כולנו מרגישים אותו דבר במצבי לחץ?</a:t>
            </a:r>
          </a:p>
          <a:p>
            <a:pPr lvl="1">
              <a:lnSpc>
                <a:spcPct val="150000"/>
              </a:lnSpc>
              <a:buFont typeface="Wingdings" panose="05000000000000000000" pitchFamily="2" charset="2"/>
              <a:buChar char="q"/>
            </a:pPr>
            <a:r>
              <a:rPr lang="he-IL" dirty="0">
                <a:latin typeface="Varela Round" panose="020B0604020202020204" charset="-79"/>
                <a:cs typeface="Varela Round" panose="020B0604020202020204" charset="-79"/>
              </a:rPr>
              <a:t>ממה נובעים ההבדלים בנינו?</a:t>
            </a:r>
          </a:p>
          <a:p>
            <a:pPr lvl="1">
              <a:lnSpc>
                <a:spcPct val="150000"/>
              </a:lnSpc>
              <a:buFont typeface="Wingdings" panose="05000000000000000000" pitchFamily="2" charset="2"/>
              <a:buChar char="q"/>
            </a:pPr>
            <a:r>
              <a:rPr lang="he-IL" dirty="0">
                <a:latin typeface="Varela Round" panose="020B0604020202020204" charset="-79"/>
                <a:cs typeface="Varela Round" panose="020B0604020202020204" charset="-79"/>
              </a:rPr>
              <a:t>מה אפשר ללמוד מהמודל הזה על שיפור</a:t>
            </a:r>
            <a:br>
              <a:rPr lang="en-US" dirty="0">
                <a:latin typeface="Varela Round" panose="020B0604020202020204" charset="-79"/>
                <a:cs typeface="Varela Round" panose="020B0604020202020204" charset="-79"/>
              </a:rPr>
            </a:br>
            <a:r>
              <a:rPr lang="he-IL" dirty="0">
                <a:latin typeface="Varela Round" panose="020B0604020202020204" charset="-79"/>
                <a:cs typeface="Varela Round" panose="020B0604020202020204" charset="-79"/>
              </a:rPr>
              <a:t>ההתמודדות שלנו עם מצבי לחץ?</a:t>
            </a:r>
          </a:p>
          <a:p>
            <a:pPr lvl="1">
              <a:lnSpc>
                <a:spcPct val="150000"/>
              </a:lnSpc>
              <a:buFont typeface="Wingdings" panose="05000000000000000000" pitchFamily="2" charset="2"/>
              <a:buChar char="q"/>
            </a:pPr>
            <a:endParaRPr lang="he-IL" dirty="0">
              <a:latin typeface="Varela Round" panose="020B0604020202020204" charset="-79"/>
              <a:cs typeface="Varela Round" panose="020B0604020202020204" charset="-79"/>
            </a:endParaRPr>
          </a:p>
          <a:p>
            <a:pPr marL="76200" indent="0">
              <a:lnSpc>
                <a:spcPct val="150000"/>
              </a:lnSpc>
              <a:buNone/>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a:p>
            <a:pPr>
              <a:lnSpc>
                <a:spcPct val="150000"/>
              </a:lnSpc>
            </a:pPr>
            <a:endParaRPr lang="he-IL" dirty="0">
              <a:latin typeface="Varela Round" panose="020B0604020202020204" charset="-79"/>
              <a:cs typeface="Varela Round" panose="020B0604020202020204" charset="-79"/>
            </a:endParaRPr>
          </a:p>
        </p:txBody>
      </p:sp>
      <p:pic>
        <p:nvPicPr>
          <p:cNvPr id="3" name="תמונה 2">
            <a:extLst>
              <a:ext uri="{FF2B5EF4-FFF2-40B4-BE49-F238E27FC236}">
                <a16:creationId xmlns:a16="http://schemas.microsoft.com/office/drawing/2014/main" id="{2550502D-5703-4578-BF72-AD8C0536FCEE}"/>
              </a:ext>
            </a:extLst>
          </p:cNvPr>
          <p:cNvPicPr>
            <a:picLocks noChangeAspect="1"/>
          </p:cNvPicPr>
          <p:nvPr/>
        </p:nvPicPr>
        <p:blipFill>
          <a:blip r:embed="rId3"/>
          <a:stretch>
            <a:fillRect/>
          </a:stretch>
        </p:blipFill>
        <p:spPr>
          <a:xfrm>
            <a:off x="894110" y="2382421"/>
            <a:ext cx="2093158" cy="20931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7308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865337EA-3A3B-435F-9F31-356B5C591281}"/>
              </a:ext>
            </a:extLst>
          </p:cNvPr>
          <p:cNvSpPr>
            <a:spLocks noGrp="1"/>
          </p:cNvSpPr>
          <p:nvPr>
            <p:ph type="body" idx="2"/>
          </p:nvPr>
        </p:nvSpPr>
        <p:spPr>
          <a:xfrm>
            <a:off x="1274164" y="1544327"/>
            <a:ext cx="10205128" cy="4196906"/>
          </a:xfrm>
        </p:spPr>
        <p:txBody>
          <a:bodyPr/>
          <a:lstStyle/>
          <a:p>
            <a:pPr marL="76200" indent="0">
              <a:lnSpc>
                <a:spcPct val="150000"/>
              </a:lnSpc>
              <a:buNone/>
            </a:pPr>
            <a:r>
              <a:rPr lang="he-IL" sz="2800" dirty="0">
                <a:solidFill>
                  <a:schemeClr val="bg2">
                    <a:lumMod val="50000"/>
                  </a:schemeClr>
                </a:solidFill>
                <a:latin typeface="Varela Round" panose="020B0604020202020204" charset="-79"/>
                <a:cs typeface="Varela Round" panose="020B0604020202020204" charset="-79"/>
              </a:rPr>
              <a:t>מודל האינטראקציה משלב בין מודל התגובות למודל הגירויים.</a:t>
            </a:r>
          </a:p>
          <a:p>
            <a:pPr marL="76200" indent="0">
              <a:lnSpc>
                <a:spcPct val="150000"/>
              </a:lnSpc>
              <a:buNone/>
            </a:pPr>
            <a:r>
              <a:rPr lang="he-IL" sz="2800" dirty="0">
                <a:solidFill>
                  <a:schemeClr val="bg2">
                    <a:lumMod val="50000"/>
                  </a:schemeClr>
                </a:solidFill>
                <a:latin typeface="Varela Round" panose="020B0604020202020204" charset="-79"/>
                <a:cs typeface="Varela Round" panose="020B0604020202020204" charset="-79"/>
              </a:rPr>
              <a:t>ההנחה המרכזית של המודל של </a:t>
            </a:r>
            <a:r>
              <a:rPr lang="he-IL" sz="2800" b="1" dirty="0">
                <a:solidFill>
                  <a:schemeClr val="bg2">
                    <a:lumMod val="50000"/>
                  </a:schemeClr>
                </a:solidFill>
                <a:effectLst>
                  <a:outerShdw blurRad="38100" dist="38100" dir="2700000" algn="tl">
                    <a:srgbClr val="000000">
                      <a:alpha val="43137"/>
                    </a:srgbClr>
                  </a:outerShdw>
                </a:effectLst>
                <a:latin typeface="Varela Round" panose="020B0604020202020204" charset="-79"/>
                <a:cs typeface="Varela Round" panose="020B0604020202020204" charset="-79"/>
              </a:rPr>
              <a:t>לזארוס </a:t>
            </a:r>
            <a:r>
              <a:rPr lang="he-IL" sz="2800" dirty="0">
                <a:solidFill>
                  <a:schemeClr val="bg2">
                    <a:lumMod val="50000"/>
                  </a:schemeClr>
                </a:solidFill>
                <a:latin typeface="Varela Round" panose="020B0604020202020204" charset="-79"/>
                <a:cs typeface="Varela Round" panose="020B0604020202020204" charset="-79"/>
              </a:rPr>
              <a:t>– יוצר המודל,</a:t>
            </a:r>
            <a:br>
              <a:rPr lang="en-US" sz="2800" dirty="0">
                <a:solidFill>
                  <a:schemeClr val="bg2">
                    <a:lumMod val="50000"/>
                  </a:schemeClr>
                </a:solidFill>
                <a:latin typeface="Varela Round" panose="020B0604020202020204" charset="-79"/>
                <a:cs typeface="Varela Round" panose="020B0604020202020204" charset="-79"/>
              </a:rPr>
            </a:br>
            <a:r>
              <a:rPr lang="he-IL" sz="2800" dirty="0">
                <a:solidFill>
                  <a:schemeClr val="bg2">
                    <a:lumMod val="50000"/>
                  </a:schemeClr>
                </a:solidFill>
                <a:latin typeface="Varela Round" panose="020B0604020202020204" charset="-79"/>
                <a:cs typeface="Varela Round" panose="020B0604020202020204" charset="-79"/>
              </a:rPr>
              <a:t>היא שלחץ הוא דבר אישי (סובייקטיבי). </a:t>
            </a:r>
            <a:br>
              <a:rPr lang="en-US" sz="2800" dirty="0">
                <a:solidFill>
                  <a:schemeClr val="bg2">
                    <a:lumMod val="50000"/>
                  </a:schemeClr>
                </a:solidFill>
                <a:latin typeface="Varela Round" panose="020B0604020202020204" charset="-79"/>
                <a:cs typeface="Varela Round" panose="020B0604020202020204" charset="-79"/>
              </a:rPr>
            </a:br>
            <a:r>
              <a:rPr lang="he-IL" sz="2800" dirty="0">
                <a:solidFill>
                  <a:schemeClr val="bg2">
                    <a:lumMod val="50000"/>
                  </a:schemeClr>
                </a:solidFill>
                <a:latin typeface="Varela Round" panose="020B0604020202020204" charset="-79"/>
                <a:cs typeface="Varela Round" panose="020B0604020202020204" charset="-79"/>
              </a:rPr>
              <a:t>כל אחד </a:t>
            </a:r>
            <a:r>
              <a:rPr lang="he-IL" sz="2800" b="1" dirty="0">
                <a:solidFill>
                  <a:schemeClr val="bg2">
                    <a:lumMod val="50000"/>
                  </a:schemeClr>
                </a:solidFill>
                <a:latin typeface="Varela Round" panose="020B0604020202020204" charset="-79"/>
                <a:cs typeface="Varela Round" panose="020B0604020202020204" charset="-79"/>
              </a:rPr>
              <a:t>יתפוס לחץ בצורה אחרת</a:t>
            </a:r>
            <a:r>
              <a:rPr lang="en-US" sz="2800" b="1" dirty="0">
                <a:solidFill>
                  <a:schemeClr val="bg2">
                    <a:lumMod val="50000"/>
                  </a:schemeClr>
                </a:solidFill>
                <a:latin typeface="Varela Round" panose="020B0604020202020204" charset="-79"/>
                <a:cs typeface="Varela Round" panose="020B0604020202020204" charset="-79"/>
              </a:rPr>
              <a:t>  </a:t>
            </a:r>
            <a:r>
              <a:rPr lang="he-IL" sz="2800" b="1" dirty="0">
                <a:solidFill>
                  <a:schemeClr val="bg2">
                    <a:lumMod val="50000"/>
                  </a:schemeClr>
                </a:solidFill>
                <a:latin typeface="Varela Round" panose="020B0604020202020204" charset="-79"/>
                <a:cs typeface="Varela Round" panose="020B0604020202020204" charset="-79"/>
              </a:rPr>
              <a:t>ויגיב אחרת</a:t>
            </a:r>
            <a:r>
              <a:rPr lang="he-IL" sz="2800" dirty="0">
                <a:solidFill>
                  <a:schemeClr val="bg2">
                    <a:lumMod val="50000"/>
                  </a:schemeClr>
                </a:solidFill>
                <a:latin typeface="Varela Round" panose="020B0604020202020204" charset="-79"/>
                <a:cs typeface="Varela Round" panose="020B0604020202020204" charset="-79"/>
              </a:rPr>
              <a:t>,</a:t>
            </a:r>
            <a:br>
              <a:rPr lang="en-US" sz="2800" dirty="0">
                <a:solidFill>
                  <a:schemeClr val="bg2">
                    <a:lumMod val="50000"/>
                  </a:schemeClr>
                </a:solidFill>
                <a:latin typeface="Varela Round" panose="020B0604020202020204" charset="-79"/>
                <a:cs typeface="Varela Round" panose="020B0604020202020204" charset="-79"/>
              </a:rPr>
            </a:br>
            <a:r>
              <a:rPr lang="he-IL" sz="2800" dirty="0">
                <a:solidFill>
                  <a:schemeClr val="bg2">
                    <a:lumMod val="50000"/>
                  </a:schemeClr>
                </a:solidFill>
                <a:latin typeface="Varela Round" panose="020B0604020202020204" charset="-79"/>
                <a:cs typeface="Varela Round" panose="020B0604020202020204" charset="-79"/>
              </a:rPr>
              <a:t>ולכן באותו המצב יהיו מי שילחצו ואחרים שלא.  </a:t>
            </a:r>
          </a:p>
        </p:txBody>
      </p:sp>
      <p:sp>
        <p:nvSpPr>
          <p:cNvPr id="3" name="Google Shape;74;p10">
            <a:extLst>
              <a:ext uri="{FF2B5EF4-FFF2-40B4-BE49-F238E27FC236}">
                <a16:creationId xmlns:a16="http://schemas.microsoft.com/office/drawing/2014/main" id="{17120CE0-602D-472D-958D-566B21534F20}"/>
              </a:ext>
            </a:extLst>
          </p:cNvPr>
          <p:cNvSpPr txBox="1">
            <a:spLocks noGrp="1"/>
          </p:cNvSpPr>
          <p:nvPr>
            <p:ph type="title"/>
          </p:nvPr>
        </p:nvSpPr>
        <p:spPr>
          <a:xfrm>
            <a:off x="515206" y="482840"/>
            <a:ext cx="111600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he-IL" dirty="0">
                <a:latin typeface="Varela Round" panose="020B0604020202020204" charset="-79"/>
                <a:cs typeface="Varela Round" panose="020B0604020202020204" charset="-79"/>
              </a:rPr>
              <a:t>מודל האינטראקציה</a:t>
            </a:r>
            <a:endParaRPr dirty="0">
              <a:latin typeface="Varela Round" panose="020B0604020202020204" charset="-79"/>
              <a:cs typeface="Varela Round" panose="020B0604020202020204" charset="-79"/>
            </a:endParaRPr>
          </a:p>
        </p:txBody>
      </p:sp>
    </p:spTree>
    <p:extLst>
      <p:ext uri="{BB962C8B-B14F-4D97-AF65-F5344CB8AC3E}">
        <p14:creationId xmlns:p14="http://schemas.microsoft.com/office/powerpoint/2010/main" val="3832332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9"/>
          <p:cNvSpPr txBox="1"/>
          <p:nvPr/>
        </p:nvSpPr>
        <p:spPr>
          <a:xfrm>
            <a:off x="1629319" y="2633567"/>
            <a:ext cx="9207201" cy="1924400"/>
          </a:xfrm>
          <a:prstGeom prst="rect">
            <a:avLst/>
          </a:prstGeom>
          <a:noFill/>
          <a:ln>
            <a:noFill/>
          </a:ln>
        </p:spPr>
        <p:txBody>
          <a:bodyPr spcFirstLastPara="1" wrap="square" lIns="121875" tIns="121875" rIns="121875" bIns="121875" anchor="t" anchorCtr="0">
            <a:noAutofit/>
          </a:bodyPr>
          <a:lstStyle/>
          <a:p>
            <a:pPr marL="609539" marR="0" lvl="0" indent="0" algn="r" rtl="1">
              <a:lnSpc>
                <a:spcPct val="15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67" name="Google Shape;67;p9"/>
          <p:cNvSpPr txBox="1">
            <a:spLocks noGrp="1"/>
          </p:cNvSpPr>
          <p:nvPr>
            <p:ph type="ctrTitle"/>
          </p:nvPr>
        </p:nvSpPr>
        <p:spPr>
          <a:xfrm>
            <a:off x="841720" y="1714031"/>
            <a:ext cx="10871177" cy="1260000"/>
          </a:xfrm>
          <a:prstGeom prst="rect">
            <a:avLst/>
          </a:prstGeom>
          <a:noFill/>
          <a:ln>
            <a:noFill/>
          </a:ln>
        </p:spPr>
        <p:txBody>
          <a:bodyPr spcFirstLastPara="1" wrap="square" lIns="91425" tIns="45700" rIns="91425" bIns="45700" anchor="ctr" anchorCtr="0">
            <a:noAutofit/>
          </a:bodyPr>
          <a:lstStyle/>
          <a:p>
            <a:pPr lvl="0"/>
            <a:r>
              <a:rPr lang="he-IL" dirty="0">
                <a:solidFill>
                  <a:srgbClr val="002060"/>
                </a:solidFill>
                <a:latin typeface="Varela Round" panose="020B0604020202020204" charset="-79"/>
                <a:ea typeface="Calibri"/>
                <a:cs typeface="Varela Round" panose="020B0604020202020204" charset="-79"/>
                <a:sym typeface="Calibri"/>
              </a:rPr>
              <a:t>נושא: לחץ</a:t>
            </a:r>
            <a:br>
              <a:rPr lang="he-IL" sz="5400" dirty="0">
                <a:solidFill>
                  <a:srgbClr val="002060"/>
                </a:solidFill>
                <a:latin typeface="Varela Round" panose="020B0604020202020204" charset="-79"/>
                <a:ea typeface="Calibri"/>
                <a:cs typeface="Varela Round" panose="020B0604020202020204" charset="-79"/>
                <a:sym typeface="Calibri"/>
              </a:rPr>
            </a:br>
            <a:r>
              <a:rPr lang="he-IL" sz="5400" dirty="0">
                <a:solidFill>
                  <a:srgbClr val="002060"/>
                </a:solidFill>
                <a:latin typeface="Varela Round" panose="020B0604020202020204" charset="-79"/>
                <a:ea typeface="Calibri"/>
                <a:cs typeface="Varela Round" panose="020B0604020202020204" charset="-79"/>
                <a:sym typeface="Calibri"/>
              </a:rPr>
              <a:t>חלק א – מודל הגירויים</a:t>
            </a:r>
            <a:endParaRPr sz="6000" dirty="0">
              <a:solidFill>
                <a:srgbClr val="002060"/>
              </a:solidFill>
              <a:latin typeface="Varela Round" panose="020B0604020202020204" charset="-79"/>
              <a:cs typeface="Varela Round" panose="020B0604020202020204" charset="-79"/>
            </a:endParaRPr>
          </a:p>
        </p:txBody>
      </p:sp>
      <p:sp>
        <p:nvSpPr>
          <p:cNvPr id="68" name="Google Shape;68;p9"/>
          <p:cNvSpPr txBox="1">
            <a:spLocks noGrp="1"/>
          </p:cNvSpPr>
          <p:nvPr>
            <p:ph type="subTitle" idx="1"/>
          </p:nvPr>
        </p:nvSpPr>
        <p:spPr>
          <a:xfrm>
            <a:off x="738117" y="3178654"/>
            <a:ext cx="10579457" cy="459837"/>
          </a:xfrm>
          <a:prstGeom prst="rect">
            <a:avLst/>
          </a:prstGeom>
          <a:noFill/>
          <a:ln>
            <a:noFill/>
          </a:ln>
        </p:spPr>
        <p:txBody>
          <a:bodyPr spcFirstLastPara="1" wrap="square" lIns="36000" tIns="36000" rIns="36000" bIns="36000" anchor="t" anchorCtr="0">
            <a:noAutofit/>
          </a:bodyPr>
          <a:lstStyle/>
          <a:p>
            <a:pPr marL="342900" lvl="0" indent="-342900" algn="ctr" rtl="1">
              <a:lnSpc>
                <a:spcPct val="100000"/>
              </a:lnSpc>
              <a:spcBef>
                <a:spcPts val="0"/>
              </a:spcBef>
              <a:spcAft>
                <a:spcPts val="600"/>
              </a:spcAft>
              <a:buClr>
                <a:srgbClr val="002060"/>
              </a:buClr>
              <a:buSzPts val="2800"/>
              <a:buNone/>
            </a:pPr>
            <a:r>
              <a:rPr lang="he-IL" dirty="0">
                <a:latin typeface="Varela Round" panose="020B0604020202020204" charset="-79"/>
                <a:cs typeface="Varela Round" panose="020B0604020202020204" charset="-79"/>
              </a:rPr>
              <a:t>פסיכולוגיה לכיתות י – י"ב</a:t>
            </a:r>
            <a:endParaRPr dirty="0">
              <a:latin typeface="Varela Round" panose="020B0604020202020204" charset="-79"/>
              <a:cs typeface="Varela Round" panose="020B0604020202020204" charset="-79"/>
            </a:endParaRPr>
          </a:p>
        </p:txBody>
      </p:sp>
      <p:sp>
        <p:nvSpPr>
          <p:cNvPr id="69" name="Google Shape;69;p9"/>
          <p:cNvSpPr txBox="1">
            <a:spLocks noGrp="1"/>
          </p:cNvSpPr>
          <p:nvPr>
            <p:ph type="body" idx="2"/>
          </p:nvPr>
        </p:nvSpPr>
        <p:spPr>
          <a:xfrm>
            <a:off x="2692094" y="3824005"/>
            <a:ext cx="6671501" cy="720000"/>
          </a:xfrm>
          <a:prstGeom prst="rect">
            <a:avLst/>
          </a:prstGeom>
          <a:noFill/>
          <a:ln>
            <a:noFill/>
          </a:ln>
        </p:spPr>
        <p:txBody>
          <a:bodyPr spcFirstLastPara="1" wrap="square" lIns="91425" tIns="45700" rIns="91425" bIns="45700" anchor="t" anchorCtr="0">
            <a:noAutofit/>
          </a:bodyPr>
          <a:lstStyle/>
          <a:p>
            <a:pPr marL="342900" lvl="0" indent="-342900" algn="ctr" rtl="1">
              <a:lnSpc>
                <a:spcPct val="100000"/>
              </a:lnSpc>
              <a:spcBef>
                <a:spcPts val="0"/>
              </a:spcBef>
              <a:spcAft>
                <a:spcPts val="0"/>
              </a:spcAft>
              <a:buClr>
                <a:srgbClr val="002060"/>
              </a:buClr>
              <a:buSzPts val="2800"/>
              <a:buFont typeface="Arial"/>
              <a:buNone/>
            </a:pPr>
            <a:r>
              <a:rPr lang="he-IL" dirty="0"/>
              <a:t>כתיבה ועריכת מצגת: טל גבאי</a:t>
            </a:r>
          </a:p>
          <a:p>
            <a:pPr marL="342900" lvl="0" indent="-342900" algn="ctr" rtl="1">
              <a:lnSpc>
                <a:spcPct val="100000"/>
              </a:lnSpc>
              <a:spcBef>
                <a:spcPts val="0"/>
              </a:spcBef>
              <a:spcAft>
                <a:spcPts val="0"/>
              </a:spcAft>
              <a:buClr>
                <a:srgbClr val="002060"/>
              </a:buClr>
              <a:buSzPts val="2800"/>
              <a:buFont typeface="Arial"/>
              <a:buNone/>
            </a:pPr>
            <a:endParaRPr lang="he-IL" dirty="0"/>
          </a:p>
          <a:p>
            <a:pPr marL="342900" lvl="0" indent="-342900" algn="ctr" rtl="1">
              <a:lnSpc>
                <a:spcPct val="100000"/>
              </a:lnSpc>
              <a:spcBef>
                <a:spcPts val="0"/>
              </a:spcBef>
              <a:spcAft>
                <a:spcPts val="0"/>
              </a:spcAft>
              <a:buClr>
                <a:srgbClr val="002060"/>
              </a:buClr>
              <a:buSzPts val="2800"/>
              <a:buFont typeface="Arial"/>
              <a:buNone/>
            </a:pPr>
            <a:endParaRPr lang="he-IL" dirty="0"/>
          </a:p>
          <a:p>
            <a:pPr marL="342900" lvl="0" indent="-342900" algn="ctr" rtl="1">
              <a:lnSpc>
                <a:spcPct val="100000"/>
              </a:lnSpc>
              <a:spcBef>
                <a:spcPts val="0"/>
              </a:spcBef>
              <a:spcAft>
                <a:spcPts val="0"/>
              </a:spcAft>
              <a:buClr>
                <a:srgbClr val="002060"/>
              </a:buClr>
              <a:buSzPts val="2800"/>
              <a:buFont typeface="Arial"/>
              <a:buNone/>
            </a:pPr>
            <a:endParaRPr dirty="0"/>
          </a:p>
        </p:txBody>
      </p:sp>
      <p:sp>
        <p:nvSpPr>
          <p:cNvPr id="6" name="מלבן 5">
            <a:extLst>
              <a:ext uri="{FF2B5EF4-FFF2-40B4-BE49-F238E27FC236}">
                <a16:creationId xmlns:a16="http://schemas.microsoft.com/office/drawing/2014/main" id="{0A021C44-93DB-4D17-9751-6B08CACE3FD3}"/>
              </a:ext>
            </a:extLst>
          </p:cNvPr>
          <p:cNvSpPr/>
          <p:nvPr/>
        </p:nvSpPr>
        <p:spPr>
          <a:xfrm>
            <a:off x="4455138" y="4694539"/>
            <a:ext cx="3145413" cy="646331"/>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he-IL" sz="3600" cap="none" spc="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rPr>
              <a:t>מורה:  </a:t>
            </a:r>
            <a:r>
              <a:rPr lang="he-IL" sz="360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rPr>
              <a:t>טל גבאי</a:t>
            </a:r>
            <a:endParaRPr lang="he-IL" sz="3600" cap="none" spc="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865337EA-3A3B-435F-9F31-356B5C591281}"/>
              </a:ext>
            </a:extLst>
          </p:cNvPr>
          <p:cNvSpPr>
            <a:spLocks noGrp="1"/>
          </p:cNvSpPr>
          <p:nvPr>
            <p:ph type="body" idx="2"/>
          </p:nvPr>
        </p:nvSpPr>
        <p:spPr>
          <a:xfrm>
            <a:off x="6095206" y="1330376"/>
            <a:ext cx="4757214" cy="4675057"/>
          </a:xfrm>
        </p:spPr>
        <p:txBody>
          <a:bodyPr/>
          <a:lstStyle/>
          <a:p>
            <a:pPr marL="76200" indent="0">
              <a:lnSpc>
                <a:spcPct val="150000"/>
              </a:lnSpc>
              <a:buNone/>
            </a:pPr>
            <a:r>
              <a:rPr lang="he-IL" sz="2000" b="1" dirty="0">
                <a:solidFill>
                  <a:srgbClr val="0070C0"/>
                </a:solidFill>
                <a:latin typeface="Varela Round" panose="020B0604020202020204" charset="-79"/>
                <a:cs typeface="Varela Round" panose="020B0604020202020204" charset="-79"/>
              </a:rPr>
              <a:t>מצב מלחיץ הוא מצב </a:t>
            </a:r>
            <a:r>
              <a:rPr lang="he-IL" sz="2000" b="1" u="sng" dirty="0">
                <a:solidFill>
                  <a:srgbClr val="0070C0"/>
                </a:solidFill>
                <a:latin typeface="Varela Round" panose="020B0604020202020204" charset="-79"/>
                <a:cs typeface="Varela Round" panose="020B0604020202020204" charset="-79"/>
              </a:rPr>
              <a:t>שהאדם תופס</a:t>
            </a:r>
            <a:r>
              <a:rPr lang="he-IL" sz="2000" b="1" dirty="0">
                <a:solidFill>
                  <a:srgbClr val="0070C0"/>
                </a:solidFill>
                <a:latin typeface="Varela Round" panose="020B0604020202020204" charset="-79"/>
                <a:cs typeface="Varela Round" panose="020B0604020202020204" charset="-79"/>
              </a:rPr>
              <a:t> כמצב המאיים על צרכיו ומניעיו.</a:t>
            </a:r>
          </a:p>
          <a:p>
            <a:pPr marL="76200" indent="0">
              <a:lnSpc>
                <a:spcPct val="150000"/>
              </a:lnSpc>
              <a:buNone/>
            </a:pPr>
            <a:endParaRPr lang="he-IL" sz="2000" b="1" dirty="0">
              <a:solidFill>
                <a:srgbClr val="0070C0"/>
              </a:solidFill>
              <a:latin typeface="Varela Round" panose="020B0604020202020204" charset="-79"/>
              <a:cs typeface="Varela Round" panose="020B0604020202020204" charset="-79"/>
            </a:endParaRPr>
          </a:p>
          <a:p>
            <a:pPr marL="76200" indent="0">
              <a:lnSpc>
                <a:spcPct val="150000"/>
              </a:lnSpc>
              <a:buNone/>
            </a:pPr>
            <a:r>
              <a:rPr lang="he-IL" sz="2000" b="1" dirty="0">
                <a:solidFill>
                  <a:srgbClr val="0070C0"/>
                </a:solidFill>
                <a:latin typeface="Varela Round" panose="020B0604020202020204" charset="-79"/>
                <a:cs typeface="Varela Round" panose="020B0604020202020204" charset="-79"/>
              </a:rPr>
              <a:t>על פי מודל זה במצב לחץ, </a:t>
            </a:r>
            <a:br>
              <a:rPr lang="en-US" sz="2000" b="1" dirty="0">
                <a:solidFill>
                  <a:srgbClr val="0070C0"/>
                </a:solidFill>
                <a:latin typeface="Varela Round" panose="020B0604020202020204" charset="-79"/>
                <a:cs typeface="Varela Round" panose="020B0604020202020204" charset="-79"/>
              </a:rPr>
            </a:br>
            <a:r>
              <a:rPr lang="he-IL" sz="2000" b="1" dirty="0">
                <a:solidFill>
                  <a:srgbClr val="0070C0"/>
                </a:solidFill>
                <a:latin typeface="Varela Round" panose="020B0604020202020204" charset="-79"/>
                <a:cs typeface="Varela Round" panose="020B0604020202020204" charset="-79"/>
              </a:rPr>
              <a:t>אדם עובר שני שלבי הערכה</a:t>
            </a:r>
            <a:r>
              <a:rPr lang="en-US" sz="2000" b="1" dirty="0">
                <a:solidFill>
                  <a:srgbClr val="0070C0"/>
                </a:solidFill>
                <a:latin typeface="Varela Round" panose="020B0604020202020204" charset="-79"/>
                <a:cs typeface="Varela Round" panose="020B0604020202020204" charset="-79"/>
              </a:rPr>
              <a:t>:</a:t>
            </a:r>
            <a:br>
              <a:rPr lang="en-US" sz="2000" b="1" dirty="0">
                <a:solidFill>
                  <a:srgbClr val="0070C0"/>
                </a:solidFill>
                <a:latin typeface="Varela Round" panose="020B0604020202020204" charset="-79"/>
                <a:cs typeface="Varela Round" panose="020B0604020202020204" charset="-79"/>
              </a:rPr>
            </a:br>
            <a:br>
              <a:rPr lang="en-US" sz="2000" b="1" dirty="0">
                <a:solidFill>
                  <a:srgbClr val="0070C0"/>
                </a:solidFill>
                <a:latin typeface="Varela Round" panose="020B0604020202020204" charset="-79"/>
                <a:cs typeface="Varela Round" panose="020B0604020202020204" charset="-79"/>
              </a:rPr>
            </a:br>
            <a:r>
              <a:rPr lang="he-IL" sz="2000" b="1" dirty="0">
                <a:solidFill>
                  <a:srgbClr val="0070C0"/>
                </a:solidFill>
                <a:latin typeface="Varela Round" panose="020B0604020202020204" charset="-79"/>
                <a:cs typeface="Varela Round" panose="020B0604020202020204" charset="-79"/>
              </a:rPr>
              <a:t>הערכה ראשונית של מצב הלחץ.</a:t>
            </a:r>
            <a:br>
              <a:rPr lang="en-US" sz="2000" b="1" dirty="0">
                <a:solidFill>
                  <a:srgbClr val="0070C0"/>
                </a:solidFill>
                <a:latin typeface="Varela Round" panose="020B0604020202020204" charset="-79"/>
                <a:cs typeface="Varela Round" panose="020B0604020202020204" charset="-79"/>
              </a:rPr>
            </a:br>
            <a:r>
              <a:rPr lang="he-IL" sz="2000" b="1" dirty="0">
                <a:solidFill>
                  <a:srgbClr val="0070C0"/>
                </a:solidFill>
                <a:latin typeface="Varela Round" panose="020B0604020202020204" charset="-79"/>
                <a:cs typeface="Varela Round" panose="020B0604020202020204" charset="-79"/>
              </a:rPr>
              <a:t>ואם התשובה חיובית </a:t>
            </a:r>
            <a:br>
              <a:rPr lang="en-US" sz="2000" b="1" dirty="0">
                <a:solidFill>
                  <a:srgbClr val="0070C0"/>
                </a:solidFill>
                <a:latin typeface="Varela Round" panose="020B0604020202020204" charset="-79"/>
                <a:cs typeface="Varela Round" panose="020B0604020202020204" charset="-79"/>
              </a:rPr>
            </a:br>
            <a:r>
              <a:rPr lang="he-IL" sz="2000" b="1" dirty="0">
                <a:solidFill>
                  <a:srgbClr val="0070C0"/>
                </a:solidFill>
                <a:latin typeface="Varela Round" panose="020B0604020202020204" charset="-79"/>
                <a:cs typeface="Varela Round" panose="020B0604020202020204" charset="-79"/>
              </a:rPr>
              <a:t>הוא עובר להערכה משנית </a:t>
            </a:r>
            <a:br>
              <a:rPr lang="en-US" sz="2000" b="1" dirty="0">
                <a:solidFill>
                  <a:srgbClr val="0070C0"/>
                </a:solidFill>
                <a:latin typeface="Varela Round" panose="020B0604020202020204" charset="-79"/>
                <a:cs typeface="Varela Round" panose="020B0604020202020204" charset="-79"/>
              </a:rPr>
            </a:br>
            <a:r>
              <a:rPr lang="he-IL" sz="2000" b="1" dirty="0">
                <a:solidFill>
                  <a:srgbClr val="0070C0"/>
                </a:solidFill>
                <a:latin typeface="Varela Round" panose="020B0604020202020204" charset="-79"/>
                <a:cs typeface="Varela Round" panose="020B0604020202020204" charset="-79"/>
              </a:rPr>
              <a:t>הפעם, של כישורי ההתמודדות שלו... </a:t>
            </a:r>
            <a:endParaRPr lang="he-IL" sz="2000" dirty="0">
              <a:solidFill>
                <a:schemeClr val="bg2">
                  <a:lumMod val="50000"/>
                </a:schemeClr>
              </a:solidFill>
              <a:latin typeface="Varela Round" panose="020B0604020202020204" charset="-79"/>
              <a:cs typeface="Varela Round" panose="020B0604020202020204" charset="-79"/>
            </a:endParaRPr>
          </a:p>
        </p:txBody>
      </p:sp>
      <p:pic>
        <p:nvPicPr>
          <p:cNvPr id="3" name="תמונה 2"/>
          <p:cNvPicPr>
            <a:picLocks noChangeAspect="1"/>
          </p:cNvPicPr>
          <p:nvPr/>
        </p:nvPicPr>
        <p:blipFill>
          <a:blip r:embed="rId2"/>
          <a:stretch>
            <a:fillRect/>
          </a:stretch>
        </p:blipFill>
        <p:spPr>
          <a:xfrm>
            <a:off x="777566" y="1341619"/>
            <a:ext cx="5904061" cy="4197247"/>
          </a:xfrm>
          <a:prstGeom prst="rect">
            <a:avLst/>
          </a:prstGeom>
          <a:ln>
            <a:noFill/>
          </a:ln>
          <a:effectLst>
            <a:outerShdw blurRad="292100" dist="139700" dir="2700000" algn="tl" rotWithShape="0">
              <a:srgbClr val="333333">
                <a:alpha val="65000"/>
              </a:srgbClr>
            </a:outerShdw>
          </a:effectLst>
        </p:spPr>
      </p:pic>
      <p:sp>
        <p:nvSpPr>
          <p:cNvPr id="5" name="Google Shape;74;p10">
            <a:extLst>
              <a:ext uri="{FF2B5EF4-FFF2-40B4-BE49-F238E27FC236}">
                <a16:creationId xmlns:a16="http://schemas.microsoft.com/office/drawing/2014/main" id="{60309BA6-4BEF-47D6-B8D6-55FAAEE412CA}"/>
              </a:ext>
            </a:extLst>
          </p:cNvPr>
          <p:cNvSpPr txBox="1">
            <a:spLocks noGrp="1"/>
          </p:cNvSpPr>
          <p:nvPr>
            <p:ph type="title"/>
          </p:nvPr>
        </p:nvSpPr>
        <p:spPr>
          <a:xfrm>
            <a:off x="260373" y="357419"/>
            <a:ext cx="111600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he-IL" sz="4000" dirty="0">
                <a:latin typeface="Varela Round" panose="020B0604020202020204" charset="-79"/>
                <a:cs typeface="Varela Round" panose="020B0604020202020204" charset="-79"/>
              </a:rPr>
              <a:t>מודל האינטראקציה – שני שלבי הערכה</a:t>
            </a:r>
            <a:endParaRPr sz="4000" dirty="0">
              <a:latin typeface="Varela Round" panose="020B0604020202020204" charset="-79"/>
              <a:cs typeface="Varela Round" panose="020B0604020202020204" charset="-79"/>
            </a:endParaRPr>
          </a:p>
        </p:txBody>
      </p:sp>
    </p:spTree>
    <p:extLst>
      <p:ext uri="{BB962C8B-B14F-4D97-AF65-F5344CB8AC3E}">
        <p14:creationId xmlns:p14="http://schemas.microsoft.com/office/powerpoint/2010/main" val="36389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1320F802-DBE5-4267-9850-4D554A936F1C}"/>
              </a:ext>
            </a:extLst>
          </p:cNvPr>
          <p:cNvSpPr>
            <a:spLocks noGrp="1"/>
          </p:cNvSpPr>
          <p:nvPr>
            <p:ph type="body" idx="2"/>
          </p:nvPr>
        </p:nvSpPr>
        <p:spPr>
          <a:xfrm>
            <a:off x="3687581" y="936653"/>
            <a:ext cx="7238117" cy="4984694"/>
          </a:xfrm>
          <a:ln>
            <a:solidFill>
              <a:schemeClr val="bg1"/>
            </a:solidFill>
          </a:ln>
        </p:spPr>
        <p:txBody>
          <a:bodyPr anchor="ctr"/>
          <a:lstStyle/>
          <a:p>
            <a:pPr marL="76200" lvl="0" indent="0">
              <a:lnSpc>
                <a:spcPct val="115000"/>
              </a:lnSpc>
              <a:spcBef>
                <a:spcPts val="505"/>
              </a:spcBef>
              <a:buNone/>
            </a:pPr>
            <a:br>
              <a:rPr lang="he-IL" dirty="0">
                <a:solidFill>
                  <a:srgbClr val="10077F"/>
                </a:solidFill>
                <a:latin typeface="Varela Round" panose="020B0604020202020204" charset="-79"/>
                <a:ea typeface="Times New Roman" panose="02020603050405020304" pitchFamily="18" charset="0"/>
                <a:cs typeface="Varela Round" panose="020B0604020202020204" charset="-79"/>
              </a:rPr>
            </a:br>
            <a:r>
              <a:rPr lang="he-IL" b="1" dirty="0">
                <a:solidFill>
                  <a:srgbClr val="10077F"/>
                </a:solidFill>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rPr>
              <a:t>הערכה ראשונית : </a:t>
            </a:r>
            <a:r>
              <a:rPr lang="he-IL" dirty="0">
                <a:solidFill>
                  <a:srgbClr val="10077F"/>
                </a:solidFill>
                <a:latin typeface="Varela Round" panose="020B0604020202020204" charset="-79"/>
                <a:ea typeface="Times New Roman" panose="02020603050405020304" pitchFamily="18" charset="0"/>
                <a:cs typeface="Varela Round" panose="020B0604020202020204" charset="-79"/>
              </a:rPr>
              <a:t>האם המצב מאיים על צרכים או מניעים של האדם?</a:t>
            </a:r>
          </a:p>
          <a:p>
            <a:pPr marL="76200" lvl="0" indent="0">
              <a:lnSpc>
                <a:spcPct val="115000"/>
              </a:lnSpc>
              <a:spcBef>
                <a:spcPts val="505"/>
              </a:spcBef>
              <a:buNone/>
            </a:pPr>
            <a:r>
              <a:rPr lang="he-IL" dirty="0">
                <a:solidFill>
                  <a:srgbClr val="10077F"/>
                </a:solidFill>
                <a:latin typeface="Varela Round" panose="020B0604020202020204" charset="-79"/>
                <a:ea typeface="Times New Roman" panose="02020603050405020304" pitchFamily="18" charset="0"/>
                <a:cs typeface="Varela Round" panose="020B0604020202020204" charset="-79"/>
              </a:rPr>
              <a:t>האדם שואל את עצמו: </a:t>
            </a:r>
            <a:r>
              <a:rPr lang="he-IL" dirty="0">
                <a:solidFill>
                  <a:srgbClr val="0070C0"/>
                </a:solidFill>
                <a:latin typeface="Varela Round" panose="020B0604020202020204" charset="-79"/>
                <a:ea typeface="Times New Roman" panose="02020603050405020304" pitchFamily="18" charset="0"/>
                <a:cs typeface="Varela Round" panose="020B0604020202020204" charset="-79"/>
              </a:rPr>
              <a:t>האם האיום קשור לפגיעה גופנית או נפשית או למצב שיש בו אתגר וגם אם הוא חיובי, יש בו סיכון? </a:t>
            </a:r>
            <a:br>
              <a:rPr lang="en-US" dirty="0">
                <a:solidFill>
                  <a:srgbClr val="0070C0"/>
                </a:solidFill>
                <a:latin typeface="Varela Round" panose="020B0604020202020204" charset="-79"/>
                <a:ea typeface="Times New Roman" panose="02020603050405020304" pitchFamily="18" charset="0"/>
                <a:cs typeface="Varela Round" panose="020B0604020202020204" charset="-79"/>
              </a:rPr>
            </a:br>
            <a:r>
              <a:rPr lang="he-IL" b="1" u="sng" dirty="0">
                <a:solidFill>
                  <a:srgbClr val="10077F"/>
                </a:solidFill>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rPr>
              <a:t>הדגמה:</a:t>
            </a:r>
            <a:br>
              <a:rPr lang="en-US" b="1" i="1" dirty="0">
                <a:solidFill>
                  <a:srgbClr val="10077F"/>
                </a:solidFill>
                <a:latin typeface="Varela Round" panose="020B0604020202020204" charset="-79"/>
                <a:ea typeface="Times New Roman" panose="02020603050405020304" pitchFamily="18" charset="0"/>
                <a:cs typeface="Varela Round" panose="020B0604020202020204" charset="-79"/>
              </a:rPr>
            </a:br>
            <a:r>
              <a:rPr lang="he-IL" sz="2000" b="1" dirty="0">
                <a:solidFill>
                  <a:srgbClr val="10077F"/>
                </a:solidFill>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rPr>
              <a:t>המצב: בחינת בגרות </a:t>
            </a:r>
          </a:p>
          <a:p>
            <a:pPr marL="76200" lvl="0" indent="0">
              <a:lnSpc>
                <a:spcPct val="115000"/>
              </a:lnSpc>
              <a:spcBef>
                <a:spcPts val="505"/>
              </a:spcBef>
              <a:buNone/>
            </a:pPr>
            <a:r>
              <a:rPr lang="he-IL" sz="2000" dirty="0">
                <a:solidFill>
                  <a:srgbClr val="10077F"/>
                </a:solidFill>
                <a:latin typeface="Varela Round" panose="020B0604020202020204" charset="-79"/>
                <a:ea typeface="Times New Roman" panose="02020603050405020304" pitchFamily="18" charset="0"/>
                <a:cs typeface="Varela Round" panose="020B0604020202020204" charset="-79"/>
              </a:rPr>
              <a:t>הערכה ראשונית של התלמיד: האם כישלון יפגע בהערכתו העצמית, או בעתידו? </a:t>
            </a:r>
            <a:br>
              <a:rPr lang="en-US" sz="2000" dirty="0">
                <a:solidFill>
                  <a:srgbClr val="10077F"/>
                </a:solidFill>
                <a:latin typeface="Varela Round" panose="020B0604020202020204" charset="-79"/>
                <a:ea typeface="Times New Roman" panose="02020603050405020304" pitchFamily="18" charset="0"/>
                <a:cs typeface="Varela Round" panose="020B0604020202020204" charset="-79"/>
              </a:rPr>
            </a:br>
            <a:r>
              <a:rPr lang="he-IL" sz="2000" b="1" dirty="0">
                <a:solidFill>
                  <a:srgbClr val="10077F"/>
                </a:solidFill>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rPr>
              <a:t>המצב: רעידת אדמה</a:t>
            </a:r>
          </a:p>
          <a:p>
            <a:pPr marL="76200" lvl="0" indent="0">
              <a:lnSpc>
                <a:spcPct val="115000"/>
              </a:lnSpc>
              <a:spcBef>
                <a:spcPts val="505"/>
              </a:spcBef>
              <a:buNone/>
            </a:pPr>
            <a:r>
              <a:rPr lang="he-IL" sz="2000" dirty="0">
                <a:solidFill>
                  <a:srgbClr val="10077F"/>
                </a:solidFill>
                <a:latin typeface="Varela Round" panose="020B0604020202020204" charset="-79"/>
                <a:ea typeface="Times New Roman" panose="02020603050405020304" pitchFamily="18" charset="0"/>
                <a:cs typeface="Varela Round" panose="020B0604020202020204" charset="-79"/>
              </a:rPr>
              <a:t>הערכה ראשונית של אדם שנקלע למקום: האם המצב מאיים על בטחוני, על חיי?</a:t>
            </a:r>
          </a:p>
        </p:txBody>
      </p:sp>
      <p:sp>
        <p:nvSpPr>
          <p:cNvPr id="3" name="Google Shape;74;p10">
            <a:extLst>
              <a:ext uri="{FF2B5EF4-FFF2-40B4-BE49-F238E27FC236}">
                <a16:creationId xmlns:a16="http://schemas.microsoft.com/office/drawing/2014/main" id="{7091AAFA-7DE2-433E-9089-3B79D48EC39D}"/>
              </a:ext>
            </a:extLst>
          </p:cNvPr>
          <p:cNvSpPr txBox="1">
            <a:spLocks noGrp="1"/>
          </p:cNvSpPr>
          <p:nvPr>
            <p:ph type="title"/>
          </p:nvPr>
        </p:nvSpPr>
        <p:spPr>
          <a:xfrm>
            <a:off x="260373" y="357419"/>
            <a:ext cx="111600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he-IL" sz="4000" dirty="0">
                <a:latin typeface="Varela Round" panose="020B0604020202020204" charset="-79"/>
                <a:cs typeface="Varela Round" panose="020B0604020202020204" charset="-79"/>
              </a:rPr>
              <a:t>מודל האינטראקציה – </a:t>
            </a:r>
            <a:r>
              <a:rPr lang="he-IL" sz="3200" dirty="0">
                <a:latin typeface="Varela Round" panose="020B0604020202020204" charset="-79"/>
                <a:cs typeface="Varela Round" panose="020B0604020202020204" charset="-79"/>
              </a:rPr>
              <a:t>הדגמת שלב הערכה ראשונית</a:t>
            </a:r>
            <a:endParaRPr sz="4000" dirty="0">
              <a:latin typeface="Varela Round" panose="020B0604020202020204" charset="-79"/>
              <a:cs typeface="Varela Round" panose="020B0604020202020204" charset="-79"/>
            </a:endParaRPr>
          </a:p>
        </p:txBody>
      </p:sp>
      <p:pic>
        <p:nvPicPr>
          <p:cNvPr id="2" name="תמונה 1">
            <a:extLst>
              <a:ext uri="{FF2B5EF4-FFF2-40B4-BE49-F238E27FC236}">
                <a16:creationId xmlns:a16="http://schemas.microsoft.com/office/drawing/2014/main" id="{C399D348-2631-4388-BCF3-5A81331FCEE8}"/>
              </a:ext>
            </a:extLst>
          </p:cNvPr>
          <p:cNvPicPr>
            <a:picLocks noChangeAspect="1"/>
          </p:cNvPicPr>
          <p:nvPr/>
        </p:nvPicPr>
        <p:blipFill>
          <a:blip r:embed="rId2"/>
          <a:stretch>
            <a:fillRect/>
          </a:stretch>
        </p:blipFill>
        <p:spPr>
          <a:xfrm>
            <a:off x="663230" y="1727856"/>
            <a:ext cx="3218967" cy="32250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7408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4;p10">
            <a:extLst>
              <a:ext uri="{FF2B5EF4-FFF2-40B4-BE49-F238E27FC236}">
                <a16:creationId xmlns:a16="http://schemas.microsoft.com/office/drawing/2014/main" id="{E4345CA6-FB22-424F-AF2A-C37077086F3D}"/>
              </a:ext>
            </a:extLst>
          </p:cNvPr>
          <p:cNvSpPr txBox="1">
            <a:spLocks noGrp="1"/>
          </p:cNvSpPr>
          <p:nvPr>
            <p:ph type="title"/>
          </p:nvPr>
        </p:nvSpPr>
        <p:spPr>
          <a:xfrm>
            <a:off x="260373" y="432369"/>
            <a:ext cx="111600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he-IL" sz="4000" dirty="0">
                <a:latin typeface="Varela Round" panose="020B0604020202020204" charset="-79"/>
                <a:cs typeface="Varela Round" panose="020B0604020202020204" charset="-79"/>
              </a:rPr>
              <a:t>מודל האינטראקציה – </a:t>
            </a:r>
            <a:r>
              <a:rPr lang="he-IL" sz="3200" dirty="0">
                <a:latin typeface="Varela Round" panose="020B0604020202020204" charset="-79"/>
                <a:cs typeface="Varela Round" panose="020B0604020202020204" charset="-79"/>
              </a:rPr>
              <a:t>הדגמת שלב הערכה משנית</a:t>
            </a:r>
            <a:endParaRPr sz="4000" dirty="0">
              <a:latin typeface="Varela Round" panose="020B0604020202020204" charset="-79"/>
              <a:cs typeface="Varela Round" panose="020B0604020202020204" charset="-79"/>
            </a:endParaRPr>
          </a:p>
        </p:txBody>
      </p:sp>
      <p:sp>
        <p:nvSpPr>
          <p:cNvPr id="7" name="מציין מיקום טקסט 6">
            <a:extLst>
              <a:ext uri="{FF2B5EF4-FFF2-40B4-BE49-F238E27FC236}">
                <a16:creationId xmlns:a16="http://schemas.microsoft.com/office/drawing/2014/main" id="{40B2A5E1-A6AD-4A02-A99A-7703F673E184}"/>
              </a:ext>
            </a:extLst>
          </p:cNvPr>
          <p:cNvSpPr>
            <a:spLocks noGrp="1"/>
          </p:cNvSpPr>
          <p:nvPr>
            <p:ph type="body" idx="2"/>
          </p:nvPr>
        </p:nvSpPr>
        <p:spPr>
          <a:xfrm>
            <a:off x="662337" y="1472663"/>
            <a:ext cx="10865737" cy="4763246"/>
          </a:xfrm>
        </p:spPr>
        <p:txBody>
          <a:bodyPr/>
          <a:lstStyle/>
          <a:p>
            <a:pPr marL="76200" lvl="0" indent="0">
              <a:lnSpc>
                <a:spcPct val="115000"/>
              </a:lnSpc>
              <a:spcBef>
                <a:spcPts val="505"/>
              </a:spcBef>
              <a:buNone/>
            </a:pPr>
            <a:r>
              <a:rPr lang="he-IL" b="1" dirty="0">
                <a:solidFill>
                  <a:srgbClr val="192A72"/>
                </a:solidFill>
                <a:latin typeface="Varela Round" panose="020B0604020202020204" charset="-79"/>
                <a:ea typeface="Times New Roman" panose="02020603050405020304" pitchFamily="18" charset="0"/>
                <a:cs typeface="Varela Round" panose="020B0604020202020204" charset="-79"/>
              </a:rPr>
              <a:t>הערכה משנית:</a:t>
            </a:r>
            <a:r>
              <a:rPr lang="he-IL" dirty="0">
                <a:solidFill>
                  <a:srgbClr val="192A72"/>
                </a:solidFill>
                <a:latin typeface="Varela Round" panose="020B0604020202020204" charset="-79"/>
                <a:ea typeface="Times New Roman" panose="02020603050405020304" pitchFamily="18" charset="0"/>
                <a:cs typeface="Varela Round" panose="020B0604020202020204" charset="-79"/>
              </a:rPr>
              <a:t> האם אני מסוגל להתמודד</a:t>
            </a:r>
            <a:r>
              <a:rPr lang="en-US" dirty="0">
                <a:solidFill>
                  <a:srgbClr val="192A72"/>
                </a:solidFill>
                <a:latin typeface="Varela Round" panose="020B0604020202020204" charset="-79"/>
                <a:ea typeface="Times New Roman" panose="02020603050405020304" pitchFamily="18" charset="0"/>
                <a:cs typeface="Varela Round" panose="020B0604020202020204" charset="-79"/>
              </a:rPr>
              <a:t> </a:t>
            </a:r>
            <a:r>
              <a:rPr lang="he-IL" dirty="0">
                <a:solidFill>
                  <a:srgbClr val="192A72"/>
                </a:solidFill>
                <a:latin typeface="Varela Round" panose="020B0604020202020204" charset="-79"/>
                <a:ea typeface="Times New Roman" panose="02020603050405020304" pitchFamily="18" charset="0"/>
                <a:cs typeface="Varela Round" panose="020B0604020202020204" charset="-79"/>
              </a:rPr>
              <a:t> עם המצב הזה?</a:t>
            </a:r>
            <a:br>
              <a:rPr lang="en-US" dirty="0">
                <a:solidFill>
                  <a:srgbClr val="192A72"/>
                </a:solidFill>
                <a:latin typeface="Varela Round" panose="020B0604020202020204" charset="-79"/>
                <a:ea typeface="Times New Roman" panose="02020603050405020304" pitchFamily="18" charset="0"/>
                <a:cs typeface="Varela Round" panose="020B0604020202020204" charset="-79"/>
              </a:rPr>
            </a:br>
            <a:r>
              <a:rPr lang="he-IL" dirty="0">
                <a:solidFill>
                  <a:srgbClr val="0070C0"/>
                </a:solidFill>
                <a:latin typeface="Varela Round" panose="020B0604020202020204" charset="-79"/>
                <a:ea typeface="Times New Roman" panose="02020603050405020304" pitchFamily="18" charset="0"/>
                <a:cs typeface="Varela Round" panose="020B0604020202020204" charset="-79"/>
              </a:rPr>
              <a:t>האדם מעריך את יכולת ההתמודדות שלו שכוללת: </a:t>
            </a:r>
            <a:br>
              <a:rPr lang="en-US" dirty="0">
                <a:solidFill>
                  <a:srgbClr val="0070C0"/>
                </a:solidFill>
                <a:latin typeface="Varela Round" panose="020B0604020202020204" charset="-79"/>
                <a:ea typeface="Times New Roman" panose="02020603050405020304" pitchFamily="18" charset="0"/>
                <a:cs typeface="Varela Round" panose="020B0604020202020204" charset="-79"/>
              </a:rPr>
            </a:br>
            <a:r>
              <a:rPr lang="he-IL" dirty="0">
                <a:solidFill>
                  <a:srgbClr val="0070C0"/>
                </a:solidFill>
                <a:latin typeface="Varela Round" panose="020B0604020202020204" charset="-79"/>
                <a:ea typeface="Times New Roman" panose="02020603050405020304" pitchFamily="18" charset="0"/>
                <a:cs typeface="Varela Round" panose="020B0604020202020204" charset="-79"/>
              </a:rPr>
              <a:t>כלים, מיומנויות, כישורים, ניסיון - לאנשים שונים יש </a:t>
            </a:r>
            <a:br>
              <a:rPr lang="en-US" dirty="0">
                <a:solidFill>
                  <a:srgbClr val="0070C0"/>
                </a:solidFill>
                <a:latin typeface="Varela Round" panose="020B0604020202020204" charset="-79"/>
                <a:ea typeface="Times New Roman" panose="02020603050405020304" pitchFamily="18" charset="0"/>
                <a:cs typeface="Varela Round" panose="020B0604020202020204" charset="-79"/>
              </a:rPr>
            </a:br>
            <a:r>
              <a:rPr lang="he-IL" dirty="0">
                <a:solidFill>
                  <a:srgbClr val="0070C0"/>
                </a:solidFill>
                <a:latin typeface="Varela Round" panose="020B0604020202020204" charset="-79"/>
                <a:ea typeface="Times New Roman" panose="02020603050405020304" pitchFamily="18" charset="0"/>
                <a:cs typeface="Varela Round" panose="020B0604020202020204" charset="-79"/>
              </a:rPr>
              <a:t>יכולת התמודדות שונה לכן הם יענו אחרת על שאלה זו.</a:t>
            </a:r>
          </a:p>
          <a:p>
            <a:pPr marL="76200" lvl="0" indent="0">
              <a:lnSpc>
                <a:spcPct val="115000"/>
              </a:lnSpc>
              <a:spcBef>
                <a:spcPts val="505"/>
              </a:spcBef>
              <a:buNone/>
            </a:pPr>
            <a:r>
              <a:rPr lang="he-IL" dirty="0">
                <a:solidFill>
                  <a:srgbClr val="0070C0"/>
                </a:solidFill>
                <a:latin typeface="Varela Round" panose="020B0604020202020204" charset="-79"/>
                <a:ea typeface="Times New Roman" panose="02020603050405020304" pitchFamily="18" charset="0"/>
                <a:cs typeface="Varela Round" panose="020B0604020202020204" charset="-79"/>
              </a:rPr>
              <a:t> </a:t>
            </a:r>
            <a:r>
              <a:rPr lang="he-IL" b="1" u="sng" dirty="0">
                <a:solidFill>
                  <a:srgbClr val="10077F"/>
                </a:solidFill>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rPr>
              <a:t>הדגמה:</a:t>
            </a:r>
            <a:br>
              <a:rPr lang="en-US" b="1" i="1" dirty="0">
                <a:solidFill>
                  <a:srgbClr val="10077F"/>
                </a:solidFill>
                <a:latin typeface="Varela Round" panose="020B0604020202020204" charset="-79"/>
                <a:ea typeface="Times New Roman" panose="02020603050405020304" pitchFamily="18" charset="0"/>
                <a:cs typeface="Varela Round" panose="020B0604020202020204" charset="-79"/>
              </a:rPr>
            </a:br>
            <a:r>
              <a:rPr lang="he-IL" sz="2000" b="1" dirty="0">
                <a:solidFill>
                  <a:srgbClr val="10077F"/>
                </a:solidFill>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rPr>
              <a:t>המצב: בחינת בגרות </a:t>
            </a:r>
          </a:p>
          <a:p>
            <a:pPr marL="76200" lvl="0" indent="0">
              <a:lnSpc>
                <a:spcPct val="115000"/>
              </a:lnSpc>
              <a:spcBef>
                <a:spcPts val="505"/>
              </a:spcBef>
              <a:buNone/>
            </a:pPr>
            <a:r>
              <a:rPr lang="he-IL" sz="2000" dirty="0">
                <a:solidFill>
                  <a:srgbClr val="10077F"/>
                </a:solidFill>
                <a:latin typeface="Varela Round" panose="020B0604020202020204" charset="-79"/>
                <a:ea typeface="Times New Roman" panose="02020603050405020304" pitchFamily="18" charset="0"/>
                <a:cs typeface="Varela Round" panose="020B0604020202020204" charset="-79"/>
              </a:rPr>
              <a:t>הערכה משנית של התלמיד: האם יש לי כלים להתמודד </a:t>
            </a:r>
            <a:br>
              <a:rPr lang="en-US" sz="2000" dirty="0">
                <a:solidFill>
                  <a:srgbClr val="10077F"/>
                </a:solidFill>
                <a:latin typeface="Varela Round" panose="020B0604020202020204" charset="-79"/>
                <a:ea typeface="Times New Roman" panose="02020603050405020304" pitchFamily="18" charset="0"/>
                <a:cs typeface="Varela Round" panose="020B0604020202020204" charset="-79"/>
              </a:rPr>
            </a:br>
            <a:r>
              <a:rPr lang="he-IL" sz="2000" dirty="0">
                <a:solidFill>
                  <a:srgbClr val="10077F"/>
                </a:solidFill>
                <a:latin typeface="Varela Round" panose="020B0604020202020204" charset="-79"/>
                <a:ea typeface="Times New Roman" panose="02020603050405020304" pitchFamily="18" charset="0"/>
                <a:cs typeface="Varela Round" panose="020B0604020202020204" charset="-79"/>
              </a:rPr>
              <a:t>ולהצליח בבחינה?</a:t>
            </a:r>
            <a:br>
              <a:rPr lang="en-US" sz="2000" dirty="0">
                <a:solidFill>
                  <a:srgbClr val="10077F"/>
                </a:solidFill>
                <a:latin typeface="Varela Round" panose="020B0604020202020204" charset="-79"/>
                <a:ea typeface="Times New Roman" panose="02020603050405020304" pitchFamily="18" charset="0"/>
                <a:cs typeface="Varela Round" panose="020B0604020202020204" charset="-79"/>
              </a:rPr>
            </a:br>
            <a:r>
              <a:rPr lang="he-IL" sz="2000" b="1" dirty="0">
                <a:solidFill>
                  <a:srgbClr val="10077F"/>
                </a:solidFill>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rPr>
              <a:t>המצב: רעידת אדמה</a:t>
            </a:r>
          </a:p>
          <a:p>
            <a:pPr marL="76200" lvl="0" indent="0">
              <a:lnSpc>
                <a:spcPct val="115000"/>
              </a:lnSpc>
              <a:spcBef>
                <a:spcPts val="505"/>
              </a:spcBef>
              <a:buNone/>
            </a:pPr>
            <a:r>
              <a:rPr lang="he-IL" sz="2000" dirty="0">
                <a:solidFill>
                  <a:srgbClr val="10077F"/>
                </a:solidFill>
                <a:latin typeface="Varela Round" panose="020B0604020202020204" charset="-79"/>
                <a:ea typeface="Times New Roman" panose="02020603050405020304" pitchFamily="18" charset="0"/>
                <a:cs typeface="Varela Round" panose="020B0604020202020204" charset="-79"/>
              </a:rPr>
              <a:t>הערכה משנית של אדם שנקלע למקום: האם יש לי ניסיון וכישורים </a:t>
            </a:r>
            <a:br>
              <a:rPr lang="en-US" sz="2000" dirty="0">
                <a:solidFill>
                  <a:srgbClr val="10077F"/>
                </a:solidFill>
                <a:latin typeface="Varela Round" panose="020B0604020202020204" charset="-79"/>
                <a:ea typeface="Times New Roman" panose="02020603050405020304" pitchFamily="18" charset="0"/>
                <a:cs typeface="Varela Round" panose="020B0604020202020204" charset="-79"/>
              </a:rPr>
            </a:br>
            <a:r>
              <a:rPr lang="he-IL" sz="2000" dirty="0">
                <a:solidFill>
                  <a:srgbClr val="10077F"/>
                </a:solidFill>
                <a:latin typeface="Varela Round" panose="020B0604020202020204" charset="-79"/>
                <a:ea typeface="Times New Roman" panose="02020603050405020304" pitchFamily="18" charset="0"/>
                <a:cs typeface="Varela Round" panose="020B0604020202020204" charset="-79"/>
              </a:rPr>
              <a:t>המאפשרים לי להתמודד עם המצב הזה?</a:t>
            </a:r>
          </a:p>
          <a:p>
            <a:endParaRPr lang="he-IL" dirty="0"/>
          </a:p>
        </p:txBody>
      </p:sp>
      <p:pic>
        <p:nvPicPr>
          <p:cNvPr id="9" name="תמונה 8">
            <a:extLst>
              <a:ext uri="{FF2B5EF4-FFF2-40B4-BE49-F238E27FC236}">
                <a16:creationId xmlns:a16="http://schemas.microsoft.com/office/drawing/2014/main" id="{0160AFA6-4119-4F07-AD69-84CCC5362107}"/>
              </a:ext>
            </a:extLst>
          </p:cNvPr>
          <p:cNvPicPr>
            <a:picLocks noChangeAspect="1"/>
          </p:cNvPicPr>
          <p:nvPr/>
        </p:nvPicPr>
        <p:blipFill>
          <a:blip r:embed="rId2"/>
          <a:stretch>
            <a:fillRect/>
          </a:stretch>
        </p:blipFill>
        <p:spPr>
          <a:xfrm>
            <a:off x="827229" y="2150231"/>
            <a:ext cx="3235106" cy="32351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334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78;p30"/>
          <p:cNvSpPr txBox="1">
            <a:spLocks noGrp="1"/>
          </p:cNvSpPr>
          <p:nvPr>
            <p:ph type="body" idx="1"/>
          </p:nvPr>
        </p:nvSpPr>
        <p:spPr>
          <a:xfrm>
            <a:off x="8334532" y="596111"/>
            <a:ext cx="3225518" cy="2356952"/>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68575" tIns="34275" rIns="68575" bIns="34275" anchor="t" anchorCtr="0">
            <a:noAutofit/>
          </a:bodyPr>
          <a:lstStyle/>
          <a:p>
            <a:pPr marL="0" lvl="0" indent="0" algn="ctr">
              <a:buSzPts val="2700"/>
              <a:buNone/>
            </a:pPr>
            <a:r>
              <a:rPr lang="he-IL" sz="4000" b="0" dirty="0">
                <a:solidFill>
                  <a:srgbClr val="002060"/>
                </a:solidFill>
                <a:latin typeface="Varela Round" panose="020B0500000000000000" charset="-79"/>
                <a:cs typeface="Varela Round" panose="020B0500000000000000" charset="-79"/>
              </a:rPr>
              <a:t>הדגמה באמצעות תרשים</a:t>
            </a:r>
          </a:p>
        </p:txBody>
      </p:sp>
      <p:pic>
        <p:nvPicPr>
          <p:cNvPr id="6" name="תמונה 5"/>
          <p:cNvPicPr>
            <a:picLocks noChangeAspect="1"/>
          </p:cNvPicPr>
          <p:nvPr/>
        </p:nvPicPr>
        <p:blipFill>
          <a:blip r:embed="rId2"/>
          <a:stretch>
            <a:fillRect/>
          </a:stretch>
        </p:blipFill>
        <p:spPr>
          <a:xfrm>
            <a:off x="679866" y="387018"/>
            <a:ext cx="7654666" cy="58748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4342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9DAAE063-22D2-4D56-B15B-37DC87AC72D3}"/>
              </a:ext>
            </a:extLst>
          </p:cNvPr>
          <p:cNvSpPr>
            <a:spLocks noGrp="1"/>
          </p:cNvSpPr>
          <p:nvPr>
            <p:ph type="body" idx="2"/>
          </p:nvPr>
        </p:nvSpPr>
        <p:spPr>
          <a:xfrm>
            <a:off x="3657601" y="1103464"/>
            <a:ext cx="6659298" cy="4651072"/>
          </a:xfrm>
          <a:ln>
            <a:solidFill>
              <a:schemeClr val="accent2">
                <a:lumMod val="75000"/>
              </a:schemeClr>
            </a:solidFill>
          </a:ln>
        </p:spPr>
        <p:txBody>
          <a:bodyPr/>
          <a:lstStyle/>
          <a:p>
            <a:pPr marL="76200" indent="0">
              <a:lnSpc>
                <a:spcPct val="150000"/>
              </a:lnSpc>
              <a:buNone/>
            </a:pPr>
            <a:r>
              <a:rPr lang="he-IL" sz="2000" u="sng" dirty="0">
                <a:latin typeface="Varela Round" panose="020B0604020202020204" charset="-79"/>
                <a:ea typeface="Times New Roman" panose="02020603050405020304" pitchFamily="18" charset="0"/>
                <a:cs typeface="Varela Round" panose="020B0604020202020204" charset="-79"/>
              </a:rPr>
              <a:t>שאלת המחקר: </a:t>
            </a:r>
            <a:r>
              <a:rPr lang="he-IL" sz="2000" dirty="0">
                <a:latin typeface="Varela Round" panose="020B0604020202020204" charset="-79"/>
                <a:ea typeface="Times New Roman" panose="02020603050405020304" pitchFamily="18" charset="0"/>
                <a:cs typeface="Varela Round" panose="020B0604020202020204" charset="-79"/>
              </a:rPr>
              <a:t>האם כל הסטודנטים העומדים לפני בחינת הכניסה לביה"ס לרפואה יהיו בלחץ? </a:t>
            </a:r>
          </a:p>
          <a:p>
            <a:pPr marL="76200" indent="0">
              <a:lnSpc>
                <a:spcPct val="150000"/>
              </a:lnSpc>
              <a:buNone/>
            </a:pPr>
            <a:r>
              <a:rPr lang="he-IL" sz="2000" u="sng" dirty="0">
                <a:latin typeface="Varela Round" panose="020B0604020202020204" charset="-79"/>
                <a:ea typeface="Times New Roman" panose="02020603050405020304" pitchFamily="18" charset="0"/>
                <a:cs typeface="Varela Round" panose="020B0604020202020204" charset="-79"/>
              </a:rPr>
              <a:t>אוכלוסיית המחקר </a:t>
            </a:r>
            <a:r>
              <a:rPr lang="he-IL" sz="2000" dirty="0">
                <a:latin typeface="Varela Round" panose="020B0604020202020204" charset="-79"/>
                <a:ea typeface="Times New Roman" panose="02020603050405020304" pitchFamily="18" charset="0"/>
                <a:cs typeface="Varela Round" panose="020B0604020202020204" charset="-79"/>
              </a:rPr>
              <a:t>– 8 מועמדים לכניסה לביה"ס. </a:t>
            </a:r>
          </a:p>
          <a:p>
            <a:pPr marL="76200" indent="0">
              <a:lnSpc>
                <a:spcPct val="150000"/>
              </a:lnSpc>
              <a:buNone/>
            </a:pPr>
            <a:r>
              <a:rPr lang="he-IL" sz="2000" u="sng" dirty="0">
                <a:latin typeface="Varela Round" panose="020B0604020202020204" charset="-79"/>
                <a:ea typeface="Times New Roman" panose="02020603050405020304" pitchFamily="18" charset="0"/>
                <a:cs typeface="Varela Round" panose="020B0604020202020204" charset="-79"/>
              </a:rPr>
              <a:t>מהלך המחקר </a:t>
            </a:r>
            <a:r>
              <a:rPr lang="he-IL" sz="2000" dirty="0">
                <a:latin typeface="Varela Round" panose="020B0604020202020204" charset="-79"/>
                <a:ea typeface="Times New Roman" panose="02020603050405020304" pitchFamily="18" charset="0"/>
                <a:cs typeface="Varela Round" panose="020B0604020202020204" charset="-79"/>
              </a:rPr>
              <a:t>– </a:t>
            </a:r>
            <a:r>
              <a:rPr lang="he-IL" sz="2000" dirty="0">
                <a:solidFill>
                  <a:srgbClr val="0070C0"/>
                </a:solidFill>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rPr>
              <a:t>לפני הבחינה, החוקר בדק את רמת החומציות בקיבתם, המעידה על עוצמת לחץ. </a:t>
            </a:r>
          </a:p>
          <a:p>
            <a:pPr marL="76200" indent="0">
              <a:lnSpc>
                <a:spcPct val="150000"/>
              </a:lnSpc>
              <a:buNone/>
            </a:pPr>
            <a:r>
              <a:rPr lang="he-IL" sz="2000" u="sng" dirty="0">
                <a:latin typeface="Varela Round" panose="020B0604020202020204" charset="-79"/>
                <a:ea typeface="Times New Roman" panose="02020603050405020304" pitchFamily="18" charset="0"/>
                <a:cs typeface="Varela Round" panose="020B0604020202020204" charset="-79"/>
              </a:rPr>
              <a:t>ממצאים </a:t>
            </a:r>
            <a:r>
              <a:rPr lang="he-IL" sz="2000" dirty="0">
                <a:latin typeface="Varela Round" panose="020B0604020202020204" charset="-79"/>
                <a:ea typeface="Times New Roman" panose="02020603050405020304" pitchFamily="18" charset="0"/>
                <a:cs typeface="Varela Round" panose="020B0604020202020204" charset="-79"/>
              </a:rPr>
              <a:t>– אצל שישה מהנבדקים, רמת החומציות הייתה גבוהה, דבר שהעיד שהם בלחץ. </a:t>
            </a:r>
            <a:br>
              <a:rPr lang="en-US" sz="2000" dirty="0">
                <a:latin typeface="Varela Round" panose="020B0604020202020204" charset="-79"/>
                <a:ea typeface="Times New Roman" panose="02020603050405020304" pitchFamily="18" charset="0"/>
                <a:cs typeface="Varela Round" panose="020B0604020202020204" charset="-79"/>
              </a:rPr>
            </a:br>
            <a:r>
              <a:rPr lang="he-IL" sz="2000" dirty="0">
                <a:latin typeface="Varela Round" panose="020B0604020202020204" charset="-79"/>
                <a:ea typeface="Times New Roman" panose="02020603050405020304" pitchFamily="18" charset="0"/>
                <a:cs typeface="Varela Round" panose="020B0604020202020204" charset="-79"/>
              </a:rPr>
              <a:t>אבל אצל שניים, רמת החומציות הייתה נמוכה. </a:t>
            </a:r>
            <a:br>
              <a:rPr lang="en-US" sz="2000" dirty="0">
                <a:latin typeface="Varela Round" panose="020B0604020202020204" charset="-79"/>
                <a:ea typeface="Times New Roman" panose="02020603050405020304" pitchFamily="18" charset="0"/>
                <a:cs typeface="Varela Round" panose="020B0604020202020204" charset="-79"/>
              </a:rPr>
            </a:br>
            <a:r>
              <a:rPr lang="he-IL" sz="2800" dirty="0">
                <a:solidFill>
                  <a:srgbClr val="0070C0"/>
                </a:solidFill>
                <a:latin typeface="Varela Round" panose="020B0604020202020204" charset="-79"/>
                <a:ea typeface="Times New Roman" panose="02020603050405020304" pitchFamily="18" charset="0"/>
                <a:cs typeface="Varela Round" panose="020B0604020202020204" charset="-79"/>
              </a:rPr>
              <a:t>למה?!</a:t>
            </a:r>
            <a:endParaRPr lang="he-IL" sz="2000" b="1" dirty="0">
              <a:solidFill>
                <a:srgbClr val="0070C0"/>
              </a:solidFill>
              <a:latin typeface="Varela Round" panose="020B0604020202020204" charset="-79"/>
              <a:ea typeface="Times New Roman" panose="02020603050405020304" pitchFamily="18" charset="0"/>
              <a:cs typeface="Varela Round" panose="020B0604020202020204" charset="-79"/>
            </a:endParaRPr>
          </a:p>
        </p:txBody>
      </p:sp>
      <p:sp>
        <p:nvSpPr>
          <p:cNvPr id="3" name="Google Shape;74;p10">
            <a:extLst>
              <a:ext uri="{FF2B5EF4-FFF2-40B4-BE49-F238E27FC236}">
                <a16:creationId xmlns:a16="http://schemas.microsoft.com/office/drawing/2014/main" id="{84B89C55-8BA5-4600-97AE-AFB9632A6C99}"/>
              </a:ext>
            </a:extLst>
          </p:cNvPr>
          <p:cNvSpPr txBox="1">
            <a:spLocks noGrp="1"/>
          </p:cNvSpPr>
          <p:nvPr>
            <p:ph type="title"/>
          </p:nvPr>
        </p:nvSpPr>
        <p:spPr>
          <a:xfrm>
            <a:off x="260373" y="342428"/>
            <a:ext cx="111600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he-IL" sz="4000" dirty="0">
                <a:latin typeface="Varela Round" panose="020B0604020202020204" charset="-79"/>
                <a:cs typeface="Varela Round" panose="020B0604020202020204" charset="-79"/>
              </a:rPr>
              <a:t>מודל האינטראקציה – </a:t>
            </a:r>
            <a:r>
              <a:rPr lang="he-IL" sz="3200" dirty="0">
                <a:latin typeface="Varela Round" panose="020B0604020202020204" charset="-79"/>
                <a:cs typeface="Varela Round" panose="020B0604020202020204" charset="-79"/>
              </a:rPr>
              <a:t>המחקר של מאל (1949)</a:t>
            </a:r>
            <a:endParaRPr sz="4000" dirty="0">
              <a:latin typeface="Varela Round" panose="020B0604020202020204" charset="-79"/>
              <a:cs typeface="Varela Round" panose="020B0604020202020204" charset="-79"/>
            </a:endParaRPr>
          </a:p>
        </p:txBody>
      </p:sp>
      <p:pic>
        <p:nvPicPr>
          <p:cNvPr id="5" name="תמונה 4">
            <a:extLst>
              <a:ext uri="{FF2B5EF4-FFF2-40B4-BE49-F238E27FC236}">
                <a16:creationId xmlns:a16="http://schemas.microsoft.com/office/drawing/2014/main" id="{A9B26B1C-1D73-400A-97F9-F3EF297C85D2}"/>
              </a:ext>
            </a:extLst>
          </p:cNvPr>
          <p:cNvPicPr>
            <a:picLocks noChangeAspect="1"/>
          </p:cNvPicPr>
          <p:nvPr/>
        </p:nvPicPr>
        <p:blipFill>
          <a:blip r:embed="rId2"/>
          <a:stretch>
            <a:fillRect/>
          </a:stretch>
        </p:blipFill>
        <p:spPr>
          <a:xfrm>
            <a:off x="260373" y="1872755"/>
            <a:ext cx="3112489" cy="31124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7364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9DAAE063-22D2-4D56-B15B-37DC87AC72D3}"/>
              </a:ext>
            </a:extLst>
          </p:cNvPr>
          <p:cNvSpPr>
            <a:spLocks noGrp="1"/>
          </p:cNvSpPr>
          <p:nvPr>
            <p:ph type="body" idx="2"/>
          </p:nvPr>
        </p:nvSpPr>
        <p:spPr>
          <a:xfrm>
            <a:off x="377395" y="1267555"/>
            <a:ext cx="11435622" cy="4593599"/>
          </a:xfrm>
        </p:spPr>
        <p:txBody>
          <a:bodyPr/>
          <a:lstStyle/>
          <a:p>
            <a:pPr marL="76200" indent="0">
              <a:lnSpc>
                <a:spcPct val="150000"/>
              </a:lnSpc>
              <a:buNone/>
            </a:pPr>
            <a:r>
              <a:rPr lang="he-IL" b="1" dirty="0">
                <a:solidFill>
                  <a:srgbClr val="0070C0"/>
                </a:solidFill>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rPr>
              <a:t>מהי מסקנת המחקר של מאל?</a:t>
            </a:r>
          </a:p>
          <a:p>
            <a:pPr marL="76200" indent="0">
              <a:lnSpc>
                <a:spcPct val="150000"/>
              </a:lnSpc>
              <a:buNone/>
            </a:pPr>
            <a:r>
              <a:rPr lang="he-IL" sz="2000" dirty="0">
                <a:latin typeface="Varela Round" panose="020B0604020202020204" charset="-79"/>
                <a:ea typeface="Times New Roman" panose="02020603050405020304" pitchFamily="18" charset="0"/>
                <a:cs typeface="Varela Round" panose="020B0604020202020204" charset="-79"/>
              </a:rPr>
              <a:t>החוקרים בדקו ומצאו שאחד הסטודנטים לא היה מעוניין </a:t>
            </a:r>
            <a:br>
              <a:rPr lang="en-US" sz="2000" dirty="0">
                <a:latin typeface="Varela Round" panose="020B0604020202020204" charset="-79"/>
                <a:ea typeface="Times New Roman" panose="02020603050405020304" pitchFamily="18" charset="0"/>
                <a:cs typeface="Varela Round" panose="020B0604020202020204" charset="-79"/>
              </a:rPr>
            </a:br>
            <a:r>
              <a:rPr lang="he-IL" sz="2000" dirty="0">
                <a:latin typeface="Varela Round" panose="020B0604020202020204" charset="-79"/>
                <a:ea typeface="Times New Roman" panose="02020603050405020304" pitchFamily="18" charset="0"/>
                <a:cs typeface="Varela Round" panose="020B0604020202020204" charset="-79"/>
              </a:rPr>
              <a:t>בכלל להתקבל והסטודנט השני, התקבל לביה"ס אחר</a:t>
            </a:r>
            <a:r>
              <a:rPr lang="he-IL" sz="2000" b="1" dirty="0">
                <a:latin typeface="Varela Round" panose="020B0604020202020204" charset="-79"/>
                <a:ea typeface="Times New Roman" panose="02020603050405020304" pitchFamily="18" charset="0"/>
                <a:cs typeface="Varela Round" panose="020B0604020202020204" charset="-79"/>
              </a:rPr>
              <a:t>. </a:t>
            </a:r>
          </a:p>
          <a:p>
            <a:pPr marL="76200" indent="0">
              <a:lnSpc>
                <a:spcPct val="150000"/>
              </a:lnSpc>
              <a:buNone/>
            </a:pPr>
            <a:r>
              <a:rPr lang="he-IL" sz="2000" b="1" dirty="0">
                <a:latin typeface="Varela Round" panose="020B0604020202020204" charset="-79"/>
                <a:ea typeface="Times New Roman" panose="02020603050405020304" pitchFamily="18" charset="0"/>
                <a:cs typeface="Varela Round" panose="020B0604020202020204" charset="-79"/>
              </a:rPr>
              <a:t>כלומר הם (בשונה מהאחרים) לא תפסו את המבחן כמצב המאיים </a:t>
            </a:r>
            <a:br>
              <a:rPr lang="en-US" sz="2000" b="1" dirty="0">
                <a:latin typeface="Varela Round" panose="020B0604020202020204" charset="-79"/>
                <a:ea typeface="Times New Roman" panose="02020603050405020304" pitchFamily="18" charset="0"/>
                <a:cs typeface="Varela Round" panose="020B0604020202020204" charset="-79"/>
              </a:rPr>
            </a:br>
            <a:r>
              <a:rPr lang="he-IL" sz="2000" b="1" dirty="0">
                <a:latin typeface="Varela Round" panose="020B0604020202020204" charset="-79"/>
                <a:ea typeface="Times New Roman" panose="02020603050405020304" pitchFamily="18" charset="0"/>
                <a:cs typeface="Varela Round" panose="020B0604020202020204" charset="-79"/>
              </a:rPr>
              <a:t>על מניעים או צרכים שלהם ולכן לא היו בלחץ בכלל!</a:t>
            </a:r>
            <a:br>
              <a:rPr lang="en-US" sz="2000" b="1" dirty="0">
                <a:latin typeface="Varela Round" panose="020B0604020202020204" charset="-79"/>
                <a:ea typeface="Times New Roman" panose="02020603050405020304" pitchFamily="18" charset="0"/>
                <a:cs typeface="Varela Round" panose="020B0604020202020204" charset="-79"/>
              </a:rPr>
            </a:br>
            <a:br>
              <a:rPr lang="en-US" sz="2000" b="1" dirty="0">
                <a:latin typeface="Varela Round" panose="020B0604020202020204" charset="-79"/>
                <a:ea typeface="Times New Roman" panose="02020603050405020304" pitchFamily="18" charset="0"/>
                <a:cs typeface="Varela Round" panose="020B0604020202020204" charset="-79"/>
              </a:rPr>
            </a:br>
            <a:r>
              <a:rPr lang="he-IL" sz="2000" b="1" dirty="0">
                <a:solidFill>
                  <a:srgbClr val="0070C0"/>
                </a:solidFill>
                <a:latin typeface="Varela Round" panose="020B0604020202020204" charset="-79"/>
                <a:ea typeface="Times New Roman" panose="02020603050405020304" pitchFamily="18" charset="0"/>
                <a:cs typeface="Varela Round" panose="020B0604020202020204" charset="-79"/>
              </a:rPr>
              <a:t>מסקנה: </a:t>
            </a:r>
            <a:r>
              <a:rPr lang="he-IL" sz="2000" dirty="0">
                <a:latin typeface="Varela Round" panose="020B0604020202020204" charset="-79"/>
                <a:ea typeface="Times New Roman" panose="02020603050405020304" pitchFamily="18" charset="0"/>
                <a:cs typeface="Varela Round" panose="020B0604020202020204" charset="-79"/>
              </a:rPr>
              <a:t>כל אחד תופס את המצב בצורה שונה בהתאם למידת האיום </a:t>
            </a:r>
            <a:br>
              <a:rPr lang="en-US" sz="2000" dirty="0">
                <a:latin typeface="Varela Round" panose="020B0604020202020204" charset="-79"/>
                <a:ea typeface="Times New Roman" panose="02020603050405020304" pitchFamily="18" charset="0"/>
                <a:cs typeface="Varela Round" panose="020B0604020202020204" charset="-79"/>
              </a:rPr>
            </a:br>
            <a:r>
              <a:rPr lang="he-IL" sz="2000" dirty="0">
                <a:latin typeface="Varela Round" panose="020B0604020202020204" charset="-79"/>
                <a:ea typeface="Times New Roman" panose="02020603050405020304" pitchFamily="18" charset="0"/>
                <a:cs typeface="Varela Round" panose="020B0604020202020204" charset="-79"/>
              </a:rPr>
              <a:t>             של המצב ולהערכת היכולת שלהם להתמודד עם המצב.  </a:t>
            </a:r>
            <a:br>
              <a:rPr lang="en-US" sz="2000" dirty="0">
                <a:latin typeface="Varela Round" panose="020B0604020202020204" charset="-79"/>
                <a:ea typeface="Times New Roman" panose="02020603050405020304" pitchFamily="18" charset="0"/>
                <a:cs typeface="Varela Round" panose="020B0604020202020204" charset="-79"/>
              </a:rPr>
            </a:br>
            <a:r>
              <a:rPr lang="he-IL" sz="2000" b="1" dirty="0">
                <a:solidFill>
                  <a:srgbClr val="0070C0"/>
                </a:solidFill>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rPr>
              <a:t>מסקנת המחקר של מאל מהווה ראייה (הוכחה) לנכונות מודל האינטראקציה </a:t>
            </a:r>
            <a:br>
              <a:rPr lang="en-US" sz="2000" b="1" dirty="0">
                <a:solidFill>
                  <a:srgbClr val="0070C0"/>
                </a:solidFill>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rPr>
            </a:br>
            <a:endParaRPr lang="he-IL" sz="2000" b="1" dirty="0">
              <a:solidFill>
                <a:srgbClr val="0070C0"/>
              </a:solidFill>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endParaRPr>
          </a:p>
        </p:txBody>
      </p:sp>
      <p:sp>
        <p:nvSpPr>
          <p:cNvPr id="3" name="Google Shape;74;p10">
            <a:extLst>
              <a:ext uri="{FF2B5EF4-FFF2-40B4-BE49-F238E27FC236}">
                <a16:creationId xmlns:a16="http://schemas.microsoft.com/office/drawing/2014/main" id="{336285B4-B089-49F2-A017-EA1162A833FA}"/>
              </a:ext>
            </a:extLst>
          </p:cNvPr>
          <p:cNvSpPr txBox="1">
            <a:spLocks noGrp="1"/>
          </p:cNvSpPr>
          <p:nvPr>
            <p:ph type="title"/>
          </p:nvPr>
        </p:nvSpPr>
        <p:spPr>
          <a:xfrm>
            <a:off x="260373" y="342428"/>
            <a:ext cx="111600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he-IL" sz="4000" dirty="0">
                <a:latin typeface="Varela Round" panose="020B0604020202020204" charset="-79"/>
                <a:cs typeface="Varela Round" panose="020B0604020202020204" charset="-79"/>
              </a:rPr>
              <a:t>מודל האינטראקציה – </a:t>
            </a:r>
            <a:r>
              <a:rPr lang="he-IL" sz="3200" dirty="0">
                <a:latin typeface="Varela Round" panose="020B0604020202020204" charset="-79"/>
                <a:cs typeface="Varela Round" panose="020B0604020202020204" charset="-79"/>
              </a:rPr>
              <a:t>המחקר של מאל (1949)</a:t>
            </a:r>
            <a:endParaRPr sz="4000" dirty="0">
              <a:latin typeface="Varela Round" panose="020B0604020202020204" charset="-79"/>
              <a:cs typeface="Varela Round" panose="020B0604020202020204" charset="-79"/>
            </a:endParaRPr>
          </a:p>
        </p:txBody>
      </p:sp>
      <p:pic>
        <p:nvPicPr>
          <p:cNvPr id="6" name="תמונה 5">
            <a:extLst>
              <a:ext uri="{FF2B5EF4-FFF2-40B4-BE49-F238E27FC236}">
                <a16:creationId xmlns:a16="http://schemas.microsoft.com/office/drawing/2014/main" id="{597C1C0B-8C91-42D5-9573-FBAC25324304}"/>
              </a:ext>
            </a:extLst>
          </p:cNvPr>
          <p:cNvPicPr>
            <a:picLocks noChangeAspect="1"/>
          </p:cNvPicPr>
          <p:nvPr/>
        </p:nvPicPr>
        <p:blipFill>
          <a:blip r:embed="rId2"/>
          <a:stretch>
            <a:fillRect/>
          </a:stretch>
        </p:blipFill>
        <p:spPr>
          <a:xfrm>
            <a:off x="535574" y="1533525"/>
            <a:ext cx="3430636" cy="3233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0039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3AAB6554-4086-4ABD-B04D-5EC40DBC1D21}"/>
              </a:ext>
            </a:extLst>
          </p:cNvPr>
          <p:cNvSpPr>
            <a:spLocks noGrp="1"/>
          </p:cNvSpPr>
          <p:nvPr>
            <p:ph type="body" idx="2"/>
          </p:nvPr>
        </p:nvSpPr>
        <p:spPr>
          <a:xfrm>
            <a:off x="5005954" y="1471889"/>
            <a:ext cx="5551840" cy="4345587"/>
          </a:xfrm>
        </p:spPr>
        <p:style>
          <a:lnRef idx="2">
            <a:schemeClr val="accent2"/>
          </a:lnRef>
          <a:fillRef idx="1">
            <a:schemeClr val="lt1"/>
          </a:fillRef>
          <a:effectRef idx="0">
            <a:schemeClr val="accent2"/>
          </a:effectRef>
          <a:fontRef idx="minor">
            <a:schemeClr val="dk1"/>
          </a:fontRef>
        </p:style>
        <p:txBody>
          <a:bodyPr/>
          <a:lstStyle/>
          <a:p>
            <a:pPr>
              <a:lnSpc>
                <a:spcPct val="150000"/>
              </a:lnSpc>
              <a:buFont typeface="Wingdings" panose="05000000000000000000" pitchFamily="2" charset="2"/>
              <a:buChar char="ü"/>
            </a:pPr>
            <a:r>
              <a:rPr lang="he-IL" sz="2000" dirty="0">
                <a:solidFill>
                  <a:schemeClr val="tx1"/>
                </a:solidFill>
                <a:latin typeface="Varela Round" panose="020B0604020202020204" charset="-79"/>
                <a:ea typeface="Times New Roman" panose="02020603050405020304" pitchFamily="18" charset="0"/>
                <a:cs typeface="Varela Round" panose="020B0604020202020204" charset="-79"/>
              </a:rPr>
              <a:t>לחץ הוא דבר סובייקטיבי </a:t>
            </a:r>
          </a:p>
          <a:p>
            <a:pPr>
              <a:lnSpc>
                <a:spcPct val="150000"/>
              </a:lnSpc>
              <a:buFont typeface="Wingdings" panose="05000000000000000000" pitchFamily="2" charset="2"/>
              <a:buChar char="ü"/>
            </a:pPr>
            <a:r>
              <a:rPr lang="he-IL" sz="2000" dirty="0">
                <a:solidFill>
                  <a:schemeClr val="tx1"/>
                </a:solidFill>
                <a:latin typeface="Varela Round" panose="020B0604020202020204" charset="-79"/>
                <a:ea typeface="Times New Roman" panose="02020603050405020304" pitchFamily="18" charset="0"/>
                <a:cs typeface="Varela Round" panose="020B0604020202020204" charset="-79"/>
              </a:rPr>
              <a:t>האדם עושה שתי הערכות לפני שהוא נכנס ללחץ </a:t>
            </a:r>
          </a:p>
          <a:p>
            <a:pPr>
              <a:lnSpc>
                <a:spcPct val="150000"/>
              </a:lnSpc>
              <a:buFont typeface="Wingdings" panose="05000000000000000000" pitchFamily="2" charset="2"/>
              <a:buChar char="ü"/>
            </a:pPr>
            <a:r>
              <a:rPr lang="he-IL" sz="2000" dirty="0">
                <a:solidFill>
                  <a:schemeClr val="tx1"/>
                </a:solidFill>
                <a:latin typeface="Varela Round" panose="020B0604020202020204" charset="-79"/>
                <a:ea typeface="Times New Roman" panose="02020603050405020304" pitchFamily="18" charset="0"/>
                <a:cs typeface="Varela Round" panose="020B0604020202020204" charset="-79"/>
              </a:rPr>
              <a:t>הערכה ראשונה: האם המצב מאיים עלי?</a:t>
            </a:r>
          </a:p>
          <a:p>
            <a:pPr>
              <a:lnSpc>
                <a:spcPct val="150000"/>
              </a:lnSpc>
              <a:buFont typeface="Wingdings" panose="05000000000000000000" pitchFamily="2" charset="2"/>
              <a:buChar char="ü"/>
            </a:pPr>
            <a:r>
              <a:rPr lang="he-IL" sz="2000" dirty="0">
                <a:solidFill>
                  <a:schemeClr val="tx1"/>
                </a:solidFill>
                <a:latin typeface="Varela Round" panose="020B0604020202020204" charset="-79"/>
                <a:ea typeface="Times New Roman" panose="02020603050405020304" pitchFamily="18" charset="0"/>
                <a:cs typeface="Varela Round" panose="020B0604020202020204" charset="-79"/>
              </a:rPr>
              <a:t>הערכה שנייה: האם אני יכול להתמודד עם המצב?". </a:t>
            </a:r>
          </a:p>
          <a:p>
            <a:pPr>
              <a:lnSpc>
                <a:spcPct val="150000"/>
              </a:lnSpc>
              <a:buFont typeface="Wingdings" panose="05000000000000000000" pitchFamily="2" charset="2"/>
              <a:buChar char="ü"/>
            </a:pPr>
            <a:r>
              <a:rPr lang="he-IL" sz="2000" dirty="0">
                <a:solidFill>
                  <a:schemeClr val="tx1"/>
                </a:solidFill>
                <a:latin typeface="Varela Round" panose="020B0604020202020204" charset="-79"/>
                <a:ea typeface="Times New Roman" panose="02020603050405020304" pitchFamily="18" charset="0"/>
                <a:cs typeface="Varela Round" panose="020B0604020202020204" charset="-79"/>
              </a:rPr>
              <a:t>רק אם האדם תופס את המצב כמאיים </a:t>
            </a:r>
            <a:br>
              <a:rPr lang="en-US" sz="2000" dirty="0">
                <a:solidFill>
                  <a:schemeClr val="tx1"/>
                </a:solidFill>
                <a:latin typeface="Varela Round" panose="020B0604020202020204" charset="-79"/>
                <a:ea typeface="Times New Roman" panose="02020603050405020304" pitchFamily="18" charset="0"/>
                <a:cs typeface="Varela Round" panose="020B0604020202020204" charset="-79"/>
              </a:rPr>
            </a:br>
            <a:r>
              <a:rPr lang="he-IL" sz="2000" dirty="0">
                <a:solidFill>
                  <a:schemeClr val="tx1"/>
                </a:solidFill>
                <a:latin typeface="Varela Round" panose="020B0604020202020204" charset="-79"/>
                <a:ea typeface="Times New Roman" panose="02020603050405020304" pitchFamily="18" charset="0"/>
                <a:cs typeface="Varela Round" panose="020B0604020202020204" charset="-79"/>
              </a:rPr>
              <a:t>ואת יכולת ההתמודדות שלו כנמוכה הוא</a:t>
            </a:r>
            <a:br>
              <a:rPr lang="en-US" sz="2000" dirty="0">
                <a:solidFill>
                  <a:schemeClr val="tx1"/>
                </a:solidFill>
                <a:latin typeface="Varela Round" panose="020B0604020202020204" charset="-79"/>
                <a:ea typeface="Times New Roman" panose="02020603050405020304" pitchFamily="18" charset="0"/>
                <a:cs typeface="Varela Round" panose="020B0604020202020204" charset="-79"/>
              </a:rPr>
            </a:br>
            <a:r>
              <a:rPr lang="he-IL" sz="2000" dirty="0">
                <a:solidFill>
                  <a:schemeClr val="tx1"/>
                </a:solidFill>
                <a:latin typeface="Varela Round" panose="020B0604020202020204" charset="-79"/>
                <a:ea typeface="Times New Roman" panose="02020603050405020304" pitchFamily="18" charset="0"/>
                <a:cs typeface="Varela Round" panose="020B0604020202020204" charset="-79"/>
              </a:rPr>
              <a:t>יחוש לחץ! </a:t>
            </a:r>
          </a:p>
        </p:txBody>
      </p:sp>
      <p:sp>
        <p:nvSpPr>
          <p:cNvPr id="6" name="כותרת 12">
            <a:extLst>
              <a:ext uri="{FF2B5EF4-FFF2-40B4-BE49-F238E27FC236}">
                <a16:creationId xmlns:a16="http://schemas.microsoft.com/office/drawing/2014/main" id="{09820838-B6D2-4543-B553-34252CCE1744}"/>
              </a:ext>
            </a:extLst>
          </p:cNvPr>
          <p:cNvSpPr>
            <a:spLocks noGrp="1"/>
          </p:cNvSpPr>
          <p:nvPr>
            <p:ph type="title"/>
          </p:nvPr>
        </p:nvSpPr>
        <p:spPr>
          <a:xfrm>
            <a:off x="360223" y="533055"/>
            <a:ext cx="11160000" cy="720000"/>
          </a:xfrm>
        </p:spPr>
        <p:txBody>
          <a:bodyPr/>
          <a:lstStyle/>
          <a:p>
            <a:r>
              <a:rPr lang="he-IL" dirty="0">
                <a:latin typeface="Varela Round" panose="020B0604020202020204" charset="-79"/>
                <a:cs typeface="Varela Round" panose="020B0604020202020204" charset="-79"/>
              </a:rPr>
              <a:t>לסיכום מודל האינטראקציה </a:t>
            </a:r>
          </a:p>
        </p:txBody>
      </p:sp>
      <p:pic>
        <p:nvPicPr>
          <p:cNvPr id="7" name="תמונה 6">
            <a:extLst>
              <a:ext uri="{FF2B5EF4-FFF2-40B4-BE49-F238E27FC236}">
                <a16:creationId xmlns:a16="http://schemas.microsoft.com/office/drawing/2014/main" id="{6CFBFC8A-9244-4C1A-A787-89D153D85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433" y="1471889"/>
            <a:ext cx="2493818" cy="2660073"/>
          </a:xfrm>
          <a:prstGeom prst="rect">
            <a:avLst/>
          </a:prstGeom>
          <a:ln>
            <a:noFill/>
          </a:ln>
          <a:effectLst>
            <a:outerShdw blurRad="292100" dist="139700" dir="2700000" algn="tl" rotWithShape="0">
              <a:srgbClr val="333333">
                <a:alpha val="65000"/>
              </a:srgbClr>
            </a:outerShdw>
          </a:effectLst>
        </p:spPr>
      </p:pic>
      <p:sp>
        <p:nvSpPr>
          <p:cNvPr id="8" name="מלבן 7">
            <a:extLst>
              <a:ext uri="{FF2B5EF4-FFF2-40B4-BE49-F238E27FC236}">
                <a16:creationId xmlns:a16="http://schemas.microsoft.com/office/drawing/2014/main" id="{7B3A74D4-1402-4533-A897-81EB5E40C9CC}"/>
              </a:ext>
            </a:extLst>
          </p:cNvPr>
          <p:cNvSpPr/>
          <p:nvPr/>
        </p:nvSpPr>
        <p:spPr>
          <a:xfrm>
            <a:off x="747588" y="4350796"/>
            <a:ext cx="3570209" cy="1200329"/>
          </a:xfrm>
          <a:prstGeom prst="rect">
            <a:avLst/>
          </a:prstGeom>
          <a:noFill/>
          <a:ln>
            <a:solidFill>
              <a:srgbClr val="00B0F0"/>
            </a:solidFill>
          </a:ln>
        </p:spPr>
        <p:txBody>
          <a:bodyPr wrap="none" lIns="91440" tIns="45720" rIns="91440" bIns="45720">
            <a:spAutoFit/>
          </a:bodyPr>
          <a:lstStyle/>
          <a:p>
            <a:pPr algn="ctr"/>
            <a:r>
              <a:rPr lang="he-IL" sz="2400" cap="none" spc="0" dirty="0">
                <a:ln w="0"/>
                <a:solidFill>
                  <a:schemeClr val="tx1"/>
                </a:solidFill>
                <a:effectLst>
                  <a:outerShdw blurRad="38100" dist="19050" dir="2700000" algn="tl" rotWithShape="0">
                    <a:schemeClr val="dk1">
                      <a:alpha val="40000"/>
                    </a:schemeClr>
                  </a:outerShdw>
                </a:effectLst>
                <a:latin typeface="Varela Round" pitchFamily="2" charset="-79"/>
                <a:cs typeface="Varela Round" pitchFamily="2" charset="-79"/>
              </a:rPr>
              <a:t>האם עכשיו אתם תופסים  </a:t>
            </a:r>
            <a:br>
              <a:rPr lang="en-US" sz="2400" cap="none" spc="0" dirty="0">
                <a:ln w="0"/>
                <a:solidFill>
                  <a:schemeClr val="tx1"/>
                </a:solidFill>
                <a:effectLst>
                  <a:outerShdw blurRad="38100" dist="19050" dir="2700000" algn="tl" rotWithShape="0">
                    <a:schemeClr val="dk1">
                      <a:alpha val="40000"/>
                    </a:schemeClr>
                  </a:outerShdw>
                </a:effectLst>
                <a:latin typeface="Varela Round" pitchFamily="2" charset="-79"/>
                <a:cs typeface="Varela Round" pitchFamily="2" charset="-79"/>
              </a:rPr>
            </a:br>
            <a:r>
              <a:rPr lang="he-IL" sz="2400" cap="none" spc="0" dirty="0">
                <a:ln w="0"/>
                <a:solidFill>
                  <a:schemeClr val="tx1"/>
                </a:solidFill>
                <a:effectLst>
                  <a:outerShdw blurRad="38100" dist="19050" dir="2700000" algn="tl" rotWithShape="0">
                    <a:schemeClr val="dk1">
                      <a:alpha val="40000"/>
                    </a:schemeClr>
                  </a:outerShdw>
                </a:effectLst>
                <a:latin typeface="Varela Round" pitchFamily="2" charset="-79"/>
                <a:cs typeface="Varela Round" pitchFamily="2" charset="-79"/>
              </a:rPr>
              <a:t>אחרת את תופעת </a:t>
            </a:r>
            <a:br>
              <a:rPr lang="en-US" sz="2400" cap="none" spc="0" dirty="0">
                <a:ln w="0"/>
                <a:solidFill>
                  <a:schemeClr val="tx1"/>
                </a:solidFill>
                <a:effectLst>
                  <a:outerShdw blurRad="38100" dist="19050" dir="2700000" algn="tl" rotWithShape="0">
                    <a:schemeClr val="dk1">
                      <a:alpha val="40000"/>
                    </a:schemeClr>
                  </a:outerShdw>
                </a:effectLst>
                <a:latin typeface="Varela Round" pitchFamily="2" charset="-79"/>
                <a:cs typeface="Varela Round" pitchFamily="2" charset="-79"/>
              </a:rPr>
            </a:br>
            <a:r>
              <a:rPr lang="he-IL" sz="2400" cap="none" spc="0" dirty="0">
                <a:ln w="0"/>
                <a:solidFill>
                  <a:srgbClr val="FF0000"/>
                </a:solidFill>
                <a:effectLst>
                  <a:outerShdw blurRad="38100" dist="19050" dir="2700000" algn="tl" rotWithShape="0">
                    <a:schemeClr val="dk1">
                      <a:alpha val="40000"/>
                    </a:schemeClr>
                  </a:outerShdw>
                </a:effectLst>
                <a:latin typeface="Varela Round" pitchFamily="2" charset="-79"/>
                <a:cs typeface="Varela Round" pitchFamily="2" charset="-79"/>
              </a:rPr>
              <a:t>חרדת בחינות?</a:t>
            </a:r>
          </a:p>
        </p:txBody>
      </p:sp>
    </p:spTree>
    <p:extLst>
      <p:ext uri="{BB962C8B-B14F-4D97-AF65-F5344CB8AC3E}">
        <p14:creationId xmlns:p14="http://schemas.microsoft.com/office/powerpoint/2010/main" val="1332127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3AAB6554-4086-4ABD-B04D-5EC40DBC1D21}"/>
              </a:ext>
            </a:extLst>
          </p:cNvPr>
          <p:cNvSpPr>
            <a:spLocks noGrp="1"/>
          </p:cNvSpPr>
          <p:nvPr>
            <p:ph type="body" idx="2"/>
          </p:nvPr>
        </p:nvSpPr>
        <p:spPr>
          <a:xfrm>
            <a:off x="1261240" y="1725217"/>
            <a:ext cx="9167009" cy="4159416"/>
          </a:xfrm>
          <a:ln>
            <a:solidFill>
              <a:schemeClr val="accent2"/>
            </a:solidFill>
          </a:ln>
        </p:spPr>
        <p:txBody>
          <a:bodyPr/>
          <a:lstStyle/>
          <a:p>
            <a:pPr marL="76200" indent="0">
              <a:buNone/>
            </a:pPr>
            <a:endParaRPr lang="he-IL" sz="1600" dirty="0">
              <a:solidFill>
                <a:schemeClr val="tx1"/>
              </a:solidFill>
              <a:latin typeface="Varela Round" panose="020B0604020202020204" charset="-79"/>
              <a:ea typeface="Times New Roman" panose="02020603050405020304" pitchFamily="18" charset="0"/>
              <a:cs typeface="Varela Round" panose="020B0604020202020204" charset="-79"/>
            </a:endParaRPr>
          </a:p>
          <a:p>
            <a:pPr marL="76200" indent="0">
              <a:buNone/>
            </a:pPr>
            <a:r>
              <a:rPr lang="he-IL" sz="1600" dirty="0">
                <a:solidFill>
                  <a:schemeClr val="tx1"/>
                </a:solidFill>
                <a:latin typeface="Varela Round" panose="020B0604020202020204" charset="-79"/>
                <a:ea typeface="Times New Roman" panose="02020603050405020304" pitchFamily="18" charset="0"/>
                <a:cs typeface="Varela Round" panose="020B0604020202020204" charset="-79"/>
              </a:rPr>
              <a:t>בגרות, קיץ תשע"ו, 2016</a:t>
            </a:r>
          </a:p>
          <a:p>
            <a:pPr marL="76200" indent="0">
              <a:lnSpc>
                <a:spcPts val="2880"/>
              </a:lnSpc>
              <a:buNone/>
            </a:pPr>
            <a:r>
              <a:rPr lang="he-IL" sz="2000" dirty="0">
                <a:solidFill>
                  <a:schemeClr val="tx1"/>
                </a:solidFill>
                <a:latin typeface="Varela Round" panose="020B0604020202020204" charset="-79"/>
                <a:ea typeface="Times New Roman" panose="02020603050405020304" pitchFamily="18" charset="0"/>
                <a:cs typeface="Varela Round" panose="020B0604020202020204" charset="-79"/>
              </a:rPr>
              <a:t>תלמידיה של רונית הציעו לה ליצור קבוצת וואטסאפ שתאפשר להעביר במהירות מסרים לתלמידי הכיתה. התלמידים סיפרו לה שהמורים האחרים מחוברים לאפליקציה זו כבר זמן רב ומשתמשים בה לצורכי לימודים. בעיני התלמידים מורים אלה נחשבים למתקדמים מבחינה טכנולוגית. רונית מהססת משום שאינה שולטת ביישומי מחשב. </a:t>
            </a:r>
          </a:p>
          <a:p>
            <a:pPr marL="76200" indent="0">
              <a:lnSpc>
                <a:spcPct val="150000"/>
              </a:lnSpc>
              <a:buNone/>
            </a:pPr>
            <a:endParaRPr lang="he-IL" sz="2000" dirty="0">
              <a:solidFill>
                <a:schemeClr val="tx1"/>
              </a:solidFill>
              <a:latin typeface="Varela Round" panose="020B0604020202020204" charset="-79"/>
              <a:ea typeface="Times New Roman" panose="02020603050405020304" pitchFamily="18" charset="0"/>
              <a:cs typeface="Varela Round" panose="020B0604020202020204" charset="-79"/>
            </a:endParaRPr>
          </a:p>
          <a:p>
            <a:pPr marL="76200" indent="0">
              <a:lnSpc>
                <a:spcPct val="150000"/>
              </a:lnSpc>
              <a:buNone/>
            </a:pPr>
            <a:r>
              <a:rPr lang="he-IL" sz="2000" b="1" dirty="0">
                <a:solidFill>
                  <a:schemeClr val="tx1"/>
                </a:solidFill>
                <a:latin typeface="Varela Round" panose="020B0604020202020204" charset="-79"/>
                <a:ea typeface="Times New Roman" panose="02020603050405020304" pitchFamily="18" charset="0"/>
                <a:cs typeface="Varela Round" panose="020B0604020202020204" charset="-79"/>
              </a:rPr>
              <a:t>הצג את מודל האינטראקציה, והסבר באמצעותו מדוע מורים אחדים חווים לחץ כאשר הם צריכים להשתמש ביישומי מחשב חדשים, ואילו מורים אחרים אינם חווים לחץ במצב זה.</a:t>
            </a:r>
          </a:p>
          <a:p>
            <a:pPr marL="76200" indent="0" algn="ctr">
              <a:lnSpc>
                <a:spcPct val="150000"/>
              </a:lnSpc>
              <a:buNone/>
            </a:pPr>
            <a:endParaRPr lang="he-IL" sz="1800" dirty="0">
              <a:solidFill>
                <a:schemeClr val="tx1"/>
              </a:solidFill>
              <a:latin typeface="Varela Round" panose="020B0604020202020204" charset="-79"/>
              <a:ea typeface="Times New Roman" panose="02020603050405020304" pitchFamily="18" charset="0"/>
              <a:cs typeface="Varela Round" panose="020B0604020202020204" charset="-79"/>
            </a:endParaRPr>
          </a:p>
        </p:txBody>
      </p:sp>
      <p:sp>
        <p:nvSpPr>
          <p:cNvPr id="6" name="כותרת 1">
            <a:extLst>
              <a:ext uri="{FF2B5EF4-FFF2-40B4-BE49-F238E27FC236}">
                <a16:creationId xmlns:a16="http://schemas.microsoft.com/office/drawing/2014/main" id="{A96401ED-03D3-46C5-BC43-BEE0A3497262}"/>
              </a:ext>
            </a:extLst>
          </p:cNvPr>
          <p:cNvSpPr>
            <a:spLocks noGrp="1"/>
          </p:cNvSpPr>
          <p:nvPr>
            <p:ph type="title"/>
          </p:nvPr>
        </p:nvSpPr>
        <p:spPr>
          <a:xfrm>
            <a:off x="515206" y="213094"/>
            <a:ext cx="11160000" cy="720000"/>
          </a:xfrm>
        </p:spPr>
        <p:txBody>
          <a:bodyPr/>
          <a:lstStyle/>
          <a:p>
            <a:r>
              <a:rPr lang="he-IL" dirty="0">
                <a:latin typeface="Varela Round" panose="020B0604020202020204" charset="-79"/>
                <a:cs typeface="Varela Round" panose="020B0604020202020204" charset="-79"/>
              </a:rPr>
              <a:t>מטלה מסכמת </a:t>
            </a:r>
          </a:p>
        </p:txBody>
      </p:sp>
      <p:sp>
        <p:nvSpPr>
          <p:cNvPr id="7" name="מלבן 6">
            <a:extLst>
              <a:ext uri="{FF2B5EF4-FFF2-40B4-BE49-F238E27FC236}">
                <a16:creationId xmlns:a16="http://schemas.microsoft.com/office/drawing/2014/main" id="{DD23941D-E075-4678-82D8-AFC34FB2CC90}"/>
              </a:ext>
            </a:extLst>
          </p:cNvPr>
          <p:cNvSpPr/>
          <p:nvPr/>
        </p:nvSpPr>
        <p:spPr>
          <a:xfrm>
            <a:off x="1256791" y="973367"/>
            <a:ext cx="9175910" cy="584775"/>
          </a:xfrm>
          <a:prstGeom prst="rect">
            <a:avLst/>
          </a:prstGeom>
          <a:noFill/>
          <a:ln>
            <a:solidFill>
              <a:schemeClr val="accent2">
                <a:lumMod val="60000"/>
                <a:lumOff val="40000"/>
              </a:schemeClr>
            </a:solidFill>
          </a:ln>
        </p:spPr>
        <p:txBody>
          <a:bodyPr wrap="none" lIns="91440" tIns="45720" rIns="91440" bIns="45720">
            <a:spAutoFit/>
          </a:bodyPr>
          <a:lstStyle/>
          <a:p>
            <a:pPr algn="ctr"/>
            <a:r>
              <a:rPr lang="he-IL" sz="3200" cap="none" spc="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rPr>
              <a:t>דוגמה לשאלת בגרות העוסקת במודל האינטראקציה</a:t>
            </a:r>
          </a:p>
        </p:txBody>
      </p:sp>
    </p:spTree>
    <p:extLst>
      <p:ext uri="{BB962C8B-B14F-4D97-AF65-F5344CB8AC3E}">
        <p14:creationId xmlns:p14="http://schemas.microsoft.com/office/powerpoint/2010/main" val="4242767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515206" y="449705"/>
            <a:ext cx="11160000" cy="5021705"/>
          </a:xfrm>
          <a:ln>
            <a:solidFill>
              <a:schemeClr val="accent1"/>
            </a:solidFill>
          </a:ln>
        </p:spPr>
        <p:txBody>
          <a:bodyPr/>
          <a:lstStyle/>
          <a:p>
            <a:pPr marL="76200" indent="0">
              <a:buNone/>
            </a:pPr>
            <a:br>
              <a:rPr lang="en-US" dirty="0"/>
            </a:br>
            <a:r>
              <a:rPr lang="he-IL" dirty="0"/>
              <a:t>                </a:t>
            </a:r>
            <a:r>
              <a:rPr lang="he-IL" sz="4800" dirty="0">
                <a:latin typeface="Varela Round" panose="020B0604020202020204" charset="-79"/>
                <a:cs typeface="Varela Round" panose="020B0604020202020204" charset="-79"/>
              </a:rPr>
              <a:t>זהו זה הפעם,</a:t>
            </a:r>
            <a:br>
              <a:rPr lang="en-US" sz="4800" dirty="0">
                <a:latin typeface="Varela Round" panose="020B0604020202020204" charset="-79"/>
                <a:cs typeface="Varela Round" panose="020B0604020202020204" charset="-79"/>
              </a:rPr>
            </a:br>
            <a:r>
              <a:rPr lang="he-IL" sz="4800" dirty="0">
                <a:latin typeface="Varela Round" panose="020B0604020202020204" charset="-79"/>
                <a:cs typeface="Varela Round" panose="020B0604020202020204" charset="-79"/>
              </a:rPr>
              <a:t>       </a:t>
            </a:r>
            <a:r>
              <a:rPr lang="he-IL" sz="5400" b="1" dirty="0">
                <a:solidFill>
                  <a:schemeClr val="accent2"/>
                </a:solidFill>
                <a:effectLst>
                  <a:outerShdw blurRad="38100" dist="38100" dir="2700000" algn="tl">
                    <a:srgbClr val="000000">
                      <a:alpha val="43137"/>
                    </a:srgbClr>
                  </a:outerShdw>
                </a:effectLst>
                <a:latin typeface="Varela Round" panose="020B0604020202020204" charset="-79"/>
                <a:cs typeface="Varela Round" panose="020B0604020202020204" charset="-79"/>
              </a:rPr>
              <a:t> תודה </a:t>
            </a:r>
            <a:r>
              <a:rPr lang="he-IL" sz="4400" dirty="0">
                <a:latin typeface="Varela Round" panose="020B0604020202020204" charset="-79"/>
                <a:cs typeface="Varela Round" panose="020B0604020202020204" charset="-79"/>
              </a:rPr>
              <a:t>על ההקשבה</a:t>
            </a:r>
            <a:br>
              <a:rPr lang="en-US" sz="5400" b="1" dirty="0">
                <a:solidFill>
                  <a:schemeClr val="accent2"/>
                </a:solidFill>
                <a:effectLst>
                  <a:outerShdw blurRad="38100" dist="38100" dir="2700000" algn="tl">
                    <a:srgbClr val="000000">
                      <a:alpha val="43137"/>
                    </a:srgbClr>
                  </a:outerShdw>
                </a:effectLst>
                <a:latin typeface="Varela Round" panose="020B0604020202020204" charset="-79"/>
                <a:cs typeface="Varela Round" panose="020B0604020202020204" charset="-79"/>
              </a:rPr>
            </a:br>
            <a:r>
              <a:rPr lang="he-IL" sz="5400" b="1" dirty="0">
                <a:solidFill>
                  <a:schemeClr val="accent2"/>
                </a:solidFill>
                <a:effectLst>
                  <a:outerShdw blurRad="38100" dist="38100" dir="2700000" algn="tl">
                    <a:srgbClr val="000000">
                      <a:alpha val="43137"/>
                    </a:srgbClr>
                  </a:outerShdw>
                </a:effectLst>
                <a:latin typeface="Varela Round" panose="020B0604020202020204" charset="-79"/>
                <a:cs typeface="Varela Round" panose="020B0604020202020204" charset="-79"/>
              </a:rPr>
              <a:t>                 </a:t>
            </a:r>
            <a:r>
              <a:rPr lang="he-IL" sz="4400" dirty="0">
                <a:latin typeface="Varela Round" panose="020B0604020202020204" charset="-79"/>
                <a:cs typeface="Varela Round" panose="020B0604020202020204" charset="-79"/>
              </a:rPr>
              <a:t>וההשתתפות בשיעור!</a:t>
            </a:r>
            <a:br>
              <a:rPr lang="en-US" sz="4800" dirty="0">
                <a:latin typeface="Varela Round" panose="020B0604020202020204" charset="-79"/>
                <a:cs typeface="Varela Round" panose="020B0604020202020204" charset="-79"/>
              </a:rPr>
            </a:br>
            <a:r>
              <a:rPr lang="he-IL" sz="4800" dirty="0">
                <a:latin typeface="Varela Round" panose="020B0604020202020204" charset="-79"/>
                <a:cs typeface="Varela Round" panose="020B0604020202020204" charset="-79"/>
              </a:rPr>
              <a:t>                                                     </a:t>
            </a:r>
          </a:p>
          <a:p>
            <a:pPr marL="76200" indent="0">
              <a:buNone/>
            </a:pPr>
            <a:r>
              <a:rPr lang="he-IL" sz="4800" dirty="0">
                <a:latin typeface="Varela Round" panose="020B0604020202020204" charset="-79"/>
                <a:cs typeface="Varela Round" panose="020B0604020202020204" charset="-79"/>
              </a:rPr>
              <a:t>                                                         </a:t>
            </a:r>
            <a:endParaRPr lang="he-IL" sz="3200" dirty="0">
              <a:latin typeface="Varela Round" panose="020B0604020202020204" charset="-79"/>
              <a:cs typeface="Varela Round" panose="020B0604020202020204" charset="-79"/>
            </a:endParaRPr>
          </a:p>
        </p:txBody>
      </p:sp>
      <p:pic>
        <p:nvPicPr>
          <p:cNvPr id="4" name="תמונה 3">
            <a:extLst>
              <a:ext uri="{FF2B5EF4-FFF2-40B4-BE49-F238E27FC236}">
                <a16:creationId xmlns:a16="http://schemas.microsoft.com/office/drawing/2014/main" id="{8B737EFC-1B1E-41E6-B902-AC1BF3B7AAD8}"/>
              </a:ext>
            </a:extLst>
          </p:cNvPr>
          <p:cNvPicPr>
            <a:picLocks noChangeAspect="1"/>
          </p:cNvPicPr>
          <p:nvPr/>
        </p:nvPicPr>
        <p:blipFill>
          <a:blip r:embed="rId2"/>
          <a:stretch>
            <a:fillRect/>
          </a:stretch>
        </p:blipFill>
        <p:spPr>
          <a:xfrm>
            <a:off x="1884520" y="858421"/>
            <a:ext cx="2981326" cy="1985963"/>
          </a:xfrm>
          <a:prstGeom prst="rect">
            <a:avLst/>
          </a:prstGeom>
          <a:ln>
            <a:noFill/>
          </a:ln>
          <a:effectLst>
            <a:outerShdw blurRad="292100" dist="139700" dir="2700000" algn="tl" rotWithShape="0">
              <a:srgbClr val="333333">
                <a:alpha val="65000"/>
              </a:srgbClr>
            </a:outerShdw>
          </a:effectLst>
        </p:spPr>
      </p:pic>
      <p:pic>
        <p:nvPicPr>
          <p:cNvPr id="6" name="תמונה 5">
            <a:extLst>
              <a:ext uri="{FF2B5EF4-FFF2-40B4-BE49-F238E27FC236}">
                <a16:creationId xmlns:a16="http://schemas.microsoft.com/office/drawing/2014/main" id="{2830D22B-B107-410A-B86D-8813954D57F0}"/>
              </a:ext>
            </a:extLst>
          </p:cNvPr>
          <p:cNvPicPr>
            <a:picLocks noChangeAspect="1"/>
          </p:cNvPicPr>
          <p:nvPr/>
        </p:nvPicPr>
        <p:blipFill>
          <a:blip r:embed="rId3"/>
          <a:stretch>
            <a:fillRect/>
          </a:stretch>
        </p:blipFill>
        <p:spPr>
          <a:xfrm>
            <a:off x="1095895" y="3149332"/>
            <a:ext cx="1854091" cy="1854091"/>
          </a:xfrm>
          <a:prstGeom prst="rect">
            <a:avLst/>
          </a:prstGeom>
          <a:ln>
            <a:noFill/>
          </a:ln>
          <a:effectLst>
            <a:outerShdw blurRad="292100" dist="139700" dir="2700000" algn="tl" rotWithShape="0">
              <a:srgbClr val="333333">
                <a:alpha val="65000"/>
              </a:srgbClr>
            </a:outerShdw>
          </a:effectLst>
        </p:spPr>
      </p:pic>
      <p:sp>
        <p:nvSpPr>
          <p:cNvPr id="7" name="מלבן 6">
            <a:extLst>
              <a:ext uri="{FF2B5EF4-FFF2-40B4-BE49-F238E27FC236}">
                <a16:creationId xmlns:a16="http://schemas.microsoft.com/office/drawing/2014/main" id="{A6A0010F-5F03-4028-A147-A92D3384C594}"/>
              </a:ext>
            </a:extLst>
          </p:cNvPr>
          <p:cNvSpPr/>
          <p:nvPr/>
        </p:nvSpPr>
        <p:spPr>
          <a:xfrm>
            <a:off x="2243462" y="2259609"/>
            <a:ext cx="2020105" cy="584775"/>
          </a:xfrm>
          <a:prstGeom prst="rect">
            <a:avLst/>
          </a:prstGeom>
          <a:noFill/>
        </p:spPr>
        <p:txBody>
          <a:bodyPr wrap="none" lIns="91440" tIns="45720" rIns="91440" bIns="45720">
            <a:spAutoFit/>
          </a:bodyPr>
          <a:lstStyle/>
          <a:p>
            <a:pPr algn="ctr"/>
            <a:r>
              <a:rPr lang="he-IL" sz="3200" cap="none" spc="0" dirty="0">
                <a:ln w="22225">
                  <a:solidFill>
                    <a:schemeClr val="accent2"/>
                  </a:solidFill>
                  <a:prstDash val="solid"/>
                </a:ln>
                <a:solidFill>
                  <a:schemeClr val="accent2">
                    <a:lumMod val="40000"/>
                    <a:lumOff val="60000"/>
                  </a:schemeClr>
                </a:solidFill>
                <a:effectLst/>
                <a:latin typeface="Varela Round" pitchFamily="2" charset="-79"/>
                <a:cs typeface="Varela Round" pitchFamily="2" charset="-79"/>
              </a:rPr>
              <a:t>פסיכולוגיה</a:t>
            </a:r>
          </a:p>
        </p:txBody>
      </p:sp>
      <p:sp>
        <p:nvSpPr>
          <p:cNvPr id="8" name="מלבן 7">
            <a:extLst>
              <a:ext uri="{FF2B5EF4-FFF2-40B4-BE49-F238E27FC236}">
                <a16:creationId xmlns:a16="http://schemas.microsoft.com/office/drawing/2014/main" id="{3B2F3BD6-0B5F-4DE4-8B18-55C98FB42A1E}"/>
              </a:ext>
            </a:extLst>
          </p:cNvPr>
          <p:cNvSpPr/>
          <p:nvPr/>
        </p:nvSpPr>
        <p:spPr>
          <a:xfrm>
            <a:off x="1350160" y="3722434"/>
            <a:ext cx="699230" cy="707886"/>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he-IL" sz="2000" cap="none" spc="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rPr>
              <a:t>בלי </a:t>
            </a:r>
            <a:br>
              <a:rPr lang="en-US" sz="2000" cap="none" spc="0" dirty="0">
                <a:ln w="0"/>
                <a:solidFill>
                  <a:schemeClr val="accent1"/>
                </a:solidFill>
                <a:effectLst>
                  <a:outerShdw blurRad="38100" dist="25400" dir="5400000" algn="ctr" rotWithShape="0">
                    <a:srgbClr val="6E747A">
                      <a:alpha val="43000"/>
                    </a:srgbClr>
                  </a:outerShdw>
                </a:effectLst>
                <a:latin typeface="Varela Round" pitchFamily="2" charset="-79"/>
              </a:rPr>
            </a:br>
            <a:r>
              <a:rPr lang="he-IL" sz="2000" cap="none" spc="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rPr>
              <a:t>לחץ!</a:t>
            </a:r>
          </a:p>
        </p:txBody>
      </p:sp>
      <p:sp>
        <p:nvSpPr>
          <p:cNvPr id="9" name="מלבן 8">
            <a:extLst>
              <a:ext uri="{FF2B5EF4-FFF2-40B4-BE49-F238E27FC236}">
                <a16:creationId xmlns:a16="http://schemas.microsoft.com/office/drawing/2014/main" id="{1BEA7AA1-9858-4399-BC21-45B2E8A7353D}"/>
              </a:ext>
            </a:extLst>
          </p:cNvPr>
          <p:cNvSpPr/>
          <p:nvPr/>
        </p:nvSpPr>
        <p:spPr>
          <a:xfrm>
            <a:off x="3800972" y="4825079"/>
            <a:ext cx="1600118" cy="646331"/>
          </a:xfrm>
          <a:prstGeom prst="rect">
            <a:avLst/>
          </a:prstGeom>
          <a:noFill/>
        </p:spPr>
        <p:txBody>
          <a:bodyPr wrap="none" lIns="91440" tIns="45720" rIns="91440" bIns="45720">
            <a:spAutoFit/>
          </a:bodyPr>
          <a:lstStyle/>
          <a:p>
            <a:pPr algn="ctr"/>
            <a:r>
              <a:rPr lang="he-IL" sz="1800" cap="none" spc="0" dirty="0">
                <a:ln w="0"/>
                <a:gradFill>
                  <a:gsLst>
                    <a:gs pos="21000">
                      <a:srgbClr val="53575C"/>
                    </a:gs>
                    <a:gs pos="88000">
                      <a:srgbClr val="C5C7CA"/>
                    </a:gs>
                  </a:gsLst>
                  <a:lin ang="5400000"/>
                </a:gradFill>
                <a:effectLst/>
                <a:latin typeface="Varela Round" pitchFamily="2" charset="-79"/>
                <a:cs typeface="Varela Round" pitchFamily="2" charset="-79"/>
              </a:rPr>
              <a:t>איורים למצגת:</a:t>
            </a:r>
            <a:br>
              <a:rPr lang="en-US" sz="1800" cap="none" spc="0" dirty="0">
                <a:ln w="0"/>
                <a:gradFill>
                  <a:gsLst>
                    <a:gs pos="21000">
                      <a:srgbClr val="53575C"/>
                    </a:gs>
                    <a:gs pos="88000">
                      <a:srgbClr val="C5C7CA"/>
                    </a:gs>
                  </a:gsLst>
                  <a:lin ang="5400000"/>
                </a:gradFill>
                <a:effectLst/>
                <a:latin typeface="Varela Round" pitchFamily="2" charset="-79"/>
                <a:cs typeface="Varela Round" pitchFamily="2" charset="-79"/>
              </a:rPr>
            </a:br>
            <a:r>
              <a:rPr lang="en-US" sz="1800" cap="none" spc="0" dirty="0" err="1">
                <a:ln w="0"/>
                <a:gradFill>
                  <a:gsLst>
                    <a:gs pos="21000">
                      <a:srgbClr val="53575C"/>
                    </a:gs>
                    <a:gs pos="88000">
                      <a:srgbClr val="C5C7CA"/>
                    </a:gs>
                  </a:gsLst>
                  <a:lin ang="5400000"/>
                </a:gradFill>
                <a:effectLst/>
                <a:latin typeface="Varela Round" pitchFamily="2" charset="-79"/>
                <a:cs typeface="Varela Round" pitchFamily="2" charset="-79"/>
              </a:rPr>
              <a:t>freepik</a:t>
            </a:r>
            <a:endParaRPr lang="he-IL" sz="1800" cap="none" spc="0" dirty="0">
              <a:ln w="0"/>
              <a:gradFill>
                <a:gsLst>
                  <a:gs pos="21000">
                    <a:srgbClr val="53575C"/>
                  </a:gs>
                  <a:gs pos="88000">
                    <a:srgbClr val="C5C7CA"/>
                  </a:gs>
                </a:gsLst>
                <a:lin ang="5400000"/>
              </a:gradFill>
              <a:effectLst/>
              <a:latin typeface="Varela Round" pitchFamily="2" charset="-79"/>
              <a:cs typeface="Varela Round" pitchFamily="2" charset="-79"/>
            </a:endParaRPr>
          </a:p>
        </p:txBody>
      </p:sp>
    </p:spTree>
    <p:extLst>
      <p:ext uri="{BB962C8B-B14F-4D97-AF65-F5344CB8AC3E}">
        <p14:creationId xmlns:p14="http://schemas.microsoft.com/office/powerpoint/2010/main" val="979011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6"/>
          <p:cNvPicPr preferRelativeResize="0"/>
          <p:nvPr/>
        </p:nvPicPr>
        <p:blipFill rotWithShape="1">
          <a:blip r:embed="rId3">
            <a:alphaModFix/>
          </a:blip>
          <a:srcRect l="39172" r="34232" b="66411"/>
          <a:stretch/>
        </p:blipFill>
        <p:spPr>
          <a:xfrm>
            <a:off x="4775544" y="894"/>
            <a:ext cx="3241120" cy="1837998"/>
          </a:xfrm>
          <a:prstGeom prst="rect">
            <a:avLst/>
          </a:prstGeom>
          <a:noFill/>
          <a:ln>
            <a:noFill/>
          </a:ln>
        </p:spPr>
      </p:pic>
      <p:sp>
        <p:nvSpPr>
          <p:cNvPr id="123" name="Google Shape;123;p16"/>
          <p:cNvSpPr txBox="1"/>
          <p:nvPr/>
        </p:nvSpPr>
        <p:spPr>
          <a:xfrm>
            <a:off x="1385887" y="3016220"/>
            <a:ext cx="10433579" cy="1815410"/>
          </a:xfrm>
          <a:prstGeom prst="rect">
            <a:avLst/>
          </a:prstGeom>
          <a:noFill/>
          <a:ln>
            <a:noFill/>
          </a:ln>
        </p:spPr>
        <p:txBody>
          <a:bodyPr spcFirstLastPara="1" wrap="square" lIns="91401" tIns="45688" rIns="91401" bIns="45688" anchor="t" anchorCtr="0">
            <a:noAutofit/>
          </a:bodyPr>
          <a:lstStyle/>
          <a:p>
            <a:pPr marL="895170" algn="just" rtl="1">
              <a:buSzPts val="2800"/>
            </a:pPr>
            <a:r>
              <a:rPr lang="iw-IL" sz="2800" dirty="0">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a:t>
            </a:r>
            <a:r>
              <a:rPr lang="iw-IL" sz="2800" dirty="0" err="1">
                <a:solidFill>
                  <a:srgbClr val="192A72"/>
                </a:solidFill>
                <a:latin typeface="Varela Round"/>
                <a:ea typeface="Varela Round"/>
                <a:cs typeface="Varela Round"/>
                <a:sym typeface="Varela Round"/>
              </a:rPr>
              <a:t>הינך</a:t>
            </a:r>
            <a:r>
              <a:rPr lang="iw-IL" sz="2800" dirty="0">
                <a:solidFill>
                  <a:srgbClr val="192A72"/>
                </a:solidFill>
                <a:latin typeface="Varela Round"/>
                <a:ea typeface="Varela Round"/>
                <a:cs typeface="Varela Round"/>
                <a:sym typeface="Varela Round"/>
              </a:rPr>
              <a:t> בעל הזכויות באחת היצירות, באפשרותך לבקש </a:t>
            </a:r>
            <a:r>
              <a:rPr lang="iw-IL" sz="2800" dirty="0" err="1">
                <a:solidFill>
                  <a:srgbClr val="192A72"/>
                </a:solidFill>
                <a:latin typeface="Varela Round"/>
                <a:ea typeface="Varela Round"/>
                <a:cs typeface="Varela Round"/>
                <a:sym typeface="Varela Round"/>
              </a:rPr>
              <a:t>מאיתנו</a:t>
            </a:r>
            <a:r>
              <a:rPr lang="iw-IL" sz="2800" dirty="0">
                <a:solidFill>
                  <a:srgbClr val="192A72"/>
                </a:solidFill>
                <a:latin typeface="Varela Round"/>
                <a:ea typeface="Varela Round"/>
                <a:cs typeface="Varela Round"/>
                <a:sym typeface="Varela Round"/>
              </a:rPr>
              <a:t> לחדול מהשימוש ביצירה, זאת באמצעות פנייה לדוא"ל </a:t>
            </a:r>
            <a:r>
              <a:rPr lang="iw-IL" sz="2800" dirty="0" err="1">
                <a:solidFill>
                  <a:srgbClr val="192A72"/>
                </a:solidFill>
                <a:latin typeface="Varela Round"/>
                <a:ea typeface="Varela Round"/>
                <a:cs typeface="Varela Round"/>
                <a:sym typeface="Varela Round"/>
              </a:rPr>
              <a:t>rights@education.gov.il</a:t>
            </a:r>
            <a:endParaRPr sz="2800" dirty="0">
              <a:solidFill>
                <a:srgbClr val="192A72"/>
              </a:solidFill>
              <a:latin typeface="Varela Round"/>
              <a:ea typeface="Varela Round"/>
              <a:cs typeface="Varela Round"/>
              <a:sym typeface="Varela Round"/>
            </a:endParaRPr>
          </a:p>
        </p:txBody>
      </p:sp>
      <p:sp>
        <p:nvSpPr>
          <p:cNvPr id="124" name="Google Shape;124;p16"/>
          <p:cNvSpPr/>
          <p:nvPr/>
        </p:nvSpPr>
        <p:spPr>
          <a:xfrm>
            <a:off x="1588" y="1838891"/>
            <a:ext cx="12187239" cy="763088"/>
          </a:xfrm>
          <a:prstGeom prst="rect">
            <a:avLst/>
          </a:prstGeom>
          <a:noFill/>
          <a:ln>
            <a:noFill/>
          </a:ln>
        </p:spPr>
        <p:txBody>
          <a:bodyPr spcFirstLastPara="1" wrap="square" lIns="91401" tIns="45688" rIns="91401" bIns="45688" anchor="t" anchorCtr="0">
            <a:noAutofit/>
          </a:bodyPr>
          <a:lstStyle/>
          <a:p>
            <a:pPr algn="ctr" rtl="1">
              <a:lnSpc>
                <a:spcPct val="150000"/>
              </a:lnSpc>
              <a:buSzPts val="3200"/>
            </a:pPr>
            <a:r>
              <a:rPr lang="iw-IL" sz="3200" b="1">
                <a:solidFill>
                  <a:srgbClr val="192A72"/>
                </a:solidFill>
                <a:latin typeface="Varela Round"/>
                <a:ea typeface="Varela Round"/>
                <a:cs typeface="Varela Round"/>
                <a:sym typeface="Varela Round"/>
              </a:rPr>
              <a:t>שימוש ביצירות מוגנות בזכויות יוצרים ואיתור בעלי זכויות </a:t>
            </a:r>
            <a:endParaRPr/>
          </a:p>
        </p:txBody>
      </p:sp>
    </p:spTree>
    <p:extLst>
      <p:ext uri="{BB962C8B-B14F-4D97-AF65-F5344CB8AC3E}">
        <p14:creationId xmlns:p14="http://schemas.microsoft.com/office/powerpoint/2010/main" val="649705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6" name="Google Shape;76;p10"/>
          <p:cNvSpPr txBox="1">
            <a:spLocks noGrp="1"/>
          </p:cNvSpPr>
          <p:nvPr>
            <p:ph type="body" idx="2"/>
          </p:nvPr>
        </p:nvSpPr>
        <p:spPr>
          <a:xfrm>
            <a:off x="5690472" y="1236127"/>
            <a:ext cx="5147417" cy="264585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a:lnSpc>
                <a:spcPct val="115000"/>
              </a:lnSpc>
              <a:spcAft>
                <a:spcPts val="800"/>
              </a:spcAft>
            </a:pPr>
            <a:r>
              <a:rPr lang="he-IL" b="1" dirty="0">
                <a:effectLst>
                  <a:outerShdw blurRad="38100" dist="38100" dir="2700000" algn="tl">
                    <a:srgbClr val="000000">
                      <a:alpha val="43137"/>
                    </a:srgbClr>
                  </a:outerShdw>
                </a:effectLst>
                <a:latin typeface="Varela Round" panose="020B0604020202020204" charset="-79"/>
                <a:ea typeface="Times New Roman" panose="02020603050405020304" pitchFamily="18" charset="0"/>
                <a:cs typeface="Varela Round" panose="020B0604020202020204" charset="-79"/>
              </a:rPr>
              <a:t>יש 3 מודלים שמסבירים לחץ:</a:t>
            </a:r>
          </a:p>
          <a:p>
            <a:pPr lvl="1">
              <a:lnSpc>
                <a:spcPct val="115000"/>
              </a:lnSpc>
              <a:spcAft>
                <a:spcPts val="800"/>
              </a:spcAft>
            </a:pPr>
            <a:r>
              <a:rPr lang="he-IL" dirty="0">
                <a:latin typeface="Varela Round" panose="020B0604020202020204" charset="-79"/>
                <a:ea typeface="Times New Roman" panose="02020603050405020304" pitchFamily="18" charset="0"/>
                <a:cs typeface="Varela Round" panose="020B0604020202020204" charset="-79"/>
              </a:rPr>
              <a:t>מודל התגובות </a:t>
            </a:r>
            <a:r>
              <a:rPr lang="he-IL" sz="2000" dirty="0">
                <a:latin typeface="Varela Round" panose="020B0604020202020204" charset="-79"/>
                <a:ea typeface="Times New Roman" panose="02020603050405020304" pitchFamily="18" charset="0"/>
                <a:cs typeface="Varela Round" panose="020B0604020202020204" charset="-79"/>
              </a:rPr>
              <a:t>(שיעור קודם)</a:t>
            </a:r>
          </a:p>
          <a:p>
            <a:pPr lvl="1">
              <a:lnSpc>
                <a:spcPct val="115000"/>
              </a:lnSpc>
              <a:spcAft>
                <a:spcPts val="800"/>
              </a:spcAft>
            </a:pPr>
            <a:r>
              <a:rPr lang="he-IL" dirty="0">
                <a:latin typeface="Varela Round" panose="020B0604020202020204" charset="-79"/>
                <a:ea typeface="Times New Roman" panose="02020603050405020304" pitchFamily="18" charset="0"/>
                <a:cs typeface="Varela Round" panose="020B0604020202020204" charset="-79"/>
              </a:rPr>
              <a:t>מודל הגירויים ללחץ.</a:t>
            </a:r>
          </a:p>
          <a:p>
            <a:pPr lvl="1">
              <a:lnSpc>
                <a:spcPct val="115000"/>
              </a:lnSpc>
              <a:spcAft>
                <a:spcPts val="800"/>
              </a:spcAft>
            </a:pPr>
            <a:r>
              <a:rPr lang="he-IL" dirty="0">
                <a:latin typeface="Varela Round" panose="020B0604020202020204" charset="-79"/>
                <a:ea typeface="Times New Roman" panose="02020603050405020304" pitchFamily="18" charset="0"/>
                <a:cs typeface="Varela Round" panose="020B0604020202020204" charset="-79"/>
              </a:rPr>
              <a:t>מודל האינטראקציה ללחץ.</a:t>
            </a:r>
          </a:p>
          <a:p>
            <a:pPr marL="76200" indent="0">
              <a:lnSpc>
                <a:spcPct val="115000"/>
              </a:lnSpc>
              <a:spcAft>
                <a:spcPts val="800"/>
              </a:spcAft>
              <a:buNone/>
            </a:pPr>
            <a:endParaRPr lang="he-IL" dirty="0">
              <a:latin typeface="Varela Round" panose="020B0604020202020204" charset="-79"/>
              <a:ea typeface="Times New Roman" panose="02020603050405020304" pitchFamily="18" charset="0"/>
              <a:cs typeface="Varela Round" panose="020B0604020202020204" charset="-79"/>
            </a:endParaRPr>
          </a:p>
        </p:txBody>
      </p:sp>
      <p:sp>
        <p:nvSpPr>
          <p:cNvPr id="3" name="כותרת 2">
            <a:extLst>
              <a:ext uri="{FF2B5EF4-FFF2-40B4-BE49-F238E27FC236}">
                <a16:creationId xmlns:a16="http://schemas.microsoft.com/office/drawing/2014/main" id="{AD11D6F4-D52D-4718-B918-D0397D16AF3B}"/>
              </a:ext>
            </a:extLst>
          </p:cNvPr>
          <p:cNvSpPr>
            <a:spLocks noGrp="1"/>
          </p:cNvSpPr>
          <p:nvPr>
            <p:ph type="title"/>
          </p:nvPr>
        </p:nvSpPr>
        <p:spPr>
          <a:xfrm>
            <a:off x="620138" y="381689"/>
            <a:ext cx="11160000" cy="720000"/>
          </a:xfrm>
        </p:spPr>
        <p:txBody>
          <a:bodyPr/>
          <a:lstStyle/>
          <a:p>
            <a:r>
              <a:rPr lang="he-IL" dirty="0"/>
              <a:t>מה נלמד היום בשיעור?</a:t>
            </a:r>
          </a:p>
        </p:txBody>
      </p:sp>
      <p:pic>
        <p:nvPicPr>
          <p:cNvPr id="4" name="תמונה 3">
            <a:extLst>
              <a:ext uri="{FF2B5EF4-FFF2-40B4-BE49-F238E27FC236}">
                <a16:creationId xmlns:a16="http://schemas.microsoft.com/office/drawing/2014/main" id="{C52FC766-14CE-401D-B24F-184065E7E6E1}"/>
              </a:ext>
            </a:extLst>
          </p:cNvPr>
          <p:cNvPicPr>
            <a:picLocks noChangeAspect="1"/>
          </p:cNvPicPr>
          <p:nvPr/>
        </p:nvPicPr>
        <p:blipFill>
          <a:blip r:embed="rId3"/>
          <a:stretch>
            <a:fillRect/>
          </a:stretch>
        </p:blipFill>
        <p:spPr>
          <a:xfrm>
            <a:off x="876526" y="1352256"/>
            <a:ext cx="4464639" cy="2510468"/>
          </a:xfrm>
          <a:prstGeom prst="rect">
            <a:avLst/>
          </a:prstGeom>
          <a:ln>
            <a:noFill/>
          </a:ln>
          <a:effectLst>
            <a:outerShdw blurRad="292100" dist="139700" dir="2700000" algn="tl" rotWithShape="0">
              <a:srgbClr val="333333">
                <a:alpha val="65000"/>
              </a:srgbClr>
            </a:outerShdw>
          </a:effectLst>
        </p:spPr>
      </p:pic>
      <p:sp>
        <p:nvSpPr>
          <p:cNvPr id="2" name="מלבן 1">
            <a:extLst>
              <a:ext uri="{FF2B5EF4-FFF2-40B4-BE49-F238E27FC236}">
                <a16:creationId xmlns:a16="http://schemas.microsoft.com/office/drawing/2014/main" id="{B97D30F1-EB16-407A-B6C2-8AB5AD5AA72B}"/>
              </a:ext>
            </a:extLst>
          </p:cNvPr>
          <p:cNvSpPr/>
          <p:nvPr/>
        </p:nvSpPr>
        <p:spPr>
          <a:xfrm>
            <a:off x="1082626" y="4016417"/>
            <a:ext cx="7903126" cy="1754326"/>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r"/>
            <a:r>
              <a:rPr lang="he-IL" sz="4400" cap="none" spc="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rPr>
              <a:t>בשיעור שלנו היום </a:t>
            </a:r>
            <a:br>
              <a:rPr lang="en-US" sz="3200" cap="none" spc="0" dirty="0">
                <a:ln w="0"/>
                <a:solidFill>
                  <a:schemeClr val="accent1"/>
                </a:solidFill>
                <a:effectLst>
                  <a:outerShdw blurRad="38100" dist="25400" dir="5400000" algn="ctr" rotWithShape="0">
                    <a:srgbClr val="6E747A">
                      <a:alpha val="43000"/>
                    </a:srgbClr>
                  </a:outerShdw>
                </a:effectLst>
                <a:latin typeface="Varela Round" pitchFamily="2" charset="-79"/>
              </a:rPr>
            </a:br>
            <a:r>
              <a:rPr lang="he-IL" sz="3200" cap="none" spc="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rPr>
              <a:t>נלמד בחלק א – את </a:t>
            </a:r>
            <a:r>
              <a:rPr lang="he-IL" sz="3200" cap="none" spc="0" dirty="0">
                <a:ln w="0"/>
                <a:solidFill>
                  <a:srgbClr val="002060"/>
                </a:solidFill>
                <a:effectLst>
                  <a:outerShdw blurRad="38100" dist="25400" dir="5400000" algn="ctr" rotWithShape="0">
                    <a:srgbClr val="6E747A">
                      <a:alpha val="43000"/>
                    </a:srgbClr>
                  </a:outerShdw>
                </a:effectLst>
                <a:latin typeface="Varela Round" pitchFamily="2" charset="-79"/>
                <a:cs typeface="Varela Round" pitchFamily="2" charset="-79"/>
              </a:rPr>
              <a:t>מודל הגירויים</a:t>
            </a:r>
            <a:br>
              <a:rPr lang="en-US" sz="3200" cap="none" spc="0" dirty="0">
                <a:ln w="0"/>
                <a:solidFill>
                  <a:schemeClr val="accent1"/>
                </a:solidFill>
                <a:effectLst>
                  <a:outerShdw blurRad="38100" dist="25400" dir="5400000" algn="ctr" rotWithShape="0">
                    <a:srgbClr val="6E747A">
                      <a:alpha val="43000"/>
                    </a:srgbClr>
                  </a:outerShdw>
                </a:effectLst>
                <a:latin typeface="Varela Round" pitchFamily="2" charset="-79"/>
              </a:rPr>
            </a:br>
            <a:r>
              <a:rPr lang="he-IL" sz="3200" cap="none" spc="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rPr>
              <a:t>ובחלק ב של השיעור את </a:t>
            </a:r>
            <a:r>
              <a:rPr lang="he-IL" sz="3200" cap="none" spc="0" dirty="0">
                <a:ln w="0"/>
                <a:solidFill>
                  <a:srgbClr val="002060"/>
                </a:solidFill>
                <a:effectLst>
                  <a:outerShdw blurRad="38100" dist="25400" dir="5400000" algn="ctr" rotWithShape="0">
                    <a:srgbClr val="6E747A">
                      <a:alpha val="43000"/>
                    </a:srgbClr>
                  </a:outerShdw>
                </a:effectLst>
                <a:latin typeface="Varela Round" pitchFamily="2" charset="-79"/>
                <a:cs typeface="Varela Round" pitchFamily="2" charset="-79"/>
              </a:rPr>
              <a:t>מודל האינטראקציה</a:t>
            </a:r>
            <a:endParaRPr lang="he-IL" sz="5400" cap="none" spc="0" dirty="0">
              <a:ln w="0"/>
              <a:solidFill>
                <a:srgbClr val="002060"/>
              </a:solidFill>
              <a:effectLst>
                <a:outerShdw blurRad="38100" dist="25400" dir="5400000" algn="ctr" rotWithShape="0">
                  <a:srgbClr val="6E747A">
                    <a:alpha val="43000"/>
                  </a:srgbClr>
                </a:outerShdw>
              </a:effectLst>
              <a:latin typeface="Varela Round" pitchFamily="2" charset="-79"/>
              <a:cs typeface="Varela Round" pitchFamily="2" charset="-79"/>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B326FA-AC67-4EE7-A17D-56BCAF73C6C6}"/>
              </a:ext>
            </a:extLst>
          </p:cNvPr>
          <p:cNvSpPr>
            <a:spLocks noGrp="1"/>
          </p:cNvSpPr>
          <p:nvPr>
            <p:ph type="title"/>
          </p:nvPr>
        </p:nvSpPr>
        <p:spPr>
          <a:xfrm>
            <a:off x="515206" y="292658"/>
            <a:ext cx="11160000" cy="720000"/>
          </a:xfrm>
        </p:spPr>
        <p:txBody>
          <a:bodyPr/>
          <a:lstStyle/>
          <a:p>
            <a:r>
              <a:rPr lang="he-IL" dirty="0">
                <a:latin typeface="Varela Round" panose="020B0604020202020204" charset="-79"/>
                <a:cs typeface="Varela Round" panose="020B0604020202020204" charset="-79"/>
              </a:rPr>
              <a:t>מודל הגירויים</a:t>
            </a:r>
          </a:p>
        </p:txBody>
      </p:sp>
      <p:sp>
        <p:nvSpPr>
          <p:cNvPr id="3" name="מציין מיקום טקסט 2">
            <a:extLst>
              <a:ext uri="{FF2B5EF4-FFF2-40B4-BE49-F238E27FC236}">
                <a16:creationId xmlns:a16="http://schemas.microsoft.com/office/drawing/2014/main" id="{F5E70504-D218-4B4D-8FE1-242CA0A1C6D7}"/>
              </a:ext>
            </a:extLst>
          </p:cNvPr>
          <p:cNvSpPr>
            <a:spLocks noGrp="1"/>
          </p:cNvSpPr>
          <p:nvPr>
            <p:ph type="body" idx="1"/>
          </p:nvPr>
        </p:nvSpPr>
        <p:spPr/>
        <p:txBody>
          <a:bodyPr/>
          <a:lstStyle/>
          <a:p>
            <a:r>
              <a:rPr lang="he-IL" dirty="0">
                <a:latin typeface="Varela Round" panose="020B0604020202020204" charset="-79"/>
                <a:cs typeface="Varela Round" panose="020B0604020202020204" charset="-79"/>
              </a:rPr>
              <a:t>הנחת יסוד</a:t>
            </a:r>
          </a:p>
        </p:txBody>
      </p:sp>
      <p:sp>
        <p:nvSpPr>
          <p:cNvPr id="5" name="מציין מיקום טקסט 3">
            <a:extLst>
              <a:ext uri="{FF2B5EF4-FFF2-40B4-BE49-F238E27FC236}">
                <a16:creationId xmlns:a16="http://schemas.microsoft.com/office/drawing/2014/main" id="{BF8A529F-AA13-4D0F-9FC1-05036EF2E479}"/>
              </a:ext>
            </a:extLst>
          </p:cNvPr>
          <p:cNvSpPr>
            <a:spLocks noGrp="1"/>
          </p:cNvSpPr>
          <p:nvPr>
            <p:ph type="body" idx="2"/>
          </p:nvPr>
        </p:nvSpPr>
        <p:spPr>
          <a:xfrm>
            <a:off x="4281051" y="1725681"/>
            <a:ext cx="7106030" cy="2706650"/>
          </a:xfrm>
        </p:spPr>
        <p:style>
          <a:lnRef idx="2">
            <a:schemeClr val="accent1"/>
          </a:lnRef>
          <a:fillRef idx="1">
            <a:schemeClr val="lt1"/>
          </a:fillRef>
          <a:effectRef idx="0">
            <a:schemeClr val="accent1"/>
          </a:effectRef>
          <a:fontRef idx="minor">
            <a:schemeClr val="dk1"/>
          </a:fontRef>
        </p:style>
        <p:txBody>
          <a:bodyPr/>
          <a:lstStyle/>
          <a:p>
            <a:pPr marL="76200" indent="0" algn="ctr">
              <a:lnSpc>
                <a:spcPct val="150000"/>
              </a:lnSpc>
              <a:buNone/>
            </a:pPr>
            <a:r>
              <a:rPr lang="he-IL" sz="3600" dirty="0">
                <a:solidFill>
                  <a:schemeClr val="bg2">
                    <a:lumMod val="50000"/>
                  </a:schemeClr>
                </a:solidFill>
                <a:latin typeface="Varela Round" panose="020B0604020202020204" charset="-79"/>
                <a:cs typeface="Varela Round" panose="020B0604020202020204" charset="-79"/>
              </a:rPr>
              <a:t>ההנחה המרכזית של מודל הגירויים </a:t>
            </a:r>
          </a:p>
          <a:p>
            <a:pPr marL="76200" indent="0" algn="ctr">
              <a:lnSpc>
                <a:spcPct val="150000"/>
              </a:lnSpc>
              <a:buNone/>
            </a:pPr>
            <a:r>
              <a:rPr lang="he-IL" sz="3600" dirty="0">
                <a:solidFill>
                  <a:schemeClr val="bg2">
                    <a:lumMod val="50000"/>
                  </a:schemeClr>
                </a:solidFill>
                <a:latin typeface="Varela Round" panose="020B0604020202020204" charset="-79"/>
                <a:cs typeface="Varela Round" panose="020B0604020202020204" charset="-79"/>
              </a:rPr>
              <a:t>היא שגירויים מסוימים יוצרים </a:t>
            </a:r>
          </a:p>
          <a:p>
            <a:pPr marL="76200" indent="0" algn="ctr">
              <a:lnSpc>
                <a:spcPct val="150000"/>
              </a:lnSpc>
              <a:buNone/>
            </a:pPr>
            <a:r>
              <a:rPr lang="he-IL" sz="3600" dirty="0">
                <a:solidFill>
                  <a:schemeClr val="bg2">
                    <a:lumMod val="50000"/>
                  </a:schemeClr>
                </a:solidFill>
                <a:latin typeface="Varela Round" panose="020B0604020202020204" charset="-79"/>
                <a:cs typeface="Varela Round" panose="020B0604020202020204" charset="-79"/>
              </a:rPr>
              <a:t>לחץ אצל רוב בני האדם.</a:t>
            </a:r>
          </a:p>
        </p:txBody>
      </p:sp>
      <p:sp>
        <p:nvSpPr>
          <p:cNvPr id="6" name="תיבת טקסט 5">
            <a:extLst>
              <a:ext uri="{FF2B5EF4-FFF2-40B4-BE49-F238E27FC236}">
                <a16:creationId xmlns:a16="http://schemas.microsoft.com/office/drawing/2014/main" id="{CAFB83C9-6EBA-4F31-A0E8-0F91B5587B32}"/>
              </a:ext>
            </a:extLst>
          </p:cNvPr>
          <p:cNvSpPr txBox="1"/>
          <p:nvPr/>
        </p:nvSpPr>
        <p:spPr>
          <a:xfrm>
            <a:off x="1064302" y="1322581"/>
            <a:ext cx="2338466" cy="4001095"/>
          </a:xfrm>
          <a:prstGeom prst="rect">
            <a:avLst/>
          </a:prstGeom>
          <a:noFill/>
          <a:ln>
            <a:solidFill>
              <a:schemeClr val="accent1"/>
            </a:solidFill>
          </a:ln>
        </p:spPr>
        <p:txBody>
          <a:bodyPr wrap="square" rtlCol="1">
            <a:spAutoFit/>
          </a:bodyPr>
          <a:lstStyle/>
          <a:p>
            <a:pPr algn="r"/>
            <a:r>
              <a:rPr lang="he-IL" sz="1600" dirty="0">
                <a:solidFill>
                  <a:srgbClr val="0070C0"/>
                </a:solidFill>
                <a:latin typeface="Varela Round" pitchFamily="2" charset="-79"/>
                <a:cs typeface="Varela Round" pitchFamily="2" charset="-79"/>
              </a:rPr>
              <a:t>מהו גירוי?</a:t>
            </a:r>
          </a:p>
          <a:p>
            <a:pPr algn="r"/>
            <a:r>
              <a:rPr lang="he-IL" sz="1600" dirty="0">
                <a:solidFill>
                  <a:srgbClr val="0070C0"/>
                </a:solidFill>
                <a:latin typeface="Varela Round" pitchFamily="2" charset="-79"/>
                <a:cs typeface="Varela Round" pitchFamily="2" charset="-79"/>
              </a:rPr>
              <a:t> גירוי (לטינית) </a:t>
            </a:r>
            <a:r>
              <a:rPr lang="en-US" sz="1600" dirty="0">
                <a:solidFill>
                  <a:srgbClr val="0070C0"/>
                </a:solidFill>
                <a:latin typeface="Varela Round" pitchFamily="2" charset="-79"/>
                <a:cs typeface="Varela Round" pitchFamily="2" charset="-79"/>
              </a:rPr>
              <a:t>Stimulus, </a:t>
            </a:r>
            <a:br>
              <a:rPr lang="en-US" sz="1600" dirty="0">
                <a:solidFill>
                  <a:srgbClr val="0070C0"/>
                </a:solidFill>
                <a:latin typeface="Varela Round" pitchFamily="2" charset="-79"/>
                <a:cs typeface="Varela Round" pitchFamily="2" charset="-79"/>
              </a:rPr>
            </a:br>
            <a:endParaRPr lang="he-IL" sz="1600" dirty="0">
              <a:solidFill>
                <a:srgbClr val="0070C0"/>
              </a:solidFill>
              <a:latin typeface="Varela Round" pitchFamily="2" charset="-79"/>
              <a:cs typeface="Varela Round" pitchFamily="2" charset="-79"/>
            </a:endParaRPr>
          </a:p>
          <a:p>
            <a:pPr algn="r"/>
            <a:r>
              <a:rPr lang="he-IL" sz="1600" dirty="0">
                <a:solidFill>
                  <a:srgbClr val="0070C0"/>
                </a:solidFill>
                <a:latin typeface="Varela Round" pitchFamily="2" charset="-79"/>
                <a:cs typeface="Varela Round" pitchFamily="2" charset="-79"/>
              </a:rPr>
              <a:t>גירוי  כל שינוי שניתן לחִישה או לזיהוי בסביבה הפיזיולוגית של האורגניזם.</a:t>
            </a:r>
          </a:p>
          <a:p>
            <a:pPr algn="r"/>
            <a:r>
              <a:rPr lang="he-IL" sz="1600" dirty="0">
                <a:solidFill>
                  <a:srgbClr val="0070C0"/>
                </a:solidFill>
                <a:latin typeface="Varela Round" pitchFamily="2" charset="-79"/>
                <a:cs typeface="Varela Round" pitchFamily="2" charset="-79"/>
              </a:rPr>
              <a:t>רוב הגירויים באים מהסביבה, אך יש גם גירויים אשר מופיעים בתוך האורגניזם. </a:t>
            </a:r>
            <a:br>
              <a:rPr lang="en-US" sz="1600" dirty="0">
                <a:solidFill>
                  <a:srgbClr val="0070C0"/>
                </a:solidFill>
                <a:latin typeface="Varela Round" pitchFamily="2" charset="-79"/>
                <a:cs typeface="Varela Round" pitchFamily="2" charset="-79"/>
              </a:rPr>
            </a:br>
            <a:br>
              <a:rPr lang="en-US" sz="1600" dirty="0">
                <a:solidFill>
                  <a:srgbClr val="0070C0"/>
                </a:solidFill>
                <a:latin typeface="Varela Round" pitchFamily="2" charset="-79"/>
                <a:cs typeface="Varela Round" pitchFamily="2" charset="-79"/>
              </a:rPr>
            </a:br>
            <a:r>
              <a:rPr lang="he-IL" sz="1600" dirty="0">
                <a:solidFill>
                  <a:srgbClr val="0070C0"/>
                </a:solidFill>
                <a:latin typeface="Varela Round" pitchFamily="2" charset="-79"/>
                <a:cs typeface="Varela Round" pitchFamily="2" charset="-79"/>
              </a:rPr>
              <a:t>כלומר, מקורם של הגירויים יכול להיות חיצוני או פנימי.</a:t>
            </a:r>
          </a:p>
          <a:p>
            <a:pPr algn="r"/>
            <a:endParaRPr lang="he-IL" dirty="0">
              <a:latin typeface="Varela Round" pitchFamily="2" charset="-79"/>
              <a:cs typeface="Varela Round" pitchFamily="2" charset="-79"/>
            </a:endParaRPr>
          </a:p>
        </p:txBody>
      </p:sp>
      <p:sp>
        <p:nvSpPr>
          <p:cNvPr id="9" name="מלבן 8">
            <a:extLst>
              <a:ext uri="{FF2B5EF4-FFF2-40B4-BE49-F238E27FC236}">
                <a16:creationId xmlns:a16="http://schemas.microsoft.com/office/drawing/2014/main" id="{2393153A-8922-4754-909C-166A20B2CC6C}"/>
              </a:ext>
            </a:extLst>
          </p:cNvPr>
          <p:cNvSpPr/>
          <p:nvPr/>
        </p:nvSpPr>
        <p:spPr>
          <a:xfrm>
            <a:off x="4341080" y="4778377"/>
            <a:ext cx="7040710" cy="707886"/>
          </a:xfrm>
          <a:prstGeom prst="rect">
            <a:avLst/>
          </a:prstGeom>
          <a:noFill/>
        </p:spPr>
        <p:txBody>
          <a:bodyPr wrap="none" lIns="91440" tIns="45720" rIns="91440" bIns="45720">
            <a:spAutoFit/>
          </a:bodyPr>
          <a:lstStyle/>
          <a:p>
            <a:pPr algn="ctr"/>
            <a:r>
              <a:rPr lang="he-IL" sz="4000" cap="none" spc="0" dirty="0">
                <a:ln w="0"/>
                <a:solidFill>
                  <a:schemeClr val="accent1"/>
                </a:solidFill>
                <a:effectLst>
                  <a:outerShdw blurRad="38100" dist="25400" dir="5400000" algn="ctr" rotWithShape="0">
                    <a:srgbClr val="6E747A">
                      <a:alpha val="43000"/>
                    </a:srgbClr>
                  </a:outerShdw>
                </a:effectLst>
                <a:latin typeface="Varela Round" pitchFamily="2" charset="-79"/>
                <a:cs typeface="Varela Round" pitchFamily="2" charset="-79"/>
              </a:rPr>
              <a:t>מה הם הגירויים הגורמים ללחץ?</a:t>
            </a:r>
          </a:p>
        </p:txBody>
      </p:sp>
    </p:spTree>
    <p:extLst>
      <p:ext uri="{BB962C8B-B14F-4D97-AF65-F5344CB8AC3E}">
        <p14:creationId xmlns:p14="http://schemas.microsoft.com/office/powerpoint/2010/main" val="3276169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0E118A7D-12B8-4A5E-A8F9-C08B808A40AC}"/>
              </a:ext>
            </a:extLst>
          </p:cNvPr>
          <p:cNvSpPr>
            <a:spLocks noGrp="1"/>
          </p:cNvSpPr>
          <p:nvPr>
            <p:ph type="body" idx="2"/>
          </p:nvPr>
        </p:nvSpPr>
        <p:spPr>
          <a:xfrm>
            <a:off x="494444" y="1338653"/>
            <a:ext cx="11160000" cy="4417569"/>
          </a:xfrm>
          <a:ln>
            <a:solidFill>
              <a:schemeClr val="accent3">
                <a:lumMod val="20000"/>
                <a:lumOff val="80000"/>
              </a:schemeClr>
            </a:solidFill>
          </a:ln>
        </p:spPr>
        <p:txBody>
          <a:bodyPr/>
          <a:lstStyle/>
          <a:p>
            <a:pPr marL="76200" indent="0">
              <a:lnSpc>
                <a:spcPct val="150000"/>
              </a:lnSpc>
              <a:buNone/>
            </a:pPr>
            <a:r>
              <a:rPr lang="he-IL" sz="2800" dirty="0">
                <a:solidFill>
                  <a:srgbClr val="192A72"/>
                </a:solidFill>
                <a:latin typeface="Varela Round" panose="020B0604020202020204" charset="-79"/>
                <a:cs typeface="Varela Round" panose="020B0604020202020204" charset="-79"/>
              </a:rPr>
              <a:t>על פי מודל הגירויים ישנם ארבעת גורמים מרכזיים </a:t>
            </a:r>
            <a:br>
              <a:rPr lang="en-US" sz="2800" dirty="0">
                <a:solidFill>
                  <a:srgbClr val="192A72"/>
                </a:solidFill>
                <a:latin typeface="Varela Round" panose="020B0604020202020204" charset="-79"/>
                <a:cs typeface="Varela Round" panose="020B0604020202020204" charset="-79"/>
              </a:rPr>
            </a:br>
            <a:r>
              <a:rPr lang="he-IL" sz="2800" dirty="0">
                <a:solidFill>
                  <a:srgbClr val="192A72"/>
                </a:solidFill>
                <a:latin typeface="Varela Round" panose="020B0604020202020204" charset="-79"/>
                <a:cs typeface="Varela Round" panose="020B0604020202020204" charset="-79"/>
              </a:rPr>
              <a:t>המביאים אדם לתחושת לחץ:</a:t>
            </a:r>
          </a:p>
          <a:p>
            <a:pPr marL="590550" indent="-514350">
              <a:lnSpc>
                <a:spcPct val="150000"/>
              </a:lnSpc>
              <a:buFont typeface="+mj-cs"/>
              <a:buAutoNum type="hebrew2Minus"/>
            </a:pPr>
            <a:r>
              <a:rPr lang="he-IL" sz="2800" dirty="0">
                <a:solidFill>
                  <a:srgbClr val="192A72"/>
                </a:solidFill>
                <a:latin typeface="Varela Round" panose="020B0604020202020204" charset="-79"/>
                <a:cs typeface="Varela Round" panose="020B0604020202020204" charset="-79"/>
              </a:rPr>
              <a:t>עומס</a:t>
            </a:r>
          </a:p>
          <a:p>
            <a:pPr marL="590550" indent="-514350">
              <a:lnSpc>
                <a:spcPct val="150000"/>
              </a:lnSpc>
              <a:buFont typeface="+mj-cs"/>
              <a:buAutoNum type="hebrew2Minus"/>
            </a:pPr>
            <a:r>
              <a:rPr lang="he-IL" sz="2800" dirty="0">
                <a:solidFill>
                  <a:srgbClr val="192A72"/>
                </a:solidFill>
                <a:latin typeface="Varela Round" panose="020B0604020202020204" charset="-79"/>
                <a:cs typeface="Varela Round" panose="020B0604020202020204" charset="-79"/>
              </a:rPr>
              <a:t>קונפליקט </a:t>
            </a:r>
          </a:p>
          <a:p>
            <a:pPr marL="590550" indent="-514350">
              <a:lnSpc>
                <a:spcPct val="150000"/>
              </a:lnSpc>
              <a:buFont typeface="+mj-cs"/>
              <a:buAutoNum type="hebrew2Minus"/>
            </a:pPr>
            <a:r>
              <a:rPr lang="he-IL" sz="2800" dirty="0">
                <a:solidFill>
                  <a:srgbClr val="192A72"/>
                </a:solidFill>
                <a:latin typeface="Varela Round" panose="020B0604020202020204" charset="-79"/>
                <a:cs typeface="Varela Round" panose="020B0604020202020204" charset="-79"/>
              </a:rPr>
              <a:t>חוסר שליטה/היעדר יכולת חיזוי</a:t>
            </a:r>
          </a:p>
          <a:p>
            <a:pPr marL="590550" indent="-514350">
              <a:lnSpc>
                <a:spcPct val="150000"/>
              </a:lnSpc>
              <a:buFont typeface="+mj-cs"/>
              <a:buAutoNum type="hebrew2Minus"/>
            </a:pPr>
            <a:r>
              <a:rPr lang="he-IL" sz="2800" dirty="0">
                <a:solidFill>
                  <a:srgbClr val="192A72"/>
                </a:solidFill>
                <a:latin typeface="Varela Round" panose="020B0604020202020204" charset="-79"/>
                <a:cs typeface="Varela Round" panose="020B0604020202020204" charset="-79"/>
              </a:rPr>
              <a:t>שינויים המחייבים הסתגלות מחדש.</a:t>
            </a:r>
          </a:p>
        </p:txBody>
      </p:sp>
      <p:sp>
        <p:nvSpPr>
          <p:cNvPr id="3" name="כותרת 1">
            <a:extLst>
              <a:ext uri="{FF2B5EF4-FFF2-40B4-BE49-F238E27FC236}">
                <a16:creationId xmlns:a16="http://schemas.microsoft.com/office/drawing/2014/main" id="{6C4F976B-BC87-4D5D-9085-8C80F55684E3}"/>
              </a:ext>
            </a:extLst>
          </p:cNvPr>
          <p:cNvSpPr>
            <a:spLocks noGrp="1"/>
          </p:cNvSpPr>
          <p:nvPr>
            <p:ph type="title"/>
          </p:nvPr>
        </p:nvSpPr>
        <p:spPr>
          <a:xfrm>
            <a:off x="515206" y="381778"/>
            <a:ext cx="11160000" cy="720000"/>
          </a:xfrm>
        </p:spPr>
        <p:txBody>
          <a:bodyPr/>
          <a:lstStyle/>
          <a:p>
            <a:r>
              <a:rPr lang="he-IL" dirty="0">
                <a:latin typeface="Varela Round" panose="020B0604020202020204" charset="-79"/>
                <a:cs typeface="Varela Round" panose="020B0604020202020204" charset="-79"/>
              </a:rPr>
              <a:t>מודל הגירויים</a:t>
            </a:r>
          </a:p>
        </p:txBody>
      </p:sp>
      <p:pic>
        <p:nvPicPr>
          <p:cNvPr id="2" name="תמונה 1">
            <a:extLst>
              <a:ext uri="{FF2B5EF4-FFF2-40B4-BE49-F238E27FC236}">
                <a16:creationId xmlns:a16="http://schemas.microsoft.com/office/drawing/2014/main" id="{AD394037-C2C8-408C-9FD8-7A65C21084AF}"/>
              </a:ext>
            </a:extLst>
          </p:cNvPr>
          <p:cNvPicPr>
            <a:picLocks noChangeAspect="1"/>
          </p:cNvPicPr>
          <p:nvPr/>
        </p:nvPicPr>
        <p:blipFill>
          <a:blip r:embed="rId2"/>
          <a:stretch>
            <a:fillRect/>
          </a:stretch>
        </p:blipFill>
        <p:spPr>
          <a:xfrm>
            <a:off x="1112694" y="2119078"/>
            <a:ext cx="3219450" cy="3219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567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1320F802-DBE5-4267-9850-4D554A936F1C}"/>
              </a:ext>
            </a:extLst>
          </p:cNvPr>
          <p:cNvSpPr>
            <a:spLocks noGrp="1"/>
          </p:cNvSpPr>
          <p:nvPr>
            <p:ph type="body" idx="2"/>
          </p:nvPr>
        </p:nvSpPr>
        <p:spPr>
          <a:xfrm>
            <a:off x="2308485" y="936650"/>
            <a:ext cx="8812491" cy="4984694"/>
          </a:xfrm>
          <a:ln>
            <a:solidFill>
              <a:schemeClr val="bg1"/>
            </a:solidFill>
          </a:ln>
        </p:spPr>
        <p:txBody>
          <a:bodyPr anchor="ctr"/>
          <a:lstStyle/>
          <a:p>
            <a:pPr marL="76200" lvl="0" indent="0">
              <a:lnSpc>
                <a:spcPct val="115000"/>
              </a:lnSpc>
              <a:spcBef>
                <a:spcPts val="505"/>
              </a:spcBef>
              <a:buNone/>
            </a:pPr>
            <a:r>
              <a:rPr lang="he-IL" sz="3200" b="1" u="sng" dirty="0">
                <a:latin typeface="Varela Round" panose="020B0604020202020204" charset="-79"/>
                <a:ea typeface="Times New Roman" panose="02020603050405020304" pitchFamily="18" charset="0"/>
                <a:cs typeface="Varela Round" panose="020B0604020202020204" charset="-79"/>
              </a:rPr>
              <a:t>עומס כגורם ללחץ</a:t>
            </a:r>
            <a:r>
              <a:rPr lang="he-IL" sz="3200" b="1" dirty="0">
                <a:latin typeface="Varela Round" panose="020B0604020202020204" charset="-79"/>
                <a:ea typeface="Times New Roman" panose="02020603050405020304" pitchFamily="18" charset="0"/>
                <a:cs typeface="Varela Round" panose="020B0604020202020204" charset="-79"/>
              </a:rPr>
              <a:t> </a:t>
            </a:r>
            <a:br>
              <a:rPr lang="he-IL" sz="3200" b="1" dirty="0">
                <a:latin typeface="Varela Round" panose="020B0604020202020204" charset="-79"/>
                <a:ea typeface="Times New Roman" panose="02020603050405020304" pitchFamily="18" charset="0"/>
                <a:cs typeface="Varela Round" panose="020B0604020202020204" charset="-79"/>
              </a:rPr>
            </a:br>
            <a:r>
              <a:rPr lang="he-IL" sz="3200" b="1" dirty="0">
                <a:latin typeface="Varela Round" panose="020B0604020202020204" charset="-79"/>
                <a:ea typeface="Times New Roman" panose="02020603050405020304" pitchFamily="18" charset="0"/>
                <a:cs typeface="Varela Round" panose="020B0604020202020204" charset="-79"/>
              </a:rPr>
              <a:t>התמודדות עם הרבה מטלות בזמן מועט או התמודדות עם דרישה לרמת ביצוע גבוה של מטלה</a:t>
            </a:r>
            <a:br>
              <a:rPr lang="he-IL" sz="3200" b="1" dirty="0">
                <a:latin typeface="Varela Round" panose="020B0604020202020204" charset="-79"/>
                <a:ea typeface="Times New Roman" panose="02020603050405020304" pitchFamily="18" charset="0"/>
                <a:cs typeface="Varela Round" panose="020B0604020202020204" charset="-79"/>
              </a:rPr>
            </a:br>
            <a:br>
              <a:rPr lang="he-IL" sz="3200" b="1" dirty="0">
                <a:latin typeface="Varela Round" panose="020B0604020202020204" charset="-79"/>
                <a:ea typeface="Times New Roman" panose="02020603050405020304" pitchFamily="18" charset="0"/>
                <a:cs typeface="Varela Round" panose="020B0604020202020204" charset="-79"/>
              </a:rPr>
            </a:br>
            <a:r>
              <a:rPr lang="he-IL" b="1" dirty="0">
                <a:solidFill>
                  <a:srgbClr val="10077F"/>
                </a:solidFill>
                <a:latin typeface="Varela Round" panose="020B0604020202020204" charset="-79"/>
                <a:ea typeface="Times New Roman" panose="02020603050405020304" pitchFamily="18" charset="0"/>
                <a:cs typeface="Varela Round" panose="020B0604020202020204" charset="-79"/>
              </a:rPr>
              <a:t>לדוגמא: תלמיד שצריך ללמוד עשרה פרקים למבחן בהיסטוריה,</a:t>
            </a:r>
            <a:br>
              <a:rPr lang="en-US" b="1" dirty="0">
                <a:solidFill>
                  <a:srgbClr val="10077F"/>
                </a:solidFill>
                <a:latin typeface="Varela Round" panose="020B0604020202020204" charset="-79"/>
                <a:ea typeface="Times New Roman" panose="02020603050405020304" pitchFamily="18" charset="0"/>
                <a:cs typeface="Varela Round" panose="020B0604020202020204" charset="-79"/>
              </a:rPr>
            </a:br>
            <a:r>
              <a:rPr lang="he-IL" b="1" dirty="0">
                <a:solidFill>
                  <a:srgbClr val="10077F"/>
                </a:solidFill>
                <a:latin typeface="Varela Round" panose="020B0604020202020204" charset="-79"/>
                <a:ea typeface="Times New Roman" panose="02020603050405020304" pitchFamily="18" charset="0"/>
                <a:cs typeface="Varela Round" panose="020B0604020202020204" charset="-79"/>
              </a:rPr>
              <a:t>ולמחרת יש לו עוד מבחן במתמטיקה חמש יחידות לימוד יחוש </a:t>
            </a:r>
            <a:br>
              <a:rPr lang="en-US" b="1" dirty="0">
                <a:solidFill>
                  <a:srgbClr val="10077F"/>
                </a:solidFill>
                <a:latin typeface="Varela Round" panose="020B0604020202020204" charset="-79"/>
                <a:ea typeface="Times New Roman" panose="02020603050405020304" pitchFamily="18" charset="0"/>
                <a:cs typeface="Varela Round" panose="020B0604020202020204" charset="-79"/>
              </a:rPr>
            </a:br>
            <a:r>
              <a:rPr lang="he-IL" b="1" dirty="0">
                <a:solidFill>
                  <a:srgbClr val="10077F"/>
                </a:solidFill>
                <a:latin typeface="Varela Round" panose="020B0604020202020204" charset="-79"/>
                <a:ea typeface="Times New Roman" panose="02020603050405020304" pitchFamily="18" charset="0"/>
                <a:cs typeface="Varela Round" panose="020B0604020202020204" charset="-79"/>
              </a:rPr>
              <a:t>לחץ ברמה גבוהה – שתי המטלות דורשות רמת ביצוע גבוהה.</a:t>
            </a:r>
            <a:endParaRPr lang="he-IL" sz="3200" b="1" dirty="0">
              <a:solidFill>
                <a:srgbClr val="10077F"/>
              </a:solidFill>
              <a:latin typeface="Varela Round" panose="020B0604020202020204" charset="-79"/>
              <a:ea typeface="Times New Roman" panose="02020603050405020304" pitchFamily="18" charset="0"/>
              <a:cs typeface="Varela Round" panose="020B0604020202020204" charset="-79"/>
            </a:endParaRPr>
          </a:p>
        </p:txBody>
      </p:sp>
      <p:sp>
        <p:nvSpPr>
          <p:cNvPr id="3" name="כותרת 1">
            <a:extLst>
              <a:ext uri="{FF2B5EF4-FFF2-40B4-BE49-F238E27FC236}">
                <a16:creationId xmlns:a16="http://schemas.microsoft.com/office/drawing/2014/main" id="{DC37ECCF-F157-497D-9E9F-21D370210E7F}"/>
              </a:ext>
            </a:extLst>
          </p:cNvPr>
          <p:cNvSpPr>
            <a:spLocks noGrp="1"/>
          </p:cNvSpPr>
          <p:nvPr>
            <p:ph type="title"/>
          </p:nvPr>
        </p:nvSpPr>
        <p:spPr>
          <a:xfrm>
            <a:off x="275363" y="576650"/>
            <a:ext cx="11160000" cy="720000"/>
          </a:xfrm>
        </p:spPr>
        <p:txBody>
          <a:bodyPr/>
          <a:lstStyle/>
          <a:p>
            <a:r>
              <a:rPr lang="he-IL" dirty="0">
                <a:latin typeface="Varela Round" panose="020B0604020202020204" charset="-79"/>
                <a:cs typeface="Varela Round" panose="020B0604020202020204" charset="-79"/>
              </a:rPr>
              <a:t>מודל הגירויים - עומס</a:t>
            </a:r>
          </a:p>
        </p:txBody>
      </p:sp>
      <p:pic>
        <p:nvPicPr>
          <p:cNvPr id="2" name="תמונה 1">
            <a:extLst>
              <a:ext uri="{FF2B5EF4-FFF2-40B4-BE49-F238E27FC236}">
                <a16:creationId xmlns:a16="http://schemas.microsoft.com/office/drawing/2014/main" id="{240ABB95-28A4-4331-B958-2F3239591017}"/>
              </a:ext>
            </a:extLst>
          </p:cNvPr>
          <p:cNvPicPr>
            <a:picLocks noChangeAspect="1"/>
          </p:cNvPicPr>
          <p:nvPr/>
        </p:nvPicPr>
        <p:blipFill>
          <a:blip r:embed="rId2"/>
          <a:stretch>
            <a:fillRect/>
          </a:stretch>
        </p:blipFill>
        <p:spPr>
          <a:xfrm>
            <a:off x="629336" y="2075666"/>
            <a:ext cx="2338716" cy="2338716"/>
          </a:xfrm>
          <a:prstGeom prst="rect">
            <a:avLst/>
          </a:prstGeom>
        </p:spPr>
      </p:pic>
    </p:spTree>
    <p:extLst>
      <p:ext uri="{BB962C8B-B14F-4D97-AF65-F5344CB8AC3E}">
        <p14:creationId xmlns:p14="http://schemas.microsoft.com/office/powerpoint/2010/main" val="2152087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1320F802-DBE5-4267-9850-4D554A936F1C}"/>
              </a:ext>
            </a:extLst>
          </p:cNvPr>
          <p:cNvSpPr>
            <a:spLocks noGrp="1"/>
          </p:cNvSpPr>
          <p:nvPr>
            <p:ph type="body" idx="2"/>
          </p:nvPr>
        </p:nvSpPr>
        <p:spPr>
          <a:xfrm>
            <a:off x="2768456" y="968431"/>
            <a:ext cx="8572240" cy="4984694"/>
          </a:xfrm>
          <a:ln>
            <a:solidFill>
              <a:schemeClr val="bg1"/>
            </a:solidFill>
          </a:ln>
        </p:spPr>
        <p:txBody>
          <a:bodyPr anchor="ctr"/>
          <a:lstStyle/>
          <a:p>
            <a:pPr marL="76200" lvl="0" indent="0">
              <a:lnSpc>
                <a:spcPct val="115000"/>
              </a:lnSpc>
              <a:spcBef>
                <a:spcPts val="505"/>
              </a:spcBef>
              <a:buNone/>
            </a:pPr>
            <a:r>
              <a:rPr lang="he-IL" sz="3200" b="1" u="sng" dirty="0">
                <a:latin typeface="Varela Round" panose="020B0604020202020204" charset="-79"/>
                <a:ea typeface="Times New Roman" panose="02020603050405020304" pitchFamily="18" charset="0"/>
                <a:cs typeface="Varela Round" panose="020B0604020202020204" charset="-79"/>
              </a:rPr>
              <a:t>קונפליקט כגורם ללחץ</a:t>
            </a:r>
            <a:br>
              <a:rPr lang="he-IL" sz="3200" b="1" dirty="0">
                <a:latin typeface="Varela Round" panose="020B0604020202020204" charset="-79"/>
                <a:ea typeface="Times New Roman" panose="02020603050405020304" pitchFamily="18" charset="0"/>
                <a:cs typeface="Varela Round" panose="020B0604020202020204" charset="-79"/>
              </a:rPr>
            </a:br>
            <a:r>
              <a:rPr lang="he-IL" sz="3200" b="1" dirty="0">
                <a:latin typeface="Varela Round" panose="020B0604020202020204" charset="-79"/>
                <a:ea typeface="Times New Roman" panose="02020603050405020304" pitchFamily="18" charset="0"/>
                <a:cs typeface="Varela Round" panose="020B0604020202020204" charset="-79"/>
              </a:rPr>
              <a:t>מצב בו נדרש האדם לבחור בין שתי אפשרויות ולכל בחירה או חוסר בחירה יש מחיר.</a:t>
            </a:r>
            <a:br>
              <a:rPr lang="he-IL" sz="3200" b="1" dirty="0">
                <a:solidFill>
                  <a:srgbClr val="10077F"/>
                </a:solidFill>
                <a:latin typeface="Varela Round" panose="020B0604020202020204" charset="-79"/>
                <a:ea typeface="Times New Roman" panose="02020603050405020304" pitchFamily="18" charset="0"/>
                <a:cs typeface="Varela Round" panose="020B0604020202020204" charset="-79"/>
              </a:rPr>
            </a:br>
            <a:br>
              <a:rPr lang="he-IL" sz="3200" b="1" dirty="0">
                <a:solidFill>
                  <a:srgbClr val="10077F"/>
                </a:solidFill>
                <a:latin typeface="Varela Round" panose="020B0604020202020204" charset="-79"/>
                <a:ea typeface="Times New Roman" panose="02020603050405020304" pitchFamily="18" charset="0"/>
                <a:cs typeface="Varela Round" panose="020B0604020202020204" charset="-79"/>
              </a:rPr>
            </a:br>
            <a:r>
              <a:rPr lang="he-IL" sz="2800" b="1" dirty="0">
                <a:solidFill>
                  <a:srgbClr val="10077F"/>
                </a:solidFill>
                <a:latin typeface="Varela Round" panose="020B0604020202020204" charset="-79"/>
                <a:ea typeface="Times New Roman" panose="02020603050405020304" pitchFamily="18" charset="0"/>
                <a:cs typeface="Varela Round" panose="020B0604020202020204" charset="-79"/>
              </a:rPr>
              <a:t>לדוגמא: ילד המתלבט האם בחופשת הקיץ לנסוע </a:t>
            </a:r>
            <a:br>
              <a:rPr lang="en-US" sz="2800" b="1" dirty="0">
                <a:solidFill>
                  <a:srgbClr val="10077F"/>
                </a:solidFill>
                <a:latin typeface="Varela Round" panose="020B0604020202020204" charset="-79"/>
                <a:ea typeface="Times New Roman" panose="02020603050405020304" pitchFamily="18" charset="0"/>
                <a:cs typeface="Varela Round" panose="020B0604020202020204" charset="-79"/>
              </a:rPr>
            </a:br>
            <a:r>
              <a:rPr lang="he-IL" sz="2800" b="1" dirty="0">
                <a:solidFill>
                  <a:srgbClr val="10077F"/>
                </a:solidFill>
                <a:latin typeface="Varela Round" panose="020B0604020202020204" charset="-79"/>
                <a:ea typeface="Times New Roman" panose="02020603050405020304" pitchFamily="18" charset="0"/>
                <a:cs typeface="Varela Round" panose="020B0604020202020204" charset="-79"/>
              </a:rPr>
              <a:t>לטיול בארצות הברית עם הוריו או להשתתף בגיבוש ליחידה קרבית נחשקת יחוש בלחץ - הקונפליקט פנימי.</a:t>
            </a:r>
            <a:endParaRPr lang="he-IL" sz="3200" b="1" dirty="0">
              <a:solidFill>
                <a:srgbClr val="10077F"/>
              </a:solidFill>
              <a:latin typeface="Varela Round" panose="020B0604020202020204" charset="-79"/>
              <a:ea typeface="Times New Roman" panose="02020603050405020304" pitchFamily="18" charset="0"/>
              <a:cs typeface="Varela Round" panose="020B0604020202020204" charset="-79"/>
            </a:endParaRPr>
          </a:p>
        </p:txBody>
      </p:sp>
      <p:sp>
        <p:nvSpPr>
          <p:cNvPr id="3" name="כותרת 1">
            <a:extLst>
              <a:ext uri="{FF2B5EF4-FFF2-40B4-BE49-F238E27FC236}">
                <a16:creationId xmlns:a16="http://schemas.microsoft.com/office/drawing/2014/main" id="{4606CF92-BD3F-4A93-839C-19D9A69C02A5}"/>
              </a:ext>
            </a:extLst>
          </p:cNvPr>
          <p:cNvSpPr>
            <a:spLocks noGrp="1"/>
          </p:cNvSpPr>
          <p:nvPr>
            <p:ph type="title"/>
          </p:nvPr>
        </p:nvSpPr>
        <p:spPr>
          <a:xfrm>
            <a:off x="515206" y="381778"/>
            <a:ext cx="11160000" cy="720000"/>
          </a:xfrm>
        </p:spPr>
        <p:txBody>
          <a:bodyPr/>
          <a:lstStyle/>
          <a:p>
            <a:r>
              <a:rPr lang="he-IL" dirty="0">
                <a:latin typeface="Varela Round" panose="020B0604020202020204" charset="-79"/>
                <a:cs typeface="Varela Round" panose="020B0604020202020204" charset="-79"/>
              </a:rPr>
              <a:t>מודל הגירויים - קונפליקט</a:t>
            </a:r>
          </a:p>
        </p:txBody>
      </p:sp>
      <p:pic>
        <p:nvPicPr>
          <p:cNvPr id="2" name="תמונה 1">
            <a:extLst>
              <a:ext uri="{FF2B5EF4-FFF2-40B4-BE49-F238E27FC236}">
                <a16:creationId xmlns:a16="http://schemas.microsoft.com/office/drawing/2014/main" id="{8C77FE54-46B3-4201-ACA5-2BB5326F6CB1}"/>
              </a:ext>
            </a:extLst>
          </p:cNvPr>
          <p:cNvPicPr>
            <a:picLocks noChangeAspect="1"/>
          </p:cNvPicPr>
          <p:nvPr/>
        </p:nvPicPr>
        <p:blipFill>
          <a:blip r:embed="rId2"/>
          <a:stretch>
            <a:fillRect/>
          </a:stretch>
        </p:blipFill>
        <p:spPr>
          <a:xfrm>
            <a:off x="737940" y="2299975"/>
            <a:ext cx="2258050" cy="2258050"/>
          </a:xfrm>
          <a:prstGeom prst="rect">
            <a:avLst/>
          </a:prstGeom>
        </p:spPr>
      </p:pic>
    </p:spTree>
    <p:extLst>
      <p:ext uri="{BB962C8B-B14F-4D97-AF65-F5344CB8AC3E}">
        <p14:creationId xmlns:p14="http://schemas.microsoft.com/office/powerpoint/2010/main" val="2085192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1320F802-DBE5-4267-9850-4D554A936F1C}"/>
              </a:ext>
            </a:extLst>
          </p:cNvPr>
          <p:cNvSpPr>
            <a:spLocks noGrp="1"/>
          </p:cNvSpPr>
          <p:nvPr>
            <p:ph type="body" idx="2"/>
          </p:nvPr>
        </p:nvSpPr>
        <p:spPr>
          <a:xfrm>
            <a:off x="3102966" y="1420134"/>
            <a:ext cx="8572240" cy="4017731"/>
          </a:xfrm>
          <a:ln>
            <a:solidFill>
              <a:schemeClr val="bg1"/>
            </a:solidFill>
          </a:ln>
        </p:spPr>
        <p:txBody>
          <a:bodyPr anchor="ctr"/>
          <a:lstStyle/>
          <a:p>
            <a:pPr marL="76200" lvl="0" indent="0">
              <a:lnSpc>
                <a:spcPct val="115000"/>
              </a:lnSpc>
              <a:spcBef>
                <a:spcPts val="505"/>
              </a:spcBef>
              <a:buNone/>
            </a:pPr>
            <a:r>
              <a:rPr lang="he-IL" sz="3200" b="1" u="sng" dirty="0">
                <a:latin typeface="Varela Round" panose="020B0604020202020204" charset="-79"/>
                <a:ea typeface="Times New Roman" panose="02020603050405020304" pitchFamily="18" charset="0"/>
                <a:cs typeface="Varela Round" panose="020B0604020202020204" charset="-79"/>
              </a:rPr>
              <a:t>חוסר שליטה כגורם ללחץ</a:t>
            </a:r>
            <a:br>
              <a:rPr lang="he-IL" sz="3200" b="1" dirty="0">
                <a:latin typeface="Varela Round" panose="020B0604020202020204" charset="-79"/>
                <a:ea typeface="Times New Roman" panose="02020603050405020304" pitchFamily="18" charset="0"/>
                <a:cs typeface="Varela Round" panose="020B0604020202020204" charset="-79"/>
              </a:rPr>
            </a:br>
            <a:r>
              <a:rPr lang="he-IL" sz="3200" b="1" dirty="0">
                <a:latin typeface="Varela Round" panose="020B0604020202020204" charset="-79"/>
                <a:ea typeface="Times New Roman" panose="02020603050405020304" pitchFamily="18" charset="0"/>
                <a:cs typeface="Varela Round" panose="020B0604020202020204" charset="-79"/>
              </a:rPr>
              <a:t>כאשר האדם לא יכול לשלוט על מצב או אין ביכולתו לחזות את העתיד. </a:t>
            </a:r>
            <a:br>
              <a:rPr lang="he-IL" sz="3200" b="1" dirty="0">
                <a:latin typeface="Varela Round" panose="020B0604020202020204" charset="-79"/>
                <a:ea typeface="Times New Roman" panose="02020603050405020304" pitchFamily="18" charset="0"/>
                <a:cs typeface="Varela Round" panose="020B0604020202020204" charset="-79"/>
              </a:rPr>
            </a:br>
            <a:br>
              <a:rPr lang="he-IL" sz="3200" b="1" dirty="0">
                <a:latin typeface="Varela Round" panose="020B0604020202020204" charset="-79"/>
                <a:ea typeface="Times New Roman" panose="02020603050405020304" pitchFamily="18" charset="0"/>
                <a:cs typeface="Varela Round" panose="020B0604020202020204" charset="-79"/>
              </a:rPr>
            </a:br>
            <a:r>
              <a:rPr lang="he-IL" sz="2800" b="1" dirty="0">
                <a:solidFill>
                  <a:srgbClr val="10077F"/>
                </a:solidFill>
                <a:latin typeface="Varela Round" panose="020B0604020202020204" charset="-79"/>
                <a:ea typeface="Times New Roman" panose="02020603050405020304" pitchFamily="18" charset="0"/>
                <a:cs typeface="Varela Round" panose="020B0604020202020204" charset="-79"/>
              </a:rPr>
              <a:t>לדוגמא: חייל שאינו יכול לקבוע תכניות לסופ"ש כי מפקדו הוא זה שיחליט אם ייצא שבת יחוש לחץ.</a:t>
            </a:r>
            <a:endParaRPr lang="he-IL" sz="3200" b="1" dirty="0">
              <a:solidFill>
                <a:srgbClr val="10077F"/>
              </a:solidFill>
              <a:latin typeface="Varela Round" panose="020B0604020202020204" charset="-79"/>
              <a:ea typeface="Times New Roman" panose="02020603050405020304" pitchFamily="18" charset="0"/>
              <a:cs typeface="Varela Round" panose="020B0604020202020204" charset="-79"/>
            </a:endParaRPr>
          </a:p>
        </p:txBody>
      </p:sp>
      <p:sp>
        <p:nvSpPr>
          <p:cNvPr id="3" name="כותרת 1">
            <a:extLst>
              <a:ext uri="{FF2B5EF4-FFF2-40B4-BE49-F238E27FC236}">
                <a16:creationId xmlns:a16="http://schemas.microsoft.com/office/drawing/2014/main" id="{BE59B1D5-018D-42F9-B69E-6668D632EA0C}"/>
              </a:ext>
            </a:extLst>
          </p:cNvPr>
          <p:cNvSpPr>
            <a:spLocks noGrp="1"/>
          </p:cNvSpPr>
          <p:nvPr>
            <p:ph type="title"/>
          </p:nvPr>
        </p:nvSpPr>
        <p:spPr>
          <a:xfrm>
            <a:off x="515206" y="381778"/>
            <a:ext cx="11160000" cy="720000"/>
          </a:xfrm>
        </p:spPr>
        <p:txBody>
          <a:bodyPr/>
          <a:lstStyle/>
          <a:p>
            <a:r>
              <a:rPr lang="he-IL" dirty="0">
                <a:latin typeface="Varela Round" panose="020B0604020202020204" charset="-79"/>
                <a:cs typeface="Varela Round" panose="020B0604020202020204" charset="-79"/>
              </a:rPr>
              <a:t>מודל הגירויים – חוסר שליטה</a:t>
            </a:r>
          </a:p>
        </p:txBody>
      </p:sp>
      <p:pic>
        <p:nvPicPr>
          <p:cNvPr id="2" name="תמונה 1">
            <a:extLst>
              <a:ext uri="{FF2B5EF4-FFF2-40B4-BE49-F238E27FC236}">
                <a16:creationId xmlns:a16="http://schemas.microsoft.com/office/drawing/2014/main" id="{434B8FE9-93ED-4089-8E33-4466C4FC4A98}"/>
              </a:ext>
            </a:extLst>
          </p:cNvPr>
          <p:cNvPicPr>
            <a:picLocks noChangeAspect="1"/>
          </p:cNvPicPr>
          <p:nvPr/>
        </p:nvPicPr>
        <p:blipFill>
          <a:blip r:embed="rId2"/>
          <a:stretch>
            <a:fillRect/>
          </a:stretch>
        </p:blipFill>
        <p:spPr>
          <a:xfrm>
            <a:off x="842871" y="2111575"/>
            <a:ext cx="2634847" cy="26348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0702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1320F802-DBE5-4267-9850-4D554A936F1C}"/>
              </a:ext>
            </a:extLst>
          </p:cNvPr>
          <p:cNvSpPr>
            <a:spLocks noGrp="1"/>
          </p:cNvSpPr>
          <p:nvPr>
            <p:ph type="body" idx="2"/>
          </p:nvPr>
        </p:nvSpPr>
        <p:spPr>
          <a:xfrm>
            <a:off x="2543604" y="1101778"/>
            <a:ext cx="8572240" cy="4984694"/>
          </a:xfrm>
          <a:ln>
            <a:solidFill>
              <a:schemeClr val="bg1"/>
            </a:solidFill>
          </a:ln>
        </p:spPr>
        <p:txBody>
          <a:bodyPr anchor="ctr"/>
          <a:lstStyle/>
          <a:p>
            <a:pPr marL="76200" lvl="0" indent="0">
              <a:lnSpc>
                <a:spcPct val="115000"/>
              </a:lnSpc>
              <a:spcBef>
                <a:spcPts val="505"/>
              </a:spcBef>
              <a:buNone/>
            </a:pPr>
            <a:r>
              <a:rPr lang="he-IL" sz="3200" b="1" u="sng" dirty="0">
                <a:latin typeface="Varela Round" panose="020B0604020202020204" charset="-79"/>
                <a:ea typeface="Times New Roman" panose="02020603050405020304" pitchFamily="18" charset="0"/>
                <a:cs typeface="Varela Round" panose="020B0604020202020204" charset="-79"/>
              </a:rPr>
              <a:t>שינויים כגורם ללחץ.</a:t>
            </a:r>
            <a:br>
              <a:rPr lang="he-IL" sz="3200" b="1" dirty="0">
                <a:solidFill>
                  <a:srgbClr val="10077F"/>
                </a:solidFill>
                <a:latin typeface="Varela Round" panose="020B0604020202020204" charset="-79"/>
                <a:ea typeface="Times New Roman" panose="02020603050405020304" pitchFamily="18" charset="0"/>
                <a:cs typeface="Varela Round" panose="020B0604020202020204" charset="-79"/>
              </a:rPr>
            </a:br>
            <a:r>
              <a:rPr lang="he-IL" sz="2800" b="1" dirty="0">
                <a:latin typeface="Varela Round" panose="020B0604020202020204" charset="-79"/>
                <a:ea typeface="Times New Roman" panose="02020603050405020304" pitchFamily="18" charset="0"/>
                <a:cs typeface="Varela Round" panose="020B0604020202020204" charset="-79"/>
              </a:rPr>
              <a:t>כל שינוי מביא ללחץ. כיוון שהשינוי דורש הסתגלות מחדש. ככל שיש יותר שינויים הסמוכים זה לזה בזמן, הם בעלי עצימות גבוהה יותר והם יותר משמעותיים לאדם תחושת הלחץ תעלה. השינויים הם אירועי חיים שיכולים להיות חיוביים או שליליים.</a:t>
            </a:r>
            <a:br>
              <a:rPr lang="he-IL" sz="2800" b="1" dirty="0">
                <a:latin typeface="Varela Round" panose="020B0604020202020204" charset="-79"/>
                <a:ea typeface="Times New Roman" panose="02020603050405020304" pitchFamily="18" charset="0"/>
                <a:cs typeface="Varela Round" panose="020B0604020202020204" charset="-79"/>
              </a:rPr>
            </a:br>
            <a:br>
              <a:rPr lang="en-US" sz="2800" b="1" dirty="0">
                <a:latin typeface="Varela Round" panose="020B0604020202020204" charset="-79"/>
                <a:ea typeface="Times New Roman" panose="02020603050405020304" pitchFamily="18" charset="0"/>
                <a:cs typeface="Varela Round" panose="020B0604020202020204" charset="-79"/>
              </a:rPr>
            </a:br>
            <a:r>
              <a:rPr lang="he-IL" sz="2000" b="1" dirty="0">
                <a:solidFill>
                  <a:srgbClr val="10077F"/>
                </a:solidFill>
                <a:latin typeface="Varela Round" panose="020B0604020202020204" charset="-79"/>
                <a:ea typeface="Times New Roman" panose="02020603050405020304" pitchFamily="18" charset="0"/>
                <a:cs typeface="Varela Round" panose="020B0604020202020204" charset="-79"/>
              </a:rPr>
              <a:t>לדוגמא: בחור בן 21 השתחרר מהצבא, עובר לעיר חדשה ומתחיל גם ללמוד באוניברסיטה וכן לעבוד כמלצר בערבים, יחוש לחץ ברמה גבוהה. </a:t>
            </a:r>
            <a:endParaRPr lang="he-IL" sz="3200" b="1" dirty="0">
              <a:solidFill>
                <a:srgbClr val="10077F"/>
              </a:solidFill>
              <a:latin typeface="Varela Round" panose="020B0604020202020204" charset="-79"/>
              <a:ea typeface="Times New Roman" panose="02020603050405020304" pitchFamily="18" charset="0"/>
              <a:cs typeface="Varela Round" panose="020B0604020202020204" charset="-79"/>
            </a:endParaRPr>
          </a:p>
        </p:txBody>
      </p:sp>
      <p:sp>
        <p:nvSpPr>
          <p:cNvPr id="3" name="כותרת 1">
            <a:extLst>
              <a:ext uri="{FF2B5EF4-FFF2-40B4-BE49-F238E27FC236}">
                <a16:creationId xmlns:a16="http://schemas.microsoft.com/office/drawing/2014/main" id="{98E47E88-5B02-4B69-B8AC-76E245F821BA}"/>
              </a:ext>
            </a:extLst>
          </p:cNvPr>
          <p:cNvSpPr>
            <a:spLocks noGrp="1"/>
          </p:cNvSpPr>
          <p:nvPr>
            <p:ph type="title"/>
          </p:nvPr>
        </p:nvSpPr>
        <p:spPr>
          <a:xfrm>
            <a:off x="515206" y="381778"/>
            <a:ext cx="11160000" cy="720000"/>
          </a:xfrm>
        </p:spPr>
        <p:txBody>
          <a:bodyPr/>
          <a:lstStyle/>
          <a:p>
            <a:r>
              <a:rPr lang="he-IL" dirty="0">
                <a:latin typeface="Varela Round" panose="020B0604020202020204" charset="-79"/>
                <a:cs typeface="Varela Round" panose="020B0604020202020204" charset="-79"/>
              </a:rPr>
              <a:t>מודל הגירויים – שינויים</a:t>
            </a:r>
          </a:p>
        </p:txBody>
      </p:sp>
      <p:pic>
        <p:nvPicPr>
          <p:cNvPr id="2" name="תמונה 1">
            <a:extLst>
              <a:ext uri="{FF2B5EF4-FFF2-40B4-BE49-F238E27FC236}">
                <a16:creationId xmlns:a16="http://schemas.microsoft.com/office/drawing/2014/main" id="{983BFADB-8014-4783-98AD-23C5AF4B1802}"/>
              </a:ext>
            </a:extLst>
          </p:cNvPr>
          <p:cNvPicPr>
            <a:picLocks noChangeAspect="1"/>
          </p:cNvPicPr>
          <p:nvPr/>
        </p:nvPicPr>
        <p:blipFill>
          <a:blip r:embed="rId2"/>
          <a:stretch>
            <a:fillRect/>
          </a:stretch>
        </p:blipFill>
        <p:spPr>
          <a:xfrm>
            <a:off x="515206" y="2259648"/>
            <a:ext cx="2338703" cy="23387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7642082"/>
      </p:ext>
    </p:extLst>
  </p:cSld>
  <p:clrMapOvr>
    <a:masterClrMapping/>
  </p:clrMapOvr>
</p:sld>
</file>

<file path=ppt/theme/theme1.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1601</Words>
  <Application>Microsoft Office PowerPoint</Application>
  <PresentationFormat>מותאם אישית</PresentationFormat>
  <Paragraphs>149</Paragraphs>
  <Slides>29</Slides>
  <Notes>6</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29</vt:i4>
      </vt:variant>
    </vt:vector>
  </HeadingPairs>
  <TitlesOfParts>
    <vt:vector size="35" baseType="lpstr">
      <vt:lpstr>Times New Roman</vt:lpstr>
      <vt:lpstr>Varela Round</vt:lpstr>
      <vt:lpstr>Calibri</vt:lpstr>
      <vt:lpstr>Arial</vt:lpstr>
      <vt:lpstr>Wingdings</vt:lpstr>
      <vt:lpstr>ערכת נושא Office</vt:lpstr>
      <vt:lpstr>מערכת שידורים לאומית</vt:lpstr>
      <vt:lpstr>נושא: לחץ חלק א – מודל הגירויים</vt:lpstr>
      <vt:lpstr>מה נלמד היום בשיעור?</vt:lpstr>
      <vt:lpstr>מודל הגירויים</vt:lpstr>
      <vt:lpstr>מודל הגירויים</vt:lpstr>
      <vt:lpstr>מודל הגירויים - עומס</vt:lpstr>
      <vt:lpstr>מודל הגירויים - קונפליקט</vt:lpstr>
      <vt:lpstr>מודל הגירויים – חוסר שליטה</vt:lpstr>
      <vt:lpstr>מודל הגירויים – שינויים</vt:lpstr>
      <vt:lpstr>מודל הגירויים – שינויים</vt:lpstr>
      <vt:lpstr>סולם הולמס וריי – האם אני בלחץ?</vt:lpstr>
      <vt:lpstr>דוגמא לשאלה מבחינת הבגרות</vt:lpstr>
      <vt:lpstr>מודל הגירויים – ביקורת</vt:lpstr>
      <vt:lpstr>לסיכום, רגע חושבים...</vt:lpstr>
      <vt:lpstr>מטלה מסכמת </vt:lpstr>
      <vt:lpstr>מצגת של PowerPoint‏</vt:lpstr>
      <vt:lpstr>נושא: לחץ חלק ב – מודל האינטראקציה</vt:lpstr>
      <vt:lpstr>מה נלמד בחלק ב' של השיעור ?</vt:lpstr>
      <vt:lpstr>מודל האינטראקציה</vt:lpstr>
      <vt:lpstr>מודל האינטראקציה – שני שלבי הערכה</vt:lpstr>
      <vt:lpstr>מודל האינטראקציה – הדגמת שלב הערכה ראשונית</vt:lpstr>
      <vt:lpstr>מודל האינטראקציה – הדגמת שלב הערכה משנית</vt:lpstr>
      <vt:lpstr>מצגת של PowerPoint‏</vt:lpstr>
      <vt:lpstr>מודל האינטראקציה – המחקר של מאל (1949)</vt:lpstr>
      <vt:lpstr>מודל האינטראקציה – המחקר של מאל (1949)</vt:lpstr>
      <vt:lpstr>לסיכום מודל האינטראקציה </vt:lpstr>
      <vt:lpstr>מטלה מסכמת </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
  <cp:lastModifiedBy/>
  <cp:revision>5</cp:revision>
  <dcterms:modified xsi:type="dcterms:W3CDTF">2021-10-17T08:06:04Z</dcterms:modified>
</cp:coreProperties>
</file>