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62" r:id="rId3"/>
    <p:sldId id="263" r:id="rId4"/>
    <p:sldId id="608" r:id="rId5"/>
    <p:sldId id="609" r:id="rId6"/>
    <p:sldId id="610" r:id="rId7"/>
    <p:sldId id="611" r:id="rId8"/>
    <p:sldId id="612" r:id="rId9"/>
    <p:sldId id="613" r:id="rId10"/>
    <p:sldId id="614" r:id="rId11"/>
    <p:sldId id="615" r:id="rId12"/>
    <p:sldId id="616" r:id="rId13"/>
    <p:sldId id="617" r:id="rId14"/>
    <p:sldId id="618" r:id="rId15"/>
    <p:sldId id="619" r:id="rId16"/>
    <p:sldId id="620" r:id="rId17"/>
    <p:sldId id="602" r:id="rId18"/>
    <p:sldId id="314" r:id="rId19"/>
    <p:sldId id="319" r:id="rId20"/>
    <p:sldId id="291" r:id="rId21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380" autoAdjust="0"/>
    <p:restoredTop sz="94125" autoAdjust="0"/>
  </p:normalViewPr>
  <p:slideViewPr>
    <p:cSldViewPr snapToGrid="0" snapToObjects="1">
      <p:cViewPr varScale="1">
        <p:scale>
          <a:sx n="100" d="100"/>
          <a:sy n="100" d="100"/>
        </p:scale>
        <p:origin x="72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3T20:13:11.06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3T20:13:14.50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401 317,'-4'0,"0"0,0 1,0-1,0 1,0 0,1 0,-1 0,0 1,1-1,-1 1,1 0,-1 0,1 0,0 1,0-1,0 1,0 0,0-1,1 1,-5 7,-1 3,0 0,2 1,-1-1,-4 17,1-2,10-28,0 0,0 0,0 0,0 1,0-1,0 0,0 0,0 0,0 0,0 1,0-1,0 0,0 0,0 0,0 0,0 1,0-1,0 0,0 0,0 0,0 0,0 1,-1-1,1 0,0 0,0 0,0 0,0 0,0 1,0-1,-1 0,1 0,0 0,0 0,0 0,0 0,0 0,-1 0,1 0,0 0,0 1,0-1,0 0,-1 0,1 0,0 0,0 0,0 0,-1 0,1 0,0 0,0-1,0 1,0 0,-1 0,1 0,0 0,0 0,0 0,0 0,0 0,-1-1,-2-15,2-26,2 26,1 0,0 0,2 0,0 0,0 1,1-1,1 1,1 1,0-1,1 1,0 0,12-14,27-52,-34 54,1 1,27-35,-41 59,1 0,-1 1,1-1,-1 0,1 0,0 0,-1 0,1 1,0-1,-1 0,1 1,0-1,0 1,0-1,0 1,0-1,0 1,0-1,-1 1,1 0,0 0,0-1,0 1,0 0,0 0,2 0,-2 1,0 0,0 0,-1 0,1-1,0 1,-1 0,1 1,-1-1,1 0,-1 0,1 0,-1 0,0 0,1 0,-1 0,0 1,0-1,0 2,-3 59,-11-2,-2 0,-2-1,-34 73,45-113,0 0,2 0,1 1,0 0,-2 34,4-25,-13 51,7-41,1 0,-4 62,13-366,-2 144,0 113,0 0,-1 0,1 1,-2-1,1 0,-4-11,5 18,-1 0,1 0,-1 1,1-1,-1 0,1 0,-1 0,1 1,-1-1,0 0,1 1,-1-1,0 0,0 1,0-1,1 1,-1-1,0 1,0 0,0-1,0 1,0 0,-1-1,0 1,0 1,-1-1,1 1,0-1,0 1,0 0,0-1,0 1,0 0,0 1,0-1,0 0,1 0,-1 1,-1 1,-13 13,0 1,2 1,0 0,1 1,1 1,1 0,0 0,-12 37,9-24,-2 0,-26 42,35-65,0 0,1 1,1 0,0 0,0 1,-3 13,1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3T20:13:11.06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3T20:13:14.50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401 317,'-4'0,"0"0,0 1,0-1,0 1,0 0,1 0,-1 0,0 1,1-1,-1 1,1 0,-1 0,1 0,0 1,0-1,0 1,0 0,0-1,1 1,-5 7,-1 3,0 0,2 1,-1-1,-4 17,1-2,10-28,0 0,0 0,0 0,0 1,0-1,0 0,0 0,0 0,0 0,0 1,0-1,0 0,0 0,0 0,0 0,0 1,0-1,0 0,0 0,0 0,0 0,0 1,-1-1,1 0,0 0,0 0,0 0,0 0,0 1,0-1,-1 0,1 0,0 0,0 0,0 0,0 0,0 0,-1 0,1 0,0 0,0 1,0-1,0 0,-1 0,1 0,0 0,0 0,0 0,-1 0,1 0,0 0,0-1,0 1,0 0,-1 0,1 0,0 0,0 0,0 0,0 0,0 0,-1-1,-2-15,2-26,2 26,1 0,0 0,2 0,0 0,0 1,1-1,1 1,1 1,0-1,1 1,0 0,12-14,27-52,-34 54,1 1,27-35,-41 59,1 0,-1 1,1-1,-1 0,1 0,0 0,-1 0,1 1,0-1,-1 0,1 1,0-1,0 1,0-1,0 1,0-1,0 1,0-1,-1 1,1 0,0 0,0-1,0 1,0 0,0 0,2 0,-2 1,0 0,0 0,-1 0,1-1,0 1,-1 0,1 1,-1-1,1 0,-1 0,1 0,-1 0,0 0,1 0,-1 0,0 1,0-1,0 2,-3 59,-11-2,-2 0,-2-1,-34 73,45-113,0 0,2 0,1 1,0 0,-2 34,4-25,-13 51,7-41,1 0,-4 62,13-366,-2 144,0 113,0 0,-1 0,1 1,-2-1,1 0,-4-11,5 18,-1 0,1 0,-1 1,1-1,-1 0,1 0,-1 0,1 1,-1-1,0 0,1 1,-1-1,0 0,0 1,0-1,1 1,-1-1,0 1,0 0,0-1,0 1,0 0,-1-1,0 1,0 1,-1-1,1 1,0-1,0 1,0 0,0-1,0 1,0 0,0 1,0-1,0 0,1 0,-1 1,-1 1,-13 13,0 1,2 1,0 0,1 1,1 1,1 0,0 0,-12 37,9-24,-2 0,-26 42,35-65,0 0,1 1,1 0,0 0,0 1,-3 13,1 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3T20:24:15.33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396 218,'-1'4,"0"-1,0 1,0-1,0 1,0-1,-1 0,1 0,-5 6,-7 17,-4 40,11-40,-1 0,-17 42,8-35,-13 27,2 1,3 1,-20 80,44-158,-1-1,2 1,4-28,7-2,-2 0,-3-1,3-67,-4 36,30-145,-17 128,-19 92,1 0,-1 0,1 0,-1 1,0-1,0 0,0 0,0 0,-1 0,1 0,-1 0,0 0,1 0,-1 0,-1 1,1-1,0 0,-1 1,1-1,-1 1,0-1,0 1,0 0,0 0,0 0,-5-3,4 4,1 0,-1 0,0 0,0 0,0 1,1-1,-1 1,0 0,0 0,0 0,0 0,0 0,0 1,0-1,0 1,1 0,-1 0,0 0,1 0,-1 0,0 1,1-1,-1 1,1 0,0 0,0 0,-3 3,-3 4,1 1,1 0,0 1,1-1,-1 1,2 0,0 0,0 1,1-1,-2 18,-5 8,3-3,1 0,1 1,0 50,4-46,-2 1,-10 47,3-36,-4 103,9-65,2-70,-1 0,-8 25,8-29,0 0,1 0,-3 23,6-37,0-1,1 1,-1-1,0 0,0 1,0-1,1 1,-1-1,0 0,0 1,1-1,-1 0,0 1,1-1,-1 0,0 0,1 1,-1-1,1 0,-1 0,0 0,1 0,-1 1,1-1,-1 0,1 0,-1 0,0 0,1 0,-1 0,1 0,-1 0,1 0,-1 0,0 0,1-1,-1 1,1 0,-1 0,0 0,1 0,-1-1,1 1,-1 0,0 0,1-1,-1 1,1-1,25-13,-23 13,17-10,1 0,1 2,32-10,-14 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3T20:24:21.89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0,'7'0,"3"0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3T20:26:27.45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216 1660,'-4'-1,"-1"1,1-1,-1-1,1 1,0 0,0-1,0 0,0 0,0-1,0 1,0-1,1 1,-1-1,1 0,0-1,0 1,0 0,-4-6,0-1,0-1,1 0,0 0,0 0,-5-17,4 2,1-1,1 1,1-1,0-48,14-108,-10 177,1 0,-1 1,1-1,0 1,1-1,-1 1,1 0,0-1,1 1,-1 0,1 0,0 0,0 1,0-1,1 1,0 0,0 0,0 0,0 0,0 1,1-1,-1 1,1 0,0 1,0-1,0 1,1 0,-1 0,0 1,1-1,-1 1,8 0,-10 1,-1 0,0 0,1 0,-1 0,0-1,1 1,-1-1,0 1,0-1,0 0,1 0,-1 0,0 0,0 0,0 0,-1-1,4-2,-4 3,-1-1,1 0,-1 0,1 0,-1 1,0-1,0 0,1 0,-1 0,-1 0,1 0,0 0,0 0,-1 1,1-1,-1 0,1 0,-1 0,0 1,0-1,-2-2,-10-21,-26-37,22 37,-21-41,9-5,3-1,4-2,-26-146,46 214,1-1,0 0,0 0,1 0,-1 1,2-1,-1 0,1 0,0 0,0 0,1 1,0-1,0 1,0-1,1 1,0 0,0-1,1 2,5-9,-3 4,0 1,-2-1,1-1,-1 1,0 0,-1-1,1-11,0 8,-1 0,2 1,6-16,-8 24,1 0,0 1,0-1,0 1,0 0,1 0,-1 0,1 1,0 0,0 0,0 0,1 0,-1 1,1 0,-1 0,1 0,0 1,-1 0,1 0,11 0,10-1,-1 2,0 0,33 6,-54-5,0 0,0 1,0-1,0 1,0 0,0 0,-1 1,1-1,-1 1,1 0,-1 0,0 1,0-1,-1 1,1 0,-1 0,0 0,0 0,0 1,0-1,-1 1,0 0,0 0,0 0,-1 0,1 0,0 7,0 1,0-1,0 1,-2-1,1 1,-2 0,0-1,0 1,-1-1,-1 1,-5 16,-3-7,-1-12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י"א/חשון/תשפ"ב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533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23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י"א/חשון/תשפ"ב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5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11" Type="http://schemas.openxmlformats.org/officeDocument/2006/relationships/customXml" Target="../ink/ink6.xml"/><Relationship Id="rId5" Type="http://schemas.openxmlformats.org/officeDocument/2006/relationships/image" Target="../media/image21.jpeg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0.jpeg"/><Relationship Id="rId9" Type="http://schemas.openxmlformats.org/officeDocument/2006/relationships/customXml" Target="../ink/ink5.xml"/><Relationship Id="rId1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8A7B91-A456-814C-9C8E-E4D671CF9C94}"/>
              </a:ext>
            </a:extLst>
          </p:cNvPr>
          <p:cNvSpPr/>
          <p:nvPr/>
        </p:nvSpPr>
        <p:spPr>
          <a:xfrm>
            <a:off x="-1" y="0"/>
            <a:ext cx="1219041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7DFEE-F667-9246-89AF-C0B050798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642"/>
            <a:ext cx="12190413" cy="58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8A7B91-A456-814C-9C8E-E4D671CF9C94}"/>
              </a:ext>
            </a:extLst>
          </p:cNvPr>
          <p:cNvSpPr/>
          <p:nvPr/>
        </p:nvSpPr>
        <p:spPr>
          <a:xfrm>
            <a:off x="-1" y="0"/>
            <a:ext cx="1219041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&#10;&#10;Description automatically generated">
            <a:extLst>
              <a:ext uri="{FF2B5EF4-FFF2-40B4-BE49-F238E27FC236}">
                <a16:creationId xmlns:a16="http://schemas.microsoft.com/office/drawing/2014/main" id="{2C05BE3E-1FD0-7244-955D-98CDE6AB7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642"/>
            <a:ext cx="12190413" cy="58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3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8A7B91-A456-814C-9C8E-E4D671CF9C94}"/>
              </a:ext>
            </a:extLst>
          </p:cNvPr>
          <p:cNvSpPr/>
          <p:nvPr/>
        </p:nvSpPr>
        <p:spPr>
          <a:xfrm>
            <a:off x="-1" y="0"/>
            <a:ext cx="1219041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abric&#10;&#10;Description automatically generated">
            <a:extLst>
              <a:ext uri="{FF2B5EF4-FFF2-40B4-BE49-F238E27FC236}">
                <a16:creationId xmlns:a16="http://schemas.microsoft.com/office/drawing/2014/main" id="{DFC8834E-F61A-3843-BD5F-04D5A3675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642"/>
            <a:ext cx="12190413" cy="58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0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8A7B91-A456-814C-9C8E-E4D671CF9C94}"/>
              </a:ext>
            </a:extLst>
          </p:cNvPr>
          <p:cNvSpPr/>
          <p:nvPr/>
        </p:nvSpPr>
        <p:spPr>
          <a:xfrm>
            <a:off x="-1" y="0"/>
            <a:ext cx="1219041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abric, towel&#10;&#10;Description automatically generated">
            <a:extLst>
              <a:ext uri="{FF2B5EF4-FFF2-40B4-BE49-F238E27FC236}">
                <a16:creationId xmlns:a16="http://schemas.microsoft.com/office/drawing/2014/main" id="{72007A86-92D6-D64F-A2C0-7222D2487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642"/>
            <a:ext cx="12190413" cy="58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1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8A7B91-A456-814C-9C8E-E4D671CF9C94}"/>
              </a:ext>
            </a:extLst>
          </p:cNvPr>
          <p:cNvSpPr/>
          <p:nvPr/>
        </p:nvSpPr>
        <p:spPr>
          <a:xfrm>
            <a:off x="-1" y="0"/>
            <a:ext cx="1219041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grass, field&#10;&#10;Description automatically generated">
            <a:extLst>
              <a:ext uri="{FF2B5EF4-FFF2-40B4-BE49-F238E27FC236}">
                <a16:creationId xmlns:a16="http://schemas.microsoft.com/office/drawing/2014/main" id="{E4D6EF1D-15A7-904D-A3F6-7191CF438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642"/>
            <a:ext cx="12190413" cy="58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83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8A7B91-A456-814C-9C8E-E4D671CF9C94}"/>
              </a:ext>
            </a:extLst>
          </p:cNvPr>
          <p:cNvSpPr/>
          <p:nvPr/>
        </p:nvSpPr>
        <p:spPr>
          <a:xfrm>
            <a:off x="-1" y="0"/>
            <a:ext cx="12190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fruit&#10;&#10;Description automatically generated">
            <a:extLst>
              <a:ext uri="{FF2B5EF4-FFF2-40B4-BE49-F238E27FC236}">
                <a16:creationId xmlns:a16="http://schemas.microsoft.com/office/drawing/2014/main" id="{9C7BA912-A8B2-C54C-9FF2-D478E135D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2800"/>
          <a:stretch/>
        </p:blipFill>
        <p:spPr>
          <a:xfrm>
            <a:off x="1022462" y="172531"/>
            <a:ext cx="10145485" cy="65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1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5400" dirty="0">
                <a:ea typeface="+mn-ea"/>
              </a:rPr>
              <a:t>מה עשינו היום?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6D38B84-8328-4CA0-8668-C8BA3619EC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98" y="1096616"/>
            <a:ext cx="1440407" cy="1440407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DC13FFE-306E-4636-B5B8-5935FC9E5ABB}"/>
              </a:ext>
            </a:extLst>
          </p:cNvPr>
          <p:cNvSpPr txBox="1"/>
          <p:nvPr/>
        </p:nvSpPr>
        <p:spPr>
          <a:xfrm>
            <a:off x="1457163" y="1285210"/>
            <a:ext cx="9276085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האזנו לסיפור</a:t>
            </a:r>
          </a:p>
          <a:p>
            <a:endParaRPr lang="he-IL" sz="4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המצאנו רעיונות משלנו לסיפור</a:t>
            </a:r>
          </a:p>
          <a:p>
            <a:endParaRPr lang="he-IL" sz="4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ראינו כיצד מאיירים סיפור</a:t>
            </a:r>
          </a:p>
          <a:p>
            <a:endParaRPr lang="he-IL" sz="60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60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6" name="Picture 4" descr="מקומם של הורים בפיתוח הבנה רגשית אצל ילדיהם - מנהיגות בחיים">
            <a:extLst>
              <a:ext uri="{FF2B5EF4-FFF2-40B4-BE49-F238E27FC236}">
                <a16:creationId xmlns:a16="http://schemas.microsoft.com/office/drawing/2014/main" id="{FDFDCA95-C8D1-4499-86F0-A49F58708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1" t="9690" r="5746" b="9071"/>
          <a:stretch/>
        </p:blipFill>
        <p:spPr bwMode="auto">
          <a:xfrm>
            <a:off x="1457163" y="2058058"/>
            <a:ext cx="1440407" cy="17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CBE730F-438A-49CA-9819-5DCC5C8901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294" b="66308"/>
          <a:stretch/>
        </p:blipFill>
        <p:spPr>
          <a:xfrm>
            <a:off x="2447164" y="4165480"/>
            <a:ext cx="1499486" cy="15660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485AD543-981B-4A79-AC27-E9915AD5494F}"/>
                  </a:ext>
                </a:extLst>
              </p14:cNvPr>
              <p14:cNvContentPartPr/>
              <p14:nvPr/>
            </p14:nvContentPartPr>
            <p14:xfrm>
              <a:off x="1731985" y="4731651"/>
              <a:ext cx="360" cy="360"/>
            </p14:xfrm>
          </p:contentPart>
        </mc:Choice>
        <mc:Fallback xmlns=""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485AD543-981B-4A79-AC27-E9915AD549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9345" y="466901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7635EEF8-E033-4E42-B8D3-5F209CC6E28B}"/>
                  </a:ext>
                </a:extLst>
              </p14:cNvPr>
              <p14:cNvContentPartPr/>
              <p14:nvPr/>
            </p14:nvContentPartPr>
            <p14:xfrm>
              <a:off x="1587985" y="4586211"/>
              <a:ext cx="176400" cy="306360"/>
            </p14:xfrm>
          </p:contentPart>
        </mc:Choice>
        <mc:Fallback xmlns=""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7635EEF8-E033-4E42-B8D3-5F209CC6E2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4985" y="4523211"/>
                <a:ext cx="30204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128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ומה עוד?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D4F55554-612C-4BDA-B97D-C4709ED00840}"/>
              </a:ext>
            </a:extLst>
          </p:cNvPr>
          <p:cNvGrpSpPr/>
          <p:nvPr/>
        </p:nvGrpSpPr>
        <p:grpSpPr>
          <a:xfrm>
            <a:off x="6709168" y="1044345"/>
            <a:ext cx="4960918" cy="2055936"/>
            <a:chOff x="6881567" y="1074657"/>
            <a:chExt cx="4960918" cy="2055936"/>
          </a:xfrm>
        </p:grpSpPr>
        <p:sp>
          <p:nvSpPr>
            <p:cNvPr id="4" name="מלבן: פינות מעוגלות 3">
              <a:extLst>
                <a:ext uri="{FF2B5EF4-FFF2-40B4-BE49-F238E27FC236}">
                  <a16:creationId xmlns:a16="http://schemas.microsoft.com/office/drawing/2014/main" id="{628C75C3-9A11-4876-8FD8-8B5ED4A45AF0}"/>
                </a:ext>
              </a:extLst>
            </p:cNvPr>
            <p:cNvSpPr/>
            <p:nvPr/>
          </p:nvSpPr>
          <p:spPr>
            <a:xfrm>
              <a:off x="6881567" y="1074657"/>
              <a:ext cx="4960918" cy="20559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12" name="תרשים זרימה: מחבר 11">
              <a:extLst>
                <a:ext uri="{FF2B5EF4-FFF2-40B4-BE49-F238E27FC236}">
                  <a16:creationId xmlns:a16="http://schemas.microsoft.com/office/drawing/2014/main" id="{6193300C-0926-493C-90D2-E23A04DD455D}"/>
                </a:ext>
              </a:extLst>
            </p:cNvPr>
            <p:cNvSpPr/>
            <p:nvPr/>
          </p:nvSpPr>
          <p:spPr>
            <a:xfrm>
              <a:off x="11133071" y="1245986"/>
              <a:ext cx="534766" cy="497384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1</a:t>
              </a:r>
            </a:p>
          </p:txBody>
        </p:sp>
      </p:grp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AEB45B1F-C63B-4A21-A055-E181240DFB6A}"/>
              </a:ext>
            </a:extLst>
          </p:cNvPr>
          <p:cNvGrpSpPr/>
          <p:nvPr/>
        </p:nvGrpSpPr>
        <p:grpSpPr>
          <a:xfrm>
            <a:off x="827140" y="1074657"/>
            <a:ext cx="4960918" cy="2055936"/>
            <a:chOff x="827140" y="1074657"/>
            <a:chExt cx="4960918" cy="2055936"/>
          </a:xfrm>
        </p:grpSpPr>
        <p:sp>
          <p:nvSpPr>
            <p:cNvPr id="30" name="מלבן: פינות מעוגלות 29">
              <a:extLst>
                <a:ext uri="{FF2B5EF4-FFF2-40B4-BE49-F238E27FC236}">
                  <a16:creationId xmlns:a16="http://schemas.microsoft.com/office/drawing/2014/main" id="{50F68BCF-08D9-45E1-B477-021E6DB9CEFF}"/>
                </a:ext>
              </a:extLst>
            </p:cNvPr>
            <p:cNvSpPr/>
            <p:nvPr/>
          </p:nvSpPr>
          <p:spPr>
            <a:xfrm>
              <a:off x="827140" y="1074657"/>
              <a:ext cx="4960918" cy="20559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32" name="תרשים זרימה: מחבר 31">
              <a:extLst>
                <a:ext uri="{FF2B5EF4-FFF2-40B4-BE49-F238E27FC236}">
                  <a16:creationId xmlns:a16="http://schemas.microsoft.com/office/drawing/2014/main" id="{BD9B535B-6B47-4D33-88E1-E58650A1C071}"/>
                </a:ext>
              </a:extLst>
            </p:cNvPr>
            <p:cNvSpPr/>
            <p:nvPr/>
          </p:nvSpPr>
          <p:spPr>
            <a:xfrm>
              <a:off x="5078644" y="1245986"/>
              <a:ext cx="534766" cy="497384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</a:t>
              </a:r>
            </a:p>
          </p:txBody>
        </p:sp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878B3EFC-600F-40CC-A497-2D2AD66C00C3}"/>
              </a:ext>
            </a:extLst>
          </p:cNvPr>
          <p:cNvGrpSpPr/>
          <p:nvPr/>
        </p:nvGrpSpPr>
        <p:grpSpPr>
          <a:xfrm>
            <a:off x="827140" y="3575359"/>
            <a:ext cx="4960918" cy="2055936"/>
            <a:chOff x="792166" y="3608787"/>
            <a:chExt cx="4960918" cy="2055936"/>
          </a:xfrm>
        </p:grpSpPr>
        <p:grpSp>
          <p:nvGrpSpPr>
            <p:cNvPr id="34" name="קבוצה 33">
              <a:extLst>
                <a:ext uri="{FF2B5EF4-FFF2-40B4-BE49-F238E27FC236}">
                  <a16:creationId xmlns:a16="http://schemas.microsoft.com/office/drawing/2014/main" id="{D2F84DFF-6FC0-4E9B-84C3-7842D0D8E31B}"/>
                </a:ext>
              </a:extLst>
            </p:cNvPr>
            <p:cNvGrpSpPr/>
            <p:nvPr/>
          </p:nvGrpSpPr>
          <p:grpSpPr>
            <a:xfrm>
              <a:off x="792166" y="3608787"/>
              <a:ext cx="4960918" cy="2055936"/>
              <a:chOff x="792166" y="3608787"/>
              <a:chExt cx="4960918" cy="2055936"/>
            </a:xfrm>
          </p:grpSpPr>
          <p:sp>
            <p:nvSpPr>
              <p:cNvPr id="36" name="מלבן: פינות מעוגלות 35">
                <a:extLst>
                  <a:ext uri="{FF2B5EF4-FFF2-40B4-BE49-F238E27FC236}">
                    <a16:creationId xmlns:a16="http://schemas.microsoft.com/office/drawing/2014/main" id="{C0D7DCE4-4B0B-45AD-B32F-857CA273EC97}"/>
                  </a:ext>
                </a:extLst>
              </p:cNvPr>
              <p:cNvSpPr/>
              <p:nvPr/>
            </p:nvSpPr>
            <p:spPr>
              <a:xfrm>
                <a:off x="792166" y="3608787"/>
                <a:ext cx="4960918" cy="205593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7" name="מלבן 36">
                <a:extLst>
                  <a:ext uri="{FF2B5EF4-FFF2-40B4-BE49-F238E27FC236}">
                    <a16:creationId xmlns:a16="http://schemas.microsoft.com/office/drawing/2014/main" id="{B9A6A588-B3CA-4A4A-B071-6E10CC4671A3}"/>
                  </a:ext>
                </a:extLst>
              </p:cNvPr>
              <p:cNvSpPr/>
              <p:nvPr/>
            </p:nvSpPr>
            <p:spPr>
              <a:xfrm>
                <a:off x="2373796" y="4301713"/>
                <a:ext cx="311804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he-IL" b="1" dirty="0">
                    <a:solidFill>
                      <a:srgbClr val="00206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Varela Round"/>
                  </a:rPr>
                  <a:t>בעזרת בני המשפחה לשתף אותנו בדף </a:t>
                </a:r>
                <a:r>
                  <a:rPr lang="he-IL" b="1" dirty="0" err="1">
                    <a:solidFill>
                      <a:srgbClr val="00206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Varela Round"/>
                  </a:rPr>
                  <a:t>הפייסבוק</a:t>
                </a:r>
                <a:r>
                  <a:rPr lang="he-IL" b="1" dirty="0">
                    <a:solidFill>
                      <a:srgbClr val="00206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Varela Round"/>
                  </a:rPr>
                  <a:t> של האגף לחינוך קדם יסודי</a:t>
                </a:r>
              </a:p>
            </p:txBody>
          </p:sp>
          <p:sp>
            <p:nvSpPr>
              <p:cNvPr id="38" name="תרשים זרימה: מחבר 37">
                <a:extLst>
                  <a:ext uri="{FF2B5EF4-FFF2-40B4-BE49-F238E27FC236}">
                    <a16:creationId xmlns:a16="http://schemas.microsoft.com/office/drawing/2014/main" id="{FC9297B8-B24A-4572-AE4F-5E7A0AB96C26}"/>
                  </a:ext>
                </a:extLst>
              </p:cNvPr>
              <p:cNvSpPr/>
              <p:nvPr/>
            </p:nvSpPr>
            <p:spPr>
              <a:xfrm>
                <a:off x="5043670" y="3780116"/>
                <a:ext cx="534766" cy="497384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4</a:t>
                </a:r>
              </a:p>
            </p:txBody>
          </p:sp>
        </p:grpSp>
        <p:pic>
          <p:nvPicPr>
            <p:cNvPr id="35" name="תמונה 34">
              <a:extLst>
                <a:ext uri="{FF2B5EF4-FFF2-40B4-BE49-F238E27FC236}">
                  <a16:creationId xmlns:a16="http://schemas.microsoft.com/office/drawing/2014/main" id="{000D62DC-834A-44B1-8A95-E975165F3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004" t="45648" r="50000" b="7074"/>
            <a:stretch/>
          </p:blipFill>
          <p:spPr>
            <a:xfrm>
              <a:off x="948197" y="3738391"/>
              <a:ext cx="1512199" cy="1828327"/>
            </a:xfrm>
            <a:prstGeom prst="rect">
              <a:avLst/>
            </a:prstGeom>
          </p:spPr>
        </p:pic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7E0FE766-57BA-45CD-A035-7E31D3F2D933}"/>
              </a:ext>
            </a:extLst>
          </p:cNvPr>
          <p:cNvGrpSpPr/>
          <p:nvPr/>
        </p:nvGrpSpPr>
        <p:grpSpPr>
          <a:xfrm>
            <a:off x="6823880" y="3519376"/>
            <a:ext cx="4960918" cy="2055936"/>
            <a:chOff x="792166" y="3608787"/>
            <a:chExt cx="4960918" cy="2055936"/>
          </a:xfrm>
        </p:grpSpPr>
        <p:sp>
          <p:nvSpPr>
            <p:cNvPr id="24" name="מלבן: פינות מעוגלות 23">
              <a:extLst>
                <a:ext uri="{FF2B5EF4-FFF2-40B4-BE49-F238E27FC236}">
                  <a16:creationId xmlns:a16="http://schemas.microsoft.com/office/drawing/2014/main" id="{05E87044-CD37-40B1-9E46-64699B62EEC8}"/>
                </a:ext>
              </a:extLst>
            </p:cNvPr>
            <p:cNvSpPr/>
            <p:nvPr/>
          </p:nvSpPr>
          <p:spPr>
            <a:xfrm>
              <a:off x="792166" y="3608787"/>
              <a:ext cx="4960918" cy="20559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b="1" dirty="0">
                  <a:solidFill>
                    <a:srgbClr val="00206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להקריא ספרים נוספים מהסדרה</a:t>
              </a:r>
              <a:r>
                <a:rPr lang="he-IL" dirty="0">
                  <a:solidFill>
                    <a:schemeClr val="tx1"/>
                  </a:solidFill>
                </a:rPr>
                <a:t>:</a:t>
              </a:r>
            </a:p>
            <a:p>
              <a:pPr algn="ctr"/>
              <a:endParaRPr lang="he-IL" dirty="0">
                <a:solidFill>
                  <a:schemeClr val="tx1"/>
                </a:solidFill>
              </a:endParaRPr>
            </a:p>
            <a:p>
              <a:pPr algn="ctr"/>
              <a:endParaRPr lang="he-IL" dirty="0">
                <a:solidFill>
                  <a:schemeClr val="tx1"/>
                </a:solidFill>
              </a:endParaRPr>
            </a:p>
            <a:p>
              <a:pPr algn="ctr"/>
              <a:endParaRPr lang="he-IL" dirty="0">
                <a:solidFill>
                  <a:schemeClr val="tx1"/>
                </a:solidFill>
              </a:endParaRPr>
            </a:p>
            <a:p>
              <a:pPr algn="ctr"/>
              <a:endParaRPr lang="he-IL" dirty="0">
                <a:solidFill>
                  <a:schemeClr val="tx1"/>
                </a:solidFill>
              </a:endParaRPr>
            </a:p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25" name="תרשים זרימה: מחבר 24">
              <a:extLst>
                <a:ext uri="{FF2B5EF4-FFF2-40B4-BE49-F238E27FC236}">
                  <a16:creationId xmlns:a16="http://schemas.microsoft.com/office/drawing/2014/main" id="{06F6DD4F-8A57-490D-A15E-E9D137A36F85}"/>
                </a:ext>
              </a:extLst>
            </p:cNvPr>
            <p:cNvSpPr/>
            <p:nvPr/>
          </p:nvSpPr>
          <p:spPr>
            <a:xfrm>
              <a:off x="5043670" y="3780116"/>
              <a:ext cx="534766" cy="497384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3</a:t>
              </a:r>
            </a:p>
          </p:txBody>
        </p:sp>
      </p:grpSp>
      <p:pic>
        <p:nvPicPr>
          <p:cNvPr id="3" name="Picture 2" descr="A picture containing text, grass, photo, table&#10;&#10;Description automatically generated">
            <a:extLst>
              <a:ext uri="{FF2B5EF4-FFF2-40B4-BE49-F238E27FC236}">
                <a16:creationId xmlns:a16="http://schemas.microsoft.com/office/drawing/2014/main" id="{2663D669-0CC1-764C-8698-212D7DD125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47" y="4139117"/>
            <a:ext cx="1138585" cy="1168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4C108-E1E6-0043-B6F4-564DB7CD2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26" y="4139117"/>
            <a:ext cx="1153633" cy="1168236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087160D4-B7B5-F44C-BB80-07783B3DA8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550" y="4120896"/>
            <a:ext cx="1208520" cy="1168236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08AEA08-5843-4B97-9D7D-A835EC62D7A6}"/>
              </a:ext>
            </a:extLst>
          </p:cNvPr>
          <p:cNvSpPr txBox="1"/>
          <p:nvPr/>
        </p:nvSpPr>
        <p:spPr>
          <a:xfrm>
            <a:off x="8582763" y="1945184"/>
            <a:ext cx="24891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ליצור ספר ביחד!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51EC5F9-9FB7-4F77-8A39-E59F2EAAF9F0}"/>
              </a:ext>
            </a:extLst>
          </p:cNvPr>
          <p:cNvSpPr txBox="1"/>
          <p:nvPr/>
        </p:nvSpPr>
        <p:spPr>
          <a:xfrm>
            <a:off x="629929" y="1584978"/>
            <a:ext cx="44487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r>
              <a:rPr lang="he-IL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להמשיך לשחק!</a:t>
            </a:r>
          </a:p>
          <a:p>
            <a:r>
              <a:rPr lang="he-IL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מה אפשר לעשות ב...?</a:t>
            </a:r>
          </a:p>
        </p:txBody>
      </p:sp>
      <p:pic>
        <p:nvPicPr>
          <p:cNvPr id="11" name="Picture 4" descr="School elements collection Free Vector">
            <a:extLst>
              <a:ext uri="{FF2B5EF4-FFF2-40B4-BE49-F238E27FC236}">
                <a16:creationId xmlns:a16="http://schemas.microsoft.com/office/drawing/2014/main" id="{7F48D3A5-A5E3-459F-A9BC-F8F886BD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199" y="1377860"/>
            <a:ext cx="1388906" cy="13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et of children character">
            <a:extLst>
              <a:ext uri="{FF2B5EF4-FFF2-40B4-BE49-F238E27FC236}">
                <a16:creationId xmlns:a16="http://schemas.microsoft.com/office/drawing/2014/main" id="{14BDE7C8-A002-4C4B-8EEA-DBC8C9E53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" t="39967" r="90383" b="39236"/>
          <a:stretch/>
        </p:blipFill>
        <p:spPr bwMode="auto">
          <a:xfrm>
            <a:off x="963408" y="1588169"/>
            <a:ext cx="994467" cy="145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דיו 14">
                <a:extLst>
                  <a:ext uri="{FF2B5EF4-FFF2-40B4-BE49-F238E27FC236}">
                    <a16:creationId xmlns:a16="http://schemas.microsoft.com/office/drawing/2014/main" id="{C4B1CC31-1918-4418-8687-CB7DD9862F13}"/>
                  </a:ext>
                </a:extLst>
              </p14:cNvPr>
              <p14:cNvContentPartPr/>
              <p14:nvPr/>
            </p14:nvContentPartPr>
            <p14:xfrm>
              <a:off x="1862665" y="1958211"/>
              <a:ext cx="142560" cy="366120"/>
            </p14:xfrm>
          </p:contentPart>
        </mc:Choice>
        <mc:Fallback xmlns="">
          <p:pic>
            <p:nvPicPr>
              <p:cNvPr id="15" name="דיו 14">
                <a:extLst>
                  <a:ext uri="{FF2B5EF4-FFF2-40B4-BE49-F238E27FC236}">
                    <a16:creationId xmlns:a16="http://schemas.microsoft.com/office/drawing/2014/main" id="{C4B1CC31-1918-4418-8687-CB7DD9862F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99665" y="1895571"/>
                <a:ext cx="26820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דיו 16">
                <a:extLst>
                  <a:ext uri="{FF2B5EF4-FFF2-40B4-BE49-F238E27FC236}">
                    <a16:creationId xmlns:a16="http://schemas.microsoft.com/office/drawing/2014/main" id="{EF7CD19E-8D6C-4BC9-B31D-C9F5E43D60DD}"/>
                  </a:ext>
                </a:extLst>
              </p14:cNvPr>
              <p14:cNvContentPartPr/>
              <p14:nvPr/>
            </p14:nvContentPartPr>
            <p14:xfrm>
              <a:off x="8261665" y="721611"/>
              <a:ext cx="6480" cy="360"/>
            </p14:xfrm>
          </p:contentPart>
        </mc:Choice>
        <mc:Fallback xmlns="">
          <p:pic>
            <p:nvPicPr>
              <p:cNvPr id="17" name="דיו 16">
                <a:extLst>
                  <a:ext uri="{FF2B5EF4-FFF2-40B4-BE49-F238E27FC236}">
                    <a16:creationId xmlns:a16="http://schemas.microsoft.com/office/drawing/2014/main" id="{EF7CD19E-8D6C-4BC9-B31D-C9F5E43D60D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98665" y="658611"/>
                <a:ext cx="13212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2" descr="Kids with empty thoughts Free Vector">
            <a:extLst>
              <a:ext uri="{FF2B5EF4-FFF2-40B4-BE49-F238E27FC236}">
                <a16:creationId xmlns:a16="http://schemas.microsoft.com/office/drawing/2014/main" id="{E582C40E-1F82-4E4D-8D96-59375C7C7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6" b="78373"/>
          <a:stretch/>
        </p:blipFill>
        <p:spPr bwMode="auto">
          <a:xfrm>
            <a:off x="1813158" y="1180983"/>
            <a:ext cx="896181" cy="61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דיו 19">
                <a:extLst>
                  <a:ext uri="{FF2B5EF4-FFF2-40B4-BE49-F238E27FC236}">
                    <a16:creationId xmlns:a16="http://schemas.microsoft.com/office/drawing/2014/main" id="{3FEFDCC7-8F61-48C3-87F1-21B8788F3844}"/>
                  </a:ext>
                </a:extLst>
              </p14:cNvPr>
              <p14:cNvContentPartPr/>
              <p14:nvPr/>
            </p14:nvContentPartPr>
            <p14:xfrm>
              <a:off x="1991545" y="1792611"/>
              <a:ext cx="162720" cy="597600"/>
            </p14:xfrm>
          </p:contentPart>
        </mc:Choice>
        <mc:Fallback xmlns="">
          <p:pic>
            <p:nvPicPr>
              <p:cNvPr id="20" name="דיו 19">
                <a:extLst>
                  <a:ext uri="{FF2B5EF4-FFF2-40B4-BE49-F238E27FC236}">
                    <a16:creationId xmlns:a16="http://schemas.microsoft.com/office/drawing/2014/main" id="{3FEFDCC7-8F61-48C3-87F1-21B8788F38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28545" y="1729971"/>
                <a:ext cx="288360" cy="72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351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ערכו והכינו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6972" y="705029"/>
            <a:ext cx="1203334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  <a:p>
            <a:r>
              <a:rPr lang="he-IL" sz="2400" kern="0" dirty="0">
                <a:latin typeface="Varela Round"/>
                <a:cs typeface="Varela Round"/>
                <a:sym typeface="Varela Round"/>
              </a:rPr>
              <a:t>רפאלה צרפתי, סופרת ומאיירת ספרי ילדים</a:t>
            </a:r>
          </a:p>
          <a:p>
            <a:r>
              <a:rPr lang="he-IL" kern="0" dirty="0">
                <a:latin typeface="Varela Round"/>
                <a:cs typeface="Varela Round"/>
                <a:sym typeface="Varela Round"/>
              </a:rPr>
              <a:t>נורית צרפתי מאיירת ספרי ילדים</a:t>
            </a:r>
          </a:p>
          <a:p>
            <a:r>
              <a:rPr lang="he-IL" sz="2400" kern="0" dirty="0">
                <a:latin typeface="Varela Round"/>
                <a:cs typeface="Varela Round"/>
                <a:sym typeface="Varela Round"/>
              </a:rPr>
              <a:t>רינת אלפיה, </a:t>
            </a:r>
            <a:r>
              <a:rPr lang="he-IL" altLang="he-IL" sz="2400" dirty="0"/>
              <a:t>מדריכה ארצית ללמידה מרחוק, </a:t>
            </a:r>
            <a:r>
              <a:rPr lang="he-IL" altLang="he-IL" sz="2400" dirty="0" err="1"/>
              <a:t>מינהל</a:t>
            </a:r>
            <a:r>
              <a:rPr lang="he-IL" altLang="he-IL" sz="2400" dirty="0"/>
              <a:t> תקשוב טכנולוגיה ומערכות מידע, </a:t>
            </a:r>
            <a:r>
              <a:rPr lang="he-IL" altLang="he-IL" kern="0" dirty="0">
                <a:latin typeface="Varela Round"/>
                <a:cs typeface="Varela Round"/>
              </a:rPr>
              <a:t>האגף לחינוך קדם יסודי</a:t>
            </a:r>
          </a:p>
          <a:p>
            <a:r>
              <a:rPr lang="he-IL" kern="0" dirty="0">
                <a:latin typeface="Varela Round"/>
                <a:cs typeface="Varela Round"/>
              </a:rPr>
              <a:t>אינה </a:t>
            </a:r>
            <a:r>
              <a:rPr lang="he-IL" kern="0" dirty="0" err="1">
                <a:latin typeface="Varela Round"/>
                <a:cs typeface="Varela Round"/>
              </a:rPr>
              <a:t>פלוטוב</a:t>
            </a:r>
            <a:r>
              <a:rPr lang="he-IL" kern="0" dirty="0">
                <a:latin typeface="Varela Round"/>
                <a:cs typeface="Varela Round"/>
              </a:rPr>
              <a:t>, מנהלת היחידה למידענות וטכנולוגיות דיגיטליות באגף לחינוך קדם יסודי.</a:t>
            </a:r>
            <a:endParaRPr lang="en-US" kern="0" dirty="0">
              <a:latin typeface="Varela Round"/>
              <a:cs typeface="Varela Round"/>
            </a:endParaRPr>
          </a:p>
          <a:p>
            <a:pPr marL="0" indent="0">
              <a:buNone/>
            </a:pP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3518166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קרדיטים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3422D2A7-EFBD-480A-8102-AA64F47CD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״מה אפשר לעשות בעלה?״, מאת: רפאלה צרפתי, איורים: נורית צרפתי, הוצאת ״צפרא״. </a:t>
            </a:r>
            <a:r>
              <a:rPr lang="en-US" dirty="0"/>
              <a:t> www.zafra.co.il</a:t>
            </a: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868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192567" y="3257837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עם רפאלה צרפתי</a:t>
            </a:r>
          </a:p>
          <a:p>
            <a:r>
              <a:rPr lang="he-IL" dirty="0">
                <a:sym typeface="Varela Round"/>
              </a:rPr>
              <a:t>ונורית צרפתי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BB31278B-964D-46BC-9B6E-579957121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390" y="1823790"/>
            <a:ext cx="10871177" cy="1260000"/>
          </a:xfrm>
        </p:spPr>
        <p:txBody>
          <a:bodyPr/>
          <a:lstStyle/>
          <a:p>
            <a:r>
              <a:rPr lang="he-IL" sz="4400" dirty="0"/>
              <a:t>מה אפשר לעשות בעלה?</a:t>
            </a:r>
            <a:endParaRPr lang="en-US" sz="4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9CD4A5-9072-5944-B4C0-5814C677D5A5}"/>
              </a:ext>
            </a:extLst>
          </p:cNvPr>
          <p:cNvGrpSpPr/>
          <p:nvPr/>
        </p:nvGrpSpPr>
        <p:grpSpPr>
          <a:xfrm>
            <a:off x="947058" y="3257837"/>
            <a:ext cx="3603504" cy="3338906"/>
            <a:chOff x="947058" y="3257837"/>
            <a:chExt cx="3603504" cy="33389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E7536A-CEE6-F342-AC0E-359DDB3AD781}"/>
                </a:ext>
              </a:extLst>
            </p:cNvPr>
            <p:cNvSpPr/>
            <p:nvPr/>
          </p:nvSpPr>
          <p:spPr>
            <a:xfrm>
              <a:off x="947058" y="3257837"/>
              <a:ext cx="3603504" cy="3338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picture containing grass, game, large, water&#10;&#10;Description automatically generated">
              <a:extLst>
                <a:ext uri="{FF2B5EF4-FFF2-40B4-BE49-F238E27FC236}">
                  <a16:creationId xmlns:a16="http://schemas.microsoft.com/office/drawing/2014/main" id="{904B128A-F642-EB44-AECD-DFC93AD01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120" y="3429000"/>
              <a:ext cx="3495441" cy="31677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255" y="3016166"/>
            <a:ext cx="11172957" cy="2618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5400" dirty="0">
                <a:ea typeface="+mn-ea"/>
              </a:rPr>
              <a:t>מה נעשה היום?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6D38B84-8328-4CA0-8668-C8BA3619EC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37" y="1096616"/>
            <a:ext cx="1636936" cy="1636936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DC13FFE-306E-4636-B5B8-5935FC9E5ABB}"/>
              </a:ext>
            </a:extLst>
          </p:cNvPr>
          <p:cNvSpPr txBox="1"/>
          <p:nvPr/>
        </p:nvSpPr>
        <p:spPr>
          <a:xfrm>
            <a:off x="1457163" y="1596617"/>
            <a:ext cx="9276085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נאזין לסיפור</a:t>
            </a:r>
          </a:p>
          <a:p>
            <a:endParaRPr lang="he-IL" sz="4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נמציא רעיונות משלנו לסיפור</a:t>
            </a:r>
          </a:p>
          <a:p>
            <a:endParaRPr lang="he-IL" sz="4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נראה כיצד מאיירים סיפור</a:t>
            </a:r>
          </a:p>
          <a:p>
            <a:endParaRPr lang="he-IL" sz="60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60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6" name="Picture 4" descr="מקומם של הורים בפיתוח הבנה רגשית אצל ילדיהם - מנהיגות בחיים">
            <a:extLst>
              <a:ext uri="{FF2B5EF4-FFF2-40B4-BE49-F238E27FC236}">
                <a16:creationId xmlns:a16="http://schemas.microsoft.com/office/drawing/2014/main" id="{FDFDCA95-C8D1-4499-86F0-A49F58708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1" t="9690" r="5746" b="9071"/>
          <a:stretch/>
        </p:blipFill>
        <p:spPr bwMode="auto">
          <a:xfrm>
            <a:off x="1860520" y="2279283"/>
            <a:ext cx="1440407" cy="17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CBE730F-438A-49CA-9819-5DCC5C8901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294" b="66308"/>
          <a:stretch/>
        </p:blipFill>
        <p:spPr>
          <a:xfrm>
            <a:off x="2580723" y="4109534"/>
            <a:ext cx="1499486" cy="15660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485AD543-981B-4A79-AC27-E9915AD5494F}"/>
                  </a:ext>
                </a:extLst>
              </p14:cNvPr>
              <p14:cNvContentPartPr/>
              <p14:nvPr/>
            </p14:nvContentPartPr>
            <p14:xfrm>
              <a:off x="1731985" y="4731651"/>
              <a:ext cx="360" cy="360"/>
            </p14:xfrm>
          </p:contentPart>
        </mc:Choice>
        <mc:Fallback xmlns=""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485AD543-981B-4A79-AC27-E9915AD549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9345" y="466901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7635EEF8-E033-4E42-B8D3-5F209CC6E28B}"/>
                  </a:ext>
                </a:extLst>
              </p14:cNvPr>
              <p14:cNvContentPartPr/>
              <p14:nvPr/>
            </p14:nvContentPartPr>
            <p14:xfrm>
              <a:off x="1587985" y="4586211"/>
              <a:ext cx="176400" cy="306360"/>
            </p14:xfrm>
          </p:contentPart>
        </mc:Choice>
        <mc:Fallback xmlns=""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7635EEF8-E033-4E42-B8D3-5F209CC6E2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4985" y="4523211"/>
                <a:ext cx="302040" cy="43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20664B9-1B82-4FD7-9448-E03FD9E5ABB5}"/>
              </a:ext>
            </a:extLst>
          </p:cNvPr>
          <p:cNvSpPr/>
          <p:nvPr/>
        </p:nvSpPr>
        <p:spPr>
          <a:xfrm>
            <a:off x="-1" y="0"/>
            <a:ext cx="1219041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C9558885-871C-594D-9AA0-7CE823A89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7642"/>
            <a:ext cx="12190413" cy="58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8A7B91-A456-814C-9C8E-E4D671CF9C94}"/>
              </a:ext>
            </a:extLst>
          </p:cNvPr>
          <p:cNvSpPr/>
          <p:nvPr/>
        </p:nvSpPr>
        <p:spPr>
          <a:xfrm>
            <a:off x="-1" y="0"/>
            <a:ext cx="1219041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578F1372-9DF7-8440-8B73-BC648432A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642"/>
            <a:ext cx="12190413" cy="58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9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8A7B91-A456-814C-9C8E-E4D671CF9C94}"/>
              </a:ext>
            </a:extLst>
          </p:cNvPr>
          <p:cNvSpPr/>
          <p:nvPr/>
        </p:nvSpPr>
        <p:spPr>
          <a:xfrm>
            <a:off x="-1" y="0"/>
            <a:ext cx="1219041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A2BC50A-7F9B-AA4C-B205-9DD5C589E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642"/>
            <a:ext cx="12190413" cy="58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7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8A7B91-A456-814C-9C8E-E4D671CF9C94}"/>
              </a:ext>
            </a:extLst>
          </p:cNvPr>
          <p:cNvSpPr/>
          <p:nvPr/>
        </p:nvSpPr>
        <p:spPr>
          <a:xfrm>
            <a:off x="-1" y="0"/>
            <a:ext cx="1219041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DBFD0-91A3-D842-95A4-96CFC87BD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642"/>
            <a:ext cx="12190413" cy="58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4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8A7B91-A456-814C-9C8E-E4D671CF9C94}"/>
              </a:ext>
            </a:extLst>
          </p:cNvPr>
          <p:cNvSpPr/>
          <p:nvPr/>
        </p:nvSpPr>
        <p:spPr>
          <a:xfrm>
            <a:off x="-1" y="0"/>
            <a:ext cx="1219041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CA05861D-8C13-C147-A36F-F7FEBC82F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642"/>
            <a:ext cx="12190413" cy="58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7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8A7B91-A456-814C-9C8E-E4D671CF9C94}"/>
              </a:ext>
            </a:extLst>
          </p:cNvPr>
          <p:cNvSpPr/>
          <p:nvPr/>
        </p:nvSpPr>
        <p:spPr>
          <a:xfrm>
            <a:off x="-1" y="0"/>
            <a:ext cx="1219041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plant&#10;&#10;Description automatically generated">
            <a:extLst>
              <a:ext uri="{FF2B5EF4-FFF2-40B4-BE49-F238E27FC236}">
                <a16:creationId xmlns:a16="http://schemas.microsoft.com/office/drawing/2014/main" id="{F361FA7A-D391-454D-97F4-FBB1A919E3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642"/>
            <a:ext cx="12190413" cy="58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7844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15128</TotalTime>
  <Words>201</Words>
  <Application>Microsoft Office PowerPoint</Application>
  <PresentationFormat>מותאם אישית</PresentationFormat>
  <Paragraphs>40</Paragraphs>
  <Slides>20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Varela Round</vt:lpstr>
      <vt:lpstr>ערכת נושא Office</vt:lpstr>
      <vt:lpstr>מערכת שידורים לאומית</vt:lpstr>
      <vt:lpstr>מה אפשר לעשות בעלה?</vt:lpstr>
      <vt:lpstr>מה נעשה היום?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מה עשינו היום? </vt:lpstr>
      <vt:lpstr>ומה עוד?</vt:lpstr>
      <vt:lpstr>ערכו והכינו</vt:lpstr>
      <vt:lpstr>קרדיטים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שני שמלה/Shani Chemla</cp:lastModifiedBy>
  <cp:revision>243</cp:revision>
  <dcterms:created xsi:type="dcterms:W3CDTF">2020-03-15T19:13:03Z</dcterms:created>
  <dcterms:modified xsi:type="dcterms:W3CDTF">2021-10-17T07:15:36Z</dcterms:modified>
</cp:coreProperties>
</file>