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9"/>
  </p:notesMasterIdLst>
  <p:sldIdLst>
    <p:sldId id="257" r:id="rId2"/>
    <p:sldId id="262" r:id="rId3"/>
    <p:sldId id="263" r:id="rId4"/>
    <p:sldId id="301" r:id="rId5"/>
    <p:sldId id="288" r:id="rId6"/>
    <p:sldId id="309" r:id="rId7"/>
    <p:sldId id="389" r:id="rId8"/>
    <p:sldId id="388" r:id="rId9"/>
    <p:sldId id="390" r:id="rId10"/>
    <p:sldId id="391" r:id="rId11"/>
    <p:sldId id="392" r:id="rId12"/>
    <p:sldId id="395" r:id="rId13"/>
    <p:sldId id="410" r:id="rId14"/>
    <p:sldId id="396" r:id="rId15"/>
    <p:sldId id="393" r:id="rId16"/>
    <p:sldId id="394" r:id="rId17"/>
    <p:sldId id="398" r:id="rId18"/>
    <p:sldId id="397" r:id="rId19"/>
    <p:sldId id="399" r:id="rId20"/>
    <p:sldId id="402" r:id="rId21"/>
    <p:sldId id="403" r:id="rId22"/>
    <p:sldId id="404" r:id="rId23"/>
    <p:sldId id="405" r:id="rId24"/>
    <p:sldId id="400" r:id="rId25"/>
    <p:sldId id="401" r:id="rId26"/>
    <p:sldId id="406" r:id="rId27"/>
    <p:sldId id="407" r:id="rId28"/>
    <p:sldId id="411" r:id="rId29"/>
    <p:sldId id="412" r:id="rId30"/>
    <p:sldId id="415" r:id="rId31"/>
    <p:sldId id="413" r:id="rId32"/>
    <p:sldId id="414" r:id="rId33"/>
    <p:sldId id="416" r:id="rId34"/>
    <p:sldId id="417" r:id="rId35"/>
    <p:sldId id="420" r:id="rId36"/>
    <p:sldId id="408" r:id="rId37"/>
    <p:sldId id="409" r:id="rId38"/>
    <p:sldId id="418" r:id="rId39"/>
    <p:sldId id="355" r:id="rId40"/>
    <p:sldId id="419" r:id="rId41"/>
    <p:sldId id="292" r:id="rId42"/>
    <p:sldId id="303" r:id="rId43"/>
    <p:sldId id="291" r:id="rId44"/>
    <p:sldId id="298" r:id="rId45"/>
    <p:sldId id="300" r:id="rId46"/>
    <p:sldId id="304" r:id="rId47"/>
    <p:sldId id="306" r:id="rId4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72"/>
    <a:srgbClr val="E0E0E0"/>
    <a:srgbClr val="A4D76D"/>
    <a:srgbClr val="12B4BC"/>
    <a:srgbClr val="11A4AB"/>
    <a:srgbClr val="92D050"/>
    <a:srgbClr val="CF3E3E"/>
    <a:srgbClr val="8DD3D7"/>
    <a:srgbClr val="6CF0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793" autoAdjust="0"/>
    <p:restoredTop sz="90952" autoAdjust="0"/>
  </p:normalViewPr>
  <p:slideViewPr>
    <p:cSldViewPr snapToGrid="0" snapToObjects="1">
      <p:cViewPr varScale="1">
        <p:scale>
          <a:sx n="98" d="100"/>
          <a:sy n="98" d="100"/>
        </p:scale>
        <p:origin x="1410" y="90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ו'/חשון/תשפ"ב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he-IL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2657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F83B4-4527-4147-AD95-DA0687FA723C}" type="slidenum">
              <a:rPr lang="he-IL" smtClean="0"/>
              <a:t>42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6431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כתיבת תוכנית ב-</a:t>
            </a:r>
            <a:r>
              <a:rPr lang="en-US" dirty="0"/>
              <a:t>C##</a:t>
            </a:r>
            <a:r>
              <a:rPr lang="he-IL" dirty="0"/>
              <a:t> או </a:t>
            </a:r>
            <a:r>
              <a:rPr lang="en-US" dirty="0"/>
              <a:t>Java</a:t>
            </a:r>
            <a:endParaRPr lang="he-IL" dirty="0"/>
          </a:p>
          <a:p>
            <a:r>
              <a:rPr lang="he-IL" dirty="0"/>
              <a:t>הדוגמאות הן ב-</a:t>
            </a:r>
            <a:r>
              <a:rPr lang="en-US" dirty="0"/>
              <a:t>java</a:t>
            </a:r>
            <a:r>
              <a:rPr lang="he-IL" dirty="0"/>
              <a:t> אך ההבדלים הם בעיקר בפקודות הקלט והפלט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he-IL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5465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he-IL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7239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he-IL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8979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he-IL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4509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he-IL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18854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- מערכת שידורים לאומ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D798A-D3EB-4AD6-BA0D-6AF5A272CB65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1D397-1081-475E-877E-2C0275DD9CD7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9C924-5BCF-44F6-9D2C-C85E4D329EC9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07856-A797-4811-9A80-36465708097A}"/>
              </a:ext>
            </a:extLst>
          </p:cNvPr>
          <p:cNvSpPr/>
          <p:nvPr userDrawn="1"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FEA3643-4251-43C2-A891-4C9664978E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360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C304FB8B-5E14-469F-8BA4-BF0F011B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8">
            <a:extLst>
              <a:ext uri="{FF2B5EF4-FFF2-40B4-BE49-F238E27FC236}">
                <a16:creationId xmlns:a16="http://schemas.microsoft.com/office/drawing/2014/main" id="{B712628B-0991-4441-8324-4563256F9B32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26E72AF6-8AD0-4AAD-B906-30424D022CD1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1" name="מלבן מעוגל 8">
            <a:extLst>
              <a:ext uri="{FF2B5EF4-FFF2-40B4-BE49-F238E27FC236}">
                <a16:creationId xmlns:a16="http://schemas.microsoft.com/office/drawing/2014/main" id="{68D073A7-D8C0-45AA-A5E4-B6122A52E8F5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0">
            <a:extLst>
              <a:ext uri="{FF2B5EF4-FFF2-40B4-BE49-F238E27FC236}">
                <a16:creationId xmlns:a16="http://schemas.microsoft.com/office/drawing/2014/main" id="{DF89C8AF-9EDF-46EF-BAB7-2D35F683552B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52FC1393-B378-4A8A-8716-61E038E3D6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315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01DEB-EE2D-463E-B92D-20469AC2DACB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DC8B5D-6FF7-4E76-819C-95A4A6017B9C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0F30E8-13B7-4C55-A126-67529F765268}"/>
              </a:ext>
            </a:extLst>
          </p:cNvPr>
          <p:cNvSpPr/>
          <p:nvPr userDrawn="1"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7D38CE-7F73-4533-B25A-F628D3EBA7C1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4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טי השיעור, מקצוע ו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000014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24059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872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לבן מעוגל 7">
            <a:extLst>
              <a:ext uri="{FF2B5EF4-FFF2-40B4-BE49-F238E27FC236}">
                <a16:creationId xmlns:a16="http://schemas.microsoft.com/office/drawing/2014/main" id="{F6801116-CC43-4B2A-8C30-E06B51438E5F}"/>
              </a:ext>
            </a:extLst>
          </p:cNvPr>
          <p:cNvSpPr/>
          <p:nvPr userDrawn="1"/>
        </p:nvSpPr>
        <p:spPr>
          <a:xfrm>
            <a:off x="9066088" y="593003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3851AC-7C39-4D24-80F3-E23F47BEFFD4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AEE328-D2C3-444A-8724-BDAF608C4860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96B898-2CF0-49F5-BBD6-BB8ACC47A495}"/>
              </a:ext>
            </a:extLst>
          </p:cNvPr>
          <p:cNvSpPr/>
          <p:nvPr userDrawn="1"/>
        </p:nvSpPr>
        <p:spPr>
          <a:xfrm rot="5400000">
            <a:off x="10107939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EA7E53-F4C8-4E78-8841-55D753889071}"/>
              </a:ext>
            </a:extLst>
          </p:cNvPr>
          <p:cNvSpPr/>
          <p:nvPr userDrawn="1"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6AF90618-5011-488D-8577-8090B2BE5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23" name="Google Shape;11;p2">
            <a:extLst>
              <a:ext uri="{FF2B5EF4-FFF2-40B4-BE49-F238E27FC236}">
                <a16:creationId xmlns:a16="http://schemas.microsoft.com/office/drawing/2014/main" id="{60774046-55DB-47C4-8731-49E4A217CD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24" name="מציין מיקום תוכן 2">
            <a:extLst>
              <a:ext uri="{FF2B5EF4-FFF2-40B4-BE49-F238E27FC236}">
                <a16:creationId xmlns:a16="http://schemas.microsoft.com/office/drawing/2014/main" id="{4EE53297-C04D-4B07-99F8-BCEC4E3B9E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6000" y="3655832"/>
            <a:ext cx="10800000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20" name="מציין מיקום של מספר שקופית 22">
            <a:extLst>
              <a:ext uri="{FF2B5EF4-FFF2-40B4-BE49-F238E27FC236}">
                <a16:creationId xmlns:a16="http://schemas.microsoft.com/office/drawing/2014/main" id="{58C13A1B-004E-44B4-BBDC-E08548A96B8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129222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solidFill>
                  <a:srgbClr val="192A72"/>
                </a:solidFill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96000" y="191988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194D36-FE0A-4C9F-8946-7441BBD041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65A56D-9132-4626-874B-D91437478839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D0F400-87FD-46D3-B4A3-AC189F03B752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8D9617-ADF9-485F-8AE6-FD3940CA7E4F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מציין מיקום של מספר שקופית 22">
            <a:extLst>
              <a:ext uri="{FF2B5EF4-FFF2-40B4-BE49-F238E27FC236}">
                <a16:creationId xmlns:a16="http://schemas.microsoft.com/office/drawing/2014/main" id="{1D40CDBA-CE8D-4E82-AAAC-CCBC39F3F87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01B9CB6-49B4-453D-B184-EBAC942B41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61052" y="3409122"/>
            <a:ext cx="9203635" cy="804863"/>
          </a:xfrm>
        </p:spPr>
        <p:txBody>
          <a:bodyPr/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EAE132D4-D270-4859-A0A8-0EABA938935B}"/>
              </a:ext>
            </a:extLst>
          </p:cNvPr>
          <p:cNvSpPr/>
          <p:nvPr userDrawn="1"/>
        </p:nvSpPr>
        <p:spPr>
          <a:xfrm>
            <a:off x="6581228" y="6447542"/>
            <a:ext cx="5993234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8A467694-CC08-4C30-BF05-885FCBD4CAB0}"/>
              </a:ext>
            </a:extLst>
          </p:cNvPr>
          <p:cNvSpPr/>
          <p:nvPr userDrawn="1"/>
        </p:nvSpPr>
        <p:spPr>
          <a:xfrm>
            <a:off x="9704146" y="5381191"/>
            <a:ext cx="3496396" cy="442359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998859"/>
            <a:ext cx="11161453" cy="4062435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226982" y="101748"/>
            <a:ext cx="2160598" cy="21681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54055" y="390797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53219EEB-A406-4AC2-B87E-54A955D7D483}"/>
              </a:ext>
            </a:extLst>
          </p:cNvPr>
          <p:cNvSpPr/>
          <p:nvPr userDrawn="1"/>
        </p:nvSpPr>
        <p:spPr>
          <a:xfrm>
            <a:off x="7978665" y="5944772"/>
            <a:ext cx="4766811" cy="3815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5BA376-F667-4A43-9264-CB356AE2FBF1}"/>
              </a:ext>
            </a:extLst>
          </p:cNvPr>
          <p:cNvSpPr/>
          <p:nvPr userDrawn="1"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CE73A552-D52C-4EE0-9E7A-557CEB6CE479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208D21-C13C-48D3-8634-05FCD1520B3D}"/>
              </a:ext>
            </a:extLst>
          </p:cNvPr>
          <p:cNvSpPr/>
          <p:nvPr userDrawn="1"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FFA872-60FE-48B4-B509-3F90F2F53575}"/>
              </a:ext>
            </a:extLst>
          </p:cNvPr>
          <p:cNvSpPr/>
          <p:nvPr userDrawn="1"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2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3522187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8A91BCC4-EC47-43E2-9595-B89F757E1A7A}"/>
              </a:ext>
            </a:extLst>
          </p:cNvPr>
          <p:cNvSpPr/>
          <p:nvPr userDrawn="1"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238EE3F7-5012-4191-9ABD-A8E69370622E}"/>
              </a:ext>
            </a:extLst>
          </p:cNvPr>
          <p:cNvSpPr/>
          <p:nvPr userDrawn="1"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31BF6EDC-D21A-4961-802C-6C57056DED88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09765D6C-4312-45BD-AEDC-93B641915820}"/>
              </a:ext>
            </a:extLst>
          </p:cNvPr>
          <p:cNvSpPr/>
          <p:nvPr userDrawn="1"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EF58C-1955-4299-80B8-7931E9453E0B}"/>
              </a:ext>
            </a:extLst>
          </p:cNvPr>
          <p:cNvSpPr/>
          <p:nvPr userDrawn="1"/>
        </p:nvSpPr>
        <p:spPr>
          <a:xfrm rot="5400000">
            <a:off x="10107939" y="1954539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E651A-F01C-47F6-93CB-FED077AFFFB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 פריסה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</p:spPr>
        <p:txBody>
          <a:bodyPr lIns="36000" tIns="0" rIns="36000" bIns="0">
            <a:noAutofit/>
          </a:bodyPr>
          <a:lstStyle>
            <a:lvl1pPr marL="0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24128" y="1049185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1218431" y="239177"/>
            <a:ext cx="1706880" cy="4583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C6E834-92B3-4A32-920C-9FA2D69874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60292-D9F7-4A35-9D0A-68A9095BDE1E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53CA14-A360-48A3-A071-94DFC2B62EDC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536A81-6863-4B7C-BB9A-6F6DBBAB87E2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6A93F88D-0694-4107-9D3A-245864065D84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 פריסה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>
            <a:extLst>
              <a:ext uri="{FF2B5EF4-FFF2-40B4-BE49-F238E27FC236}">
                <a16:creationId xmlns:a16="http://schemas.microsoft.com/office/drawing/2014/main" id="{469E9F25-935E-4A65-8AF2-C1B8F105C612}"/>
              </a:ext>
            </a:extLst>
          </p:cNvPr>
          <p:cNvSpPr/>
          <p:nvPr userDrawn="1"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10">
            <a:extLst>
              <a:ext uri="{FF2B5EF4-FFF2-40B4-BE49-F238E27FC236}">
                <a16:creationId xmlns:a16="http://schemas.microsoft.com/office/drawing/2014/main" id="{DD33049F-8FB3-46DC-B84B-8E763BCBCAC1}"/>
              </a:ext>
            </a:extLst>
          </p:cNvPr>
          <p:cNvSpPr/>
          <p:nvPr userDrawn="1"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61EC8D2-662F-4FBE-BF29-06100D51DE7E}"/>
              </a:ext>
            </a:extLst>
          </p:cNvPr>
          <p:cNvSpPr/>
          <p:nvPr userDrawn="1"/>
        </p:nvSpPr>
        <p:spPr>
          <a:xfrm rot="5400000">
            <a:off x="9360283" y="2733622"/>
            <a:ext cx="6987520" cy="129719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ציין מיקום של מספר שקופית 22">
            <a:extLst>
              <a:ext uri="{FF2B5EF4-FFF2-40B4-BE49-F238E27FC236}">
                <a16:creationId xmlns:a16="http://schemas.microsoft.com/office/drawing/2014/main" id="{23075256-456E-41D8-BDFD-8C3A8EA654D2}"/>
              </a:ext>
            </a:extLst>
          </p:cNvPr>
          <p:cNvSpPr txBox="1">
            <a:spLocks/>
          </p:cNvSpPr>
          <p:nvPr userDrawn="1"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42163-9C8B-4AEB-9C50-F5529BD5C36B}"/>
              </a:ext>
            </a:extLst>
          </p:cNvPr>
          <p:cNvSpPr/>
          <p:nvPr userDrawn="1"/>
        </p:nvSpPr>
        <p:spPr>
          <a:xfrm rot="162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6CB3A-BCA5-4171-BE99-1D6F46911786}"/>
              </a:ext>
            </a:extLst>
          </p:cNvPr>
          <p:cNvSpPr/>
          <p:nvPr userDrawn="1"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64ABF-EE59-4E45-BC5F-A3665732FD21}"/>
              </a:ext>
            </a:extLst>
          </p:cNvPr>
          <p:cNvSpPr/>
          <p:nvPr userDrawn="1"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6A93-68B7-48E8-8354-9EAE3F818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1578" y="1212161"/>
            <a:ext cx="7885112" cy="40909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04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820BD794-101C-426F-8015-9C33A0E995FA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1026926" y="1025601"/>
            <a:ext cx="9802368" cy="431447"/>
          </a:xfrm>
        </p:spPr>
        <p:txBody>
          <a:bodyPr anchor="ctr">
            <a:noAutofit/>
          </a:bodyPr>
          <a:lstStyle>
            <a:lvl1pPr marL="185757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1026927" y="1710442"/>
            <a:ext cx="8212766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84947B-AFA4-410D-A793-689C573D144E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D4F41F-EAD8-495C-A662-C4F40F404DB3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A1181A-6B49-4EE5-AE44-1B5B124FA758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13178B-7D7E-4A10-9724-453DF758F663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ציין מיקום של מספר שקופית 22">
            <a:extLst>
              <a:ext uri="{FF2B5EF4-FFF2-40B4-BE49-F238E27FC236}">
                <a16:creationId xmlns:a16="http://schemas.microsoft.com/office/drawing/2014/main" id="{7947FE0C-D7CF-4209-91A5-93564F2C3543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 userDrawn="1"/>
        </p:nvSpPr>
        <p:spPr>
          <a:xfrm>
            <a:off x="8667715" y="-161750"/>
            <a:ext cx="5300119" cy="3823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26196-3340-4F6C-9B09-34934599BAD7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1965B-48C3-4AD9-9066-E67195630BFD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CB16E1-D93B-440E-81F5-6366FDB428B8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020DF7-29CF-4A0A-BC0A-7568981BF8AD}"/>
              </a:ext>
            </a:extLst>
          </p:cNvPr>
          <p:cNvSpPr/>
          <p:nvPr userDrawn="1"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F0C566-C47D-446F-9E8E-EC9B0F5F1BF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63A8D2-0547-47E3-84C0-5D60CFDB7CB1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0104F3-C98B-4790-842F-F7B1B2FBDE13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7C576E-38DA-426A-9C16-921DE9A0835B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מציין מיקום של מספר שקופית 22">
            <a:extLst>
              <a:ext uri="{FF2B5EF4-FFF2-40B4-BE49-F238E27FC236}">
                <a16:creationId xmlns:a16="http://schemas.microsoft.com/office/drawing/2014/main" id="{5F1A13CD-CEB6-4958-B99A-46020ADA9375}"/>
              </a:ext>
            </a:extLst>
          </p:cNvPr>
          <p:cNvSpPr txBox="1">
            <a:spLocks/>
          </p:cNvSpPr>
          <p:nvPr userDrawn="1"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6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6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ו'/חשון/תשפ"ב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74" r:id="rId4"/>
    <p:sldLayoutId id="2147483675" r:id="rId5"/>
    <p:sldLayoutId id="2147483650" r:id="rId6"/>
    <p:sldLayoutId id="2147483676" r:id="rId7"/>
    <p:sldLayoutId id="2147483653" r:id="rId8"/>
    <p:sldLayoutId id="2147483666" r:id="rId9"/>
    <p:sldLayoutId id="2147483677" r:id="rId10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N9IgGTwbF0&amp;feature=youtu.be" TargetMode="External"/><Relationship Id="rId2" Type="http://schemas.openxmlformats.org/officeDocument/2006/relationships/hyperlink" Target="https://youtu.be/NN9IgGTwbF0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rive.google.com/open?id=1825Jnh59ECpyLkwk_TBAzvosMxiEoCG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hyperlink" Target="https://pngtree.com/free-png-vectors/kids" TargetMode="External"/><Relationship Id="rId4" Type="http://schemas.openxmlformats.org/officeDocument/2006/relationships/hyperlink" Target="https://www.pngguru.com/free-transparent-background-png-clipart-ktbva" TargetMode="External"/><Relationship Id="rId9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hyperlink" Target="https://pngtree.com/free-png-vectors/kids" TargetMode="External"/><Relationship Id="rId4" Type="http://schemas.openxmlformats.org/officeDocument/2006/relationships/hyperlink" Target="https://www.pngguru.com/free-transparent-background-png-clipart-ktbva" TargetMode="External"/><Relationship Id="rId9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QvplI6u0O0" TargetMode="External"/><Relationship Id="rId2" Type="http://schemas.openxmlformats.org/officeDocument/2006/relationships/hyperlink" Target="https://youtu.be/NN9IgGTwbF0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youtu.be/Nan3NqupCUM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hyperlink" Target="https://www.the-qrcode-generator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xODFEFLQ8PQ" TargetMode="External"/><Relationship Id="rId5" Type="http://schemas.openxmlformats.org/officeDocument/2006/relationships/hyperlink" Target="https://youtu.be/NN9IgGTwbF0" TargetMode="External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mdMA75SBpoztqsREnhkrjD0Na-8tD4gsNcZinfscpYM/edit?usp=sharing" TargetMode="Externa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images.com/" TargetMode="External"/><Relationship Id="rId3" Type="http://schemas.openxmlformats.org/officeDocument/2006/relationships/hyperlink" Target="https://www.freepik.com/home" TargetMode="External"/><Relationship Id="rId7" Type="http://schemas.openxmlformats.org/officeDocument/2006/relationships/hyperlink" Target="https://pixabay.com/" TargetMode="External"/><Relationship Id="rId2" Type="http://schemas.openxmlformats.org/officeDocument/2006/relationships/hyperlink" Target="https://www.flickr.com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cleanpng.com/" TargetMode="External"/><Relationship Id="rId11" Type="http://schemas.openxmlformats.org/officeDocument/2006/relationships/hyperlink" Target="https://www.pikiwiki.org.il/" TargetMode="External"/><Relationship Id="rId5" Type="http://schemas.openxmlformats.org/officeDocument/2006/relationships/hyperlink" Target="https://www.pexels.com/" TargetMode="External"/><Relationship Id="rId10" Type="http://schemas.openxmlformats.org/officeDocument/2006/relationships/hyperlink" Target="https://stocksnap.io/" TargetMode="External"/><Relationship Id="rId4" Type="http://schemas.openxmlformats.org/officeDocument/2006/relationships/hyperlink" Target="https://unsplash.com/" TargetMode="External"/><Relationship Id="rId9" Type="http://schemas.openxmlformats.org/officeDocument/2006/relationships/hyperlink" Target="http://picjumbo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096B80-AF29-435E-8795-1A387C87F6BD}"/>
              </a:ext>
            </a:extLst>
          </p:cNvPr>
          <p:cNvSpPr/>
          <p:nvPr/>
        </p:nvSpPr>
        <p:spPr>
          <a:xfrm>
            <a:off x="12279398" y="6653"/>
            <a:ext cx="2404790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94B9A1-1541-45E7-9ACE-02721554E39F}"/>
              </a:ext>
            </a:extLst>
          </p:cNvPr>
          <p:cNvSpPr/>
          <p:nvPr/>
        </p:nvSpPr>
        <p:spPr>
          <a:xfrm>
            <a:off x="12279398" y="746985"/>
            <a:ext cx="2404790" cy="42396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b="1" dirty="0">
                <a:solidFill>
                  <a:srgbClr val="002060"/>
                </a:solidFill>
              </a:rPr>
              <a:t>עליכם להתקין את הפונט </a:t>
            </a:r>
            <a:r>
              <a:rPr lang="en-US" b="1" dirty="0">
                <a:solidFill>
                  <a:srgbClr val="002060"/>
                </a:solidFill>
              </a:rPr>
              <a:t>Varela</a:t>
            </a:r>
            <a:r>
              <a:rPr lang="he-IL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Round</a:t>
            </a:r>
            <a:r>
              <a:rPr lang="he-IL" b="1" dirty="0">
                <a:solidFill>
                  <a:srgbClr val="002060"/>
                </a:solidFill>
              </a:rPr>
              <a:t> לפני תחילת העבודה.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לצפות בהנחיות להתקנת פונט </a:t>
            </a:r>
            <a:r>
              <a:rPr lang="en-US" dirty="0">
                <a:solidFill>
                  <a:srgbClr val="002060"/>
                </a:solidFill>
              </a:rPr>
              <a:t>Varela Round</a:t>
            </a:r>
            <a:r>
              <a:rPr lang="he-IL" dirty="0">
                <a:solidFill>
                  <a:srgbClr val="002060"/>
                </a:solidFill>
              </a:rPr>
              <a:t>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  <a:hlinkClick r:id="rId2"/>
              </a:rPr>
            </a:br>
            <a:r>
              <a:rPr lang="en-US" dirty="0">
                <a:solidFill>
                  <a:srgbClr val="002060"/>
                </a:solidFill>
                <a:hlinkClick r:id="rId3"/>
              </a:rPr>
              <a:t>https://www.youtube.com/watch?v=NN9IgGTwbF0&amp;feature=youtu.be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7336567-3BEF-48E7-A00C-1582E175DD05}"/>
              </a:ext>
            </a:extLst>
          </p:cNvPr>
          <p:cNvSpPr/>
          <p:nvPr/>
        </p:nvSpPr>
        <p:spPr>
          <a:xfrm>
            <a:off x="12279398" y="5063135"/>
            <a:ext cx="2404790" cy="1156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  <a:hlinkClick r:id="rId4"/>
              </a:rPr>
              <a:t>קישור</a:t>
            </a:r>
            <a:r>
              <a:rPr lang="he-IL" dirty="0">
                <a:solidFill>
                  <a:srgbClr val="002060"/>
                </a:solidFill>
              </a:rPr>
              <a:t> להורדת הפונט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(אשרו את הודעת האבטחה)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במעבר מהיר חזרה לתיכון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איך מתנהג אופרטור החילוק בשפת התכנות?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תרשים זרימה: מסיים 5">
            <a:extLst>
              <a:ext uri="{FF2B5EF4-FFF2-40B4-BE49-F238E27FC236}">
                <a16:creationId xmlns:a16="http://schemas.microsoft.com/office/drawing/2014/main" id="{E44FBE99-6FC3-4FB3-9FF9-4032F66B34EE}"/>
              </a:ext>
            </a:extLst>
          </p:cNvPr>
          <p:cNvSpPr/>
          <p:nvPr/>
        </p:nvSpPr>
        <p:spPr>
          <a:xfrm>
            <a:off x="7013448" y="1926589"/>
            <a:ext cx="2632363" cy="1246909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20/6=3</a:t>
            </a:r>
            <a:endParaRPr lang="he-IL" sz="20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1" name="תרשים זרימה: מסיים 6">
            <a:extLst>
              <a:ext uri="{FF2B5EF4-FFF2-40B4-BE49-F238E27FC236}">
                <a16:creationId xmlns:a16="http://schemas.microsoft.com/office/drawing/2014/main" id="{952A5933-0A75-445F-A7FE-A41FAAC50422}"/>
              </a:ext>
            </a:extLst>
          </p:cNvPr>
          <p:cNvSpPr/>
          <p:nvPr/>
        </p:nvSpPr>
        <p:spPr>
          <a:xfrm>
            <a:off x="2673673" y="1926588"/>
            <a:ext cx="2632363" cy="1246909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20/6=3.3333</a:t>
            </a:r>
            <a:endParaRPr lang="he-IL" sz="20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6" name="Graphic 5" descr="Question mark">
            <a:extLst>
              <a:ext uri="{FF2B5EF4-FFF2-40B4-BE49-F238E27FC236}">
                <a16:creationId xmlns:a16="http://schemas.microsoft.com/office/drawing/2014/main" id="{5F142CC8-0B17-48A1-888E-09D187103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36289" y="2005250"/>
            <a:ext cx="1080653" cy="1080653"/>
          </a:xfrm>
          <a:prstGeom prst="rect">
            <a:avLst/>
          </a:prstGeom>
        </p:spPr>
      </p:pic>
      <p:pic>
        <p:nvPicPr>
          <p:cNvPr id="5" name="Content Placeholder 4" descr="Close">
            <a:extLst>
              <a:ext uri="{FF2B5EF4-FFF2-40B4-BE49-F238E27FC236}">
                <a16:creationId xmlns:a16="http://schemas.microsoft.com/office/drawing/2014/main" id="{1FD113F7-0164-4E68-940A-309ECF3BBEE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08960" y="1703070"/>
            <a:ext cx="1725930" cy="1725930"/>
          </a:xfrm>
        </p:spPr>
      </p:pic>
    </p:spTree>
    <p:extLst>
      <p:ext uri="{BB962C8B-B14F-4D97-AF65-F5344CB8AC3E}">
        <p14:creationId xmlns:p14="http://schemas.microsoft.com/office/powerpoint/2010/main" val="69133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חלוקה בשלמים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sz="3200" dirty="0"/>
              <a:t>כאשר המחולק והמחלק הם מספרים שלמים </a:t>
            </a:r>
            <a:endParaRPr lang="he-IL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he-IL" dirty="0"/>
              <a:t>משתנים מטיפוס </a:t>
            </a:r>
            <a:r>
              <a:rPr lang="en-US" dirty="0"/>
              <a:t>int</a:t>
            </a:r>
            <a:endParaRPr lang="he-IL" b="1" dirty="0"/>
          </a:p>
          <a:p>
            <a:r>
              <a:rPr lang="he-IL" dirty="0"/>
              <a:t>תוצאת הפלט תהיה גם היא המנה השלמה</a:t>
            </a:r>
          </a:p>
          <a:p>
            <a:r>
              <a:rPr lang="he-IL" dirty="0"/>
              <a:t>לדוגמא:</a:t>
            </a:r>
          </a:p>
          <a:p>
            <a:r>
              <a:rPr lang="he-IL" dirty="0"/>
              <a:t>אם יש לי 20 עוגיות שוקולד צ'יפס ו 6 תלמידים, כמה עוגיות יקבל כל תלמיד?</a:t>
            </a:r>
          </a:p>
          <a:p>
            <a:r>
              <a:rPr lang="he-IL" dirty="0"/>
              <a:t>כל תלמיד יקבל 3 עוגיות</a:t>
            </a:r>
          </a:p>
          <a:p>
            <a:r>
              <a:rPr lang="he-IL" dirty="0"/>
              <a:t>מה המשמעות החשבונית?</a:t>
            </a:r>
          </a:p>
          <a:p>
            <a:r>
              <a:rPr lang="he-IL" dirty="0"/>
              <a:t>כמה פעמים 6 נכנס בתוך 20</a:t>
            </a:r>
            <a:endParaRPr lang="en-US" dirty="0"/>
          </a:p>
          <a:p>
            <a:endParaRPr lang="he-IL" dirty="0"/>
          </a:p>
          <a:p>
            <a:endParaRPr lang="he-IL" dirty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BA8FAD-1D58-4A08-9C8A-9F7159085FE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104901" y="2927357"/>
            <a:ext cx="6182487" cy="380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6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0CFAE-DD84-474C-A2B3-868491356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חלוקה בשלמים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98289-4F13-4FA8-A7AE-631C64F4AF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מנה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72803E-E34F-41A6-995E-0DC366CB46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2074297"/>
          </a:xfrm>
        </p:spPr>
        <p:txBody>
          <a:bodyPr/>
          <a:lstStyle/>
          <a:p>
            <a:r>
              <a:rPr lang="he-IL" dirty="0"/>
              <a:t>תוצאת מנת החלוקה של מספר שלם </a:t>
            </a:r>
            <a:r>
              <a:rPr lang="en-US" dirty="0"/>
              <a:t>X</a:t>
            </a:r>
            <a:r>
              <a:rPr lang="he-IL" dirty="0"/>
              <a:t> (20 עוגיות)</a:t>
            </a:r>
            <a:r>
              <a:rPr lang="en-US" dirty="0"/>
              <a:t> </a:t>
            </a:r>
            <a:r>
              <a:rPr lang="he-IL" dirty="0"/>
              <a:t>במספר שלם </a:t>
            </a:r>
            <a:r>
              <a:rPr lang="en-US" dirty="0"/>
              <a:t>Y</a:t>
            </a:r>
            <a:r>
              <a:rPr lang="he-IL" dirty="0"/>
              <a:t> (6 תלמידים) היא </a:t>
            </a:r>
            <a:r>
              <a:rPr lang="he-IL" b="1" dirty="0"/>
              <a:t>מספר הפעמים השלמות</a:t>
            </a:r>
            <a:r>
              <a:rPr lang="he-IL" dirty="0"/>
              <a:t> בהן הערך </a:t>
            </a:r>
            <a:r>
              <a:rPr lang="en-US" dirty="0"/>
              <a:t>Y</a:t>
            </a:r>
            <a:r>
              <a:rPr lang="he-IL" dirty="0"/>
              <a:t> </a:t>
            </a:r>
            <a:r>
              <a:rPr lang="en-US" dirty="0"/>
              <a:t> </a:t>
            </a:r>
            <a:r>
              <a:rPr lang="he-IL" dirty="0"/>
              <a:t>נכנס בערך </a:t>
            </a:r>
            <a:r>
              <a:rPr lang="en-US" dirty="0"/>
              <a:t>X</a:t>
            </a:r>
            <a:r>
              <a:rPr lang="he-IL" dirty="0"/>
              <a:t>.</a:t>
            </a:r>
            <a:endParaRPr lang="en-US" dirty="0"/>
          </a:p>
          <a:p>
            <a:r>
              <a:rPr lang="he-IL" dirty="0"/>
              <a:t>כאשר </a:t>
            </a:r>
            <a:r>
              <a:rPr lang="he-IL" u="sng" dirty="0"/>
              <a:t>המחלק והמחולק מספרים שלמים (מטיפוס </a:t>
            </a:r>
            <a:r>
              <a:rPr lang="en-US" u="sng" dirty="0"/>
              <a:t>int</a:t>
            </a:r>
            <a:r>
              <a:rPr lang="he-IL" u="sng" dirty="0"/>
              <a:t>)</a:t>
            </a:r>
            <a:r>
              <a:rPr lang="he-IL" dirty="0"/>
              <a:t> ומחשבים את המנה התוצאה תהיה תמיד מטיפוס שלם</a:t>
            </a:r>
          </a:p>
          <a:p>
            <a:endParaRPr lang="en-US" dirty="0"/>
          </a:p>
        </p:txBody>
      </p:sp>
      <p:pic>
        <p:nvPicPr>
          <p:cNvPr id="2050" name="Picture 2" descr="Chocolate chip cookie Oatmeal Raisin Cookies Biscuits Chips Ahoy ...">
            <a:extLst>
              <a:ext uri="{FF2B5EF4-FFF2-40B4-BE49-F238E27FC236}">
                <a16:creationId xmlns:a16="http://schemas.microsoft.com/office/drawing/2014/main" id="{DEB8AE79-59D0-4201-BA7F-6219F1442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92" b="93216" l="10000" r="94250">
                        <a14:foregroundMark x1="25375" y1="9769" x2="31000" y2="6106"/>
                        <a14:foregroundMark x1="31000" y1="6106" x2="41400" y2="4484"/>
                        <a14:foregroundMark x1="60058" y1="4007" x2="72723" y2="6821"/>
                        <a14:foregroundMark x1="76577" y1="8681" x2="85750" y2="16554"/>
                        <a14:foregroundMark x1="85750" y1="16554" x2="91417" y2="26980"/>
                        <a14:foregroundMark x1="94723" y1="58516" x2="90875" y2="72863"/>
                        <a14:foregroundMark x1="90875" y1="72863" x2="81625" y2="85075"/>
                        <a14:foregroundMark x1="81625" y1="85075" x2="69125" y2="91859"/>
                        <a14:foregroundMark x1="69125" y1="91859" x2="48250" y2="93216"/>
                        <a14:foregroundMark x1="48250" y1="93216" x2="36250" y2="87110"/>
                        <a14:foregroundMark x1="36250" y1="87110" x2="33125" y2="83582"/>
                        <a14:foregroundMark x1="29875" y1="6242" x2="44099" y2="4868"/>
                        <a14:foregroundMark x1="59770" y1="4524" x2="69000" y2="5427"/>
                        <a14:foregroundMark x1="69000" y1="5427" x2="72125" y2="6920"/>
                        <a14:foregroundMark x1="94696" y1="58514" x2="94250" y2="67436"/>
                        <a14:foregroundMark x1="94250" y1="67436" x2="92500" y2="70421"/>
                        <a14:backgroundMark x1="40625" y1="2307" x2="54000" y2="4206"/>
                        <a14:backgroundMark x1="54000" y1="4206" x2="60250" y2="3664"/>
                        <a14:backgroundMark x1="72750" y1="6784" x2="76875" y2="8277"/>
                        <a14:backgroundMark x1="91375" y1="27001" x2="94250" y2="33379"/>
                        <a14:backgroundMark x1="94250" y1="33379" x2="96125" y2="55224"/>
                        <a14:backgroundMark x1="96125" y1="55224" x2="95875" y2="58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9941" y="3800475"/>
            <a:ext cx="785732" cy="7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hocolate chip cookie Oatmeal Raisin Cookies Biscuits Chips Ahoy ...">
            <a:extLst>
              <a:ext uri="{FF2B5EF4-FFF2-40B4-BE49-F238E27FC236}">
                <a16:creationId xmlns:a16="http://schemas.microsoft.com/office/drawing/2014/main" id="{5B1F979A-7880-4888-BFDC-BB4BD941B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92" b="93216" l="10000" r="94250">
                        <a14:foregroundMark x1="25375" y1="9769" x2="31000" y2="6106"/>
                        <a14:foregroundMark x1="31000" y1="6106" x2="41400" y2="4484"/>
                        <a14:foregroundMark x1="60058" y1="4007" x2="72723" y2="6821"/>
                        <a14:foregroundMark x1="76577" y1="8681" x2="85750" y2="16554"/>
                        <a14:foregroundMark x1="85750" y1="16554" x2="91417" y2="26980"/>
                        <a14:foregroundMark x1="94723" y1="58516" x2="90875" y2="72863"/>
                        <a14:foregroundMark x1="90875" y1="72863" x2="81625" y2="85075"/>
                        <a14:foregroundMark x1="81625" y1="85075" x2="69125" y2="91859"/>
                        <a14:foregroundMark x1="69125" y1="91859" x2="48250" y2="93216"/>
                        <a14:foregroundMark x1="48250" y1="93216" x2="36250" y2="87110"/>
                        <a14:foregroundMark x1="36250" y1="87110" x2="33125" y2="83582"/>
                        <a14:foregroundMark x1="29875" y1="6242" x2="44099" y2="4868"/>
                        <a14:foregroundMark x1="59770" y1="4524" x2="69000" y2="5427"/>
                        <a14:foregroundMark x1="69000" y1="5427" x2="72125" y2="6920"/>
                        <a14:foregroundMark x1="94696" y1="58514" x2="94250" y2="67436"/>
                        <a14:foregroundMark x1="94250" y1="67436" x2="92500" y2="70421"/>
                        <a14:backgroundMark x1="40625" y1="2307" x2="54000" y2="4206"/>
                        <a14:backgroundMark x1="54000" y1="4206" x2="60250" y2="3664"/>
                        <a14:backgroundMark x1="72750" y1="6784" x2="76875" y2="8277"/>
                        <a14:backgroundMark x1="91375" y1="27001" x2="94250" y2="33379"/>
                        <a14:backgroundMark x1="94250" y1="33379" x2="96125" y2="55224"/>
                        <a14:backgroundMark x1="96125" y1="55224" x2="95875" y2="58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7057" y="3800475"/>
            <a:ext cx="785732" cy="7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ocolate chip cookie Oatmeal Raisin Cookies Biscuits Chips Ahoy ...">
            <a:extLst>
              <a:ext uri="{FF2B5EF4-FFF2-40B4-BE49-F238E27FC236}">
                <a16:creationId xmlns:a16="http://schemas.microsoft.com/office/drawing/2014/main" id="{4171F2D6-980C-464A-8511-A392656A0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92" b="93216" l="10000" r="94250">
                        <a14:foregroundMark x1="25375" y1="9769" x2="31000" y2="6106"/>
                        <a14:foregroundMark x1="31000" y1="6106" x2="41400" y2="4484"/>
                        <a14:foregroundMark x1="60058" y1="4007" x2="72723" y2="6821"/>
                        <a14:foregroundMark x1="76577" y1="8681" x2="85750" y2="16554"/>
                        <a14:foregroundMark x1="85750" y1="16554" x2="91417" y2="26980"/>
                        <a14:foregroundMark x1="94723" y1="58516" x2="90875" y2="72863"/>
                        <a14:foregroundMark x1="90875" y1="72863" x2="81625" y2="85075"/>
                        <a14:foregroundMark x1="81625" y1="85075" x2="69125" y2="91859"/>
                        <a14:foregroundMark x1="69125" y1="91859" x2="48250" y2="93216"/>
                        <a14:foregroundMark x1="48250" y1="93216" x2="36250" y2="87110"/>
                        <a14:foregroundMark x1="36250" y1="87110" x2="33125" y2="83582"/>
                        <a14:foregroundMark x1="29875" y1="6242" x2="44099" y2="4868"/>
                        <a14:foregroundMark x1="59770" y1="4524" x2="69000" y2="5427"/>
                        <a14:foregroundMark x1="69000" y1="5427" x2="72125" y2="6920"/>
                        <a14:foregroundMark x1="94696" y1="58514" x2="94250" y2="67436"/>
                        <a14:foregroundMark x1="94250" y1="67436" x2="92500" y2="70421"/>
                        <a14:backgroundMark x1="40625" y1="2307" x2="54000" y2="4206"/>
                        <a14:backgroundMark x1="54000" y1="4206" x2="60250" y2="3664"/>
                        <a14:backgroundMark x1="72750" y1="6784" x2="76875" y2="8277"/>
                        <a14:backgroundMark x1="91375" y1="27001" x2="94250" y2="33379"/>
                        <a14:backgroundMark x1="94250" y1="33379" x2="96125" y2="55224"/>
                        <a14:backgroundMark x1="96125" y1="55224" x2="95875" y2="58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64173" y="3790949"/>
            <a:ext cx="785732" cy="7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hocolate chip cookie Oatmeal Raisin Cookies Biscuits Chips Ahoy ...">
            <a:extLst>
              <a:ext uri="{FF2B5EF4-FFF2-40B4-BE49-F238E27FC236}">
                <a16:creationId xmlns:a16="http://schemas.microsoft.com/office/drawing/2014/main" id="{DC727055-0CF1-4A47-B07D-C8828C6AA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92" b="93216" l="10000" r="94250">
                        <a14:foregroundMark x1="25375" y1="9769" x2="31000" y2="6106"/>
                        <a14:foregroundMark x1="31000" y1="6106" x2="41400" y2="4484"/>
                        <a14:foregroundMark x1="60058" y1="4007" x2="72723" y2="6821"/>
                        <a14:foregroundMark x1="76577" y1="8681" x2="85750" y2="16554"/>
                        <a14:foregroundMark x1="85750" y1="16554" x2="91417" y2="26980"/>
                        <a14:foregroundMark x1="94723" y1="58516" x2="90875" y2="72863"/>
                        <a14:foregroundMark x1="90875" y1="72863" x2="81625" y2="85075"/>
                        <a14:foregroundMark x1="81625" y1="85075" x2="69125" y2="91859"/>
                        <a14:foregroundMark x1="69125" y1="91859" x2="48250" y2="93216"/>
                        <a14:foregroundMark x1="48250" y1="93216" x2="36250" y2="87110"/>
                        <a14:foregroundMark x1="36250" y1="87110" x2="33125" y2="83582"/>
                        <a14:foregroundMark x1="29875" y1="6242" x2="44099" y2="4868"/>
                        <a14:foregroundMark x1="59770" y1="4524" x2="69000" y2="5427"/>
                        <a14:foregroundMark x1="69000" y1="5427" x2="72125" y2="6920"/>
                        <a14:foregroundMark x1="94696" y1="58514" x2="94250" y2="67436"/>
                        <a14:foregroundMark x1="94250" y1="67436" x2="92500" y2="70421"/>
                        <a14:backgroundMark x1="40625" y1="2307" x2="54000" y2="4206"/>
                        <a14:backgroundMark x1="54000" y1="4206" x2="60250" y2="3664"/>
                        <a14:backgroundMark x1="72750" y1="6784" x2="76875" y2="8277"/>
                        <a14:backgroundMark x1="91375" y1="27001" x2="94250" y2="33379"/>
                        <a14:backgroundMark x1="94250" y1="33379" x2="96125" y2="55224"/>
                        <a14:backgroundMark x1="96125" y1="55224" x2="95875" y2="58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41289" y="3790949"/>
            <a:ext cx="785732" cy="7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hocolate chip cookie Oatmeal Raisin Cookies Biscuits Chips Ahoy ...">
            <a:extLst>
              <a:ext uri="{FF2B5EF4-FFF2-40B4-BE49-F238E27FC236}">
                <a16:creationId xmlns:a16="http://schemas.microsoft.com/office/drawing/2014/main" id="{A66FF7C7-B743-4174-9E12-43086EF6B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92" b="93216" l="10000" r="94250">
                        <a14:foregroundMark x1="25375" y1="9769" x2="31000" y2="6106"/>
                        <a14:foregroundMark x1="31000" y1="6106" x2="41400" y2="4484"/>
                        <a14:foregroundMark x1="60058" y1="4007" x2="72723" y2="6821"/>
                        <a14:foregroundMark x1="76577" y1="8681" x2="85750" y2="16554"/>
                        <a14:foregroundMark x1="85750" y1="16554" x2="91417" y2="26980"/>
                        <a14:foregroundMark x1="94723" y1="58516" x2="90875" y2="72863"/>
                        <a14:foregroundMark x1="90875" y1="72863" x2="81625" y2="85075"/>
                        <a14:foregroundMark x1="81625" y1="85075" x2="69125" y2="91859"/>
                        <a14:foregroundMark x1="69125" y1="91859" x2="48250" y2="93216"/>
                        <a14:foregroundMark x1="48250" y1="93216" x2="36250" y2="87110"/>
                        <a14:foregroundMark x1="36250" y1="87110" x2="33125" y2="83582"/>
                        <a14:foregroundMark x1="29875" y1="6242" x2="44099" y2="4868"/>
                        <a14:foregroundMark x1="59770" y1="4524" x2="69000" y2="5427"/>
                        <a14:foregroundMark x1="69000" y1="5427" x2="72125" y2="6920"/>
                        <a14:foregroundMark x1="94696" y1="58514" x2="94250" y2="67436"/>
                        <a14:foregroundMark x1="94250" y1="67436" x2="92500" y2="70421"/>
                        <a14:backgroundMark x1="40625" y1="2307" x2="54000" y2="4206"/>
                        <a14:backgroundMark x1="54000" y1="4206" x2="60250" y2="3664"/>
                        <a14:backgroundMark x1="72750" y1="6784" x2="76875" y2="8277"/>
                        <a14:backgroundMark x1="91375" y1="27001" x2="94250" y2="33379"/>
                        <a14:backgroundMark x1="94250" y1="33379" x2="96125" y2="55224"/>
                        <a14:backgroundMark x1="96125" y1="55224" x2="95875" y2="58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18405" y="3790949"/>
            <a:ext cx="785732" cy="7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hocolate chip cookie Oatmeal Raisin Cookies Biscuits Chips Ahoy ...">
            <a:extLst>
              <a:ext uri="{FF2B5EF4-FFF2-40B4-BE49-F238E27FC236}">
                <a16:creationId xmlns:a16="http://schemas.microsoft.com/office/drawing/2014/main" id="{CBA145D4-849E-4055-835F-31445832F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92" b="93216" l="10000" r="94250">
                        <a14:foregroundMark x1="25375" y1="9769" x2="31000" y2="6106"/>
                        <a14:foregroundMark x1="31000" y1="6106" x2="41400" y2="4484"/>
                        <a14:foregroundMark x1="60058" y1="4007" x2="72723" y2="6821"/>
                        <a14:foregroundMark x1="76577" y1="8681" x2="85750" y2="16554"/>
                        <a14:foregroundMark x1="85750" y1="16554" x2="91417" y2="26980"/>
                        <a14:foregroundMark x1="94723" y1="58516" x2="90875" y2="72863"/>
                        <a14:foregroundMark x1="90875" y1="72863" x2="81625" y2="85075"/>
                        <a14:foregroundMark x1="81625" y1="85075" x2="69125" y2="91859"/>
                        <a14:foregroundMark x1="69125" y1="91859" x2="48250" y2="93216"/>
                        <a14:foregroundMark x1="48250" y1="93216" x2="36250" y2="87110"/>
                        <a14:foregroundMark x1="36250" y1="87110" x2="33125" y2="83582"/>
                        <a14:foregroundMark x1="29875" y1="6242" x2="44099" y2="4868"/>
                        <a14:foregroundMark x1="59770" y1="4524" x2="69000" y2="5427"/>
                        <a14:foregroundMark x1="69000" y1="5427" x2="72125" y2="6920"/>
                        <a14:foregroundMark x1="94696" y1="58514" x2="94250" y2="67436"/>
                        <a14:foregroundMark x1="94250" y1="67436" x2="92500" y2="70421"/>
                        <a14:backgroundMark x1="40625" y1="2307" x2="54000" y2="4206"/>
                        <a14:backgroundMark x1="54000" y1="4206" x2="60250" y2="3664"/>
                        <a14:backgroundMark x1="72750" y1="6784" x2="76875" y2="8277"/>
                        <a14:backgroundMark x1="91375" y1="27001" x2="94250" y2="33379"/>
                        <a14:backgroundMark x1="94250" y1="33379" x2="96125" y2="55224"/>
                        <a14:backgroundMark x1="96125" y1="55224" x2="95875" y2="58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5523" y="3790949"/>
            <a:ext cx="785732" cy="7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AA5AD56-61A4-4B73-B347-AB2C15AE5A38}"/>
              </a:ext>
            </a:extLst>
          </p:cNvPr>
          <p:cNvSpPr/>
          <p:nvPr/>
        </p:nvSpPr>
        <p:spPr>
          <a:xfrm>
            <a:off x="415755" y="6488013"/>
            <a:ext cx="35141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0"/>
            <a:r>
              <a:rPr lang="en-US" sz="800" dirty="0">
                <a:hlinkClick r:id="rId4"/>
              </a:rPr>
              <a:t>https://www.pngguru.com/free-transparent-background-png-clipart-ktbva</a:t>
            </a:r>
            <a:endParaRPr lang="en-US" sz="800" dirty="0">
              <a:hlinkClick r:id="rId5"/>
            </a:endParaRPr>
          </a:p>
          <a:p>
            <a:pPr algn="l" rtl="0"/>
            <a:r>
              <a:rPr lang="en-US" sz="800" dirty="0">
                <a:hlinkClick r:id="rId5"/>
              </a:rPr>
              <a:t>https://pngtree.com/free-png-vectors/kids</a:t>
            </a:r>
            <a:endParaRPr lang="en-US" sz="800" dirty="0"/>
          </a:p>
        </p:txBody>
      </p:sp>
      <p:pic>
        <p:nvPicPr>
          <p:cNvPr id="12" name="Graphic 11" descr="School girl">
            <a:extLst>
              <a:ext uri="{FF2B5EF4-FFF2-40B4-BE49-F238E27FC236}">
                <a16:creationId xmlns:a16="http://schemas.microsoft.com/office/drawing/2014/main" id="{A9E13DFA-7129-4E93-96B1-CFC3264F1E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4128" y="2797865"/>
            <a:ext cx="914400" cy="914400"/>
          </a:xfrm>
          <a:prstGeom prst="rect">
            <a:avLst/>
          </a:prstGeom>
        </p:spPr>
      </p:pic>
      <p:pic>
        <p:nvPicPr>
          <p:cNvPr id="14" name="Graphic 13" descr="School boy">
            <a:extLst>
              <a:ext uri="{FF2B5EF4-FFF2-40B4-BE49-F238E27FC236}">
                <a16:creationId xmlns:a16="http://schemas.microsoft.com/office/drawing/2014/main" id="{CE7F0858-84E4-49C3-917B-B83028AD03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49773" y="2797865"/>
            <a:ext cx="914400" cy="914400"/>
          </a:xfrm>
          <a:prstGeom prst="rect">
            <a:avLst/>
          </a:prstGeom>
        </p:spPr>
      </p:pic>
      <p:pic>
        <p:nvPicPr>
          <p:cNvPr id="17" name="Graphic 16" descr="School girl">
            <a:extLst>
              <a:ext uri="{FF2B5EF4-FFF2-40B4-BE49-F238E27FC236}">
                <a16:creationId xmlns:a16="http://schemas.microsoft.com/office/drawing/2014/main" id="{4690F243-3D94-4899-AA7F-0FAFFD0510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84237" y="2762868"/>
            <a:ext cx="914400" cy="914400"/>
          </a:xfrm>
          <a:prstGeom prst="rect">
            <a:avLst/>
          </a:prstGeom>
        </p:spPr>
      </p:pic>
      <p:pic>
        <p:nvPicPr>
          <p:cNvPr id="18" name="Graphic 17" descr="School boy">
            <a:extLst>
              <a:ext uri="{FF2B5EF4-FFF2-40B4-BE49-F238E27FC236}">
                <a16:creationId xmlns:a16="http://schemas.microsoft.com/office/drawing/2014/main" id="{717B0FA6-A117-40F3-9273-ABEA2062D8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59882" y="2762868"/>
            <a:ext cx="914400" cy="914400"/>
          </a:xfrm>
          <a:prstGeom prst="rect">
            <a:avLst/>
          </a:prstGeom>
        </p:spPr>
      </p:pic>
      <p:pic>
        <p:nvPicPr>
          <p:cNvPr id="19" name="Graphic 18" descr="School girl">
            <a:extLst>
              <a:ext uri="{FF2B5EF4-FFF2-40B4-BE49-F238E27FC236}">
                <a16:creationId xmlns:a16="http://schemas.microsoft.com/office/drawing/2014/main" id="{B896919D-98B4-402F-A398-1895FD4707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19419" y="2762868"/>
            <a:ext cx="914400" cy="914400"/>
          </a:xfrm>
          <a:prstGeom prst="rect">
            <a:avLst/>
          </a:prstGeom>
        </p:spPr>
      </p:pic>
      <p:pic>
        <p:nvPicPr>
          <p:cNvPr id="20" name="Graphic 19" descr="School boy">
            <a:extLst>
              <a:ext uri="{FF2B5EF4-FFF2-40B4-BE49-F238E27FC236}">
                <a16:creationId xmlns:a16="http://schemas.microsoft.com/office/drawing/2014/main" id="{CBF9E85B-2665-4B39-90D4-FB645F72AD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95064" y="2762868"/>
            <a:ext cx="914400" cy="914400"/>
          </a:xfrm>
          <a:prstGeom prst="rect">
            <a:avLst/>
          </a:prstGeom>
        </p:spPr>
      </p:pic>
      <p:pic>
        <p:nvPicPr>
          <p:cNvPr id="21" name="Picture 2" descr="Chocolate chip cookie Oatmeal Raisin Cookies Biscuits Chips Ahoy ...">
            <a:extLst>
              <a:ext uri="{FF2B5EF4-FFF2-40B4-BE49-F238E27FC236}">
                <a16:creationId xmlns:a16="http://schemas.microsoft.com/office/drawing/2014/main" id="{4AAC0F3E-82BB-4344-BC8B-8646D8D16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92" b="93216" l="10000" r="94250">
                        <a14:foregroundMark x1="25375" y1="9769" x2="31000" y2="6106"/>
                        <a14:foregroundMark x1="31000" y1="6106" x2="41400" y2="4484"/>
                        <a14:foregroundMark x1="60058" y1="4007" x2="72723" y2="6821"/>
                        <a14:foregroundMark x1="76577" y1="8681" x2="85750" y2="16554"/>
                        <a14:foregroundMark x1="85750" y1="16554" x2="91417" y2="26980"/>
                        <a14:foregroundMark x1="94723" y1="58516" x2="90875" y2="72863"/>
                        <a14:foregroundMark x1="90875" y1="72863" x2="81625" y2="85075"/>
                        <a14:foregroundMark x1="81625" y1="85075" x2="69125" y2="91859"/>
                        <a14:foregroundMark x1="69125" y1="91859" x2="48250" y2="93216"/>
                        <a14:foregroundMark x1="48250" y1="93216" x2="36250" y2="87110"/>
                        <a14:foregroundMark x1="36250" y1="87110" x2="33125" y2="83582"/>
                        <a14:foregroundMark x1="29875" y1="6242" x2="44099" y2="4868"/>
                        <a14:foregroundMark x1="59770" y1="4524" x2="69000" y2="5427"/>
                        <a14:foregroundMark x1="69000" y1="5427" x2="72125" y2="6920"/>
                        <a14:foregroundMark x1="94696" y1="58514" x2="94250" y2="67436"/>
                        <a14:foregroundMark x1="94250" y1="67436" x2="92500" y2="70421"/>
                        <a14:backgroundMark x1="40625" y1="2307" x2="54000" y2="4206"/>
                        <a14:backgroundMark x1="54000" y1="4206" x2="60250" y2="3664"/>
                        <a14:backgroundMark x1="72750" y1="6784" x2="76875" y2="8277"/>
                        <a14:backgroundMark x1="91375" y1="27001" x2="94250" y2="33379"/>
                        <a14:backgroundMark x1="94250" y1="33379" x2="96125" y2="55224"/>
                        <a14:backgroundMark x1="96125" y1="55224" x2="95875" y2="58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0891" y="4648200"/>
            <a:ext cx="785732" cy="7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hocolate chip cookie Oatmeal Raisin Cookies Biscuits Chips Ahoy ...">
            <a:extLst>
              <a:ext uri="{FF2B5EF4-FFF2-40B4-BE49-F238E27FC236}">
                <a16:creationId xmlns:a16="http://schemas.microsoft.com/office/drawing/2014/main" id="{EDECD448-BD2B-4DF5-BFD0-1C92E61B8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92" b="93216" l="10000" r="94250">
                        <a14:foregroundMark x1="25375" y1="9769" x2="31000" y2="6106"/>
                        <a14:foregroundMark x1="31000" y1="6106" x2="41400" y2="4484"/>
                        <a14:foregroundMark x1="60058" y1="4007" x2="72723" y2="6821"/>
                        <a14:foregroundMark x1="76577" y1="8681" x2="85750" y2="16554"/>
                        <a14:foregroundMark x1="85750" y1="16554" x2="91417" y2="26980"/>
                        <a14:foregroundMark x1="94723" y1="58516" x2="90875" y2="72863"/>
                        <a14:foregroundMark x1="90875" y1="72863" x2="81625" y2="85075"/>
                        <a14:foregroundMark x1="81625" y1="85075" x2="69125" y2="91859"/>
                        <a14:foregroundMark x1="69125" y1="91859" x2="48250" y2="93216"/>
                        <a14:foregroundMark x1="48250" y1="93216" x2="36250" y2="87110"/>
                        <a14:foregroundMark x1="36250" y1="87110" x2="33125" y2="83582"/>
                        <a14:foregroundMark x1="29875" y1="6242" x2="44099" y2="4868"/>
                        <a14:foregroundMark x1="59770" y1="4524" x2="69000" y2="5427"/>
                        <a14:foregroundMark x1="69000" y1="5427" x2="72125" y2="6920"/>
                        <a14:foregroundMark x1="94696" y1="58514" x2="94250" y2="67436"/>
                        <a14:foregroundMark x1="94250" y1="67436" x2="92500" y2="70421"/>
                        <a14:backgroundMark x1="40625" y1="2307" x2="54000" y2="4206"/>
                        <a14:backgroundMark x1="54000" y1="4206" x2="60250" y2="3664"/>
                        <a14:backgroundMark x1="72750" y1="6784" x2="76875" y2="8277"/>
                        <a14:backgroundMark x1="91375" y1="27001" x2="94250" y2="33379"/>
                        <a14:backgroundMark x1="94250" y1="33379" x2="96125" y2="55224"/>
                        <a14:backgroundMark x1="96125" y1="55224" x2="95875" y2="58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68007" y="4648200"/>
            <a:ext cx="785732" cy="7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hocolate chip cookie Oatmeal Raisin Cookies Biscuits Chips Ahoy ...">
            <a:extLst>
              <a:ext uri="{FF2B5EF4-FFF2-40B4-BE49-F238E27FC236}">
                <a16:creationId xmlns:a16="http://schemas.microsoft.com/office/drawing/2014/main" id="{2AAF3230-0042-4493-A8E0-E5C6EBF12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92" b="93216" l="10000" r="94250">
                        <a14:foregroundMark x1="25375" y1="9769" x2="31000" y2="6106"/>
                        <a14:foregroundMark x1="31000" y1="6106" x2="41400" y2="4484"/>
                        <a14:foregroundMark x1="60058" y1="4007" x2="72723" y2="6821"/>
                        <a14:foregroundMark x1="76577" y1="8681" x2="85750" y2="16554"/>
                        <a14:foregroundMark x1="85750" y1="16554" x2="91417" y2="26980"/>
                        <a14:foregroundMark x1="94723" y1="58516" x2="90875" y2="72863"/>
                        <a14:foregroundMark x1="90875" y1="72863" x2="81625" y2="85075"/>
                        <a14:foregroundMark x1="81625" y1="85075" x2="69125" y2="91859"/>
                        <a14:foregroundMark x1="69125" y1="91859" x2="48250" y2="93216"/>
                        <a14:foregroundMark x1="48250" y1="93216" x2="36250" y2="87110"/>
                        <a14:foregroundMark x1="36250" y1="87110" x2="33125" y2="83582"/>
                        <a14:foregroundMark x1="29875" y1="6242" x2="44099" y2="4868"/>
                        <a14:foregroundMark x1="59770" y1="4524" x2="69000" y2="5427"/>
                        <a14:foregroundMark x1="69000" y1="5427" x2="72125" y2="6920"/>
                        <a14:foregroundMark x1="94696" y1="58514" x2="94250" y2="67436"/>
                        <a14:foregroundMark x1="94250" y1="67436" x2="92500" y2="70421"/>
                        <a14:backgroundMark x1="40625" y1="2307" x2="54000" y2="4206"/>
                        <a14:backgroundMark x1="54000" y1="4206" x2="60250" y2="3664"/>
                        <a14:backgroundMark x1="72750" y1="6784" x2="76875" y2="8277"/>
                        <a14:backgroundMark x1="91375" y1="27001" x2="94250" y2="33379"/>
                        <a14:backgroundMark x1="94250" y1="33379" x2="96125" y2="55224"/>
                        <a14:backgroundMark x1="96125" y1="55224" x2="95875" y2="58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45123" y="4638674"/>
            <a:ext cx="785732" cy="7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hocolate chip cookie Oatmeal Raisin Cookies Biscuits Chips Ahoy ...">
            <a:extLst>
              <a:ext uri="{FF2B5EF4-FFF2-40B4-BE49-F238E27FC236}">
                <a16:creationId xmlns:a16="http://schemas.microsoft.com/office/drawing/2014/main" id="{90BC35C2-2D9F-46DE-8425-EB46376C5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92" b="93216" l="10000" r="94250">
                        <a14:foregroundMark x1="25375" y1="9769" x2="31000" y2="6106"/>
                        <a14:foregroundMark x1="31000" y1="6106" x2="41400" y2="4484"/>
                        <a14:foregroundMark x1="60058" y1="4007" x2="72723" y2="6821"/>
                        <a14:foregroundMark x1="76577" y1="8681" x2="85750" y2="16554"/>
                        <a14:foregroundMark x1="85750" y1="16554" x2="91417" y2="26980"/>
                        <a14:foregroundMark x1="94723" y1="58516" x2="90875" y2="72863"/>
                        <a14:foregroundMark x1="90875" y1="72863" x2="81625" y2="85075"/>
                        <a14:foregroundMark x1="81625" y1="85075" x2="69125" y2="91859"/>
                        <a14:foregroundMark x1="69125" y1="91859" x2="48250" y2="93216"/>
                        <a14:foregroundMark x1="48250" y1="93216" x2="36250" y2="87110"/>
                        <a14:foregroundMark x1="36250" y1="87110" x2="33125" y2="83582"/>
                        <a14:foregroundMark x1="29875" y1="6242" x2="44099" y2="4868"/>
                        <a14:foregroundMark x1="59770" y1="4524" x2="69000" y2="5427"/>
                        <a14:foregroundMark x1="69000" y1="5427" x2="72125" y2="6920"/>
                        <a14:foregroundMark x1="94696" y1="58514" x2="94250" y2="67436"/>
                        <a14:foregroundMark x1="94250" y1="67436" x2="92500" y2="70421"/>
                        <a14:backgroundMark x1="40625" y1="2307" x2="54000" y2="4206"/>
                        <a14:backgroundMark x1="54000" y1="4206" x2="60250" y2="3664"/>
                        <a14:backgroundMark x1="72750" y1="6784" x2="76875" y2="8277"/>
                        <a14:backgroundMark x1="91375" y1="27001" x2="94250" y2="33379"/>
                        <a14:backgroundMark x1="94250" y1="33379" x2="96125" y2="55224"/>
                        <a14:backgroundMark x1="96125" y1="55224" x2="95875" y2="58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22239" y="4638674"/>
            <a:ext cx="785732" cy="7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hocolate chip cookie Oatmeal Raisin Cookies Biscuits Chips Ahoy ...">
            <a:extLst>
              <a:ext uri="{FF2B5EF4-FFF2-40B4-BE49-F238E27FC236}">
                <a16:creationId xmlns:a16="http://schemas.microsoft.com/office/drawing/2014/main" id="{3629A860-0D27-41B4-9048-1069DC302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92" b="93216" l="10000" r="94250">
                        <a14:foregroundMark x1="25375" y1="9769" x2="31000" y2="6106"/>
                        <a14:foregroundMark x1="31000" y1="6106" x2="41400" y2="4484"/>
                        <a14:foregroundMark x1="60058" y1="4007" x2="72723" y2="6821"/>
                        <a14:foregroundMark x1="76577" y1="8681" x2="85750" y2="16554"/>
                        <a14:foregroundMark x1="85750" y1="16554" x2="91417" y2="26980"/>
                        <a14:foregroundMark x1="94723" y1="58516" x2="90875" y2="72863"/>
                        <a14:foregroundMark x1="90875" y1="72863" x2="81625" y2="85075"/>
                        <a14:foregroundMark x1="81625" y1="85075" x2="69125" y2="91859"/>
                        <a14:foregroundMark x1="69125" y1="91859" x2="48250" y2="93216"/>
                        <a14:foregroundMark x1="48250" y1="93216" x2="36250" y2="87110"/>
                        <a14:foregroundMark x1="36250" y1="87110" x2="33125" y2="83582"/>
                        <a14:foregroundMark x1="29875" y1="6242" x2="44099" y2="4868"/>
                        <a14:foregroundMark x1="59770" y1="4524" x2="69000" y2="5427"/>
                        <a14:foregroundMark x1="69000" y1="5427" x2="72125" y2="6920"/>
                        <a14:foregroundMark x1="94696" y1="58514" x2="94250" y2="67436"/>
                        <a14:foregroundMark x1="94250" y1="67436" x2="92500" y2="70421"/>
                        <a14:backgroundMark x1="40625" y1="2307" x2="54000" y2="4206"/>
                        <a14:backgroundMark x1="54000" y1="4206" x2="60250" y2="3664"/>
                        <a14:backgroundMark x1="72750" y1="6784" x2="76875" y2="8277"/>
                        <a14:backgroundMark x1="91375" y1="27001" x2="94250" y2="33379"/>
                        <a14:backgroundMark x1="94250" y1="33379" x2="96125" y2="55224"/>
                        <a14:backgroundMark x1="96125" y1="55224" x2="95875" y2="58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99355" y="4638674"/>
            <a:ext cx="785732" cy="7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hocolate chip cookie Oatmeal Raisin Cookies Biscuits Chips Ahoy ...">
            <a:extLst>
              <a:ext uri="{FF2B5EF4-FFF2-40B4-BE49-F238E27FC236}">
                <a16:creationId xmlns:a16="http://schemas.microsoft.com/office/drawing/2014/main" id="{969B1267-6A07-478F-84C3-685776774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92" b="93216" l="10000" r="94250">
                        <a14:foregroundMark x1="25375" y1="9769" x2="31000" y2="6106"/>
                        <a14:foregroundMark x1="31000" y1="6106" x2="41400" y2="4484"/>
                        <a14:foregroundMark x1="60058" y1="4007" x2="72723" y2="6821"/>
                        <a14:foregroundMark x1="76577" y1="8681" x2="85750" y2="16554"/>
                        <a14:foregroundMark x1="85750" y1="16554" x2="91417" y2="26980"/>
                        <a14:foregroundMark x1="94723" y1="58516" x2="90875" y2="72863"/>
                        <a14:foregroundMark x1="90875" y1="72863" x2="81625" y2="85075"/>
                        <a14:foregroundMark x1="81625" y1="85075" x2="69125" y2="91859"/>
                        <a14:foregroundMark x1="69125" y1="91859" x2="48250" y2="93216"/>
                        <a14:foregroundMark x1="48250" y1="93216" x2="36250" y2="87110"/>
                        <a14:foregroundMark x1="36250" y1="87110" x2="33125" y2="83582"/>
                        <a14:foregroundMark x1="29875" y1="6242" x2="44099" y2="4868"/>
                        <a14:foregroundMark x1="59770" y1="4524" x2="69000" y2="5427"/>
                        <a14:foregroundMark x1="69000" y1="5427" x2="72125" y2="6920"/>
                        <a14:foregroundMark x1="94696" y1="58514" x2="94250" y2="67436"/>
                        <a14:foregroundMark x1="94250" y1="67436" x2="92500" y2="70421"/>
                        <a14:backgroundMark x1="40625" y1="2307" x2="54000" y2="4206"/>
                        <a14:backgroundMark x1="54000" y1="4206" x2="60250" y2="3664"/>
                        <a14:backgroundMark x1="72750" y1="6784" x2="76875" y2="8277"/>
                        <a14:backgroundMark x1="91375" y1="27001" x2="94250" y2="33379"/>
                        <a14:backgroundMark x1="94250" y1="33379" x2="96125" y2="55224"/>
                        <a14:backgroundMark x1="96125" y1="55224" x2="95875" y2="58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76473" y="4638674"/>
            <a:ext cx="785732" cy="7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hocolate chip cookie Oatmeal Raisin Cookies Biscuits Chips Ahoy ...">
            <a:extLst>
              <a:ext uri="{FF2B5EF4-FFF2-40B4-BE49-F238E27FC236}">
                <a16:creationId xmlns:a16="http://schemas.microsoft.com/office/drawing/2014/main" id="{043FCE35-67BA-48E7-90DA-CE059BF2E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92" b="93216" l="10000" r="94250">
                        <a14:foregroundMark x1="25375" y1="9769" x2="31000" y2="6106"/>
                        <a14:foregroundMark x1="31000" y1="6106" x2="41400" y2="4484"/>
                        <a14:foregroundMark x1="60058" y1="4007" x2="72723" y2="6821"/>
                        <a14:foregroundMark x1="76577" y1="8681" x2="85750" y2="16554"/>
                        <a14:foregroundMark x1="85750" y1="16554" x2="91417" y2="26980"/>
                        <a14:foregroundMark x1="94723" y1="58516" x2="90875" y2="72863"/>
                        <a14:foregroundMark x1="90875" y1="72863" x2="81625" y2="85075"/>
                        <a14:foregroundMark x1="81625" y1="85075" x2="69125" y2="91859"/>
                        <a14:foregroundMark x1="69125" y1="91859" x2="48250" y2="93216"/>
                        <a14:foregroundMark x1="48250" y1="93216" x2="36250" y2="87110"/>
                        <a14:foregroundMark x1="36250" y1="87110" x2="33125" y2="83582"/>
                        <a14:foregroundMark x1="29875" y1="6242" x2="44099" y2="4868"/>
                        <a14:foregroundMark x1="59770" y1="4524" x2="69000" y2="5427"/>
                        <a14:foregroundMark x1="69000" y1="5427" x2="72125" y2="6920"/>
                        <a14:foregroundMark x1="94696" y1="58514" x2="94250" y2="67436"/>
                        <a14:foregroundMark x1="94250" y1="67436" x2="92500" y2="70421"/>
                        <a14:backgroundMark x1="40625" y1="2307" x2="54000" y2="4206"/>
                        <a14:backgroundMark x1="54000" y1="4206" x2="60250" y2="3664"/>
                        <a14:backgroundMark x1="72750" y1="6784" x2="76875" y2="8277"/>
                        <a14:backgroundMark x1="91375" y1="27001" x2="94250" y2="33379"/>
                        <a14:backgroundMark x1="94250" y1="33379" x2="96125" y2="55224"/>
                        <a14:backgroundMark x1="96125" y1="55224" x2="95875" y2="58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0891" y="5505450"/>
            <a:ext cx="785732" cy="7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hocolate chip cookie Oatmeal Raisin Cookies Biscuits Chips Ahoy ...">
            <a:extLst>
              <a:ext uri="{FF2B5EF4-FFF2-40B4-BE49-F238E27FC236}">
                <a16:creationId xmlns:a16="http://schemas.microsoft.com/office/drawing/2014/main" id="{228317A3-8673-4D44-906F-48B90A9FA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92" b="93216" l="10000" r="94250">
                        <a14:foregroundMark x1="25375" y1="9769" x2="31000" y2="6106"/>
                        <a14:foregroundMark x1="31000" y1="6106" x2="41400" y2="4484"/>
                        <a14:foregroundMark x1="60058" y1="4007" x2="72723" y2="6821"/>
                        <a14:foregroundMark x1="76577" y1="8681" x2="85750" y2="16554"/>
                        <a14:foregroundMark x1="85750" y1="16554" x2="91417" y2="26980"/>
                        <a14:foregroundMark x1="94723" y1="58516" x2="90875" y2="72863"/>
                        <a14:foregroundMark x1="90875" y1="72863" x2="81625" y2="85075"/>
                        <a14:foregroundMark x1="81625" y1="85075" x2="69125" y2="91859"/>
                        <a14:foregroundMark x1="69125" y1="91859" x2="48250" y2="93216"/>
                        <a14:foregroundMark x1="48250" y1="93216" x2="36250" y2="87110"/>
                        <a14:foregroundMark x1="36250" y1="87110" x2="33125" y2="83582"/>
                        <a14:foregroundMark x1="29875" y1="6242" x2="44099" y2="4868"/>
                        <a14:foregroundMark x1="59770" y1="4524" x2="69000" y2="5427"/>
                        <a14:foregroundMark x1="69000" y1="5427" x2="72125" y2="6920"/>
                        <a14:foregroundMark x1="94696" y1="58514" x2="94250" y2="67436"/>
                        <a14:foregroundMark x1="94250" y1="67436" x2="92500" y2="70421"/>
                        <a14:backgroundMark x1="40625" y1="2307" x2="54000" y2="4206"/>
                        <a14:backgroundMark x1="54000" y1="4206" x2="60250" y2="3664"/>
                        <a14:backgroundMark x1="72750" y1="6784" x2="76875" y2="8277"/>
                        <a14:backgroundMark x1="91375" y1="27001" x2="94250" y2="33379"/>
                        <a14:backgroundMark x1="94250" y1="33379" x2="96125" y2="55224"/>
                        <a14:backgroundMark x1="96125" y1="55224" x2="95875" y2="58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68007" y="5505450"/>
            <a:ext cx="785732" cy="7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hocolate chip cookie Oatmeal Raisin Cookies Biscuits Chips Ahoy ...">
            <a:extLst>
              <a:ext uri="{FF2B5EF4-FFF2-40B4-BE49-F238E27FC236}">
                <a16:creationId xmlns:a16="http://schemas.microsoft.com/office/drawing/2014/main" id="{46F1E636-B44C-46D8-B4C9-27CD3E1D2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92" b="93216" l="10000" r="94250">
                        <a14:foregroundMark x1="25375" y1="9769" x2="31000" y2="6106"/>
                        <a14:foregroundMark x1="31000" y1="6106" x2="41400" y2="4484"/>
                        <a14:foregroundMark x1="60058" y1="4007" x2="72723" y2="6821"/>
                        <a14:foregroundMark x1="76577" y1="8681" x2="85750" y2="16554"/>
                        <a14:foregroundMark x1="85750" y1="16554" x2="91417" y2="26980"/>
                        <a14:foregroundMark x1="94723" y1="58516" x2="90875" y2="72863"/>
                        <a14:foregroundMark x1="90875" y1="72863" x2="81625" y2="85075"/>
                        <a14:foregroundMark x1="81625" y1="85075" x2="69125" y2="91859"/>
                        <a14:foregroundMark x1="69125" y1="91859" x2="48250" y2="93216"/>
                        <a14:foregroundMark x1="48250" y1="93216" x2="36250" y2="87110"/>
                        <a14:foregroundMark x1="36250" y1="87110" x2="33125" y2="83582"/>
                        <a14:foregroundMark x1="29875" y1="6242" x2="44099" y2="4868"/>
                        <a14:foregroundMark x1="59770" y1="4524" x2="69000" y2="5427"/>
                        <a14:foregroundMark x1="69000" y1="5427" x2="72125" y2="6920"/>
                        <a14:foregroundMark x1="94696" y1="58514" x2="94250" y2="67436"/>
                        <a14:foregroundMark x1="94250" y1="67436" x2="92500" y2="70421"/>
                        <a14:backgroundMark x1="40625" y1="2307" x2="54000" y2="4206"/>
                        <a14:backgroundMark x1="54000" y1="4206" x2="60250" y2="3664"/>
                        <a14:backgroundMark x1="72750" y1="6784" x2="76875" y2="8277"/>
                        <a14:backgroundMark x1="91375" y1="27001" x2="94250" y2="33379"/>
                        <a14:backgroundMark x1="94250" y1="33379" x2="96125" y2="55224"/>
                        <a14:backgroundMark x1="96125" y1="55224" x2="95875" y2="58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45123" y="5495924"/>
            <a:ext cx="785732" cy="7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hocolate chip cookie Oatmeal Raisin Cookies Biscuits Chips Ahoy ...">
            <a:extLst>
              <a:ext uri="{FF2B5EF4-FFF2-40B4-BE49-F238E27FC236}">
                <a16:creationId xmlns:a16="http://schemas.microsoft.com/office/drawing/2014/main" id="{4B8CA2F4-FFA6-4DFD-AF36-5B19D1F9F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92" b="93216" l="10000" r="94250">
                        <a14:foregroundMark x1="25375" y1="9769" x2="31000" y2="6106"/>
                        <a14:foregroundMark x1="31000" y1="6106" x2="41400" y2="4484"/>
                        <a14:foregroundMark x1="60058" y1="4007" x2="72723" y2="6821"/>
                        <a14:foregroundMark x1="76577" y1="8681" x2="85750" y2="16554"/>
                        <a14:foregroundMark x1="85750" y1="16554" x2="91417" y2="26980"/>
                        <a14:foregroundMark x1="94723" y1="58516" x2="90875" y2="72863"/>
                        <a14:foregroundMark x1="90875" y1="72863" x2="81625" y2="85075"/>
                        <a14:foregroundMark x1="81625" y1="85075" x2="69125" y2="91859"/>
                        <a14:foregroundMark x1="69125" y1="91859" x2="48250" y2="93216"/>
                        <a14:foregroundMark x1="48250" y1="93216" x2="36250" y2="87110"/>
                        <a14:foregroundMark x1="36250" y1="87110" x2="33125" y2="83582"/>
                        <a14:foregroundMark x1="29875" y1="6242" x2="44099" y2="4868"/>
                        <a14:foregroundMark x1="59770" y1="4524" x2="69000" y2="5427"/>
                        <a14:foregroundMark x1="69000" y1="5427" x2="72125" y2="6920"/>
                        <a14:foregroundMark x1="94696" y1="58514" x2="94250" y2="67436"/>
                        <a14:foregroundMark x1="94250" y1="67436" x2="92500" y2="70421"/>
                        <a14:backgroundMark x1="40625" y1="2307" x2="54000" y2="4206"/>
                        <a14:backgroundMark x1="54000" y1="4206" x2="60250" y2="3664"/>
                        <a14:backgroundMark x1="72750" y1="6784" x2="76875" y2="8277"/>
                        <a14:backgroundMark x1="91375" y1="27001" x2="94250" y2="33379"/>
                        <a14:backgroundMark x1="94250" y1="33379" x2="96125" y2="55224"/>
                        <a14:backgroundMark x1="96125" y1="55224" x2="95875" y2="58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22239" y="5495924"/>
            <a:ext cx="785732" cy="7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hocolate chip cookie Oatmeal Raisin Cookies Biscuits Chips Ahoy ...">
            <a:extLst>
              <a:ext uri="{FF2B5EF4-FFF2-40B4-BE49-F238E27FC236}">
                <a16:creationId xmlns:a16="http://schemas.microsoft.com/office/drawing/2014/main" id="{6895728D-2E38-4E06-89B8-D448CE1FF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92" b="93216" l="10000" r="94250">
                        <a14:foregroundMark x1="25375" y1="9769" x2="31000" y2="6106"/>
                        <a14:foregroundMark x1="31000" y1="6106" x2="41400" y2="4484"/>
                        <a14:foregroundMark x1="60058" y1="4007" x2="72723" y2="6821"/>
                        <a14:foregroundMark x1="76577" y1="8681" x2="85750" y2="16554"/>
                        <a14:foregroundMark x1="85750" y1="16554" x2="91417" y2="26980"/>
                        <a14:foregroundMark x1="94723" y1="58516" x2="90875" y2="72863"/>
                        <a14:foregroundMark x1="90875" y1="72863" x2="81625" y2="85075"/>
                        <a14:foregroundMark x1="81625" y1="85075" x2="69125" y2="91859"/>
                        <a14:foregroundMark x1="69125" y1="91859" x2="48250" y2="93216"/>
                        <a14:foregroundMark x1="48250" y1="93216" x2="36250" y2="87110"/>
                        <a14:foregroundMark x1="36250" y1="87110" x2="33125" y2="83582"/>
                        <a14:foregroundMark x1="29875" y1="6242" x2="44099" y2="4868"/>
                        <a14:foregroundMark x1="59770" y1="4524" x2="69000" y2="5427"/>
                        <a14:foregroundMark x1="69000" y1="5427" x2="72125" y2="6920"/>
                        <a14:foregroundMark x1="94696" y1="58514" x2="94250" y2="67436"/>
                        <a14:foregroundMark x1="94250" y1="67436" x2="92500" y2="70421"/>
                        <a14:backgroundMark x1="40625" y1="2307" x2="54000" y2="4206"/>
                        <a14:backgroundMark x1="54000" y1="4206" x2="60250" y2="3664"/>
                        <a14:backgroundMark x1="72750" y1="6784" x2="76875" y2="8277"/>
                        <a14:backgroundMark x1="91375" y1="27001" x2="94250" y2="33379"/>
                        <a14:backgroundMark x1="94250" y1="33379" x2="96125" y2="55224"/>
                        <a14:backgroundMark x1="96125" y1="55224" x2="95875" y2="58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99355" y="5495924"/>
            <a:ext cx="785732" cy="7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hocolate chip cookie Oatmeal Raisin Cookies Biscuits Chips Ahoy ...">
            <a:extLst>
              <a:ext uri="{FF2B5EF4-FFF2-40B4-BE49-F238E27FC236}">
                <a16:creationId xmlns:a16="http://schemas.microsoft.com/office/drawing/2014/main" id="{F239DB4E-0633-477E-AC0A-34F473505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92" b="93216" l="10000" r="94250">
                        <a14:foregroundMark x1="25375" y1="9769" x2="31000" y2="6106"/>
                        <a14:foregroundMark x1="31000" y1="6106" x2="41400" y2="4484"/>
                        <a14:foregroundMark x1="60058" y1="4007" x2="72723" y2="6821"/>
                        <a14:foregroundMark x1="76577" y1="8681" x2="85750" y2="16554"/>
                        <a14:foregroundMark x1="85750" y1="16554" x2="91417" y2="26980"/>
                        <a14:foregroundMark x1="94723" y1="58516" x2="90875" y2="72863"/>
                        <a14:foregroundMark x1="90875" y1="72863" x2="81625" y2="85075"/>
                        <a14:foregroundMark x1="81625" y1="85075" x2="69125" y2="91859"/>
                        <a14:foregroundMark x1="69125" y1="91859" x2="48250" y2="93216"/>
                        <a14:foregroundMark x1="48250" y1="93216" x2="36250" y2="87110"/>
                        <a14:foregroundMark x1="36250" y1="87110" x2="33125" y2="83582"/>
                        <a14:foregroundMark x1="29875" y1="6242" x2="44099" y2="4868"/>
                        <a14:foregroundMark x1="59770" y1="4524" x2="69000" y2="5427"/>
                        <a14:foregroundMark x1="69000" y1="5427" x2="72125" y2="6920"/>
                        <a14:foregroundMark x1="94696" y1="58514" x2="94250" y2="67436"/>
                        <a14:foregroundMark x1="94250" y1="67436" x2="92500" y2="70421"/>
                        <a14:backgroundMark x1="40625" y1="2307" x2="54000" y2="4206"/>
                        <a14:backgroundMark x1="54000" y1="4206" x2="60250" y2="3664"/>
                        <a14:backgroundMark x1="72750" y1="6784" x2="76875" y2="8277"/>
                        <a14:backgroundMark x1="91375" y1="27001" x2="94250" y2="33379"/>
                        <a14:backgroundMark x1="94250" y1="33379" x2="96125" y2="55224"/>
                        <a14:backgroundMark x1="96125" y1="55224" x2="95875" y2="58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76473" y="5495924"/>
            <a:ext cx="785732" cy="7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23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0CFAE-DD84-474C-A2B3-868491356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חלוקה בשלמים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98289-4F13-4FA8-A7AE-631C64F4AF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מנה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72803E-E34F-41A6-995E-0DC366CB46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2074297"/>
          </a:xfrm>
        </p:spPr>
        <p:txBody>
          <a:bodyPr>
            <a:normAutofit lnSpcReduction="10000"/>
          </a:bodyPr>
          <a:lstStyle/>
          <a:p>
            <a:r>
              <a:rPr lang="he-IL" dirty="0"/>
              <a:t>20/6</a:t>
            </a:r>
          </a:p>
          <a:p>
            <a:r>
              <a:rPr lang="he-IL" dirty="0"/>
              <a:t>תוצאת הפעולה היא </a:t>
            </a:r>
            <a:r>
              <a:rPr lang="he-IL" b="1" dirty="0"/>
              <a:t>המנה</a:t>
            </a:r>
            <a:r>
              <a:rPr lang="he-IL" dirty="0"/>
              <a:t> - כל תלמיד קיבל 3 עוגיות</a:t>
            </a:r>
          </a:p>
          <a:p>
            <a:r>
              <a:rPr lang="he-IL" dirty="0"/>
              <a:t>סך הכל חילקנו 18 עוגיות</a:t>
            </a:r>
          </a:p>
          <a:p>
            <a:r>
              <a:rPr lang="he-IL" dirty="0"/>
              <a:t>(ועוד מעט נדבר על ייתרת העוגיות שנשארו</a:t>
            </a:r>
            <a:br>
              <a:rPr lang="en-US" dirty="0"/>
            </a:br>
            <a:r>
              <a:rPr lang="he-IL" dirty="0"/>
              <a:t>אצלי)</a:t>
            </a:r>
          </a:p>
        </p:txBody>
      </p:sp>
      <p:pic>
        <p:nvPicPr>
          <p:cNvPr id="2050" name="Picture 2" descr="Chocolate chip cookie Oatmeal Raisin Cookies Biscuits Chips Ahoy ...">
            <a:extLst>
              <a:ext uri="{FF2B5EF4-FFF2-40B4-BE49-F238E27FC236}">
                <a16:creationId xmlns:a16="http://schemas.microsoft.com/office/drawing/2014/main" id="{DEB8AE79-59D0-4201-BA7F-6219F1442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92" b="93216" l="10000" r="94250">
                        <a14:foregroundMark x1="25375" y1="9769" x2="31000" y2="6106"/>
                        <a14:foregroundMark x1="31000" y1="6106" x2="41400" y2="4484"/>
                        <a14:foregroundMark x1="60058" y1="4007" x2="72723" y2="6821"/>
                        <a14:foregroundMark x1="76577" y1="8681" x2="85750" y2="16554"/>
                        <a14:foregroundMark x1="85750" y1="16554" x2="91417" y2="26980"/>
                        <a14:foregroundMark x1="94723" y1="58516" x2="90875" y2="72863"/>
                        <a14:foregroundMark x1="90875" y1="72863" x2="81625" y2="85075"/>
                        <a14:foregroundMark x1="81625" y1="85075" x2="69125" y2="91859"/>
                        <a14:foregroundMark x1="69125" y1="91859" x2="48250" y2="93216"/>
                        <a14:foregroundMark x1="48250" y1="93216" x2="36250" y2="87110"/>
                        <a14:foregroundMark x1="36250" y1="87110" x2="33125" y2="83582"/>
                        <a14:foregroundMark x1="29875" y1="6242" x2="44099" y2="4868"/>
                        <a14:foregroundMark x1="59770" y1="4524" x2="69000" y2="5427"/>
                        <a14:foregroundMark x1="69000" y1="5427" x2="72125" y2="6920"/>
                        <a14:foregroundMark x1="94696" y1="58514" x2="94250" y2="67436"/>
                        <a14:foregroundMark x1="94250" y1="67436" x2="92500" y2="70421"/>
                        <a14:backgroundMark x1="40625" y1="2307" x2="54000" y2="4206"/>
                        <a14:backgroundMark x1="54000" y1="4206" x2="60250" y2="3664"/>
                        <a14:backgroundMark x1="72750" y1="6784" x2="76875" y2="8277"/>
                        <a14:backgroundMark x1="91375" y1="27001" x2="94250" y2="33379"/>
                        <a14:backgroundMark x1="94250" y1="33379" x2="96125" y2="55224"/>
                        <a14:backgroundMark x1="96125" y1="55224" x2="95875" y2="58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9941" y="3800475"/>
            <a:ext cx="785732" cy="7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hocolate chip cookie Oatmeal Raisin Cookies Biscuits Chips Ahoy ...">
            <a:extLst>
              <a:ext uri="{FF2B5EF4-FFF2-40B4-BE49-F238E27FC236}">
                <a16:creationId xmlns:a16="http://schemas.microsoft.com/office/drawing/2014/main" id="{5B1F979A-7880-4888-BFDC-BB4BD941B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92" b="93216" l="10000" r="94250">
                        <a14:foregroundMark x1="25375" y1="9769" x2="31000" y2="6106"/>
                        <a14:foregroundMark x1="31000" y1="6106" x2="41400" y2="4484"/>
                        <a14:foregroundMark x1="60058" y1="4007" x2="72723" y2="6821"/>
                        <a14:foregroundMark x1="76577" y1="8681" x2="85750" y2="16554"/>
                        <a14:foregroundMark x1="85750" y1="16554" x2="91417" y2="26980"/>
                        <a14:foregroundMark x1="94723" y1="58516" x2="90875" y2="72863"/>
                        <a14:foregroundMark x1="90875" y1="72863" x2="81625" y2="85075"/>
                        <a14:foregroundMark x1="81625" y1="85075" x2="69125" y2="91859"/>
                        <a14:foregroundMark x1="69125" y1="91859" x2="48250" y2="93216"/>
                        <a14:foregroundMark x1="48250" y1="93216" x2="36250" y2="87110"/>
                        <a14:foregroundMark x1="36250" y1="87110" x2="33125" y2="83582"/>
                        <a14:foregroundMark x1="29875" y1="6242" x2="44099" y2="4868"/>
                        <a14:foregroundMark x1="59770" y1="4524" x2="69000" y2="5427"/>
                        <a14:foregroundMark x1="69000" y1="5427" x2="72125" y2="6920"/>
                        <a14:foregroundMark x1="94696" y1="58514" x2="94250" y2="67436"/>
                        <a14:foregroundMark x1="94250" y1="67436" x2="92500" y2="70421"/>
                        <a14:backgroundMark x1="40625" y1="2307" x2="54000" y2="4206"/>
                        <a14:backgroundMark x1="54000" y1="4206" x2="60250" y2="3664"/>
                        <a14:backgroundMark x1="72750" y1="6784" x2="76875" y2="8277"/>
                        <a14:backgroundMark x1="91375" y1="27001" x2="94250" y2="33379"/>
                        <a14:backgroundMark x1="94250" y1="33379" x2="96125" y2="55224"/>
                        <a14:backgroundMark x1="96125" y1="55224" x2="95875" y2="58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7057" y="3800475"/>
            <a:ext cx="785732" cy="7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ocolate chip cookie Oatmeal Raisin Cookies Biscuits Chips Ahoy ...">
            <a:extLst>
              <a:ext uri="{FF2B5EF4-FFF2-40B4-BE49-F238E27FC236}">
                <a16:creationId xmlns:a16="http://schemas.microsoft.com/office/drawing/2014/main" id="{4171F2D6-980C-464A-8511-A392656A0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92" b="93216" l="10000" r="94250">
                        <a14:foregroundMark x1="25375" y1="9769" x2="31000" y2="6106"/>
                        <a14:foregroundMark x1="31000" y1="6106" x2="41400" y2="4484"/>
                        <a14:foregroundMark x1="60058" y1="4007" x2="72723" y2="6821"/>
                        <a14:foregroundMark x1="76577" y1="8681" x2="85750" y2="16554"/>
                        <a14:foregroundMark x1="85750" y1="16554" x2="91417" y2="26980"/>
                        <a14:foregroundMark x1="94723" y1="58516" x2="90875" y2="72863"/>
                        <a14:foregroundMark x1="90875" y1="72863" x2="81625" y2="85075"/>
                        <a14:foregroundMark x1="81625" y1="85075" x2="69125" y2="91859"/>
                        <a14:foregroundMark x1="69125" y1="91859" x2="48250" y2="93216"/>
                        <a14:foregroundMark x1="48250" y1="93216" x2="36250" y2="87110"/>
                        <a14:foregroundMark x1="36250" y1="87110" x2="33125" y2="83582"/>
                        <a14:foregroundMark x1="29875" y1="6242" x2="44099" y2="4868"/>
                        <a14:foregroundMark x1="59770" y1="4524" x2="69000" y2="5427"/>
                        <a14:foregroundMark x1="69000" y1="5427" x2="72125" y2="6920"/>
                        <a14:foregroundMark x1="94696" y1="58514" x2="94250" y2="67436"/>
                        <a14:foregroundMark x1="94250" y1="67436" x2="92500" y2="70421"/>
                        <a14:backgroundMark x1="40625" y1="2307" x2="54000" y2="4206"/>
                        <a14:backgroundMark x1="54000" y1="4206" x2="60250" y2="3664"/>
                        <a14:backgroundMark x1="72750" y1="6784" x2="76875" y2="8277"/>
                        <a14:backgroundMark x1="91375" y1="27001" x2="94250" y2="33379"/>
                        <a14:backgroundMark x1="94250" y1="33379" x2="96125" y2="55224"/>
                        <a14:backgroundMark x1="96125" y1="55224" x2="95875" y2="58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64173" y="3790949"/>
            <a:ext cx="785732" cy="7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hocolate chip cookie Oatmeal Raisin Cookies Biscuits Chips Ahoy ...">
            <a:extLst>
              <a:ext uri="{FF2B5EF4-FFF2-40B4-BE49-F238E27FC236}">
                <a16:creationId xmlns:a16="http://schemas.microsoft.com/office/drawing/2014/main" id="{DC727055-0CF1-4A47-B07D-C8828C6AA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92" b="93216" l="10000" r="94250">
                        <a14:foregroundMark x1="25375" y1="9769" x2="31000" y2="6106"/>
                        <a14:foregroundMark x1="31000" y1="6106" x2="41400" y2="4484"/>
                        <a14:foregroundMark x1="60058" y1="4007" x2="72723" y2="6821"/>
                        <a14:foregroundMark x1="76577" y1="8681" x2="85750" y2="16554"/>
                        <a14:foregroundMark x1="85750" y1="16554" x2="91417" y2="26980"/>
                        <a14:foregroundMark x1="94723" y1="58516" x2="90875" y2="72863"/>
                        <a14:foregroundMark x1="90875" y1="72863" x2="81625" y2="85075"/>
                        <a14:foregroundMark x1="81625" y1="85075" x2="69125" y2="91859"/>
                        <a14:foregroundMark x1="69125" y1="91859" x2="48250" y2="93216"/>
                        <a14:foregroundMark x1="48250" y1="93216" x2="36250" y2="87110"/>
                        <a14:foregroundMark x1="36250" y1="87110" x2="33125" y2="83582"/>
                        <a14:foregroundMark x1="29875" y1="6242" x2="44099" y2="4868"/>
                        <a14:foregroundMark x1="59770" y1="4524" x2="69000" y2="5427"/>
                        <a14:foregroundMark x1="69000" y1="5427" x2="72125" y2="6920"/>
                        <a14:foregroundMark x1="94696" y1="58514" x2="94250" y2="67436"/>
                        <a14:foregroundMark x1="94250" y1="67436" x2="92500" y2="70421"/>
                        <a14:backgroundMark x1="40625" y1="2307" x2="54000" y2="4206"/>
                        <a14:backgroundMark x1="54000" y1="4206" x2="60250" y2="3664"/>
                        <a14:backgroundMark x1="72750" y1="6784" x2="76875" y2="8277"/>
                        <a14:backgroundMark x1="91375" y1="27001" x2="94250" y2="33379"/>
                        <a14:backgroundMark x1="94250" y1="33379" x2="96125" y2="55224"/>
                        <a14:backgroundMark x1="96125" y1="55224" x2="95875" y2="58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41289" y="3790949"/>
            <a:ext cx="785732" cy="7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hocolate chip cookie Oatmeal Raisin Cookies Biscuits Chips Ahoy ...">
            <a:extLst>
              <a:ext uri="{FF2B5EF4-FFF2-40B4-BE49-F238E27FC236}">
                <a16:creationId xmlns:a16="http://schemas.microsoft.com/office/drawing/2014/main" id="{A66FF7C7-B743-4174-9E12-43086EF6B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92" b="93216" l="10000" r="94250">
                        <a14:foregroundMark x1="25375" y1="9769" x2="31000" y2="6106"/>
                        <a14:foregroundMark x1="31000" y1="6106" x2="41400" y2="4484"/>
                        <a14:foregroundMark x1="60058" y1="4007" x2="72723" y2="6821"/>
                        <a14:foregroundMark x1="76577" y1="8681" x2="85750" y2="16554"/>
                        <a14:foregroundMark x1="85750" y1="16554" x2="91417" y2="26980"/>
                        <a14:foregroundMark x1="94723" y1="58516" x2="90875" y2="72863"/>
                        <a14:foregroundMark x1="90875" y1="72863" x2="81625" y2="85075"/>
                        <a14:foregroundMark x1="81625" y1="85075" x2="69125" y2="91859"/>
                        <a14:foregroundMark x1="69125" y1="91859" x2="48250" y2="93216"/>
                        <a14:foregroundMark x1="48250" y1="93216" x2="36250" y2="87110"/>
                        <a14:foregroundMark x1="36250" y1="87110" x2="33125" y2="83582"/>
                        <a14:foregroundMark x1="29875" y1="6242" x2="44099" y2="4868"/>
                        <a14:foregroundMark x1="59770" y1="4524" x2="69000" y2="5427"/>
                        <a14:foregroundMark x1="69000" y1="5427" x2="72125" y2="6920"/>
                        <a14:foregroundMark x1="94696" y1="58514" x2="94250" y2="67436"/>
                        <a14:foregroundMark x1="94250" y1="67436" x2="92500" y2="70421"/>
                        <a14:backgroundMark x1="40625" y1="2307" x2="54000" y2="4206"/>
                        <a14:backgroundMark x1="54000" y1="4206" x2="60250" y2="3664"/>
                        <a14:backgroundMark x1="72750" y1="6784" x2="76875" y2="8277"/>
                        <a14:backgroundMark x1="91375" y1="27001" x2="94250" y2="33379"/>
                        <a14:backgroundMark x1="94250" y1="33379" x2="96125" y2="55224"/>
                        <a14:backgroundMark x1="96125" y1="55224" x2="95875" y2="58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18405" y="3790949"/>
            <a:ext cx="785732" cy="7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hocolate chip cookie Oatmeal Raisin Cookies Biscuits Chips Ahoy ...">
            <a:extLst>
              <a:ext uri="{FF2B5EF4-FFF2-40B4-BE49-F238E27FC236}">
                <a16:creationId xmlns:a16="http://schemas.microsoft.com/office/drawing/2014/main" id="{CBA145D4-849E-4055-835F-31445832F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92" b="93216" l="10000" r="94250">
                        <a14:foregroundMark x1="25375" y1="9769" x2="31000" y2="6106"/>
                        <a14:foregroundMark x1="31000" y1="6106" x2="41400" y2="4484"/>
                        <a14:foregroundMark x1="60058" y1="4007" x2="72723" y2="6821"/>
                        <a14:foregroundMark x1="76577" y1="8681" x2="85750" y2="16554"/>
                        <a14:foregroundMark x1="85750" y1="16554" x2="91417" y2="26980"/>
                        <a14:foregroundMark x1="94723" y1="58516" x2="90875" y2="72863"/>
                        <a14:foregroundMark x1="90875" y1="72863" x2="81625" y2="85075"/>
                        <a14:foregroundMark x1="81625" y1="85075" x2="69125" y2="91859"/>
                        <a14:foregroundMark x1="69125" y1="91859" x2="48250" y2="93216"/>
                        <a14:foregroundMark x1="48250" y1="93216" x2="36250" y2="87110"/>
                        <a14:foregroundMark x1="36250" y1="87110" x2="33125" y2="83582"/>
                        <a14:foregroundMark x1="29875" y1="6242" x2="44099" y2="4868"/>
                        <a14:foregroundMark x1="59770" y1="4524" x2="69000" y2="5427"/>
                        <a14:foregroundMark x1="69000" y1="5427" x2="72125" y2="6920"/>
                        <a14:foregroundMark x1="94696" y1="58514" x2="94250" y2="67436"/>
                        <a14:foregroundMark x1="94250" y1="67436" x2="92500" y2="70421"/>
                        <a14:backgroundMark x1="40625" y1="2307" x2="54000" y2="4206"/>
                        <a14:backgroundMark x1="54000" y1="4206" x2="60250" y2="3664"/>
                        <a14:backgroundMark x1="72750" y1="6784" x2="76875" y2="8277"/>
                        <a14:backgroundMark x1="91375" y1="27001" x2="94250" y2="33379"/>
                        <a14:backgroundMark x1="94250" y1="33379" x2="96125" y2="55224"/>
                        <a14:backgroundMark x1="96125" y1="55224" x2="95875" y2="58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5523" y="3790949"/>
            <a:ext cx="785732" cy="7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AA5AD56-61A4-4B73-B347-AB2C15AE5A38}"/>
              </a:ext>
            </a:extLst>
          </p:cNvPr>
          <p:cNvSpPr/>
          <p:nvPr/>
        </p:nvSpPr>
        <p:spPr>
          <a:xfrm>
            <a:off x="415755" y="6488013"/>
            <a:ext cx="35141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0"/>
            <a:r>
              <a:rPr lang="en-US" sz="800" dirty="0">
                <a:hlinkClick r:id="rId4"/>
              </a:rPr>
              <a:t>https://www.pngguru.com/free-transparent-background-png-clipart-ktbva</a:t>
            </a:r>
            <a:endParaRPr lang="en-US" sz="800" dirty="0">
              <a:hlinkClick r:id="rId5"/>
            </a:endParaRPr>
          </a:p>
          <a:p>
            <a:pPr algn="l" rtl="0"/>
            <a:r>
              <a:rPr lang="en-US" sz="800" dirty="0">
                <a:hlinkClick r:id="rId5"/>
              </a:rPr>
              <a:t>https://pngtree.com/free-png-vectors/kids</a:t>
            </a:r>
            <a:endParaRPr lang="en-US" sz="800" dirty="0"/>
          </a:p>
        </p:txBody>
      </p:sp>
      <p:pic>
        <p:nvPicPr>
          <p:cNvPr id="12" name="Graphic 11" descr="School girl">
            <a:extLst>
              <a:ext uri="{FF2B5EF4-FFF2-40B4-BE49-F238E27FC236}">
                <a16:creationId xmlns:a16="http://schemas.microsoft.com/office/drawing/2014/main" id="{A9E13DFA-7129-4E93-96B1-CFC3264F1E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4128" y="2797865"/>
            <a:ext cx="914400" cy="914400"/>
          </a:xfrm>
          <a:prstGeom prst="rect">
            <a:avLst/>
          </a:prstGeom>
        </p:spPr>
      </p:pic>
      <p:pic>
        <p:nvPicPr>
          <p:cNvPr id="14" name="Graphic 13" descr="School boy">
            <a:extLst>
              <a:ext uri="{FF2B5EF4-FFF2-40B4-BE49-F238E27FC236}">
                <a16:creationId xmlns:a16="http://schemas.microsoft.com/office/drawing/2014/main" id="{CE7F0858-84E4-49C3-917B-B83028AD03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49773" y="2797865"/>
            <a:ext cx="914400" cy="914400"/>
          </a:xfrm>
          <a:prstGeom prst="rect">
            <a:avLst/>
          </a:prstGeom>
        </p:spPr>
      </p:pic>
      <p:pic>
        <p:nvPicPr>
          <p:cNvPr id="17" name="Graphic 16" descr="School girl">
            <a:extLst>
              <a:ext uri="{FF2B5EF4-FFF2-40B4-BE49-F238E27FC236}">
                <a16:creationId xmlns:a16="http://schemas.microsoft.com/office/drawing/2014/main" id="{4690F243-3D94-4899-AA7F-0FAFFD0510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84237" y="2762868"/>
            <a:ext cx="914400" cy="914400"/>
          </a:xfrm>
          <a:prstGeom prst="rect">
            <a:avLst/>
          </a:prstGeom>
        </p:spPr>
      </p:pic>
      <p:pic>
        <p:nvPicPr>
          <p:cNvPr id="18" name="Graphic 17" descr="School boy">
            <a:extLst>
              <a:ext uri="{FF2B5EF4-FFF2-40B4-BE49-F238E27FC236}">
                <a16:creationId xmlns:a16="http://schemas.microsoft.com/office/drawing/2014/main" id="{717B0FA6-A117-40F3-9273-ABEA2062D8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59882" y="2762868"/>
            <a:ext cx="914400" cy="914400"/>
          </a:xfrm>
          <a:prstGeom prst="rect">
            <a:avLst/>
          </a:prstGeom>
        </p:spPr>
      </p:pic>
      <p:pic>
        <p:nvPicPr>
          <p:cNvPr id="19" name="Graphic 18" descr="School girl">
            <a:extLst>
              <a:ext uri="{FF2B5EF4-FFF2-40B4-BE49-F238E27FC236}">
                <a16:creationId xmlns:a16="http://schemas.microsoft.com/office/drawing/2014/main" id="{B896919D-98B4-402F-A398-1895FD4707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19419" y="2762868"/>
            <a:ext cx="914400" cy="914400"/>
          </a:xfrm>
          <a:prstGeom prst="rect">
            <a:avLst/>
          </a:prstGeom>
        </p:spPr>
      </p:pic>
      <p:pic>
        <p:nvPicPr>
          <p:cNvPr id="20" name="Graphic 19" descr="School boy">
            <a:extLst>
              <a:ext uri="{FF2B5EF4-FFF2-40B4-BE49-F238E27FC236}">
                <a16:creationId xmlns:a16="http://schemas.microsoft.com/office/drawing/2014/main" id="{CBF9E85B-2665-4B39-90D4-FB645F72AD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95064" y="2762868"/>
            <a:ext cx="914400" cy="914400"/>
          </a:xfrm>
          <a:prstGeom prst="rect">
            <a:avLst/>
          </a:prstGeom>
        </p:spPr>
      </p:pic>
      <p:pic>
        <p:nvPicPr>
          <p:cNvPr id="21" name="Picture 2" descr="Chocolate chip cookie Oatmeal Raisin Cookies Biscuits Chips Ahoy ...">
            <a:extLst>
              <a:ext uri="{FF2B5EF4-FFF2-40B4-BE49-F238E27FC236}">
                <a16:creationId xmlns:a16="http://schemas.microsoft.com/office/drawing/2014/main" id="{4AAC0F3E-82BB-4344-BC8B-8646D8D16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92" b="93216" l="10000" r="94250">
                        <a14:foregroundMark x1="25375" y1="9769" x2="31000" y2="6106"/>
                        <a14:foregroundMark x1="31000" y1="6106" x2="41400" y2="4484"/>
                        <a14:foregroundMark x1="60058" y1="4007" x2="72723" y2="6821"/>
                        <a14:foregroundMark x1="76577" y1="8681" x2="85750" y2="16554"/>
                        <a14:foregroundMark x1="85750" y1="16554" x2="91417" y2="26980"/>
                        <a14:foregroundMark x1="94723" y1="58516" x2="90875" y2="72863"/>
                        <a14:foregroundMark x1="90875" y1="72863" x2="81625" y2="85075"/>
                        <a14:foregroundMark x1="81625" y1="85075" x2="69125" y2="91859"/>
                        <a14:foregroundMark x1="69125" y1="91859" x2="48250" y2="93216"/>
                        <a14:foregroundMark x1="48250" y1="93216" x2="36250" y2="87110"/>
                        <a14:foregroundMark x1="36250" y1="87110" x2="33125" y2="83582"/>
                        <a14:foregroundMark x1="29875" y1="6242" x2="44099" y2="4868"/>
                        <a14:foregroundMark x1="59770" y1="4524" x2="69000" y2="5427"/>
                        <a14:foregroundMark x1="69000" y1="5427" x2="72125" y2="6920"/>
                        <a14:foregroundMark x1="94696" y1="58514" x2="94250" y2="67436"/>
                        <a14:foregroundMark x1="94250" y1="67436" x2="92500" y2="70421"/>
                        <a14:backgroundMark x1="40625" y1="2307" x2="54000" y2="4206"/>
                        <a14:backgroundMark x1="54000" y1="4206" x2="60250" y2="3664"/>
                        <a14:backgroundMark x1="72750" y1="6784" x2="76875" y2="8277"/>
                        <a14:backgroundMark x1="91375" y1="27001" x2="94250" y2="33379"/>
                        <a14:backgroundMark x1="94250" y1="33379" x2="96125" y2="55224"/>
                        <a14:backgroundMark x1="96125" y1="55224" x2="95875" y2="58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0891" y="4648200"/>
            <a:ext cx="785732" cy="7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hocolate chip cookie Oatmeal Raisin Cookies Biscuits Chips Ahoy ...">
            <a:extLst>
              <a:ext uri="{FF2B5EF4-FFF2-40B4-BE49-F238E27FC236}">
                <a16:creationId xmlns:a16="http://schemas.microsoft.com/office/drawing/2014/main" id="{EDECD448-BD2B-4DF5-BFD0-1C92E61B8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92" b="93216" l="10000" r="94250">
                        <a14:foregroundMark x1="25375" y1="9769" x2="31000" y2="6106"/>
                        <a14:foregroundMark x1="31000" y1="6106" x2="41400" y2="4484"/>
                        <a14:foregroundMark x1="60058" y1="4007" x2="72723" y2="6821"/>
                        <a14:foregroundMark x1="76577" y1="8681" x2="85750" y2="16554"/>
                        <a14:foregroundMark x1="85750" y1="16554" x2="91417" y2="26980"/>
                        <a14:foregroundMark x1="94723" y1="58516" x2="90875" y2="72863"/>
                        <a14:foregroundMark x1="90875" y1="72863" x2="81625" y2="85075"/>
                        <a14:foregroundMark x1="81625" y1="85075" x2="69125" y2="91859"/>
                        <a14:foregroundMark x1="69125" y1="91859" x2="48250" y2="93216"/>
                        <a14:foregroundMark x1="48250" y1="93216" x2="36250" y2="87110"/>
                        <a14:foregroundMark x1="36250" y1="87110" x2="33125" y2="83582"/>
                        <a14:foregroundMark x1="29875" y1="6242" x2="44099" y2="4868"/>
                        <a14:foregroundMark x1="59770" y1="4524" x2="69000" y2="5427"/>
                        <a14:foregroundMark x1="69000" y1="5427" x2="72125" y2="6920"/>
                        <a14:foregroundMark x1="94696" y1="58514" x2="94250" y2="67436"/>
                        <a14:foregroundMark x1="94250" y1="67436" x2="92500" y2="70421"/>
                        <a14:backgroundMark x1="40625" y1="2307" x2="54000" y2="4206"/>
                        <a14:backgroundMark x1="54000" y1="4206" x2="60250" y2="3664"/>
                        <a14:backgroundMark x1="72750" y1="6784" x2="76875" y2="8277"/>
                        <a14:backgroundMark x1="91375" y1="27001" x2="94250" y2="33379"/>
                        <a14:backgroundMark x1="94250" y1="33379" x2="96125" y2="55224"/>
                        <a14:backgroundMark x1="96125" y1="55224" x2="95875" y2="58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68007" y="4648200"/>
            <a:ext cx="785732" cy="7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hocolate chip cookie Oatmeal Raisin Cookies Biscuits Chips Ahoy ...">
            <a:extLst>
              <a:ext uri="{FF2B5EF4-FFF2-40B4-BE49-F238E27FC236}">
                <a16:creationId xmlns:a16="http://schemas.microsoft.com/office/drawing/2014/main" id="{2AAF3230-0042-4493-A8E0-E5C6EBF12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92" b="93216" l="10000" r="94250">
                        <a14:foregroundMark x1="25375" y1="9769" x2="31000" y2="6106"/>
                        <a14:foregroundMark x1="31000" y1="6106" x2="41400" y2="4484"/>
                        <a14:foregroundMark x1="60058" y1="4007" x2="72723" y2="6821"/>
                        <a14:foregroundMark x1="76577" y1="8681" x2="85750" y2="16554"/>
                        <a14:foregroundMark x1="85750" y1="16554" x2="91417" y2="26980"/>
                        <a14:foregroundMark x1="94723" y1="58516" x2="90875" y2="72863"/>
                        <a14:foregroundMark x1="90875" y1="72863" x2="81625" y2="85075"/>
                        <a14:foregroundMark x1="81625" y1="85075" x2="69125" y2="91859"/>
                        <a14:foregroundMark x1="69125" y1="91859" x2="48250" y2="93216"/>
                        <a14:foregroundMark x1="48250" y1="93216" x2="36250" y2="87110"/>
                        <a14:foregroundMark x1="36250" y1="87110" x2="33125" y2="83582"/>
                        <a14:foregroundMark x1="29875" y1="6242" x2="44099" y2="4868"/>
                        <a14:foregroundMark x1="59770" y1="4524" x2="69000" y2="5427"/>
                        <a14:foregroundMark x1="69000" y1="5427" x2="72125" y2="6920"/>
                        <a14:foregroundMark x1="94696" y1="58514" x2="94250" y2="67436"/>
                        <a14:foregroundMark x1="94250" y1="67436" x2="92500" y2="70421"/>
                        <a14:backgroundMark x1="40625" y1="2307" x2="54000" y2="4206"/>
                        <a14:backgroundMark x1="54000" y1="4206" x2="60250" y2="3664"/>
                        <a14:backgroundMark x1="72750" y1="6784" x2="76875" y2="8277"/>
                        <a14:backgroundMark x1="91375" y1="27001" x2="94250" y2="33379"/>
                        <a14:backgroundMark x1="94250" y1="33379" x2="96125" y2="55224"/>
                        <a14:backgroundMark x1="96125" y1="55224" x2="95875" y2="58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45123" y="4638674"/>
            <a:ext cx="785732" cy="7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hocolate chip cookie Oatmeal Raisin Cookies Biscuits Chips Ahoy ...">
            <a:extLst>
              <a:ext uri="{FF2B5EF4-FFF2-40B4-BE49-F238E27FC236}">
                <a16:creationId xmlns:a16="http://schemas.microsoft.com/office/drawing/2014/main" id="{90BC35C2-2D9F-46DE-8425-EB46376C5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92" b="93216" l="10000" r="94250">
                        <a14:foregroundMark x1="25375" y1="9769" x2="31000" y2="6106"/>
                        <a14:foregroundMark x1="31000" y1="6106" x2="41400" y2="4484"/>
                        <a14:foregroundMark x1="60058" y1="4007" x2="72723" y2="6821"/>
                        <a14:foregroundMark x1="76577" y1="8681" x2="85750" y2="16554"/>
                        <a14:foregroundMark x1="85750" y1="16554" x2="91417" y2="26980"/>
                        <a14:foregroundMark x1="94723" y1="58516" x2="90875" y2="72863"/>
                        <a14:foregroundMark x1="90875" y1="72863" x2="81625" y2="85075"/>
                        <a14:foregroundMark x1="81625" y1="85075" x2="69125" y2="91859"/>
                        <a14:foregroundMark x1="69125" y1="91859" x2="48250" y2="93216"/>
                        <a14:foregroundMark x1="48250" y1="93216" x2="36250" y2="87110"/>
                        <a14:foregroundMark x1="36250" y1="87110" x2="33125" y2="83582"/>
                        <a14:foregroundMark x1="29875" y1="6242" x2="44099" y2="4868"/>
                        <a14:foregroundMark x1="59770" y1="4524" x2="69000" y2="5427"/>
                        <a14:foregroundMark x1="69000" y1="5427" x2="72125" y2="6920"/>
                        <a14:foregroundMark x1="94696" y1="58514" x2="94250" y2="67436"/>
                        <a14:foregroundMark x1="94250" y1="67436" x2="92500" y2="70421"/>
                        <a14:backgroundMark x1="40625" y1="2307" x2="54000" y2="4206"/>
                        <a14:backgroundMark x1="54000" y1="4206" x2="60250" y2="3664"/>
                        <a14:backgroundMark x1="72750" y1="6784" x2="76875" y2="8277"/>
                        <a14:backgroundMark x1="91375" y1="27001" x2="94250" y2="33379"/>
                        <a14:backgroundMark x1="94250" y1="33379" x2="96125" y2="55224"/>
                        <a14:backgroundMark x1="96125" y1="55224" x2="95875" y2="58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22239" y="4638674"/>
            <a:ext cx="785732" cy="7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hocolate chip cookie Oatmeal Raisin Cookies Biscuits Chips Ahoy ...">
            <a:extLst>
              <a:ext uri="{FF2B5EF4-FFF2-40B4-BE49-F238E27FC236}">
                <a16:creationId xmlns:a16="http://schemas.microsoft.com/office/drawing/2014/main" id="{3629A860-0D27-41B4-9048-1069DC302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92" b="93216" l="10000" r="94250">
                        <a14:foregroundMark x1="25375" y1="9769" x2="31000" y2="6106"/>
                        <a14:foregroundMark x1="31000" y1="6106" x2="41400" y2="4484"/>
                        <a14:foregroundMark x1="60058" y1="4007" x2="72723" y2="6821"/>
                        <a14:foregroundMark x1="76577" y1="8681" x2="85750" y2="16554"/>
                        <a14:foregroundMark x1="85750" y1="16554" x2="91417" y2="26980"/>
                        <a14:foregroundMark x1="94723" y1="58516" x2="90875" y2="72863"/>
                        <a14:foregroundMark x1="90875" y1="72863" x2="81625" y2="85075"/>
                        <a14:foregroundMark x1="81625" y1="85075" x2="69125" y2="91859"/>
                        <a14:foregroundMark x1="69125" y1="91859" x2="48250" y2="93216"/>
                        <a14:foregroundMark x1="48250" y1="93216" x2="36250" y2="87110"/>
                        <a14:foregroundMark x1="36250" y1="87110" x2="33125" y2="83582"/>
                        <a14:foregroundMark x1="29875" y1="6242" x2="44099" y2="4868"/>
                        <a14:foregroundMark x1="59770" y1="4524" x2="69000" y2="5427"/>
                        <a14:foregroundMark x1="69000" y1="5427" x2="72125" y2="6920"/>
                        <a14:foregroundMark x1="94696" y1="58514" x2="94250" y2="67436"/>
                        <a14:foregroundMark x1="94250" y1="67436" x2="92500" y2="70421"/>
                        <a14:backgroundMark x1="40625" y1="2307" x2="54000" y2="4206"/>
                        <a14:backgroundMark x1="54000" y1="4206" x2="60250" y2="3664"/>
                        <a14:backgroundMark x1="72750" y1="6784" x2="76875" y2="8277"/>
                        <a14:backgroundMark x1="91375" y1="27001" x2="94250" y2="33379"/>
                        <a14:backgroundMark x1="94250" y1="33379" x2="96125" y2="55224"/>
                        <a14:backgroundMark x1="96125" y1="55224" x2="95875" y2="58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99355" y="4638674"/>
            <a:ext cx="785732" cy="7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hocolate chip cookie Oatmeal Raisin Cookies Biscuits Chips Ahoy ...">
            <a:extLst>
              <a:ext uri="{FF2B5EF4-FFF2-40B4-BE49-F238E27FC236}">
                <a16:creationId xmlns:a16="http://schemas.microsoft.com/office/drawing/2014/main" id="{969B1267-6A07-478F-84C3-685776774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92" b="93216" l="10000" r="94250">
                        <a14:foregroundMark x1="25375" y1="9769" x2="31000" y2="6106"/>
                        <a14:foregroundMark x1="31000" y1="6106" x2="41400" y2="4484"/>
                        <a14:foregroundMark x1="60058" y1="4007" x2="72723" y2="6821"/>
                        <a14:foregroundMark x1="76577" y1="8681" x2="85750" y2="16554"/>
                        <a14:foregroundMark x1="85750" y1="16554" x2="91417" y2="26980"/>
                        <a14:foregroundMark x1="94723" y1="58516" x2="90875" y2="72863"/>
                        <a14:foregroundMark x1="90875" y1="72863" x2="81625" y2="85075"/>
                        <a14:foregroundMark x1="81625" y1="85075" x2="69125" y2="91859"/>
                        <a14:foregroundMark x1="69125" y1="91859" x2="48250" y2="93216"/>
                        <a14:foregroundMark x1="48250" y1="93216" x2="36250" y2="87110"/>
                        <a14:foregroundMark x1="36250" y1="87110" x2="33125" y2="83582"/>
                        <a14:foregroundMark x1="29875" y1="6242" x2="44099" y2="4868"/>
                        <a14:foregroundMark x1="59770" y1="4524" x2="69000" y2="5427"/>
                        <a14:foregroundMark x1="69000" y1="5427" x2="72125" y2="6920"/>
                        <a14:foregroundMark x1="94696" y1="58514" x2="94250" y2="67436"/>
                        <a14:foregroundMark x1="94250" y1="67436" x2="92500" y2="70421"/>
                        <a14:backgroundMark x1="40625" y1="2307" x2="54000" y2="4206"/>
                        <a14:backgroundMark x1="54000" y1="4206" x2="60250" y2="3664"/>
                        <a14:backgroundMark x1="72750" y1="6784" x2="76875" y2="8277"/>
                        <a14:backgroundMark x1="91375" y1="27001" x2="94250" y2="33379"/>
                        <a14:backgroundMark x1="94250" y1="33379" x2="96125" y2="55224"/>
                        <a14:backgroundMark x1="96125" y1="55224" x2="95875" y2="58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76473" y="4638674"/>
            <a:ext cx="785732" cy="7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hocolate chip cookie Oatmeal Raisin Cookies Biscuits Chips Ahoy ...">
            <a:extLst>
              <a:ext uri="{FF2B5EF4-FFF2-40B4-BE49-F238E27FC236}">
                <a16:creationId xmlns:a16="http://schemas.microsoft.com/office/drawing/2014/main" id="{043FCE35-67BA-48E7-90DA-CE059BF2E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92" b="93216" l="10000" r="94250">
                        <a14:foregroundMark x1="25375" y1="9769" x2="31000" y2="6106"/>
                        <a14:foregroundMark x1="31000" y1="6106" x2="41400" y2="4484"/>
                        <a14:foregroundMark x1="60058" y1="4007" x2="72723" y2="6821"/>
                        <a14:foregroundMark x1="76577" y1="8681" x2="85750" y2="16554"/>
                        <a14:foregroundMark x1="85750" y1="16554" x2="91417" y2="26980"/>
                        <a14:foregroundMark x1="94723" y1="58516" x2="90875" y2="72863"/>
                        <a14:foregroundMark x1="90875" y1="72863" x2="81625" y2="85075"/>
                        <a14:foregroundMark x1="81625" y1="85075" x2="69125" y2="91859"/>
                        <a14:foregroundMark x1="69125" y1="91859" x2="48250" y2="93216"/>
                        <a14:foregroundMark x1="48250" y1="93216" x2="36250" y2="87110"/>
                        <a14:foregroundMark x1="36250" y1="87110" x2="33125" y2="83582"/>
                        <a14:foregroundMark x1="29875" y1="6242" x2="44099" y2="4868"/>
                        <a14:foregroundMark x1="59770" y1="4524" x2="69000" y2="5427"/>
                        <a14:foregroundMark x1="69000" y1="5427" x2="72125" y2="6920"/>
                        <a14:foregroundMark x1="94696" y1="58514" x2="94250" y2="67436"/>
                        <a14:foregroundMark x1="94250" y1="67436" x2="92500" y2="70421"/>
                        <a14:backgroundMark x1="40625" y1="2307" x2="54000" y2="4206"/>
                        <a14:backgroundMark x1="54000" y1="4206" x2="60250" y2="3664"/>
                        <a14:backgroundMark x1="72750" y1="6784" x2="76875" y2="8277"/>
                        <a14:backgroundMark x1="91375" y1="27001" x2="94250" y2="33379"/>
                        <a14:backgroundMark x1="94250" y1="33379" x2="96125" y2="55224"/>
                        <a14:backgroundMark x1="96125" y1="55224" x2="95875" y2="58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0891" y="5505450"/>
            <a:ext cx="785732" cy="7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hocolate chip cookie Oatmeal Raisin Cookies Biscuits Chips Ahoy ...">
            <a:extLst>
              <a:ext uri="{FF2B5EF4-FFF2-40B4-BE49-F238E27FC236}">
                <a16:creationId xmlns:a16="http://schemas.microsoft.com/office/drawing/2014/main" id="{228317A3-8673-4D44-906F-48B90A9FA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92" b="93216" l="10000" r="94250">
                        <a14:foregroundMark x1="25375" y1="9769" x2="31000" y2="6106"/>
                        <a14:foregroundMark x1="31000" y1="6106" x2="41400" y2="4484"/>
                        <a14:foregroundMark x1="60058" y1="4007" x2="72723" y2="6821"/>
                        <a14:foregroundMark x1="76577" y1="8681" x2="85750" y2="16554"/>
                        <a14:foregroundMark x1="85750" y1="16554" x2="91417" y2="26980"/>
                        <a14:foregroundMark x1="94723" y1="58516" x2="90875" y2="72863"/>
                        <a14:foregroundMark x1="90875" y1="72863" x2="81625" y2="85075"/>
                        <a14:foregroundMark x1="81625" y1="85075" x2="69125" y2="91859"/>
                        <a14:foregroundMark x1="69125" y1="91859" x2="48250" y2="93216"/>
                        <a14:foregroundMark x1="48250" y1="93216" x2="36250" y2="87110"/>
                        <a14:foregroundMark x1="36250" y1="87110" x2="33125" y2="83582"/>
                        <a14:foregroundMark x1="29875" y1="6242" x2="44099" y2="4868"/>
                        <a14:foregroundMark x1="59770" y1="4524" x2="69000" y2="5427"/>
                        <a14:foregroundMark x1="69000" y1="5427" x2="72125" y2="6920"/>
                        <a14:foregroundMark x1="94696" y1="58514" x2="94250" y2="67436"/>
                        <a14:foregroundMark x1="94250" y1="67436" x2="92500" y2="70421"/>
                        <a14:backgroundMark x1="40625" y1="2307" x2="54000" y2="4206"/>
                        <a14:backgroundMark x1="54000" y1="4206" x2="60250" y2="3664"/>
                        <a14:backgroundMark x1="72750" y1="6784" x2="76875" y2="8277"/>
                        <a14:backgroundMark x1="91375" y1="27001" x2="94250" y2="33379"/>
                        <a14:backgroundMark x1="94250" y1="33379" x2="96125" y2="55224"/>
                        <a14:backgroundMark x1="96125" y1="55224" x2="95875" y2="58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68007" y="5505450"/>
            <a:ext cx="785732" cy="7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hocolate chip cookie Oatmeal Raisin Cookies Biscuits Chips Ahoy ...">
            <a:extLst>
              <a:ext uri="{FF2B5EF4-FFF2-40B4-BE49-F238E27FC236}">
                <a16:creationId xmlns:a16="http://schemas.microsoft.com/office/drawing/2014/main" id="{46F1E636-B44C-46D8-B4C9-27CD3E1D2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92" b="93216" l="10000" r="94250">
                        <a14:foregroundMark x1="25375" y1="9769" x2="31000" y2="6106"/>
                        <a14:foregroundMark x1="31000" y1="6106" x2="41400" y2="4484"/>
                        <a14:foregroundMark x1="60058" y1="4007" x2="72723" y2="6821"/>
                        <a14:foregroundMark x1="76577" y1="8681" x2="85750" y2="16554"/>
                        <a14:foregroundMark x1="85750" y1="16554" x2="91417" y2="26980"/>
                        <a14:foregroundMark x1="94723" y1="58516" x2="90875" y2="72863"/>
                        <a14:foregroundMark x1="90875" y1="72863" x2="81625" y2="85075"/>
                        <a14:foregroundMark x1="81625" y1="85075" x2="69125" y2="91859"/>
                        <a14:foregroundMark x1="69125" y1="91859" x2="48250" y2="93216"/>
                        <a14:foregroundMark x1="48250" y1="93216" x2="36250" y2="87110"/>
                        <a14:foregroundMark x1="36250" y1="87110" x2="33125" y2="83582"/>
                        <a14:foregroundMark x1="29875" y1="6242" x2="44099" y2="4868"/>
                        <a14:foregroundMark x1="59770" y1="4524" x2="69000" y2="5427"/>
                        <a14:foregroundMark x1="69000" y1="5427" x2="72125" y2="6920"/>
                        <a14:foregroundMark x1="94696" y1="58514" x2="94250" y2="67436"/>
                        <a14:foregroundMark x1="94250" y1="67436" x2="92500" y2="70421"/>
                        <a14:backgroundMark x1="40625" y1="2307" x2="54000" y2="4206"/>
                        <a14:backgroundMark x1="54000" y1="4206" x2="60250" y2="3664"/>
                        <a14:backgroundMark x1="72750" y1="6784" x2="76875" y2="8277"/>
                        <a14:backgroundMark x1="91375" y1="27001" x2="94250" y2="33379"/>
                        <a14:backgroundMark x1="94250" y1="33379" x2="96125" y2="55224"/>
                        <a14:backgroundMark x1="96125" y1="55224" x2="95875" y2="58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45123" y="5495924"/>
            <a:ext cx="785732" cy="7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hocolate chip cookie Oatmeal Raisin Cookies Biscuits Chips Ahoy ...">
            <a:extLst>
              <a:ext uri="{FF2B5EF4-FFF2-40B4-BE49-F238E27FC236}">
                <a16:creationId xmlns:a16="http://schemas.microsoft.com/office/drawing/2014/main" id="{4B8CA2F4-FFA6-4DFD-AF36-5B19D1F9F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92" b="93216" l="10000" r="94250">
                        <a14:foregroundMark x1="25375" y1="9769" x2="31000" y2="6106"/>
                        <a14:foregroundMark x1="31000" y1="6106" x2="41400" y2="4484"/>
                        <a14:foregroundMark x1="60058" y1="4007" x2="72723" y2="6821"/>
                        <a14:foregroundMark x1="76577" y1="8681" x2="85750" y2="16554"/>
                        <a14:foregroundMark x1="85750" y1="16554" x2="91417" y2="26980"/>
                        <a14:foregroundMark x1="94723" y1="58516" x2="90875" y2="72863"/>
                        <a14:foregroundMark x1="90875" y1="72863" x2="81625" y2="85075"/>
                        <a14:foregroundMark x1="81625" y1="85075" x2="69125" y2="91859"/>
                        <a14:foregroundMark x1="69125" y1="91859" x2="48250" y2="93216"/>
                        <a14:foregroundMark x1="48250" y1="93216" x2="36250" y2="87110"/>
                        <a14:foregroundMark x1="36250" y1="87110" x2="33125" y2="83582"/>
                        <a14:foregroundMark x1="29875" y1="6242" x2="44099" y2="4868"/>
                        <a14:foregroundMark x1="59770" y1="4524" x2="69000" y2="5427"/>
                        <a14:foregroundMark x1="69000" y1="5427" x2="72125" y2="6920"/>
                        <a14:foregroundMark x1="94696" y1="58514" x2="94250" y2="67436"/>
                        <a14:foregroundMark x1="94250" y1="67436" x2="92500" y2="70421"/>
                        <a14:backgroundMark x1="40625" y1="2307" x2="54000" y2="4206"/>
                        <a14:backgroundMark x1="54000" y1="4206" x2="60250" y2="3664"/>
                        <a14:backgroundMark x1="72750" y1="6784" x2="76875" y2="8277"/>
                        <a14:backgroundMark x1="91375" y1="27001" x2="94250" y2="33379"/>
                        <a14:backgroundMark x1="94250" y1="33379" x2="96125" y2="55224"/>
                        <a14:backgroundMark x1="96125" y1="55224" x2="95875" y2="58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22239" y="5495924"/>
            <a:ext cx="785732" cy="7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hocolate chip cookie Oatmeal Raisin Cookies Biscuits Chips Ahoy ...">
            <a:extLst>
              <a:ext uri="{FF2B5EF4-FFF2-40B4-BE49-F238E27FC236}">
                <a16:creationId xmlns:a16="http://schemas.microsoft.com/office/drawing/2014/main" id="{6895728D-2E38-4E06-89B8-D448CE1FF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92" b="93216" l="10000" r="94250">
                        <a14:foregroundMark x1="25375" y1="9769" x2="31000" y2="6106"/>
                        <a14:foregroundMark x1="31000" y1="6106" x2="41400" y2="4484"/>
                        <a14:foregroundMark x1="60058" y1="4007" x2="72723" y2="6821"/>
                        <a14:foregroundMark x1="76577" y1="8681" x2="85750" y2="16554"/>
                        <a14:foregroundMark x1="85750" y1="16554" x2="91417" y2="26980"/>
                        <a14:foregroundMark x1="94723" y1="58516" x2="90875" y2="72863"/>
                        <a14:foregroundMark x1="90875" y1="72863" x2="81625" y2="85075"/>
                        <a14:foregroundMark x1="81625" y1="85075" x2="69125" y2="91859"/>
                        <a14:foregroundMark x1="69125" y1="91859" x2="48250" y2="93216"/>
                        <a14:foregroundMark x1="48250" y1="93216" x2="36250" y2="87110"/>
                        <a14:foregroundMark x1="36250" y1="87110" x2="33125" y2="83582"/>
                        <a14:foregroundMark x1="29875" y1="6242" x2="44099" y2="4868"/>
                        <a14:foregroundMark x1="59770" y1="4524" x2="69000" y2="5427"/>
                        <a14:foregroundMark x1="69000" y1="5427" x2="72125" y2="6920"/>
                        <a14:foregroundMark x1="94696" y1="58514" x2="94250" y2="67436"/>
                        <a14:foregroundMark x1="94250" y1="67436" x2="92500" y2="70421"/>
                        <a14:backgroundMark x1="40625" y1="2307" x2="54000" y2="4206"/>
                        <a14:backgroundMark x1="54000" y1="4206" x2="60250" y2="3664"/>
                        <a14:backgroundMark x1="72750" y1="6784" x2="76875" y2="8277"/>
                        <a14:backgroundMark x1="91375" y1="27001" x2="94250" y2="33379"/>
                        <a14:backgroundMark x1="94250" y1="33379" x2="96125" y2="55224"/>
                        <a14:backgroundMark x1="96125" y1="55224" x2="95875" y2="58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99355" y="5495924"/>
            <a:ext cx="785732" cy="7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hocolate chip cookie Oatmeal Raisin Cookies Biscuits Chips Ahoy ...">
            <a:extLst>
              <a:ext uri="{FF2B5EF4-FFF2-40B4-BE49-F238E27FC236}">
                <a16:creationId xmlns:a16="http://schemas.microsoft.com/office/drawing/2014/main" id="{F239DB4E-0633-477E-AC0A-34F473505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92" b="93216" l="10000" r="94250">
                        <a14:foregroundMark x1="25375" y1="9769" x2="31000" y2="6106"/>
                        <a14:foregroundMark x1="31000" y1="6106" x2="41400" y2="4484"/>
                        <a14:foregroundMark x1="60058" y1="4007" x2="72723" y2="6821"/>
                        <a14:foregroundMark x1="76577" y1="8681" x2="85750" y2="16554"/>
                        <a14:foregroundMark x1="85750" y1="16554" x2="91417" y2="26980"/>
                        <a14:foregroundMark x1="94723" y1="58516" x2="90875" y2="72863"/>
                        <a14:foregroundMark x1="90875" y1="72863" x2="81625" y2="85075"/>
                        <a14:foregroundMark x1="81625" y1="85075" x2="69125" y2="91859"/>
                        <a14:foregroundMark x1="69125" y1="91859" x2="48250" y2="93216"/>
                        <a14:foregroundMark x1="48250" y1="93216" x2="36250" y2="87110"/>
                        <a14:foregroundMark x1="36250" y1="87110" x2="33125" y2="83582"/>
                        <a14:foregroundMark x1="29875" y1="6242" x2="44099" y2="4868"/>
                        <a14:foregroundMark x1="59770" y1="4524" x2="69000" y2="5427"/>
                        <a14:foregroundMark x1="69000" y1="5427" x2="72125" y2="6920"/>
                        <a14:foregroundMark x1="94696" y1="58514" x2="94250" y2="67436"/>
                        <a14:foregroundMark x1="94250" y1="67436" x2="92500" y2="70421"/>
                        <a14:backgroundMark x1="40625" y1="2307" x2="54000" y2="4206"/>
                        <a14:backgroundMark x1="54000" y1="4206" x2="60250" y2="3664"/>
                        <a14:backgroundMark x1="72750" y1="6784" x2="76875" y2="8277"/>
                        <a14:backgroundMark x1="91375" y1="27001" x2="94250" y2="33379"/>
                        <a14:backgroundMark x1="94250" y1="33379" x2="96125" y2="55224"/>
                        <a14:backgroundMark x1="96125" y1="55224" x2="95875" y2="58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76473" y="5495924"/>
            <a:ext cx="785732" cy="7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33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0CFAE-DD84-474C-A2B3-868491356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חלוקה בשלמים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98289-4F13-4FA8-A7AE-631C64F4AF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מנה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72803E-E34F-41A6-995E-0DC366CB46E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תוצאת מנת החלוקה של מספר שלם </a:t>
            </a:r>
            <a:r>
              <a:rPr lang="en-US" dirty="0"/>
              <a:t>X</a:t>
            </a:r>
            <a:r>
              <a:rPr lang="he-IL" dirty="0"/>
              <a:t> </a:t>
            </a:r>
            <a:r>
              <a:rPr lang="en-US" dirty="0"/>
              <a:t> </a:t>
            </a:r>
            <a:r>
              <a:rPr lang="he-IL" dirty="0"/>
              <a:t>במספר שלם </a:t>
            </a:r>
            <a:r>
              <a:rPr lang="en-US" dirty="0"/>
              <a:t>Y</a:t>
            </a:r>
            <a:r>
              <a:rPr lang="he-IL" dirty="0"/>
              <a:t> היא מספר הפעמים השלמות בהן הערך </a:t>
            </a:r>
            <a:r>
              <a:rPr lang="en-US" dirty="0"/>
              <a:t>Y</a:t>
            </a:r>
            <a:r>
              <a:rPr lang="he-IL" dirty="0"/>
              <a:t> </a:t>
            </a:r>
            <a:r>
              <a:rPr lang="en-US" dirty="0"/>
              <a:t> </a:t>
            </a:r>
            <a:r>
              <a:rPr lang="he-IL" dirty="0"/>
              <a:t>נכנס בערך </a:t>
            </a:r>
            <a:r>
              <a:rPr lang="en-US" dirty="0"/>
              <a:t>X</a:t>
            </a:r>
            <a:r>
              <a:rPr lang="he-IL" dirty="0"/>
              <a:t>.</a:t>
            </a:r>
            <a:endParaRPr lang="en-US" dirty="0"/>
          </a:p>
          <a:p>
            <a:r>
              <a:rPr lang="he-IL" dirty="0"/>
              <a:t>כאשר המחלק והמחולק מספרים שלמים ומחשבים את המנה התוצאה תהיה תמיד מטיפוס שלם</a:t>
            </a:r>
          </a:p>
          <a:p>
            <a:endParaRPr lang="en-US" dirty="0"/>
          </a:p>
        </p:txBody>
      </p:sp>
      <p:graphicFrame>
        <p:nvGraphicFramePr>
          <p:cNvPr id="5" name="טבלה 18">
            <a:extLst>
              <a:ext uri="{FF2B5EF4-FFF2-40B4-BE49-F238E27FC236}">
                <a16:creationId xmlns:a16="http://schemas.microsoft.com/office/drawing/2014/main" id="{45FA71A5-B41F-4612-9CD2-DFC8732264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367659"/>
              </p:ext>
            </p:extLst>
          </p:nvPr>
        </p:nvGraphicFramePr>
        <p:xfrm>
          <a:off x="1349112" y="3403844"/>
          <a:ext cx="6527700" cy="156754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175900">
                  <a:extLst>
                    <a:ext uri="{9D8B030D-6E8A-4147-A177-3AD203B41FA5}">
                      <a16:colId xmlns:a16="http://schemas.microsoft.com/office/drawing/2014/main" val="3266944433"/>
                    </a:ext>
                  </a:extLst>
                </a:gridCol>
                <a:gridCol w="2175900">
                  <a:extLst>
                    <a:ext uri="{9D8B030D-6E8A-4147-A177-3AD203B41FA5}">
                      <a16:colId xmlns:a16="http://schemas.microsoft.com/office/drawing/2014/main" val="460886113"/>
                    </a:ext>
                  </a:extLst>
                </a:gridCol>
                <a:gridCol w="2175900">
                  <a:extLst>
                    <a:ext uri="{9D8B030D-6E8A-4147-A177-3AD203B41FA5}">
                      <a16:colId xmlns:a16="http://schemas.microsoft.com/office/drawing/2014/main" val="794179045"/>
                    </a:ext>
                  </a:extLst>
                </a:gridCol>
              </a:tblGrid>
              <a:tr h="522515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מנה</a:t>
                      </a: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מחלק</a:t>
                      </a: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מחולק</a:t>
                      </a: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121837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20/5=4</a:t>
                      </a:r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8032429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20/6=3</a:t>
                      </a:r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6</a:t>
                      </a:r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20</a:t>
                      </a:r>
                      <a:endParaRPr lang="he-IL" sz="20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4613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2989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81A826-ECF1-4C18-899E-8A80AD336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</p:spPr>
        <p:txBody>
          <a:bodyPr anchor="ctr">
            <a:normAutofit/>
          </a:bodyPr>
          <a:lstStyle/>
          <a:p>
            <a:r>
              <a:rPr lang="he-IL" dirty="0"/>
              <a:t>תרגול זריז</a:t>
            </a:r>
            <a:endParaRPr lang="en-US" dirty="0"/>
          </a:p>
        </p:txBody>
      </p:sp>
      <p:sp>
        <p:nvSpPr>
          <p:cNvPr id="8" name="תרשים זרימה: תהליך חלופי 2">
            <a:extLst>
              <a:ext uri="{FF2B5EF4-FFF2-40B4-BE49-F238E27FC236}">
                <a16:creationId xmlns:a16="http://schemas.microsoft.com/office/drawing/2014/main" id="{702B145B-0C50-467B-BF78-B59A14ACC1EA}"/>
              </a:ext>
            </a:extLst>
          </p:cNvPr>
          <p:cNvSpPr/>
          <p:nvPr/>
        </p:nvSpPr>
        <p:spPr>
          <a:xfrm>
            <a:off x="1818756" y="1847273"/>
            <a:ext cx="2429163" cy="135774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17/2=?</a:t>
            </a:r>
            <a:endParaRPr lang="he-IL" sz="24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9" name="תרשים זרימה: תהליך חלופי 4">
            <a:extLst>
              <a:ext uri="{FF2B5EF4-FFF2-40B4-BE49-F238E27FC236}">
                <a16:creationId xmlns:a16="http://schemas.microsoft.com/office/drawing/2014/main" id="{8674945C-D65C-493E-A6AB-1902DDD039E6}"/>
              </a:ext>
            </a:extLst>
          </p:cNvPr>
          <p:cNvSpPr/>
          <p:nvPr/>
        </p:nvSpPr>
        <p:spPr>
          <a:xfrm>
            <a:off x="1818756" y="3429000"/>
            <a:ext cx="2429163" cy="1357746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32/8=?</a:t>
            </a:r>
            <a:endParaRPr lang="he-IL" sz="24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תרשים זרימה: תהליך חלופי 2">
            <a:extLst>
              <a:ext uri="{FF2B5EF4-FFF2-40B4-BE49-F238E27FC236}">
                <a16:creationId xmlns:a16="http://schemas.microsoft.com/office/drawing/2014/main" id="{00A207D3-6904-493C-A837-D8C44D40C54E}"/>
              </a:ext>
            </a:extLst>
          </p:cNvPr>
          <p:cNvSpPr/>
          <p:nvPr/>
        </p:nvSpPr>
        <p:spPr>
          <a:xfrm>
            <a:off x="5007148" y="3429000"/>
            <a:ext cx="2429163" cy="135774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7/11=?</a:t>
            </a:r>
            <a:endParaRPr lang="he-IL" sz="24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2" name="תרשים זרימה: תהליך חלופי 4">
            <a:extLst>
              <a:ext uri="{FF2B5EF4-FFF2-40B4-BE49-F238E27FC236}">
                <a16:creationId xmlns:a16="http://schemas.microsoft.com/office/drawing/2014/main" id="{F15F6855-4611-4153-A420-5C9CBCB9FD40}"/>
              </a:ext>
            </a:extLst>
          </p:cNvPr>
          <p:cNvSpPr/>
          <p:nvPr/>
        </p:nvSpPr>
        <p:spPr>
          <a:xfrm>
            <a:off x="5007148" y="1847273"/>
            <a:ext cx="2429163" cy="1357746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32/6=?</a:t>
            </a:r>
            <a:endParaRPr lang="he-IL" sz="24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תרשים זרימה: תהליך חלופי 2">
            <a:extLst>
              <a:ext uri="{FF2B5EF4-FFF2-40B4-BE49-F238E27FC236}">
                <a16:creationId xmlns:a16="http://schemas.microsoft.com/office/drawing/2014/main" id="{E0DBA5D7-5C50-4037-B2B5-86CA15C247D3}"/>
              </a:ext>
            </a:extLst>
          </p:cNvPr>
          <p:cNvSpPr/>
          <p:nvPr/>
        </p:nvSpPr>
        <p:spPr>
          <a:xfrm>
            <a:off x="8195540" y="1847273"/>
            <a:ext cx="2429163" cy="135774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56/7=?</a:t>
            </a:r>
            <a:endParaRPr lang="he-IL" sz="24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תרשים זרימה: תהליך חלופי 4">
            <a:extLst>
              <a:ext uri="{FF2B5EF4-FFF2-40B4-BE49-F238E27FC236}">
                <a16:creationId xmlns:a16="http://schemas.microsoft.com/office/drawing/2014/main" id="{36B4CECE-4CCA-4C54-B6FB-37F3282E04C3}"/>
              </a:ext>
            </a:extLst>
          </p:cNvPr>
          <p:cNvSpPr/>
          <p:nvPr/>
        </p:nvSpPr>
        <p:spPr>
          <a:xfrm>
            <a:off x="8195540" y="3429000"/>
            <a:ext cx="2429163" cy="1357746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81/8=?</a:t>
            </a:r>
            <a:endParaRPr lang="he-IL" sz="24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97832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81A826-ECF1-4C18-899E-8A80AD336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</p:spPr>
        <p:txBody>
          <a:bodyPr anchor="ctr">
            <a:normAutofit/>
          </a:bodyPr>
          <a:lstStyle/>
          <a:p>
            <a:r>
              <a:rPr lang="he-IL" dirty="0"/>
              <a:t>פתרון</a:t>
            </a:r>
            <a:endParaRPr lang="en-US" dirty="0"/>
          </a:p>
        </p:txBody>
      </p:sp>
      <p:sp>
        <p:nvSpPr>
          <p:cNvPr id="8" name="תרשים זרימה: תהליך חלופי 2">
            <a:extLst>
              <a:ext uri="{FF2B5EF4-FFF2-40B4-BE49-F238E27FC236}">
                <a16:creationId xmlns:a16="http://schemas.microsoft.com/office/drawing/2014/main" id="{702B145B-0C50-467B-BF78-B59A14ACC1EA}"/>
              </a:ext>
            </a:extLst>
          </p:cNvPr>
          <p:cNvSpPr/>
          <p:nvPr/>
        </p:nvSpPr>
        <p:spPr>
          <a:xfrm>
            <a:off x="1818756" y="1847273"/>
            <a:ext cx="2429163" cy="135774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17/2=8</a:t>
            </a:r>
            <a:endParaRPr lang="he-IL" sz="24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9" name="תרשים זרימה: תהליך חלופי 4">
            <a:extLst>
              <a:ext uri="{FF2B5EF4-FFF2-40B4-BE49-F238E27FC236}">
                <a16:creationId xmlns:a16="http://schemas.microsoft.com/office/drawing/2014/main" id="{8674945C-D65C-493E-A6AB-1902DDD039E6}"/>
              </a:ext>
            </a:extLst>
          </p:cNvPr>
          <p:cNvSpPr/>
          <p:nvPr/>
        </p:nvSpPr>
        <p:spPr>
          <a:xfrm>
            <a:off x="1818756" y="3429000"/>
            <a:ext cx="2429163" cy="1357746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32/8=4</a:t>
            </a:r>
            <a:endParaRPr lang="he-IL" sz="24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תרשים זרימה: תהליך חלופי 2">
            <a:extLst>
              <a:ext uri="{FF2B5EF4-FFF2-40B4-BE49-F238E27FC236}">
                <a16:creationId xmlns:a16="http://schemas.microsoft.com/office/drawing/2014/main" id="{00A207D3-6904-493C-A837-D8C44D40C54E}"/>
              </a:ext>
            </a:extLst>
          </p:cNvPr>
          <p:cNvSpPr/>
          <p:nvPr/>
        </p:nvSpPr>
        <p:spPr>
          <a:xfrm>
            <a:off x="5007148" y="3429000"/>
            <a:ext cx="2429163" cy="135774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7/11=0</a:t>
            </a:r>
            <a:endParaRPr lang="he-IL" sz="24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2" name="תרשים זרימה: תהליך חלופי 4">
            <a:extLst>
              <a:ext uri="{FF2B5EF4-FFF2-40B4-BE49-F238E27FC236}">
                <a16:creationId xmlns:a16="http://schemas.microsoft.com/office/drawing/2014/main" id="{F15F6855-4611-4153-A420-5C9CBCB9FD40}"/>
              </a:ext>
            </a:extLst>
          </p:cNvPr>
          <p:cNvSpPr/>
          <p:nvPr/>
        </p:nvSpPr>
        <p:spPr>
          <a:xfrm>
            <a:off x="5007148" y="1847273"/>
            <a:ext cx="2429163" cy="1357746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32/6=5</a:t>
            </a:r>
            <a:endParaRPr lang="he-IL" sz="24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תרשים זרימה: תהליך חלופי 2">
            <a:extLst>
              <a:ext uri="{FF2B5EF4-FFF2-40B4-BE49-F238E27FC236}">
                <a16:creationId xmlns:a16="http://schemas.microsoft.com/office/drawing/2014/main" id="{E0DBA5D7-5C50-4037-B2B5-86CA15C247D3}"/>
              </a:ext>
            </a:extLst>
          </p:cNvPr>
          <p:cNvSpPr/>
          <p:nvPr/>
        </p:nvSpPr>
        <p:spPr>
          <a:xfrm>
            <a:off x="8195540" y="1847273"/>
            <a:ext cx="2429163" cy="135774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56/7=8</a:t>
            </a:r>
            <a:endParaRPr lang="he-IL" sz="24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תרשים זרימה: תהליך חלופי 4">
            <a:extLst>
              <a:ext uri="{FF2B5EF4-FFF2-40B4-BE49-F238E27FC236}">
                <a16:creationId xmlns:a16="http://schemas.microsoft.com/office/drawing/2014/main" id="{36B4CECE-4CCA-4C54-B6FB-37F3282E04C3}"/>
              </a:ext>
            </a:extLst>
          </p:cNvPr>
          <p:cNvSpPr/>
          <p:nvPr/>
        </p:nvSpPr>
        <p:spPr>
          <a:xfrm>
            <a:off x="8195540" y="3429000"/>
            <a:ext cx="2429163" cy="1357746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81/8=10</a:t>
            </a:r>
            <a:endParaRPr lang="he-IL" sz="24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6665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D26448-459A-40B6-BC27-32663B55E7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זמן התמתחות למי שזקוק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683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0CFAE-DD84-474C-A2B3-868491356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חלוקה – מספרים שלמים וממשיים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98289-4F13-4FA8-A7AE-631C64F4AF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מנה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72803E-E34F-41A6-995E-0DC366CB46E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כאשר המחולק או המחלק (או שניהם) אינם מטיפוס שלם, תבוצע חלוקה מתמטית רגילה, ותוצאת הפעולה תהווה מספר ממשי, לדוגמה:</a:t>
            </a:r>
          </a:p>
          <a:p>
            <a:r>
              <a:rPr lang="en-US" dirty="0"/>
              <a:t>17/4.0=4.25</a:t>
            </a:r>
            <a:endParaRPr lang="he-IL" dirty="0"/>
          </a:p>
          <a:p>
            <a:r>
              <a:rPr lang="en-US" dirty="0"/>
              <a:t>3.0/5=0.6</a:t>
            </a:r>
            <a:endParaRPr lang="he-IL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תרשים זרימה: תהליך חלופי 4">
            <a:extLst>
              <a:ext uri="{FF2B5EF4-FFF2-40B4-BE49-F238E27FC236}">
                <a16:creationId xmlns:a16="http://schemas.microsoft.com/office/drawing/2014/main" id="{F1035EC0-B286-4C12-BA1E-663DD127F5DB}"/>
              </a:ext>
            </a:extLst>
          </p:cNvPr>
          <p:cNvSpPr/>
          <p:nvPr/>
        </p:nvSpPr>
        <p:spPr>
          <a:xfrm>
            <a:off x="814704" y="3023437"/>
            <a:ext cx="7971790" cy="2476697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32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מספר שלם מיוצג כמספר ממשי (</a:t>
            </a:r>
            <a:r>
              <a:rPr lang="en-US" sz="32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double</a:t>
            </a:r>
            <a:r>
              <a:rPr lang="he-IL" sz="32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) באופן הבא – </a:t>
            </a:r>
          </a:p>
          <a:p>
            <a:r>
              <a:rPr lang="en-US" sz="32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4 </a:t>
            </a:r>
            <a:r>
              <a:rPr lang="en-US" sz="32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Wingdings" panose="05000000000000000000" pitchFamily="2" charset="2"/>
              </a:rPr>
              <a:t> 4.0</a:t>
            </a:r>
          </a:p>
        </p:txBody>
      </p:sp>
    </p:spTree>
    <p:extLst>
      <p:ext uri="{BB962C8B-B14F-4D97-AF65-F5344CB8AC3E}">
        <p14:creationId xmlns:p14="http://schemas.microsoft.com/office/powerpoint/2010/main" val="355214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B1008-38C5-40D0-8D6D-EB7DB5EF0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תרגול - חישוב ממוצע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5275E-8A8E-44B8-BFA8-75333A837D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73" y="3150107"/>
            <a:ext cx="11161453" cy="1355217"/>
          </a:xfrm>
        </p:spPr>
        <p:txBody>
          <a:bodyPr/>
          <a:lstStyle/>
          <a:p>
            <a:r>
              <a:rPr lang="he-IL" dirty="0"/>
              <a:t>חשוב לזכור – כאשר מחשבים ממוצע אנו רוצים שהתוצאה תהיה מספר ממשי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1E789-0104-42D8-83F3-969AB521FB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062990"/>
            <a:ext cx="11161453" cy="1451610"/>
          </a:xfrm>
        </p:spPr>
        <p:txBody>
          <a:bodyPr/>
          <a:lstStyle/>
          <a:p>
            <a:r>
              <a:rPr lang="he-IL" dirty="0"/>
              <a:t>תרגיל:</a:t>
            </a:r>
          </a:p>
          <a:p>
            <a:r>
              <a:rPr lang="he-IL" dirty="0"/>
              <a:t>כתבו קטע קוד הקולט את מספר הנוסעים לחו"ל בכל אחד מהחודשים יוני, יולי ואוגוסט</a:t>
            </a:r>
          </a:p>
          <a:p>
            <a:r>
              <a:rPr lang="he-IL" dirty="0"/>
              <a:t>קטע הקוד יציג את מספר הנוסעים הממוצע בחודש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731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מנה ושארית – שיעור 1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מדעי המחשב י'-י"ב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שם המורה: ענת בן יעקב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280C11-EEDB-487A-98F6-634F6A554FCC}"/>
              </a:ext>
            </a:extLst>
          </p:cNvPr>
          <p:cNvSpPr/>
          <p:nvPr/>
        </p:nvSpPr>
        <p:spPr>
          <a:xfrm>
            <a:off x="12279398" y="634420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F7BCA-4B13-4E9D-B292-F022F48139C2}"/>
              </a:ext>
            </a:extLst>
          </p:cNvPr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מלאו את פרטי השיעור, המקצוע והמורה 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(אין צורך להשאיר את הכיתובים "שם השיעור" , "המקצוע", מחקו אותם וכתבו רק את הפרטים עצמם).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מציין מיקום תוכן 3">
            <a:extLst>
              <a:ext uri="{FF2B5EF4-FFF2-40B4-BE49-F238E27FC236}">
                <a16:creationId xmlns:a16="http://schemas.microsoft.com/office/drawing/2014/main" id="{11C1A402-1F3F-49D2-BFB9-5D5E21256250}"/>
              </a:ext>
            </a:extLst>
          </p:cNvPr>
          <p:cNvSpPr txBox="1">
            <a:spLocks/>
          </p:cNvSpPr>
          <p:nvPr/>
        </p:nvSpPr>
        <p:spPr>
          <a:xfrm>
            <a:off x="-3752175" y="6290400"/>
            <a:ext cx="10800000" cy="720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3pPr>
            <a:lvl4pPr marL="1600360" indent="-228623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4pPr>
            <a:lvl5pPr marL="2057606" indent="-228623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000" dirty="0">
                <a:sym typeface="Varela Round"/>
              </a:rPr>
              <a:t>מורה בודק: לבנת חלבה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1E789-0104-42D8-83F3-969AB521FB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998859"/>
            <a:ext cx="11161453" cy="2087241"/>
          </a:xfrm>
        </p:spPr>
        <p:txBody>
          <a:bodyPr/>
          <a:lstStyle/>
          <a:p>
            <a:r>
              <a:rPr lang="he-IL" dirty="0"/>
              <a:t>לכמה משתנים אנחנו זקוקים ומאיזה טיפוס יהיו המשתנים?</a:t>
            </a:r>
          </a:p>
          <a:p>
            <a:pPr lvl="1"/>
            <a:r>
              <a:rPr lang="he-IL" dirty="0"/>
              <a:t>3 משתנים מטיפוס שלם עבור קלט של מספר הנוסעים בחודש</a:t>
            </a:r>
          </a:p>
          <a:p>
            <a:pPr lvl="1"/>
            <a:r>
              <a:rPr lang="he-IL" dirty="0"/>
              <a:t>משתנה נוסף עבור הממוצע – מספר ממשי</a:t>
            </a:r>
          </a:p>
          <a:p>
            <a:r>
              <a:rPr lang="he-IL" dirty="0"/>
              <a:t>איך נבצע את החישוב?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DB1008-38C5-40D0-8D6D-EB7DB5EF0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חישוב ממוצע - פתרון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75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B1008-38C5-40D0-8D6D-EB7DB5EF0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חישוב ממוצע - פתרון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8AF399-C83D-4B3E-9C0B-247654B888B3}"/>
              </a:ext>
            </a:extLst>
          </p:cNvPr>
          <p:cNvSpPr/>
          <p:nvPr/>
        </p:nvSpPr>
        <p:spPr>
          <a:xfrm>
            <a:off x="515273" y="1703070"/>
            <a:ext cx="11589097" cy="373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Console.WriteLine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"please enter number of passengers for June, July, August"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algn="l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//</a:t>
            </a:r>
            <a:r>
              <a:rPr lang="he-IL" sz="2000" dirty="0">
                <a:solidFill>
                  <a:srgbClr val="000000"/>
                </a:solidFill>
                <a:latin typeface="Consolas" panose="020B0609020204030204" pitchFamily="49" charset="0"/>
              </a:rPr>
              <a:t>הגדרת משתנים עבור נתוני החודשים//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50000"/>
              </a:lnSpc>
            </a:pP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_____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june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_____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.Parse(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Console.ReadLine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pPr algn="l">
              <a:lnSpc>
                <a:spcPct val="150000"/>
              </a:lnSpc>
            </a:pP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_____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july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_____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.Parse(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Console.ReadLine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pPr algn="l">
              <a:lnSpc>
                <a:spcPct val="150000"/>
              </a:lnSpc>
            </a:pP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_____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aug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_____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.Parse(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Console.ReadLine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  <a:endParaRPr lang="he-IL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//</a:t>
            </a:r>
            <a:r>
              <a:rPr lang="he-IL" sz="2000" dirty="0">
                <a:solidFill>
                  <a:srgbClr val="000000"/>
                </a:solidFill>
                <a:latin typeface="Consolas" panose="020B0609020204030204" pitchFamily="49" charset="0"/>
              </a:rPr>
              <a:t>חישוב הממוצע//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50000"/>
              </a:lnSpc>
            </a:pP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_____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avg = 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june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july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aug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 /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_____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algn="l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Console.WriteLine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"the average number of passengers is: "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+ avg);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0642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B1008-38C5-40D0-8D6D-EB7DB5EF0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חישוב ממוצע - פתרון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8AF399-C83D-4B3E-9C0B-247654B888B3}"/>
              </a:ext>
            </a:extLst>
          </p:cNvPr>
          <p:cNvSpPr/>
          <p:nvPr/>
        </p:nvSpPr>
        <p:spPr>
          <a:xfrm>
            <a:off x="492413" y="994410"/>
            <a:ext cx="11589097" cy="373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Console.WriteLine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"please enter number of passengers for June, July, August"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he-IL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//</a:t>
            </a:r>
            <a:r>
              <a:rPr lang="he-IL" sz="2000" dirty="0">
                <a:solidFill>
                  <a:srgbClr val="000000"/>
                </a:solidFill>
                <a:latin typeface="Consolas" panose="020B0609020204030204" pitchFamily="49" charset="0"/>
              </a:rPr>
              <a:t>הגדרת משתנים עבור נתוני החודשים//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50000"/>
              </a:lnSpc>
            </a:pP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june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.Parse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Console.ReadLine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pPr algn="l">
              <a:lnSpc>
                <a:spcPct val="150000"/>
              </a:lnSpc>
            </a:pP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july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.Parse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Console.ReadLine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pPr algn="l">
              <a:lnSpc>
                <a:spcPct val="150000"/>
              </a:lnSpc>
            </a:pP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aug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.Parse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Console.ReadLine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  <a:endParaRPr lang="he-IL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//</a:t>
            </a:r>
            <a:r>
              <a:rPr lang="he-IL" sz="2000" dirty="0">
                <a:solidFill>
                  <a:srgbClr val="000000"/>
                </a:solidFill>
                <a:latin typeface="Consolas" panose="020B0609020204030204" pitchFamily="49" charset="0"/>
              </a:rPr>
              <a:t>חישוב הממוצע//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l">
              <a:lnSpc>
                <a:spcPct val="150000"/>
              </a:lnSpc>
            </a:pP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avg = 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june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july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aug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 / 3.0;</a:t>
            </a:r>
          </a:p>
          <a:p>
            <a:pPr algn="l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Console.WriteLine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"the average number of passengers is: "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+ avg);</a:t>
            </a:r>
            <a:endParaRPr lang="en-US" sz="2000" dirty="0"/>
          </a:p>
        </p:txBody>
      </p:sp>
      <p:sp>
        <p:nvSpPr>
          <p:cNvPr id="8" name="חץ: למטה 27">
            <a:extLst>
              <a:ext uri="{FF2B5EF4-FFF2-40B4-BE49-F238E27FC236}">
                <a16:creationId xmlns:a16="http://schemas.microsoft.com/office/drawing/2014/main" id="{2272B335-5C9A-4D63-ABD3-015DBAA9CB72}"/>
              </a:ext>
            </a:extLst>
          </p:cNvPr>
          <p:cNvSpPr/>
          <p:nvPr/>
        </p:nvSpPr>
        <p:spPr>
          <a:xfrm rot="5400000">
            <a:off x="8251250" y="1624728"/>
            <a:ext cx="711537" cy="4845861"/>
          </a:xfrm>
          <a:prstGeom prst="downArrow">
            <a:avLst>
              <a:gd name="adj1" fmla="val 74015"/>
              <a:gd name="adj2" fmla="val 5159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נחלק במספר ממשי על מנת לקבל תוצאה שהיא מספר ממשי</a:t>
            </a:r>
          </a:p>
        </p:txBody>
      </p:sp>
      <p:sp>
        <p:nvSpPr>
          <p:cNvPr id="5" name="חץ: למטה 27">
            <a:extLst>
              <a:ext uri="{FF2B5EF4-FFF2-40B4-BE49-F238E27FC236}">
                <a16:creationId xmlns:a16="http://schemas.microsoft.com/office/drawing/2014/main" id="{AEB5453F-293C-4D43-BA1F-5C7F8503480A}"/>
              </a:ext>
            </a:extLst>
          </p:cNvPr>
          <p:cNvSpPr/>
          <p:nvPr/>
        </p:nvSpPr>
        <p:spPr>
          <a:xfrm rot="5400000">
            <a:off x="8616301" y="160979"/>
            <a:ext cx="711537" cy="4845861"/>
          </a:xfrm>
          <a:prstGeom prst="downArrow">
            <a:avLst>
              <a:gd name="adj1" fmla="val 74015"/>
              <a:gd name="adj2" fmla="val 5159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הגדרנו 3 משתנים מטיפוס שלם </a:t>
            </a:r>
            <a:r>
              <a:rPr lang="en-US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int</a:t>
            </a:r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675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EA6736-F003-429E-BC99-CE52F7B5B96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בשפת תכנות – תוצאת החלוקה בשלמים תמיד תהיה מספר שלם</a:t>
            </a:r>
          </a:p>
          <a:p>
            <a:r>
              <a:rPr lang="he-IL" dirty="0"/>
              <a:t>אם נרצה לבצע חישוב שתוצאתו היא תוצאת חלוקה כמספר ממשי, למשל לחשב ממוצע – חייבים לוודא שלפחות אחד מבין המחלק והמחולק הם מספרים ממשיים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A05751-162F-4C20-BD97-4A5B6EE22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חשוב לזכור</a:t>
            </a:r>
            <a:endParaRPr lang="en-US" dirty="0"/>
          </a:p>
        </p:txBody>
      </p:sp>
      <p:sp>
        <p:nvSpPr>
          <p:cNvPr id="4" name="תרשים זרימה: תהליך חלופי 4">
            <a:extLst>
              <a:ext uri="{FF2B5EF4-FFF2-40B4-BE49-F238E27FC236}">
                <a16:creationId xmlns:a16="http://schemas.microsoft.com/office/drawing/2014/main" id="{79BE83A5-4423-40E0-BEEA-C1C2B3EE4B7E}"/>
              </a:ext>
            </a:extLst>
          </p:cNvPr>
          <p:cNvSpPr/>
          <p:nvPr/>
        </p:nvSpPr>
        <p:spPr>
          <a:xfrm>
            <a:off x="2110104" y="2594812"/>
            <a:ext cx="7971790" cy="2476697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32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מספר שלם מיוצג כמספר ממשי באופן הבא – </a:t>
            </a:r>
          </a:p>
          <a:p>
            <a:r>
              <a:rPr lang="en-US" sz="32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3 </a:t>
            </a:r>
            <a:r>
              <a:rPr lang="en-US" sz="32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Wingdings" panose="05000000000000000000" pitchFamily="2" charset="2"/>
              </a:rPr>
              <a:t> 3.0</a:t>
            </a:r>
            <a:endParaRPr lang="he-IL" sz="32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32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ניתן להמיר בין הטיפוסים </a:t>
            </a:r>
            <a:r>
              <a:rPr lang="en-US" sz="32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int </a:t>
            </a:r>
            <a:r>
              <a:rPr lang="he-IL" sz="32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ו </a:t>
            </a:r>
            <a:r>
              <a:rPr lang="en-US" sz="32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double</a:t>
            </a:r>
            <a:r>
              <a:rPr lang="he-IL" sz="32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על מנת להשתמש בטיפוס המתאים לבעיה</a:t>
            </a:r>
          </a:p>
        </p:txBody>
      </p:sp>
    </p:spTree>
    <p:extLst>
      <p:ext uri="{BB962C8B-B14F-4D97-AF65-F5344CB8AC3E}">
        <p14:creationId xmlns:p14="http://schemas.microsoft.com/office/powerpoint/2010/main" val="76193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D26448-459A-40B6-BC27-32663B55E7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הפסקה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180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140C7D-9DAB-4AB0-A575-5373118D916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he-IL" dirty="0"/>
              <a:t>זוכרים שהיו לי 20 עוגיות ו 6 תלמידים?</a:t>
            </a:r>
          </a:p>
          <a:p>
            <a:r>
              <a:rPr lang="he-IL" dirty="0"/>
              <a:t>כמה עוגיות נשארו אצלי?</a:t>
            </a:r>
          </a:p>
          <a:p>
            <a:r>
              <a:rPr lang="he-IL" dirty="0"/>
              <a:t>כל אחד מהתלמידים קיבל 3 עוגיות</a:t>
            </a:r>
          </a:p>
          <a:p>
            <a:r>
              <a:rPr lang="he-IL" dirty="0"/>
              <a:t>ומה איתי???</a:t>
            </a:r>
          </a:p>
          <a:p>
            <a:r>
              <a:rPr lang="he-IL" dirty="0"/>
              <a:t>לי נשארו 2 עוגיות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CE227E0-058F-4C3B-AC6F-5F96FAC7E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שארית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5817B0-CCA5-4152-8166-72B1472F4DA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104901" y="2927357"/>
            <a:ext cx="6182487" cy="380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2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B8DB35-484E-4DA3-96BC-4B3D43DFF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שארית החלוקה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7A33A7-6F27-45F6-8261-DAC5D53EEB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מודולו </a:t>
            </a:r>
            <a:r>
              <a:rPr lang="en-US" dirty="0"/>
              <a:t>mod</a:t>
            </a:r>
            <a:r>
              <a:rPr lang="he-IL" dirty="0"/>
              <a:t> % </a:t>
            </a:r>
            <a:r>
              <a:rPr lang="en-US" dirty="0"/>
              <a:t>remainder)</a:t>
            </a:r>
            <a:r>
              <a:rPr lang="he-IL" dirty="0"/>
              <a:t>)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54C433-1252-485F-946E-48EEB90D964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e-IL" dirty="0"/>
              <a:t>פעולת חילוק עם שארית תהיה כזו אשר תוצאתה אינה שלמה, כלומר שלא ניתן להכניס מספר אחד לתוך השני מספר שלם של פעמים.</a:t>
            </a:r>
          </a:p>
          <a:p>
            <a:pPr marL="0" indent="0">
              <a:buNone/>
            </a:pPr>
            <a:r>
              <a:rPr lang="he-IL" dirty="0"/>
              <a:t>נחזור לדוגמא:</a:t>
            </a:r>
          </a:p>
          <a:p>
            <a:pPr marL="0" indent="0">
              <a:buNone/>
            </a:pPr>
            <a:r>
              <a:rPr lang="he-IL" dirty="0"/>
              <a:t>20/6 </a:t>
            </a:r>
          </a:p>
          <a:p>
            <a:pPr marL="0" indent="0">
              <a:buNone/>
            </a:pPr>
            <a:r>
              <a:rPr lang="he-IL" dirty="0"/>
              <a:t>למעשה:</a:t>
            </a:r>
          </a:p>
          <a:p>
            <a:pPr marL="0" indent="0">
              <a:buNone/>
            </a:pPr>
            <a:r>
              <a:rPr lang="he-IL" dirty="0"/>
              <a:t>6 נכנס לתוך 20 שלוש פעמים לכל היותר, וזה שווה 18</a:t>
            </a:r>
          </a:p>
          <a:p>
            <a:pPr marL="0" indent="0">
              <a:buNone/>
            </a:pPr>
            <a:r>
              <a:rPr lang="he-IL" dirty="0"/>
              <a:t>הפער בין 18 ל-20 הוא 2, ולפער זה קוראים </a:t>
            </a:r>
            <a:r>
              <a:rPr lang="he-IL" b="1" dirty="0"/>
              <a:t>השארית</a:t>
            </a:r>
            <a:r>
              <a:rPr lang="he-IL" dirty="0"/>
              <a:t>.</a:t>
            </a:r>
          </a:p>
          <a:p>
            <a:pPr marL="0" indent="0">
              <a:buNone/>
            </a:pPr>
            <a:r>
              <a:rPr lang="he-IL" dirty="0"/>
              <a:t>ניתן לחשב את שארית החלוקה באופן ישיר</a:t>
            </a:r>
          </a:p>
          <a:p>
            <a:pPr marL="0" indent="0">
              <a:buNone/>
            </a:pPr>
            <a:r>
              <a:rPr lang="he-IL" dirty="0"/>
              <a:t>20%6</a:t>
            </a:r>
          </a:p>
          <a:p>
            <a:pPr marL="0" indent="0">
              <a:buNone/>
            </a:pPr>
            <a:r>
              <a:rPr lang="he-IL" dirty="0"/>
              <a:t>כלומר – מה שנשאר לנו אחרי המנה השלמה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5AA4AA-7164-4389-8863-C65842880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73" y="3949995"/>
            <a:ext cx="2719051" cy="173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F29D0C-D297-4B57-87CD-A32C674A1A8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e-IL" dirty="0"/>
              <a:t>מהו התהליך והביטוי החשבוני לחישוב שארית החלוקה?</a:t>
            </a:r>
          </a:p>
          <a:p>
            <a:r>
              <a:rPr lang="he-IL" dirty="0"/>
              <a:t>יש לדעת כמה עוגיות סך הכל חילקנו לתלמידים</a:t>
            </a:r>
          </a:p>
          <a:p>
            <a:r>
              <a:rPr lang="he-IL" dirty="0"/>
              <a:t>חישוב כמה עוגיות יקבל כל תלמיד – חישוב המנה – כמה פעמים 6 נכנס ב 20</a:t>
            </a:r>
          </a:p>
          <a:p>
            <a:pPr lvl="1"/>
            <a:r>
              <a:rPr lang="en-US" dirty="0"/>
              <a:t>20/6 = 3</a:t>
            </a:r>
          </a:p>
          <a:p>
            <a:r>
              <a:rPr lang="he-IL" dirty="0"/>
              <a:t>מתוך המנה השלמה ניתן לחשב כמה עוגיות סך הכל חולקו לתלמידים</a:t>
            </a:r>
          </a:p>
          <a:p>
            <a:pPr lvl="1"/>
            <a:r>
              <a:rPr lang="en-US" dirty="0"/>
              <a:t>3*6 =18</a:t>
            </a:r>
            <a:r>
              <a:rPr lang="he-IL" dirty="0"/>
              <a:t> </a:t>
            </a:r>
            <a:endParaRPr lang="en-US" dirty="0"/>
          </a:p>
          <a:p>
            <a:r>
              <a:rPr lang="he-IL" dirty="0"/>
              <a:t>לאחר שמצאנו כמה עוגיות חולקו ניתן לדעת כמה עוגיות נשארו </a:t>
            </a:r>
          </a:p>
          <a:p>
            <a:pPr lvl="1"/>
            <a:r>
              <a:rPr lang="en-US" dirty="0"/>
              <a:t>20%6=(20-(20/6)*6)</a:t>
            </a:r>
            <a:endParaRPr lang="he-IL" dirty="0"/>
          </a:p>
          <a:p>
            <a:pPr lvl="1"/>
            <a:r>
              <a:rPr lang="en-US" dirty="0"/>
              <a:t>20-(3*6) = 20-18=2</a:t>
            </a:r>
            <a:endParaRPr lang="he-IL" dirty="0"/>
          </a:p>
          <a:p>
            <a:r>
              <a:rPr lang="en-US" dirty="0"/>
              <a:t>20%6=2	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DBA907-615F-4EDD-BDAC-97EDB940C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מתבצע מאחורי הקלעים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33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1E789-0104-42D8-83F3-969AB521FB4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/>
              <a:t>במפעל משקאות אורזים 24 פחיות בכל ארגז</a:t>
            </a:r>
          </a:p>
          <a:p>
            <a:pPr marL="0" indent="0">
              <a:buNone/>
            </a:pPr>
            <a:r>
              <a:rPr lang="he-IL" dirty="0"/>
              <a:t>בסוף כל משמרת מנהל העבודה בודק כמה פחיות יוצרו באותו יום ומעדכן כמה פחיות נשארו לא ארוזות</a:t>
            </a:r>
          </a:p>
          <a:p>
            <a:r>
              <a:rPr lang="he-IL" dirty="0"/>
              <a:t>כתבו קטע קוד הקולט את מספר הפחיות שיוצרו במשמרת</a:t>
            </a:r>
          </a:p>
          <a:p>
            <a:r>
              <a:rPr lang="he-IL" dirty="0"/>
              <a:t>קטע הקוד יציג את:</a:t>
            </a:r>
          </a:p>
          <a:p>
            <a:pPr lvl="1"/>
            <a:r>
              <a:rPr lang="he-IL" dirty="0"/>
              <a:t>מספר הארגזים המלאים שנארזו </a:t>
            </a:r>
          </a:p>
          <a:p>
            <a:pPr lvl="1"/>
            <a:r>
              <a:rPr lang="he-IL" dirty="0"/>
              <a:t>מספר הפחיות </a:t>
            </a:r>
            <a:r>
              <a:rPr lang="he-IL"/>
              <a:t>שנשארו מחוץ לארגזים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DB1008-38C5-40D0-8D6D-EB7DB5EF0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תרגול – מפעל משקאות - אריזות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736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1E789-0104-42D8-83F3-969AB521FB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998859"/>
            <a:ext cx="11161453" cy="2087241"/>
          </a:xfrm>
        </p:spPr>
        <p:txBody>
          <a:bodyPr>
            <a:noAutofit/>
          </a:bodyPr>
          <a:lstStyle/>
          <a:p>
            <a:r>
              <a:rPr lang="he-IL" dirty="0"/>
              <a:t>קלט</a:t>
            </a:r>
          </a:p>
          <a:p>
            <a:pPr lvl="1"/>
            <a:r>
              <a:rPr lang="he-IL" dirty="0"/>
              <a:t>מספר הפחיות שיוצרו במשמרת - משתנה מטיפוס מספר שלם</a:t>
            </a:r>
          </a:p>
          <a:p>
            <a:pPr lvl="1"/>
            <a:r>
              <a:rPr lang="he-IL" dirty="0"/>
              <a:t>חישבו - האם מספר הפחיות שניתן לארוז בכל ארגז הוא קלט?</a:t>
            </a:r>
          </a:p>
          <a:p>
            <a:r>
              <a:rPr lang="he-IL" dirty="0"/>
              <a:t>תהליך העיבוד:</a:t>
            </a:r>
            <a:r>
              <a:rPr lang="en-US" dirty="0"/>
              <a:t>	</a:t>
            </a:r>
            <a:endParaRPr lang="he-IL" dirty="0"/>
          </a:p>
          <a:p>
            <a:pPr lvl="1"/>
            <a:r>
              <a:rPr lang="he-IL" dirty="0"/>
              <a:t>על מנת לחשב כמה ארגזים נארזו נרצה לחשב את </a:t>
            </a:r>
            <a:r>
              <a:rPr lang="he-IL" b="1" dirty="0"/>
              <a:t>מנת החלוקה </a:t>
            </a:r>
            <a:r>
              <a:rPr lang="he-IL" dirty="0"/>
              <a:t>של סך הפחיות במספר הפחיות לארגז</a:t>
            </a:r>
          </a:p>
          <a:p>
            <a:pPr lvl="1"/>
            <a:r>
              <a:rPr lang="he-IL" dirty="0"/>
              <a:t>על מנת לחשב כמה פחיות נשארו בחוץ נרצה לחשב את </a:t>
            </a:r>
            <a:r>
              <a:rPr lang="he-IL" b="1" dirty="0"/>
              <a:t>שארית החלוקה </a:t>
            </a:r>
          </a:p>
          <a:p>
            <a:r>
              <a:rPr lang="he-IL" dirty="0"/>
              <a:t>פלט</a:t>
            </a:r>
          </a:p>
          <a:p>
            <a:pPr lvl="1"/>
            <a:r>
              <a:rPr lang="he-IL" dirty="0"/>
              <a:t> 2 משתנים עבור מספר הארגזים ועבור הפחיות שנשארו בחוץ, שניהם מטיפוס שלם </a:t>
            </a:r>
            <a:r>
              <a:rPr lang="en-US" dirty="0"/>
              <a:t>int</a:t>
            </a:r>
            <a:r>
              <a:rPr lang="he-IL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DB1008-38C5-40D0-8D6D-EB7DB5EF0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מפעל משקאות - אריזות - פתרון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29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נלמד היום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idx="1"/>
          </p:nvPr>
        </p:nvSpPr>
        <p:spPr>
          <a:xfrm>
            <a:off x="1024128" y="1049185"/>
            <a:ext cx="8031962" cy="3711075"/>
          </a:xfrm>
        </p:spPr>
        <p:txBody>
          <a:bodyPr/>
          <a:lstStyle/>
          <a:p>
            <a:r>
              <a:rPr lang="he-IL" dirty="0">
                <a:sym typeface="Varela Round"/>
              </a:rPr>
              <a:t>אופרטורים חשבוניים – מנה ושארית</a:t>
            </a:r>
          </a:p>
          <a:p>
            <a:r>
              <a:rPr lang="he-IL" dirty="0">
                <a:sym typeface="Varela Round"/>
              </a:rPr>
              <a:t>אופן השימוש</a:t>
            </a:r>
          </a:p>
          <a:p>
            <a:r>
              <a:rPr lang="he-IL" dirty="0">
                <a:sym typeface="Varela Round"/>
              </a:rPr>
              <a:t>מדוע הם חשובים</a:t>
            </a:r>
          </a:p>
          <a:p>
            <a:r>
              <a:rPr lang="he-IL" dirty="0">
                <a:sym typeface="Varela Round"/>
              </a:rPr>
              <a:t>דוגמאות תרגול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58C303-E198-483E-A262-922AC5C18CB4}"/>
              </a:ext>
            </a:extLst>
          </p:cNvPr>
          <p:cNvSpPr/>
          <p:nvPr/>
        </p:nvSpPr>
        <p:spPr>
          <a:xfrm>
            <a:off x="12281852" y="0"/>
            <a:ext cx="2150428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פרטו בשקופית זו את נושאי הלימוד של השיעור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70CC4B-1584-41A0-B857-F98E396EAF6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עבור 108 פחיות</a:t>
            </a:r>
          </a:p>
          <a:p>
            <a:r>
              <a:rPr lang="he-IL" dirty="0"/>
              <a:t>נארוז 4 ארגזים מלאים = 108/24</a:t>
            </a:r>
          </a:p>
          <a:p>
            <a:pPr lvl="1"/>
            <a:r>
              <a:rPr lang="he-IL" dirty="0"/>
              <a:t>סך הכל נארזו 4*24 ארגזים </a:t>
            </a:r>
            <a:r>
              <a:rPr lang="he-IL" dirty="0">
                <a:sym typeface="Wingdings" panose="05000000000000000000" pitchFamily="2" charset="2"/>
              </a:rPr>
              <a:t> 96 פחיות</a:t>
            </a:r>
            <a:endParaRPr lang="he-IL" dirty="0"/>
          </a:p>
          <a:p>
            <a:r>
              <a:rPr lang="he-IL" dirty="0"/>
              <a:t>12 פחיות ישארו בחוץ = 108%24</a:t>
            </a:r>
          </a:p>
          <a:p>
            <a:pPr lvl="1"/>
            <a:r>
              <a:rPr lang="he-IL" dirty="0"/>
              <a:t>לאחר שארזנו 96 פחיות, 12 פחיות נשארו בחוץ 108-96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E6F809-7E3F-4B13-83F5-A763730A1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מפעל משקאות – אריזות - דוגמא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2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B1008-38C5-40D0-8D6D-EB7DB5EF0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מפעל משקאות - אריזות - פתרון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8AF399-C83D-4B3E-9C0B-247654B888B3}"/>
              </a:ext>
            </a:extLst>
          </p:cNvPr>
          <p:cNvSpPr/>
          <p:nvPr/>
        </p:nvSpPr>
        <p:spPr>
          <a:xfrm>
            <a:off x="255181" y="1127051"/>
            <a:ext cx="117215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PACK = 24;</a:t>
            </a:r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</a:rPr>
              <a:t>//</a:t>
            </a:r>
            <a:r>
              <a:rPr lang="he-IL" sz="2400" dirty="0">
                <a:solidFill>
                  <a:srgbClr val="008000"/>
                </a:solidFill>
                <a:latin typeface="Consolas" panose="020B0609020204030204" pitchFamily="49" charset="0"/>
              </a:rPr>
              <a:t>הגדרת קבוע עבור מספר הפחיות בארגז</a:t>
            </a:r>
            <a:endParaRPr lang="he-IL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l" rtl="0"/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Console.WriteLine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"please enter number of can produced this shift"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algn="l" rtl="0"/>
            <a:r>
              <a:rPr lang="he-IL" sz="2400" dirty="0">
                <a:solidFill>
                  <a:srgbClr val="008000"/>
                </a:solidFill>
                <a:latin typeface="Consolas" panose="020B0609020204030204" pitchFamily="49" charset="0"/>
              </a:rPr>
              <a:t>// הגדרת משתנה עבור מספר הפחיות//</a:t>
            </a:r>
            <a:endParaRPr lang="he-IL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l" rtl="0"/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_____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cans =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.Parse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Console.ReadLine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pPr algn="l" rtl="0"/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l" rtl="0"/>
            <a:r>
              <a:rPr lang="he-IL" sz="2400" dirty="0">
                <a:solidFill>
                  <a:srgbClr val="008000"/>
                </a:solidFill>
                <a:latin typeface="Consolas" panose="020B0609020204030204" pitchFamily="49" charset="0"/>
              </a:rPr>
              <a:t>//חישוב מספר הארגזים המלאים - חישוב המנה</a:t>
            </a:r>
            <a:endParaRPr lang="he-IL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l" rtl="0"/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_____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box = ____________;</a:t>
            </a:r>
          </a:p>
          <a:p>
            <a:pPr algn="l" rtl="0"/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Console.WriteLine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(_____+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" boxes were fully packaged"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algn="l" rtl="0"/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l" rtl="0"/>
            <a:r>
              <a:rPr lang="he-IL" sz="2400" dirty="0">
                <a:solidFill>
                  <a:srgbClr val="008000"/>
                </a:solidFill>
                <a:latin typeface="Consolas" panose="020B0609020204030204" pitchFamily="49" charset="0"/>
              </a:rPr>
              <a:t>//חישוב מספר הפחיות שנשארו לא ארוזות - חישוב שארית</a:t>
            </a:r>
            <a:endParaRPr lang="he-IL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l" rtl="0"/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_____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left = ____________;</a:t>
            </a:r>
          </a:p>
          <a:p>
            <a:pPr algn="l" rtl="0"/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Console.WriteLine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(_____ + 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" cans left out of packaging"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099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B1008-38C5-40D0-8D6D-EB7DB5EF0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מפעל משקאות - אריזות - פתרון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8AF399-C83D-4B3E-9C0B-247654B888B3}"/>
              </a:ext>
            </a:extLst>
          </p:cNvPr>
          <p:cNvSpPr/>
          <p:nvPr/>
        </p:nvSpPr>
        <p:spPr>
          <a:xfrm>
            <a:off x="492413" y="994410"/>
            <a:ext cx="11589097" cy="4657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PACK = 24;</a:t>
            </a:r>
            <a:r>
              <a:rPr lang="en-US" sz="2000" dirty="0">
                <a:solidFill>
                  <a:srgbClr val="008000"/>
                </a:solidFill>
                <a:latin typeface="Consolas" panose="020B0609020204030204" pitchFamily="49" charset="0"/>
              </a:rPr>
              <a:t>//</a:t>
            </a:r>
            <a:r>
              <a:rPr lang="he-IL" sz="2000" dirty="0">
                <a:solidFill>
                  <a:srgbClr val="008000"/>
                </a:solidFill>
                <a:latin typeface="Consolas" panose="020B0609020204030204" pitchFamily="49" charset="0"/>
              </a:rPr>
              <a:t>הגדרת קבוע עבור מספר הפחיות בארגז</a:t>
            </a:r>
            <a:endParaRPr lang="he-IL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Console.WriteLine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"please enter number of can produced this shift"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algn="l" rtl="0">
              <a:lnSpc>
                <a:spcPct val="150000"/>
              </a:lnSpc>
            </a:pPr>
            <a:r>
              <a:rPr lang="he-IL" sz="2000" dirty="0">
                <a:solidFill>
                  <a:srgbClr val="008000"/>
                </a:solidFill>
                <a:latin typeface="Consolas" panose="020B0609020204030204" pitchFamily="49" charset="0"/>
              </a:rPr>
              <a:t>//הגדרת משתנה עבור מספר הפחיות//</a:t>
            </a:r>
            <a:endParaRPr lang="he-IL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cans = </a:t>
            </a:r>
            <a:r>
              <a:rPr lang="en-US" sz="20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.Parse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Console.ReadLine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pPr algn="l" rtl="0">
              <a:lnSpc>
                <a:spcPct val="150000"/>
              </a:lnSpc>
            </a:pPr>
            <a:r>
              <a:rPr lang="he-IL" sz="2000" dirty="0">
                <a:solidFill>
                  <a:srgbClr val="008000"/>
                </a:solidFill>
                <a:latin typeface="Consolas" panose="020B0609020204030204" pitchFamily="49" charset="0"/>
              </a:rPr>
              <a:t>//חישוב מספר הארגזים המלאים - חישוב המנה//</a:t>
            </a:r>
            <a:endParaRPr lang="he-IL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box = cans / PACK;</a:t>
            </a:r>
          </a:p>
          <a:p>
            <a:pPr algn="l" rtl="0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Console.WriteLine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"total of full "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+box+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 boxes were packaged"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algn="l" rtl="0">
              <a:lnSpc>
                <a:spcPct val="150000"/>
              </a:lnSpc>
            </a:pPr>
            <a:r>
              <a:rPr lang="he-IL" sz="2000" dirty="0">
                <a:solidFill>
                  <a:srgbClr val="008000"/>
                </a:solidFill>
                <a:latin typeface="Consolas" panose="020B0609020204030204" pitchFamily="49" charset="0"/>
              </a:rPr>
              <a:t>//חישוב מספר הפחיות שנשארו לא ארוזות - חישוב שארית//</a:t>
            </a:r>
            <a:endParaRPr lang="he-IL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 left = cans % PACK;</a:t>
            </a:r>
          </a:p>
          <a:p>
            <a:pPr algn="l" rtl="0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Console.WriteLine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(left + 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" cans left out of packaging"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2000" dirty="0"/>
          </a:p>
        </p:txBody>
      </p:sp>
      <p:sp>
        <p:nvSpPr>
          <p:cNvPr id="8" name="חץ: למטה 27">
            <a:extLst>
              <a:ext uri="{FF2B5EF4-FFF2-40B4-BE49-F238E27FC236}">
                <a16:creationId xmlns:a16="http://schemas.microsoft.com/office/drawing/2014/main" id="{2272B335-5C9A-4D63-ABD3-015DBAA9CB72}"/>
              </a:ext>
            </a:extLst>
          </p:cNvPr>
          <p:cNvSpPr/>
          <p:nvPr/>
        </p:nvSpPr>
        <p:spPr>
          <a:xfrm rot="5400000">
            <a:off x="7992393" y="936849"/>
            <a:ext cx="711537" cy="4845861"/>
          </a:xfrm>
          <a:prstGeom prst="downArrow">
            <a:avLst>
              <a:gd name="adj1" fmla="val 74015"/>
              <a:gd name="adj2" fmla="val 5159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המנה מבטאת את מספר הארגזים שנארזו – כמה פעמים נכנס 24 במספר הפחיות שיוצרו</a:t>
            </a:r>
          </a:p>
        </p:txBody>
      </p:sp>
      <p:sp>
        <p:nvSpPr>
          <p:cNvPr id="5" name="חץ: למטה 27">
            <a:extLst>
              <a:ext uri="{FF2B5EF4-FFF2-40B4-BE49-F238E27FC236}">
                <a16:creationId xmlns:a16="http://schemas.microsoft.com/office/drawing/2014/main" id="{AEB5453F-293C-4D43-BA1F-5C7F8503480A}"/>
              </a:ext>
            </a:extLst>
          </p:cNvPr>
          <p:cNvSpPr/>
          <p:nvPr/>
        </p:nvSpPr>
        <p:spPr>
          <a:xfrm rot="5400000">
            <a:off x="8743892" y="-79780"/>
            <a:ext cx="711537" cy="4845861"/>
          </a:xfrm>
          <a:prstGeom prst="downArrow">
            <a:avLst>
              <a:gd name="adj1" fmla="val 74015"/>
              <a:gd name="adj2" fmla="val 5159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הגדרנו משתנה קלט מטיפוס שלם </a:t>
            </a:r>
            <a:r>
              <a:rPr lang="en-US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int</a:t>
            </a:r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</p:txBody>
      </p:sp>
      <p:sp>
        <p:nvSpPr>
          <p:cNvPr id="6" name="חץ: למטה 27">
            <a:extLst>
              <a:ext uri="{FF2B5EF4-FFF2-40B4-BE49-F238E27FC236}">
                <a16:creationId xmlns:a16="http://schemas.microsoft.com/office/drawing/2014/main" id="{3D058072-E800-410E-B2E4-4E1BE86AF332}"/>
              </a:ext>
            </a:extLst>
          </p:cNvPr>
          <p:cNvSpPr/>
          <p:nvPr/>
        </p:nvSpPr>
        <p:spPr>
          <a:xfrm rot="5400000">
            <a:off x="8743891" y="2375788"/>
            <a:ext cx="711537" cy="4845861"/>
          </a:xfrm>
          <a:prstGeom prst="downArrow">
            <a:avLst>
              <a:gd name="adj1" fmla="val 74015"/>
              <a:gd name="adj2" fmla="val 5159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השארית מבטאת כמה פחיות נשארו בחוץ</a:t>
            </a:r>
          </a:p>
        </p:txBody>
      </p:sp>
    </p:spTree>
    <p:extLst>
      <p:ext uri="{BB962C8B-B14F-4D97-AF65-F5344CB8AC3E}">
        <p14:creationId xmlns:p14="http://schemas.microsoft.com/office/powerpoint/2010/main" val="155617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70CC4B-1584-41A0-B857-F98E396EAF6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עבור 108 פחיות</a:t>
            </a:r>
          </a:p>
          <a:p>
            <a:r>
              <a:rPr lang="he-IL" dirty="0"/>
              <a:t>נארוז 4 ארגזים מלאים = 108/24</a:t>
            </a:r>
          </a:p>
          <a:p>
            <a:pPr lvl="1"/>
            <a:r>
              <a:rPr lang="he-IL" dirty="0"/>
              <a:t>סך הכל נארזו 4*24 ארגזים </a:t>
            </a:r>
            <a:r>
              <a:rPr lang="he-IL" dirty="0">
                <a:sym typeface="Wingdings" panose="05000000000000000000" pitchFamily="2" charset="2"/>
              </a:rPr>
              <a:t> 96 פחיות</a:t>
            </a:r>
            <a:endParaRPr lang="he-IL" dirty="0"/>
          </a:p>
          <a:p>
            <a:r>
              <a:rPr lang="he-IL" dirty="0"/>
              <a:t>12 פחיות ישארו בחוץ = 108%24</a:t>
            </a:r>
          </a:p>
          <a:p>
            <a:pPr lvl="1"/>
            <a:r>
              <a:rPr lang="he-IL" dirty="0"/>
              <a:t>לאחר שארזנו 96 פחיות, 12 פחיות נשארו בחוץ 108-96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E6F809-7E3F-4B13-83F5-A763730A1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מפעל משקאות – אריזות - דוגמא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891CBB-3962-4DDC-8BD8-E52AB9746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72" y="3298923"/>
            <a:ext cx="7059365" cy="268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0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D26448-459A-40B6-BC27-32663B55E7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זמן התמתחות למי שזקוק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6992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D8D9B74-40A2-4B6B-9743-14263B914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03085">
            <a:off x="974934" y="2071686"/>
            <a:ext cx="2257425" cy="225742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091CB50-835E-4307-AFAB-974C1C527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תרשים זרימה: תהליך חלופי 2">
            <a:extLst>
              <a:ext uri="{FF2B5EF4-FFF2-40B4-BE49-F238E27FC236}">
                <a16:creationId xmlns:a16="http://schemas.microsoft.com/office/drawing/2014/main" id="{C133A373-9091-4A19-B2B0-88004C9BE9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937" y="1444627"/>
            <a:ext cx="11160125" cy="927098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indent="0" algn="ctr">
              <a:buNone/>
            </a:pPr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מהכביסה יצאו 14 גרביים, האם ניתן ליצור מהם זוגות ולהכניס את כולן לארון?</a:t>
            </a:r>
          </a:p>
        </p:txBody>
      </p:sp>
      <p:sp>
        <p:nvSpPr>
          <p:cNvPr id="11" name="תרשים זרימה: תהליך חלופי 2">
            <a:extLst>
              <a:ext uri="{FF2B5EF4-FFF2-40B4-BE49-F238E27FC236}">
                <a16:creationId xmlns:a16="http://schemas.microsoft.com/office/drawing/2014/main" id="{2453E8F6-BACF-49D5-B2BA-E1B0CC6B31A0}"/>
              </a:ext>
            </a:extLst>
          </p:cNvPr>
          <p:cNvSpPr txBox="1">
            <a:spLocks/>
          </p:cNvSpPr>
          <p:nvPr/>
        </p:nvSpPr>
        <p:spPr>
          <a:xfrm>
            <a:off x="5695950" y="2654088"/>
            <a:ext cx="5980112" cy="927098"/>
          </a:xfrm>
          <a:prstGeom prst="flowChartAlternateProcess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he-IL" dirty="0">
                <a:solidFill>
                  <a:schemeClr val="bg1"/>
                </a:solidFill>
              </a:rPr>
              <a:t>מה נדרש כדי שנוכל ליצור זוגות?</a:t>
            </a:r>
          </a:p>
        </p:txBody>
      </p:sp>
    </p:spTree>
    <p:extLst>
      <p:ext uri="{BB962C8B-B14F-4D97-AF65-F5344CB8AC3E}">
        <p14:creationId xmlns:p14="http://schemas.microsoft.com/office/powerpoint/2010/main" val="414267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055EEA-5654-4A24-8243-7F13B65E5DA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e-IL" dirty="0"/>
              <a:t>14%2?</a:t>
            </a:r>
          </a:p>
          <a:p>
            <a:pPr lvl="1"/>
            <a:r>
              <a:rPr lang="he-IL" dirty="0"/>
              <a:t>0</a:t>
            </a:r>
          </a:p>
          <a:p>
            <a:r>
              <a:rPr lang="he-IL" dirty="0"/>
              <a:t>15%2?</a:t>
            </a:r>
          </a:p>
          <a:p>
            <a:pPr lvl="1"/>
            <a:r>
              <a:rPr lang="he-IL" dirty="0"/>
              <a:t>1</a:t>
            </a:r>
          </a:p>
          <a:p>
            <a:r>
              <a:rPr lang="he-IL" dirty="0"/>
              <a:t>16%2?</a:t>
            </a:r>
          </a:p>
          <a:p>
            <a:pPr lvl="1"/>
            <a:r>
              <a:rPr lang="he-IL" dirty="0"/>
              <a:t>0</a:t>
            </a:r>
          </a:p>
          <a:p>
            <a:endParaRPr lang="he-IL" dirty="0"/>
          </a:p>
          <a:p>
            <a:r>
              <a:rPr lang="he-IL" dirty="0"/>
              <a:t>מה הן שאריות החלוקה האפשריות כאשר מחלקים ב 2?</a:t>
            </a:r>
          </a:p>
          <a:p>
            <a:pPr lvl="1"/>
            <a:r>
              <a:rPr lang="he-IL" dirty="0"/>
              <a:t>0 או 1</a:t>
            </a:r>
          </a:p>
          <a:p>
            <a:r>
              <a:rPr lang="he-IL" dirty="0"/>
              <a:t>האם יש שארית חלוקה נוספת כאשר מחלקים ב 2?</a:t>
            </a:r>
          </a:p>
          <a:p>
            <a:pPr lvl="1"/>
            <a:endParaRPr lang="he-IL" dirty="0"/>
          </a:p>
          <a:p>
            <a:r>
              <a:rPr lang="he-IL" dirty="0"/>
              <a:t>מה המשמעות של שארית החלוקה ב -2</a:t>
            </a:r>
          </a:p>
          <a:p>
            <a:pPr lvl="1"/>
            <a:r>
              <a:rPr lang="he-IL" dirty="0"/>
              <a:t>0 – המספר זוגי</a:t>
            </a:r>
          </a:p>
          <a:p>
            <a:pPr lvl="1"/>
            <a:r>
              <a:rPr lang="he-IL" dirty="0"/>
              <a:t>1 – המספר אי זוגי</a:t>
            </a:r>
          </a:p>
          <a:p>
            <a:endParaRPr lang="he-IL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11699D-6D64-4DA3-ACD5-D7BDF3144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שארית חלוקה ב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7BF598-98FB-49F5-A11C-6F31164D53D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נתון מספר - 37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B52827-DCCE-4A5E-ADA8-79922FA8D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שארית חלוקה ב 10</a:t>
            </a:r>
            <a:endParaRPr lang="en-US" dirty="0"/>
          </a:p>
        </p:txBody>
      </p:sp>
      <p:sp>
        <p:nvSpPr>
          <p:cNvPr id="4" name="תרשים זרימה: תהליך חלופי 2">
            <a:extLst>
              <a:ext uri="{FF2B5EF4-FFF2-40B4-BE49-F238E27FC236}">
                <a16:creationId xmlns:a16="http://schemas.microsoft.com/office/drawing/2014/main" id="{43068ADF-0F87-4133-8722-4BC5BC7F89C9}"/>
              </a:ext>
            </a:extLst>
          </p:cNvPr>
          <p:cNvSpPr/>
          <p:nvPr/>
        </p:nvSpPr>
        <p:spPr>
          <a:xfrm>
            <a:off x="1818756" y="2463963"/>
            <a:ext cx="2429163" cy="135774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37/10=?</a:t>
            </a:r>
            <a:endParaRPr lang="he-IL" sz="24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תרשים זרימה: תהליך חלופי 4">
            <a:extLst>
              <a:ext uri="{FF2B5EF4-FFF2-40B4-BE49-F238E27FC236}">
                <a16:creationId xmlns:a16="http://schemas.microsoft.com/office/drawing/2014/main" id="{AC2ECF69-342A-4237-824E-E819ACA0AF88}"/>
              </a:ext>
            </a:extLst>
          </p:cNvPr>
          <p:cNvSpPr/>
          <p:nvPr/>
        </p:nvSpPr>
        <p:spPr>
          <a:xfrm>
            <a:off x="5007148" y="2463963"/>
            <a:ext cx="2429163" cy="1357746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37%10=?</a:t>
            </a:r>
            <a:endParaRPr lang="he-IL" sz="24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1760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7BF598-98FB-49F5-A11C-6F31164D53D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נתון מספר - 37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B52827-DCCE-4A5E-ADA8-79922FA8D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שארית חלוקה ב 10</a:t>
            </a:r>
            <a:endParaRPr lang="en-US" dirty="0"/>
          </a:p>
        </p:txBody>
      </p:sp>
      <p:sp>
        <p:nvSpPr>
          <p:cNvPr id="4" name="תרשים זרימה: תהליך חלופי 2">
            <a:extLst>
              <a:ext uri="{FF2B5EF4-FFF2-40B4-BE49-F238E27FC236}">
                <a16:creationId xmlns:a16="http://schemas.microsoft.com/office/drawing/2014/main" id="{43068ADF-0F87-4133-8722-4BC5BC7F89C9}"/>
              </a:ext>
            </a:extLst>
          </p:cNvPr>
          <p:cNvSpPr/>
          <p:nvPr/>
        </p:nvSpPr>
        <p:spPr>
          <a:xfrm>
            <a:off x="1818756" y="2463963"/>
            <a:ext cx="2429163" cy="135774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37/10=3</a:t>
            </a:r>
            <a:endParaRPr lang="he-IL" sz="24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תרשים זרימה: תהליך חלופי 4">
            <a:extLst>
              <a:ext uri="{FF2B5EF4-FFF2-40B4-BE49-F238E27FC236}">
                <a16:creationId xmlns:a16="http://schemas.microsoft.com/office/drawing/2014/main" id="{AC2ECF69-342A-4237-824E-E819ACA0AF88}"/>
              </a:ext>
            </a:extLst>
          </p:cNvPr>
          <p:cNvSpPr/>
          <p:nvPr/>
        </p:nvSpPr>
        <p:spPr>
          <a:xfrm>
            <a:off x="5007148" y="2463963"/>
            <a:ext cx="2429163" cy="1357746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37%10=7</a:t>
            </a:r>
            <a:endParaRPr lang="he-IL" sz="24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6" name="תרשים זרימה: תהליך חלופי 2">
            <a:extLst>
              <a:ext uri="{FF2B5EF4-FFF2-40B4-BE49-F238E27FC236}">
                <a16:creationId xmlns:a16="http://schemas.microsoft.com/office/drawing/2014/main" id="{F5393E9D-7B68-45C3-A515-E96B2B96F387}"/>
              </a:ext>
            </a:extLst>
          </p:cNvPr>
          <p:cNvSpPr/>
          <p:nvPr/>
        </p:nvSpPr>
        <p:spPr>
          <a:xfrm>
            <a:off x="1818755" y="4147451"/>
            <a:ext cx="2429163" cy="135774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חילוץ ספרת העשרות במספר דו ספרתי</a:t>
            </a:r>
          </a:p>
        </p:txBody>
      </p:sp>
      <p:sp>
        <p:nvSpPr>
          <p:cNvPr id="7" name="תרשים זרימה: תהליך חלופי 4">
            <a:extLst>
              <a:ext uri="{FF2B5EF4-FFF2-40B4-BE49-F238E27FC236}">
                <a16:creationId xmlns:a16="http://schemas.microsoft.com/office/drawing/2014/main" id="{C17CBDB0-5D59-4772-BD2B-598020CA7551}"/>
              </a:ext>
            </a:extLst>
          </p:cNvPr>
          <p:cNvSpPr/>
          <p:nvPr/>
        </p:nvSpPr>
        <p:spPr>
          <a:xfrm>
            <a:off x="5007147" y="4147892"/>
            <a:ext cx="2429163" cy="1357746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חילוץ ספרת האחדות (בכל מספר שלם)</a:t>
            </a:r>
          </a:p>
        </p:txBody>
      </p:sp>
    </p:spTree>
    <p:extLst>
      <p:ext uri="{BB962C8B-B14F-4D97-AF65-F5344CB8AC3E}">
        <p14:creationId xmlns:p14="http://schemas.microsoft.com/office/powerpoint/2010/main" val="44351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557EB7-58AC-4E7D-BAED-16D219BC031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משמעות האופרטורים </a:t>
            </a:r>
          </a:p>
          <a:p>
            <a:pPr lvl="1"/>
            <a:r>
              <a:rPr lang="he-IL" dirty="0"/>
              <a:t>מנה /</a:t>
            </a:r>
          </a:p>
          <a:p>
            <a:pPr lvl="1"/>
            <a:r>
              <a:rPr lang="he-IL" dirty="0"/>
              <a:t>שארית %</a:t>
            </a:r>
          </a:p>
          <a:p>
            <a:r>
              <a:rPr lang="he-IL" dirty="0"/>
              <a:t>ההבדל בין חלוקה בשלמים לחלוקה בממשיים</a:t>
            </a:r>
          </a:p>
          <a:p>
            <a:r>
              <a:rPr lang="he-IL" dirty="0"/>
              <a:t>מהן השאריות האפשריות בחלוקה במספר, למשל </a:t>
            </a:r>
            <a:r>
              <a:rPr lang="en-US" dirty="0"/>
              <a:t>Y/X</a:t>
            </a:r>
            <a:r>
              <a:rPr lang="he-IL" dirty="0"/>
              <a:t>?</a:t>
            </a:r>
          </a:p>
          <a:p>
            <a:r>
              <a:rPr lang="he-IL" dirty="0"/>
              <a:t>מה המשמעות של שארית החלוקה ב -2 וב-10</a:t>
            </a:r>
          </a:p>
          <a:p>
            <a:pPr marL="457245" lvl="1" indent="0">
              <a:buNone/>
            </a:pPr>
            <a:endParaRPr lang="he-IL" dirty="0"/>
          </a:p>
          <a:p>
            <a:endParaRPr lang="he-IL" dirty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8C04BD-A443-4B1D-BF3E-2E231222D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סיכום</a:t>
            </a:r>
          </a:p>
        </p:txBody>
      </p:sp>
    </p:spTree>
    <p:extLst>
      <p:ext uri="{BB962C8B-B14F-4D97-AF65-F5344CB8AC3E}">
        <p14:creationId xmlns:p14="http://schemas.microsoft.com/office/powerpoint/2010/main" val="2639993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ידע קודם נדרש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משתנים מטיפוסים שונים: </a:t>
            </a:r>
            <a:r>
              <a:rPr lang="en-US" dirty="0"/>
              <a:t>int</a:t>
            </a:r>
            <a:r>
              <a:rPr lang="he-IL" dirty="0"/>
              <a:t>, </a:t>
            </a:r>
            <a:r>
              <a:rPr lang="en-US" dirty="0"/>
              <a:t>double</a:t>
            </a:r>
            <a:endParaRPr lang="he-IL" dirty="0"/>
          </a:p>
          <a:p>
            <a:r>
              <a:rPr lang="he-IL" dirty="0"/>
              <a:t>המרות בין משתנים</a:t>
            </a:r>
          </a:p>
          <a:p>
            <a:r>
              <a:rPr lang="he-IL" dirty="0"/>
              <a:t>הוראות קלט, פלט, השמה</a:t>
            </a:r>
          </a:p>
          <a:p>
            <a:r>
              <a:rPr lang="he-IL" dirty="0"/>
              <a:t>ביצוע מותנה (</a:t>
            </a:r>
            <a:r>
              <a:rPr lang="en-US" dirty="0"/>
              <a:t>if</a:t>
            </a:r>
            <a:r>
              <a:rPr lang="he-IL" dirty="0"/>
              <a:t>)</a:t>
            </a:r>
            <a:endParaRPr lang="en-US" dirty="0"/>
          </a:p>
          <a:p>
            <a:endParaRPr lang="he-IL" dirty="0"/>
          </a:p>
          <a:p>
            <a:endParaRPr lang="he-I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6B5EEF-D55B-40DC-84E8-C8AB1B4FE23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46B9D6-A4E1-452B-8FCA-7F9CB78B2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מאפשרת לנו שארית החלוקה ב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0428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dia Placeholder 9">
            <a:extLst>
              <a:ext uri="{FF2B5EF4-FFF2-40B4-BE49-F238E27FC236}">
                <a16:creationId xmlns:a16="http://schemas.microsoft.com/office/drawing/2014/main" id="{2195A6C7-E761-4EF8-93E9-82A816AC72D4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/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9B78F9A-FE2C-4302-8A5B-C853065E465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he-IL" dirty="0"/>
              <a:t>שם הסרט והקרדיט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4FDF47-CF2F-4B8F-B2FE-0A237F4216CF}"/>
              </a:ext>
            </a:extLst>
          </p:cNvPr>
          <p:cNvSpPr/>
          <p:nvPr/>
        </p:nvSpPr>
        <p:spPr>
          <a:xfrm>
            <a:off x="12279398" y="30480"/>
            <a:ext cx="2884402" cy="23088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לשלב סרטוני יוטיוב במצגות שלכם,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br>
              <a:rPr lang="en-US" dirty="0">
                <a:solidFill>
                  <a:srgbClr val="002060"/>
                </a:solidFill>
                <a:hlinkClick r:id="rId2"/>
              </a:rPr>
            </a:br>
            <a:r>
              <a:rPr lang="en-US" dirty="0">
                <a:solidFill>
                  <a:srgbClr val="002060"/>
                </a:solidFill>
                <a:hlinkClick r:id="rId3"/>
              </a:rPr>
              <a:t>https://youtu.be/vQvplI6u0O0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6376FDC-E308-4A9E-8F20-EE9BB34BDECF}"/>
              </a:ext>
            </a:extLst>
          </p:cNvPr>
          <p:cNvSpPr/>
          <p:nvPr/>
        </p:nvSpPr>
        <p:spPr>
          <a:xfrm>
            <a:off x="12279398" y="2440073"/>
            <a:ext cx="2884402" cy="23088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לשלב סרטון </a:t>
            </a:r>
            <a:r>
              <a:rPr lang="he-IL" dirty="0" err="1">
                <a:solidFill>
                  <a:srgbClr val="002060"/>
                </a:solidFill>
              </a:rPr>
              <a:t>יוטיוב</a:t>
            </a:r>
            <a:r>
              <a:rPr lang="he-IL" dirty="0">
                <a:solidFill>
                  <a:srgbClr val="002060"/>
                </a:solidFill>
              </a:rPr>
              <a:t> </a:t>
            </a:r>
            <a:r>
              <a:rPr lang="he-IL" b="1" dirty="0">
                <a:solidFill>
                  <a:srgbClr val="002060"/>
                </a:solidFill>
              </a:rPr>
              <a:t>החל מרגע מדויק</a:t>
            </a:r>
            <a:r>
              <a:rPr lang="he-IL" dirty="0">
                <a:solidFill>
                  <a:srgbClr val="002060"/>
                </a:solidFill>
              </a:rPr>
              <a:t>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br>
              <a:rPr lang="en-US" dirty="0">
                <a:solidFill>
                  <a:srgbClr val="002060"/>
                </a:solidFill>
                <a:hlinkClick r:id="rId2"/>
              </a:rPr>
            </a:br>
            <a:r>
              <a:rPr lang="en-US" dirty="0">
                <a:solidFill>
                  <a:srgbClr val="002060"/>
                </a:solidFill>
                <a:hlinkClick r:id="rId4"/>
              </a:rPr>
              <a:t>https://youtu.be/Nan3NqupCUM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02C7987-B60A-458E-BE03-5A58B221B0F1}"/>
              </a:ext>
            </a:extLst>
          </p:cNvPr>
          <p:cNvSpPr/>
          <p:nvPr/>
        </p:nvSpPr>
        <p:spPr>
          <a:xfrm>
            <a:off x="12279398" y="4849666"/>
            <a:ext cx="2884402" cy="19930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שימו לב </a:t>
            </a:r>
            <a:r>
              <a:rPr lang="he-IL" dirty="0">
                <a:solidFill>
                  <a:srgbClr val="002060"/>
                </a:solidFill>
              </a:rPr>
              <a:t>: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he-IL" dirty="0">
                <a:solidFill>
                  <a:srgbClr val="002060"/>
                </a:solidFill>
              </a:rPr>
              <a:t>חל איסור להוריד סרטונים מ-</a:t>
            </a:r>
            <a:r>
              <a:rPr lang="en-US" dirty="0" err="1">
                <a:solidFill>
                  <a:srgbClr val="002060"/>
                </a:solidFill>
              </a:rPr>
              <a:t>Youtube</a:t>
            </a:r>
            <a:r>
              <a:rPr lang="he-IL" dirty="0">
                <a:solidFill>
                  <a:srgbClr val="002060"/>
                </a:solidFill>
              </a:rPr>
              <a:t> או אתרי וידאו אחרים, ניתן להציגם רק באמצעות הטמעה. </a:t>
            </a:r>
          </a:p>
          <a:p>
            <a:pPr algn="ctr"/>
            <a:r>
              <a:rPr lang="he-IL" sz="1600" dirty="0">
                <a:solidFill>
                  <a:srgbClr val="002060"/>
                </a:solidFill>
              </a:rPr>
              <a:t>(אם אין לכם צורך בשקופית זו, מחקו אותה)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1447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6469D9-7AB5-4B51-A971-96A91FB99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כותרת</a:t>
            </a:r>
            <a:endParaRPr lang="en-US" dirty="0"/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AB8BD618-A489-477B-BCFF-DD00331D5EA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he-IL" dirty="0"/>
              <a:t>פירוט המשימה</a:t>
            </a:r>
          </a:p>
        </p:txBody>
      </p:sp>
      <p:pic>
        <p:nvPicPr>
          <p:cNvPr id="7" name="תמונה 6" descr="תמונה שמכילה אובייקט, שעון&#10;&#10;התיאור נוצר באופן אוטומטי">
            <a:extLst>
              <a:ext uri="{FF2B5EF4-FFF2-40B4-BE49-F238E27FC236}">
                <a16:creationId xmlns:a16="http://schemas.microsoft.com/office/drawing/2014/main" id="{300B5EBA-5684-439B-82F6-2B288C3AC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3F2EE"/>
              </a:clrFrom>
              <a:clrTo>
                <a:srgbClr val="F3F2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t="21296" r="8702"/>
          <a:stretch/>
        </p:blipFill>
        <p:spPr>
          <a:xfrm flipH="1">
            <a:off x="-1" y="4314285"/>
            <a:ext cx="2277745" cy="2037982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E1336D4C-B954-4D7A-A012-BC33384799E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89" y="1331227"/>
            <a:ext cx="2942173" cy="2942173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D989127E-4432-4D24-8B7A-2550CB04B507}"/>
              </a:ext>
            </a:extLst>
          </p:cNvPr>
          <p:cNvSpPr/>
          <p:nvPr/>
        </p:nvSpPr>
        <p:spPr>
          <a:xfrm>
            <a:off x="635507" y="828252"/>
            <a:ext cx="2145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6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סרקו אותי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3835F1C-B5CB-4AC9-A596-95F0074BA572}"/>
              </a:ext>
            </a:extLst>
          </p:cNvPr>
          <p:cNvSpPr/>
          <p:nvPr/>
        </p:nvSpPr>
        <p:spPr>
          <a:xfrm>
            <a:off x="12279398" y="375222"/>
            <a:ext cx="3006322" cy="5186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לשלב במצגות  קישור לפעילות או לדפי מידע,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  <a:hlinkClick r:id="rId5"/>
              </a:rPr>
            </a:br>
            <a:r>
              <a:rPr lang="en-US" dirty="0">
                <a:solidFill>
                  <a:srgbClr val="002060"/>
                </a:solidFill>
                <a:hlinkClick r:id="rId6"/>
              </a:rPr>
              <a:t>https://youtu.be/xODFEFLQ8PQ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אתר מומלץ ליצירת </a:t>
            </a:r>
            <a:r>
              <a:rPr lang="en-US" dirty="0">
                <a:solidFill>
                  <a:srgbClr val="002060"/>
                </a:solidFill>
              </a:rPr>
              <a:t>QR</a:t>
            </a:r>
            <a:r>
              <a:rPr lang="he-IL" dirty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en-US" dirty="0">
                <a:hlinkClick r:id="rId7"/>
              </a:rPr>
              <a:t>https://www.the-qrcode-generator.com/</a:t>
            </a:r>
            <a:endParaRPr lang="he-IL" dirty="0"/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  <a:highlight>
                  <a:srgbClr val="FFFF00"/>
                </a:highlight>
              </a:rPr>
              <a:t>החליפו את הקוד בשקופית לקוד החדש שקיבלתם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sz="1600" dirty="0">
                <a:solidFill>
                  <a:srgbClr val="002060"/>
                </a:solidFill>
              </a:rPr>
              <a:t>(אם אין לכם צורך בשקופית זו, מחקו אותה)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747F1D-4827-4A19-ADAC-B662AD81FEC3}"/>
              </a:ext>
            </a:extLst>
          </p:cNvPr>
          <p:cNvSpPr txBox="1"/>
          <p:nvPr/>
        </p:nvSpPr>
        <p:spPr>
          <a:xfrm>
            <a:off x="645459" y="2299447"/>
            <a:ext cx="2054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000" b="1" dirty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קוד לדוגמה  בלבד </a:t>
            </a:r>
            <a:br>
              <a:rPr lang="en-US" sz="2000" b="1" dirty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he-IL" sz="2000" b="1" dirty="0"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(מחקו טקסט זה)</a:t>
            </a:r>
            <a:endParaRPr lang="en-US" sz="2000" b="1" dirty="0"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20975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ECEB5F-1AF1-455B-9707-912205C838FF}"/>
              </a:ext>
            </a:extLst>
          </p:cNvPr>
          <p:cNvSpPr/>
          <p:nvPr/>
        </p:nvSpPr>
        <p:spPr>
          <a:xfrm>
            <a:off x="12279398" y="302487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6E0C21-89FF-42AF-A30F-37774DC52E83}"/>
              </a:ext>
            </a:extLst>
          </p:cNvPr>
          <p:cNvSpPr/>
          <p:nvPr/>
        </p:nvSpPr>
        <p:spPr>
          <a:xfrm>
            <a:off x="-15239" y="5634318"/>
            <a:ext cx="8834706" cy="1237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כותרת 3">
            <a:extLst>
              <a:ext uri="{FF2B5EF4-FFF2-40B4-BE49-F238E27FC236}">
                <a16:creationId xmlns:a16="http://schemas.microsoft.com/office/drawing/2014/main" id="{2BA832D5-5019-4D1F-9C26-A9FBB987D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400" dirty="0"/>
              <a:t>בנק צורות ותיבות טקסט</a:t>
            </a:r>
          </a:p>
        </p:txBody>
      </p:sp>
      <p:sp>
        <p:nvSpPr>
          <p:cNvPr id="3" name="תרשים זרימה: תהליך חלופי 2">
            <a:extLst>
              <a:ext uri="{FF2B5EF4-FFF2-40B4-BE49-F238E27FC236}">
                <a16:creationId xmlns:a16="http://schemas.microsoft.com/office/drawing/2014/main" id="{04A1334B-5ADC-4228-B6D1-6AAE8140F46B}"/>
              </a:ext>
            </a:extLst>
          </p:cNvPr>
          <p:cNvSpPr/>
          <p:nvPr/>
        </p:nvSpPr>
        <p:spPr>
          <a:xfrm>
            <a:off x="138546" y="1112981"/>
            <a:ext cx="2429163" cy="135774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טקסט לדוגמה</a:t>
            </a:r>
          </a:p>
        </p:txBody>
      </p:sp>
      <p:sp>
        <p:nvSpPr>
          <p:cNvPr id="5" name="תרשים זרימה: תהליך חלופי 4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138546" y="2694708"/>
            <a:ext cx="2429163" cy="1357746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טקסט לדוגמה</a:t>
            </a:r>
          </a:p>
        </p:txBody>
      </p:sp>
      <p:sp>
        <p:nvSpPr>
          <p:cNvPr id="6" name="תרשים זרימה: מסיים 5">
            <a:extLst>
              <a:ext uri="{FF2B5EF4-FFF2-40B4-BE49-F238E27FC236}">
                <a16:creationId xmlns:a16="http://schemas.microsoft.com/office/drawing/2014/main" id="{65CF19B0-B50C-40AD-BC08-14E9353DC465}"/>
              </a:ext>
            </a:extLst>
          </p:cNvPr>
          <p:cNvSpPr/>
          <p:nvPr/>
        </p:nvSpPr>
        <p:spPr>
          <a:xfrm>
            <a:off x="2909454" y="1168399"/>
            <a:ext cx="2632363" cy="1246909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טקסט לדוגמה</a:t>
            </a:r>
          </a:p>
        </p:txBody>
      </p:sp>
      <p:sp>
        <p:nvSpPr>
          <p:cNvPr id="7" name="תרשים זרימה: מסיים 6">
            <a:extLst>
              <a:ext uri="{FF2B5EF4-FFF2-40B4-BE49-F238E27FC236}">
                <a16:creationId xmlns:a16="http://schemas.microsoft.com/office/drawing/2014/main" id="{582F3B17-6891-4A2A-BE13-6C3615478511}"/>
              </a:ext>
            </a:extLst>
          </p:cNvPr>
          <p:cNvSpPr/>
          <p:nvPr/>
        </p:nvSpPr>
        <p:spPr>
          <a:xfrm>
            <a:off x="2909454" y="2805545"/>
            <a:ext cx="2632363" cy="1246909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טקסט לדוגמה</a:t>
            </a:r>
            <a:endParaRPr lang="he-IL" sz="20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" name="חץ: למטה 7">
            <a:extLst>
              <a:ext uri="{FF2B5EF4-FFF2-40B4-BE49-F238E27FC236}">
                <a16:creationId xmlns:a16="http://schemas.microsoft.com/office/drawing/2014/main" id="{CC01D59A-0191-4CD1-BD07-3E7A570EFB86}"/>
              </a:ext>
            </a:extLst>
          </p:cNvPr>
          <p:cNvSpPr/>
          <p:nvPr/>
        </p:nvSpPr>
        <p:spPr>
          <a:xfrm>
            <a:off x="1076036" y="4401127"/>
            <a:ext cx="554182" cy="951346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sp>
        <p:nvSpPr>
          <p:cNvPr id="9" name="חץ: למטה 8">
            <a:extLst>
              <a:ext uri="{FF2B5EF4-FFF2-40B4-BE49-F238E27FC236}">
                <a16:creationId xmlns:a16="http://schemas.microsoft.com/office/drawing/2014/main" id="{32312118-8352-4AD2-AD1A-056872100B34}"/>
              </a:ext>
            </a:extLst>
          </p:cNvPr>
          <p:cNvSpPr/>
          <p:nvPr/>
        </p:nvSpPr>
        <p:spPr>
          <a:xfrm>
            <a:off x="1630218" y="4401126"/>
            <a:ext cx="554182" cy="1357745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sp>
        <p:nvSpPr>
          <p:cNvPr id="10" name="חץ: למטה 9">
            <a:extLst>
              <a:ext uri="{FF2B5EF4-FFF2-40B4-BE49-F238E27FC236}">
                <a16:creationId xmlns:a16="http://schemas.microsoft.com/office/drawing/2014/main" id="{D913AA88-2E50-41CC-9B98-719788F6934E}"/>
              </a:ext>
            </a:extLst>
          </p:cNvPr>
          <p:cNvSpPr/>
          <p:nvPr/>
        </p:nvSpPr>
        <p:spPr>
          <a:xfrm>
            <a:off x="2184400" y="4401125"/>
            <a:ext cx="554182" cy="1838038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sp>
        <p:nvSpPr>
          <p:cNvPr id="11" name="חץ: למטה 10">
            <a:extLst>
              <a:ext uri="{FF2B5EF4-FFF2-40B4-BE49-F238E27FC236}">
                <a16:creationId xmlns:a16="http://schemas.microsoft.com/office/drawing/2014/main" id="{02B4C19A-0960-42C3-81EB-B50DA60CC75B}"/>
              </a:ext>
            </a:extLst>
          </p:cNvPr>
          <p:cNvSpPr/>
          <p:nvPr/>
        </p:nvSpPr>
        <p:spPr>
          <a:xfrm>
            <a:off x="2992582" y="4433456"/>
            <a:ext cx="554182" cy="951346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sp>
        <p:nvSpPr>
          <p:cNvPr id="12" name="חץ: למטה 11">
            <a:extLst>
              <a:ext uri="{FF2B5EF4-FFF2-40B4-BE49-F238E27FC236}">
                <a16:creationId xmlns:a16="http://schemas.microsoft.com/office/drawing/2014/main" id="{2D6932F5-8037-4002-BA43-F17C044295BF}"/>
              </a:ext>
            </a:extLst>
          </p:cNvPr>
          <p:cNvSpPr/>
          <p:nvPr/>
        </p:nvSpPr>
        <p:spPr>
          <a:xfrm>
            <a:off x="3546764" y="4433455"/>
            <a:ext cx="554182" cy="1357745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sp>
        <p:nvSpPr>
          <p:cNvPr id="13" name="חץ: למטה 12">
            <a:extLst>
              <a:ext uri="{FF2B5EF4-FFF2-40B4-BE49-F238E27FC236}">
                <a16:creationId xmlns:a16="http://schemas.microsoft.com/office/drawing/2014/main" id="{077B063C-9C17-412F-8E40-F4BE649C46E8}"/>
              </a:ext>
            </a:extLst>
          </p:cNvPr>
          <p:cNvSpPr/>
          <p:nvPr/>
        </p:nvSpPr>
        <p:spPr>
          <a:xfrm>
            <a:off x="4100946" y="4433454"/>
            <a:ext cx="554182" cy="1838038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sp>
        <p:nvSpPr>
          <p:cNvPr id="14" name="חץ: למטה 13">
            <a:extLst>
              <a:ext uri="{FF2B5EF4-FFF2-40B4-BE49-F238E27FC236}">
                <a16:creationId xmlns:a16="http://schemas.microsoft.com/office/drawing/2014/main" id="{B57F5EA7-740D-47A0-B4D2-2B70E65A3626}"/>
              </a:ext>
            </a:extLst>
          </p:cNvPr>
          <p:cNvSpPr/>
          <p:nvPr/>
        </p:nvSpPr>
        <p:spPr>
          <a:xfrm>
            <a:off x="4909128" y="4465785"/>
            <a:ext cx="554182" cy="951346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sp>
        <p:nvSpPr>
          <p:cNvPr id="15" name="חץ: למטה 14">
            <a:extLst>
              <a:ext uri="{FF2B5EF4-FFF2-40B4-BE49-F238E27FC236}">
                <a16:creationId xmlns:a16="http://schemas.microsoft.com/office/drawing/2014/main" id="{D216083D-1F2C-4C7C-BA5A-E1C1277680DE}"/>
              </a:ext>
            </a:extLst>
          </p:cNvPr>
          <p:cNvSpPr/>
          <p:nvPr/>
        </p:nvSpPr>
        <p:spPr>
          <a:xfrm>
            <a:off x="5463310" y="4465784"/>
            <a:ext cx="554182" cy="1357745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sp>
        <p:nvSpPr>
          <p:cNvPr id="16" name="חץ: למטה 15">
            <a:extLst>
              <a:ext uri="{FF2B5EF4-FFF2-40B4-BE49-F238E27FC236}">
                <a16:creationId xmlns:a16="http://schemas.microsoft.com/office/drawing/2014/main" id="{EAA00E1F-4AB0-486C-913B-15052F60E18D}"/>
              </a:ext>
            </a:extLst>
          </p:cNvPr>
          <p:cNvSpPr/>
          <p:nvPr/>
        </p:nvSpPr>
        <p:spPr>
          <a:xfrm>
            <a:off x="6017492" y="4465783"/>
            <a:ext cx="554182" cy="1838038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358F4688-3F59-48E1-840D-F8D88E241B26}"/>
              </a:ext>
            </a:extLst>
          </p:cNvPr>
          <p:cNvCxnSpPr/>
          <p:nvPr/>
        </p:nvCxnSpPr>
        <p:spPr>
          <a:xfrm>
            <a:off x="6096000" y="1293091"/>
            <a:ext cx="0" cy="9559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חץ ישר 17">
            <a:extLst>
              <a:ext uri="{FF2B5EF4-FFF2-40B4-BE49-F238E27FC236}">
                <a16:creationId xmlns:a16="http://schemas.microsoft.com/office/drawing/2014/main" id="{F1C9A260-AF3E-44AC-82FA-2D382A5CDE03}"/>
              </a:ext>
            </a:extLst>
          </p:cNvPr>
          <p:cNvCxnSpPr>
            <a:cxnSpLocks/>
          </p:cNvCxnSpPr>
          <p:nvPr/>
        </p:nvCxnSpPr>
        <p:spPr>
          <a:xfrm>
            <a:off x="6248400" y="1293091"/>
            <a:ext cx="0" cy="11083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חץ ישר 19">
            <a:extLst>
              <a:ext uri="{FF2B5EF4-FFF2-40B4-BE49-F238E27FC236}">
                <a16:creationId xmlns:a16="http://schemas.microsoft.com/office/drawing/2014/main" id="{725DE3E4-C2F0-482C-92D5-8520A7D6C1F8}"/>
              </a:ext>
            </a:extLst>
          </p:cNvPr>
          <p:cNvCxnSpPr>
            <a:cxnSpLocks/>
          </p:cNvCxnSpPr>
          <p:nvPr/>
        </p:nvCxnSpPr>
        <p:spPr>
          <a:xfrm>
            <a:off x="6428509" y="1293091"/>
            <a:ext cx="0" cy="129770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EAA3A837-8AF1-42E0-9016-AA4E6D7B2963}"/>
              </a:ext>
            </a:extLst>
          </p:cNvPr>
          <p:cNvCxnSpPr/>
          <p:nvPr/>
        </p:nvCxnSpPr>
        <p:spPr>
          <a:xfrm>
            <a:off x="6811818" y="1293091"/>
            <a:ext cx="0" cy="955963"/>
          </a:xfrm>
          <a:prstGeom prst="straightConnector1">
            <a:avLst/>
          </a:prstGeom>
          <a:ln w="76200">
            <a:solidFill>
              <a:srgbClr val="12B4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>
            <a:extLst>
              <a:ext uri="{FF2B5EF4-FFF2-40B4-BE49-F238E27FC236}">
                <a16:creationId xmlns:a16="http://schemas.microsoft.com/office/drawing/2014/main" id="{3A5BAEF2-CD3A-431D-B8C2-A01532DBB982}"/>
              </a:ext>
            </a:extLst>
          </p:cNvPr>
          <p:cNvCxnSpPr>
            <a:cxnSpLocks/>
          </p:cNvCxnSpPr>
          <p:nvPr/>
        </p:nvCxnSpPr>
        <p:spPr>
          <a:xfrm>
            <a:off x="6964218" y="1293091"/>
            <a:ext cx="0" cy="1108363"/>
          </a:xfrm>
          <a:prstGeom prst="straightConnector1">
            <a:avLst/>
          </a:prstGeom>
          <a:ln w="76200">
            <a:solidFill>
              <a:srgbClr val="12B4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>
            <a:extLst>
              <a:ext uri="{FF2B5EF4-FFF2-40B4-BE49-F238E27FC236}">
                <a16:creationId xmlns:a16="http://schemas.microsoft.com/office/drawing/2014/main" id="{95767538-6A1C-4208-AD5C-E08629567F24}"/>
              </a:ext>
            </a:extLst>
          </p:cNvPr>
          <p:cNvCxnSpPr>
            <a:cxnSpLocks/>
          </p:cNvCxnSpPr>
          <p:nvPr/>
        </p:nvCxnSpPr>
        <p:spPr>
          <a:xfrm>
            <a:off x="7144327" y="1293091"/>
            <a:ext cx="0" cy="1297708"/>
          </a:xfrm>
          <a:prstGeom prst="straightConnector1">
            <a:avLst/>
          </a:prstGeom>
          <a:ln w="76200">
            <a:solidFill>
              <a:srgbClr val="12B4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>
            <a:extLst>
              <a:ext uri="{FF2B5EF4-FFF2-40B4-BE49-F238E27FC236}">
                <a16:creationId xmlns:a16="http://schemas.microsoft.com/office/drawing/2014/main" id="{9C3D5026-619B-4004-9471-4F2060400A2D}"/>
              </a:ext>
            </a:extLst>
          </p:cNvPr>
          <p:cNvCxnSpPr/>
          <p:nvPr/>
        </p:nvCxnSpPr>
        <p:spPr>
          <a:xfrm>
            <a:off x="7527636" y="1293091"/>
            <a:ext cx="0" cy="955963"/>
          </a:xfrm>
          <a:prstGeom prst="straightConnector1">
            <a:avLst/>
          </a:prstGeom>
          <a:ln w="76200">
            <a:solidFill>
              <a:srgbClr val="192A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חץ ישר 25">
            <a:extLst>
              <a:ext uri="{FF2B5EF4-FFF2-40B4-BE49-F238E27FC236}">
                <a16:creationId xmlns:a16="http://schemas.microsoft.com/office/drawing/2014/main" id="{34D95F0E-25AB-487F-9D18-49EED080FB41}"/>
              </a:ext>
            </a:extLst>
          </p:cNvPr>
          <p:cNvCxnSpPr>
            <a:cxnSpLocks/>
          </p:cNvCxnSpPr>
          <p:nvPr/>
        </p:nvCxnSpPr>
        <p:spPr>
          <a:xfrm>
            <a:off x="7680036" y="1293091"/>
            <a:ext cx="0" cy="1108363"/>
          </a:xfrm>
          <a:prstGeom prst="straightConnector1">
            <a:avLst/>
          </a:prstGeom>
          <a:ln w="76200">
            <a:solidFill>
              <a:srgbClr val="192A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חץ ישר 26">
            <a:extLst>
              <a:ext uri="{FF2B5EF4-FFF2-40B4-BE49-F238E27FC236}">
                <a16:creationId xmlns:a16="http://schemas.microsoft.com/office/drawing/2014/main" id="{D575FAB8-3603-4847-B42E-2153C80F64EE}"/>
              </a:ext>
            </a:extLst>
          </p:cNvPr>
          <p:cNvCxnSpPr>
            <a:cxnSpLocks/>
          </p:cNvCxnSpPr>
          <p:nvPr/>
        </p:nvCxnSpPr>
        <p:spPr>
          <a:xfrm>
            <a:off x="7860145" y="1293091"/>
            <a:ext cx="0" cy="1297708"/>
          </a:xfrm>
          <a:prstGeom prst="straightConnector1">
            <a:avLst/>
          </a:prstGeom>
          <a:ln w="76200">
            <a:solidFill>
              <a:srgbClr val="192A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חץ: למטה 27">
            <a:extLst>
              <a:ext uri="{FF2B5EF4-FFF2-40B4-BE49-F238E27FC236}">
                <a16:creationId xmlns:a16="http://schemas.microsoft.com/office/drawing/2014/main" id="{CB227821-2DD5-4818-A05A-75F0F9EA8079}"/>
              </a:ext>
            </a:extLst>
          </p:cNvPr>
          <p:cNvSpPr/>
          <p:nvPr/>
        </p:nvSpPr>
        <p:spPr>
          <a:xfrm>
            <a:off x="8372764" y="1362363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טקסט לדוגמה</a:t>
            </a:r>
          </a:p>
        </p:txBody>
      </p:sp>
      <p:sp>
        <p:nvSpPr>
          <p:cNvPr id="29" name="חץ: למטה 28">
            <a:extLst>
              <a:ext uri="{FF2B5EF4-FFF2-40B4-BE49-F238E27FC236}">
                <a16:creationId xmlns:a16="http://schemas.microsoft.com/office/drawing/2014/main" id="{E9B092A6-0BEB-4E63-8F4D-94FE2C0B1D68}"/>
              </a:ext>
            </a:extLst>
          </p:cNvPr>
          <p:cNvSpPr/>
          <p:nvPr/>
        </p:nvSpPr>
        <p:spPr>
          <a:xfrm>
            <a:off x="8372763" y="2694708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טקסט לדוגמה</a:t>
            </a:r>
          </a:p>
        </p:txBody>
      </p:sp>
      <p:sp>
        <p:nvSpPr>
          <p:cNvPr id="30" name="חץ: למטה 29">
            <a:extLst>
              <a:ext uri="{FF2B5EF4-FFF2-40B4-BE49-F238E27FC236}">
                <a16:creationId xmlns:a16="http://schemas.microsoft.com/office/drawing/2014/main" id="{8086C8AD-62C5-4DDA-A718-B9266038D6D7}"/>
              </a:ext>
            </a:extLst>
          </p:cNvPr>
          <p:cNvSpPr/>
          <p:nvPr/>
        </p:nvSpPr>
        <p:spPr>
          <a:xfrm>
            <a:off x="8372762" y="4027053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טקסט לדוגמה</a:t>
            </a:r>
            <a:endParaRPr lang="he-IL" sz="20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8500AA3-51FB-47D4-9558-5713053CD993}"/>
              </a:ext>
            </a:extLst>
          </p:cNvPr>
          <p:cNvSpPr/>
          <p:nvPr/>
        </p:nvSpPr>
        <p:spPr>
          <a:xfrm>
            <a:off x="12279398" y="198579"/>
            <a:ext cx="2277745" cy="25307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תוכלו להעתיק מכאן צורות, להדביק אותן בשקופית הרצויה ולמלא אותן בטקסט המתאים.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sz="1600" dirty="0">
                <a:solidFill>
                  <a:srgbClr val="002060"/>
                </a:solidFill>
              </a:rPr>
              <a:t>(אם אין לכם צורך בשקופית זו, מחקו אותה)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7378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2BA832D5-5019-4D1F-9C26-A9FBB987D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טבלה לדוגמה</a:t>
            </a:r>
          </a:p>
        </p:txBody>
      </p:sp>
      <p:graphicFrame>
        <p:nvGraphicFramePr>
          <p:cNvPr id="2" name="טבלה 18">
            <a:extLst>
              <a:ext uri="{FF2B5EF4-FFF2-40B4-BE49-F238E27FC236}">
                <a16:creationId xmlns:a16="http://schemas.microsoft.com/office/drawing/2014/main" id="{76404933-E0C9-4EB6-9FB4-EF57A5FC2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951527"/>
              </p:ext>
            </p:extLst>
          </p:nvPr>
        </p:nvGraphicFramePr>
        <p:xfrm>
          <a:off x="1744200" y="1236128"/>
          <a:ext cx="8703600" cy="365760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175900">
                  <a:extLst>
                    <a:ext uri="{9D8B030D-6E8A-4147-A177-3AD203B41FA5}">
                      <a16:colId xmlns:a16="http://schemas.microsoft.com/office/drawing/2014/main" val="1456415834"/>
                    </a:ext>
                  </a:extLst>
                </a:gridCol>
                <a:gridCol w="2175900">
                  <a:extLst>
                    <a:ext uri="{9D8B030D-6E8A-4147-A177-3AD203B41FA5}">
                      <a16:colId xmlns:a16="http://schemas.microsoft.com/office/drawing/2014/main" val="3266944433"/>
                    </a:ext>
                  </a:extLst>
                </a:gridCol>
                <a:gridCol w="2175900">
                  <a:extLst>
                    <a:ext uri="{9D8B030D-6E8A-4147-A177-3AD203B41FA5}">
                      <a16:colId xmlns:a16="http://schemas.microsoft.com/office/drawing/2014/main" val="460886113"/>
                    </a:ext>
                  </a:extLst>
                </a:gridCol>
                <a:gridCol w="2175900">
                  <a:extLst>
                    <a:ext uri="{9D8B030D-6E8A-4147-A177-3AD203B41FA5}">
                      <a16:colId xmlns:a16="http://schemas.microsoft.com/office/drawing/2014/main" val="794179045"/>
                    </a:ext>
                  </a:extLst>
                </a:gridCol>
              </a:tblGrid>
              <a:tr h="522515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טקסט</a:t>
                      </a: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טקסט</a:t>
                      </a: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טקסט</a:t>
                      </a: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טקסט</a:t>
                      </a:r>
                    </a:p>
                  </a:txBody>
                  <a:tcPr anchor="ctr"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121837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טקסט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טקסט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טקסט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טקסט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8032429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טקסט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טקסט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טקסט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טקסט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4613043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טקסט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טקסט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טקסט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טקסט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7094457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טקסט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טקסט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טקסט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טקסט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7255262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טקסט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טקסט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טקסט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טקסט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3032467"/>
                  </a:ext>
                </a:extLst>
              </a:tr>
              <a:tr h="522515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טקסט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טקסט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טקסט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טקסט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433552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FBB3981-97E6-4427-A7D8-59C7B54C6937}"/>
              </a:ext>
            </a:extLst>
          </p:cNvPr>
          <p:cNvSpPr/>
          <p:nvPr/>
        </p:nvSpPr>
        <p:spPr>
          <a:xfrm>
            <a:off x="12279398" y="198578"/>
            <a:ext cx="2277745" cy="37603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תוכלו להעתיק את הטבלה, להדביק אותה בשקופית אחרת ולמלא אותה בטקסט בהתאם לרצונכם. תוכלו גם למחוק שורות או עמודות שאינכם צריכים.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sz="1600" dirty="0">
                <a:solidFill>
                  <a:srgbClr val="002060"/>
                </a:solidFill>
              </a:rPr>
              <a:t>(אם אין לכם צורך בשקופית זו, מחקו אותה)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7898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640" y="389346"/>
            <a:ext cx="9625352" cy="720000"/>
          </a:xfrm>
        </p:spPr>
        <p:txBody>
          <a:bodyPr/>
          <a:lstStyle/>
          <a:p>
            <a:r>
              <a:rPr lang="he-IL" dirty="0"/>
              <a:t> קישור למשאבים מאושרים לשימוש </a:t>
            </a:r>
            <a:br>
              <a:rPr lang="en-US" dirty="0"/>
            </a:br>
            <a:r>
              <a:rPr lang="he-IL" dirty="0"/>
              <a:t>ע"י משרד החינוך</a:t>
            </a:r>
          </a:p>
        </p:txBody>
      </p:sp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A643F960-956B-4DE4-B13D-3FAADA36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73" y="1546396"/>
            <a:ext cx="11161453" cy="360000"/>
          </a:xfrm>
        </p:spPr>
        <p:txBody>
          <a:bodyPr anchor="t"/>
          <a:lstStyle/>
          <a:p>
            <a:r>
              <a:rPr lang="he-IL" sz="2800" dirty="0"/>
              <a:t>בזמן שידור החומרים חשוב לתת קרדיט עם שם האתר וכתובתו.</a:t>
            </a:r>
          </a:p>
          <a:p>
            <a:pPr algn="ctr"/>
            <a:r>
              <a:rPr lang="he-IL" sz="2800" dirty="0"/>
              <a:t>גשו לגיליון "ספקי תוכן":</a:t>
            </a:r>
            <a:r>
              <a:rPr lang="en-US" sz="2800" dirty="0"/>
              <a:t> </a:t>
            </a:r>
            <a:endParaRPr lang="he-IL" sz="2800" dirty="0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CED9733-0A36-407F-9494-8B8D744E4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2668776"/>
            <a:ext cx="11161453" cy="2881264"/>
          </a:xfrm>
        </p:spPr>
        <p:txBody>
          <a:bodyPr/>
          <a:lstStyle/>
          <a:p>
            <a:pPr lvl="0" algn="ctr"/>
            <a:r>
              <a:rPr lang="he-IL" dirty="0">
                <a:hlinkClick r:id="rId2"/>
              </a:rPr>
              <a:t>ספקי תוכן, שמות משתמש וסיסמאות</a:t>
            </a:r>
            <a:endParaRPr lang="en-US" dirty="0"/>
          </a:p>
          <a:p>
            <a:pPr lvl="0" algn="ctr"/>
            <a:endParaRPr lang="he-IL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88B563F-24CA-454A-B7ED-A52943492F5E}"/>
              </a:ext>
            </a:extLst>
          </p:cNvPr>
          <p:cNvSpPr/>
          <p:nvPr/>
        </p:nvSpPr>
        <p:spPr>
          <a:xfrm>
            <a:off x="12279398" y="0"/>
            <a:ext cx="2277745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מחקו שקופית זו  בסיום הכנת המצגת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2779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194" y="477553"/>
            <a:ext cx="10138148" cy="720000"/>
          </a:xfrm>
        </p:spPr>
        <p:txBody>
          <a:bodyPr/>
          <a:lstStyle/>
          <a:p>
            <a:r>
              <a:rPr lang="he-IL" sz="3600" dirty="0"/>
              <a:t>מאגרי תמונות לשימוש ללא תשלום </a:t>
            </a:r>
            <a:br>
              <a:rPr lang="en-US" sz="3600" dirty="0"/>
            </a:br>
            <a:r>
              <a:rPr lang="he-IL" sz="3600" dirty="0"/>
              <a:t>וללא בעיית זכויות יוצרים</a:t>
            </a:r>
          </a:p>
        </p:txBody>
      </p:sp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A643F960-956B-4DE4-B13D-3FAADA36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32194" y="1420217"/>
            <a:ext cx="10138148" cy="540000"/>
          </a:xfrm>
        </p:spPr>
        <p:txBody>
          <a:bodyPr/>
          <a:lstStyle/>
          <a:p>
            <a:pPr algn="ctr"/>
            <a:r>
              <a:rPr lang="he-IL" sz="2800" dirty="0"/>
              <a:t>שימו לב, עדיין צריך להציג קרדיט לצלם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CED9733-0A36-407F-9494-8B8D744E4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1633" y="2047266"/>
            <a:ext cx="9777767" cy="415251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https://www.flickr.com/</a:t>
            </a:r>
            <a:endParaRPr lang="he-IL" dirty="0"/>
          </a:p>
          <a:p>
            <a:r>
              <a:rPr lang="en-US" dirty="0">
                <a:hlinkClick r:id="rId3"/>
              </a:rPr>
              <a:t>https://www.freepik.com/home</a:t>
            </a:r>
            <a:endParaRPr lang="he-IL" dirty="0"/>
          </a:p>
          <a:p>
            <a:r>
              <a:rPr lang="en-US" dirty="0">
                <a:hlinkClick r:id="rId4"/>
              </a:rPr>
              <a:t>https://unsplash.com/</a:t>
            </a:r>
            <a:endParaRPr lang="he-IL" dirty="0"/>
          </a:p>
          <a:p>
            <a:r>
              <a:rPr lang="en-US" dirty="0">
                <a:hlinkClick r:id="rId5"/>
              </a:rPr>
              <a:t>https://www.pexels.com/</a:t>
            </a:r>
            <a:endParaRPr lang="he-IL" dirty="0"/>
          </a:p>
          <a:p>
            <a:r>
              <a:rPr lang="en-US" dirty="0">
                <a:hlinkClick r:id="rId6"/>
              </a:rPr>
              <a:t>https://www.cleanpng.com/</a:t>
            </a:r>
            <a:r>
              <a:rPr lang="he-IL" dirty="0"/>
              <a:t> - מכיל תמונות רבות עם רקע לבן \ שקוף</a:t>
            </a:r>
          </a:p>
          <a:p>
            <a:r>
              <a:rPr lang="en-US" dirty="0">
                <a:hlinkClick r:id="rId7"/>
              </a:rPr>
              <a:t>https://pixabay.com/</a:t>
            </a:r>
            <a:endParaRPr lang="he-IL" dirty="0"/>
          </a:p>
          <a:p>
            <a:r>
              <a:rPr lang="en-US" dirty="0">
                <a:hlinkClick r:id="rId8"/>
              </a:rPr>
              <a:t>https://www.freeimages.com/</a:t>
            </a:r>
            <a:endParaRPr lang="he-IL" dirty="0"/>
          </a:p>
          <a:p>
            <a:r>
              <a:rPr lang="en-US" dirty="0">
                <a:hlinkClick r:id="rId9"/>
              </a:rPr>
              <a:t>http://picjumbo.com/</a:t>
            </a:r>
            <a:endParaRPr lang="he-IL" dirty="0"/>
          </a:p>
          <a:p>
            <a:r>
              <a:rPr lang="en-US" dirty="0">
                <a:hlinkClick r:id="rId10"/>
              </a:rPr>
              <a:t>https://stocksnap.io/</a:t>
            </a:r>
            <a:endParaRPr lang="he-IL" dirty="0"/>
          </a:p>
          <a:p>
            <a:r>
              <a:rPr lang="en-US" dirty="0">
                <a:hlinkClick r:id="rId11"/>
              </a:rPr>
              <a:t>https://www.pikiwiki.org.il/</a:t>
            </a:r>
            <a:r>
              <a:rPr lang="he-IL" dirty="0"/>
              <a:t> - אתר ישראלי</a:t>
            </a:r>
          </a:p>
          <a:p>
            <a:endParaRPr lang="he-IL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88B563F-24CA-454A-B7ED-A52943492F5E}"/>
              </a:ext>
            </a:extLst>
          </p:cNvPr>
          <p:cNvSpPr/>
          <p:nvPr/>
        </p:nvSpPr>
        <p:spPr>
          <a:xfrm>
            <a:off x="12279398" y="0"/>
            <a:ext cx="2277745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מחקו שקופית זו בסיום הכנת המצגת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53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מסע במנהרת הזמן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C9259-BD27-44CF-89D5-877243D9C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0C8EF4-F222-4B31-8130-4875F8E3C95C}"/>
              </a:ext>
            </a:extLst>
          </p:cNvPr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(אין צורך להשאיר את הכיתובים "שם הפרק" , "כותרת משנה", מחקו אותם וכתבו רק את הפרטים עצמם).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חוזרים לכיתה ג'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sz="3200" dirty="0"/>
              <a:t>פעולת חילוק פשוטה הנה כזאת אשר תוצאתה היא מספר שלם</a:t>
            </a:r>
            <a:endParaRPr lang="he-IL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he-IL" dirty="0"/>
              <a:t>נזכר - אופרטור החילוק בשפת התכנות מסומן בעזרת התו - </a:t>
            </a:r>
            <a:r>
              <a:rPr lang="he-IL" b="1" dirty="0"/>
              <a:t>/</a:t>
            </a:r>
          </a:p>
          <a:p>
            <a:r>
              <a:rPr lang="he-IL" dirty="0"/>
              <a:t>מה יהיה הפלט של ההוראה הבאה?</a:t>
            </a:r>
            <a:endParaRPr lang="en-US" dirty="0"/>
          </a:p>
          <a:p>
            <a:endParaRPr lang="he-IL" dirty="0"/>
          </a:p>
          <a:p>
            <a:endParaRPr lang="he-IL" dirty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1B79A9-3622-4856-B9A4-5C9F3922DB9A}"/>
              </a:ext>
            </a:extLst>
          </p:cNvPr>
          <p:cNvSpPr/>
          <p:nvPr/>
        </p:nvSpPr>
        <p:spPr>
          <a:xfrm>
            <a:off x="89251" y="2599238"/>
            <a:ext cx="9530173" cy="46166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Console.WriteLine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"The div result for 20/5 is: 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+20/5);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3242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חוזרים לכיתה ג'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sz="3200" dirty="0"/>
              <a:t>פעולת חילוק פשוטה הנה כזאת אשר תוצאתה היא מספר שלם</a:t>
            </a:r>
            <a:endParaRPr lang="he-IL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he-IL" dirty="0"/>
              <a:t>נזכר - אופרטור החילוק בשפת התכנות מסומן בעזרת התו - </a:t>
            </a:r>
            <a:r>
              <a:rPr lang="he-IL" b="1" dirty="0"/>
              <a:t>/</a:t>
            </a:r>
          </a:p>
          <a:p>
            <a:r>
              <a:rPr lang="he-IL" dirty="0"/>
              <a:t>מה יהיה הפלט של ההוראה הבאה?</a:t>
            </a:r>
            <a:endParaRPr lang="en-US" dirty="0"/>
          </a:p>
          <a:p>
            <a:endParaRPr lang="he-IL" dirty="0"/>
          </a:p>
          <a:p>
            <a:endParaRPr lang="he-IL" dirty="0"/>
          </a:p>
          <a:p>
            <a:r>
              <a:rPr lang="he-IL" dirty="0"/>
              <a:t>התשובה פשוטה - </a:t>
            </a:r>
          </a:p>
          <a:p>
            <a:endParaRPr lang="he-I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1B79A9-3622-4856-B9A4-5C9F3922DB9A}"/>
              </a:ext>
            </a:extLst>
          </p:cNvPr>
          <p:cNvSpPr/>
          <p:nvPr/>
        </p:nvSpPr>
        <p:spPr>
          <a:xfrm>
            <a:off x="89251" y="2599238"/>
            <a:ext cx="9530173" cy="46166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Console.WriteLine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"The div result for 20/5 is: 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+20/5);</a:t>
            </a:r>
            <a:endParaRPr lang="en-US" sz="5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D868DE-12DF-4061-8CD4-90CBFCBFB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51" y="3626706"/>
            <a:ext cx="6526043" cy="249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71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חוזרים לכיתה ג'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he-IL" dirty="0"/>
              <a:t>ואם נרצה לבדוק את התוצאה של הוראת הפלט הבאה?</a:t>
            </a:r>
            <a:endParaRPr lang="en-US" dirty="0"/>
          </a:p>
          <a:p>
            <a:endParaRPr lang="he-IL" dirty="0"/>
          </a:p>
          <a:p>
            <a:endParaRPr lang="he-IL" dirty="0"/>
          </a:p>
          <a:p>
            <a:endParaRPr lang="en-US" dirty="0"/>
          </a:p>
          <a:p>
            <a:r>
              <a:rPr lang="he-IL" dirty="0"/>
              <a:t>האם התשובה עדיין פשוטה?  </a:t>
            </a:r>
          </a:p>
          <a:p>
            <a:pPr marL="0" indent="0">
              <a:buNone/>
            </a:pPr>
            <a:endParaRPr lang="he-I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1B79A9-3622-4856-B9A4-5C9F3922DB9A}"/>
              </a:ext>
            </a:extLst>
          </p:cNvPr>
          <p:cNvSpPr/>
          <p:nvPr/>
        </p:nvSpPr>
        <p:spPr>
          <a:xfrm>
            <a:off x="89251" y="2599238"/>
            <a:ext cx="9530173" cy="46166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Console.WriteLine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"The div result for 20/6 is: 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+20/6);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0470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במעבר מהיר חזרה לתיכון</a:t>
            </a:r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חילוק </a:t>
            </a:r>
            <a:r>
              <a:rPr lang="en-US" dirty="0"/>
              <a:t>div</a:t>
            </a:r>
            <a:r>
              <a:rPr lang="he-IL" dirty="0"/>
              <a:t> – אופרטור /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he-IL" dirty="0"/>
              <a:t>ואם נרצה לבדוק את התוצאה של הוראת הפלט הבאה?</a:t>
            </a:r>
            <a:endParaRPr lang="en-US" dirty="0"/>
          </a:p>
          <a:p>
            <a:endParaRPr lang="he-IL" dirty="0"/>
          </a:p>
          <a:p>
            <a:endParaRPr lang="he-IL" dirty="0"/>
          </a:p>
          <a:p>
            <a:endParaRPr lang="en-US" dirty="0"/>
          </a:p>
          <a:p>
            <a:r>
              <a:rPr lang="he-IL" dirty="0"/>
              <a:t>האם התשובה עדיין פשוטה? רגע חושבים!</a:t>
            </a:r>
          </a:p>
          <a:p>
            <a:endParaRPr lang="he-I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1B79A9-3622-4856-B9A4-5C9F3922DB9A}"/>
              </a:ext>
            </a:extLst>
          </p:cNvPr>
          <p:cNvSpPr/>
          <p:nvPr/>
        </p:nvSpPr>
        <p:spPr>
          <a:xfrm>
            <a:off x="89251" y="2599238"/>
            <a:ext cx="9530173" cy="46166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Console.WriteLine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"The div result for 20/6 is: 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+20/6);</a:t>
            </a:r>
            <a:endParaRPr lang="en-US" sz="5400" dirty="0"/>
          </a:p>
        </p:txBody>
      </p:sp>
      <p:sp>
        <p:nvSpPr>
          <p:cNvPr id="10" name="תרשים זרימה: מסיים 5">
            <a:extLst>
              <a:ext uri="{FF2B5EF4-FFF2-40B4-BE49-F238E27FC236}">
                <a16:creationId xmlns:a16="http://schemas.microsoft.com/office/drawing/2014/main" id="{E44FBE99-6FC3-4FB3-9FF9-4032F66B34EE}"/>
              </a:ext>
            </a:extLst>
          </p:cNvPr>
          <p:cNvSpPr/>
          <p:nvPr/>
        </p:nvSpPr>
        <p:spPr>
          <a:xfrm>
            <a:off x="5779008" y="4315459"/>
            <a:ext cx="2632363" cy="1246909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20/6=3</a:t>
            </a:r>
            <a:endParaRPr lang="he-IL" sz="20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1" name="תרשים זרימה: מסיים 6">
            <a:extLst>
              <a:ext uri="{FF2B5EF4-FFF2-40B4-BE49-F238E27FC236}">
                <a16:creationId xmlns:a16="http://schemas.microsoft.com/office/drawing/2014/main" id="{952A5933-0A75-445F-A7FE-A41FAAC50422}"/>
              </a:ext>
            </a:extLst>
          </p:cNvPr>
          <p:cNvSpPr/>
          <p:nvPr/>
        </p:nvSpPr>
        <p:spPr>
          <a:xfrm>
            <a:off x="1439233" y="4315458"/>
            <a:ext cx="2632363" cy="1246909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20/6=3.3333</a:t>
            </a:r>
            <a:endParaRPr lang="he-IL" sz="20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6" name="Graphic 5" descr="Question mark">
            <a:extLst>
              <a:ext uri="{FF2B5EF4-FFF2-40B4-BE49-F238E27FC236}">
                <a16:creationId xmlns:a16="http://schemas.microsoft.com/office/drawing/2014/main" id="{5F142CC8-0B17-48A1-888E-09D187103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01849" y="4394120"/>
            <a:ext cx="1080653" cy="108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23231</TotalTime>
  <Words>2746</Words>
  <Application>Microsoft Office PowerPoint</Application>
  <PresentationFormat>מסך רחב</PresentationFormat>
  <Paragraphs>408</Paragraphs>
  <Slides>47</Slides>
  <Notes>11</Notes>
  <HiddenSlides>1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47</vt:i4>
      </vt:variant>
    </vt:vector>
  </HeadingPairs>
  <TitlesOfParts>
    <vt:vector size="53" baseType="lpstr">
      <vt:lpstr>Arial</vt:lpstr>
      <vt:lpstr>Calibri</vt:lpstr>
      <vt:lpstr>Consolas</vt:lpstr>
      <vt:lpstr>Varela Round</vt:lpstr>
      <vt:lpstr>Wingdings</vt:lpstr>
      <vt:lpstr>ערכת נושא Office</vt:lpstr>
      <vt:lpstr>מערכת שידורים לאומית</vt:lpstr>
      <vt:lpstr>מנה ושארית – שיעור 1</vt:lpstr>
      <vt:lpstr>מה נלמד היום</vt:lpstr>
      <vt:lpstr>ידע קודם נדרש</vt:lpstr>
      <vt:lpstr>מסע במנהרת הזמן</vt:lpstr>
      <vt:lpstr>חוזרים לכיתה ג'</vt:lpstr>
      <vt:lpstr>חוזרים לכיתה ג'</vt:lpstr>
      <vt:lpstr>חוזרים לכיתה ג'</vt:lpstr>
      <vt:lpstr>במעבר מהיר חזרה לתיכון</vt:lpstr>
      <vt:lpstr>במעבר מהיר חזרה לתיכון</vt:lpstr>
      <vt:lpstr>חלוקה בשלמים</vt:lpstr>
      <vt:lpstr>חלוקה בשלמים</vt:lpstr>
      <vt:lpstr>חלוקה בשלמים</vt:lpstr>
      <vt:lpstr>חלוקה בשלמים</vt:lpstr>
      <vt:lpstr>תרגול זריז</vt:lpstr>
      <vt:lpstr>פתרון</vt:lpstr>
      <vt:lpstr>זמן התמתחות למי שזקוק</vt:lpstr>
      <vt:lpstr>חלוקה – מספרים שלמים וממשיים</vt:lpstr>
      <vt:lpstr>תרגול - חישוב ממוצע</vt:lpstr>
      <vt:lpstr>חישוב ממוצע - פתרון</vt:lpstr>
      <vt:lpstr>חישוב ממוצע - פתרון</vt:lpstr>
      <vt:lpstr>חישוב ממוצע - פתרון</vt:lpstr>
      <vt:lpstr>חשוב לזכור</vt:lpstr>
      <vt:lpstr>הפסקה</vt:lpstr>
      <vt:lpstr>שארית</vt:lpstr>
      <vt:lpstr>שארית החלוקה</vt:lpstr>
      <vt:lpstr>מה מתבצע מאחורי הקלעים</vt:lpstr>
      <vt:lpstr>תרגול – מפעל משקאות - אריזות</vt:lpstr>
      <vt:lpstr>מפעל משקאות - אריזות - פתרון</vt:lpstr>
      <vt:lpstr>מפעל משקאות – אריזות - דוגמא</vt:lpstr>
      <vt:lpstr>מפעל משקאות - אריזות - פתרון</vt:lpstr>
      <vt:lpstr>מפעל משקאות - אריזות - פתרון</vt:lpstr>
      <vt:lpstr>מפעל משקאות – אריזות - דוגמא</vt:lpstr>
      <vt:lpstr>זמן התמתחות למי שזקוק</vt:lpstr>
      <vt:lpstr>מצגת של PowerPoint‏</vt:lpstr>
      <vt:lpstr>שארית חלוקה ב 2</vt:lpstr>
      <vt:lpstr>שארית חלוקה ב 10</vt:lpstr>
      <vt:lpstr>שארית חלוקה ב 10</vt:lpstr>
      <vt:lpstr>סיכום</vt:lpstr>
      <vt:lpstr>מה מאפשרת לנו שארית החלוקה ב 10</vt:lpstr>
      <vt:lpstr>מצגת של PowerPoint‏</vt:lpstr>
      <vt:lpstr>כותרת</vt:lpstr>
      <vt:lpstr>מצגת של PowerPoint‏</vt:lpstr>
      <vt:lpstr>בנק צורות ותיבות טקסט</vt:lpstr>
      <vt:lpstr>טבלה לדוגמה</vt:lpstr>
      <vt:lpstr> קישור למשאבים מאושרים לשימוש  ע"י משרד החינוך</vt:lpstr>
      <vt:lpstr>מאגרי תמונות לשימוש ללא תשלום  וללא בעיית זכויות יוצרים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Livnat Haleva</dc:creator>
  <cp:lastModifiedBy>שני שמלה/Shani Chemla</cp:lastModifiedBy>
  <cp:revision>184</cp:revision>
  <dcterms:created xsi:type="dcterms:W3CDTF">2020-07-21T12:51:16Z</dcterms:created>
  <dcterms:modified xsi:type="dcterms:W3CDTF">2021-10-12T11:23:51Z</dcterms:modified>
</cp:coreProperties>
</file>