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707" r:id="rId3"/>
    <p:sldMasterId id="2147483715" r:id="rId4"/>
  </p:sldMasterIdLst>
  <p:notesMasterIdLst>
    <p:notesMasterId r:id="rId57"/>
  </p:notesMasterIdLst>
  <p:sldIdLst>
    <p:sldId id="262" r:id="rId5"/>
    <p:sldId id="267" r:id="rId6"/>
    <p:sldId id="382" r:id="rId7"/>
    <p:sldId id="269" r:id="rId8"/>
    <p:sldId id="380" r:id="rId9"/>
    <p:sldId id="381" r:id="rId10"/>
    <p:sldId id="270" r:id="rId11"/>
    <p:sldId id="287" r:id="rId12"/>
    <p:sldId id="273" r:id="rId13"/>
    <p:sldId id="281" r:id="rId14"/>
    <p:sldId id="272" r:id="rId15"/>
    <p:sldId id="289" r:id="rId16"/>
    <p:sldId id="362" r:id="rId17"/>
    <p:sldId id="363" r:id="rId18"/>
    <p:sldId id="364" r:id="rId19"/>
    <p:sldId id="291" r:id="rId20"/>
    <p:sldId id="275" r:id="rId21"/>
    <p:sldId id="296" r:id="rId22"/>
    <p:sldId id="293" r:id="rId23"/>
    <p:sldId id="298" r:id="rId24"/>
    <p:sldId id="367" r:id="rId25"/>
    <p:sldId id="368" r:id="rId26"/>
    <p:sldId id="369" r:id="rId27"/>
    <p:sldId id="370" r:id="rId28"/>
    <p:sldId id="371" r:id="rId29"/>
    <p:sldId id="358" r:id="rId30"/>
    <p:sldId id="320" r:id="rId31"/>
    <p:sldId id="360" r:id="rId32"/>
    <p:sldId id="385" r:id="rId33"/>
    <p:sldId id="386" r:id="rId34"/>
    <p:sldId id="308" r:id="rId35"/>
    <p:sldId id="387" r:id="rId36"/>
    <p:sldId id="322" r:id="rId37"/>
    <p:sldId id="323" r:id="rId38"/>
    <p:sldId id="311" r:id="rId39"/>
    <p:sldId id="357" r:id="rId40"/>
    <p:sldId id="351" r:id="rId41"/>
    <p:sldId id="348" r:id="rId42"/>
    <p:sldId id="373" r:id="rId43"/>
    <p:sldId id="374" r:id="rId44"/>
    <p:sldId id="332" r:id="rId45"/>
    <p:sldId id="334" r:id="rId46"/>
    <p:sldId id="354" r:id="rId47"/>
    <p:sldId id="335" r:id="rId48"/>
    <p:sldId id="331" r:id="rId49"/>
    <p:sldId id="341" r:id="rId50"/>
    <p:sldId id="342" r:id="rId51"/>
    <p:sldId id="343" r:id="rId52"/>
    <p:sldId id="344" r:id="rId53"/>
    <p:sldId id="375" r:id="rId54"/>
    <p:sldId id="379" r:id="rId55"/>
    <p:sldId id="372" r:id="rId5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" initials="Y" lastIdx="1" clrIdx="0">
    <p:extLst>
      <p:ext uri="{19B8F6BF-5375-455C-9EA6-DF929625EA0E}">
        <p15:presenceInfo xmlns:p15="http://schemas.microsoft.com/office/powerpoint/2012/main" userId="8732eb017456e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02" autoAdjust="0"/>
    <p:restoredTop sz="93807" autoAdjust="0"/>
  </p:normalViewPr>
  <p:slideViewPr>
    <p:cSldViewPr snapToGrid="0" showGuides="1">
      <p:cViewPr varScale="1">
        <p:scale>
          <a:sx n="103" d="100"/>
          <a:sy n="103" d="100"/>
        </p:scale>
        <p:origin x="6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1C8A29-EA22-4025-AEE8-38B3CB995787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75C128-E47B-4682-9D82-7419BF119C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16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0%D7%A4%D7%95%D7%9C%D7%95_1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e.wikipedia.org/wiki/The_Blue_Marbl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7606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31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7" name="Google Shape;267;p1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285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נקבע את המסה של אטום המימן כבסיס להשוואה, לגבי אטום הליום נקבע פי כמה אטום זה כבד מאטום של מימן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עדינה: יש באמצע סמל של אלקטרון שחתוך ולא ברור למה הוא קשור.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2A292-74AE-4900-9577-9E84ADE1D6C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74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28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03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זה לא רק שמותר אלא רצוי לעגל פרט למסות </a:t>
            </a:r>
            <a:r>
              <a:rPr lang="he-IL" dirty="0" err="1"/>
              <a:t>המולריות</a:t>
            </a:r>
            <a:r>
              <a:rPr lang="he-IL" dirty="0"/>
              <a:t> של נחושת וכלור. בבקשה עגלי  את כל המסות </a:t>
            </a:r>
            <a:r>
              <a:rPr lang="he-IL" dirty="0" err="1"/>
              <a:t>המולריות</a:t>
            </a:r>
            <a:r>
              <a:rPr lang="he-IL" dirty="0"/>
              <a:t> בתרגילים הבאים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40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בבקשה לעגל את המסות </a:t>
            </a:r>
            <a:r>
              <a:rPr lang="he-IL" dirty="0" err="1"/>
              <a:t>המולריות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768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35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702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חסרות פה יחידות המידה בשורה האחרונה. בבקשה לעגל מסות </a:t>
            </a:r>
            <a:r>
              <a:rPr lang="he-IL" dirty="0" err="1"/>
              <a:t>מולריות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36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31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42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7745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תקני את המספרים עם מסות </a:t>
            </a:r>
            <a:r>
              <a:rPr lang="he-IL" dirty="0" err="1"/>
              <a:t>מולריות</a:t>
            </a:r>
            <a:r>
              <a:rPr lang="he-IL" dirty="0"/>
              <a:t> מעוגלות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44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1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667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מסה </a:t>
            </a:r>
            <a:r>
              <a:rPr lang="he-IL" dirty="0" err="1"/>
              <a:t>מולרית</a:t>
            </a:r>
            <a:r>
              <a:rPr lang="he-IL" dirty="0"/>
              <a:t> פה שגויה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45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2284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המסה </a:t>
            </a:r>
            <a:r>
              <a:rPr lang="he-IL" dirty="0" err="1"/>
              <a:t>המולרית</a:t>
            </a:r>
            <a:r>
              <a:rPr lang="he-IL" dirty="0"/>
              <a:t> צריכה להיות 133.5  לא רואים פה את המספרים במשולש כי האותיות מסתירות. הייתי מראה את החישובים באמצעות הנוסחאות ולא על ידי הצבה במשולשים האלו.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46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3215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ליחידות המידה לא מסמנים סוגריים מרובעים. </a:t>
            </a:r>
            <a:r>
              <a:rPr lang="he-IL" dirty="0" err="1"/>
              <a:t>מבבקשה</a:t>
            </a:r>
            <a:r>
              <a:rPr lang="he-IL" dirty="0"/>
              <a:t> מחקי את היחידות בכל המקומות שהם מופיעים ליד התוצאות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47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062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צריך לתקן פה השקופיות עם הנתונים המעודכנים.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48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731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צריך לתקן פה השקופיות עם הנתונים המעודכנים.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49</a:t>
            </a:fld>
            <a:endParaRPr kumimoji="0" lang="x-none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23048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8" name="Google Shape;9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374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14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קודם יש כמויות ואז יש יחסים בין הכמויות לפי</a:t>
            </a:r>
            <a:r>
              <a:rPr lang="he-IL" baseline="0" dirty="0"/>
              <a:t> הניסוח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69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274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697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כדור הארץ בצילום המפורסם של צוות 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אפולו 17"/>
              </a:rPr>
              <a:t>אפולו 17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he-I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The Blue Marble"/>
              </a:rPr>
              <a:t>הגולה הכחולה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5C128-E47B-4682-9D82-7419BF119C8B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517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27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61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191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01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88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77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3476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707047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0653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741517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45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794195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4778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908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106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44650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3383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5544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29778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6044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5644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5614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045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5837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00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7677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2317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06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2559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861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0707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4116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8174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40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487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1955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7120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9"/>
          <p:cNvSpPr/>
          <p:nvPr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9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9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9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243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0"/>
          <p:cNvSpPr txBox="1"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0"/>
          <p:cNvSpPr/>
          <p:nvPr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0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2"/>
          </p:nvPr>
        </p:nvSpPr>
        <p:spPr>
          <a:xfrm>
            <a:off x="738213" y="3655832"/>
            <a:ext cx="1087341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402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body" idx="1"/>
          </p:nvPr>
        </p:nvSpPr>
        <p:spPr>
          <a:xfrm>
            <a:off x="515273" y="1185681"/>
            <a:ext cx="1116145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1116145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1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1"/>
          <p:cNvSpPr/>
          <p:nvPr/>
        </p:nvSpPr>
        <p:spPr>
          <a:xfrm>
            <a:off x="10535055" y="-120540"/>
            <a:ext cx="3432779" cy="2469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1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211336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32e70a987_2_148"/>
          <p:cNvSpPr/>
          <p:nvPr/>
        </p:nvSpPr>
        <p:spPr>
          <a:xfrm>
            <a:off x="212943" y="1396870"/>
            <a:ext cx="13177415" cy="297900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800"/>
          </a:p>
        </p:txBody>
      </p:sp>
      <p:sp>
        <p:nvSpPr>
          <p:cNvPr id="59" name="Google Shape;59;g732e70a987_2_148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8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732e70a987_2_148"/>
          <p:cNvSpPr/>
          <p:nvPr/>
        </p:nvSpPr>
        <p:spPr>
          <a:xfrm>
            <a:off x="7329941" y="6155858"/>
            <a:ext cx="5334094" cy="557700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g732e70a987_2_148"/>
          <p:cNvSpPr/>
          <p:nvPr/>
        </p:nvSpPr>
        <p:spPr>
          <a:xfrm>
            <a:off x="9501134" y="5870968"/>
            <a:ext cx="3049897" cy="20580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g732e70a987_2_148"/>
          <p:cNvSpPr/>
          <p:nvPr/>
        </p:nvSpPr>
        <p:spPr>
          <a:xfrm>
            <a:off x="-501112" y="163632"/>
            <a:ext cx="1427886" cy="3225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g732e70a987_2_148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87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64" name="Google Shape;64;g732e70a987_2_148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2087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732e70a987_2_148"/>
          <p:cNvSpPr/>
          <p:nvPr/>
        </p:nvSpPr>
        <p:spPr>
          <a:xfrm>
            <a:off x="10059455" y="87232"/>
            <a:ext cx="2769060" cy="4512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168260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2" y="587820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51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7" y="639719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02564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4106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995932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573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67005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4823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8379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449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68235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099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5949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3280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5113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876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4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2386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1_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6750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x-non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0"/>
          <p:cNvSpPr txBox="1">
            <a:spLocks noGrp="1"/>
          </p:cNvSpPr>
          <p:nvPr>
            <p:ph type="ctrTitle"/>
          </p:nvPr>
        </p:nvSpPr>
        <p:spPr>
          <a:xfrm>
            <a:off x="739037" y="1640910"/>
            <a:ext cx="10872592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/>
          <p:nvPr/>
        </p:nvSpPr>
        <p:spPr>
          <a:xfrm>
            <a:off x="7329949" y="6579191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0"/>
          <p:cNvSpPr/>
          <p:nvPr/>
        </p:nvSpPr>
        <p:spPr>
          <a:xfrm>
            <a:off x="9501144" y="6294301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0"/>
          <p:cNvSpPr/>
          <p:nvPr/>
        </p:nvSpPr>
        <p:spPr>
          <a:xfrm>
            <a:off x="9996883" y="-235260"/>
            <a:ext cx="276849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0"/>
          <p:cNvSpPr txBox="1">
            <a:spLocks noGrp="1"/>
          </p:cNvSpPr>
          <p:nvPr>
            <p:ph type="subTitle" idx="1"/>
          </p:nvPr>
        </p:nvSpPr>
        <p:spPr>
          <a:xfrm>
            <a:off x="738213" y="2918492"/>
            <a:ext cx="10873415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body" idx="2"/>
          </p:nvPr>
        </p:nvSpPr>
        <p:spPr>
          <a:xfrm>
            <a:off x="738213" y="3655832"/>
            <a:ext cx="1087341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77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875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559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30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D1F3-F9C2-4FCF-B01F-CA832A944AAE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38C7-D851-4C7E-AF3C-0A6BC486EC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144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1536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7016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524B-53FD-4DC1-99E8-B649DF856EC5}" type="datetimeFigureOut">
              <a:rPr lang="he-IL" smtClean="0"/>
              <a:t>ח'/אלול/תש"ף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D9BFC-5DE1-40B7-8C24-49223F86463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38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90.png"/><Relationship Id="rId12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0.png"/><Relationship Id="rId11" Type="http://schemas.openxmlformats.org/officeDocument/2006/relationships/image" Target="../media/image34.png"/><Relationship Id="rId5" Type="http://schemas.openxmlformats.org/officeDocument/2006/relationships/image" Target="../media/image70.png"/><Relationship Id="rId10" Type="http://schemas.openxmlformats.org/officeDocument/2006/relationships/image" Target="../media/image332.png"/><Relationship Id="rId4" Type="http://schemas.microsoft.com/office/2007/relationships/hdphoto" Target="../media/hdphoto3.wdp"/><Relationship Id="rId9" Type="http://schemas.openxmlformats.org/officeDocument/2006/relationships/image" Target="../media/image30.png"/><Relationship Id="rId1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4.wdp"/><Relationship Id="rId7" Type="http://schemas.openxmlformats.org/officeDocument/2006/relationships/image" Target="../media/image2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1.png"/><Relationship Id="rId5" Type="http://schemas.microsoft.com/office/2007/relationships/hdphoto" Target="../media/hdphoto3.wdp"/><Relationship Id="rId4" Type="http://schemas.openxmlformats.org/officeDocument/2006/relationships/image" Target="../media/image33.png"/><Relationship Id="rId9" Type="http://schemas.openxmlformats.org/officeDocument/2006/relationships/image" Target="../media/image3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microsoft.com/office/2007/relationships/hdphoto" Target="../media/hdphoto4.wdp"/><Relationship Id="rId7" Type="http://schemas.openxmlformats.org/officeDocument/2006/relationships/image" Target="../media/image2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0.png"/><Relationship Id="rId11" Type="http://schemas.openxmlformats.org/officeDocument/2006/relationships/image" Target="../media/image342.png"/><Relationship Id="rId5" Type="http://schemas.microsoft.com/office/2007/relationships/hdphoto" Target="../media/hdphoto3.wdp"/><Relationship Id="rId10" Type="http://schemas.openxmlformats.org/officeDocument/2006/relationships/image" Target="../media/image32.jpeg"/><Relationship Id="rId4" Type="http://schemas.openxmlformats.org/officeDocument/2006/relationships/image" Target="../media/image33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5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36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11" Type="http://schemas.openxmlformats.org/officeDocument/2006/relationships/image" Target="../media/image351.png"/><Relationship Id="rId5" Type="http://schemas.openxmlformats.org/officeDocument/2006/relationships/image" Target="../media/image353.png"/><Relationship Id="rId15" Type="http://schemas.microsoft.com/office/2007/relationships/hdphoto" Target="../media/hdphoto3.wdp"/><Relationship Id="rId10" Type="http://schemas.openxmlformats.org/officeDocument/2006/relationships/image" Target="../media/image341.png"/><Relationship Id="rId4" Type="http://schemas.microsoft.com/office/2007/relationships/hdphoto" Target="../media/hdphoto4.wdp"/><Relationship Id="rId9" Type="http://schemas.openxmlformats.org/officeDocument/2006/relationships/image" Target="../media/image330.pn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7" Type="http://schemas.openxmlformats.org/officeDocument/2006/relationships/image" Target="../media/image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 dirty="0"/>
              <a:t>מערכת שידורים לאומית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294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6393" y="408844"/>
            <a:ext cx="12191999" cy="720000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קבעו שבמול יש </a:t>
            </a:r>
            <a:r>
              <a:rPr lang="en-US" b="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sz="4000" b="0" baseline="300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</a:t>
            </a:r>
            <a:r>
              <a:rPr lang="he-IL" b="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חלקיקים?</a:t>
            </a:r>
          </a:p>
        </p:txBody>
      </p:sp>
      <p:cxnSp>
        <p:nvCxnSpPr>
          <p:cNvPr id="3" name="מחבר ישר 2"/>
          <p:cNvCxnSpPr/>
          <p:nvPr/>
        </p:nvCxnSpPr>
        <p:spPr>
          <a:xfrm flipH="1" flipV="1">
            <a:off x="354842" y="286603"/>
            <a:ext cx="11532359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מחבר ישר 4"/>
          <p:cNvCxnSpPr/>
          <p:nvPr/>
        </p:nvCxnSpPr>
        <p:spPr>
          <a:xfrm flipH="1">
            <a:off x="354842" y="1128844"/>
            <a:ext cx="11532359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51084"/>
            <a:ext cx="1188720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קביעת מספר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אבוגדרו נעשתה בדרך ניסויית. מבחינה מדעית זוהי משימה לא פשוטה. במהלך השנים נעשו יותר מ-80 טכניקות ניסוי שונות, על מנת לנסות להגיע למספר המדויק ביותר.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כיום, השיטות המדויקות ביותר לקביעת מספר אבוגדרו מבוססות על פיזור קרני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(קרני רנטגן)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בתוך גביש. קרני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פוגעות בגרעיני האטומים בגביש. כתוצאה מהפגיעה הקרן נשברת וסוטה ממסלולה. בעזרת  מחשבים בעלי יכולת חישובית גבוהה ומהירה נקבע הערך המדויק של מספר אבוגדרו הוא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6.0221367 x </a:t>
            </a:r>
            <a:r>
              <a:rPr lang="en-US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10</a:t>
            </a:r>
            <a:r>
              <a:rPr lang="en-US" sz="2400" b="1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he-IL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לצרכים שלנו די להשתמש בערך המעוגל 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</a:t>
            </a:r>
            <a:r>
              <a:rPr lang="en-US" sz="2400" b="1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10</a:t>
            </a:r>
            <a:r>
              <a:rPr lang="en-US" sz="2400" b="1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he-IL" sz="2400" b="1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0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קבוצה 57"/>
          <p:cNvGrpSpPr/>
          <p:nvPr/>
        </p:nvGrpSpPr>
        <p:grpSpPr>
          <a:xfrm>
            <a:off x="12634330" y="3160045"/>
            <a:ext cx="1987381" cy="1372099"/>
            <a:chOff x="10437567" y="623262"/>
            <a:chExt cx="2379715" cy="1455851"/>
          </a:xfrm>
        </p:grpSpPr>
        <p:grpSp>
          <p:nvGrpSpPr>
            <p:cNvPr id="57" name="קבוצה 56"/>
            <p:cNvGrpSpPr/>
            <p:nvPr/>
          </p:nvGrpSpPr>
          <p:grpSpPr>
            <a:xfrm>
              <a:off x="10718202" y="623262"/>
              <a:ext cx="1478576" cy="859545"/>
              <a:chOff x="10718202" y="623262"/>
              <a:chExt cx="1478576" cy="859545"/>
            </a:xfrm>
          </p:grpSpPr>
          <p:pic>
            <p:nvPicPr>
              <p:cNvPr id="9" name="תמונה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357628" y="623262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6" name="תמונה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718202" y="730974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7" name="תמונה 3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246088" y="850498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8" name="תמונה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900503" y="1022560"/>
                <a:ext cx="775380" cy="4602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6" name="קבוצה 55"/>
            <p:cNvGrpSpPr/>
            <p:nvPr/>
          </p:nvGrpSpPr>
          <p:grpSpPr>
            <a:xfrm>
              <a:off x="10437567" y="1200602"/>
              <a:ext cx="1478576" cy="859545"/>
              <a:chOff x="10437567" y="1200602"/>
              <a:chExt cx="1478576" cy="859545"/>
            </a:xfrm>
          </p:grpSpPr>
          <p:pic>
            <p:nvPicPr>
              <p:cNvPr id="46" name="תמונה 4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076993" y="1200602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תמונה 4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437567" y="1308314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תמונה 4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965453" y="1427838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תמונה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0619868" y="1599900"/>
                <a:ext cx="775380" cy="460247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55" name="קבוצה 54"/>
            <p:cNvGrpSpPr/>
            <p:nvPr/>
          </p:nvGrpSpPr>
          <p:grpSpPr>
            <a:xfrm>
              <a:off x="11338706" y="1219568"/>
              <a:ext cx="1478576" cy="859545"/>
              <a:chOff x="11338706" y="1219568"/>
              <a:chExt cx="1478576" cy="859545"/>
            </a:xfrm>
          </p:grpSpPr>
          <p:pic>
            <p:nvPicPr>
              <p:cNvPr id="51" name="תמונה 5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978132" y="1219568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תמונה 5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338706" y="1327280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תמונה 5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866592" y="1446804"/>
                <a:ext cx="839150" cy="46024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תמונה 5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3" t="43063" r="34789" b="8635"/>
              <a:stretch/>
            </p:blipFill>
            <p:spPr>
              <a:xfrm>
                <a:off x="11521007" y="1618866"/>
                <a:ext cx="775380" cy="46024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6" name="TextBox 75"/>
          <p:cNvSpPr txBox="1"/>
          <p:nvPr/>
        </p:nvSpPr>
        <p:spPr>
          <a:xfrm>
            <a:off x="6337735" y="2918222"/>
            <a:ext cx="2429748" cy="51077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משטחים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583765" y="3805688"/>
            <a:ext cx="2344002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שולחנות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11024" y="2904656"/>
            <a:ext cx="2499235" cy="51077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מול רגליים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57276" y="3837683"/>
            <a:ext cx="2752984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רגלי השולחן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51479" y="276751"/>
            <a:ext cx="1767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שולחן אחד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489805" y="319465"/>
            <a:ext cx="2595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רגליים</a:t>
            </a:r>
          </a:p>
        </p:txBody>
      </p:sp>
      <p:pic>
        <p:nvPicPr>
          <p:cNvPr id="62" name="תמונה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29319" r="7420" b="56177"/>
          <a:stretch/>
        </p:blipFill>
        <p:spPr>
          <a:xfrm>
            <a:off x="6634521" y="919677"/>
            <a:ext cx="1810362" cy="437277"/>
          </a:xfrm>
          <a:prstGeom prst="rect">
            <a:avLst/>
          </a:prstGeom>
        </p:spPr>
      </p:pic>
      <p:grpSp>
        <p:nvGrpSpPr>
          <p:cNvPr id="63" name="קבוצה 62"/>
          <p:cNvGrpSpPr/>
          <p:nvPr/>
        </p:nvGrpSpPr>
        <p:grpSpPr>
          <a:xfrm>
            <a:off x="2277964" y="912258"/>
            <a:ext cx="954448" cy="1075631"/>
            <a:chOff x="7916197" y="3200398"/>
            <a:chExt cx="2245442" cy="1841503"/>
          </a:xfrm>
        </p:grpSpPr>
        <p:pic>
          <p:nvPicPr>
            <p:cNvPr id="64" name="תמונה 6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7916197" y="3200398"/>
              <a:ext cx="294968" cy="1828801"/>
            </a:xfrm>
            <a:prstGeom prst="rect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8531942" y="3213100"/>
              <a:ext cx="294968" cy="1828801"/>
            </a:xfrm>
            <a:prstGeom prst="rect">
              <a:avLst/>
            </a:prstGeom>
          </p:spPr>
        </p:pic>
        <p:pic>
          <p:nvPicPr>
            <p:cNvPr id="66" name="תמונה 6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9173497" y="3213100"/>
              <a:ext cx="294968" cy="1828801"/>
            </a:xfrm>
            <a:prstGeom prst="rect">
              <a:avLst/>
            </a:prstGeom>
          </p:spPr>
        </p:pic>
        <p:pic>
          <p:nvPicPr>
            <p:cNvPr id="69" name="תמונה 6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4" t="45444" r="25380" b="12732"/>
            <a:stretch/>
          </p:blipFill>
          <p:spPr>
            <a:xfrm>
              <a:off x="9866671" y="3200399"/>
              <a:ext cx="294968" cy="1828801"/>
            </a:xfrm>
            <a:prstGeom prst="rect">
              <a:avLst/>
            </a:prstGeom>
          </p:spPr>
        </p:pic>
      </p:grpSp>
      <p:pic>
        <p:nvPicPr>
          <p:cNvPr id="71" name="תמונה 7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8789" r="7255" b="14546"/>
          <a:stretch/>
        </p:blipFill>
        <p:spPr>
          <a:xfrm>
            <a:off x="9923987" y="667375"/>
            <a:ext cx="1670402" cy="1229701"/>
          </a:xfrm>
          <a:prstGeom prst="rect">
            <a:avLst/>
          </a:prstGeom>
        </p:spPr>
      </p:pic>
      <p:pic>
        <p:nvPicPr>
          <p:cNvPr id="75" name="תמונה 7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t="30192" r="8182" b="14730"/>
          <a:stretch/>
        </p:blipFill>
        <p:spPr>
          <a:xfrm>
            <a:off x="12518006" y="5953885"/>
            <a:ext cx="2103705" cy="1283110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9540701" y="1987889"/>
            <a:ext cx="2344002" cy="1451048"/>
            <a:chOff x="9981950" y="2047347"/>
            <a:chExt cx="2071875" cy="1451048"/>
          </a:xfrm>
        </p:grpSpPr>
        <p:sp>
          <p:nvSpPr>
            <p:cNvPr id="41" name="TextBox 40"/>
            <p:cNvSpPr txBox="1"/>
            <p:nvPr/>
          </p:nvSpPr>
          <p:spPr>
            <a:xfrm>
              <a:off x="9981950" y="2987617"/>
              <a:ext cx="2071875" cy="51077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מול שולחנות </a:t>
              </a:r>
            </a:p>
          </p:txBody>
        </p:sp>
        <p:grpSp>
          <p:nvGrpSpPr>
            <p:cNvPr id="84" name="קבוצה 83"/>
            <p:cNvGrpSpPr/>
            <p:nvPr/>
          </p:nvGrpSpPr>
          <p:grpSpPr>
            <a:xfrm>
              <a:off x="10232518" y="2047347"/>
              <a:ext cx="1570738" cy="866871"/>
              <a:chOff x="7315276" y="2821500"/>
              <a:chExt cx="2836984" cy="2568116"/>
            </a:xfrm>
          </p:grpSpPr>
          <p:pic>
            <p:nvPicPr>
              <p:cNvPr id="86" name="תמונה 8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82" t="29319" r="7420" b="56177"/>
              <a:stretch/>
            </p:blipFill>
            <p:spPr>
              <a:xfrm>
                <a:off x="7340938" y="2821500"/>
                <a:ext cx="1666567" cy="437277"/>
              </a:xfrm>
              <a:prstGeom prst="roundRect">
                <a:avLst/>
              </a:prstGeom>
            </p:spPr>
          </p:pic>
          <p:pic>
            <p:nvPicPr>
              <p:cNvPr id="92" name="תמונה 9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59" t="30192" r="8182" b="14730"/>
              <a:stretch/>
            </p:blipFill>
            <p:spPr>
              <a:xfrm>
                <a:off x="7978880" y="2851621"/>
                <a:ext cx="2173380" cy="1325607"/>
              </a:xfrm>
              <a:prstGeom prst="roundRect">
                <a:avLst/>
              </a:prstGeom>
            </p:spPr>
          </p:pic>
          <p:grpSp>
            <p:nvGrpSpPr>
              <p:cNvPr id="93" name="קבוצה 92"/>
              <p:cNvGrpSpPr/>
              <p:nvPr/>
            </p:nvGrpSpPr>
            <p:grpSpPr>
              <a:xfrm>
                <a:off x="7315276" y="2851621"/>
                <a:ext cx="2005705" cy="2537995"/>
                <a:chOff x="7315276" y="1707233"/>
                <a:chExt cx="3339207" cy="3682383"/>
              </a:xfrm>
            </p:grpSpPr>
            <p:pic>
              <p:nvPicPr>
                <p:cNvPr id="94" name="תמונה 93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9" t="30192" r="8182" b="14730"/>
                <a:stretch/>
              </p:blipFill>
              <p:spPr>
                <a:xfrm>
                  <a:off x="8548117" y="1707233"/>
                  <a:ext cx="1876482" cy="1144520"/>
                </a:xfrm>
                <a:prstGeom prst="roundRect">
                  <a:avLst/>
                </a:prstGeom>
              </p:spPr>
            </p:pic>
            <p:grpSp>
              <p:nvGrpSpPr>
                <p:cNvPr id="95" name="קבוצה 94"/>
                <p:cNvGrpSpPr/>
                <p:nvPr/>
              </p:nvGrpSpPr>
              <p:grpSpPr>
                <a:xfrm>
                  <a:off x="7315276" y="2138515"/>
                  <a:ext cx="3339207" cy="3251101"/>
                  <a:chOff x="7315276" y="2138515"/>
                  <a:chExt cx="3339207" cy="3251101"/>
                </a:xfrm>
              </p:grpSpPr>
              <p:pic>
                <p:nvPicPr>
                  <p:cNvPr id="97" name="תמונה 96"/>
                  <p:cNvPicPr>
                    <a:picLocks noChangeAspect="1"/>
                  </p:cNvPicPr>
                  <p:nvPr/>
                </p:nvPicPr>
                <p:blipFill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8163200" y="2138515"/>
                    <a:ext cx="2088067" cy="1216721"/>
                  </a:xfrm>
                  <a:prstGeom prst="roundRect">
                    <a:avLst/>
                  </a:prstGeom>
                </p:spPr>
              </p:pic>
              <p:pic>
                <p:nvPicPr>
                  <p:cNvPr id="98" name="תמונה 97"/>
                  <p:cNvPicPr>
                    <a:picLocks noChangeAspect="1"/>
                  </p:cNvPicPr>
                  <p:nvPr/>
                </p:nvPicPr>
                <p:blipFill rotWithShape="1"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8308765" y="2412998"/>
                    <a:ext cx="2345718" cy="1441436"/>
                  </a:xfrm>
                  <a:prstGeom prst="roundRect">
                    <a:avLst/>
                  </a:prstGeom>
                </p:spPr>
              </p:pic>
              <p:pic>
                <p:nvPicPr>
                  <p:cNvPr id="99" name="תמונה 98"/>
                  <p:cNvPicPr>
                    <a:picLocks noChangeAspect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7610620" y="2984810"/>
                    <a:ext cx="2182309" cy="1341022"/>
                  </a:xfrm>
                  <a:prstGeom prst="roundRect">
                    <a:avLst/>
                  </a:prstGeom>
                </p:spPr>
              </p:pic>
              <p:pic>
                <p:nvPicPr>
                  <p:cNvPr id="100" name="תמונה 99"/>
                  <p:cNvPicPr>
                    <a:picLocks noChangeAspect="1"/>
                  </p:cNvPicPr>
                  <p:nvPr/>
                </p:nvPicPr>
                <p:blipFill rotWithShape="1"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8525455" y="2718286"/>
                    <a:ext cx="1842298" cy="1132086"/>
                  </a:xfrm>
                  <a:prstGeom prst="roundRect">
                    <a:avLst/>
                  </a:prstGeom>
                </p:spPr>
              </p:pic>
              <p:pic>
                <p:nvPicPr>
                  <p:cNvPr id="101" name="תמונה 100"/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959" t="30192" r="8182" b="14730"/>
                  <a:stretch/>
                </p:blipFill>
                <p:spPr>
                  <a:xfrm>
                    <a:off x="7315276" y="4106506"/>
                    <a:ext cx="2103705" cy="1283110"/>
                  </a:xfrm>
                  <a:prstGeom prst="roundRect">
                    <a:avLst/>
                  </a:prstGeom>
                </p:spPr>
              </p:pic>
            </p:grpSp>
            <p:pic>
              <p:nvPicPr>
                <p:cNvPr id="96" name="תמונה 95"/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59" t="30192" r="8182" b="14730"/>
                <a:stretch/>
              </p:blipFill>
              <p:spPr>
                <a:xfrm>
                  <a:off x="7814638" y="3745581"/>
                  <a:ext cx="2198653" cy="1341022"/>
                </a:xfrm>
                <a:prstGeom prst="roundRect">
                  <a:avLst/>
                </a:prstGeom>
              </p:spPr>
            </p:pic>
          </p:grpSp>
        </p:grpSp>
      </p:grpSp>
      <p:sp>
        <p:nvSpPr>
          <p:cNvPr id="104" name="TextBox 103"/>
          <p:cNvSpPr txBox="1"/>
          <p:nvPr/>
        </p:nvSpPr>
        <p:spPr>
          <a:xfrm>
            <a:off x="6757909" y="287486"/>
            <a:ext cx="1767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משטח אחד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447454" y="3823563"/>
            <a:ext cx="2429748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משטחים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50" name="אליפסה 49"/>
          <p:cNvSpPr/>
          <p:nvPr/>
        </p:nvSpPr>
        <p:spPr>
          <a:xfrm>
            <a:off x="2609579" y="2683476"/>
            <a:ext cx="844908" cy="90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/>
          <p:cNvSpPr/>
          <p:nvPr/>
        </p:nvSpPr>
        <p:spPr>
          <a:xfrm>
            <a:off x="773246" y="3636614"/>
            <a:ext cx="844908" cy="90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/>
          <p:cNvSpPr/>
          <p:nvPr/>
        </p:nvSpPr>
        <p:spPr>
          <a:xfrm>
            <a:off x="1740673" y="3676348"/>
            <a:ext cx="2162737" cy="6820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7793716" y="2683476"/>
            <a:ext cx="844908" cy="9076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48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9" grpId="0"/>
      <p:bldP spid="90" grpId="0"/>
      <p:bldP spid="104" grpId="0"/>
      <p:bldP spid="105" grpId="0" animBg="1"/>
      <p:bldP spid="50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9302579" y="2067537"/>
            <a:ext cx="2556081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1 מול מולקולות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NH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endParaRPr lang="he-IL" sz="240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20856" y="2031952"/>
            <a:ext cx="2376644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1 מול </a:t>
            </a: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17451" y="3435419"/>
            <a:ext cx="3156479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 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3</a:t>
            </a:r>
            <a:r>
              <a:rPr lang="he-IL" sz="2400" dirty="0"/>
              <a:t>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</a:t>
            </a:r>
            <a:r>
              <a:rPr lang="en-US" sz="2400" dirty="0"/>
              <a:t>H </a:t>
            </a:r>
            <a:endParaRPr lang="he-IL" dirty="0"/>
          </a:p>
        </p:txBody>
      </p:sp>
      <p:sp>
        <p:nvSpPr>
          <p:cNvPr id="72" name="TextBox 71"/>
          <p:cNvSpPr txBox="1"/>
          <p:nvPr/>
        </p:nvSpPr>
        <p:spPr>
          <a:xfrm>
            <a:off x="1533024" y="2067536"/>
            <a:ext cx="3156479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3 מול </a:t>
            </a: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 </a:t>
            </a:r>
            <a:r>
              <a:rPr lang="en-US" sz="2400" dirty="0"/>
              <a:t>H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95294" y="3411008"/>
            <a:ext cx="2376644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1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אטומי</a:t>
            </a:r>
            <a:r>
              <a:rPr lang="en-US" sz="2400" dirty="0"/>
              <a:t>N </a:t>
            </a:r>
            <a:endParaRPr lang="he-IL" dirty="0"/>
          </a:p>
        </p:txBody>
      </p:sp>
      <p:grpSp>
        <p:nvGrpSpPr>
          <p:cNvPr id="82" name="קבוצה 81"/>
          <p:cNvGrpSpPr/>
          <p:nvPr/>
        </p:nvGrpSpPr>
        <p:grpSpPr>
          <a:xfrm>
            <a:off x="9655900" y="668460"/>
            <a:ext cx="2132218" cy="969044"/>
            <a:chOff x="12606102" y="1222058"/>
            <a:chExt cx="2132218" cy="969044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65" t="7938" r="6903" b="75677"/>
            <a:stretch/>
          </p:blipFill>
          <p:spPr>
            <a:xfrm>
              <a:off x="12606102" y="1257650"/>
              <a:ext cx="1066801" cy="933452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13399426" y="1222058"/>
              <a:ext cx="133889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מולקולה</a:t>
              </a:r>
            </a:p>
            <a:p>
              <a:r>
                <a:rPr lang="en-US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NH</a:t>
              </a:r>
              <a:r>
                <a:rPr lang="en-US" sz="2400" baseline="-250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3</a:t>
              </a:r>
              <a:endParaRPr lang="he-IL" dirty="0"/>
            </a:p>
          </p:txBody>
        </p:sp>
      </p:grpSp>
      <p:grpSp>
        <p:nvGrpSpPr>
          <p:cNvPr id="87" name="קבוצה 86"/>
          <p:cNvGrpSpPr/>
          <p:nvPr/>
        </p:nvGrpSpPr>
        <p:grpSpPr>
          <a:xfrm>
            <a:off x="6195294" y="668460"/>
            <a:ext cx="3063944" cy="738664"/>
            <a:chOff x="11999768" y="-730312"/>
            <a:chExt cx="3063944" cy="738664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8" t="71411" r="81216" b="19566"/>
            <a:stretch/>
          </p:blipFill>
          <p:spPr>
            <a:xfrm>
              <a:off x="11999768" y="-656708"/>
              <a:ext cx="682837" cy="623458"/>
            </a:xfrm>
            <a:prstGeom prst="flowChartConnector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12341187" y="-730312"/>
              <a:ext cx="2722525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rPr>
                <a:t>אטום  חנקן אחד</a:t>
              </a:r>
            </a:p>
            <a:p>
              <a:endParaRPr lang="he-IL" dirty="0"/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798065" y="742064"/>
            <a:ext cx="1966182" cy="514720"/>
            <a:chOff x="3738280" y="3962852"/>
            <a:chExt cx="1966182" cy="514720"/>
          </a:xfrm>
        </p:grpSpPr>
        <p:pic>
          <p:nvPicPr>
            <p:cNvPr id="22" name="תמונה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0" t="15587" r="11079" b="76319"/>
            <a:stretch/>
          </p:blipFill>
          <p:spPr>
            <a:xfrm>
              <a:off x="5189741" y="3962852"/>
              <a:ext cx="514721" cy="514720"/>
            </a:xfrm>
            <a:prstGeom prst="flowChartConnector">
              <a:avLst/>
            </a:prstGeom>
          </p:spPr>
        </p:pic>
        <p:pic>
          <p:nvPicPr>
            <p:cNvPr id="26" name="תמונה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0" t="15587" r="11079" b="76319"/>
            <a:stretch/>
          </p:blipFill>
          <p:spPr>
            <a:xfrm>
              <a:off x="4473239" y="3962852"/>
              <a:ext cx="514721" cy="514720"/>
            </a:xfrm>
            <a:prstGeom prst="flowChartConnector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00" t="15587" r="11079" b="76319"/>
            <a:stretch/>
          </p:blipFill>
          <p:spPr>
            <a:xfrm>
              <a:off x="3738280" y="3962852"/>
              <a:ext cx="514721" cy="514720"/>
            </a:xfrm>
            <a:prstGeom prst="flowChartConnector">
              <a:avLst/>
            </a:prstGeom>
          </p:spPr>
        </p:pic>
      </p:grpSp>
      <p:sp>
        <p:nvSpPr>
          <p:cNvPr id="85" name="TextBox 84"/>
          <p:cNvSpPr txBox="1"/>
          <p:nvPr/>
        </p:nvSpPr>
        <p:spPr>
          <a:xfrm>
            <a:off x="2764247" y="742064"/>
            <a:ext cx="28360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שלושה אטומי מימן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302579" y="3411008"/>
            <a:ext cx="2556081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מולקולות </a:t>
            </a: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NH</a:t>
            </a:r>
            <a:r>
              <a:rPr lang="en-US" sz="24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84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0" grpId="0" animBg="1"/>
      <p:bldP spid="72" grpId="0" animBg="1"/>
      <p:bldP spid="73" grpId="0" animBg="1"/>
      <p:bldP spid="85" grpId="0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870977"/>
            <a:ext cx="1228725" cy="10398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16274" y="1224262"/>
            <a:ext cx="20517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מולקולת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endParaRPr kumimoji="0" lang="he-IL" sz="2400" b="0" i="0" u="none" strike="noStrike" kern="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4" t="22596" r="38494" b="46154"/>
          <a:stretch/>
        </p:blipFill>
        <p:spPr>
          <a:xfrm>
            <a:off x="4714875" y="2018153"/>
            <a:ext cx="997090" cy="7201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67593" y="1224263"/>
            <a:ext cx="1866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מולקולת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28" name="מחבר חץ ישר 27"/>
          <p:cNvCxnSpPr/>
          <p:nvPr/>
        </p:nvCxnSpPr>
        <p:spPr>
          <a:xfrm>
            <a:off x="6359742" y="1446164"/>
            <a:ext cx="1330906" cy="426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776;p43"/>
          <p:cNvPicPr preferRelativeResize="0"/>
          <p:nvPr/>
        </p:nvPicPr>
        <p:blipFill rotWithShape="1">
          <a:blip r:embed="rId4">
            <a:alphaModFix/>
          </a:blip>
          <a:srcRect l="30763" t="32982" r="61978" b="62409"/>
          <a:stretch/>
        </p:blipFill>
        <p:spPr>
          <a:xfrm>
            <a:off x="1824241" y="1611446"/>
            <a:ext cx="1864965" cy="1126826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224023" y="1228300"/>
            <a:ext cx="1263867" cy="4576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אטום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2082" y="1228300"/>
            <a:ext cx="491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14450" y="3466202"/>
            <a:ext cx="9286876" cy="830997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בדוגמא זו-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המגיבים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הם אטום פחמן אחד ומולקולת חמצן אחת.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התוצר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הוא מולקולת פחמן דו-חמצני אחת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724" y="1228300"/>
            <a:ext cx="1705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חלקיק אחד</a:t>
            </a:r>
          </a:p>
        </p:txBody>
      </p:sp>
    </p:spTree>
    <p:extLst>
      <p:ext uri="{BB962C8B-B14F-4D97-AF65-F5344CB8AC3E}">
        <p14:creationId xmlns:p14="http://schemas.microsoft.com/office/powerpoint/2010/main" val="371237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19" grpId="0"/>
      <p:bldP spid="31" grpId="0"/>
      <p:bldP spid="4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קבוצה 38"/>
          <p:cNvGrpSpPr/>
          <p:nvPr/>
        </p:nvGrpSpPr>
        <p:grpSpPr>
          <a:xfrm>
            <a:off x="7958549" y="947644"/>
            <a:ext cx="2051713" cy="722222"/>
            <a:chOff x="7958549" y="947644"/>
            <a:chExt cx="2051713" cy="722222"/>
          </a:xfrm>
        </p:grpSpPr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3528" y="947644"/>
              <a:ext cx="381756" cy="3230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958549" y="1208201"/>
              <a:ext cx="20517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מולקולת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O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2</a:t>
              </a:r>
              <a:endPara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171" y="2318874"/>
            <a:ext cx="17888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תריסר אחד</a:t>
            </a:r>
          </a:p>
        </p:txBody>
      </p:sp>
      <p:pic>
        <p:nvPicPr>
          <p:cNvPr id="7" name="Google Shape;776;p43"/>
          <p:cNvPicPr preferRelativeResize="0"/>
          <p:nvPr/>
        </p:nvPicPr>
        <p:blipFill rotWithShape="1">
          <a:blip r:embed="rId3">
            <a:alphaModFix/>
          </a:blip>
          <a:srcRect l="31684" t="45725" r="60670" b="45208"/>
          <a:stretch/>
        </p:blipFill>
        <p:spPr>
          <a:xfrm>
            <a:off x="2417187" y="2219709"/>
            <a:ext cx="842963" cy="8001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8" name="Google Shape;776;p43"/>
          <p:cNvPicPr preferRelativeResize="0"/>
          <p:nvPr/>
        </p:nvPicPr>
        <p:blipFill rotWithShape="1">
          <a:blip r:embed="rId3">
            <a:alphaModFix/>
          </a:blip>
          <a:srcRect l="62360" t="42903" r="25330" b="42286"/>
          <a:stretch/>
        </p:blipFill>
        <p:spPr>
          <a:xfrm>
            <a:off x="8114871" y="2111266"/>
            <a:ext cx="1357313" cy="1385887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38" name="קבוצה 37"/>
          <p:cNvGrpSpPr/>
          <p:nvPr/>
        </p:nvGrpSpPr>
        <p:grpSpPr>
          <a:xfrm>
            <a:off x="4356746" y="1012283"/>
            <a:ext cx="1866523" cy="616686"/>
            <a:chOff x="4323281" y="1039531"/>
            <a:chExt cx="1866523" cy="616686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4" t="22596" r="38494" b="46154"/>
            <a:stretch/>
          </p:blipFill>
          <p:spPr>
            <a:xfrm>
              <a:off x="5293807" y="1039531"/>
              <a:ext cx="271684" cy="1962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323281" y="1194552"/>
              <a:ext cx="186652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מולקולת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O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2</a:t>
              </a:r>
              <a:endParaRPr kumimoji="0" lang="he-IL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endParaRPr>
            </a:p>
          </p:txBody>
        </p:sp>
      </p:grpSp>
      <p:cxnSp>
        <p:nvCxnSpPr>
          <p:cNvPr id="28" name="מחבר חץ ישר 27"/>
          <p:cNvCxnSpPr/>
          <p:nvPr/>
        </p:nvCxnSpPr>
        <p:spPr>
          <a:xfrm>
            <a:off x="6399490" y="1397710"/>
            <a:ext cx="1330906" cy="426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קבוצה 43"/>
          <p:cNvGrpSpPr/>
          <p:nvPr/>
        </p:nvGrpSpPr>
        <p:grpSpPr>
          <a:xfrm>
            <a:off x="2224023" y="888539"/>
            <a:ext cx="1956502" cy="797389"/>
            <a:chOff x="2224023" y="888539"/>
            <a:chExt cx="1956502" cy="797389"/>
          </a:xfrm>
        </p:grpSpPr>
        <p:grpSp>
          <p:nvGrpSpPr>
            <p:cNvPr id="37" name="קבוצה 36"/>
            <p:cNvGrpSpPr/>
            <p:nvPr/>
          </p:nvGrpSpPr>
          <p:grpSpPr>
            <a:xfrm>
              <a:off x="2224023" y="888539"/>
              <a:ext cx="1263867" cy="797389"/>
              <a:chOff x="2224023" y="888539"/>
              <a:chExt cx="1263867" cy="797389"/>
            </a:xfrm>
          </p:grpSpPr>
          <p:pic>
            <p:nvPicPr>
              <p:cNvPr id="3" name="Google Shape;776;p43"/>
              <p:cNvPicPr preferRelativeResize="0"/>
              <p:nvPr/>
            </p:nvPicPr>
            <p:blipFill rotWithShape="1">
              <a:blip r:embed="rId3">
                <a:alphaModFix/>
              </a:blip>
              <a:srcRect l="30763" t="32982" r="61978" b="62409"/>
              <a:stretch/>
            </p:blipFill>
            <p:spPr>
              <a:xfrm>
                <a:off x="2445763" y="888539"/>
                <a:ext cx="814387" cy="400050"/>
              </a:xfrm>
              <a:prstGeom prst="flowChartConnector">
                <a:avLst/>
              </a:prstGeom>
              <a:noFill/>
              <a:ln>
                <a:noFill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224023" y="1228300"/>
                <a:ext cx="1263867" cy="457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אטום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C</a:t>
                </a:r>
                <a:endParaRPr kumimoji="0" lang="he-I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689206" y="1057756"/>
              <a:ext cx="49131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 2" panose="05020102010507070707" pitchFamily="18" charset="2"/>
                </a:rPr>
                <a:t></a:t>
              </a: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56221" y="2472585"/>
            <a:ext cx="491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6353766" y="2712078"/>
            <a:ext cx="1309701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1675" y="1049692"/>
            <a:ext cx="17054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חלקיק אחד</a:t>
            </a:r>
          </a:p>
        </p:txBody>
      </p:sp>
      <p:pic>
        <p:nvPicPr>
          <p:cNvPr id="46" name="Google Shape;776;p43"/>
          <p:cNvPicPr preferRelativeResize="0"/>
          <p:nvPr/>
        </p:nvPicPr>
        <p:blipFill rotWithShape="1">
          <a:blip r:embed="rId3">
            <a:alphaModFix/>
          </a:blip>
          <a:srcRect l="43477" t="43710" r="44707" b="42131"/>
          <a:stretch/>
        </p:blipFill>
        <p:spPr>
          <a:xfrm>
            <a:off x="4642452" y="2078627"/>
            <a:ext cx="1302709" cy="1249579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54635" y="3657598"/>
            <a:ext cx="1649282" cy="919401"/>
          </a:xfrm>
          <a:prstGeom prst="roundRect">
            <a:avLst/>
          </a:prstGeom>
          <a:noFill/>
          <a:ln w="635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12 אטומי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פחמן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67070" y="3649664"/>
            <a:ext cx="2054246" cy="919401"/>
          </a:xfrm>
          <a:prstGeom prst="roundRect">
            <a:avLst/>
          </a:prstGeom>
          <a:noFill/>
          <a:ln w="635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12 מולקולות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חמצן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30939" y="3657598"/>
            <a:ext cx="3325177" cy="919401"/>
          </a:xfrm>
          <a:prstGeom prst="roundRect">
            <a:avLst/>
          </a:prstGeom>
          <a:noFill/>
          <a:ln w="635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12 מולקולות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פחמן דו-חמצני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</a:t>
            </a:r>
            <a:endParaRPr kumimoji="0" lang="he-IL" sz="2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79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29395" y="969876"/>
            <a:ext cx="17888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תריסר אחד</a:t>
            </a:r>
          </a:p>
        </p:txBody>
      </p:sp>
      <p:pic>
        <p:nvPicPr>
          <p:cNvPr id="7" name="Google Shape;776;p43"/>
          <p:cNvPicPr preferRelativeResize="0"/>
          <p:nvPr/>
        </p:nvPicPr>
        <p:blipFill rotWithShape="1">
          <a:blip r:embed="rId2">
            <a:alphaModFix/>
          </a:blip>
          <a:srcRect l="31684" t="45725" r="60670" b="45208"/>
          <a:stretch/>
        </p:blipFill>
        <p:spPr>
          <a:xfrm>
            <a:off x="3462558" y="838436"/>
            <a:ext cx="842963" cy="800100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8" name="Google Shape;776;p43"/>
          <p:cNvPicPr preferRelativeResize="0"/>
          <p:nvPr/>
        </p:nvPicPr>
        <p:blipFill rotWithShape="1">
          <a:blip r:embed="rId2">
            <a:alphaModFix/>
          </a:blip>
          <a:srcRect l="62360" t="42903" r="25330" b="42286"/>
          <a:stretch/>
        </p:blipFill>
        <p:spPr>
          <a:xfrm>
            <a:off x="9041670" y="545542"/>
            <a:ext cx="1357313" cy="1385887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4605316" y="1033904"/>
            <a:ext cx="4913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33" name="מחבר חץ ישר 32"/>
          <p:cNvCxnSpPr/>
          <p:nvPr/>
        </p:nvCxnSpPr>
        <p:spPr>
          <a:xfrm>
            <a:off x="7355734" y="1264737"/>
            <a:ext cx="1309701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oogle Shape;776;p43"/>
          <p:cNvPicPr preferRelativeResize="0"/>
          <p:nvPr/>
        </p:nvPicPr>
        <p:blipFill rotWithShape="1">
          <a:blip r:embed="rId2">
            <a:alphaModFix/>
          </a:blip>
          <a:srcRect l="43477" t="43710" r="44707" b="42131"/>
          <a:stretch/>
        </p:blipFill>
        <p:spPr>
          <a:xfrm>
            <a:off x="5522543" y="645028"/>
            <a:ext cx="1302709" cy="1249579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815239" y="2979112"/>
            <a:ext cx="152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 אחד</a:t>
            </a:r>
          </a:p>
        </p:txBody>
      </p:sp>
      <p:pic>
        <p:nvPicPr>
          <p:cNvPr id="29" name="Google Shape;776;p43"/>
          <p:cNvPicPr preferRelativeResize="0"/>
          <p:nvPr/>
        </p:nvPicPr>
        <p:blipFill rotWithShape="1">
          <a:blip r:embed="rId2">
            <a:alphaModFix/>
          </a:blip>
          <a:srcRect l="31397" t="44549" r="59402" b="29060"/>
          <a:stretch/>
        </p:blipFill>
        <p:spPr>
          <a:xfrm>
            <a:off x="3240588" y="2945621"/>
            <a:ext cx="1014412" cy="23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609619" y="4611419"/>
            <a:ext cx="196915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6.02 x10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23 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   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אטומי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 </a:t>
            </a:r>
          </a:p>
        </p:txBody>
      </p:sp>
      <p:pic>
        <p:nvPicPr>
          <p:cNvPr id="34" name="Google Shape;776;p43"/>
          <p:cNvPicPr preferRelativeResize="0"/>
          <p:nvPr/>
        </p:nvPicPr>
        <p:blipFill rotWithShape="1">
          <a:blip r:embed="rId2">
            <a:alphaModFix/>
          </a:blip>
          <a:srcRect l="42477" t="41733" r="43527" b="24429"/>
          <a:stretch/>
        </p:blipFill>
        <p:spPr>
          <a:xfrm>
            <a:off x="5484420" y="2372496"/>
            <a:ext cx="1543050" cy="29860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3213375" y="4643577"/>
            <a:ext cx="36118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6.02 x10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23  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pic>
        <p:nvPicPr>
          <p:cNvPr id="36" name="Google Shape;776;p43"/>
          <p:cNvPicPr preferRelativeResize="0"/>
          <p:nvPr/>
        </p:nvPicPr>
        <p:blipFill rotWithShape="1">
          <a:blip r:embed="rId2">
            <a:alphaModFix/>
          </a:blip>
          <a:srcRect l="61117" t="41439" r="24413" b="24236"/>
          <a:stretch/>
        </p:blipFill>
        <p:spPr>
          <a:xfrm>
            <a:off x="9041670" y="2317532"/>
            <a:ext cx="1595438" cy="30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/>
          <p:cNvSpPr txBox="1"/>
          <p:nvPr/>
        </p:nvSpPr>
        <p:spPr>
          <a:xfrm>
            <a:off x="7180122" y="4643576"/>
            <a:ext cx="222298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6.02 x10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23</a:t>
            </a:r>
            <a:endParaRPr kumimoji="0" lang="he-IL" sz="2000" b="0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מולקולות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CO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12452" y="3144805"/>
            <a:ext cx="4913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Wingdings 2" panose="05020102010507070707" pitchFamily="18" charset="2"/>
              </a:rPr>
              <a:t>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42" name="מחבר חץ ישר 41"/>
          <p:cNvCxnSpPr/>
          <p:nvPr/>
        </p:nvCxnSpPr>
        <p:spPr>
          <a:xfrm>
            <a:off x="7385161" y="3347650"/>
            <a:ext cx="1309701" cy="0"/>
          </a:xfrm>
          <a:prstGeom prst="straightConnector1">
            <a:avLst/>
          </a:prstGeom>
          <a:ln w="5715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/>
          <p:cNvSpPr/>
          <p:nvPr/>
        </p:nvSpPr>
        <p:spPr>
          <a:xfrm>
            <a:off x="1212376" y="7036154"/>
            <a:ext cx="870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לקחנו מול חלקיקים מכל מגיב  וקיבלנו מול חלקיקים אחד של תוצר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5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5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450309" y="354937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 - מספר אבוגדרו</a:t>
            </a:r>
          </a:p>
        </p:txBody>
      </p:sp>
      <p:cxnSp>
        <p:nvCxnSpPr>
          <p:cNvPr id="6" name="מחבר ישר 5"/>
          <p:cNvCxnSpPr/>
          <p:nvPr/>
        </p:nvCxnSpPr>
        <p:spPr>
          <a:xfrm flipH="1" flipV="1">
            <a:off x="560441" y="235132"/>
            <a:ext cx="10924620" cy="44169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 flipV="1">
            <a:off x="560440" y="1049725"/>
            <a:ext cx="10924621" cy="50424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759;p41"/>
          <p:cNvPicPr preferRelativeResize="0"/>
          <p:nvPr/>
        </p:nvPicPr>
        <p:blipFill rotWithShape="1">
          <a:blip r:embed="rId2">
            <a:alphaModFix/>
          </a:blip>
          <a:srcRect l="3706" t="2477" r="7403" b="53674"/>
          <a:stretch/>
        </p:blipFill>
        <p:spPr>
          <a:xfrm>
            <a:off x="122904" y="100053"/>
            <a:ext cx="1234409" cy="1385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996780" y="1329821"/>
            <a:ext cx="52978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AlCl</a:t>
            </a:r>
            <a:r>
              <a:rPr lang="en-US" sz="32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</a:t>
            </a:r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     Al</a:t>
            </a:r>
            <a:r>
              <a:rPr lang="en-US" sz="32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3+</a:t>
            </a:r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+     3Cl</a:t>
            </a:r>
            <a:r>
              <a:rPr lang="en-US" sz="32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-</a:t>
            </a:r>
            <a:r>
              <a:rPr lang="en-US" sz="32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</a:t>
            </a:r>
            <a:endParaRPr lang="he-IL" sz="32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>
            <a:off x="4554530" y="1622208"/>
            <a:ext cx="673640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קבוצה 37"/>
          <p:cNvGrpSpPr/>
          <p:nvPr/>
        </p:nvGrpSpPr>
        <p:grpSpPr>
          <a:xfrm>
            <a:off x="2499017" y="2001885"/>
            <a:ext cx="1975272" cy="919401"/>
            <a:chOff x="2914018" y="1986994"/>
            <a:chExt cx="1975272" cy="919401"/>
          </a:xfrm>
        </p:grpSpPr>
        <p:sp>
          <p:nvSpPr>
            <p:cNvPr id="33" name="TextBox 32"/>
            <p:cNvSpPr txBox="1"/>
            <p:nvPr/>
          </p:nvSpPr>
          <p:spPr>
            <a:xfrm>
              <a:off x="2914018" y="1986994"/>
              <a:ext cx="1975271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4020" y="1994997"/>
              <a:ext cx="197527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1 מול יחידות</a:t>
              </a:r>
            </a:p>
            <a:p>
              <a:pPr algn="ctr"/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AlCl</a:t>
              </a:r>
              <a:r>
                <a:rPr lang="en-US" sz="2400" baseline="-25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he-IL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  </a:t>
              </a:r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5025096" y="1942728"/>
            <a:ext cx="1375463" cy="934357"/>
            <a:chOff x="4972049" y="1969846"/>
            <a:chExt cx="1375463" cy="934357"/>
          </a:xfrm>
        </p:grpSpPr>
        <p:sp>
          <p:nvSpPr>
            <p:cNvPr id="31" name="TextBox 30"/>
            <p:cNvSpPr txBox="1"/>
            <p:nvPr/>
          </p:nvSpPr>
          <p:spPr>
            <a:xfrm>
              <a:off x="4972049" y="1969846"/>
              <a:ext cx="1269789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94963" y="2073206"/>
              <a:ext cx="135254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1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יוני </a:t>
              </a:r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Al</a:t>
              </a:r>
              <a:r>
                <a:rPr lang="en-US" sz="2400" baseline="30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3+</a:t>
              </a:r>
              <a:endPara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36" name="קבוצה 35"/>
          <p:cNvGrpSpPr/>
          <p:nvPr/>
        </p:nvGrpSpPr>
        <p:grpSpPr>
          <a:xfrm>
            <a:off x="6796428" y="1965685"/>
            <a:ext cx="1386394" cy="919401"/>
            <a:chOff x="6767512" y="1995957"/>
            <a:chExt cx="1386394" cy="919401"/>
          </a:xfrm>
        </p:grpSpPr>
        <p:sp>
          <p:nvSpPr>
            <p:cNvPr id="34" name="TextBox 33"/>
            <p:cNvSpPr txBox="1"/>
            <p:nvPr/>
          </p:nvSpPr>
          <p:spPr>
            <a:xfrm>
              <a:off x="6767512" y="1995957"/>
              <a:ext cx="1386394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67512" y="2020702"/>
              <a:ext cx="1137299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 מול יוני </a:t>
              </a:r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Cl</a:t>
              </a:r>
              <a:r>
                <a:rPr lang="en-US" sz="2400" baseline="30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-</a:t>
              </a:r>
              <a:endPara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41" name="קבוצה 40"/>
          <p:cNvGrpSpPr/>
          <p:nvPr/>
        </p:nvGrpSpPr>
        <p:grpSpPr>
          <a:xfrm>
            <a:off x="1357313" y="3114512"/>
            <a:ext cx="3126104" cy="919401"/>
            <a:chOff x="1828457" y="3325735"/>
            <a:chExt cx="3126104" cy="919401"/>
          </a:xfrm>
        </p:grpSpPr>
        <p:sp>
          <p:nvSpPr>
            <p:cNvPr id="35" name="TextBox 34"/>
            <p:cNvSpPr txBox="1"/>
            <p:nvPr/>
          </p:nvSpPr>
          <p:spPr>
            <a:xfrm>
              <a:off x="2257425" y="3325735"/>
              <a:ext cx="2697136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28457" y="3343113"/>
              <a:ext cx="306083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aseline="300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23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10 </a:t>
              </a:r>
              <a:r>
                <a:rPr lang="en-US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x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6.02</a:t>
              </a:r>
              <a:r>
                <a:rPr lang="he-IL" sz="2400" dirty="0">
                  <a:solidFill>
                    <a:srgbClr val="0000CC"/>
                  </a:solidFill>
                </a:rPr>
                <a:t> </a:t>
              </a:r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יחידות</a:t>
              </a:r>
            </a:p>
            <a:p>
              <a:pPr algn="ctr"/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AlCl</a:t>
              </a:r>
              <a:r>
                <a:rPr lang="en-US" sz="2400" baseline="-25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he-IL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  </a:t>
              </a:r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4642007" y="3083948"/>
            <a:ext cx="2058267" cy="926880"/>
            <a:chOff x="4871035" y="3167951"/>
            <a:chExt cx="2058267" cy="926880"/>
          </a:xfrm>
        </p:grpSpPr>
        <p:sp>
          <p:nvSpPr>
            <p:cNvPr id="32" name="TextBox 31"/>
            <p:cNvSpPr txBox="1"/>
            <p:nvPr/>
          </p:nvSpPr>
          <p:spPr>
            <a:xfrm>
              <a:off x="5012389" y="3175430"/>
              <a:ext cx="1916913" cy="919401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 rtl="1"/>
              <a:endParaRPr lang="he-IL" sz="2400" dirty="0"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1035" y="3167951"/>
              <a:ext cx="1967165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aseline="300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23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10 </a:t>
              </a:r>
              <a:r>
                <a:rPr lang="en-US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x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6.02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יוני </a:t>
              </a:r>
              <a:r>
                <a:rPr lang="en-US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Al</a:t>
              </a:r>
              <a:r>
                <a:rPr lang="en-US" sz="2400" baseline="300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3+</a:t>
              </a:r>
              <a:endPara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841628" y="3098484"/>
            <a:ext cx="3069541" cy="91940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6.02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3</a:t>
            </a:r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Cl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49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141552" y="253567"/>
            <a:ext cx="2148971" cy="203214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0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/>
          <a:lstStyle/>
          <a:p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אבקת גופרית, </a:t>
            </a:r>
            <a:r>
              <a:rPr lang="en-US" sz="400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16</a:t>
            </a:r>
            <a:r>
              <a:rPr lang="en-US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 – איך נדע כמה אטומים יש כאן? </a:t>
            </a:r>
          </a:p>
        </p:txBody>
      </p:sp>
      <p:cxnSp>
        <p:nvCxnSpPr>
          <p:cNvPr id="101" name="מחבר ישר 100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מחבר ישר 103"/>
          <p:cNvCxnSpPr/>
          <p:nvPr/>
        </p:nvCxnSpPr>
        <p:spPr>
          <a:xfrm>
            <a:off x="318752" y="1006091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תמונה 4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6" t="10188" r="14285" b="19380"/>
          <a:stretch/>
        </p:blipFill>
        <p:spPr>
          <a:xfrm>
            <a:off x="8244923" y="1092424"/>
            <a:ext cx="3328989" cy="227171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294968" y="1146770"/>
            <a:ext cx="810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כמה שנים ייקח לספור את כל הגרגירים באבקה הצהובה?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האם אפשרי בכלל לספור מספר כזה של גרגירים? </a:t>
            </a:r>
          </a:p>
        </p:txBody>
      </p:sp>
    </p:spTree>
    <p:extLst>
      <p:ext uri="{BB962C8B-B14F-4D97-AF65-F5344CB8AC3E}">
        <p14:creationId xmlns:p14="http://schemas.microsoft.com/office/powerpoint/2010/main" val="4179437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תוצאת תמונה עבור מאזניים ציור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7" y="1597793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141552" y="253567"/>
            <a:ext cx="2148971" cy="203214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0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/>
          <a:lstStyle/>
          <a:p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איך נספור, בזמן קצר, כמות גדולה מאוד של גרגרי אורז?</a:t>
            </a:r>
          </a:p>
        </p:txBody>
      </p:sp>
      <p:cxnSp>
        <p:nvCxnSpPr>
          <p:cNvPr id="101" name="מחבר ישר 100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מחבר ישר 103"/>
          <p:cNvCxnSpPr/>
          <p:nvPr/>
        </p:nvCxnSpPr>
        <p:spPr>
          <a:xfrm>
            <a:off x="318752" y="1006091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קבוצה 123"/>
          <p:cNvGrpSpPr/>
          <p:nvPr/>
        </p:nvGrpSpPr>
        <p:grpSpPr>
          <a:xfrm>
            <a:off x="7777541" y="1490111"/>
            <a:ext cx="4094074" cy="3366931"/>
            <a:chOff x="9012571" y="253567"/>
            <a:chExt cx="2158349" cy="2005031"/>
          </a:xfrm>
        </p:grpSpPr>
        <p:pic>
          <p:nvPicPr>
            <p:cNvPr id="125" name="Google Shape;269;p32"/>
            <p:cNvPicPr preferRelativeResize="0"/>
            <p:nvPr/>
          </p:nvPicPr>
          <p:blipFill rotWithShape="1">
            <a:blip r:embed="rId4">
              <a:alphaModFix/>
            </a:blip>
            <a:srcRect l="23181" r="31884" b="16611"/>
            <a:stretch/>
          </p:blipFill>
          <p:spPr>
            <a:xfrm>
              <a:off x="9020328" y="253567"/>
              <a:ext cx="2142151" cy="2005031"/>
            </a:xfrm>
            <a:prstGeom prst="rect">
              <a:avLst/>
            </a:prstGeom>
            <a:noFill/>
            <a:ln>
              <a:solidFill>
                <a:srgbClr val="CCFFCC"/>
              </a:solidFill>
            </a:ln>
          </p:spPr>
        </p:pic>
        <p:sp>
          <p:nvSpPr>
            <p:cNvPr id="126" name="מלבן 125"/>
            <p:cNvSpPr/>
            <p:nvPr/>
          </p:nvSpPr>
          <p:spPr>
            <a:xfrm>
              <a:off x="9012571" y="253567"/>
              <a:ext cx="2158349" cy="2005031"/>
            </a:xfrm>
            <a:prstGeom prst="rect">
              <a:avLst/>
            </a:prstGeom>
            <a:noFill/>
            <a:ln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3622" y="1230403"/>
            <a:ext cx="7484986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שיטה מעשית היא שקילה של כל החלקיקים הקטנטנים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3627" y="2015755"/>
            <a:ext cx="44083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נ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ניח שהמסה של10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גרגרי אורז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בתבשיל 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היא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1 גרם.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2932" y="2936779"/>
            <a:ext cx="49594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defRPr sz="240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מס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 של כל 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הדוגמא היא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400 גרם.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0" y="5745480"/>
            <a:ext cx="8397240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48072" y="5149480"/>
            <a:ext cx="763053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בהנחה שכל גרגירי האורז בתבשיל זהים ניתן לומר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שבמנה זו יש 4000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גרגרי אורז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5197" y="3625196"/>
            <a:ext cx="21983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10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גרגרי אורז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4080" y="3645006"/>
            <a:ext cx="15125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4080" y="4537826"/>
            <a:ext cx="15125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400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5197" y="4535094"/>
            <a:ext cx="219838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?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גרגרי אורז</a:t>
            </a:r>
          </a:p>
        </p:txBody>
      </p:sp>
      <p:cxnSp>
        <p:nvCxnSpPr>
          <p:cNvPr id="6" name="מחבר חץ ישר 5"/>
          <p:cNvCxnSpPr>
            <a:stCxn id="18" idx="2"/>
            <a:endCxn id="19" idx="0"/>
          </p:cNvCxnSpPr>
          <p:nvPr/>
        </p:nvCxnSpPr>
        <p:spPr>
          <a:xfrm>
            <a:off x="6730372" y="4155784"/>
            <a:ext cx="0" cy="3820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/>
          <p:nvPr/>
        </p:nvCxnSpPr>
        <p:spPr>
          <a:xfrm>
            <a:off x="4223921" y="4135974"/>
            <a:ext cx="0" cy="38204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תרשים זרימה: מחבר 6"/>
          <p:cNvSpPr/>
          <p:nvPr/>
        </p:nvSpPr>
        <p:spPr>
          <a:xfrm>
            <a:off x="3115197" y="5740402"/>
            <a:ext cx="2858884" cy="63795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313581" y="4085195"/>
            <a:ext cx="550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0000CC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088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8" grpId="0"/>
      <p:bldP spid="15" grpId="0"/>
      <p:bldP spid="16" grpId="0"/>
      <p:bldP spid="17" grpId="0"/>
      <p:bldP spid="4" grpId="0" animBg="1"/>
      <p:bldP spid="18" grpId="0" animBg="1"/>
      <p:bldP spid="19" grpId="0" animBg="1"/>
      <p:bldP spid="20" grpId="0" animBg="1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414338" y="1335748"/>
            <a:ext cx="11378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גודל האטומים -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קטן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16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altLang="he-IL" sz="1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........ בסדרי גודל של 10</a:t>
            </a:r>
            <a:r>
              <a:rPr lang="he-IL" alt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-8 </a:t>
            </a:r>
            <a:r>
              <a:rPr lang="he-IL" alt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ס”מ</a:t>
            </a:r>
            <a:r>
              <a:rPr lang="en-US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מסת</a:t>
            </a:r>
            <a:r>
              <a:rPr lang="he-IL" altLang="he-IL" sz="2400" dirty="0">
                <a:solidFill>
                  <a:srgbClr val="FF000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האטומים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 </a:t>
            </a:r>
            <a:r>
              <a:rPr lang="he-IL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קטנה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altLang="he-IL" sz="16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altLang="he-IL" sz="1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מאוד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.......</a:t>
            </a:r>
            <a:endParaRPr lang="en-US" alt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133120" y="361162"/>
            <a:ext cx="1192576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כיצד סופרים אטומים ומולקולות?</a:t>
            </a:r>
          </a:p>
        </p:txBody>
      </p:sp>
      <p:cxnSp>
        <p:nvCxnSpPr>
          <p:cNvPr id="6" name="מחבר ישר 5"/>
          <p:cNvCxnSpPr/>
          <p:nvPr/>
        </p:nvCxnSpPr>
        <p:spPr>
          <a:xfrm>
            <a:off x="214892" y="34048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>
            <a:off x="307258" y="1243994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15840" y="4105780"/>
            <a:ext cx="71506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המסה של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אטום היא סכום המסות: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של </a:t>
            </a:r>
            <a:r>
              <a:rPr lang="he-IL" alt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הפרוטונים, הנויטרונים והאלקטרונים 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שבאטום.</a:t>
            </a:r>
            <a:r>
              <a:rPr lang="he-IL" altLang="he-IL" sz="2400" b="1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	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338" y="2152054"/>
                <a:ext cx="4265599" cy="2553891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m</a:t>
                </a:r>
                <a:r>
                  <a:rPr kumimoji="0" lang="en-U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p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+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=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   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1.67 x 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-24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gram</a:t>
                </a: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n</m:t>
                        </m:r>
                      </m:e>
                      <m:sup>
                        <m:r>
                          <a:rPr kumimoji="0" lang="en-US" sz="2400" b="0" i="0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=  1.67 x 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-24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gram</a:t>
                </a: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m</a:t>
                </a:r>
                <a:r>
                  <a:rPr kumimoji="0" 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e-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=   9.11 x 10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-28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gram</a:t>
                </a:r>
                <a:endParaRPr kumimoji="0" lang="he-IL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  <a:p>
                <a:pPr marL="0" marR="0" lvl="0" indent="0" algn="l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38" y="2152054"/>
                <a:ext cx="4265599" cy="255389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2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dirty="0"/>
              <a:t>חישובים והתגובה הכימית</a:t>
            </a: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4000" dirty="0"/>
              <a:t>כימיה, כיתה י</a:t>
            </a:r>
            <a:r>
              <a:rPr lang="he-IL" dirty="0"/>
              <a:t>'</a:t>
            </a:r>
            <a:r>
              <a:rPr lang="he-IL" sz="4000" dirty="0"/>
              <a:t> - י"א</a:t>
            </a: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3200" dirty="0"/>
              <a:t>שם המורה:</a:t>
            </a:r>
            <a:r>
              <a:rPr lang="he-IL" sz="3200" dirty="0"/>
              <a:t> יעל ארנרייך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635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pfEF9j_wbE9COARM:" descr="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9" y="1136649"/>
            <a:ext cx="3514725" cy="465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458760"/>
            <a:ext cx="117516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לכימאי, במעבדה או בתעשייה, אין כל אפשרות "לשקול" חלקיקים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קטנטנים כל כך. 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במאזניים העדינות ביותר שיש כיום  ניתן לשקול רק מסות שעולות 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על 10</a:t>
            </a:r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-6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גרם, כלומר אפשר לשקול מסה גדולה</a:t>
            </a:r>
          </a:p>
          <a:p>
            <a:pPr>
              <a:lnSpc>
                <a:spcPct val="150000"/>
              </a:lnSpc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מ-  0.000001 גרם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7362" y="380082"/>
            <a:ext cx="814944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רק שתרגישו מה זה 10</a:t>
            </a:r>
            <a:r>
              <a:rPr kumimoji="0" lang="he-IL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-24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גרם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??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noProof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0.000000000000000000000001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grpSp>
        <p:nvGrpSpPr>
          <p:cNvPr id="32" name="קבוצה 31"/>
          <p:cNvGrpSpPr/>
          <p:nvPr/>
        </p:nvGrpSpPr>
        <p:grpSpPr>
          <a:xfrm>
            <a:off x="3411097" y="1186490"/>
            <a:ext cx="335280" cy="961216"/>
            <a:chOff x="3558401" y="2279411"/>
            <a:chExt cx="335280" cy="961216"/>
          </a:xfrm>
        </p:grpSpPr>
        <p:cxnSp>
          <p:nvCxnSpPr>
            <p:cNvPr id="13" name="מחבר חץ ישר 12"/>
            <p:cNvCxnSpPr/>
            <p:nvPr/>
          </p:nvCxnSpPr>
          <p:spPr>
            <a:xfrm>
              <a:off x="3730382" y="2279411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58401" y="2871295"/>
              <a:ext cx="3352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8478698" y="1224205"/>
            <a:ext cx="441960" cy="932233"/>
            <a:chOff x="10180084" y="5080770"/>
            <a:chExt cx="441960" cy="932233"/>
          </a:xfrm>
        </p:grpSpPr>
        <p:cxnSp>
          <p:nvCxnSpPr>
            <p:cNvPr id="20" name="מחבר חץ ישר 19"/>
            <p:cNvCxnSpPr/>
            <p:nvPr/>
          </p:nvCxnSpPr>
          <p:spPr>
            <a:xfrm>
              <a:off x="10393680" y="5080770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180084" y="5643671"/>
              <a:ext cx="44196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21</a:t>
              </a: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9261497" y="1215247"/>
            <a:ext cx="532834" cy="903703"/>
            <a:chOff x="10889263" y="5109300"/>
            <a:chExt cx="532834" cy="903703"/>
          </a:xfrm>
        </p:grpSpPr>
        <p:cxnSp>
          <p:nvCxnSpPr>
            <p:cNvPr id="23" name="מחבר חץ ישר 22"/>
            <p:cNvCxnSpPr/>
            <p:nvPr/>
          </p:nvCxnSpPr>
          <p:spPr>
            <a:xfrm>
              <a:off x="11262360" y="5109300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889263" y="5643671"/>
              <a:ext cx="53283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</p:grpSp>
      <p:grpSp>
        <p:nvGrpSpPr>
          <p:cNvPr id="4" name="קבוצה 3"/>
          <p:cNvGrpSpPr/>
          <p:nvPr/>
        </p:nvGrpSpPr>
        <p:grpSpPr>
          <a:xfrm>
            <a:off x="6865540" y="1203268"/>
            <a:ext cx="479825" cy="927660"/>
            <a:chOff x="7038984" y="2239638"/>
            <a:chExt cx="479825" cy="927660"/>
          </a:xfrm>
        </p:grpSpPr>
        <p:cxnSp>
          <p:nvCxnSpPr>
            <p:cNvPr id="27" name="מחבר חץ ישר 26"/>
            <p:cNvCxnSpPr/>
            <p:nvPr/>
          </p:nvCxnSpPr>
          <p:spPr>
            <a:xfrm>
              <a:off x="7177284" y="2239638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38984" y="2797966"/>
              <a:ext cx="47982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5141550" y="1215247"/>
            <a:ext cx="335280" cy="928462"/>
            <a:chOff x="5362722" y="2279411"/>
            <a:chExt cx="335280" cy="928462"/>
          </a:xfrm>
        </p:grpSpPr>
        <p:cxnSp>
          <p:nvCxnSpPr>
            <p:cNvPr id="29" name="מחבר חץ ישר 28"/>
            <p:cNvCxnSpPr/>
            <p:nvPr/>
          </p:nvCxnSpPr>
          <p:spPr>
            <a:xfrm>
              <a:off x="5512460" y="2279411"/>
              <a:ext cx="0" cy="48378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362722" y="2838541"/>
              <a:ext cx="33528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2" name="אליפסה 1"/>
          <p:cNvSpPr/>
          <p:nvPr/>
        </p:nvSpPr>
        <p:spPr>
          <a:xfrm>
            <a:off x="2007112" y="4512911"/>
            <a:ext cx="1571625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02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79304" y="165496"/>
            <a:ext cx="12191999" cy="720000"/>
          </a:xfrm>
          <a:ln>
            <a:noFill/>
          </a:ln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השוואה בין אטומים של יסודות שונים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343771" y="155854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/>
          <p:cNvCxnSpPr/>
          <p:nvPr/>
        </p:nvCxnSpPr>
        <p:spPr>
          <a:xfrm>
            <a:off x="417837" y="1018242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קבוצה 8"/>
          <p:cNvGrpSpPr/>
          <p:nvPr/>
        </p:nvGrpSpPr>
        <p:grpSpPr>
          <a:xfrm>
            <a:off x="4745789" y="4629039"/>
            <a:ext cx="876538" cy="486030"/>
            <a:chOff x="5895261" y="4509423"/>
            <a:chExt cx="876538" cy="48603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5895261" y="4511385"/>
              <a:ext cx="438269" cy="484068"/>
            </a:xfrm>
            <a:prstGeom prst="flowChartConnector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6333530" y="4509423"/>
              <a:ext cx="438269" cy="484068"/>
            </a:xfrm>
            <a:prstGeom prst="flowChartConnector">
              <a:avLst/>
            </a:prstGeom>
          </p:spPr>
        </p:pic>
      </p:grpSp>
      <p:grpSp>
        <p:nvGrpSpPr>
          <p:cNvPr id="11" name="קבוצה 10"/>
          <p:cNvGrpSpPr/>
          <p:nvPr/>
        </p:nvGrpSpPr>
        <p:grpSpPr>
          <a:xfrm>
            <a:off x="4710789" y="5139518"/>
            <a:ext cx="876538" cy="486030"/>
            <a:chOff x="5895260" y="4982618"/>
            <a:chExt cx="876538" cy="486030"/>
          </a:xfrm>
        </p:grpSpPr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5895260" y="4984580"/>
              <a:ext cx="438269" cy="484068"/>
            </a:xfrm>
            <a:prstGeom prst="flowChartConnector">
              <a:avLst/>
            </a:prstGeom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6333529" y="4982618"/>
              <a:ext cx="438269" cy="484068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8260725" y="1294471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0725" y="1294471"/>
                <a:ext cx="840716" cy="7211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124213" y="1251493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13" y="1251493"/>
                <a:ext cx="929220" cy="72083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מלבן 6"/>
          <p:cNvSpPr/>
          <p:nvPr/>
        </p:nvSpPr>
        <p:spPr>
          <a:xfrm>
            <a:off x="5207615" y="2839880"/>
            <a:ext cx="888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p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025997" y="2861501"/>
            <a:ext cx="894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m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0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8477" y="2861105"/>
            <a:ext cx="6704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=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1712" y="3374373"/>
            <a:ext cx="480732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של אטום מימן אחד היא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מסה של חרוז אחד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             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(מסה של פרוטון אחד)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06" y="3330986"/>
            <a:ext cx="5761990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הליום  היא פי 4 גדולה מזו של אטום המימן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= 4 חרוזים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(מסה של שני פרוטונים ושני נויטרונים)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מלבן מעוגל 24"/>
              <p:cNvSpPr/>
              <p:nvPr/>
            </p:nvSpPr>
            <p:spPr>
              <a:xfrm>
                <a:off x="8382620" y="2353658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5" name="מלבן מעוגל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620" y="2353658"/>
                <a:ext cx="1082861" cy="510778"/>
              </a:xfrm>
              <a:prstGeom prst="roundRect">
                <a:avLst/>
              </a:prstGeom>
              <a:blipFill>
                <a:blip r:embed="rId7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מלבן 25"/>
          <p:cNvSpPr/>
          <p:nvPr/>
        </p:nvSpPr>
        <p:spPr>
          <a:xfrm>
            <a:off x="9465481" y="2378215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מלבן מעוגל 26"/>
              <p:cNvSpPr/>
              <p:nvPr/>
            </p:nvSpPr>
            <p:spPr>
              <a:xfrm>
                <a:off x="7504659" y="2350327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7" name="מלבן מעוגל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659" y="2350327"/>
                <a:ext cx="1082861" cy="510778"/>
              </a:xfrm>
              <a:prstGeom prst="roundRect">
                <a:avLst/>
              </a:prstGeom>
              <a:blipFill>
                <a:blip r:embed="rId8"/>
                <a:stretch>
                  <a:fillRect t="-4819" b="-228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מלבן 27"/>
          <p:cNvSpPr/>
          <p:nvPr/>
        </p:nvSpPr>
        <p:spPr>
          <a:xfrm>
            <a:off x="4336058" y="2374976"/>
            <a:ext cx="792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24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מעוגל 28"/>
              <p:cNvSpPr/>
              <p:nvPr/>
            </p:nvSpPr>
            <p:spPr>
              <a:xfrm>
                <a:off x="3043364" y="2341970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9" name="מלבן מעוגל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64" y="2341970"/>
                <a:ext cx="1082861" cy="510778"/>
              </a:xfrm>
              <a:prstGeom prst="roundRect">
                <a:avLst/>
              </a:prstGeom>
              <a:blipFill>
                <a:blip r:embed="rId9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מלבן מעוגל 29"/>
              <p:cNvSpPr/>
              <p:nvPr/>
            </p:nvSpPr>
            <p:spPr>
              <a:xfrm>
                <a:off x="1710922" y="2329102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0" name="מלבן מעוגל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922" y="2329102"/>
                <a:ext cx="1082861" cy="510778"/>
              </a:xfrm>
              <a:prstGeom prst="roundRect">
                <a:avLst/>
              </a:prstGeom>
              <a:blipFill>
                <a:blip r:embed="rId10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7607820" y="4704363"/>
            <a:ext cx="438269" cy="438269"/>
          </a:xfrm>
          <a:prstGeom prst="flowChartConnector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7801826" y="2970478"/>
            <a:ext cx="440749" cy="397412"/>
          </a:xfrm>
          <a:prstGeom prst="flowChartConnector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4698024" y="2936104"/>
            <a:ext cx="438269" cy="438269"/>
          </a:xfrm>
          <a:prstGeom prst="flowChartConnector">
            <a:avLst/>
          </a:prstGeom>
        </p:spPr>
      </p:pic>
      <p:sp>
        <p:nvSpPr>
          <p:cNvPr id="33" name="אליפסה 32"/>
          <p:cNvSpPr/>
          <p:nvPr/>
        </p:nvSpPr>
        <p:spPr>
          <a:xfrm>
            <a:off x="9413432" y="2215710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4305722" y="2196592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3163387" y="2196591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4" name="מחבר ישר 33"/>
          <p:cNvCxnSpPr/>
          <p:nvPr/>
        </p:nvCxnSpPr>
        <p:spPr>
          <a:xfrm>
            <a:off x="7801826" y="2309341"/>
            <a:ext cx="428200" cy="51205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מחבר ישר 36"/>
          <p:cNvCxnSpPr/>
          <p:nvPr/>
        </p:nvCxnSpPr>
        <p:spPr>
          <a:xfrm>
            <a:off x="1962084" y="2216371"/>
            <a:ext cx="351774" cy="4288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7" grpId="0"/>
      <p:bldP spid="8" grpId="0"/>
      <p:bldP spid="14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237719" cy="720000"/>
          </a:xfrm>
          <a:ln>
            <a:noFill/>
          </a:ln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היחס בין המסות של אטומי יסודות שונים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94968" y="933094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4855868" y="2099038"/>
            <a:ext cx="438269" cy="438269"/>
          </a:xfrm>
          <a:prstGeom prst="flowChartConnector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7076543" y="2057694"/>
            <a:ext cx="876539" cy="959225"/>
            <a:chOff x="7976172" y="1433959"/>
            <a:chExt cx="876539" cy="86847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4654645" y="1214782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45" y="1214782"/>
                <a:ext cx="840716" cy="721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7076543" y="1219456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543" y="1219456"/>
                <a:ext cx="929220" cy="7208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pfEF9j_wbE9COARM:" descr="X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7" y="1078028"/>
            <a:ext cx="2212031" cy="29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" y="4520443"/>
            <a:ext cx="121919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הליום אחד תהיה פי 4 גדולה מזו של אטום המימן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3553896"/>
                <a:ext cx="12191999" cy="966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המסה היחסית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הליום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אטום</m:t>
                        </m:r>
                      </m:num>
                      <m:den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מימן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אטום</m:t>
                        </m:r>
                      </m:den>
                    </m:f>
                    <m:r>
                      <a:rPr lang="he-I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] נשמרת כשלוקחים מספר שווה של אטומים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553896"/>
                <a:ext cx="12191999" cy="9665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9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01308"/>
            <a:ext cx="12191999" cy="720000"/>
          </a:xfrm>
          <a:ln>
            <a:noFill/>
          </a:ln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מסת 2 אטומי הליום יחסית למסת 2 אטומי מימ</a:t>
            </a:r>
            <a:r>
              <a:rPr lang="he-IL" b="0" dirty="0">
                <a:solidFill>
                  <a:srgbClr val="0000CC"/>
                </a:solidFill>
              </a:rPr>
              <a:t>ן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94968" y="933094"/>
            <a:ext cx="11577484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מחבר ישר 3"/>
          <p:cNvCxnSpPr/>
          <p:nvPr/>
        </p:nvCxnSpPr>
        <p:spPr>
          <a:xfrm>
            <a:off x="294968" y="186068"/>
            <a:ext cx="1157748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4636734" y="2244966"/>
            <a:ext cx="438269" cy="438269"/>
          </a:xfrm>
          <a:prstGeom prst="flowChartConnector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8587432" y="2395405"/>
            <a:ext cx="876539" cy="959225"/>
            <a:chOff x="7976172" y="1433959"/>
            <a:chExt cx="876539" cy="868470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4435510" y="1292676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10" y="1292676"/>
                <a:ext cx="840716" cy="721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7309775" y="1279683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75" y="1279683"/>
                <a:ext cx="929220" cy="7208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מעוגל 20"/>
              <p:cNvSpPr/>
              <p:nvPr/>
            </p:nvSpPr>
            <p:spPr>
              <a:xfrm>
                <a:off x="3088654" y="1276360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1" name="מלבן מעוגל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654" y="1276360"/>
                <a:ext cx="840716" cy="72112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קבוצה 23"/>
          <p:cNvGrpSpPr/>
          <p:nvPr/>
        </p:nvGrpSpPr>
        <p:grpSpPr>
          <a:xfrm>
            <a:off x="7334306" y="2397366"/>
            <a:ext cx="876539" cy="959225"/>
            <a:chOff x="7976172" y="1433959"/>
            <a:chExt cx="876539" cy="868470"/>
          </a:xfrm>
        </p:grpSpPr>
        <p:pic>
          <p:nvPicPr>
            <p:cNvPr id="25" name="תמונה 24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26" name="תמונה 2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מלבן מעוגל 28"/>
              <p:cNvSpPr/>
              <p:nvPr/>
            </p:nvSpPr>
            <p:spPr>
              <a:xfrm>
                <a:off x="8492546" y="1303832"/>
                <a:ext cx="9292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9" name="מלבן מעוגל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546" y="1303832"/>
                <a:ext cx="929220" cy="72083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3352768" y="2244965"/>
            <a:ext cx="438269" cy="438269"/>
          </a:xfrm>
          <a:prstGeom prst="flowChartConnector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9774" y="3946622"/>
            <a:ext cx="11872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עדיין המסה האטומית היחסית של 2 אטומי הליום תהיה פי 4 גדולה מזו של 2 אטומי מימן</a:t>
            </a:r>
          </a:p>
        </p:txBody>
      </p:sp>
      <p:pic>
        <p:nvPicPr>
          <p:cNvPr id="32" name="ipfEF9j_wbE9COARM:" descr="X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7" y="1078028"/>
            <a:ext cx="2212031" cy="29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7790" y="4642302"/>
                <a:ext cx="10911840" cy="96654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המסה היחסית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הליום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מימן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e-I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] נשמרת כשלוקחים </a:t>
                </a:r>
                <a:r>
                  <a:rPr lang="he-IL" sz="2400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מספר שווה</a:t>
                </a:r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</a:t>
                </a:r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של אטומים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90" y="4642302"/>
                <a:ext cx="10911840" cy="9665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pfEF9j_wbE9COARM:" descr="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8228"/>
            <a:ext cx="2212031" cy="29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-155718" y="260700"/>
            <a:ext cx="12347718" cy="720000"/>
          </a:xfrm>
        </p:spPr>
        <p:txBody>
          <a:bodyPr/>
          <a:lstStyle/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מסת 4 אטומי הליום יחסית למסת-4 אטומי מימן</a:t>
            </a:r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9196421" y="2403308"/>
            <a:ext cx="438269" cy="438269"/>
          </a:xfrm>
          <a:prstGeom prst="flowChartConnector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לבן מעוגל 5"/>
              <p:cNvSpPr/>
              <p:nvPr/>
            </p:nvSpPr>
            <p:spPr>
              <a:xfrm>
                <a:off x="8919206" y="1502758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מלבן מעוגל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06" y="1502758"/>
                <a:ext cx="840716" cy="72112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מלבן מעוגל 20"/>
              <p:cNvSpPr/>
              <p:nvPr/>
            </p:nvSpPr>
            <p:spPr>
              <a:xfrm>
                <a:off x="7906208" y="1526070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1" name="מלבן מעוגל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208" y="1526070"/>
                <a:ext cx="840716" cy="72112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תמונה 2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8183848" y="2398238"/>
            <a:ext cx="438269" cy="438269"/>
          </a:xfrm>
          <a:prstGeom prst="flowChartConnector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מלבן מעוגל 22"/>
              <p:cNvSpPr/>
              <p:nvPr/>
            </p:nvSpPr>
            <p:spPr>
              <a:xfrm>
                <a:off x="9967763" y="1502758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3" name="מלבן מעוגל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7763" y="1502758"/>
                <a:ext cx="840716" cy="72112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מלבן מעוגל 32"/>
              <p:cNvSpPr/>
              <p:nvPr/>
            </p:nvSpPr>
            <p:spPr>
              <a:xfrm>
                <a:off x="10990301" y="1502758"/>
                <a:ext cx="840716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3" name="מלבן מעוגל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0301" y="1502758"/>
                <a:ext cx="840716" cy="72112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775267" y="1466747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267" y="1466747"/>
                <a:ext cx="1081620" cy="72083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מלבן מעוגל 36"/>
              <p:cNvSpPr/>
              <p:nvPr/>
            </p:nvSpPr>
            <p:spPr>
              <a:xfrm>
                <a:off x="5014380" y="1473165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7" name="מלבן מעוגל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380" y="1473165"/>
                <a:ext cx="1081620" cy="72083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מלבן מעוגל 48"/>
              <p:cNvSpPr/>
              <p:nvPr/>
            </p:nvSpPr>
            <p:spPr>
              <a:xfrm>
                <a:off x="2587763" y="1458835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49" name="מלבן מעוגל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763" y="1458835"/>
                <a:ext cx="1081620" cy="720836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מלבן מעוגל 49"/>
              <p:cNvSpPr/>
              <p:nvPr/>
            </p:nvSpPr>
            <p:spPr>
              <a:xfrm>
                <a:off x="1454534" y="1458835"/>
                <a:ext cx="1081620" cy="720836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50" name="מלבן מעוגל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534" y="1458835"/>
                <a:ext cx="1081620" cy="720836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מחבר ישר 50"/>
          <p:cNvCxnSpPr/>
          <p:nvPr/>
        </p:nvCxnSpPr>
        <p:spPr>
          <a:xfrm>
            <a:off x="0" y="260700"/>
            <a:ext cx="1219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0" y="980700"/>
            <a:ext cx="1219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7902" y="3456563"/>
            <a:ext cx="118724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עדיין המסה האטומית היחסית של 4 אטומי הליום תהיה פי 4 גדולה מזו של 4 אטומי מימן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0080" y="4186589"/>
                <a:ext cx="10911840" cy="144507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המסה היחסית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3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הליום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מימן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אטומי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e-IL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] נשמרת כשלוקחים </a:t>
                </a:r>
              </a:p>
              <a:p>
                <a:pPr algn="ctr"/>
                <a:r>
                  <a:rPr lang="he-IL" sz="2400" dirty="0"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מספר שווה של אטומים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" y="4186589"/>
                <a:ext cx="10911840" cy="1445076"/>
              </a:xfrm>
              <a:prstGeom prst="rect">
                <a:avLst/>
              </a:prstGeom>
              <a:blipFill>
                <a:blip r:embed="rId13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תמונה 5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10128978" y="2448407"/>
            <a:ext cx="438269" cy="438269"/>
          </a:xfrm>
          <a:prstGeom prst="flowChartConnector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43000" r="32034" b="22000"/>
          <a:stretch/>
        </p:blipFill>
        <p:spPr>
          <a:xfrm>
            <a:off x="11141551" y="2413607"/>
            <a:ext cx="438269" cy="438269"/>
          </a:xfrm>
          <a:prstGeom prst="flowChartConnector">
            <a:avLst/>
          </a:prstGeom>
        </p:spPr>
      </p:pic>
      <p:grpSp>
        <p:nvGrpSpPr>
          <p:cNvPr id="56" name="קבוצה 55"/>
          <p:cNvGrpSpPr/>
          <p:nvPr/>
        </p:nvGrpSpPr>
        <p:grpSpPr>
          <a:xfrm>
            <a:off x="1510194" y="2274848"/>
            <a:ext cx="876539" cy="959225"/>
            <a:chOff x="7976172" y="1433959"/>
            <a:chExt cx="876539" cy="868470"/>
          </a:xfrm>
        </p:grpSpPr>
        <p:pic>
          <p:nvPicPr>
            <p:cNvPr id="57" name="תמונה 5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58" name="תמונה 5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59" name="תמונה 58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60" name="תמונה 5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p:grpSp>
        <p:nvGrpSpPr>
          <p:cNvPr id="61" name="קבוצה 60"/>
          <p:cNvGrpSpPr/>
          <p:nvPr/>
        </p:nvGrpSpPr>
        <p:grpSpPr>
          <a:xfrm>
            <a:off x="5079825" y="2284275"/>
            <a:ext cx="876539" cy="959225"/>
            <a:chOff x="7976172" y="1433959"/>
            <a:chExt cx="876539" cy="868470"/>
          </a:xfrm>
        </p:grpSpPr>
        <p:pic>
          <p:nvPicPr>
            <p:cNvPr id="62" name="תמונה 61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63" name="תמונה 6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64" name="תמונה 63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65" name="תמונה 64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p:grpSp>
        <p:nvGrpSpPr>
          <p:cNvPr id="66" name="קבוצה 65"/>
          <p:cNvGrpSpPr/>
          <p:nvPr/>
        </p:nvGrpSpPr>
        <p:grpSpPr>
          <a:xfrm>
            <a:off x="2690303" y="2260875"/>
            <a:ext cx="876539" cy="959225"/>
            <a:chOff x="7976172" y="1433959"/>
            <a:chExt cx="876539" cy="868470"/>
          </a:xfrm>
        </p:grpSpPr>
        <p:pic>
          <p:nvPicPr>
            <p:cNvPr id="67" name="תמונה 6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68" name="תמונה 6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77" name="תמונה 76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78" name="תמונה 77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  <p:grpSp>
        <p:nvGrpSpPr>
          <p:cNvPr id="79" name="קבוצה 78"/>
          <p:cNvGrpSpPr/>
          <p:nvPr/>
        </p:nvGrpSpPr>
        <p:grpSpPr>
          <a:xfrm>
            <a:off x="3900821" y="2256950"/>
            <a:ext cx="876539" cy="959225"/>
            <a:chOff x="7976172" y="1433959"/>
            <a:chExt cx="876539" cy="868470"/>
          </a:xfrm>
        </p:grpSpPr>
        <p:pic>
          <p:nvPicPr>
            <p:cNvPr id="80" name="תמונה 79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3" y="1435735"/>
              <a:ext cx="438269" cy="438269"/>
            </a:xfrm>
            <a:prstGeom prst="flowChartConnector">
              <a:avLst/>
            </a:prstGeom>
          </p:spPr>
        </p:pic>
        <p:pic>
          <p:nvPicPr>
            <p:cNvPr id="81" name="תמונה 80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2" y="1433959"/>
              <a:ext cx="438269" cy="438269"/>
            </a:xfrm>
            <a:prstGeom prst="flowChartConnector">
              <a:avLst/>
            </a:prstGeom>
          </p:spPr>
        </p:pic>
        <p:pic>
          <p:nvPicPr>
            <p:cNvPr id="82" name="תמונה 81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7976172" y="1864160"/>
              <a:ext cx="438269" cy="438269"/>
            </a:xfrm>
            <a:prstGeom prst="flowChartConnector">
              <a:avLst/>
            </a:prstGeom>
          </p:spPr>
        </p:pic>
        <p:pic>
          <p:nvPicPr>
            <p:cNvPr id="83" name="תמונה 8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25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3" t="43000" r="32034" b="22000"/>
            <a:stretch/>
          </p:blipFill>
          <p:spPr>
            <a:xfrm>
              <a:off x="8414441" y="1862384"/>
              <a:ext cx="438269" cy="438269"/>
            </a:xfrm>
            <a:prstGeom prst="flowChart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6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pfEF9j_wbE9COARM:" descr="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31" y="3926609"/>
            <a:ext cx="2212031" cy="293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-140478" y="260700"/>
            <a:ext cx="12307897" cy="712694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מספר חלקיקים –מסת חלקיקים</a:t>
            </a:r>
          </a:p>
        </p:txBody>
      </p:sp>
      <p:cxnSp>
        <p:nvCxnSpPr>
          <p:cNvPr id="51" name="מחבר ישר 50"/>
          <p:cNvCxnSpPr/>
          <p:nvPr/>
        </p:nvCxnSpPr>
        <p:spPr>
          <a:xfrm>
            <a:off x="15240" y="260700"/>
            <a:ext cx="1219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0" y="980700"/>
            <a:ext cx="1219200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" y="1073584"/>
            <a:ext cx="1231772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אם ב-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5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של אטומי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יש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אטומי מימן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אז ב-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20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של אטומי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He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יש גם כן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A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אטומים.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62619" y="2197661"/>
            <a:ext cx="1219200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לפי הגדרה זו </a:t>
            </a:r>
            <a:r>
              <a:rPr lang="he-IL" sz="28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אטומי מימן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או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4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גרם של אטומי הליום 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יש  מספר שווה של אטומים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59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להפסקה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160" y="1097280"/>
            <a:ext cx="3093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נתון 2 מול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Mg(NO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sz="2400" baseline="-250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800" y="1723131"/>
            <a:ext cx="1402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קיבעו-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6960" y="1723131"/>
            <a:ext cx="819912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מול יונים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סוג.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יונים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מול אטומים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ד.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אטומים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מכל סוג.</a:t>
            </a:r>
          </a:p>
        </p:txBody>
      </p:sp>
    </p:spTree>
    <p:extLst>
      <p:ext uri="{BB962C8B-B14F-4D97-AF65-F5344CB8AC3E}">
        <p14:creationId xmlns:p14="http://schemas.microsoft.com/office/powerpoint/2010/main" val="3147256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8619" y="2206079"/>
            <a:ext cx="45339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e-IL" sz="8000" b="0" i="0" u="none" strike="noStrike" kern="0" cap="none" spc="0" normalizeH="0" baseline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186651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מחבר חץ ישר 16"/>
          <p:cNvCxnSpPr/>
          <p:nvPr/>
        </p:nvCxnSpPr>
        <p:spPr>
          <a:xfrm flipH="1">
            <a:off x="4968795" y="1816301"/>
            <a:ext cx="423895" cy="360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6784675" y="1804279"/>
            <a:ext cx="502212" cy="390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6964000" y="3597021"/>
            <a:ext cx="575218" cy="548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9689643" y="3597021"/>
            <a:ext cx="568356" cy="526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32823" y="2178729"/>
            <a:ext cx="3759867" cy="127183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 מגנזיום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Mg</a:t>
            </a:r>
            <a:r>
              <a:rPr lang="en-US" sz="24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2+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2 x 6.02 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4644314" y="448399"/>
            <a:ext cx="2715948" cy="1328023"/>
            <a:chOff x="8177700" y="690486"/>
            <a:chExt cx="2715948" cy="1328023"/>
          </a:xfrm>
        </p:grpSpPr>
        <p:sp>
          <p:nvSpPr>
            <p:cNvPr id="38" name="TextBox 37"/>
            <p:cNvSpPr txBox="1"/>
            <p:nvPr/>
          </p:nvSpPr>
          <p:spPr>
            <a:xfrm>
              <a:off x="8502181" y="690486"/>
              <a:ext cx="2391467" cy="13280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2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יחידת מבנה</a:t>
              </a:r>
            </a:p>
            <a:p>
              <a:pPr algn="ctr"/>
              <a:endPara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77700" y="1446690"/>
              <a:ext cx="23914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Mg(NO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)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2</a:t>
              </a:r>
              <a:endPara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97718" y="4145470"/>
            <a:ext cx="37598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חנקן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N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 x 6.02 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93887" y="4128723"/>
            <a:ext cx="37598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12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O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12x6.02x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4675" y="2242806"/>
            <a:ext cx="37598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4 מול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 </a:t>
            </a:r>
            <a:r>
              <a:rPr lang="he-IL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-1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NO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יונים 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4 x 6.02 x 10</a:t>
            </a:r>
            <a:r>
              <a:rPr lang="en-US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16963" y="217566"/>
            <a:ext cx="39137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פתרון לתרגיל של ההפסקה.</a:t>
            </a:r>
          </a:p>
        </p:txBody>
      </p:sp>
    </p:spTree>
    <p:extLst>
      <p:ext uri="{BB962C8B-B14F-4D97-AF65-F5344CB8AC3E}">
        <p14:creationId xmlns:p14="http://schemas.microsoft.com/office/powerpoint/2010/main" val="15092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" grpId="0" animBg="1"/>
      <p:bldP spid="24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-2197" y="5640074"/>
            <a:ext cx="7964129" cy="15780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39258"/>
              </p:ext>
            </p:extLst>
          </p:nvPr>
        </p:nvGraphicFramePr>
        <p:xfrm>
          <a:off x="3598021" y="763920"/>
          <a:ext cx="7395246" cy="5801703"/>
        </p:xfrm>
        <a:graphic>
          <a:graphicData uri="http://schemas.openxmlformats.org/drawingml/2006/table">
            <a:tbl>
              <a:tblPr/>
              <a:tblGrid>
                <a:gridCol w="410847">
                  <a:extLst>
                    <a:ext uri="{9D8B030D-6E8A-4147-A177-3AD203B41FA5}">
                      <a16:colId xmlns:a16="http://schemas.microsoft.com/office/drawing/2014/main" val="314520150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0367643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772072845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81310511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96166428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3712555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203384980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6613189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0980203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916142386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9230803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07629778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73526309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7774064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55320134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09976225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82645983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462541929"/>
                    </a:ext>
                  </a:extLst>
                </a:gridCol>
              </a:tblGrid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03105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4951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1268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63.54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69.72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90890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85.47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87.62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91.22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(99)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101.07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107.87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114.82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118.69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262805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137.34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57-71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178.49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207.19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84181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32190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8744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138.91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144.24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150.35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157.25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167.26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871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(251)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(256)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3377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מעוגל 8"/>
              <p:cNvSpPr/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9" name="מלבן מעוגל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blipFill>
                <a:blip r:embed="rId2"/>
                <a:stretch>
                  <a:fillRect t="-4819" b="-228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/>
          <p:cNvSpPr/>
          <p:nvPr/>
        </p:nvSpPr>
        <p:spPr>
          <a:xfrm>
            <a:off x="2548007" y="1513017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8p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מעוגל 10"/>
              <p:cNvSpPr/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1" name="מלבן מעוגל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blipFill>
                <a:blip r:embed="rId3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מעוגל 11"/>
              <p:cNvSpPr/>
              <p:nvPr/>
            </p:nvSpPr>
            <p:spPr>
              <a:xfrm>
                <a:off x="497141" y="636161"/>
                <a:ext cx="1209739" cy="721120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01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2" name="מלבן מעוגל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1" y="636161"/>
                <a:ext cx="1209739" cy="72112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מעוגל 6"/>
              <p:cNvSpPr/>
              <p:nvPr/>
            </p:nvSpPr>
            <p:spPr>
              <a:xfrm>
                <a:off x="2431999" y="586148"/>
                <a:ext cx="859311" cy="754592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sub>
                        <m:sup>
                          <m: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6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</m:t>
                          </m:r>
                        </m:e>
                      </m:sPre>
                    </m:oMath>
                  </m:oMathPara>
                </a14:m>
                <a:endParaRPr kumimoji="0" lang="he-I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7" name="מלבן מעוגל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999" y="586148"/>
                <a:ext cx="859311" cy="75459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מחבר ישר 14"/>
          <p:cNvCxnSpPr/>
          <p:nvPr/>
        </p:nvCxnSpPr>
        <p:spPr>
          <a:xfrm>
            <a:off x="2548007" y="2514736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מלבן מעוגל 15"/>
          <p:cNvSpPr/>
          <p:nvPr/>
        </p:nvSpPr>
        <p:spPr>
          <a:xfrm>
            <a:off x="383910" y="3239520"/>
            <a:ext cx="3060756" cy="112371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O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תהיה פי 16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גדולה מזו של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מעוגל 17"/>
              <p:cNvSpPr/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8" name="מלבן מעוגל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blipFill>
                <a:blip r:embed="rId6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 18"/>
          <p:cNvSpPr/>
          <p:nvPr/>
        </p:nvSpPr>
        <p:spPr>
          <a:xfrm>
            <a:off x="614971" y="1509829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blipFill>
                <a:blip r:embed="rId7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ישר 22"/>
          <p:cNvCxnSpPr/>
          <p:nvPr/>
        </p:nvCxnSpPr>
        <p:spPr>
          <a:xfrm>
            <a:off x="590527" y="2519526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5372" y="501779"/>
            <a:ext cx="3323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המערכה המחזורית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1002071" y="4359131"/>
            <a:ext cx="2523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1.01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16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6" name="תרשים זרימה: מחבר 25"/>
          <p:cNvSpPr/>
          <p:nvPr/>
        </p:nvSpPr>
        <p:spPr>
          <a:xfrm>
            <a:off x="9448800" y="1236636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>
            <a:off x="3453680" y="459419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1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7" grpId="0" animBg="1"/>
      <p:bldP spid="18" grpId="0"/>
      <p:bldP spid="19" grpId="0"/>
      <p:bldP spid="20" grpId="0"/>
      <p:bldP spid="25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x-none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מה נלמד היום </a:t>
            </a:r>
            <a:r>
              <a:rPr lang="he-IL" kern="1200" dirty="0">
                <a:solidFill>
                  <a:schemeClr val="tx1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?</a:t>
            </a:r>
            <a:endParaRPr kern="1200" dirty="0">
              <a:solidFill>
                <a:schemeClr val="tx1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600998" y="1239685"/>
            <a:ext cx="11214765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366" lvl="0" indent="-342900">
              <a:lnSpc>
                <a:spcPct val="20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נבין מהי </a:t>
            </a:r>
            <a:r>
              <a:rPr lang="he-IL" dirty="0" err="1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סטוכיומטריה</a:t>
            </a:r>
            <a:endParaRPr lang="he-IL" dirty="0">
              <a:solidFill>
                <a:srgbClr val="0000CC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152366" lvl="0" indent="-342900">
              <a:lnSpc>
                <a:spcPct val="20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נכיר את המושגים-  מול, מספר אבוגדרו, מסה מולרית ונבין את התועלת שבהם. </a:t>
            </a:r>
          </a:p>
          <a:p>
            <a:pPr marL="152366" lvl="0" indent="-342900">
              <a:lnSpc>
                <a:spcPct val="200000"/>
              </a:lnSpc>
              <a:buClr>
                <a:srgbClr val="00B050"/>
              </a:buClr>
              <a:buSzPct val="200000"/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נתרגל את השימוש במושגים שנלמדו.</a:t>
            </a:r>
          </a:p>
          <a:p>
            <a:pPr marL="439782" lvl="0" indent="-190534">
              <a:lnSpc>
                <a:spcPct val="200000"/>
              </a:lnSpc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826019" y="395225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ע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6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-2197" y="5640074"/>
            <a:ext cx="7964129" cy="15780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39258"/>
              </p:ext>
            </p:extLst>
          </p:nvPr>
        </p:nvGraphicFramePr>
        <p:xfrm>
          <a:off x="3598021" y="763920"/>
          <a:ext cx="7395246" cy="5801703"/>
        </p:xfrm>
        <a:graphic>
          <a:graphicData uri="http://schemas.openxmlformats.org/drawingml/2006/table">
            <a:tbl>
              <a:tblPr/>
              <a:tblGrid>
                <a:gridCol w="410847">
                  <a:extLst>
                    <a:ext uri="{9D8B030D-6E8A-4147-A177-3AD203B41FA5}">
                      <a16:colId xmlns:a16="http://schemas.microsoft.com/office/drawing/2014/main" val="314520150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0367643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772072845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81310511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96166428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3712555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203384980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6613189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0980203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916142386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9230803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076297788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73526309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7774064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55320134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09976225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82645983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462541929"/>
                    </a:ext>
                  </a:extLst>
                </a:gridCol>
              </a:tblGrid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03105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4951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1268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63.54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69.72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90890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85.47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87.62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91.22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(99)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101.07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107.87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114.82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118.69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262805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137.34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57-71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178.49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207.19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84181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32190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8744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138.91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144.24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150.35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157.25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167.26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871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(251)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(256)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3377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מלבן מעוגל 8"/>
              <p:cNvSpPr/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Varela Round" panose="00000500000000000000" pitchFamily="2" charset="-79"/>
                      </a:rPr>
                      <m:t>6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9" name="מלבן מעוגל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008748"/>
                <a:ext cx="1082861" cy="510778"/>
              </a:xfrm>
              <a:prstGeom prst="roundRect">
                <a:avLst/>
              </a:prstGeom>
              <a:blipFill>
                <a:blip r:embed="rId2"/>
                <a:stretch>
                  <a:fillRect t="-4819" b="-228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מלבן 9"/>
          <p:cNvSpPr/>
          <p:nvPr/>
        </p:nvSpPr>
        <p:spPr>
          <a:xfrm>
            <a:off x="2451025" y="1513017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16p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מעוגל 10"/>
              <p:cNvSpPr/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Varela Round" panose="00000500000000000000" pitchFamily="2" charset="-79"/>
                      </a:rPr>
                      <m:t>6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1" name="מלבן מעוגל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57" y="2571511"/>
                <a:ext cx="1082861" cy="510778"/>
              </a:xfrm>
              <a:prstGeom prst="roundRect">
                <a:avLst/>
              </a:prstGeom>
              <a:blipFill>
                <a:blip r:embed="rId3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מעוגל 11"/>
              <p:cNvSpPr/>
              <p:nvPr/>
            </p:nvSpPr>
            <p:spPr>
              <a:xfrm>
                <a:off x="443832" y="530800"/>
                <a:ext cx="1209739" cy="656634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PrePr>
                        <m:sub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.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01</m:t>
                          </m:r>
                        </m:sub>
                        <m:sup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H</m:t>
                          </m:r>
                        </m:e>
                      </m:sPre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2" name="מלבן מעוגל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32" y="530800"/>
                <a:ext cx="1209739" cy="65663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מעוגל 6"/>
              <p:cNvSpPr/>
              <p:nvPr/>
            </p:nvSpPr>
            <p:spPr>
              <a:xfrm>
                <a:off x="2132663" y="537168"/>
                <a:ext cx="1222425" cy="661529"/>
              </a:xfrm>
              <a:prstGeom prst="round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PrePr>
                        <m:sub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32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.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06</m:t>
                          </m:r>
                        </m:sub>
                        <m:sup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16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S</m:t>
                          </m:r>
                        </m:e>
                      </m:sPre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7" name="מלבן מעוגל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663" y="537168"/>
                <a:ext cx="1222425" cy="66152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מחבר ישר 14"/>
          <p:cNvCxnSpPr/>
          <p:nvPr/>
        </p:nvCxnSpPr>
        <p:spPr>
          <a:xfrm>
            <a:off x="2605941" y="2495430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מלבן מעוגל 15"/>
          <p:cNvSpPr/>
          <p:nvPr/>
        </p:nvSpPr>
        <p:spPr>
          <a:xfrm>
            <a:off x="383910" y="3239520"/>
            <a:ext cx="3060756" cy="1123712"/>
          </a:xfrm>
          <a:prstGeom prst="round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המסה האטומית היחסית של אטום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S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תהיה פי 32 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גדולה מזו של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H</a:t>
            </a: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מלבן מעוגל 17"/>
              <p:cNvSpPr/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n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0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8" name="מלבן מעוגל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5" y="2034741"/>
                <a:ext cx="1082861" cy="510778"/>
              </a:xfrm>
              <a:prstGeom prst="roundRect">
                <a:avLst/>
              </a:prstGeom>
              <a:blipFill>
                <a:blip r:embed="rId6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מלבן 18"/>
          <p:cNvSpPr/>
          <p:nvPr/>
        </p:nvSpPr>
        <p:spPr>
          <a:xfrm>
            <a:off x="614971" y="1509829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1p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+</a:t>
            </a:r>
            <a:endParaRPr kumimoji="0" lang="he-IL" sz="18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מלבן מעוגל 19"/>
              <p:cNvSpPr/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e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3000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rPr>
                      <m:t>−</m:t>
                    </m:r>
                  </m:oMath>
                </a14:m>
                <a:endParaRPr kumimoji="0" lang="he-IL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20" name="מלבן מעוגל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6" y="2571511"/>
                <a:ext cx="1082861" cy="510778"/>
              </a:xfrm>
              <a:prstGeom prst="roundRect">
                <a:avLst/>
              </a:prstGeom>
              <a:blipFill>
                <a:blip r:embed="rId7"/>
                <a:stretch>
                  <a:fillRect t="-4762" b="-2142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מחבר ישר 22"/>
          <p:cNvCxnSpPr/>
          <p:nvPr/>
        </p:nvCxnSpPr>
        <p:spPr>
          <a:xfrm>
            <a:off x="590527" y="2519526"/>
            <a:ext cx="428200" cy="5120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35372" y="501779"/>
            <a:ext cx="3323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המערכה המחזורית</a:t>
            </a:r>
          </a:p>
        </p:txBody>
      </p:sp>
      <p:sp>
        <p:nvSpPr>
          <p:cNvPr id="25" name="מלבן 24"/>
          <p:cNvSpPr/>
          <p:nvPr/>
        </p:nvSpPr>
        <p:spPr>
          <a:xfrm>
            <a:off x="1002071" y="4359131"/>
            <a:ext cx="2523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1.01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H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32.06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גרם אטומי </a:t>
            </a:r>
            <a:r>
              <a:rPr lang="en-US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</a:t>
            </a:r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6" name="תרשים זרימה: מחבר 25"/>
          <p:cNvSpPr/>
          <p:nvPr/>
        </p:nvSpPr>
        <p:spPr>
          <a:xfrm>
            <a:off x="9433560" y="1899456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רשים זרימה: מחבר 26"/>
          <p:cNvSpPr/>
          <p:nvPr/>
        </p:nvSpPr>
        <p:spPr>
          <a:xfrm>
            <a:off x="3453680" y="459419"/>
            <a:ext cx="995827" cy="1008050"/>
          </a:xfrm>
          <a:prstGeom prst="flowChartConnector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9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7" grpId="0" animBg="1"/>
      <p:bldP spid="18" grpId="0"/>
      <p:bldP spid="19" grpId="0"/>
      <p:bldP spid="20" grpId="0"/>
      <p:bldP spid="25" grpId="0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מלבן 29"/>
          <p:cNvSpPr/>
          <p:nvPr/>
        </p:nvSpPr>
        <p:spPr>
          <a:xfrm>
            <a:off x="5420815" y="3119524"/>
            <a:ext cx="268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יחידות המדידה הן:</a:t>
            </a:r>
            <a:endParaRPr lang="en-US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63668" y="3103980"/>
                <a:ext cx="799344" cy="5809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lang="he-IL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lang="he-IL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lang="he-IL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68" y="3103980"/>
                <a:ext cx="799344" cy="580928"/>
              </a:xfrm>
              <a:prstGeom prst="rect">
                <a:avLst/>
              </a:prstGeom>
              <a:blipFill>
                <a:blip r:embed="rId2"/>
                <a:stretch>
                  <a:fillRect r="-53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כותרת 1"/>
          <p:cNvSpPr txBox="1">
            <a:spLocks/>
          </p:cNvSpPr>
          <p:nvPr/>
        </p:nvSpPr>
        <p:spPr>
          <a:xfrm>
            <a:off x="3817573" y="190458"/>
            <a:ext cx="4543425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Mw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13" name="מחבר ישר 12"/>
          <p:cNvCxnSpPr/>
          <p:nvPr/>
        </p:nvCxnSpPr>
        <p:spPr>
          <a:xfrm flipH="1" flipV="1">
            <a:off x="3971925" y="910458"/>
            <a:ext cx="4129088" cy="175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56842" y="3230326"/>
            <a:ext cx="3200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]</a:t>
            </a:r>
          </a:p>
        </p:txBody>
      </p:sp>
      <p:grpSp>
        <p:nvGrpSpPr>
          <p:cNvPr id="6" name="קבוצה 5"/>
          <p:cNvGrpSpPr/>
          <p:nvPr/>
        </p:nvGrpSpPr>
        <p:grpSpPr>
          <a:xfrm>
            <a:off x="3779985" y="1201757"/>
            <a:ext cx="4478503" cy="2047037"/>
            <a:chOff x="7252564" y="1520560"/>
            <a:chExt cx="4478503" cy="2047037"/>
          </a:xfrm>
        </p:grpSpPr>
        <p:sp>
          <p:nvSpPr>
            <p:cNvPr id="16" name="מלבן מעוגל 15"/>
            <p:cNvSpPr/>
            <p:nvPr/>
          </p:nvSpPr>
          <p:spPr>
            <a:xfrm>
              <a:off x="7252564" y="1520560"/>
              <a:ext cx="4478503" cy="2047037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" name="מלבן 2"/>
            <p:cNvSpPr/>
            <p:nvPr/>
          </p:nvSpPr>
          <p:spPr>
            <a:xfrm>
              <a:off x="7293532" y="1601120"/>
              <a:ext cx="4437535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he-IL" sz="2400" kern="0" dirty="0">
                  <a:solidFill>
                    <a:srgbClr val="00B050"/>
                  </a:solidFill>
                  <a:latin typeface="Varela Round" panose="00000500000000000000" pitchFamily="2" charset="-79"/>
                  <a:ea typeface="Varela Round"/>
                  <a:cs typeface="Varela Round" panose="00000500000000000000" pitchFamily="2" charset="-79"/>
                  <a:sym typeface="Varela Round"/>
                </a:rPr>
                <a:t>מסה של </a:t>
              </a:r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1 מול חלקיקים.</a:t>
              </a:r>
              <a:endPara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0878" y="2035281"/>
            <a:ext cx="5714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מסה של </a:t>
            </a:r>
            <a:r>
              <a:rPr lang="en-US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alt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he-IL" alt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חלקיקים מסוג נתון.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33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-2197" y="5623275"/>
            <a:ext cx="7964129" cy="15780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94398"/>
              </p:ext>
            </p:extLst>
          </p:nvPr>
        </p:nvGraphicFramePr>
        <p:xfrm>
          <a:off x="3322553" y="840997"/>
          <a:ext cx="7395246" cy="5801703"/>
        </p:xfrm>
        <a:graphic>
          <a:graphicData uri="http://schemas.openxmlformats.org/drawingml/2006/table">
            <a:tbl>
              <a:tblPr/>
              <a:tblGrid>
                <a:gridCol w="410847">
                  <a:extLst>
                    <a:ext uri="{9D8B030D-6E8A-4147-A177-3AD203B41FA5}">
                      <a16:colId xmlns:a16="http://schemas.microsoft.com/office/drawing/2014/main" val="314520150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0367643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772072845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81310511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196166428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3712555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203384980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661318931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0980203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916142386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292308038"/>
                    </a:ext>
                  </a:extLst>
                </a:gridCol>
                <a:gridCol w="353472">
                  <a:extLst>
                    <a:ext uri="{9D8B030D-6E8A-4147-A177-3AD203B41FA5}">
                      <a16:colId xmlns:a16="http://schemas.microsoft.com/office/drawing/2014/main" val="2076297788"/>
                    </a:ext>
                  </a:extLst>
                </a:gridCol>
                <a:gridCol w="468222">
                  <a:extLst>
                    <a:ext uri="{9D8B030D-6E8A-4147-A177-3AD203B41FA5}">
                      <a16:colId xmlns:a16="http://schemas.microsoft.com/office/drawing/2014/main" val="373526309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277740643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55320134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4099762259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2826459834"/>
                    </a:ext>
                  </a:extLst>
                </a:gridCol>
                <a:gridCol w="410847">
                  <a:extLst>
                    <a:ext uri="{9D8B030D-6E8A-4147-A177-3AD203B41FA5}">
                      <a16:colId xmlns:a16="http://schemas.microsoft.com/office/drawing/2014/main" val="3462541929"/>
                    </a:ext>
                  </a:extLst>
                </a:gridCol>
              </a:tblGrid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03105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14.01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49519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28.09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39.95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41268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39.10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40.08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58.71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63.54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69.72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83.80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90890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85.47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87.62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91.22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(99)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101.07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107.87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112.40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114.82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118.69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121.75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127.60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126.90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131.30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262805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132.91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137.34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57-71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178.49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180.95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183.85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190.20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192.20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Hg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200.59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204.37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207.19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208.98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(210)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984181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ראה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למטה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232190"/>
                  </a:ext>
                </a:extLst>
              </a:tr>
              <a:tr h="207204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687443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138.91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140.12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140.91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144.24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(145)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150.35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151.96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157.25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158.92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162.50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167.26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168.93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Yb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173.04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174.97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2458714"/>
                  </a:ext>
                </a:extLst>
              </a:tr>
              <a:tr h="62161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(227)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231.04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238.03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237.05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(242)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(247)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Cf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(251)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Fm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(253)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(256)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(257)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337786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38208" y="345735"/>
            <a:ext cx="33237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המערכה המחזורית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1145866" y="531301"/>
            <a:ext cx="1057433" cy="1898595"/>
            <a:chOff x="9556717" y="327236"/>
            <a:chExt cx="1057433" cy="1898595"/>
          </a:xfrm>
        </p:grpSpPr>
        <p:grpSp>
          <p:nvGrpSpPr>
            <p:cNvPr id="22" name="קבוצה 21"/>
            <p:cNvGrpSpPr/>
            <p:nvPr/>
          </p:nvGrpSpPr>
          <p:grpSpPr>
            <a:xfrm>
              <a:off x="9698987" y="327236"/>
              <a:ext cx="915163" cy="1898595"/>
              <a:chOff x="9630299" y="1370858"/>
              <a:chExt cx="2133358" cy="3407782"/>
            </a:xfrm>
          </p:grpSpPr>
          <p:pic>
            <p:nvPicPr>
              <p:cNvPr id="29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16" t="36043" r="4901" b="41048"/>
              <a:stretch/>
            </p:blipFill>
            <p:spPr bwMode="auto">
              <a:xfrm>
                <a:off x="9630299" y="1370858"/>
                <a:ext cx="2133358" cy="3407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מלבן 29"/>
              <p:cNvSpPr/>
              <p:nvPr/>
            </p:nvSpPr>
            <p:spPr>
              <a:xfrm>
                <a:off x="9630299" y="4114800"/>
                <a:ext cx="1798837" cy="663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556717" y="1549419"/>
              <a:ext cx="10574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הליום</a:t>
              </a: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7400053" y="4603851"/>
            <a:ext cx="1123757" cy="2072446"/>
            <a:chOff x="9965730" y="3622100"/>
            <a:chExt cx="1123757" cy="2072446"/>
          </a:xfrm>
        </p:grpSpPr>
        <p:grpSp>
          <p:nvGrpSpPr>
            <p:cNvPr id="32" name="קבוצה 31"/>
            <p:cNvGrpSpPr/>
            <p:nvPr/>
          </p:nvGrpSpPr>
          <p:grpSpPr>
            <a:xfrm>
              <a:off x="9997737" y="3622100"/>
              <a:ext cx="1091750" cy="2072446"/>
              <a:chOff x="6658081" y="1110942"/>
              <a:chExt cx="1884293" cy="3760346"/>
            </a:xfrm>
          </p:grpSpPr>
          <p:pic>
            <p:nvPicPr>
              <p:cNvPr id="34" name="Picture 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85" t="36713" r="21683" b="41048"/>
              <a:stretch/>
            </p:blipFill>
            <p:spPr bwMode="auto">
              <a:xfrm>
                <a:off x="6658081" y="1110942"/>
                <a:ext cx="1870176" cy="3699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מלבן 34"/>
              <p:cNvSpPr/>
              <p:nvPr/>
            </p:nvSpPr>
            <p:spPr>
              <a:xfrm>
                <a:off x="6743537" y="4207448"/>
                <a:ext cx="1798837" cy="663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9965730" y="5057840"/>
              <a:ext cx="108088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זהב</a:t>
              </a: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5545914" y="1115382"/>
            <a:ext cx="1733807" cy="1519373"/>
            <a:chOff x="345067" y="2682239"/>
            <a:chExt cx="1682832" cy="2269635"/>
          </a:xfrm>
        </p:grpSpPr>
        <p:pic>
          <p:nvPicPr>
            <p:cNvPr id="37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6" t="36347" r="63437" b="41048"/>
            <a:stretch/>
          </p:blipFill>
          <p:spPr bwMode="auto">
            <a:xfrm>
              <a:off x="345067" y="2682239"/>
              <a:ext cx="1682832" cy="226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83670" y="4429524"/>
              <a:ext cx="10056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ברזל</a:t>
              </a:r>
            </a:p>
          </p:txBody>
        </p:sp>
      </p:grpSp>
      <p:grpSp>
        <p:nvGrpSpPr>
          <p:cNvPr id="2" name="קבוצה 1"/>
          <p:cNvGrpSpPr/>
          <p:nvPr/>
        </p:nvGrpSpPr>
        <p:grpSpPr>
          <a:xfrm>
            <a:off x="11127220" y="2015879"/>
            <a:ext cx="1064780" cy="2065959"/>
            <a:chOff x="5194665" y="1875948"/>
            <a:chExt cx="1064780" cy="2065959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6" t="36025" r="50543" b="41370"/>
            <a:stretch/>
          </p:blipFill>
          <p:spPr bwMode="auto">
            <a:xfrm>
              <a:off x="5239842" y="1875948"/>
              <a:ext cx="1019603" cy="193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665" y="3480242"/>
              <a:ext cx="100562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חמצן</a:t>
              </a:r>
            </a:p>
          </p:txBody>
        </p:sp>
      </p:grpSp>
      <p:sp>
        <p:nvSpPr>
          <p:cNvPr id="42" name="מלבן 41"/>
          <p:cNvSpPr/>
          <p:nvPr/>
        </p:nvSpPr>
        <p:spPr>
          <a:xfrm>
            <a:off x="636731" y="725022"/>
            <a:ext cx="2486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לרוב היסודות יש מספר איזוטופים. </a:t>
            </a:r>
            <a:endParaRPr lang="en-US" sz="2400" kern="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225848" y="1802856"/>
            <a:ext cx="2867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בטבלה המחזורית מופיעה המסה האטומית  המשוקללת של היסוד ב-</a:t>
            </a:r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[גרמים]</a:t>
            </a:r>
            <a:r>
              <a:rPr lang="he-IL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0" y="3851005"/>
            <a:ext cx="31076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מסה </a:t>
            </a:r>
            <a:r>
              <a:rPr lang="he-IL" sz="2400" dirty="0" err="1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מולרית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היא הממוצע  המשוקלל של המסות </a:t>
            </a:r>
            <a:r>
              <a:rPr lang="he-IL" sz="2400" dirty="0" err="1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המולריות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של האיזוטופים השונים על פי שכיחותם בטבע.</a:t>
            </a:r>
            <a:endParaRPr lang="he-IL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422654" y="2068006"/>
            <a:ext cx="2140270" cy="3185160"/>
            <a:chOff x="681734" y="2006089"/>
            <a:chExt cx="1691640" cy="2621280"/>
          </a:xfrm>
        </p:grpSpPr>
        <p:pic>
          <p:nvPicPr>
            <p:cNvPr id="42" name="Pict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3" t="38299" r="82976" b="45076"/>
            <a:stretch/>
          </p:blipFill>
          <p:spPr bwMode="auto">
            <a:xfrm>
              <a:off x="681734" y="2006089"/>
              <a:ext cx="1691640" cy="262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מלבן מעוגל 6"/>
            <p:cNvSpPr/>
            <p:nvPr/>
          </p:nvSpPr>
          <p:spPr>
            <a:xfrm>
              <a:off x="1164481" y="3860545"/>
              <a:ext cx="887136" cy="51333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30" name="מלבן 29"/>
          <p:cNvSpPr/>
          <p:nvPr/>
        </p:nvSpPr>
        <p:spPr>
          <a:xfrm>
            <a:off x="259081" y="344059"/>
            <a:ext cx="11760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מסה מולרית של תרכובות 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(מורכבות מאטומים שונים)</a:t>
            </a:r>
          </a:p>
        </p:txBody>
      </p:sp>
      <p:cxnSp>
        <p:nvCxnSpPr>
          <p:cNvPr id="32" name="מחבר ישר 31"/>
          <p:cNvCxnSpPr/>
          <p:nvPr/>
        </p:nvCxnSpPr>
        <p:spPr>
          <a:xfrm flipH="1">
            <a:off x="259080" y="344059"/>
            <a:ext cx="1168908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 flipH="1" flipV="1">
            <a:off x="259080" y="1145872"/>
            <a:ext cx="11689080" cy="82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0513" y="1334884"/>
            <a:ext cx="1168908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הסכום בגרמים של כל המסות  האטומיות של האטומים  שמרכיבים את התרכובת הנתונה</a:t>
            </a:r>
            <a:endParaRPr lang="en-US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endParaRPr lang="he-IL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480" y="2652717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מול מולקולות מים</a:t>
            </a: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5053" y="2652717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2 מול אטומי מימן</a:t>
            </a: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71626" y="2652717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</a:t>
            </a: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7970" y="3024340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713568" y="2994456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78480" y="4483135"/>
            <a:ext cx="2391467" cy="9194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מותר לעגל למספר שלם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1563054" y="3465513"/>
            <a:ext cx="747787" cy="7375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926353" y="3524669"/>
            <a:ext cx="747787" cy="73756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9580930" y="3472902"/>
            <a:ext cx="15290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(16 </a:t>
            </a:r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92410" y="3505010"/>
            <a:ext cx="235675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1.01 x 2)</a:t>
            </a:r>
            <a:endParaRPr lang="he-IL" sz="2400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118275" y="3461601"/>
            <a:ext cx="2042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.02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18 </a:t>
            </a:r>
            <a:r>
              <a:rPr lang="he-IL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  <a:endParaRPr lang="he-IL" dirty="0"/>
          </a:p>
        </p:txBody>
      </p:sp>
      <p:sp>
        <p:nvSpPr>
          <p:cNvPr id="20" name="אליפסה 19"/>
          <p:cNvSpPr/>
          <p:nvPr/>
        </p:nvSpPr>
        <p:spPr>
          <a:xfrm>
            <a:off x="761454" y="3328584"/>
            <a:ext cx="1594561" cy="112972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69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8" grpId="0" animBg="1"/>
      <p:bldP spid="49" grpId="0" animBg="1"/>
      <p:bldP spid="6" grpId="0"/>
      <p:bldP spid="50" grpId="0"/>
      <p:bldP spid="51" grpId="0" animBg="1"/>
      <p:bldP spid="15" grpId="0" animBg="1"/>
      <p:bldP spid="15" grpId="1" animBg="1"/>
      <p:bldP spid="16" grpId="0" animBg="1"/>
      <p:bldP spid="16" grpId="1" animBg="1"/>
      <p:bldP spid="2" grpId="0"/>
      <p:bldP spid="4" grpId="0"/>
      <p:bldP spid="9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84647" y="3547563"/>
                <a:ext cx="575187" cy="7599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altLang="he-IL" i="1" ker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Varela Round" panose="00000500000000000000" pitchFamily="2" charset="-79"/>
                              <a:sym typeface="Arial"/>
                            </a:rPr>
                          </m:ctrlPr>
                        </m:fPr>
                        <m:num>
                          <m:r>
                            <a:rPr lang="he-IL" altLang="he-IL" ker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Varela Round" panose="00000500000000000000" pitchFamily="2" charset="-79"/>
                              <a:sym typeface="Arial"/>
                            </a:rPr>
                            <m:t>גרם</m:t>
                          </m:r>
                        </m:num>
                        <m:den>
                          <m:r>
                            <a:rPr lang="he-IL" altLang="he-IL" ker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cs typeface="Varela Round" panose="00000500000000000000" pitchFamily="2" charset="-79"/>
                              <a:sym typeface="Arial"/>
                            </a:rPr>
                            <m:t>מול</m:t>
                          </m:r>
                        </m:den>
                      </m:f>
                    </m:oMath>
                  </m:oMathPara>
                </a14:m>
                <a:endParaRPr lang="he-IL" kern="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647" y="3547563"/>
                <a:ext cx="575187" cy="7599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061381" y="2863400"/>
            <a:ext cx="3734669" cy="4086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Mw[C]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מסה של 1 מול אטומי פחמן 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4064" y="2867393"/>
            <a:ext cx="3623130" cy="40862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Mw[Si]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מסה של 1 מול אטומי צורן 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כותרת 21"/>
          <p:cNvSpPr>
            <a:spLocks noGrp="1"/>
          </p:cNvSpPr>
          <p:nvPr>
            <p:ph type="title"/>
          </p:nvPr>
        </p:nvSpPr>
        <p:spPr>
          <a:xfrm>
            <a:off x="0" y="270176"/>
            <a:ext cx="12191999" cy="720000"/>
          </a:xfrm>
        </p:spPr>
        <p:txBody>
          <a:bodyPr/>
          <a:lstStyle/>
          <a:p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 של חומרים בעלי מבני ענק</a:t>
            </a:r>
          </a:p>
        </p:txBody>
      </p:sp>
      <p:cxnSp>
        <p:nvCxnSpPr>
          <p:cNvPr id="30" name="מחבר ישר 29"/>
          <p:cNvCxnSpPr/>
          <p:nvPr/>
        </p:nvCxnSpPr>
        <p:spPr>
          <a:xfrm flipH="1">
            <a:off x="259080" y="344059"/>
            <a:ext cx="1168908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flipH="1" flipV="1">
            <a:off x="259080" y="1145872"/>
            <a:ext cx="11689080" cy="8272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4614" y="2710168"/>
            <a:ext cx="2996176" cy="71508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Mw[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SiC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מסה של 1 מול  קרביד הצורן</a:t>
            </a:r>
            <a:endParaRPr kumimoji="0" lang="he-IL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066" y="3696804"/>
            <a:ext cx="67787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 x 28.09 + 1 x 12.01 =        40.10 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endParaRPr lang="he-IL" sz="2400" dirty="0"/>
          </a:p>
        </p:txBody>
      </p:sp>
      <p:sp>
        <p:nvSpPr>
          <p:cNvPr id="5" name="אליפסה 4"/>
          <p:cNvSpPr/>
          <p:nvPr/>
        </p:nvSpPr>
        <p:spPr>
          <a:xfrm>
            <a:off x="7502450" y="3273116"/>
            <a:ext cx="1676730" cy="11464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TextBox 33"/>
          <p:cNvSpPr txBox="1"/>
          <p:nvPr/>
        </p:nvSpPr>
        <p:spPr>
          <a:xfrm>
            <a:off x="7282393" y="4527801"/>
            <a:ext cx="2116843" cy="9194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מותר לעגל למספר שלם</a:t>
            </a:r>
          </a:p>
        </p:txBody>
      </p:sp>
      <p:sp>
        <p:nvSpPr>
          <p:cNvPr id="2" name="מלבן 1"/>
          <p:cNvSpPr/>
          <p:nvPr/>
        </p:nvSpPr>
        <p:spPr>
          <a:xfrm>
            <a:off x="259080" y="1318628"/>
            <a:ext cx="11702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מסה של כמות חומר שבה יחידת המבנה קבועה </a:t>
            </a:r>
            <a:r>
              <a:rPr lang="he-IL" sz="2400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– 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הנוסחה האמפירית</a:t>
            </a:r>
            <a:endParaRPr lang="en-US" sz="2400" kern="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11480" y="1939043"/>
            <a:ext cx="123318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 קרביד הצורן,</a:t>
            </a:r>
            <a:r>
              <a:rPr lang="en-US" sz="2400" dirty="0" err="1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SiC</a:t>
            </a:r>
            <a:r>
              <a:rPr lang="en-US" sz="240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מכיל:</a:t>
            </a:r>
          </a:p>
        </p:txBody>
      </p:sp>
      <p:sp>
        <p:nvSpPr>
          <p:cNvPr id="8" name="מלבן 7"/>
          <p:cNvSpPr/>
          <p:nvPr/>
        </p:nvSpPr>
        <p:spPr>
          <a:xfrm>
            <a:off x="3436961" y="2775616"/>
            <a:ext cx="476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=</a:t>
            </a:r>
            <a:endParaRPr lang="he-IL" sz="3200" dirty="0"/>
          </a:p>
        </p:txBody>
      </p:sp>
      <p:sp>
        <p:nvSpPr>
          <p:cNvPr id="9" name="מלבן 8"/>
          <p:cNvSpPr/>
          <p:nvPr/>
        </p:nvSpPr>
        <p:spPr>
          <a:xfrm>
            <a:off x="7607194" y="2800300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+</a:t>
            </a:r>
            <a:endParaRPr lang="he-IL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1309" y="4954759"/>
            <a:ext cx="3583858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הערה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-</a:t>
            </a:r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יחידת המבנה הקבועה חוזרת על עצמה מול פעמים.</a:t>
            </a:r>
            <a:endParaRPr lang="en-US" sz="20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91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21" grpId="0" animBg="1"/>
      <p:bldP spid="32" grpId="0" animBg="1"/>
      <p:bldP spid="4" grpId="0"/>
      <p:bldP spid="5" grpId="0" animBg="1"/>
      <p:bldP spid="34" grpId="0" animBg="1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3674258" y="308208"/>
            <a:ext cx="2458255" cy="1338678"/>
            <a:chOff x="899743" y="502959"/>
            <a:chExt cx="2458255" cy="1338678"/>
          </a:xfrm>
        </p:grpSpPr>
        <p:sp>
          <p:nvSpPr>
            <p:cNvPr id="15" name="TextBox 14"/>
            <p:cNvSpPr txBox="1"/>
            <p:nvPr/>
          </p:nvSpPr>
          <p:spPr>
            <a:xfrm>
              <a:off x="899743" y="1256862"/>
              <a:ext cx="23914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Mg(NO</a:t>
              </a:r>
              <a:r>
                <a:rPr lang="en-US" sz="32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en-US" sz="32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)</a:t>
              </a:r>
              <a:r>
                <a:rPr lang="en-US" sz="32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2</a:t>
              </a:r>
              <a:endParaRPr lang="he-IL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6531" y="502959"/>
              <a:ext cx="2391467" cy="13280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מסת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יחידת מבנה</a:t>
              </a:r>
            </a:p>
            <a:p>
              <a:pPr algn="ctr"/>
              <a:endPara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10411" y="2074173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יוני מגנזיום</a:t>
            </a:r>
          </a:p>
          <a:p>
            <a:pPr algn="ctr" rtl="0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0715" y="2001659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יונים חנקתיים</a:t>
            </a:r>
            <a:endParaRPr lang="en-US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3920" y="2808804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35484" y="4067911"/>
            <a:ext cx="2391467" cy="98750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חנקן,</a:t>
            </a:r>
            <a:r>
              <a:rPr lang="en-US" sz="2800" b="1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endParaRPr lang="he-IL" sz="2800" b="1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094" y="4053212"/>
            <a:ext cx="2391467" cy="91940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מול </a:t>
            </a:r>
          </a:p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חמצן,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0642" y="4235223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80543" y="2786134"/>
            <a:ext cx="26408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2(NO</a:t>
            </a:r>
            <a:r>
              <a:rPr lang="en-US" sz="3200" baseline="-25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</a:t>
            </a:r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)</a:t>
            </a:r>
            <a:r>
              <a:rPr lang="en-US" sz="44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-</a:t>
            </a:r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</a:t>
            </a:r>
            <a:endParaRPr lang="he-IL" sz="32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9993" y="2817421"/>
            <a:ext cx="12249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Mg</a:t>
            </a:r>
            <a:r>
              <a:rPr lang="en-US" sz="32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2+</a:t>
            </a:r>
            <a:endParaRPr lang="he-IL" sz="32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</p:txBody>
      </p:sp>
      <p:cxnSp>
        <p:nvCxnSpPr>
          <p:cNvPr id="39" name="מחבר חץ ישר 38"/>
          <p:cNvCxnSpPr/>
          <p:nvPr/>
        </p:nvCxnSpPr>
        <p:spPr>
          <a:xfrm flipH="1">
            <a:off x="6078984" y="3370601"/>
            <a:ext cx="575218" cy="56787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/>
          <p:nvPr/>
        </p:nvCxnSpPr>
        <p:spPr>
          <a:xfrm rot="5400000" flipV="1">
            <a:off x="7916979" y="3375244"/>
            <a:ext cx="575218" cy="54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3468061" y="1613056"/>
            <a:ext cx="479182" cy="41177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>
            <a:off x="5965350" y="1610350"/>
            <a:ext cx="401245" cy="41448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35463" y="2122113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39755" y="4389639"/>
            <a:ext cx="365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+</a:t>
            </a:r>
          </a:p>
        </p:txBody>
      </p:sp>
      <p:cxnSp>
        <p:nvCxnSpPr>
          <p:cNvPr id="17" name="מחבר חץ ישר 16"/>
          <p:cNvCxnSpPr/>
          <p:nvPr/>
        </p:nvCxnSpPr>
        <p:spPr>
          <a:xfrm flipV="1">
            <a:off x="3116744" y="1404468"/>
            <a:ext cx="630648" cy="34555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H="1" flipV="1">
            <a:off x="6332155" y="1385778"/>
            <a:ext cx="513482" cy="287837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95800" y="3740161"/>
            <a:ext cx="3282809" cy="188477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2 מול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חנקן,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14.01)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2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28.02= (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57530" y="3739642"/>
            <a:ext cx="2745027" cy="188477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6 מול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אטומי חמצן,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O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 rtl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16.00)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6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96=(</a:t>
            </a:r>
          </a:p>
        </p:txBody>
      </p:sp>
      <p:cxnSp>
        <p:nvCxnSpPr>
          <p:cNvPr id="34" name="מחבר חץ ישר 33"/>
          <p:cNvCxnSpPr/>
          <p:nvPr/>
        </p:nvCxnSpPr>
        <p:spPr>
          <a:xfrm rot="5400000" flipH="1" flipV="1">
            <a:off x="7115101" y="3063103"/>
            <a:ext cx="575218" cy="54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 rot="10800000">
            <a:off x="8623482" y="3119449"/>
            <a:ext cx="575218" cy="54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קבוצה 9"/>
          <p:cNvGrpSpPr/>
          <p:nvPr/>
        </p:nvGrpSpPr>
        <p:grpSpPr>
          <a:xfrm>
            <a:off x="760642" y="1769292"/>
            <a:ext cx="2593336" cy="1328023"/>
            <a:chOff x="317504" y="2468880"/>
            <a:chExt cx="2593336" cy="1328023"/>
          </a:xfrm>
        </p:grpSpPr>
        <p:sp>
          <p:nvSpPr>
            <p:cNvPr id="28" name="TextBox 27"/>
            <p:cNvSpPr txBox="1"/>
            <p:nvPr/>
          </p:nvSpPr>
          <p:spPr>
            <a:xfrm>
              <a:off x="696753" y="2827273"/>
              <a:ext cx="110182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</a:t>
              </a:r>
              <a:r>
                <a:rPr lang="en-US" sz="2400" baseline="30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+2</a:t>
              </a:r>
              <a:endPara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7504" y="2468880"/>
              <a:ext cx="2593336" cy="13280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מסת 1  מול יוני מגנזיום </a:t>
              </a:r>
            </a:p>
            <a:p>
              <a:pPr algn="ctr" rtl="0"/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(24.31 גרם)</a:t>
              </a:r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 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844021" y="1644060"/>
            <a:ext cx="2391467" cy="132802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מסת 2 מול 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(NO</a:t>
            </a:r>
            <a:r>
              <a:rPr lang="en-US" sz="2400" baseline="-25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3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)</a:t>
            </a:r>
            <a:r>
              <a:rPr lang="en-US" sz="240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-</a:t>
            </a:r>
            <a:r>
              <a:rPr lang="en-US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rPr>
              <a:t>     </a:t>
            </a:r>
            <a:endParaRPr lang="he-IL" sz="2400" dirty="0">
              <a:solidFill>
                <a:srgbClr val="000099"/>
              </a:solidFill>
              <a:latin typeface="Varela Round" panose="00000500000000000000" pitchFamily="2" charset="-79"/>
              <a:cs typeface="Varela Round" panose="00000500000000000000" pitchFamily="2" charset="-79"/>
              <a:sym typeface="Varela Round"/>
            </a:endParaRPr>
          </a:p>
          <a:p>
            <a:pPr algn="ctr"/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124.02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</p:txBody>
      </p:sp>
      <p:grpSp>
        <p:nvGrpSpPr>
          <p:cNvPr id="3" name="קבוצה 2"/>
          <p:cNvGrpSpPr/>
          <p:nvPr/>
        </p:nvGrpSpPr>
        <p:grpSpPr>
          <a:xfrm>
            <a:off x="3490844" y="13380"/>
            <a:ext cx="2715948" cy="1736646"/>
            <a:chOff x="8177700" y="690486"/>
            <a:chExt cx="2715948" cy="1736646"/>
          </a:xfrm>
        </p:grpSpPr>
        <p:sp>
          <p:nvSpPr>
            <p:cNvPr id="38" name="TextBox 37"/>
            <p:cNvSpPr txBox="1"/>
            <p:nvPr/>
          </p:nvSpPr>
          <p:spPr>
            <a:xfrm>
              <a:off x="8502181" y="690486"/>
              <a:ext cx="2391467" cy="173664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מסת מול </a:t>
              </a:r>
            </a:p>
            <a:p>
              <a:pPr algn="ctr"/>
              <a:r>
                <a:rPr lang="he-IL" sz="2400" dirty="0">
                  <a:solidFill>
                    <a:srgbClr val="00B05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יחידת מבנה</a:t>
              </a:r>
            </a:p>
            <a:p>
              <a:pPr algn="ctr"/>
              <a:endPara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algn="ctr"/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(</a:t>
              </a:r>
              <a:r>
                <a:rPr lang="en-US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.33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148 </a:t>
              </a:r>
              <a:r>
                <a:rPr lang="he-IL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גרם</a:t>
              </a:r>
              <a:r>
                <a: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rPr>
                <a:t>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77700" y="1446690"/>
              <a:ext cx="239146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Mg(NO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3</a:t>
              </a:r>
              <a:r>
                <a:rPr lang="en-US" sz="24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)</a:t>
              </a:r>
              <a:r>
                <a:rPr lang="en-US" sz="2400" baseline="-25000" dirty="0">
                  <a:solidFill>
                    <a:srgbClr val="000099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Varela Round"/>
                </a:rPr>
                <a:t>2</a:t>
              </a:r>
              <a:endPara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Varela Round"/>
              </a:endParaRPr>
            </a:p>
          </p:txBody>
        </p:sp>
      </p:grpSp>
      <p:sp>
        <p:nvSpPr>
          <p:cNvPr id="2" name="תרשים זרימה: מחבר 1"/>
          <p:cNvSpPr/>
          <p:nvPr/>
        </p:nvSpPr>
        <p:spPr>
          <a:xfrm>
            <a:off x="1028644" y="2431363"/>
            <a:ext cx="2190280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תרשים זרימה: מחבר 17"/>
          <p:cNvSpPr/>
          <p:nvPr/>
        </p:nvSpPr>
        <p:spPr>
          <a:xfrm>
            <a:off x="4653741" y="4842609"/>
            <a:ext cx="3023098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רשים זרימה: מחבר 18"/>
          <p:cNvSpPr/>
          <p:nvPr/>
        </p:nvSpPr>
        <p:spPr>
          <a:xfrm>
            <a:off x="8311433" y="4884916"/>
            <a:ext cx="3023098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תרשים זרימה: מחבר 19"/>
          <p:cNvSpPr/>
          <p:nvPr/>
        </p:nvSpPr>
        <p:spPr>
          <a:xfrm>
            <a:off x="3940323" y="1088840"/>
            <a:ext cx="2190280" cy="79951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85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-מספר אבוגדרו -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2" y="213094"/>
            <a:ext cx="1219199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H="1">
            <a:off x="1" y="933094"/>
            <a:ext cx="12191999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489822" y="1395935"/>
            <a:ext cx="1539240" cy="3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6.02 x 10</a:t>
            </a:r>
            <a:r>
              <a:rPr kumimoji="0" lang="en-US" altLang="he-IL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23</a:t>
            </a:r>
            <a:endParaRPr kumimoji="0" lang="he-IL" altLang="he-IL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                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6130" y="2976545"/>
            <a:ext cx="3906442" cy="14260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חלקיקים:</a:t>
            </a: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אטומים, מולקולות, יונים, אלקטרונים.</a:t>
            </a:r>
            <a:r>
              <a:rPr lang="he-IL" alt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8235771" y="1124872"/>
            <a:ext cx="3565610" cy="2666669"/>
            <a:chOff x="4350209" y="1322042"/>
            <a:chExt cx="3565610" cy="2666669"/>
          </a:xfrm>
        </p:grpSpPr>
        <p:sp>
          <p:nvSpPr>
            <p:cNvPr id="21" name="מלבן מעוגל 20"/>
            <p:cNvSpPr/>
            <p:nvPr/>
          </p:nvSpPr>
          <p:spPr>
            <a:xfrm>
              <a:off x="4350209" y="1322042"/>
              <a:ext cx="3565610" cy="266666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546" y="1473187"/>
              <a:ext cx="323323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 </a:t>
              </a:r>
              <a:r>
                <a:rPr lang="en-US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lang="en-US" altLang="he-IL" sz="28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r>
                <a:rPr lang="en-US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lang="he-IL" altLang="he-IL" sz="2400" b="1" baseline="-25000" dirty="0">
                  <a:solidFill>
                    <a:srgbClr val="00B05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                       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1</a:t>
              </a:r>
              <a:r>
                <a:rPr lang="he-IL" altLang="he-IL" sz="24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kumimoji="0" lang="he-IL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</a:t>
              </a: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                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909198" y="1995421"/>
            <a:ext cx="1511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40911" y="1987380"/>
            <a:ext cx="11876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945119" y="2622325"/>
                <a:ext cx="724860" cy="100251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  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5119" y="2622325"/>
                <a:ext cx="724860" cy="1002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מחבר ישר 13"/>
          <p:cNvCxnSpPr/>
          <p:nvPr/>
        </p:nvCxnSpPr>
        <p:spPr>
          <a:xfrm flipH="1">
            <a:off x="9583205" y="2847113"/>
            <a:ext cx="1426147" cy="5690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9619381" y="2847113"/>
            <a:ext cx="1426147" cy="5740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8522358" y="3795025"/>
            <a:ext cx="2773680" cy="2258938"/>
            <a:chOff x="4853623" y="1277316"/>
            <a:chExt cx="2773680" cy="2352647"/>
          </a:xfrm>
        </p:grpSpPr>
        <p:sp>
          <p:nvSpPr>
            <p:cNvPr id="28" name="משולש שווה-שוקיים 27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" name="מחבר ישר 28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/>
            <p:cNvCxnSpPr>
              <a:endCxn id="28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מלבן 30"/>
          <p:cNvSpPr/>
          <p:nvPr/>
        </p:nvSpPr>
        <p:spPr>
          <a:xfrm>
            <a:off x="9160043" y="5352783"/>
            <a:ext cx="386836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9546879" y="4364301"/>
            <a:ext cx="592125" cy="47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10156082" y="5311426"/>
            <a:ext cx="595081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10093724" y="5165202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9031130" y="5179137"/>
            <a:ext cx="719529" cy="7096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6" name="אליפסה 35"/>
          <p:cNvSpPr/>
          <p:nvPr/>
        </p:nvSpPr>
        <p:spPr>
          <a:xfrm>
            <a:off x="9560861" y="4278952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8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/>
      <p:bldP spid="38" grpId="0"/>
      <p:bldP spid="31" grpId="0"/>
      <p:bldP spid="32" grpId="0"/>
      <p:bldP spid="33" grpId="0"/>
      <p:bldP spid="34" grpId="0" animBg="1"/>
      <p:bldP spid="35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מול </a:t>
            </a:r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 -מספר אבוגדרו -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מסה מולרית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2" y="213094"/>
            <a:ext cx="12191998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H="1">
            <a:off x="1" y="933094"/>
            <a:ext cx="12191999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489822" y="1395935"/>
            <a:ext cx="1539240" cy="34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6.02 x 10</a:t>
            </a:r>
            <a:r>
              <a:rPr kumimoji="0" lang="en-US" altLang="he-IL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23</a:t>
            </a:r>
            <a:endParaRPr kumimoji="0" lang="he-IL" altLang="he-IL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                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46130" y="2976545"/>
            <a:ext cx="3906442" cy="14260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חלקיקים:</a:t>
            </a: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אטומים, מולקולות, יונים, אלקטרונים.</a:t>
            </a:r>
            <a:r>
              <a:rPr lang="he-IL" alt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8235771" y="1124872"/>
            <a:ext cx="3565610" cy="2666669"/>
            <a:chOff x="4350209" y="1322042"/>
            <a:chExt cx="3565610" cy="2666669"/>
          </a:xfrm>
        </p:grpSpPr>
        <p:sp>
          <p:nvSpPr>
            <p:cNvPr id="21" name="מלבן מעוגל 20"/>
            <p:cNvSpPr/>
            <p:nvPr/>
          </p:nvSpPr>
          <p:spPr>
            <a:xfrm>
              <a:off x="4350209" y="1322042"/>
              <a:ext cx="3565610" cy="266666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91546" y="1473187"/>
              <a:ext cx="323323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 </a:t>
              </a:r>
              <a:r>
                <a:rPr lang="en-US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lang="en-US" altLang="he-IL" sz="28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r>
                <a:rPr lang="en-US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lang="he-IL" altLang="he-IL" sz="2400" b="1" baseline="-25000" dirty="0">
                  <a:solidFill>
                    <a:srgbClr val="00B05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                        </a:t>
              </a:r>
              <a:r>
                <a:rPr lang="he-IL" altLang="he-IL" sz="2400" b="1" baseline="-25000" dirty="0">
                  <a:solidFill>
                    <a:srgbClr val="002060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</a:t>
              </a:r>
              <a:r>
                <a:rPr lang="he-IL" altLang="he-IL" sz="28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1</a:t>
              </a:r>
              <a:r>
                <a:rPr lang="he-IL" altLang="he-IL" sz="2400" b="1" baseline="-25000" dirty="0">
                  <a:solidFill>
                    <a:srgbClr val="0000CC"/>
                  </a:solidFill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  </a:t>
              </a:r>
              <a:r>
                <a:rPr kumimoji="0" lang="he-IL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</a:rPr>
                <a:t>מול</a:t>
              </a: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                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909198" y="1995421"/>
            <a:ext cx="15115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חלקיקים</a:t>
            </a:r>
            <a:endParaRPr kumimoji="0" lang="he-I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671" y="2625283"/>
                <a:ext cx="762896" cy="840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40911" y="1987380"/>
            <a:ext cx="11876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he-IL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  <a:r>
              <a:rPr lang="he-IL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948778" y="2544138"/>
                <a:ext cx="724860" cy="100251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  <m:r>
                            <a:rPr kumimoji="0" lang="en-US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   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3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78" y="2544138"/>
                <a:ext cx="724860" cy="10025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69" y="2845719"/>
                <a:ext cx="81059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מחבר ישר 13"/>
          <p:cNvCxnSpPr/>
          <p:nvPr/>
        </p:nvCxnSpPr>
        <p:spPr>
          <a:xfrm flipH="1">
            <a:off x="9583205" y="2847113"/>
            <a:ext cx="1426147" cy="56906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/>
          <p:nvPr/>
        </p:nvCxnSpPr>
        <p:spPr>
          <a:xfrm>
            <a:off x="9619381" y="2847113"/>
            <a:ext cx="1426147" cy="5740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/>
          <p:cNvGrpSpPr/>
          <p:nvPr/>
        </p:nvGrpSpPr>
        <p:grpSpPr>
          <a:xfrm>
            <a:off x="8522358" y="3795025"/>
            <a:ext cx="2773680" cy="2018443"/>
            <a:chOff x="4853623" y="1277316"/>
            <a:chExt cx="2773680" cy="2352647"/>
          </a:xfrm>
        </p:grpSpPr>
        <p:sp>
          <p:nvSpPr>
            <p:cNvPr id="28" name="משולש שווה-שוקיים 27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9" name="מחבר ישר 28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ישר 29"/>
            <p:cNvCxnSpPr>
              <a:endCxn id="28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מלבן 30"/>
          <p:cNvSpPr/>
          <p:nvPr/>
        </p:nvSpPr>
        <p:spPr>
          <a:xfrm>
            <a:off x="9210437" y="5142087"/>
            <a:ext cx="386836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9546879" y="4364301"/>
            <a:ext cx="592125" cy="47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10156669" y="5160120"/>
            <a:ext cx="595081" cy="46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4" name="אליפסה 33"/>
          <p:cNvSpPr/>
          <p:nvPr/>
        </p:nvSpPr>
        <p:spPr>
          <a:xfrm>
            <a:off x="10067738" y="5016699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/>
          <p:cNvSpPr/>
          <p:nvPr/>
        </p:nvSpPr>
        <p:spPr>
          <a:xfrm>
            <a:off x="9031130" y="4996197"/>
            <a:ext cx="719529" cy="7096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36" name="אליפסה 35"/>
          <p:cNvSpPr/>
          <p:nvPr/>
        </p:nvSpPr>
        <p:spPr>
          <a:xfrm>
            <a:off x="9560861" y="4278952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427976" y="1138328"/>
            <a:ext cx="3674857" cy="2653213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40" name="קבוצה 39"/>
          <p:cNvGrpSpPr/>
          <p:nvPr/>
        </p:nvGrpSpPr>
        <p:grpSpPr>
          <a:xfrm>
            <a:off x="777248" y="1296106"/>
            <a:ext cx="2941320" cy="862231"/>
            <a:chOff x="4766880" y="2372178"/>
            <a:chExt cx="2317547" cy="859810"/>
          </a:xfrm>
        </p:grpSpPr>
        <p:sp>
          <p:nvSpPr>
            <p:cNvPr id="42" name="TextBox 41"/>
            <p:cNvSpPr txBox="1"/>
            <p:nvPr/>
          </p:nvSpPr>
          <p:spPr>
            <a:xfrm>
              <a:off x="4805030" y="2493324"/>
              <a:ext cx="2279397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</a:rPr>
                <a:t>   1  מול      </a:t>
              </a:r>
              <a:r>
                <a:rPr kumimoji="0" lang="en-US" alt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endParaRPr>
            </a:p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</a:rPr>
                <a:t>              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66880" y="2372178"/>
                  <a:ext cx="575187" cy="75995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he-IL" altLang="he-IL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</m:ctrlPr>
                          </m:fPr>
                          <m:num>
                            <m:r>
                              <a:rPr kumimoji="0" lang="he-IL" altLang="he-IL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גרם</m:t>
                            </m:r>
                          </m:num>
                          <m:den>
                            <m:r>
                              <a:rPr kumimoji="0" lang="he-IL" altLang="he-IL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מול</m:t>
                            </m:r>
                          </m:den>
                        </m:f>
                      </m:oMath>
                    </m:oMathPara>
                  </a14:m>
                  <a:endParaRPr kumimoji="0" lang="he-I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6880" y="2372178"/>
                  <a:ext cx="575187" cy="7599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825893" y="2634269"/>
                <a:ext cx="829955" cy="84023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n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kumimoji="0" lang="he-IL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893" y="2634269"/>
                <a:ext cx="829955" cy="840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302546" y="2586446"/>
                <a:ext cx="712519" cy="84099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Mw</m:t>
                          </m:r>
                        </m:den>
                      </m:f>
                    </m:oMath>
                  </m:oMathPara>
                </a14:m>
                <a:endParaRPr kumimoji="0" lang="he-IL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46" y="2586446"/>
                <a:ext cx="712519" cy="840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מחבר ישר 45"/>
          <p:cNvCxnSpPr/>
          <p:nvPr/>
        </p:nvCxnSpPr>
        <p:spPr>
          <a:xfrm flipH="1">
            <a:off x="2037300" y="2703961"/>
            <a:ext cx="962729" cy="5747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1972148" y="2802410"/>
            <a:ext cx="997780" cy="5763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25996" y="2069764"/>
            <a:ext cx="141300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גרם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33607" y="2094226"/>
            <a:ext cx="19692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n 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 מול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2200797" y="2792362"/>
            <a:ext cx="476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</a:p>
        </p:txBody>
      </p:sp>
      <p:grpSp>
        <p:nvGrpSpPr>
          <p:cNvPr id="53" name="קבוצה 52"/>
          <p:cNvGrpSpPr/>
          <p:nvPr/>
        </p:nvGrpSpPr>
        <p:grpSpPr>
          <a:xfrm>
            <a:off x="934965" y="3827357"/>
            <a:ext cx="2397283" cy="1986111"/>
            <a:chOff x="4032505" y="1041870"/>
            <a:chExt cx="2773680" cy="2352647"/>
          </a:xfrm>
          <a:noFill/>
        </p:grpSpPr>
        <p:grpSp>
          <p:nvGrpSpPr>
            <p:cNvPr id="54" name="קבוצה 53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57" name="קבוצה 56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59" name="משולש שווה-שוקיים 58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60" name="מחבר ישר 59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מחבר ישר 60"/>
                <p:cNvCxnSpPr/>
                <p:nvPr/>
              </p:nvCxnSpPr>
              <p:spPr>
                <a:xfrm>
                  <a:off x="6199575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מלבן 57"/>
              <p:cNvSpPr/>
              <p:nvPr/>
            </p:nvSpPr>
            <p:spPr>
              <a:xfrm>
                <a:off x="7864142" y="2568035"/>
                <a:ext cx="436137" cy="54686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מלבן 54"/>
            <p:cNvSpPr/>
            <p:nvPr/>
          </p:nvSpPr>
          <p:spPr>
            <a:xfrm>
              <a:off x="5079947" y="1620809"/>
              <a:ext cx="540085" cy="5468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56" name="מלבן 55"/>
            <p:cNvSpPr/>
            <p:nvPr/>
          </p:nvSpPr>
          <p:spPr>
            <a:xfrm>
              <a:off x="4457800" y="2631557"/>
              <a:ext cx="836836" cy="5468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62" name="אליפסה 61"/>
          <p:cNvSpPr/>
          <p:nvPr/>
        </p:nvSpPr>
        <p:spPr>
          <a:xfrm>
            <a:off x="1331889" y="4999025"/>
            <a:ext cx="696711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/>
          <p:cNvSpPr/>
          <p:nvPr/>
        </p:nvSpPr>
        <p:spPr>
          <a:xfrm>
            <a:off x="2167935" y="5056765"/>
            <a:ext cx="696711" cy="70968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B050"/>
              </a:solidFill>
            </a:endParaRPr>
          </a:p>
        </p:txBody>
      </p:sp>
      <p:sp>
        <p:nvSpPr>
          <p:cNvPr id="64" name="אליפסה 63"/>
          <p:cNvSpPr/>
          <p:nvPr/>
        </p:nvSpPr>
        <p:spPr>
          <a:xfrm>
            <a:off x="1773237" y="4203254"/>
            <a:ext cx="696711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96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/>
      <p:bldP spid="45" grpId="0"/>
      <p:bldP spid="50" grpId="0"/>
      <p:bldP spid="52" grpId="0"/>
      <p:bldP spid="62" grpId="0" animBg="1"/>
      <p:bldP spid="63" grpId="0" animBg="1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solidFill>
                  <a:srgbClr val="0000CC"/>
                </a:solidFill>
              </a:rPr>
              <a:t>המרת יחידות</a:t>
            </a:r>
          </a:p>
        </p:txBody>
      </p:sp>
      <p:sp>
        <p:nvSpPr>
          <p:cNvPr id="22" name="מלבן מעוגל 21"/>
          <p:cNvSpPr/>
          <p:nvPr/>
        </p:nvSpPr>
        <p:spPr>
          <a:xfrm>
            <a:off x="4287501" y="946475"/>
            <a:ext cx="3653787" cy="646986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alt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יחידות מסה</a:t>
            </a:r>
            <a:r>
              <a:rPr kumimoji="0" lang="he-IL" alt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            </a:t>
            </a:r>
            <a:endParaRPr kumimoji="0" lang="en-US" altLang="he-IL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80179" y="1996149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 מ"ג</a:t>
            </a:r>
          </a:p>
        </p:txBody>
      </p:sp>
      <p:sp>
        <p:nvSpPr>
          <p:cNvPr id="18" name="Down Arrow 1"/>
          <p:cNvSpPr/>
          <p:nvPr/>
        </p:nvSpPr>
        <p:spPr bwMode="auto">
          <a:xfrm>
            <a:off x="9883921" y="2650042"/>
            <a:ext cx="120183" cy="936554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9" name="Up Arrow 5"/>
          <p:cNvSpPr/>
          <p:nvPr/>
        </p:nvSpPr>
        <p:spPr bwMode="auto">
          <a:xfrm flipH="1">
            <a:off x="10103815" y="2640107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0178610" y="2669699"/>
            <a:ext cx="11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8797680" y="2670507"/>
            <a:ext cx="1118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80180" y="3654910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 גרם</a:t>
            </a:r>
          </a:p>
        </p:txBody>
      </p:sp>
      <p:sp>
        <p:nvSpPr>
          <p:cNvPr id="14" name="Down Arrow 1"/>
          <p:cNvSpPr/>
          <p:nvPr/>
        </p:nvSpPr>
        <p:spPr bwMode="auto">
          <a:xfrm>
            <a:off x="6081043" y="2553501"/>
            <a:ext cx="124801" cy="972541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5" name="Up Arrow 5"/>
          <p:cNvSpPr/>
          <p:nvPr/>
        </p:nvSpPr>
        <p:spPr bwMode="auto">
          <a:xfrm flipH="1">
            <a:off x="6305555" y="2579553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355761" y="2634369"/>
            <a:ext cx="1239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4982482" y="2679042"/>
            <a:ext cx="1113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0506" y="1989730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  גרם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40201" y="3592944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 ק"ג</a:t>
            </a:r>
          </a:p>
        </p:txBody>
      </p:sp>
      <p:sp>
        <p:nvSpPr>
          <p:cNvPr id="10" name="Down Arrow 1"/>
          <p:cNvSpPr/>
          <p:nvPr/>
        </p:nvSpPr>
        <p:spPr bwMode="auto">
          <a:xfrm>
            <a:off x="1946270" y="2548013"/>
            <a:ext cx="120183" cy="936554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1" name="Up Arrow 5"/>
          <p:cNvSpPr/>
          <p:nvPr/>
        </p:nvSpPr>
        <p:spPr bwMode="auto">
          <a:xfrm flipH="1">
            <a:off x="2166164" y="2538078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2231132" y="2699763"/>
            <a:ext cx="11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52267" y="2699763"/>
            <a:ext cx="1195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7724" y="2003563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 ק"ג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47723" y="3666464"/>
            <a:ext cx="1870987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 טון</a:t>
            </a:r>
          </a:p>
        </p:txBody>
      </p:sp>
      <p:graphicFrame>
        <p:nvGraphicFramePr>
          <p:cNvPr id="5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96436"/>
              </p:ext>
            </p:extLst>
          </p:nvPr>
        </p:nvGraphicFramePr>
        <p:xfrm>
          <a:off x="4889396" y="4618478"/>
          <a:ext cx="2383293" cy="233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3" imgW="7838095" imgH="7676190" progId="">
                  <p:embed/>
                </p:oleObj>
              </mc:Choice>
              <mc:Fallback>
                <p:oleObj name="Image" r:id="rId3" imgW="7838095" imgH="7676190" progId="">
                  <p:embed/>
                  <p:pic>
                    <p:nvPicPr>
                      <p:cNvPr id="5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396" y="4618478"/>
                        <a:ext cx="2383293" cy="2334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97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he-IL" sz="6600" dirty="0"/>
              <a:t>כמויות ויחסים</a:t>
            </a:r>
            <a:endParaRPr sz="6600" dirty="0"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1"/>
          </p:nvPr>
        </p:nvSpPr>
        <p:spPr>
          <a:xfrm>
            <a:off x="1" y="2918426"/>
            <a:ext cx="12192000" cy="6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he-IL" dirty="0">
                <a:solidFill>
                  <a:srgbClr val="192A72"/>
                </a:solidFill>
              </a:rPr>
              <a:t>מספר אבוגדרו, מול ומסה מולרית.</a:t>
            </a:r>
            <a:endParaRPr dirty="0">
              <a:solidFill>
                <a:srgbClr val="192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0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solidFill>
                  <a:srgbClr val="0000CC"/>
                </a:solidFill>
              </a:rPr>
              <a:t>המרת יחידות </a:t>
            </a:r>
          </a:p>
        </p:txBody>
      </p:sp>
      <p:sp>
        <p:nvSpPr>
          <p:cNvPr id="4" name="מלבן מעוגל 3"/>
          <p:cNvSpPr/>
          <p:nvPr/>
        </p:nvSpPr>
        <p:spPr>
          <a:xfrm>
            <a:off x="4340544" y="1106036"/>
            <a:ext cx="3653787" cy="646986"/>
          </a:xfrm>
          <a:prstGeom prst="round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alt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יחידות נפח</a:t>
            </a:r>
            <a:r>
              <a:rPr kumimoji="0" lang="he-IL" altLang="he-I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            </a:t>
            </a:r>
            <a:endParaRPr kumimoji="0" lang="en-US" altLang="he-IL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2946" y="2044741"/>
            <a:ext cx="1799143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1000 מ"ל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5976" y="3952814"/>
            <a:ext cx="1799143" cy="51077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 ליטר</a:t>
            </a:r>
          </a:p>
        </p:txBody>
      </p:sp>
      <p:sp>
        <p:nvSpPr>
          <p:cNvPr id="8" name="Down Arrow 1"/>
          <p:cNvSpPr/>
          <p:nvPr/>
        </p:nvSpPr>
        <p:spPr bwMode="auto">
          <a:xfrm>
            <a:off x="5962520" y="2863482"/>
            <a:ext cx="120183" cy="936554"/>
          </a:xfrm>
          <a:prstGeom prst="downArrow">
            <a:avLst/>
          </a:prstGeom>
          <a:solidFill>
            <a:srgbClr val="00CC00"/>
          </a:solidFill>
          <a:ln w="190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9" name="Up Arrow 5"/>
          <p:cNvSpPr/>
          <p:nvPr/>
        </p:nvSpPr>
        <p:spPr bwMode="auto">
          <a:xfrm flipH="1">
            <a:off x="6155547" y="2863482"/>
            <a:ext cx="100103" cy="931252"/>
          </a:xfrm>
          <a:prstGeom prst="upArrow">
            <a:avLst/>
          </a:prstGeom>
          <a:solidFill>
            <a:srgbClr val="000099"/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Guttman Yad-Brush" pitchFamily="2" charset="-79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e-IL" altLang="he-IL" sz="32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itchFamily="18" charset="0"/>
              <a:ea typeface="+mn-ea"/>
              <a:cs typeface="Guttman Yad-Brush" pitchFamily="2" charset="-79"/>
              <a:sym typeface="Arial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205599" y="2953170"/>
            <a:ext cx="1194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133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</a:t>
            </a:r>
            <a:r>
              <a:rPr kumimoji="0" lang="en-US" alt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792347" y="3098276"/>
            <a:ext cx="1263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: 1000</a:t>
            </a:r>
            <a:endParaRPr kumimoji="0" lang="he-IL" altLang="he-IL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896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2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907046" y="110759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4606290" y="1237524"/>
            <a:ext cx="3520440" cy="3174799"/>
            <a:chOff x="4606290" y="1237524"/>
            <a:chExt cx="3520440" cy="3174799"/>
          </a:xfrm>
        </p:grpSpPr>
        <p:sp>
          <p:nvSpPr>
            <p:cNvPr id="28" name="מלבן מעוגל 27"/>
            <p:cNvSpPr/>
            <p:nvPr/>
          </p:nvSpPr>
          <p:spPr>
            <a:xfrm>
              <a:off x="4606290" y="1237524"/>
              <a:ext cx="3520440" cy="3174799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9" name="קבוצה 28"/>
            <p:cNvGrpSpPr/>
            <p:nvPr/>
          </p:nvGrpSpPr>
          <p:grpSpPr>
            <a:xfrm>
              <a:off x="4979670" y="1596904"/>
              <a:ext cx="2773680" cy="2258938"/>
              <a:chOff x="4853623" y="1277316"/>
              <a:chExt cx="2773680" cy="2352647"/>
            </a:xfrm>
          </p:grpSpPr>
          <p:sp>
            <p:nvSpPr>
              <p:cNvPr id="30" name="משולש שווה-שוקיים 29"/>
              <p:cNvSpPr/>
              <p:nvPr/>
            </p:nvSpPr>
            <p:spPr>
              <a:xfrm>
                <a:off x="4853623" y="1277316"/>
                <a:ext cx="2773680" cy="2352647"/>
              </a:xfrm>
              <a:prstGeom prst="triangl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מחבר ישר 31"/>
              <p:cNvCxnSpPr/>
              <p:nvPr/>
            </p:nvCxnSpPr>
            <p:spPr>
              <a:xfrm>
                <a:off x="5394643" y="2677920"/>
                <a:ext cx="169164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מחבר ישר 34"/>
              <p:cNvCxnSpPr>
                <a:endCxn id="30" idx="3"/>
              </p:cNvCxnSpPr>
              <p:nvPr/>
            </p:nvCxnSpPr>
            <p:spPr>
              <a:xfrm>
                <a:off x="6240463" y="2677920"/>
                <a:ext cx="0" cy="952043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מלבן 35"/>
            <p:cNvSpPr/>
            <p:nvPr/>
          </p:nvSpPr>
          <p:spPr>
            <a:xfrm>
              <a:off x="5776899" y="3168438"/>
              <a:ext cx="3868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7" name="מלבן 36"/>
            <p:cNvSpPr/>
            <p:nvPr/>
          </p:nvSpPr>
          <p:spPr>
            <a:xfrm>
              <a:off x="6096000" y="2233313"/>
              <a:ext cx="52040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38" name="מלבן 37"/>
            <p:cNvSpPr/>
            <p:nvPr/>
          </p:nvSpPr>
          <p:spPr>
            <a:xfrm>
              <a:off x="6568658" y="3139863"/>
              <a:ext cx="64367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N</a:t>
              </a:r>
              <a:r>
                <a:rPr kumimoji="0" lang="en-US" altLang="he-IL" sz="2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A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39" name="אליפסה 38"/>
          <p:cNvSpPr/>
          <p:nvPr/>
        </p:nvSpPr>
        <p:spPr>
          <a:xfrm>
            <a:off x="2276904" y="3032692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אליפסה 39"/>
          <p:cNvSpPr/>
          <p:nvPr/>
        </p:nvSpPr>
        <p:spPr>
          <a:xfrm>
            <a:off x="6568658" y="3069549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41" name="אליפסה 40"/>
          <p:cNvSpPr/>
          <p:nvPr/>
        </p:nvSpPr>
        <p:spPr>
          <a:xfrm>
            <a:off x="6011599" y="2128250"/>
            <a:ext cx="719529" cy="7096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126730" y="4186883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sp>
        <p:nvSpPr>
          <p:cNvPr id="44" name="אליפסה 43"/>
          <p:cNvSpPr/>
          <p:nvPr/>
        </p:nvSpPr>
        <p:spPr>
          <a:xfrm>
            <a:off x="6568658" y="159591"/>
            <a:ext cx="1813342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9727324" y="4821021"/>
            <a:ext cx="1002688" cy="578882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m=?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2920" y="4621957"/>
                <a:ext cx="7879080" cy="66806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he-IL" sz="2400" dirty="0">
                    <a:solidFill>
                      <a:srgbClr val="00B05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שלבי הפתרון: </a:t>
                </a:r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א. בעזרת היחס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Varela Round" panose="00000500000000000000" pitchFamily="2" charset="-79"/>
                          </a:rPr>
                          <m:t>N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Varela Round" panose="00000500000000000000" pitchFamily="2" charset="-79"/>
                              </a:rPr>
                              <m:t>A</m:t>
                            </m:r>
                          </m:sub>
                        </m:sSub>
                      </m:den>
                    </m:f>
                  </m:oMath>
                </a14:m>
                <a:r>
                  <a:rPr lang="he-IL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   נחשב את </a:t>
                </a:r>
                <a:r>
                  <a:rPr lang="en-US" sz="240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n</a:t>
                </a:r>
                <a:endParaRPr lang="he-IL" sz="2400" dirty="0">
                  <a:solidFill>
                    <a:srgbClr val="0000CC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4621957"/>
                <a:ext cx="7879080" cy="668068"/>
              </a:xfrm>
              <a:prstGeom prst="rect">
                <a:avLst/>
              </a:prstGeom>
              <a:blipFill>
                <a:blip r:embed="rId3"/>
                <a:stretch>
                  <a:fillRect r="-1161" b="-27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-313266" y="5351474"/>
            <a:ext cx="68734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ב. בעזרת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המכפלה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 x Mw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נחשב את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5542206" y="3032692"/>
            <a:ext cx="719529" cy="709689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אליפסה 47"/>
          <p:cNvSpPr/>
          <p:nvPr/>
        </p:nvSpPr>
        <p:spPr>
          <a:xfrm>
            <a:off x="1321353" y="3022902"/>
            <a:ext cx="719529" cy="709689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81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34" grpId="0"/>
      <p:bldP spid="17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="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3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743946" y="110759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2" name="אליפסה 4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126730" y="4186883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שלב</a:t>
            </a:r>
            <a:r>
              <a:rPr kumimoji="0" lang="he-IL" sz="32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א' לפתרון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76332" y="3357966"/>
            <a:ext cx="155877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06290" y="1237524"/>
            <a:ext cx="3520440" cy="3174799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4949330" y="1567053"/>
            <a:ext cx="2773680" cy="2258938"/>
            <a:chOff x="4853623" y="1277316"/>
            <a:chExt cx="2773680" cy="2352647"/>
          </a:xfrm>
        </p:grpSpPr>
        <p:sp>
          <p:nvSpPr>
            <p:cNvPr id="54" name="משולש שווה-שוקיים 53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מחבר ישר 54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/>
            <p:cNvCxnSpPr>
              <a:endCxn id="54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מלבן 50"/>
          <p:cNvSpPr/>
          <p:nvPr/>
        </p:nvSpPr>
        <p:spPr>
          <a:xfrm>
            <a:off x="5776899" y="3168438"/>
            <a:ext cx="3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6096000" y="2233313"/>
            <a:ext cx="520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6545853" y="3128160"/>
            <a:ext cx="643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0795" y="2304473"/>
            <a:ext cx="771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endParaRPr lang="he-IL" sz="2400" b="1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8398802" y="1754484"/>
            <a:ext cx="3630098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/>
          <p:cNvSpPr/>
          <p:nvPr/>
        </p:nvSpPr>
        <p:spPr>
          <a:xfrm>
            <a:off x="8398802" y="2562464"/>
            <a:ext cx="3630098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/>
          <p:cNvSpPr/>
          <p:nvPr/>
        </p:nvSpPr>
        <p:spPr>
          <a:xfrm>
            <a:off x="5558556" y="2989186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2" name="אליפסה 61"/>
          <p:cNvSpPr/>
          <p:nvPr/>
        </p:nvSpPr>
        <p:spPr>
          <a:xfrm>
            <a:off x="1309882" y="3020989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/>
          <p:cNvSpPr/>
          <p:nvPr/>
        </p:nvSpPr>
        <p:spPr>
          <a:xfrm>
            <a:off x="6568658" y="159591"/>
            <a:ext cx="1813342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24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53" grpId="0"/>
      <p:bldP spid="3" grpId="0"/>
      <p:bldP spid="47" grpId="0" animBg="1"/>
      <p:bldP spid="47" grpId="1" animBg="1"/>
      <p:bldP spid="6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="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2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689633" y="109427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2" name="אליפסה 4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126730" y="4186883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שלב</a:t>
            </a:r>
            <a:r>
              <a:rPr kumimoji="0" lang="he-IL" sz="32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א' לפתרון</a:t>
            </a:r>
            <a:endParaRPr kumimoji="0" lang="he-IL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15478" y="3315049"/>
            <a:ext cx="155877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kumimoji="0" lang="en-US" b="1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8935" y="4797169"/>
                <a:ext cx="4860396" cy="849452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n</m:t>
                    </m:r>
                    <m:r>
                      <a:rPr kumimoji="0" 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3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N</m:t>
                        </m:r>
                      </m:num>
                      <m:den>
                        <m:sSub>
                          <m:sSub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32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A</m:t>
                            </m:r>
                          </m:sub>
                        </m:sSub>
                      </m:den>
                    </m:f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100</m:t>
                        </m:r>
                      </m:num>
                      <m:den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6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02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 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𝑥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sym typeface="Arial"/>
                          </a:rPr>
                          <m:t> </m:t>
                        </m:r>
                        <m:sSup>
                          <m:sSup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sym typeface="Arial"/>
                              </a:rPr>
                              <m:t>23</m:t>
                            </m:r>
                          </m:sup>
                        </m:sSup>
                      </m:den>
                    </m:f>
                  </m:oMath>
                </a14:m>
                <a:endParaRPr kumimoji="0" lang="he-IL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35" y="4797169"/>
                <a:ext cx="4860396" cy="84945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אליפסה 44"/>
          <p:cNvSpPr/>
          <p:nvPr/>
        </p:nvSpPr>
        <p:spPr>
          <a:xfrm>
            <a:off x="4454807" y="4533141"/>
            <a:ext cx="2945231" cy="1355717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מלבן מעוגל 48"/>
          <p:cNvSpPr/>
          <p:nvPr/>
        </p:nvSpPr>
        <p:spPr>
          <a:xfrm>
            <a:off x="4606290" y="1237524"/>
            <a:ext cx="3520440" cy="3174799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4949330" y="1567053"/>
            <a:ext cx="2773680" cy="2258938"/>
            <a:chOff x="4853623" y="1277316"/>
            <a:chExt cx="2773680" cy="2352647"/>
          </a:xfrm>
        </p:grpSpPr>
        <p:sp>
          <p:nvSpPr>
            <p:cNvPr id="54" name="משולש שווה-שוקיים 53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מחבר ישר 54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/>
            <p:cNvCxnSpPr>
              <a:endCxn id="54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מלבן 50"/>
          <p:cNvSpPr/>
          <p:nvPr/>
        </p:nvSpPr>
        <p:spPr>
          <a:xfrm>
            <a:off x="5776899" y="3168438"/>
            <a:ext cx="3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8967" y="2294868"/>
            <a:ext cx="771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endParaRPr lang="he-IL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 flipH="1" flipV="1">
            <a:off x="1926974" y="3811977"/>
            <a:ext cx="3456957" cy="12261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חץ ישר 56"/>
          <p:cNvCxnSpPr/>
          <p:nvPr/>
        </p:nvCxnSpPr>
        <p:spPr>
          <a:xfrm flipV="1">
            <a:off x="5765244" y="3687806"/>
            <a:ext cx="71358" cy="11815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אליפסה 57"/>
          <p:cNvSpPr/>
          <p:nvPr/>
        </p:nvSpPr>
        <p:spPr>
          <a:xfrm>
            <a:off x="1229567" y="3106637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/>
          <p:cNvSpPr/>
          <p:nvPr/>
        </p:nvSpPr>
        <p:spPr>
          <a:xfrm>
            <a:off x="5576728" y="3016294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/>
          <p:cNvSpPr/>
          <p:nvPr/>
        </p:nvSpPr>
        <p:spPr>
          <a:xfrm>
            <a:off x="784539" y="4829390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7681" y="4990125"/>
                <a:ext cx="387559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</m:oMath>
                </a14:m>
                <a:r>
                  <a:rPr lang="en-US" sz="2400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1.661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−</m:t>
                        </m:r>
                        <m:r>
                          <a:rPr lang="en-US" sz="2400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400" kern="0" dirty="0">
                    <a:solidFill>
                      <a:srgbClr val="002060"/>
                    </a:solidFill>
                    <a:cs typeface="Arial"/>
                    <a:sym typeface="Arial"/>
                  </a:rPr>
                  <a:t> </a:t>
                </a:r>
                <a:r>
                  <a:rPr lang="en-US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</a:t>
                </a:r>
                <a:r>
                  <a:rPr lang="he-IL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 [מול</a:t>
                </a:r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681" y="4990125"/>
                <a:ext cx="3875593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אליפסה 60"/>
          <p:cNvSpPr/>
          <p:nvPr/>
        </p:nvSpPr>
        <p:spPr>
          <a:xfrm>
            <a:off x="6568658" y="159591"/>
            <a:ext cx="1813342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49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60" grpId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26504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תרגיל –מהי המסה של 100 מולקולות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SO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2</a:t>
            </a:r>
            <a:endParaRPr lang="he-IL" b="0" baseline="-25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9633" y="1917682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N= 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100 מולקולות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9633" y="2624566"/>
            <a:ext cx="3250906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[SO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2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]=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kumimoji="0" lang="he-I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sz="1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64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633" y="3301199"/>
                <a:ext cx="3250906" cy="510778"/>
              </a:xfrm>
              <a:prstGeom prst="roundRect">
                <a:avLst/>
              </a:prstGeom>
              <a:blipFill>
                <a:blip r:embed="rId3"/>
                <a:stretch>
                  <a:fillRect l="-1866" t="-5882" b="-1882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907046" y="1107598"/>
            <a:ext cx="3284954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389890" y="1244139"/>
            <a:ext cx="3520440" cy="3213282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קבוצה 17"/>
          <p:cNvGrpSpPr/>
          <p:nvPr/>
        </p:nvGrpSpPr>
        <p:grpSpPr>
          <a:xfrm>
            <a:off x="809555" y="1676974"/>
            <a:ext cx="2681109" cy="2260805"/>
            <a:chOff x="4032505" y="1041870"/>
            <a:chExt cx="2773680" cy="2352647"/>
          </a:xfrm>
          <a:noFill/>
        </p:grpSpPr>
        <p:grpSp>
          <p:nvGrpSpPr>
            <p:cNvPr id="19" name="קבוצה 18"/>
            <p:cNvGrpSpPr/>
            <p:nvPr/>
          </p:nvGrpSpPr>
          <p:grpSpPr>
            <a:xfrm>
              <a:off x="4032505" y="1041870"/>
              <a:ext cx="2773680" cy="2352647"/>
              <a:chOff x="6240463" y="978348"/>
              <a:chExt cx="2773680" cy="2352647"/>
            </a:xfrm>
            <a:grpFill/>
          </p:grpSpPr>
          <p:grpSp>
            <p:nvGrpSpPr>
              <p:cNvPr id="23" name="קבוצה 22"/>
              <p:cNvGrpSpPr/>
              <p:nvPr/>
            </p:nvGrpSpPr>
            <p:grpSpPr>
              <a:xfrm>
                <a:off x="6240463" y="978348"/>
                <a:ext cx="2773680" cy="2352647"/>
                <a:chOff x="4853623" y="1277316"/>
                <a:chExt cx="2773680" cy="2352647"/>
              </a:xfrm>
              <a:grpFill/>
            </p:grpSpPr>
            <p:sp>
              <p:nvSpPr>
                <p:cNvPr id="25" name="משולש שווה-שוקיים 24"/>
                <p:cNvSpPr/>
                <p:nvPr/>
              </p:nvSpPr>
              <p:spPr>
                <a:xfrm>
                  <a:off x="4853623" y="1277316"/>
                  <a:ext cx="2773680" cy="2352647"/>
                </a:xfrm>
                <a:prstGeom prst="triangl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מחבר ישר 25"/>
                <p:cNvCxnSpPr/>
                <p:nvPr/>
              </p:nvCxnSpPr>
              <p:spPr>
                <a:xfrm>
                  <a:off x="5394643" y="2677920"/>
                  <a:ext cx="1691640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מחבר ישר 26"/>
                <p:cNvCxnSpPr>
                  <a:endCxn id="25" idx="3"/>
                </p:cNvCxnSpPr>
                <p:nvPr/>
              </p:nvCxnSpPr>
              <p:spPr>
                <a:xfrm>
                  <a:off x="6240463" y="2677920"/>
                  <a:ext cx="0" cy="952043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מלבן 23"/>
              <p:cNvSpPr/>
              <p:nvPr/>
            </p:nvSpPr>
            <p:spPr>
              <a:xfrm>
                <a:off x="7024244" y="2550174"/>
                <a:ext cx="372220" cy="5444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he-I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Arial" panose="020B0604020202020204" pitchFamily="34" charset="0"/>
                    <a:cs typeface="Varela Round" panose="00000500000000000000" pitchFamily="2" charset="-79"/>
                  </a:rPr>
                  <a:t>n</a:t>
                </a:r>
                <a:endParaRPr kumimoji="0" 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מלבן 19"/>
            <p:cNvSpPr/>
            <p:nvPr/>
          </p:nvSpPr>
          <p:spPr>
            <a:xfrm>
              <a:off x="5087369" y="1620809"/>
              <a:ext cx="532664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</a:t>
              </a:r>
              <a:endPara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5532346" y="2557149"/>
              <a:ext cx="841116" cy="5444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he-IL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arela Round" panose="00000500000000000000" pitchFamily="2" charset="-79"/>
                  <a:ea typeface="Arial" panose="020B0604020202020204" pitchFamily="34" charset="0"/>
                  <a:cs typeface="Varela Round" panose="00000500000000000000" pitchFamily="2" charset="-79"/>
                </a:rPr>
                <a:t>Mw</a:t>
              </a:r>
              <a:endPara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126730" y="401758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שלב ב' לפתרון</a:t>
            </a:r>
          </a:p>
        </p:txBody>
      </p:sp>
      <p:sp>
        <p:nvSpPr>
          <p:cNvPr id="49" name="מלבן מעוגל 48"/>
          <p:cNvSpPr/>
          <p:nvPr/>
        </p:nvSpPr>
        <p:spPr>
          <a:xfrm>
            <a:off x="4447787" y="1263380"/>
            <a:ext cx="3520440" cy="3174799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0" name="קבוצה 49"/>
          <p:cNvGrpSpPr/>
          <p:nvPr/>
        </p:nvGrpSpPr>
        <p:grpSpPr>
          <a:xfrm>
            <a:off x="4979670" y="1596904"/>
            <a:ext cx="2773680" cy="2258938"/>
            <a:chOff x="4853623" y="1277316"/>
            <a:chExt cx="2773680" cy="2352647"/>
          </a:xfrm>
        </p:grpSpPr>
        <p:sp>
          <p:nvSpPr>
            <p:cNvPr id="54" name="משולש שווה-שוקיים 53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מחבר ישר 54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ישר 55"/>
            <p:cNvCxnSpPr>
              <a:endCxn id="54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מלבן 50"/>
          <p:cNvSpPr/>
          <p:nvPr/>
        </p:nvSpPr>
        <p:spPr>
          <a:xfrm>
            <a:off x="5776899" y="3168438"/>
            <a:ext cx="38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93814" y="4998448"/>
            <a:ext cx="3738699" cy="510778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1.661 x 10 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-22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x 64</a:t>
            </a: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אליפסה 63"/>
          <p:cNvSpPr/>
          <p:nvPr/>
        </p:nvSpPr>
        <p:spPr>
          <a:xfrm>
            <a:off x="1268814" y="3079338"/>
            <a:ext cx="731635" cy="68789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6" name="אליפסה 65"/>
          <p:cNvSpPr/>
          <p:nvPr/>
        </p:nvSpPr>
        <p:spPr>
          <a:xfrm>
            <a:off x="2661952" y="4794577"/>
            <a:ext cx="2207594" cy="90027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אליפסה 66"/>
          <p:cNvSpPr/>
          <p:nvPr/>
        </p:nvSpPr>
        <p:spPr>
          <a:xfrm>
            <a:off x="5041753" y="4917810"/>
            <a:ext cx="928564" cy="67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</a:t>
            </a:r>
            <a:endParaRPr lang="he-IL" dirty="0"/>
          </a:p>
        </p:txBody>
      </p:sp>
      <p:sp>
        <p:nvSpPr>
          <p:cNvPr id="21" name="TextBox 20"/>
          <p:cNvSpPr txBox="1"/>
          <p:nvPr/>
        </p:nvSpPr>
        <p:spPr>
          <a:xfrm>
            <a:off x="251460" y="4968244"/>
            <a:ext cx="22915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m</a:t>
            </a:r>
            <a:r>
              <a:rPr lang="en-US" sz="2800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 </a:t>
            </a:r>
            <a:r>
              <a:rPr lang="en-US" sz="28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 x Mw</a:t>
            </a:r>
            <a:endParaRPr lang="he-IL" sz="2800" dirty="0">
              <a:solidFill>
                <a:srgbClr val="00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6921" y="5010691"/>
            <a:ext cx="3156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= </a:t>
            </a:r>
            <a:r>
              <a:rPr lang="en-US" sz="2400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1.064 x10</a:t>
            </a:r>
            <a:r>
              <a:rPr lang="en-US" sz="2400" kern="0" baseline="300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-20</a:t>
            </a:r>
            <a:r>
              <a:rPr lang="en-US" sz="2400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kern="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p:sp>
        <p:nvSpPr>
          <p:cNvPr id="44" name="אליפסה 43"/>
          <p:cNvSpPr/>
          <p:nvPr/>
        </p:nvSpPr>
        <p:spPr>
          <a:xfrm>
            <a:off x="5538134" y="3034996"/>
            <a:ext cx="731635" cy="68789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TextBox 44"/>
          <p:cNvSpPr txBox="1"/>
          <p:nvPr/>
        </p:nvSpPr>
        <p:spPr>
          <a:xfrm>
            <a:off x="5938967" y="2294868"/>
            <a:ext cx="771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100</a:t>
            </a:r>
            <a:endParaRPr lang="he-IL" sz="2400" b="1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314833" y="3504945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buClr>
                <a:srgbClr val="000000"/>
              </a:buClr>
              <a:defRPr/>
            </a:pPr>
            <a:r>
              <a:rPr lang="en-US" b="1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b="1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 </a:t>
            </a:r>
            <a:endParaRPr lang="he-IL" b="1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6568658" y="159591"/>
            <a:ext cx="1813342" cy="9480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/>
          <p:cNvSpPr/>
          <p:nvPr/>
        </p:nvSpPr>
        <p:spPr>
          <a:xfrm>
            <a:off x="1747075" y="2100378"/>
            <a:ext cx="747787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3" name="אליפסה 52"/>
          <p:cNvSpPr/>
          <p:nvPr/>
        </p:nvSpPr>
        <p:spPr>
          <a:xfrm>
            <a:off x="2201788" y="3093689"/>
            <a:ext cx="928564" cy="6720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/>
          <p:cNvSpPr/>
          <p:nvPr/>
        </p:nvSpPr>
        <p:spPr>
          <a:xfrm>
            <a:off x="8689633" y="3079338"/>
            <a:ext cx="3250906" cy="9513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CV</a:t>
            </a:r>
            <a:endParaRPr lang="he-IL" dirty="0"/>
          </a:p>
        </p:txBody>
      </p:sp>
      <p:sp>
        <p:nvSpPr>
          <p:cNvPr id="58" name="אליפסה 57"/>
          <p:cNvSpPr/>
          <p:nvPr/>
        </p:nvSpPr>
        <p:spPr>
          <a:xfrm>
            <a:off x="6251480" y="4664574"/>
            <a:ext cx="2655566" cy="104274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848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6" grpId="0" animBg="1"/>
      <p:bldP spid="67" grpId="0" animBg="1"/>
      <p:bldP spid="21" grpId="0"/>
      <p:bldP spid="28" grpId="0"/>
      <p:bldP spid="57" grpId="0" animBg="1"/>
      <p:bldP spid="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82424" y="3310967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553633" y="1261570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40132" y="1273685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0134" y="2125054"/>
                <a:ext cx="3386253" cy="1051352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l" rtl="0">
                  <a:buClr>
                    <a:srgbClr val="000000"/>
                  </a:buClr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lang="he-IL" sz="2400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</a:rPr>
                  <a:t>133.5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4" y="2125054"/>
                <a:ext cx="3386253" cy="1051352"/>
              </a:xfrm>
              <a:prstGeom prst="roundRect">
                <a:avLst/>
              </a:prstGeom>
              <a:blipFill>
                <a:blip r:embed="rId3"/>
                <a:stretch>
                  <a:fillRect l="-1254" b="-6897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58697" y="99090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487132" y="4137164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25658" y="1980343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23458" y="1955465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05665" y="1919679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</a:t>
            </a:r>
          </a:p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14201" y="1916508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751141" y="2949245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159666" y="3817153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>
            <a:endCxn id="66" idx="3"/>
          </p:cNvCxnSpPr>
          <p:nvPr/>
        </p:nvCxnSpPr>
        <p:spPr>
          <a:xfrm>
            <a:off x="1813584" y="3842426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355676" y="3842426"/>
            <a:ext cx="28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1550198" y="3228475"/>
            <a:ext cx="51488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altLang="he-IL" sz="28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m</a:t>
            </a:r>
            <a:endParaRPr lang="he-IL" altLang="he-IL" sz="2800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3" name="מלבן 62"/>
          <p:cNvSpPr/>
          <p:nvPr/>
        </p:nvSpPr>
        <p:spPr>
          <a:xfrm>
            <a:off x="1853948" y="3844364"/>
            <a:ext cx="8130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Mw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9" name="אליפסה 68"/>
          <p:cNvSpPr/>
          <p:nvPr/>
        </p:nvSpPr>
        <p:spPr>
          <a:xfrm>
            <a:off x="2158200" y="1178947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79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6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8" grpId="0" animBg="1"/>
      <p:bldP spid="29" grpId="0" animBg="1"/>
      <p:bldP spid="30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6" grpId="0" animBg="1"/>
      <p:bldP spid="65" grpId="0"/>
      <p:bldP spid="62" grpId="0"/>
      <p:bldP spid="63" grpId="0"/>
      <p:bldP spid="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69916" y="3300470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36597" y="1262390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17371" y="1273919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7371" y="2036274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71" y="2036274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613" b="-373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58697" y="76200"/>
            <a:ext cx="4090931" cy="1044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504891" y="3963529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54258" y="2003447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532" y="1986480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22452" y="2003447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96630" y="2009117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720596" y="2984115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135066" y="3855402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750938" y="385540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320707" y="3875671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1616686" y="3321510"/>
            <a:ext cx="408068" cy="34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63" name="מלבן 62"/>
          <p:cNvSpPr/>
          <p:nvPr/>
        </p:nvSpPr>
        <p:spPr>
          <a:xfrm>
            <a:off x="2010497" y="4006122"/>
            <a:ext cx="644370" cy="34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Mw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9" name="אליפסה 68"/>
          <p:cNvSpPr/>
          <p:nvPr/>
        </p:nvSpPr>
        <p:spPr>
          <a:xfrm>
            <a:off x="2201869" y="1136556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277110" y="3395386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27" name="אליפסה 26"/>
          <p:cNvSpPr/>
          <p:nvPr/>
        </p:nvSpPr>
        <p:spPr>
          <a:xfrm>
            <a:off x="2129978" y="1986480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482004" y="4022759"/>
            <a:ext cx="12959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46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3" grpId="0"/>
      <p:bldP spid="27" grpId="0" animBg="1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69916" y="3300470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35007" y="1265260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5309" y="1265260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35501" y="2020036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01" y="2020036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3704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58697" y="99090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504891" y="3963529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976820" y="1989337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4532" y="2008127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87039" y="200862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14261" y="199866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735536" y="2973998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150005" y="3875144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796357" y="3875144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307806" y="3880571"/>
            <a:ext cx="28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9" name="אליפסה 68"/>
          <p:cNvSpPr/>
          <p:nvPr/>
        </p:nvSpPr>
        <p:spPr>
          <a:xfrm>
            <a:off x="2198773" y="1123277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1292050" y="3334810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27" name="אליפסה 26"/>
          <p:cNvSpPr/>
          <p:nvPr/>
        </p:nvSpPr>
        <p:spPr>
          <a:xfrm>
            <a:off x="2049373" y="1935236"/>
            <a:ext cx="1335120" cy="737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450383" y="4007530"/>
            <a:ext cx="12959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309" y="4811690"/>
                <a:ext cx="3077971" cy="579947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n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[AlCl3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]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Mw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2670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133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9" y="4811690"/>
                <a:ext cx="3077971" cy="579947"/>
              </a:xfrm>
              <a:prstGeom prst="roundRect">
                <a:avLst/>
              </a:prstGeom>
              <a:blipFill>
                <a:blip r:embed="rId4"/>
                <a:stretch>
                  <a:fillRect b="-14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</m:oMath>
                </a14:m>
                <a:r>
                  <a:rPr lang="en-US" sz="2400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20 </a:t>
                </a:r>
                <a:r>
                  <a:rPr lang="he-IL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מול</a:t>
                </a:r>
              </a:p>
              <a:p>
                <a:endParaRPr lang="he-IL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blipFill>
                <a:blip r:embed="rId5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אליפסה 32"/>
          <p:cNvSpPr/>
          <p:nvPr/>
        </p:nvSpPr>
        <p:spPr>
          <a:xfrm>
            <a:off x="897045" y="3825580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44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3674" y="325326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02410" y="1234881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167" y="1242561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277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58697" y="99090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492547" y="3915164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80135" y="2001580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54258" y="1997366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9397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4473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881877" y="3054941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296346" y="3947456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944320" y="394812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404998" y="3963529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998" y="3453499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44427" y="4012040"/>
            <a:ext cx="12623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309" y="4811690"/>
                <a:ext cx="3077971" cy="580656"/>
              </a:xfrm>
              <a:prstGeom prst="round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n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[AlCl3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]</m:t>
                    </m:r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Mw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2670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133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.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he-I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9" y="4811690"/>
                <a:ext cx="3077971" cy="580656"/>
              </a:xfrm>
              <a:prstGeom prst="roundRect">
                <a:avLst/>
              </a:prstGeom>
              <a:blipFill>
                <a:blip r:embed="rId4"/>
                <a:stretch>
                  <a:fillRect b="-13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</m:oMath>
                </a14:m>
                <a:r>
                  <a:rPr lang="en-US" sz="2400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20</a:t>
                </a:r>
                <a:r>
                  <a:rPr lang="en-US" sz="2400" kern="0" dirty="0">
                    <a:solidFill>
                      <a:srgbClr val="002060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 </a:t>
                </a:r>
                <a:r>
                  <a:rPr lang="he-IL" kern="0" dirty="0">
                    <a:solidFill>
                      <a:srgbClr val="0000CC"/>
                    </a:solidFill>
                    <a:latin typeface="Varela Round" panose="00000500000000000000" pitchFamily="2" charset="-79"/>
                    <a:cs typeface="Varela Round" panose="00000500000000000000" pitchFamily="2" charset="-79"/>
                    <a:sym typeface="Arial"/>
                  </a:rPr>
                  <a:t>מול</a:t>
                </a:r>
              </a:p>
              <a:p>
                <a:endParaRPr lang="he-IL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216" y="4910122"/>
                <a:ext cx="2571034" cy="738664"/>
              </a:xfrm>
              <a:prstGeom prst="rect">
                <a:avLst/>
              </a:prstGeom>
              <a:blipFill>
                <a:blip r:embed="rId5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קבוצה 33"/>
          <p:cNvGrpSpPr/>
          <p:nvPr/>
        </p:nvGrpSpPr>
        <p:grpSpPr>
          <a:xfrm>
            <a:off x="4666703" y="3032266"/>
            <a:ext cx="2434528" cy="1520715"/>
            <a:chOff x="4853623" y="1277316"/>
            <a:chExt cx="2773680" cy="2352647"/>
          </a:xfrm>
        </p:grpSpPr>
        <p:sp>
          <p:nvSpPr>
            <p:cNvPr id="35" name="משולש שווה-שוקיים 34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מחבר ישר 35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>
              <a:endCxn id="35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מלבן 37"/>
          <p:cNvSpPr/>
          <p:nvPr/>
        </p:nvSpPr>
        <p:spPr>
          <a:xfrm>
            <a:off x="5302633" y="3940379"/>
            <a:ext cx="339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5620001" y="3315347"/>
            <a:ext cx="4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5987943" y="4004106"/>
            <a:ext cx="684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41" name="אליפסה 40"/>
          <p:cNvSpPr/>
          <p:nvPr/>
        </p:nvSpPr>
        <p:spPr>
          <a:xfrm>
            <a:off x="3321202" y="4629992"/>
            <a:ext cx="1973299" cy="1021787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744823" y="4051705"/>
            <a:ext cx="1094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20.0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6000008" y="3915164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492547" y="4709268"/>
            <a:ext cx="3403521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25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8" grpId="0"/>
      <p:bldP spid="41" grpId="0" animBg="1"/>
      <p:bldP spid="41" grpId="1" animBg="1"/>
      <p:bldP spid="6" grpId="0"/>
      <p:bldP spid="4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חשב את מספר יונים כולל ב- 2.67 </a:t>
            </a:r>
            <a:r>
              <a:rPr lang="he-IL" sz="3200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ק"ג</a:t>
            </a:r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AlCl</a:t>
            </a:r>
            <a:r>
              <a:rPr lang="en-US" b="0" baseline="-25000" dirty="0">
                <a:latin typeface="Varela Round" panose="00000500000000000000" pitchFamily="2" charset="-79"/>
                <a:cs typeface="Varela Round" panose="00000500000000000000" pitchFamily="2" charset="-79"/>
              </a:rPr>
              <a:t>3</a:t>
            </a:r>
            <a:r>
              <a:rPr lang="he-IL" b="0" kern="1200" dirty="0">
                <a:solidFill>
                  <a:srgbClr val="0000CC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17" name="מלבן 16"/>
          <p:cNvSpPr/>
          <p:nvPr/>
        </p:nvSpPr>
        <p:spPr>
          <a:xfrm>
            <a:off x="9176716" y="1164331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he-IL" sz="32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אילו נתונים יש?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3674" y="3253268"/>
            <a:ext cx="3813809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מה הגודל המבוקש?</a:t>
            </a:r>
          </a:p>
        </p:txBody>
      </p:sp>
      <p:grpSp>
        <p:nvGrpSpPr>
          <p:cNvPr id="26" name="קבוצה 25"/>
          <p:cNvGrpSpPr/>
          <p:nvPr/>
        </p:nvGrpSpPr>
        <p:grpSpPr>
          <a:xfrm>
            <a:off x="5602410" y="1234881"/>
            <a:ext cx="3414967" cy="510778"/>
            <a:chOff x="8603619" y="2232630"/>
            <a:chExt cx="3250906" cy="510778"/>
          </a:xfrm>
        </p:grpSpPr>
        <p:sp>
          <p:nvSpPr>
            <p:cNvPr id="15" name="TextBox 14"/>
            <p:cNvSpPr txBox="1"/>
            <p:nvPr/>
          </p:nvSpPr>
          <p:spPr>
            <a:xfrm>
              <a:off x="8699721" y="2244745"/>
              <a:ext cx="30587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1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AlCl</a:t>
              </a:r>
              <a:r>
                <a: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Arial"/>
                </a:rPr>
                <a:t>3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 Al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3+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 + 3Cl</a:t>
              </a:r>
              <a:r>
                <a:rPr kumimoji="0" 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Varela Round" panose="00000500000000000000" pitchFamily="2" charset="-79"/>
                  <a:ea typeface="+mn-ea"/>
                  <a:cs typeface="Varela Round" panose="00000500000000000000" pitchFamily="2" charset="-79"/>
                  <a:sym typeface="Wingdings" panose="05000000000000000000" pitchFamily="2" charset="2"/>
                </a:rPr>
                <a:t>-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03619" y="2232630"/>
              <a:ext cx="3250906" cy="510778"/>
            </a:xfrm>
            <a:prstGeom prst="roundRect">
              <a:avLst/>
            </a:prstGeom>
            <a:noFill/>
            <a:ln>
              <a:solidFill>
                <a:srgbClr val="0000CC"/>
              </a:solidFill>
            </a:ln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167" y="1242561"/>
            <a:ext cx="3386255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m=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ק"ג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2.67=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2670 </a:t>
            </a:r>
            <a:r>
              <a:rPr kumimoji="0" lang="he-IL" sz="16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גרם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Mw </a:t>
                </a:r>
                <a:r>
                  <a:rPr kumimoji="0" lang="en-US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[AlCl3]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= </a:t>
                </a:r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</m:ctrlPr>
                      </m:fPr>
                      <m:num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גרם</m:t>
                        </m:r>
                      </m:num>
                      <m:den>
                        <m:r>
                          <a:rPr kumimoji="0" lang="he-IL" altLang="he-IL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Varela Round" panose="00000500000000000000" pitchFamily="2" charset="-79"/>
                            <a:sym typeface="Arial"/>
                          </a:rPr>
                          <m:t>מול</m:t>
                        </m:r>
                      </m:den>
                    </m:f>
                  </m:oMath>
                </a14:m>
                <a:r>
                  <a:rPr kumimoji="0" lang="he-IL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Varela Round" panose="00000500000000000000" pitchFamily="2" charset="-79"/>
                    <a:ea typeface="+mn-ea"/>
                    <a:cs typeface="Varela Round" panose="00000500000000000000" pitchFamily="2" charset="-79"/>
                    <a:sym typeface="Arial"/>
                  </a:rPr>
                  <a:t>133.5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7" y="2001580"/>
                <a:ext cx="3386253" cy="642729"/>
              </a:xfrm>
              <a:prstGeom prst="roundRect">
                <a:avLst/>
              </a:prstGeom>
              <a:blipFill>
                <a:blip r:embed="rId3"/>
                <a:stretch>
                  <a:fillRect l="-1795" b="-2778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אליפסה 29"/>
          <p:cNvSpPr/>
          <p:nvPr/>
        </p:nvSpPr>
        <p:spPr>
          <a:xfrm>
            <a:off x="5058697" y="99090"/>
            <a:ext cx="4090931" cy="1021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TextBox 53"/>
          <p:cNvSpPr txBox="1"/>
          <p:nvPr/>
        </p:nvSpPr>
        <p:spPr>
          <a:xfrm>
            <a:off x="8504891" y="3963529"/>
            <a:ext cx="3378834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[</a:t>
            </a:r>
            <a:r>
              <a:rPr kumimoji="0" lang="he-IL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כולל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] 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 ?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80135" y="2001580"/>
            <a:ext cx="1628346" cy="442674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יחס מולים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54258" y="1997366"/>
            <a:ext cx="962935" cy="783193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</a:t>
            </a:r>
            <a:r>
              <a:rPr lang="en-US" sz="2000" kern="0" baseline="-25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3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49397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Cl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-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4473" y="2001580"/>
            <a:ext cx="962935" cy="1104067"/>
          </a:xfrm>
          <a:prstGeom prst="roundRect">
            <a:avLst/>
          </a:prstGeom>
          <a:noFill/>
          <a:ln w="12700"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 מול יוני</a:t>
            </a:r>
          </a:p>
          <a:p>
            <a:pPr algn="ctr"/>
            <a:r>
              <a:rPr lang="en-US" sz="20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Al</a:t>
            </a:r>
            <a:r>
              <a:rPr lang="en-US" sz="2000" kern="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Wingdings" panose="05000000000000000000" pitchFamily="2" charset="2"/>
              </a:rPr>
              <a:t>3+</a:t>
            </a:r>
            <a:endParaRPr lang="he-IL" sz="20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6" name="משולש שווה-שוקיים 65"/>
          <p:cNvSpPr/>
          <p:nvPr/>
        </p:nvSpPr>
        <p:spPr>
          <a:xfrm>
            <a:off x="881877" y="3054941"/>
            <a:ext cx="2124887" cy="1500309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מחבר ישר 66"/>
          <p:cNvCxnSpPr/>
          <p:nvPr/>
        </p:nvCxnSpPr>
        <p:spPr>
          <a:xfrm>
            <a:off x="1296346" y="3947456"/>
            <a:ext cx="1295948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944320" y="3948122"/>
            <a:ext cx="0" cy="607128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1404998" y="3963529"/>
            <a:ext cx="285154" cy="34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4998" y="3453499"/>
            <a:ext cx="10118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2670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54890" y="4012041"/>
            <a:ext cx="10518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133.5</a:t>
            </a:r>
            <a:endParaRPr lang="he-IL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grpSp>
        <p:nvGrpSpPr>
          <p:cNvPr id="34" name="קבוצה 33"/>
          <p:cNvGrpSpPr/>
          <p:nvPr/>
        </p:nvGrpSpPr>
        <p:grpSpPr>
          <a:xfrm>
            <a:off x="4666703" y="3032266"/>
            <a:ext cx="2434528" cy="1520715"/>
            <a:chOff x="4853623" y="1277316"/>
            <a:chExt cx="2773680" cy="2352647"/>
          </a:xfrm>
        </p:grpSpPr>
        <p:sp>
          <p:nvSpPr>
            <p:cNvPr id="35" name="משולש שווה-שוקיים 34"/>
            <p:cNvSpPr/>
            <p:nvPr/>
          </p:nvSpPr>
          <p:spPr>
            <a:xfrm>
              <a:off x="4853623" y="1277316"/>
              <a:ext cx="2773680" cy="2352647"/>
            </a:xfrm>
            <a:prstGeom prst="triangl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מחבר ישר 35"/>
            <p:cNvCxnSpPr/>
            <p:nvPr/>
          </p:nvCxnSpPr>
          <p:spPr>
            <a:xfrm>
              <a:off x="5394643" y="2677920"/>
              <a:ext cx="1691640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>
              <a:endCxn id="35" idx="3"/>
            </p:cNvCxnSpPr>
            <p:nvPr/>
          </p:nvCxnSpPr>
          <p:spPr>
            <a:xfrm>
              <a:off x="6240463" y="2677920"/>
              <a:ext cx="0" cy="95204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מלבן 37"/>
          <p:cNvSpPr/>
          <p:nvPr/>
        </p:nvSpPr>
        <p:spPr>
          <a:xfrm>
            <a:off x="5302633" y="3940379"/>
            <a:ext cx="339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5620001" y="3315347"/>
            <a:ext cx="45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endParaRPr kumimoji="0" lang="he-IL" alt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arela Round" panose="00000500000000000000" pitchFamily="2" charset="-79"/>
              <a:ea typeface="Arial" panose="020B0604020202020204" pitchFamily="34" charset="0"/>
              <a:cs typeface="Varela Round" panose="00000500000000000000" pitchFamily="2" charset="-79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5987943" y="4004106"/>
            <a:ext cx="6845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N</a:t>
            </a:r>
            <a:r>
              <a:rPr kumimoji="0" lang="en-US" altLang="he-IL" sz="2800" b="1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</a:rPr>
              <a:t>A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4675" y="4061631"/>
            <a:ext cx="10949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20.0</a:t>
            </a:r>
            <a:endParaRPr lang="he-IL" dirty="0"/>
          </a:p>
        </p:txBody>
      </p:sp>
      <p:sp>
        <p:nvSpPr>
          <p:cNvPr id="42" name="אליפסה 41"/>
          <p:cNvSpPr/>
          <p:nvPr/>
        </p:nvSpPr>
        <p:spPr>
          <a:xfrm>
            <a:off x="6015248" y="3882905"/>
            <a:ext cx="747787" cy="737561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TextBox 42"/>
          <p:cNvSpPr txBox="1"/>
          <p:nvPr/>
        </p:nvSpPr>
        <p:spPr>
          <a:xfrm>
            <a:off x="8368817" y="4677513"/>
            <a:ext cx="3403521" cy="510778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N</a:t>
            </a:r>
            <a:r>
              <a: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=6.02 x 10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 </a:t>
            </a:r>
            <a:endParaRPr kumimoji="0" lang="he-IL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29697" y="4920163"/>
            <a:ext cx="4611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buClr>
                <a:srgbClr val="000000"/>
              </a:buClr>
              <a:defRPr/>
            </a:pPr>
            <a:r>
              <a:rPr lang="en-US" sz="2400" kern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</a:t>
            </a:r>
            <a:r>
              <a:rPr lang="en-US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[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כולל</a:t>
            </a:r>
            <a:r>
              <a:rPr lang="en-US" sz="2400" kern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יונים</a:t>
            </a:r>
            <a:r>
              <a:rPr lang="en-US" sz="2400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]</a:t>
            </a:r>
            <a:r>
              <a:rPr lang="en-US" kern="0" baseline="-25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= 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4 x n</a:t>
            </a:r>
            <a:r>
              <a:rPr lang="en-US" sz="2400" kern="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AlCl3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x N</a:t>
            </a:r>
            <a:r>
              <a:rPr lang="en-US" sz="2400" kern="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</a:t>
            </a:r>
            <a:endParaRPr lang="he-IL" sz="2400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4037" y="5507124"/>
            <a:ext cx="40923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4 x 20.0 x 6.02 x 10</a:t>
            </a:r>
            <a:r>
              <a:rPr lang="en-US" sz="2400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=</a:t>
            </a:r>
            <a:endParaRPr lang="he-IL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4258" y="5507124"/>
            <a:ext cx="266806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יונים</a:t>
            </a:r>
            <a:r>
              <a:rPr lang="he-IL" kern="0" dirty="0">
                <a:solidFill>
                  <a:srgbClr val="00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en-US" sz="2400" kern="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4.816 x 10</a:t>
            </a:r>
            <a:r>
              <a:rPr lang="en-US" sz="2400" kern="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25</a:t>
            </a:r>
            <a:endParaRPr lang="he-IL" sz="2400" kern="0" dirty="0">
              <a:solidFill>
                <a:srgbClr val="0000CC"/>
              </a:solidFill>
              <a:cs typeface="Arial"/>
              <a:sym typeface="Arial"/>
            </a:endParaRPr>
          </a:p>
          <a:p>
            <a:endParaRPr lang="he-IL" dirty="0"/>
          </a:p>
        </p:txBody>
      </p:sp>
      <p:sp>
        <p:nvSpPr>
          <p:cNvPr id="44" name="אליפסה 43"/>
          <p:cNvSpPr/>
          <p:nvPr/>
        </p:nvSpPr>
        <p:spPr>
          <a:xfrm>
            <a:off x="2416856" y="4706915"/>
            <a:ext cx="747787" cy="7375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472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91" y="1687191"/>
            <a:ext cx="4352379" cy="3899292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6461760" y="345018"/>
            <a:ext cx="5532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במכונית מותקנות "כריות אוויר". בעצירה פתאומית של המכונית,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או בעת תאונה חזיתית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 "כריות האוויר"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מתנפחות 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בִּן-רגע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0.03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שניות), </a:t>
            </a: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ומגינות על </a:t>
            </a:r>
          </a:p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dirty="0">
                <a:solidFill>
                  <a:srgbClr val="00B050"/>
                </a:solidFill>
                <a:latin typeface="Varela Round"/>
                <a:ea typeface="Varela Round"/>
                <a:cs typeface="Varela Round"/>
                <a:sym typeface="Varela Round"/>
              </a:rPr>
              <a:t>נוסעי המכונית מפני פציעה.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24179" y="2150417"/>
            <a:ext cx="3268890" cy="720000"/>
          </a:xfrm>
        </p:spPr>
        <p:txBody>
          <a:bodyPr/>
          <a:lstStyle/>
          <a:p>
            <a:r>
              <a:rPr lang="he-IL" sz="3600" dirty="0">
                <a:solidFill>
                  <a:schemeClr val="bg1"/>
                </a:solidFill>
              </a:rPr>
              <a:t>"כרית אוויר"</a:t>
            </a:r>
            <a:r>
              <a:rPr lang="he-IL" dirty="0"/>
              <a:t>.</a:t>
            </a:r>
          </a:p>
        </p:txBody>
      </p:sp>
      <p:sp>
        <p:nvSpPr>
          <p:cNvPr id="6" name="מלבן 5"/>
          <p:cNvSpPr/>
          <p:nvPr/>
        </p:nvSpPr>
        <p:spPr>
          <a:xfrm>
            <a:off x="4424179" y="4315336"/>
            <a:ext cx="3596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he-IL" sz="2400" kern="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70</a:t>
            </a:r>
            <a:r>
              <a:rPr lang="he-IL" b="1" kern="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ליטר גז נדרשים לניפוח</a:t>
            </a:r>
          </a:p>
          <a:p>
            <a:pPr lvl="0" algn="ctr">
              <a:defRPr/>
            </a:pPr>
            <a:r>
              <a:rPr lang="he-IL" b="1" kern="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מתאים של "כרית אוויר"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-147864" y="345018"/>
            <a:ext cx="6243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החומר העיקרי להפעלת הכרית הוא נתרן אזיד,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ברגע ההתנגשות חיישן שרגיש לשינוי </a:t>
            </a:r>
          </a:p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פתאומי במהירות מפעיל מצית </a:t>
            </a:r>
          </a:p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חשמלי, הגורם לפירוק </a:t>
            </a:r>
          </a:p>
          <a:p>
            <a:pPr hangingPunct="0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ה-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NaN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ל-נתרן מוצק,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endParaRPr lang="en-US" sz="24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hangingPunct="0"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 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ולגז חנקן,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19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43839" y="325706"/>
            <a:ext cx="12191999" cy="720000"/>
          </a:xfrm>
        </p:spPr>
        <p:txBody>
          <a:bodyPr/>
          <a:lstStyle/>
          <a:p>
            <a:r>
              <a:rPr lang="he-IL" b="0" dirty="0">
                <a:latin typeface="Varela Round" panose="00000500000000000000" pitchFamily="2" charset="-79"/>
                <a:cs typeface="Varela Round" panose="00000500000000000000" pitchFamily="2" charset="-79"/>
              </a:rPr>
              <a:t>תרגול- מול, מספר אבוגדרו, מסה </a:t>
            </a:r>
            <a:r>
              <a:rPr lang="he-IL" b="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מולרית</a:t>
            </a:r>
            <a:r>
              <a:rPr lang="he-IL" b="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1096" y="1657268"/>
            <a:ext cx="10191135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את קוד ה- </a:t>
            </a:r>
            <a:r>
              <a:rPr lang="en-US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QR</a:t>
            </a:r>
            <a:r>
              <a:rPr lang="he-IL" sz="28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וענו על השאלות</a:t>
            </a:r>
          </a:p>
          <a:p>
            <a:pPr algn="ctr"/>
            <a:endParaRPr lang="he-IL" sz="28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/>
            <a:r>
              <a:rPr lang="he-IL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36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בהצלחה לכולם.</a:t>
            </a:r>
            <a:endParaRPr lang="en-US" sz="36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cxnSp>
        <p:nvCxnSpPr>
          <p:cNvPr id="6" name="מחבר ישר 5"/>
          <p:cNvCxnSpPr/>
          <p:nvPr/>
        </p:nvCxnSpPr>
        <p:spPr>
          <a:xfrm flipH="1">
            <a:off x="259080" y="344059"/>
            <a:ext cx="11689080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ישר 6"/>
          <p:cNvCxnSpPr/>
          <p:nvPr/>
        </p:nvCxnSpPr>
        <p:spPr>
          <a:xfrm flipH="1" flipV="1">
            <a:off x="259080" y="1145872"/>
            <a:ext cx="11689080" cy="8272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תמונה 2">
            <a:extLst>
              <a:ext uri="{FF2B5EF4-FFF2-40B4-BE49-F238E27FC236}">
                <a16:creationId xmlns:a16="http://schemas.microsoft.com/office/drawing/2014/main" id="{61AF3A34-8ADE-44CC-8F19-21F9F49E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4" y="3429000"/>
            <a:ext cx="1936752" cy="1936752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82144054-053C-45D7-9833-C8F55D0ECD60}"/>
              </a:ext>
            </a:extLst>
          </p:cNvPr>
          <p:cNvSpPr txBox="1"/>
          <p:nvPr/>
        </p:nvSpPr>
        <p:spPr>
          <a:xfrm>
            <a:off x="2509079" y="4357396"/>
            <a:ext cx="246413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הברקוד דורש גישה לאתר</a:t>
            </a:r>
          </a:p>
        </p:txBody>
      </p:sp>
    </p:spTree>
    <p:extLst>
      <p:ext uri="{BB962C8B-B14F-4D97-AF65-F5344CB8AC3E}">
        <p14:creationId xmlns:p14="http://schemas.microsoft.com/office/powerpoint/2010/main" val="2723293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2;p1">
            <a:extLst>
              <a:ext uri="{FF2B5EF4-FFF2-40B4-BE49-F238E27FC236}">
                <a16:creationId xmlns:a16="http://schemas.microsoft.com/office/drawing/2014/main" id="{574EF798-3875-4F39-8FD8-F6C30C344036}"/>
              </a:ext>
            </a:extLst>
          </p:cNvPr>
          <p:cNvSpPr txBox="1"/>
          <p:nvPr/>
        </p:nvSpPr>
        <p:spPr>
          <a:xfrm>
            <a:off x="116628" y="389979"/>
            <a:ext cx="1147020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המצגת נערכה על פי: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א. יחסים וקשרים בעולם החומרים-תמי לוי נחום, יעל שורץ, זיוה בר-דב</a:t>
            </a: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(ספר לימוד)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lang="he-IL" kern="0" dirty="0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מטה </a:t>
            </a:r>
            <a:r>
              <a:rPr lang="he-IL" kern="0" dirty="0" err="1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מל"מ</a:t>
            </a:r>
            <a:r>
              <a:rPr lang="he-IL" kern="0" dirty="0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- המרכז הישראלי לחינוך מדעי טכנולוגי ע"ש עמוס דה שליט ו</a:t>
            </a:r>
            <a:r>
              <a:rPr kumimoji="0" lang="he-IL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משרד</a:t>
            </a:r>
            <a:r>
              <a:rPr kumimoji="0" lang="he-IL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החינוך  </a:t>
            </a:r>
            <a:r>
              <a:rPr kumimoji="0" lang="x-none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ב. חומרים של עדינה שינפלד וירדן קדמי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ג. הכימיה-אתגר: רות בן-צבי</a:t>
            </a:r>
            <a:r>
              <a:rPr kumimoji="0" lang="he-IL" sz="2400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 ויהודית זילברשטיין . </a:t>
            </a:r>
            <a:r>
              <a:rPr kumimoji="0" lang="he-IL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(ספר לימוד)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lang="he-IL" sz="2400" kern="0" dirty="0">
                <a:solidFill>
                  <a:srgbClr val="0000CC"/>
                </a:solidFill>
                <a:latin typeface="Varela Round"/>
                <a:ea typeface="Varela Round"/>
                <a:cs typeface="Varela Round"/>
                <a:sym typeface="Varela Round"/>
              </a:rPr>
              <a:t>    </a:t>
            </a:r>
            <a:r>
              <a:rPr kumimoji="0" lang="he-IL" b="0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(המחלקה להוראת המדעים, מכון ויצמן למדע, רחובות)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ד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.מצגת של נחשון 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04253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56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56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42" name="Google Shape;942;p56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x-none" sz="3200" b="1" i="0" u="none" strike="noStrike" kern="0" cap="none" spc="0" normalizeH="0" baseline="0" noProof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34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תפקיד </a:t>
            </a:r>
            <a:r>
              <a:rPr lang="he-IL" dirty="0" err="1"/>
              <a:t>הסטוכיומטריה</a:t>
            </a:r>
            <a:r>
              <a:rPr lang="he-IL" dirty="0"/>
              <a:t> ?</a:t>
            </a:r>
          </a:p>
        </p:txBody>
      </p:sp>
      <p:grpSp>
        <p:nvGrpSpPr>
          <p:cNvPr id="8" name="קבוצה 7"/>
          <p:cNvGrpSpPr/>
          <p:nvPr/>
        </p:nvGrpSpPr>
        <p:grpSpPr>
          <a:xfrm>
            <a:off x="221070" y="1891927"/>
            <a:ext cx="4352379" cy="3899292"/>
            <a:chOff x="480150" y="1084207"/>
            <a:chExt cx="4352379" cy="3899292"/>
          </a:xfrm>
        </p:grpSpPr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50" y="1084207"/>
              <a:ext cx="4352379" cy="3899292"/>
            </a:xfrm>
            <a:prstGeom prst="rect">
              <a:avLst/>
            </a:prstGeom>
          </p:spPr>
        </p:pic>
        <p:sp>
          <p:nvSpPr>
            <p:cNvPr id="4" name="מלבן 3"/>
            <p:cNvSpPr/>
            <p:nvPr/>
          </p:nvSpPr>
          <p:spPr>
            <a:xfrm>
              <a:off x="645622" y="4071496"/>
              <a:ext cx="359664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he-IL" sz="2400" kern="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70</a:t>
              </a:r>
              <a:r>
                <a:rPr lang="he-IL" b="1" kern="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 ליטר גז נדרשים לניפוח</a:t>
              </a:r>
            </a:p>
            <a:p>
              <a:pPr lvl="0" algn="ctr">
                <a:defRPr/>
              </a:pPr>
              <a:r>
                <a:rPr lang="he-IL" b="1" kern="0" dirty="0">
                  <a:solidFill>
                    <a:srgbClr val="FFFFFF"/>
                  </a:solidFill>
                  <a:latin typeface="Varela Round" panose="00000500000000000000" pitchFamily="2" charset="-79"/>
                  <a:cs typeface="Varela Round" panose="00000500000000000000" pitchFamily="2" charset="-79"/>
                  <a:sym typeface="Arial"/>
                </a:rPr>
                <a:t>מתאים של "כרית אוויר"</a:t>
              </a:r>
              <a:endParaRPr lang="he-IL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120676"/>
            <a:ext cx="1191767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בעזרת מספר כלים וחשיבה הגיונית </a:t>
            </a:r>
            <a:r>
              <a:rPr lang="he-IL" sz="2400" dirty="0" err="1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הסטוכיומטריה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מאפשרת לנו לחשב כמה גרם נתרן אזיד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3(s)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יש לשים על מנת ליצור 70 ליטר גז חנקן,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2(g)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גם נוכל לחשב כמה גרמים של מתכת נתרן, </a:t>
            </a:r>
            <a:r>
              <a:rPr lang="en-US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Na</a:t>
            </a:r>
            <a:r>
              <a:rPr lang="en-US" sz="2400" baseline="-25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(s)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יתקבלו.</a:t>
            </a:r>
            <a:endParaRPr lang="he-IL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3710" y="3063989"/>
            <a:ext cx="5099991" cy="2553891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סטוכיון [ביוונית]- יסוד 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מטריה- מדע המדידה</a:t>
            </a:r>
          </a:p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</a:rPr>
              <a:t>חישוב כמויות של חומרים שמשתתפים  בתגובות כימיות</a:t>
            </a:r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81742" y="367750"/>
            <a:ext cx="2803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</a:t>
            </a:r>
            <a:r>
              <a:rPr lang="en-US" sz="28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(Stoichiometry</a:t>
            </a:r>
            <a:endParaRPr lang="he-IL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9850" r="7130" b="8625"/>
          <a:stretch/>
        </p:blipFill>
        <p:spPr>
          <a:xfrm>
            <a:off x="6479497" y="1718253"/>
            <a:ext cx="2742075" cy="181207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r="14288"/>
          <a:stretch/>
        </p:blipFill>
        <p:spPr>
          <a:xfrm rot="17700935">
            <a:off x="1857793" y="1567673"/>
            <a:ext cx="1468051" cy="2037498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874337" y="256181"/>
            <a:ext cx="10778122" cy="765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מול- "יחידה של הכימאים"</a:t>
            </a:r>
          </a:p>
        </p:txBody>
      </p:sp>
      <p:cxnSp>
        <p:nvCxnSpPr>
          <p:cNvPr id="5" name="מחבר ישר 4"/>
          <p:cNvCxnSpPr/>
          <p:nvPr/>
        </p:nvCxnSpPr>
        <p:spPr>
          <a:xfrm flipH="1" flipV="1">
            <a:off x="335910" y="308278"/>
            <a:ext cx="11536050" cy="1060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 flipH="1">
            <a:off x="335909" y="1021199"/>
            <a:ext cx="11536051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73497" y="1331480"/>
            <a:ext cx="4369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תריסר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ביצים- הם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12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ביצים</a:t>
            </a:r>
            <a:r>
              <a:rPr lang="he-IL" altLang="he-IL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endParaRPr lang="he-IL" altLang="he-IL" kern="0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909" y="1327574"/>
            <a:ext cx="43695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זוג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נעליים- הם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2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נעליים.</a:t>
            </a:r>
            <a:r>
              <a:rPr lang="he-IL" altLang="he-IL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 </a:t>
            </a:r>
            <a:endParaRPr lang="he-IL" altLang="he-IL" kern="0" dirty="0">
              <a:solidFill>
                <a:srgbClr val="000000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4496555"/>
            <a:ext cx="82234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מול</a:t>
            </a:r>
            <a:r>
              <a:rPr lang="he-IL" altLang="he-IL" sz="2400" kern="0" dirty="0">
                <a:solidFill>
                  <a:srgbClr val="00206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-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הם</a:t>
            </a:r>
            <a:r>
              <a:rPr lang="he-IL" altLang="he-IL" sz="2400" kern="0" dirty="0">
                <a:solidFill>
                  <a:srgbClr val="00206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602,000,000,000,000,000,000,000</a:t>
            </a:r>
            <a:r>
              <a:rPr lang="he-IL" altLang="he-IL" sz="2400" kern="0" dirty="0">
                <a:solidFill>
                  <a:srgbClr val="00206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חלקיקים.</a:t>
            </a:r>
            <a:endParaRPr lang="he-IL" altLang="he-IL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87646" y="3787820"/>
            <a:ext cx="51648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  <a:defRPr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 רבבה </a:t>
            </a:r>
            <a:r>
              <a:rPr lang="he-IL" altLang="he-IL" sz="2400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-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הם</a:t>
            </a:r>
            <a:r>
              <a:rPr lang="he-IL" altLang="he-IL" sz="2400" kern="0" dirty="0">
                <a:solidFill>
                  <a:srgbClr val="00000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10,000 </a:t>
            </a:r>
            <a:r>
              <a:rPr lang="he-IL" altLang="he-IL" sz="2400" kern="0" dirty="0">
                <a:solidFill>
                  <a:srgbClr val="0000CC"/>
                </a:solidFill>
                <a:latin typeface="Varela Round" panose="00000500000000000000" pitchFamily="2" charset="-79"/>
                <a:ea typeface="Arial" panose="020B0604020202020204" pitchFamily="34" charset="0"/>
                <a:cs typeface="Varela Round" panose="00000500000000000000" pitchFamily="2" charset="-79"/>
                <a:sym typeface="Arial"/>
              </a:rPr>
              <a:t>פריטים.</a:t>
            </a:r>
            <a:endParaRPr lang="he-IL" altLang="he-IL" sz="2400" kern="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7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" y="5694613"/>
            <a:ext cx="5162776" cy="614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056671" y="236521"/>
            <a:ext cx="691274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rtl="0">
              <a:buClr>
                <a:srgbClr val="000000"/>
              </a:buClr>
              <a:defRPr/>
            </a:pPr>
            <a:r>
              <a:rPr lang="he-IL" sz="44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מול הוא רק מספר: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236" y="1124370"/>
            <a:ext cx="10951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0">
              <a:buClr>
                <a:srgbClr val="000000"/>
              </a:buClr>
              <a:defRPr/>
            </a:pPr>
            <a:r>
              <a:rPr kumimoji="0" lang="he-IL" sz="3200" b="0" i="0" u="none" strike="noStrike" kern="0" cap="none" spc="70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602,000,000,000,000,000,000,000</a:t>
            </a:r>
            <a:endParaRPr kumimoji="0" lang="he-IL" sz="5400" b="0" i="0" u="none" strike="noStrike" kern="0" cap="none" spc="7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1281102" y="1930231"/>
            <a:ext cx="2685003" cy="715089"/>
          </a:xfrm>
          <a:prstGeom prst="round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600" kern="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sz="3600" kern="0" baseline="30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endParaRPr lang="he-IL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5119" y="811256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7483" y="840712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7727" y="2012399"/>
            <a:ext cx="16080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endParaRPr lang="he-IL" sz="2400" dirty="0">
              <a:solidFill>
                <a:srgbClr val="00B05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967419" y="2473594"/>
            <a:ext cx="9174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he-IL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המספר</a:t>
            </a:r>
            <a:r>
              <a:rPr lang="en-US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sz="2400" kern="0" baseline="30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23</a:t>
            </a:r>
            <a:r>
              <a:rPr lang="en-US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he-IL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נקרא גם </a:t>
            </a:r>
            <a:r>
              <a:rPr lang="he-IL" sz="40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מספר אבוגדרו.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4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</a:t>
            </a: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מספר אבוגדרו -נקבע בדרך ניסויית ונקרא על שם המדען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האיטלקי אמדיאו אבוגדרו- 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כימאי 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איטלקי שחי במאה ה- 19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     </a:t>
            </a:r>
            <a:r>
              <a:rPr lang="he-IL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(1856-1776) .</a:t>
            </a:r>
            <a:r>
              <a:rPr lang="he-IL" sz="2400" kern="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אחד המדענים החשובים ביותר בתולדות הכימיה.</a:t>
            </a:r>
          </a:p>
        </p:txBody>
      </p:sp>
      <p:cxnSp>
        <p:nvCxnSpPr>
          <p:cNvPr id="63" name="מחבר ישר 62"/>
          <p:cNvCxnSpPr/>
          <p:nvPr/>
        </p:nvCxnSpPr>
        <p:spPr>
          <a:xfrm flipH="1" flipV="1">
            <a:off x="824787" y="266761"/>
            <a:ext cx="10542426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 flipH="1" flipV="1">
            <a:off x="817522" y="1004924"/>
            <a:ext cx="10542426" cy="1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מחבר חץ ישר 66"/>
          <p:cNvCxnSpPr/>
          <p:nvPr/>
        </p:nvCxnSpPr>
        <p:spPr>
          <a:xfrm flipH="1" flipV="1">
            <a:off x="1623900" y="1873217"/>
            <a:ext cx="9415522" cy="164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0435493" y="83629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78097" y="859965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012938" y="821580"/>
            <a:ext cx="11968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751235" y="859965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240456" y="849643"/>
            <a:ext cx="12413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800840" y="845573"/>
            <a:ext cx="12791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04465" y="82539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54685" y="830449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90347" y="850479"/>
            <a:ext cx="1204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68783" y="875635"/>
            <a:ext cx="141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4465" y="5082895"/>
            <a:ext cx="6925465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e-IL" sz="28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מול -"מספר אבוגדרו" מסמנים אותו [</a:t>
            </a:r>
            <a:r>
              <a:rPr lang="en-US" sz="28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N</a:t>
            </a:r>
            <a:r>
              <a:rPr lang="en-US" sz="2800" kern="0" baseline="-250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A</a:t>
            </a:r>
            <a:r>
              <a:rPr lang="he-IL" sz="2800" kern="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86576" y="830448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24957" y="833672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8843" y="840713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2397" y="82548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53941" y="84284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2153" y="824708"/>
            <a:ext cx="8219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45" y="830447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64240" y="821579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91446" y="82158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55623" y="82158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73512" y="859964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2506" y="1639498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6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94840" y="821580"/>
            <a:ext cx="152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kern="0" spc="7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</a:t>
            </a:r>
            <a:endParaRPr lang="he-IL" sz="6000" dirty="0">
              <a:solidFill>
                <a:srgbClr val="FF0000"/>
              </a:solidFill>
            </a:endParaRPr>
          </a:p>
        </p:txBody>
      </p:sp>
      <p:pic>
        <p:nvPicPr>
          <p:cNvPr id="69" name="Google Shape;6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49" y="2876247"/>
            <a:ext cx="2997840" cy="3414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8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4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3" grpId="1"/>
      <p:bldP spid="57" grpId="0"/>
      <p:bldP spid="52" grpId="0"/>
      <p:bldP spid="52" grpId="1"/>
      <p:bldP spid="59" grpId="0"/>
      <p:bldP spid="59" grpId="1"/>
      <p:bldP spid="60" grpId="0"/>
      <p:bldP spid="60" grpId="1"/>
      <p:bldP spid="61" grpId="0"/>
      <p:bldP spid="61" grpId="1"/>
      <p:bldP spid="65" grpId="0"/>
      <p:bldP spid="65" grpId="1"/>
      <p:bldP spid="66" grpId="0"/>
      <p:bldP spid="66" grpId="1"/>
      <p:bldP spid="68" grpId="0"/>
      <p:bldP spid="68" grpId="1"/>
      <p:bldP spid="70" grpId="0"/>
      <p:bldP spid="70" grpId="1"/>
      <p:bldP spid="71" grpId="0"/>
      <p:bldP spid="71" grpId="1"/>
      <p:bldP spid="72" grpId="0"/>
      <p:bldP spid="72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clrChange>
              <a:clrFrom>
                <a:srgbClr val="020204"/>
              </a:clrFrom>
              <a:clrTo>
                <a:srgbClr val="02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2" y="1236624"/>
            <a:ext cx="2476500" cy="24765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35060" y="329725"/>
            <a:ext cx="12191999" cy="720000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עד כמה </a:t>
            </a:r>
            <a:r>
              <a:rPr lang="he-IL" sz="5400" b="0" kern="12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גדול</a:t>
            </a:r>
            <a:r>
              <a:rPr lang="he-IL" b="0" kern="1200" dirty="0">
                <a:solidFill>
                  <a:srgbClr val="000099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המספר</a:t>
            </a:r>
            <a:r>
              <a:rPr lang="he-IL" b="0" kern="1200" dirty="0">
                <a:solidFill>
                  <a:srgbClr val="000099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lang="en-US" b="0" kern="12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6.02 x 10</a:t>
            </a:r>
            <a:r>
              <a:rPr lang="en-US" b="0" kern="1200" baseline="30000" dirty="0">
                <a:solidFill>
                  <a:srgbClr val="00B050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  <a:sym typeface="Arial"/>
              </a:rPr>
              <a:t>23</a:t>
            </a:r>
            <a:endParaRPr lang="he-IL" b="0" kern="1200" baseline="30000" dirty="0">
              <a:solidFill>
                <a:srgbClr val="00B050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980423" y="3275112"/>
            <a:ext cx="23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Arial"/>
              </a:rPr>
              <a:t> </a:t>
            </a:r>
            <a:endParaRPr kumimoji="0" lang="he-I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9" name="מחבר ישר 48"/>
          <p:cNvCxnSpPr/>
          <p:nvPr/>
        </p:nvCxnSpPr>
        <p:spPr>
          <a:xfrm flipH="1" flipV="1">
            <a:off x="560441" y="235132"/>
            <a:ext cx="10924620" cy="4416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מחבר ישר 49"/>
          <p:cNvCxnSpPr/>
          <p:nvPr/>
        </p:nvCxnSpPr>
        <p:spPr>
          <a:xfrm flipH="1" flipV="1">
            <a:off x="560440" y="1049725"/>
            <a:ext cx="10924621" cy="50424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68245" y="4005588"/>
            <a:ext cx="7916816" cy="595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זהו מספר כל כך גדול שקשה מאוד להמחיש אותו לעצמנו</a:t>
            </a:r>
            <a:r>
              <a:rPr lang="he-IL" sz="2400" dirty="0">
                <a:solidFill>
                  <a:srgbClr val="00009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7825" y="1495133"/>
            <a:ext cx="60272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1,000 אפונים= בקבוק בנפח של 750 מ"ל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081" y="2063955"/>
            <a:ext cx="875968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r>
            <a:r>
              <a:rPr lang="he-IL" sz="2400" baseline="300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21</a:t>
            </a:r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אפונים = שיכבה בעובי של 1.5 מטר שתכסה את כל כדור </a:t>
            </a:r>
          </a:p>
          <a:p>
            <a:r>
              <a:rPr lang="he-IL" sz="2400" dirty="0">
                <a:solidFill>
                  <a:srgbClr val="0000CC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                       הארץ</a:t>
            </a:r>
            <a:endParaRPr lang="he-IL" sz="2400" baseline="30000" dirty="0">
              <a:solidFill>
                <a:srgbClr val="0000CC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6670" y="3174591"/>
            <a:ext cx="87407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כמה שנים דרושות על מנת ל"בזבז" </a:t>
            </a:r>
            <a:r>
              <a:rPr lang="he-IL" sz="32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מול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דולר בקצב של 10</a:t>
            </a:r>
            <a:r>
              <a:rPr lang="he-IL" sz="2400" baseline="300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</a:t>
            </a:r>
            <a:r>
              <a:rPr lang="he-IL" sz="2400" dirty="0">
                <a:solidFill>
                  <a:srgbClr val="00B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שקל בשנייה אחת?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0726" y="4773697"/>
                <a:ext cx="1828800" cy="10001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שנה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e-IL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שניות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6" y="4773697"/>
                <a:ext cx="1828800" cy="1000146"/>
              </a:xfrm>
              <a:prstGeom prst="rect">
                <a:avLst/>
              </a:prstGeom>
              <a:blipFill>
                <a:blip r:embed="rId4"/>
                <a:stretch>
                  <a:fillRect r="-11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76857" y="4797951"/>
                <a:ext cx="1828800" cy="100014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שניה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he-IL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שקל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2400" dirty="0"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57" y="4797951"/>
                <a:ext cx="1828800" cy="1000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40815" y="4773697"/>
                <a:ext cx="534677" cy="941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שקל</m:t>
                          </m:r>
                        </m:num>
                        <m:den>
                          <m:sSup>
                            <m:sSupPr>
                              <m:ctrlPr>
                                <a:rPr lang="he-IL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he-IL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מול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e-IL" sz="2400" dirty="0">
                  <a:solidFill>
                    <a:srgbClr val="FF0000"/>
                  </a:solidFill>
                  <a:latin typeface="Varela Round" panose="00000500000000000000" pitchFamily="2" charset="-79"/>
                  <a:cs typeface="Varela Round" panose="00000500000000000000" pitchFamily="2" charset="-79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15" y="4773697"/>
                <a:ext cx="534677" cy="941861"/>
              </a:xfrm>
              <a:prstGeom prst="rect">
                <a:avLst/>
              </a:prstGeom>
              <a:blipFill>
                <a:blip r:embed="rId6"/>
                <a:stretch>
                  <a:fillRect r="-147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69484" y="5137881"/>
            <a:ext cx="314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4360" y="5115494"/>
            <a:ext cx="314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X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940" y="5029994"/>
            <a:ext cx="21764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6.02 </a:t>
            </a:r>
            <a:r>
              <a:rPr lang="en-US" sz="2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x 10</a:t>
            </a:r>
            <a:r>
              <a:rPr lang="en-US" sz="2000" baseline="30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23</a:t>
            </a:r>
            <a:endParaRPr lang="he-IL" sz="2000" baseline="30000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5392" y="4988550"/>
            <a:ext cx="314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=</a:t>
            </a:r>
            <a:endParaRPr lang="he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717" y="4942673"/>
            <a:ext cx="37158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he-IL" dirty="0"/>
              <a:t> </a:t>
            </a:r>
            <a:r>
              <a:rPr lang="he-IL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שנים</a:t>
            </a:r>
            <a:r>
              <a:rPr lang="en-US" sz="24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1.91 x 10</a:t>
            </a:r>
            <a:r>
              <a:rPr lang="en-US" sz="2400" baseline="30000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10</a:t>
            </a:r>
            <a:endParaRPr lang="he-IL" sz="2400" baseline="30000" dirty="0">
              <a:solidFill>
                <a:srgbClr val="FF000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תרשים זרימה: מחבר 15"/>
          <p:cNvSpPr/>
          <p:nvPr/>
        </p:nvSpPr>
        <p:spPr>
          <a:xfrm>
            <a:off x="264813" y="1236624"/>
            <a:ext cx="2439617" cy="2497399"/>
          </a:xfrm>
          <a:prstGeom prst="flowChartConnector">
            <a:avLst/>
          </a:prstGeom>
          <a:noFill/>
          <a:ln w="20002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ישר 18"/>
          <p:cNvCxnSpPr/>
          <p:nvPr/>
        </p:nvCxnSpPr>
        <p:spPr>
          <a:xfrm flipV="1">
            <a:off x="2630042" y="2526488"/>
            <a:ext cx="256995" cy="2336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תרשים זרימה: מחבר 17"/>
          <p:cNvSpPr/>
          <p:nvPr/>
        </p:nvSpPr>
        <p:spPr>
          <a:xfrm>
            <a:off x="6027402" y="1790821"/>
            <a:ext cx="1215979" cy="954912"/>
          </a:xfrm>
          <a:prstGeom prst="flowChartConnector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02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7" grpId="0"/>
      <p:bldP spid="15" grpId="0"/>
      <p:bldP spid="10" grpId="0"/>
      <p:bldP spid="17" grpId="0"/>
      <p:bldP spid="11" grpId="0"/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3981</Words>
  <Application>Microsoft Office PowerPoint</Application>
  <PresentationFormat>מסך רחב</PresentationFormat>
  <Paragraphs>1811</Paragraphs>
  <Slides>52</Slides>
  <Notes>25</Notes>
  <HiddenSlides>3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4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52</vt:i4>
      </vt:variant>
    </vt:vector>
  </HeadingPairs>
  <TitlesOfParts>
    <vt:vector size="64" baseType="lpstr">
      <vt:lpstr>Arial</vt:lpstr>
      <vt:lpstr>Calibri</vt:lpstr>
      <vt:lpstr>Calibri Light</vt:lpstr>
      <vt:lpstr>Cambria Math</vt:lpstr>
      <vt:lpstr>Times New Roman</vt:lpstr>
      <vt:lpstr>Varela Round</vt:lpstr>
      <vt:lpstr>Wingdings</vt:lpstr>
      <vt:lpstr>ערכת נושא Office</vt:lpstr>
      <vt:lpstr>1_ערכת נושא Office</vt:lpstr>
      <vt:lpstr>2_ערכת נושא Office</vt:lpstr>
      <vt:lpstr>3_ערכת נושא Office</vt:lpstr>
      <vt:lpstr>Image</vt:lpstr>
      <vt:lpstr>מערכת שידורים לאומית</vt:lpstr>
      <vt:lpstr>חישובים והתגובה הכימית</vt:lpstr>
      <vt:lpstr>מה נלמד היום ?</vt:lpstr>
      <vt:lpstr>כמויות ויחסים</vt:lpstr>
      <vt:lpstr>"כרית אוויר".</vt:lpstr>
      <vt:lpstr>מה תפקיד הסטוכיומטריה ?</vt:lpstr>
      <vt:lpstr>מצגת של PowerPoint‏</vt:lpstr>
      <vt:lpstr>מצגת של PowerPoint‏</vt:lpstr>
      <vt:lpstr>עד כמה גדול המספר 6.02 x 1023</vt:lpstr>
      <vt:lpstr>כיצד קבעו שבמול יש 6.02 x 1023 חלקיקים?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אבקת גופרית, 16S – איך נדע כמה אטומים יש כאן? </vt:lpstr>
      <vt:lpstr>איך נספור, בזמן קצר, כמות גדולה מאוד של גרגרי אורז?</vt:lpstr>
      <vt:lpstr>מצגת של PowerPoint‏</vt:lpstr>
      <vt:lpstr>מצגת של PowerPoint‏</vt:lpstr>
      <vt:lpstr>השוואה בין אטומים של יסודות שונים</vt:lpstr>
      <vt:lpstr>היחס בין המסות של אטומי יסודות שונים</vt:lpstr>
      <vt:lpstr>מסת 2 אטומי הליום יחסית למסת 2 אטומי מימן</vt:lpstr>
      <vt:lpstr>מסת 4 אטומי הליום יחסית למסת-4 אטומי מימן</vt:lpstr>
      <vt:lpstr>מספר חלקיקים –מסת חלקיקים</vt:lpstr>
      <vt:lpstr>תרגיל להפסקה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מסה מולרית של חומרים בעלי מבני ענק</vt:lpstr>
      <vt:lpstr>מצגת של PowerPoint‏</vt:lpstr>
      <vt:lpstr>מצגת של PowerPoint‏</vt:lpstr>
      <vt:lpstr>מול חלקיקים -מספר אבוגדרו - מסה מולרית</vt:lpstr>
      <vt:lpstr>מול חלקיקים -מספר אבוגדרו - מסה מולרית</vt:lpstr>
      <vt:lpstr>המרת יחידות</vt:lpstr>
      <vt:lpstr>המרת יחידות </vt:lpstr>
      <vt:lpstr>תרגיל –מהי המסה של 100 מולקולות SO2</vt:lpstr>
      <vt:lpstr>תרגיל –מהי המסה של 100 מולקולות SO2</vt:lpstr>
      <vt:lpstr>תרגיל –מהי המסה של 100 מולקולות SO2</vt:lpstr>
      <vt:lpstr>תרגיל –מהי המסה של 100 מולקולות SO2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חשב את מספר יונים כולל ב- 2.67 ק"ג AlCl3  </vt:lpstr>
      <vt:lpstr>תרגול- מול, מספר אבוגדרו, מסה מולרית.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YAIR</dc:creator>
  <cp:lastModifiedBy>Anat Kaldaron</cp:lastModifiedBy>
  <cp:revision>317</cp:revision>
  <dcterms:created xsi:type="dcterms:W3CDTF">2020-06-07T13:09:35Z</dcterms:created>
  <dcterms:modified xsi:type="dcterms:W3CDTF">2020-08-28T08:52:42Z</dcterms:modified>
</cp:coreProperties>
</file>