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3" r:id="rId4"/>
    <p:sldId id="291" r:id="rId5"/>
    <p:sldId id="289" r:id="rId6"/>
    <p:sldId id="290" r:id="rId7"/>
    <p:sldId id="292" r:id="rId8"/>
    <p:sldId id="293" r:id="rId9"/>
    <p:sldId id="294" r:id="rId10"/>
    <p:sldId id="296" r:id="rId11"/>
    <p:sldId id="297" r:id="rId12"/>
    <p:sldId id="298" r:id="rId13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348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ו'/חשון/תשפ"ב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ו'/חשון/תשפ"ב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ו'/חשון/תשפ"ב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3" r:id="rId5"/>
    <p:sldLayoutId id="2147483666" r:id="rId6"/>
    <p:sldLayoutId id="2147483667" r:id="rId7"/>
    <p:sldLayoutId id="214748366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13.3_08032020_1318-5JA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תפקיד שירת המחאה?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52741"/>
            <a:ext cx="11160000" cy="41525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br>
              <a:rPr lang="he-IL" dirty="0"/>
            </a:br>
            <a:r>
              <a:rPr lang="he-IL" dirty="0"/>
              <a:t> </a:t>
            </a:r>
          </a:p>
        </p:txBody>
      </p:sp>
      <p:sp>
        <p:nvSpPr>
          <p:cNvPr id="5" name="מציין מיקום תוכן 3">
            <a:extLst>
              <a:ext uri="{FF2B5EF4-FFF2-40B4-BE49-F238E27FC236}">
                <a16:creationId xmlns:a16="http://schemas.microsoft.com/office/drawing/2014/main" id="{32AB945A-D999-4BA4-9193-5B55520578D7}"/>
              </a:ext>
            </a:extLst>
          </p:cNvPr>
          <p:cNvSpPr txBox="1">
            <a:spLocks/>
          </p:cNvSpPr>
          <p:nvPr/>
        </p:nvSpPr>
        <p:spPr>
          <a:xfrm>
            <a:off x="520839" y="935501"/>
            <a:ext cx="8804415" cy="466528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e-IL" dirty="0"/>
              <a:t>אדם מוחה כאשר הוא, או היא, כועסים. במקרה הזה, זו מחאה על תנאי ההעסקה של נשים חלשות בשוק העבודה ועל תרבות השיח.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המוקדנית לא יכולה לבטא את מצוקתה מפורשות במהלך היום, אך המשוררת כן יכולה לתאר אותה בשיר: את מצוקת המוקדנית ואת מצוקת הלקוחה למול "השיטה" שאינה מאפשרת מגע ישיר וכן.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השיר מבקש לעורר את הקוראות והקוראים למחשבה ולאנשים שמאחורי הקלעים, לעיתים קרובות נשים שהן קורבנותיה של אותה שיטה שיש לה סיסמאות יפות וריקות מתוכן: "לְכָל אִישׁ יֵשׁ תַּג מְחִיר וְשֶׁקֶר מַזְהִיר שֶׁמֵּאִיר/ אֶת דַּרְכּוֹ מִמָּרוֹם."</a:t>
            </a:r>
          </a:p>
        </p:txBody>
      </p:sp>
      <p:pic>
        <p:nvPicPr>
          <p:cNvPr id="9218" name="Picture 2" descr="Protesting, Megaphone, Hand, Woman">
            <a:extLst>
              <a:ext uri="{FF2B5EF4-FFF2-40B4-BE49-F238E27FC236}">
                <a16:creationId xmlns:a16="http://schemas.microsoft.com/office/drawing/2014/main" id="{482D007A-84D6-4B33-AD2A-C063690EF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743" y="496645"/>
            <a:ext cx="2052256" cy="252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03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תודה על ההקשבה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52741"/>
            <a:ext cx="11160000" cy="41525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br>
              <a:rPr lang="he-IL" dirty="0"/>
            </a:br>
            <a:r>
              <a:rPr lang="he-IL" dirty="0"/>
              <a:t> </a:t>
            </a:r>
          </a:p>
        </p:txBody>
      </p:sp>
      <p:pic>
        <p:nvPicPr>
          <p:cNvPr id="6146" name="Picture 2" descr="Call Center, Headphones, Headset">
            <a:extLst>
              <a:ext uri="{FF2B5EF4-FFF2-40B4-BE49-F238E27FC236}">
                <a16:creationId xmlns:a16="http://schemas.microsoft.com/office/drawing/2014/main" id="{6919B89B-1105-4B83-84ED-722268AE4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809750"/>
            <a:ext cx="77628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0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48333" y="3016166"/>
            <a:ext cx="10471879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זו אני מדברת</a:t>
            </a:r>
            <a:r>
              <a:rPr lang="en-US" dirty="0">
                <a:solidFill>
                  <a:srgbClr val="192A72"/>
                </a:solidFill>
              </a:rPr>
              <a:t> </a:t>
            </a:r>
            <a:r>
              <a:rPr lang="he-IL" dirty="0">
                <a:solidFill>
                  <a:srgbClr val="192A72"/>
                </a:solidFill>
              </a:rPr>
              <a:t>/ </a:t>
            </a:r>
            <a:r>
              <a:rPr lang="he-IL" dirty="0" err="1">
                <a:solidFill>
                  <a:srgbClr val="192A72"/>
                </a:solidFill>
              </a:rPr>
              <a:t>יודית</a:t>
            </a:r>
            <a:r>
              <a:rPr lang="he-IL" dirty="0">
                <a:solidFill>
                  <a:srgbClr val="192A72"/>
                </a:solidFill>
              </a:rPr>
              <a:t> שחר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ספרות לתלמידי חטיבת הביניים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</a:t>
            </a:r>
            <a:r>
              <a:rPr lang="en-US" dirty="0">
                <a:sym typeface="Varela Round"/>
              </a:rPr>
              <a:t> </a:t>
            </a:r>
            <a:r>
              <a:rPr lang="he-IL" dirty="0">
                <a:sym typeface="Varela Round"/>
              </a:rPr>
              <a:t>ורד דור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595206" y="1352741"/>
            <a:ext cx="9000000" cy="4152517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he-IL" dirty="0">
                <a:solidFill>
                  <a:schemeClr val="tx1"/>
                </a:solidFill>
              </a:rPr>
              <a:t>היום נלמד את השיר "זו אני מדברת" מאת </a:t>
            </a:r>
            <a:r>
              <a:rPr lang="he-IL" dirty="0" err="1">
                <a:solidFill>
                  <a:schemeClr val="tx1"/>
                </a:solidFill>
              </a:rPr>
              <a:t>יודית</a:t>
            </a:r>
            <a:r>
              <a:rPr lang="he-IL" dirty="0">
                <a:solidFill>
                  <a:schemeClr val="tx1"/>
                </a:solidFill>
              </a:rPr>
              <a:t> שחר, משוררת שהחלה לפרסם שירה לפני יותר מעשור. השיר פורסם באנתולוגיית שירה בשם "אדומה", שעוסקת בשוק העבודה וביחסי המעמדות בחברה הישראלית במבט ביקורתי. </a:t>
            </a:r>
          </a:p>
        </p:txBody>
      </p:sp>
      <p:pic>
        <p:nvPicPr>
          <p:cNvPr id="1026" name="Picture 2" descr="Protest, Demonstration, Communism, Fight, Fists, Girls">
            <a:extLst>
              <a:ext uri="{FF2B5EF4-FFF2-40B4-BE49-F238E27FC236}">
                <a16:creationId xmlns:a16="http://schemas.microsoft.com/office/drawing/2014/main" id="{82E4D50A-1736-4ED0-84B1-F0BB3EB13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871" y="3715146"/>
            <a:ext cx="2569941" cy="244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595206" y="1352741"/>
            <a:ext cx="9000000" cy="415251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שירי מחאה – על מה מוחים משוררי מחאה?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פוליטיקה, כלכלה, יחסי מגדר ויחסי כוחות בחברה בכלל. 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האם לשירה יש כוח לשנות את העולם? </a:t>
            </a:r>
          </a:p>
          <a:p>
            <a:pPr marL="0" indent="0">
              <a:lnSpc>
                <a:spcPct val="200000"/>
              </a:lnSpc>
              <a:buNone/>
            </a:pP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Crowd, Day, First, Manifestation, March, My, People">
            <a:extLst>
              <a:ext uri="{FF2B5EF4-FFF2-40B4-BE49-F238E27FC236}">
                <a16:creationId xmlns:a16="http://schemas.microsoft.com/office/drawing/2014/main" id="{04DD9227-5128-4A5B-BF86-091C6DF94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67" y="2695353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3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זו אני מדברת |</a:t>
            </a:r>
            <a:r>
              <a:rPr lang="en-US" dirty="0"/>
              <a:t> </a:t>
            </a:r>
            <a:r>
              <a:rPr lang="he-IL" dirty="0" err="1"/>
              <a:t>יודית</a:t>
            </a:r>
            <a:r>
              <a:rPr lang="he-IL" dirty="0"/>
              <a:t> שחר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2758675" y="1259455"/>
            <a:ext cx="9000000" cy="4152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200" dirty="0"/>
              <a:t>שֵרוּת לָקוֹחוֹת שָׁלוֹם זוֹ אֲנִי מְדַבֶּרֶת</a:t>
            </a:r>
            <a:br>
              <a:rPr lang="he-IL" sz="2200" dirty="0"/>
            </a:br>
            <a:r>
              <a:rPr lang="he-IL" sz="2200" dirty="0"/>
              <a:t>כֵּן, בְּמַה אוּכַל לַעֲזֹר,</a:t>
            </a:r>
            <a:br>
              <a:rPr lang="he-IL" sz="2200" dirty="0"/>
            </a:br>
            <a:r>
              <a:rPr lang="he-IL" sz="2200" dirty="0"/>
              <a:t>מִצְטַעֶרֶת גְּבֶרֶת אֲנִי יוֹדַעַת שֶׁהִמְתַּנְתְּ הַרְבֵּה בַּתּוֹר</a:t>
            </a:r>
            <a:br>
              <a:rPr lang="he-IL" sz="2200" dirty="0"/>
            </a:br>
            <a:r>
              <a:rPr lang="he-IL" sz="2200" dirty="0"/>
              <a:t>לֹא, אֲנִי לֹא יְכוֹלָה לְהַעֲבִיר לְאַחֲרַאי מִשְׁמֶרֶת,</a:t>
            </a:r>
            <a:br>
              <a:rPr lang="he-IL" sz="2200" dirty="0"/>
            </a:br>
            <a:r>
              <a:rPr lang="he-IL" sz="2200" dirty="0"/>
              <a:t>גְּבֶרֶת, פֹּה הַשִּׁיטָה מְדַבֶּרֶת, אֲמָנָה, מָשׁוֹבִים עַל בִּצּוּעִים,</a:t>
            </a:r>
            <a:br>
              <a:rPr lang="he-IL" sz="2200" dirty="0"/>
            </a:br>
            <a:r>
              <a:rPr lang="he-IL" sz="2200" dirty="0"/>
              <a:t>בּוֹנוּסִים לְמַשְׁאַבִּים אֱנוֹשִׁיִּים מִצְטַיְּנִים,</a:t>
            </a:r>
            <a:br>
              <a:rPr lang="he-IL" sz="2200" dirty="0"/>
            </a:br>
            <a:r>
              <a:rPr lang="he-IL" sz="2200" dirty="0"/>
              <a:t>וּבְרֹאשׁ חֹדֶשׁ מַשְׂכֹּרֶת שֶׁלֹּא גּוֹמֶרֶת לְכַסּוֹת</a:t>
            </a:r>
            <a:br>
              <a:rPr lang="he-IL" sz="2200" dirty="0"/>
            </a:br>
            <a:r>
              <a:rPr lang="he-IL" sz="2200" dirty="0"/>
              <a:t>עַל שָׁרְשֵׁי הַשְּׂעָרוֹת הַלְּבָנוֹת.</a:t>
            </a:r>
            <a:br>
              <a:rPr lang="he-IL" sz="2200" dirty="0"/>
            </a:br>
            <a:r>
              <a:rPr lang="he-IL" sz="2200" dirty="0"/>
              <a:t>(גְּבֶרֶת, אַתְּ לֹא שׁוֹמַעַת שֶׁהַתִּינוֹק שֶׁלָּךְ בּוֹכֶה?)</a:t>
            </a:r>
          </a:p>
          <a:p>
            <a:pPr>
              <a:lnSpc>
                <a:spcPct val="150000"/>
              </a:lnSpc>
            </a:pPr>
            <a:endParaRPr lang="he-IL" sz="2200" dirty="0"/>
          </a:p>
        </p:txBody>
      </p:sp>
      <p:sp>
        <p:nvSpPr>
          <p:cNvPr id="7" name="מציין מיקום תוכן 10">
            <a:extLst>
              <a:ext uri="{FF2B5EF4-FFF2-40B4-BE49-F238E27FC236}">
                <a16:creationId xmlns:a16="http://schemas.microsoft.com/office/drawing/2014/main" id="{E617E21A-802E-4A8B-B77C-A2C37D03ACCC}"/>
              </a:ext>
            </a:extLst>
          </p:cNvPr>
          <p:cNvSpPr txBox="1">
            <a:spLocks/>
          </p:cNvSpPr>
          <p:nvPr/>
        </p:nvSpPr>
        <p:spPr>
          <a:xfrm>
            <a:off x="202019" y="1612267"/>
            <a:ext cx="5382685" cy="4152517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342900" indent="-3429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2950" indent="-28575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זוֹ אֲנִי מַעֲנֶה אֱנוֹשִׁי מְדַבֶּרֶת אֵלַיִךְ</a:t>
            </a:r>
            <a:br>
              <a:rPr lang="he-IL" dirty="0"/>
            </a:br>
            <a:r>
              <a:rPr lang="he-IL" dirty="0"/>
              <a:t>עֶשְׂרִים וְאַרְבַּע שָׁעוֹת בִּימָמָה שִׁבְעָה יָמִים בַּשָּׁבוּעַ</a:t>
            </a:r>
            <a:br>
              <a:rPr lang="he-IL" dirty="0"/>
            </a:br>
            <a:r>
              <a:rPr lang="he-IL" dirty="0"/>
              <a:t>אֲנַחְנוּ כָּאן, אַמָּה לְאַמָּה מִתַּחַת לָאֲדָמָה</a:t>
            </a:r>
            <a:br>
              <a:rPr lang="he-IL" dirty="0"/>
            </a:br>
            <a:r>
              <a:rPr lang="he-IL" dirty="0"/>
              <a:t>מִצֵּאתָ הַחַמָּה עַד לְצֵאת הַנְּשָׁמָה</a:t>
            </a:r>
            <a:br>
              <a:rPr lang="he-IL" dirty="0"/>
            </a:br>
            <a:r>
              <a:rPr lang="he-IL" dirty="0"/>
              <a:t>בְּמָקוֹם שֶׁקּוֹרְאִים לוֹ אוֹפֶּן </a:t>
            </a:r>
            <a:r>
              <a:rPr lang="he-IL" dirty="0" err="1"/>
              <a:t>סְפֵּיס</a:t>
            </a:r>
            <a:r>
              <a:rPr lang="he-IL" dirty="0"/>
              <a:t>, מוּאָרוֹת נֵיאוֹן</a:t>
            </a:r>
            <a:br>
              <a:rPr lang="he-IL" dirty="0"/>
            </a:br>
            <a:r>
              <a:rPr lang="he-IL" dirty="0"/>
              <a:t>לְלֹא חַלּוֹן, </a:t>
            </a:r>
            <a:r>
              <a:rPr lang="he-IL" dirty="0" err="1"/>
              <a:t>שֵׁרוּתִים</a:t>
            </a:r>
            <a:r>
              <a:rPr lang="he-IL" dirty="0"/>
              <a:t> </a:t>
            </a:r>
            <a:r>
              <a:rPr lang="he-IL" dirty="0" err="1"/>
              <a:t>בַּפִּנָּה</a:t>
            </a:r>
            <a:r>
              <a:rPr lang="he-IL" dirty="0"/>
              <a:t> וְאַחֲרָאִית שֶׁמַּאֲזִינָה</a:t>
            </a:r>
            <a:br>
              <a:rPr lang="he-IL" dirty="0"/>
            </a:br>
            <a:r>
              <a:rPr lang="he-IL" dirty="0"/>
              <a:t>וְקוֹנֶסֶת כְּשֶׁאֲנִי אוֹנֶסֶת בְּצוּרָה לֹא </a:t>
            </a:r>
            <a:r>
              <a:rPr lang="he-IL" dirty="0" err="1"/>
              <a:t>מְנֻמֶּסֶת</a:t>
            </a:r>
            <a:br>
              <a:rPr lang="he-IL" dirty="0"/>
            </a:br>
            <a:r>
              <a:rPr lang="he-IL" dirty="0"/>
              <a:t>אֶת חֲבִילַת הַשְּׁקָרִים </a:t>
            </a:r>
            <a:r>
              <a:rPr lang="he-IL" dirty="0" err="1"/>
              <a:t>הַשָׁוָה</a:t>
            </a:r>
            <a:r>
              <a:rPr lang="he-IL" dirty="0"/>
              <a:t> לְכָל נֶפֶשׁ,</a:t>
            </a:r>
            <a:br>
              <a:rPr lang="he-IL" dirty="0"/>
            </a:br>
            <a:r>
              <a:rPr lang="he-IL" dirty="0"/>
              <a:t>גְּבֶרֶת, זֶה לֹא מְשַׁנֶּה מָה אַתְּ אוֹמֶרֶת,</a:t>
            </a:r>
            <a:br>
              <a:rPr lang="he-IL" dirty="0"/>
            </a:br>
            <a:r>
              <a:rPr lang="he-IL" dirty="0"/>
              <a:t>(הַתִּינוֹק שֶׁלָּךְ לֹא מַפְסִיק לִבְכּוֹת)</a:t>
            </a:r>
            <a:br>
              <a:rPr lang="he-IL" dirty="0"/>
            </a:br>
            <a:r>
              <a:rPr lang="he-IL" dirty="0"/>
              <a:t>לְכָל אִישׁ יֵשׁ תַּג מְחִיר וְשֶׁקֶר מַזְהִיר שֶׁמֵּאִיר</a:t>
            </a:r>
            <a:br>
              <a:rPr lang="he-IL" dirty="0"/>
            </a:br>
            <a:r>
              <a:rPr lang="he-IL" dirty="0"/>
              <a:t>אֶת דַּרְכּוֹ מִמָּרוֹם.</a:t>
            </a:r>
            <a:br>
              <a:rPr lang="he-IL" dirty="0"/>
            </a:br>
            <a:r>
              <a:rPr lang="he-IL" dirty="0"/>
              <a:t>בְּמַה אוּכַל לַעֲזֹר?</a:t>
            </a:r>
          </a:p>
          <a:p>
            <a:pPr>
              <a:lnSpc>
                <a:spcPct val="150000"/>
              </a:lnSpc>
            </a:pPr>
            <a:endParaRPr lang="he-IL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5BED862C-9A0E-4A49-9A18-83C254B66D7B}"/>
              </a:ext>
            </a:extLst>
          </p:cNvPr>
          <p:cNvSpPr txBox="1"/>
          <p:nvPr/>
        </p:nvSpPr>
        <p:spPr>
          <a:xfrm>
            <a:off x="9004767" y="5127700"/>
            <a:ext cx="280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>
                <a:solidFill>
                  <a:schemeClr val="accent1">
                    <a:lumMod val="75000"/>
                  </a:schemeClr>
                </a:solidFill>
                <a:hlinkClick r:id="rId3" action="ppaction://hlinkfile"/>
              </a:rPr>
              <a:t>המשוררת מקריאה את השיר</a:t>
            </a:r>
            <a:endParaRPr lang="en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all-Center, Girl, Headset, Office, Call">
            <a:extLst>
              <a:ext uri="{FF2B5EF4-FFF2-40B4-BE49-F238E27FC236}">
                <a16:creationId xmlns:a16="http://schemas.microsoft.com/office/drawing/2014/main" id="{16DB8B70-6D00-44AA-97CC-67322290C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280" y="4723710"/>
            <a:ext cx="1350409" cy="152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A6F54-B3C4-4322-9999-0D404C0B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הדוברת </a:t>
            </a:r>
            <a:r>
              <a:rPr lang="he-IL" dirty="0" err="1"/>
              <a:t>והנמענת</a:t>
            </a:r>
            <a:r>
              <a:rPr lang="he-IL" dirty="0"/>
              <a:t> בשיר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7262396-C91E-4C97-855F-7669D90ED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06" y="1352741"/>
            <a:ext cx="9107096" cy="415251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b="1" dirty="0"/>
              <a:t>דוברת</a:t>
            </a:r>
            <a:r>
              <a:rPr lang="he-IL" dirty="0"/>
              <a:t> – מי שהשיר נמסר בקולה. כאן, היא מוקדנית אלמונית שמדברת ישירות אל לקוחה בשעת שיחת שירות. </a:t>
            </a:r>
          </a:p>
          <a:p>
            <a:pPr>
              <a:lnSpc>
                <a:spcPct val="150000"/>
              </a:lnSpc>
            </a:pPr>
            <a:r>
              <a:rPr lang="he-IL" b="1" dirty="0" err="1"/>
              <a:t>נמענת</a:t>
            </a:r>
            <a:r>
              <a:rPr lang="he-IL" b="1" dirty="0"/>
              <a:t> </a:t>
            </a:r>
            <a:r>
              <a:rPr lang="he-IL" dirty="0"/>
              <a:t>– זו שאליה השיר מכוון. האישה האלמונית, חסרת הפנים שמעבר לקו.</a:t>
            </a:r>
          </a:p>
          <a:p>
            <a:pPr>
              <a:lnSpc>
                <a:spcPct val="150000"/>
              </a:lnSpc>
            </a:pPr>
            <a:r>
              <a:rPr lang="he-IL" dirty="0"/>
              <a:t>הדוברת </a:t>
            </a:r>
            <a:r>
              <a:rPr lang="he-IL" dirty="0" err="1"/>
              <a:t>והנמענת</a:t>
            </a:r>
            <a:r>
              <a:rPr lang="he-IL" dirty="0"/>
              <a:t> בשיר הזה הן זרות. יש ביניהן יחסי עבודה לא אישיים, קצרים וחד פעמיים. </a:t>
            </a:r>
            <a:r>
              <a:rPr lang="he-IL" dirty="0" err="1"/>
              <a:t>הנמענת</a:t>
            </a:r>
            <a:r>
              <a:rPr lang="he-IL" dirty="0"/>
              <a:t> זקוקה למשהו והדוברת לא יכולה לתת לה את מבוקשה וכבולה בכללים קשיחים ובתנאי עבודה קשים. היא מחויבת לנעימות ולנימוס, אך ידיה כבולות. </a:t>
            </a:r>
          </a:p>
        </p:txBody>
      </p:sp>
      <p:pic>
        <p:nvPicPr>
          <p:cNvPr id="4098" name="Picture 2" descr="Support, Help, Hotline, Headset">
            <a:extLst>
              <a:ext uri="{FF2B5EF4-FFF2-40B4-BE49-F238E27FC236}">
                <a16:creationId xmlns:a16="http://schemas.microsoft.com/office/drawing/2014/main" id="{83829140-B906-4222-B10E-C873611A9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10"/>
          <a:stretch/>
        </p:blipFill>
        <p:spPr bwMode="auto">
          <a:xfrm>
            <a:off x="3957601" y="4922875"/>
            <a:ext cx="3106484" cy="135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A6F54-B3C4-4322-9999-0D404C0B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דרכי עיצוב 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7262396-C91E-4C97-855F-7669D90ED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06" y="1352741"/>
            <a:ext cx="11160000" cy="415251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e-IL" dirty="0"/>
              <a:t>השיר כתוב בלשון דיבור יום יומית, לא במשלב גבוה. הדברים, על פניהם, ברורים מאוד. כמעט כל אחד מאתנו שוחח עם מוקדנים ומוקדניות ויכול לזהות את השפה המקצועית הארגונית של השיר.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אם כן – מה הופך את השיר לשיר, ולא לרצף טקסט שכל אחת ואחד מאיתנו יכלו לומר, בכל יום? </a:t>
            </a:r>
          </a:p>
        </p:txBody>
      </p:sp>
      <p:pic>
        <p:nvPicPr>
          <p:cNvPr id="5122" name="Picture 2" descr="Call Center, Call Centre, Headphones, Headset">
            <a:extLst>
              <a:ext uri="{FF2B5EF4-FFF2-40B4-BE49-F238E27FC236}">
                <a16:creationId xmlns:a16="http://schemas.microsoft.com/office/drawing/2014/main" id="{8AE69427-6DF8-4E4F-8A27-0F4CC0935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402" y="321546"/>
            <a:ext cx="929207" cy="93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upport, Online Support, Helpdesk">
            <a:extLst>
              <a:ext uri="{FF2B5EF4-FFF2-40B4-BE49-F238E27FC236}">
                <a16:creationId xmlns:a16="http://schemas.microsoft.com/office/drawing/2014/main" id="{C32A5E64-34FA-4239-9EA3-CB10B649E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649" y="3987209"/>
            <a:ext cx="1487522" cy="244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2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אמת באמצעות אירוניה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146833" y="1352741"/>
            <a:ext cx="9219637" cy="46682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e-IL" dirty="0"/>
              <a:t>השיר מעוצב כמונולוג של הדוברת. הוא נאמר לה במלואו, אך בחיים האמיתיים, המוקדנית לא יכולה לומר את הדברים הבוטים הללו, הגם שהם מדויקים ונכונים.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אירוניה נוצרת כאשר המסר המפורש אינו תואם את המשמעות </a:t>
            </a:r>
            <a:r>
              <a:rPr lang="he-IL" dirty="0" err="1"/>
              <a:t>האמיתית</a:t>
            </a:r>
            <a:r>
              <a:rPr lang="he-IL" dirty="0"/>
              <a:t> של הדברים. "זו אני מענה אנושי מדברת אליך", אומרת הדוברת, אך גם מתארת מפורשות עד כמה השיחה, והסיטואציה כולה, כלל אינן אנושיות.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כאן, המוקדנית פונה בנימוס ללקוחה, אך למעשה מסרבת לה: "גברת, זה לא משנה מה את אומרת". הניגוד בין הנימוס לבוטות יוצר גם הוא מסר חזק. </a:t>
            </a:r>
          </a:p>
        </p:txBody>
      </p:sp>
      <p:pic>
        <p:nvPicPr>
          <p:cNvPr id="7170" name="Picture 2" descr="Call Center, Phone, Service, Help, Call">
            <a:extLst>
              <a:ext uri="{FF2B5EF4-FFF2-40B4-BE49-F238E27FC236}">
                <a16:creationId xmlns:a16="http://schemas.microsoft.com/office/drawing/2014/main" id="{67818BD6-FFFF-4AC4-810B-3F0E06B08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618" y="1352741"/>
            <a:ext cx="1881962" cy="188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94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במה עוסק השיר?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352741"/>
            <a:ext cx="8980486" cy="45978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dirty="0"/>
              <a:t>שוק העבודה של נשים מוחלשות, שמרוויחות שכר מינימום ועובדות בצפיפות, בחדר אחד משותף, בתנאי עבדות "אמה לאמה תחת האדמה".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ניכור – זו שיחה בין שתי זרות שאינן מכירות זו את זו. אין כאן אמת, כבוד הדדי או אותנטיות, אלא להפך – זרות, אזלת יד, כעס ואף שקרים מפורשים. </a:t>
            </a:r>
          </a:p>
          <a:p>
            <a:pPr algn="just">
              <a:lnSpc>
                <a:spcPct val="150000"/>
              </a:lnSpc>
            </a:pPr>
            <a:r>
              <a:rPr lang="he-IL" dirty="0"/>
              <a:t>הניכור משותף לשתיהן ושתיהן פגיעות – המוקדנית כבולה, וכך גם הלקוחה: היא לא יכולה לקבל מענה לבעייתה ואף לא להתפנות לתינוק הבוכה שלה. בסיטואציה הזו, כולם מפסידים. </a:t>
            </a:r>
          </a:p>
        </p:txBody>
      </p:sp>
      <p:pic>
        <p:nvPicPr>
          <p:cNvPr id="6" name="Picture 4" descr="Baby, Crying, Infants, Cry, Kid, Little">
            <a:extLst>
              <a:ext uri="{FF2B5EF4-FFF2-40B4-BE49-F238E27FC236}">
                <a16:creationId xmlns:a16="http://schemas.microsoft.com/office/drawing/2014/main" id="{46D72C1A-A7BF-46D2-818C-1D9993C4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236" y="1565451"/>
            <a:ext cx="1238712" cy="186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507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773</Words>
  <Application>Microsoft Office PowerPoint</Application>
  <PresentationFormat>מותאם אישית</PresentationFormat>
  <Paragraphs>39</Paragraphs>
  <Slides>12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זו אני מדברת / יודית שחר</vt:lpstr>
      <vt:lpstr>מה נלמד היום </vt:lpstr>
      <vt:lpstr>מה נלמד היום </vt:lpstr>
      <vt:lpstr>זו אני מדברת | יודית שחר</vt:lpstr>
      <vt:lpstr>הדוברת והנמענת בשיר</vt:lpstr>
      <vt:lpstr>דרכי עיצוב </vt:lpstr>
      <vt:lpstr>אמת באמצעות אירוניה</vt:lpstr>
      <vt:lpstr>במה עוסק השיר? </vt:lpstr>
      <vt:lpstr>מה תפקיד שירת המחאה? </vt:lpstr>
      <vt:lpstr>תודה על ההקשבה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48</cp:revision>
  <dcterms:created xsi:type="dcterms:W3CDTF">2020-03-15T19:13:03Z</dcterms:created>
  <dcterms:modified xsi:type="dcterms:W3CDTF">2021-10-12T10:28:41Z</dcterms:modified>
</cp:coreProperties>
</file>