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4"/>
  </p:notesMasterIdLst>
  <p:sldIdLst>
    <p:sldId id="257" r:id="rId2"/>
    <p:sldId id="262" r:id="rId3"/>
    <p:sldId id="263" r:id="rId4"/>
    <p:sldId id="291" r:id="rId5"/>
    <p:sldId id="289" r:id="rId6"/>
    <p:sldId id="290" r:id="rId7"/>
    <p:sldId id="292" r:id="rId8"/>
    <p:sldId id="293" r:id="rId9"/>
    <p:sldId id="294" r:id="rId10"/>
    <p:sldId id="296" r:id="rId11"/>
    <p:sldId id="297" r:id="rId12"/>
    <p:sldId id="298" r:id="rId13"/>
  </p:sldIdLst>
  <p:sldSz cx="12190413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2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348" y="4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EC061A6-0796-4DA4-BCCF-C39215C865B3}" type="datetimeFigureOut">
              <a:rPr lang="he-IL" smtClean="0"/>
              <a:pPr/>
              <a:t>ו'/חשון/תשפ"ב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14281" y="2693988"/>
            <a:ext cx="10361851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69982" y="6569428"/>
            <a:ext cx="2623619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616" y="6410587"/>
            <a:ext cx="3245977" cy="86423"/>
          </a:xfrm>
          <a:prstGeom prst="roundRect">
            <a:avLst>
              <a:gd name="adj" fmla="val 49359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5182" y="-439221"/>
            <a:ext cx="4205100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8395" y="6565100"/>
            <a:ext cx="4433637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4576" y="369916"/>
            <a:ext cx="1301261" cy="159743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ם השיעו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15" y="1396869"/>
            <a:ext cx="13175666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38940" y="1640910"/>
            <a:ext cx="10871177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8995" y="6579191"/>
            <a:ext cx="5333172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 userDrawn="1"/>
        </p:nvSpPr>
        <p:spPr>
          <a:xfrm>
            <a:off x="9499907" y="6294300"/>
            <a:ext cx="3049259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5581" y="-235260"/>
            <a:ext cx="276813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048" y="163632"/>
            <a:ext cx="1427924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738117" y="2918492"/>
            <a:ext cx="10872000" cy="720000"/>
          </a:xfrm>
          <a:prstGeom prst="rect">
            <a:avLst/>
          </a:prstGeom>
        </p:spPr>
        <p:txBody>
          <a:bodyPr spcFirstLastPara="1" wrap="square" lIns="36000" tIns="36000" rIns="36000" bIns="3600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13" name="מציין מיקום תוכן 2"/>
          <p:cNvSpPr>
            <a:spLocks noGrp="1"/>
          </p:cNvSpPr>
          <p:nvPr>
            <p:ph idx="10"/>
          </p:nvPr>
        </p:nvSpPr>
        <p:spPr>
          <a:xfrm>
            <a:off x="738117" y="3655832"/>
            <a:ext cx="10872000" cy="720000"/>
          </a:xfrm>
        </p:spPr>
        <p:txBody>
          <a:bodyPr>
            <a:noAutofit/>
          </a:bodyPr>
          <a:lstStyle>
            <a:lvl1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</p:spPr>
        <p:txBody>
          <a:bodyPr lIns="36000" tIns="0" rIns="36000" bIns="0">
            <a:noAutofit/>
          </a:bodyPr>
          <a:lstStyle>
            <a:lvl1pPr>
              <a:defRPr sz="48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5206" y="1195757"/>
            <a:ext cx="11160000" cy="4680000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כותרו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06" y="1185681"/>
            <a:ext cx="11159999" cy="540000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0070C0"/>
                </a:solidFill>
                <a:latin typeface="Varela Round" pitchFamily="2" charset="-79"/>
                <a:cs typeface="Varela Round" pitchFamily="2" charset="-79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06" y="1725681"/>
            <a:ext cx="11160000" cy="4152517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10" name="מלבן מעוגל 9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2" name="מלבן מעוגל 11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>
              <a:defRPr kumimoji="0" lang="he-IL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סרט על פורמט מל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4" name="מציין מיקום של מדיה 3">
            <a:extLst>
              <a:ext uri="{FF2B5EF4-FFF2-40B4-BE49-F238E27FC236}">
                <a16:creationId xmlns:a16="http://schemas.microsoft.com/office/drawing/2014/main" id="{DD834E78-91D0-4CCC-9C3F-C5C504CFBE13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193675" y="228600"/>
            <a:ext cx="11780838" cy="6470650"/>
          </a:xfrm>
        </p:spPr>
        <p:txBody>
          <a:bodyPr/>
          <a:lstStyle>
            <a:lvl1pPr>
              <a:defRPr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מיועד לסרטים</a:t>
            </a:r>
          </a:p>
        </p:txBody>
      </p:sp>
    </p:spTree>
    <p:extLst>
      <p:ext uri="{BB962C8B-B14F-4D97-AF65-F5344CB8AC3E}">
        <p14:creationId xmlns:p14="http://schemas.microsoft.com/office/powerpoint/2010/main" val="36877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פריסה מותאמת איש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7485228-0E29-4D12-A6E9-299A5C766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8088C8B4-22B8-402C-8100-ED5EA1F70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F552B-607E-4869-A917-C44959BDCB12}" type="datetimeFigureOut">
              <a:rPr lang="he-IL" smtClean="0"/>
              <a:pPr/>
              <a:t>ו'/חשון/תשפ"ב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C3864E2F-0B6E-4A5C-BFAA-22472070C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5645161E-6299-41F9-9211-72210EFA3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20090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טקסט גדול-X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 hasCustomPrompt="1"/>
          </p:nvPr>
        </p:nvSpPr>
        <p:spPr>
          <a:xfrm>
            <a:off x="623800" y="1288473"/>
            <a:ext cx="10871177" cy="522444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3600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טקסט של תבנית בסיס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910298" y="6189198"/>
            <a:ext cx="3068196" cy="1189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10081039" y="81721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2155406" y="6347803"/>
            <a:ext cx="5558412" cy="47051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9" name="מציין מיקום טקסט 3"/>
          <p:cNvSpPr>
            <a:spLocks noGrp="1"/>
          </p:cNvSpPr>
          <p:nvPr>
            <p:ph type="body" sz="quarter" idx="10" hasCustomPrompt="1"/>
          </p:nvPr>
        </p:nvSpPr>
        <p:spPr>
          <a:xfrm>
            <a:off x="623807" y="192531"/>
            <a:ext cx="10871170" cy="10096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sz="4400" dirty="0"/>
              <a:t>לחץ כדי לערוך סגנון כותרת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3975921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F552B-607E-4869-A917-C44959BDCB12}" type="datetimeFigureOut">
              <a:rPr lang="he-IL" smtClean="0"/>
              <a:pPr/>
              <a:t>ו'/חשון/תשפ"ב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50" r:id="rId3"/>
    <p:sldLayoutId id="2147483653" r:id="rId4"/>
    <p:sldLayoutId id="2147483663" r:id="rId5"/>
    <p:sldLayoutId id="2147483666" r:id="rId6"/>
    <p:sldLayoutId id="2147483667" r:id="rId7"/>
    <p:sldLayoutId id="2147483665" r:id="rId8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13.3_08032020_1318-5JA.XLS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e-IL" dirty="0"/>
              <a:t>מערכת שידורים לאומית</a:t>
            </a: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 תפקיד שירת המחאה? 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515206" y="1352741"/>
            <a:ext cx="11160000" cy="4152517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br>
              <a:rPr lang="he-IL" dirty="0"/>
            </a:br>
            <a:r>
              <a:rPr lang="he-IL" dirty="0"/>
              <a:t> </a:t>
            </a:r>
          </a:p>
        </p:txBody>
      </p:sp>
      <p:sp>
        <p:nvSpPr>
          <p:cNvPr id="5" name="מציין מיקום תוכן 3">
            <a:extLst>
              <a:ext uri="{FF2B5EF4-FFF2-40B4-BE49-F238E27FC236}">
                <a16:creationId xmlns:a16="http://schemas.microsoft.com/office/drawing/2014/main" id="{32AB945A-D999-4BA4-9193-5B55520578D7}"/>
              </a:ext>
            </a:extLst>
          </p:cNvPr>
          <p:cNvSpPr txBox="1">
            <a:spLocks/>
          </p:cNvSpPr>
          <p:nvPr/>
        </p:nvSpPr>
        <p:spPr>
          <a:xfrm>
            <a:off x="520839" y="935501"/>
            <a:ext cx="8804415" cy="4665288"/>
          </a:xfrm>
          <a:prstGeom prst="rect">
            <a:avLst/>
          </a:prstGeom>
        </p:spPr>
        <p:txBody>
          <a:bodyPr vert="horz" lIns="91440" tIns="45720" rIns="91440" bIns="45720" rtlCol="1">
            <a:normAutofit fontScale="92500" lnSpcReduction="10000"/>
          </a:bodyPr>
          <a:lstStyle>
            <a:lvl1pPr marL="342900" indent="-342900" algn="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742950" indent="-285750" algn="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he-IL" dirty="0"/>
              <a:t>אדם מוחה כאשר הוא, או היא, כועסים. במקרה הזה, זו מחאה על תנאי ההעסקה של נשים חלשות בשוק העבודה ועל תרבות השיח. </a:t>
            </a:r>
          </a:p>
          <a:p>
            <a:pPr algn="just">
              <a:lnSpc>
                <a:spcPct val="150000"/>
              </a:lnSpc>
            </a:pPr>
            <a:r>
              <a:rPr lang="he-IL" dirty="0"/>
              <a:t>המוקדנית לא יכולה לבטא את מצוקתה מפורשות במהלך היום, אך המשוררת כן יכולה לתאר אותה בשיר: את מצוקת המוקדנית ואת מצוקת הלקוחה למול "השיטה" שאינה מאפשרת מגע ישיר וכן. </a:t>
            </a:r>
          </a:p>
          <a:p>
            <a:pPr algn="just">
              <a:lnSpc>
                <a:spcPct val="150000"/>
              </a:lnSpc>
            </a:pPr>
            <a:r>
              <a:rPr lang="he-IL" dirty="0"/>
              <a:t>השיר מבקש לעורר את הקוראות והקוראים למחשבה ולאנשים שמאחורי הקלעים, לעיתים קרובות נשים שהן קורבנותיה של אותה שיטה שיש לה סיסמאות יפות וריקות מתוכן: "לְכָל אִישׁ יֵשׁ תַּג מְחִיר וְשֶׁקֶר מַזְהִיר שֶׁמֵּאִיר/ אֶת דַּרְכּוֹ מִמָּרוֹם."</a:t>
            </a:r>
          </a:p>
        </p:txBody>
      </p:sp>
      <p:pic>
        <p:nvPicPr>
          <p:cNvPr id="9218" name="Picture 2" descr="Protesting, Megaphone, Hand, Woman">
            <a:extLst>
              <a:ext uri="{FF2B5EF4-FFF2-40B4-BE49-F238E27FC236}">
                <a16:creationId xmlns:a16="http://schemas.microsoft.com/office/drawing/2014/main" id="{482D007A-84D6-4B33-AD2A-C063690EF3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6743" y="496645"/>
            <a:ext cx="2052256" cy="2528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6036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תודה על ההקשבה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515206" y="1352741"/>
            <a:ext cx="11160000" cy="4152517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br>
              <a:rPr lang="he-IL" dirty="0"/>
            </a:br>
            <a:r>
              <a:rPr lang="he-IL" dirty="0"/>
              <a:t> </a:t>
            </a:r>
          </a:p>
        </p:txBody>
      </p:sp>
      <p:pic>
        <p:nvPicPr>
          <p:cNvPr id="6146" name="Picture 2" descr="Call Center, Headphones, Headset">
            <a:extLst>
              <a:ext uri="{FF2B5EF4-FFF2-40B4-BE49-F238E27FC236}">
                <a16:creationId xmlns:a16="http://schemas.microsoft.com/office/drawing/2014/main" id="{6919B89B-1105-4B83-84ED-722268AE4B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2975" y="1809750"/>
            <a:ext cx="7762875" cy="323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92067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423F6F61-4567-462B-A618-70CBC508D8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72" r="34234" b="66411"/>
          <a:stretch/>
        </p:blipFill>
        <p:spPr>
          <a:xfrm>
            <a:off x="4775372" y="446"/>
            <a:ext cx="3241542" cy="1838237"/>
          </a:xfrm>
          <a:prstGeom prst="rect">
            <a:avLst/>
          </a:prstGeom>
        </p:spPr>
      </p:pic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904EE8F9-32B7-45EB-8FC4-CC451E605118}"/>
              </a:ext>
            </a:extLst>
          </p:cNvPr>
          <p:cNvSpPr txBox="1"/>
          <p:nvPr/>
        </p:nvSpPr>
        <p:spPr>
          <a:xfrm>
            <a:off x="1348333" y="3016166"/>
            <a:ext cx="10471879" cy="181564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895260" algn="just"/>
            <a:r>
              <a:rPr lang="he-IL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</a:t>
            </a:r>
            <a:r>
              <a:rPr lang="en-US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rights@education.gov.il</a:t>
            </a:r>
            <a:endParaRPr lang="he-IL" sz="2800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0276247E-F89D-4BE1-B3D6-7FE06BEB5A42}"/>
              </a:ext>
            </a:extLst>
          </p:cNvPr>
          <p:cNvSpPr/>
          <p:nvPr/>
        </p:nvSpPr>
        <p:spPr>
          <a:xfrm>
            <a:off x="794" y="1838683"/>
            <a:ext cx="12188825" cy="763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32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שימוש ביצירות מוגנות בזכויות יוצרים ואיתור בעלי זכויות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321" y="2695767"/>
            <a:ext cx="9207201" cy="1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>
                <a:solidFill>
                  <a:srgbClr val="192A72"/>
                </a:solidFill>
              </a:rPr>
              <a:t>זו אני מדברת</a:t>
            </a:r>
            <a:r>
              <a:rPr lang="en-US" dirty="0">
                <a:solidFill>
                  <a:srgbClr val="192A72"/>
                </a:solidFill>
              </a:rPr>
              <a:t> </a:t>
            </a:r>
            <a:r>
              <a:rPr lang="he-IL" dirty="0">
                <a:solidFill>
                  <a:srgbClr val="192A72"/>
                </a:solidFill>
              </a:rPr>
              <a:t>/ </a:t>
            </a:r>
            <a:r>
              <a:rPr lang="he-IL" dirty="0" err="1">
                <a:solidFill>
                  <a:srgbClr val="192A72"/>
                </a:solidFill>
              </a:rPr>
              <a:t>יודית</a:t>
            </a:r>
            <a:r>
              <a:rPr lang="he-IL" dirty="0">
                <a:solidFill>
                  <a:srgbClr val="192A72"/>
                </a:solidFill>
              </a:rPr>
              <a:t> שחר</a:t>
            </a: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ספרות לתלמידי חטיבת הביניים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שם המורה:</a:t>
            </a:r>
            <a:r>
              <a:rPr lang="en-US" dirty="0">
                <a:sym typeface="Varela Round"/>
              </a:rPr>
              <a:t> </a:t>
            </a:r>
            <a:r>
              <a:rPr lang="he-IL" dirty="0">
                <a:sym typeface="Varela Round"/>
              </a:rPr>
              <a:t>ורד דור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solidFill>
                  <a:srgbClr val="192A72"/>
                </a:solidFill>
              </a:rPr>
              <a:t>מה נלמד היום </a:t>
            </a:r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4"/>
          </p:nvPr>
        </p:nvSpPr>
        <p:spPr>
          <a:xfrm>
            <a:off x="1595206" y="1352741"/>
            <a:ext cx="9000000" cy="4152517"/>
          </a:xfrm>
        </p:spPr>
        <p:txBody>
          <a:bodyPr/>
          <a:lstStyle/>
          <a:p>
            <a:pPr marL="0" indent="0" algn="just">
              <a:lnSpc>
                <a:spcPct val="200000"/>
              </a:lnSpc>
              <a:buNone/>
            </a:pPr>
            <a:r>
              <a:rPr lang="he-IL" dirty="0">
                <a:solidFill>
                  <a:schemeClr val="tx1"/>
                </a:solidFill>
              </a:rPr>
              <a:t>היום נלמד את השיר "זו אני מדברת" מאת </a:t>
            </a:r>
            <a:r>
              <a:rPr lang="he-IL" dirty="0" err="1">
                <a:solidFill>
                  <a:schemeClr val="tx1"/>
                </a:solidFill>
              </a:rPr>
              <a:t>יודית</a:t>
            </a:r>
            <a:r>
              <a:rPr lang="he-IL" dirty="0">
                <a:solidFill>
                  <a:schemeClr val="tx1"/>
                </a:solidFill>
              </a:rPr>
              <a:t> שחר, משוררת שהחלה לפרסם שירה לפני יותר מעשור. השיר פורסם באנתולוגיית שירה בשם "אדומה", שעוסקת בשוק העבודה וביחסי המעמדות בחברה הישראלית במבט ביקורתי. </a:t>
            </a:r>
          </a:p>
        </p:txBody>
      </p:sp>
      <p:pic>
        <p:nvPicPr>
          <p:cNvPr id="1026" name="Picture 2" descr="Protest, Demonstration, Communism, Fight, Fists, Girls">
            <a:extLst>
              <a:ext uri="{FF2B5EF4-FFF2-40B4-BE49-F238E27FC236}">
                <a16:creationId xmlns:a16="http://schemas.microsoft.com/office/drawing/2014/main" id="{82E4D50A-1736-4ED0-84B1-F0BB3EB13F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0871" y="3715146"/>
            <a:ext cx="2569941" cy="2441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solidFill>
                  <a:srgbClr val="192A72"/>
                </a:solidFill>
              </a:rPr>
              <a:t>מה נלמד היום </a:t>
            </a:r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4"/>
          </p:nvPr>
        </p:nvSpPr>
        <p:spPr>
          <a:xfrm>
            <a:off x="1595206" y="1352741"/>
            <a:ext cx="9000000" cy="4152517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he-IL" dirty="0">
                <a:solidFill>
                  <a:schemeClr val="tx1"/>
                </a:solidFill>
              </a:rPr>
              <a:t>שירי מחאה – על מה מוחים משוררי מחאה? </a:t>
            </a:r>
          </a:p>
          <a:p>
            <a:pPr>
              <a:lnSpc>
                <a:spcPct val="200000"/>
              </a:lnSpc>
            </a:pPr>
            <a:r>
              <a:rPr lang="he-IL" dirty="0">
                <a:solidFill>
                  <a:schemeClr val="tx1"/>
                </a:solidFill>
              </a:rPr>
              <a:t>פוליטיקה, כלכלה, יחסי מגדר ויחסי כוחות בחברה בכלל. </a:t>
            </a:r>
          </a:p>
          <a:p>
            <a:pPr>
              <a:lnSpc>
                <a:spcPct val="200000"/>
              </a:lnSpc>
            </a:pPr>
            <a:r>
              <a:rPr lang="he-IL" dirty="0">
                <a:solidFill>
                  <a:schemeClr val="tx1"/>
                </a:solidFill>
              </a:rPr>
              <a:t>האם לשירה יש כוח לשנות את העולם? </a:t>
            </a:r>
          </a:p>
          <a:p>
            <a:pPr marL="0" indent="0">
              <a:lnSpc>
                <a:spcPct val="200000"/>
              </a:lnSpc>
              <a:buNone/>
            </a:pPr>
            <a:endParaRPr lang="he-IL" dirty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endParaRPr lang="he-IL" dirty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endParaRPr lang="he-IL" dirty="0">
              <a:solidFill>
                <a:schemeClr val="tx1"/>
              </a:solidFill>
            </a:endParaRPr>
          </a:p>
        </p:txBody>
      </p:sp>
      <p:pic>
        <p:nvPicPr>
          <p:cNvPr id="2050" name="Picture 2" descr="Crowd, Day, First, Manifestation, March, My, People">
            <a:extLst>
              <a:ext uri="{FF2B5EF4-FFF2-40B4-BE49-F238E27FC236}">
                <a16:creationId xmlns:a16="http://schemas.microsoft.com/office/drawing/2014/main" id="{04DD9227-5128-4A5B-BF86-091C6DF944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767" y="2695353"/>
            <a:ext cx="9144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532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זו אני מדברת |</a:t>
            </a:r>
            <a:r>
              <a:rPr lang="en-US" dirty="0"/>
              <a:t> </a:t>
            </a:r>
            <a:r>
              <a:rPr lang="he-IL" dirty="0" err="1"/>
              <a:t>יודית</a:t>
            </a:r>
            <a:r>
              <a:rPr lang="he-IL" dirty="0"/>
              <a:t> שחר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2758675" y="1259455"/>
            <a:ext cx="9000000" cy="41525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sz="2200" dirty="0"/>
              <a:t>שֵרוּת לָקוֹחוֹת שָׁלוֹם זוֹ אֲנִי מְדַבֶּרֶת</a:t>
            </a:r>
            <a:br>
              <a:rPr lang="he-IL" sz="2200" dirty="0"/>
            </a:br>
            <a:r>
              <a:rPr lang="he-IL" sz="2200" dirty="0"/>
              <a:t>כֵּן, בְּמַה אוּכַל לַעֲזֹר,</a:t>
            </a:r>
            <a:br>
              <a:rPr lang="he-IL" sz="2200" dirty="0"/>
            </a:br>
            <a:r>
              <a:rPr lang="he-IL" sz="2200" dirty="0"/>
              <a:t>מִצְטַעֶרֶת גְּבֶרֶת אֲנִי יוֹדַעַת שֶׁהִמְתַּנְתְּ הַרְבֵּה בַּתּוֹר</a:t>
            </a:r>
            <a:br>
              <a:rPr lang="he-IL" sz="2200" dirty="0"/>
            </a:br>
            <a:r>
              <a:rPr lang="he-IL" sz="2200" dirty="0"/>
              <a:t>לֹא, אֲנִי לֹא יְכוֹלָה לְהַעֲבִיר לְאַחֲרַאי מִשְׁמֶרֶת,</a:t>
            </a:r>
            <a:br>
              <a:rPr lang="he-IL" sz="2200" dirty="0"/>
            </a:br>
            <a:r>
              <a:rPr lang="he-IL" sz="2200" dirty="0"/>
              <a:t>גְּבֶרֶת, פֹּה הַשִּׁיטָה מְדַבֶּרֶת, אֲמָנָה, מָשׁוֹבִים עַל בִּצּוּעִים,</a:t>
            </a:r>
            <a:br>
              <a:rPr lang="he-IL" sz="2200" dirty="0"/>
            </a:br>
            <a:r>
              <a:rPr lang="he-IL" sz="2200" dirty="0"/>
              <a:t>בּוֹנוּסִים לְמַשְׁאַבִּים אֱנוֹשִׁיִּים מִצְטַיְּנִים,</a:t>
            </a:r>
            <a:br>
              <a:rPr lang="he-IL" sz="2200" dirty="0"/>
            </a:br>
            <a:r>
              <a:rPr lang="he-IL" sz="2200" dirty="0"/>
              <a:t>וּבְרֹאשׁ חֹדֶשׁ מַשְׂכֹּרֶת שֶׁלֹּא גּוֹמֶרֶת לְכַסּוֹת</a:t>
            </a:r>
            <a:br>
              <a:rPr lang="he-IL" sz="2200" dirty="0"/>
            </a:br>
            <a:r>
              <a:rPr lang="he-IL" sz="2200" dirty="0"/>
              <a:t>עַל שָׁרְשֵׁי הַשְּׂעָרוֹת הַלְּבָנוֹת.</a:t>
            </a:r>
            <a:br>
              <a:rPr lang="he-IL" sz="2200" dirty="0"/>
            </a:br>
            <a:r>
              <a:rPr lang="he-IL" sz="2200" dirty="0"/>
              <a:t>(גְּבֶרֶת, אַתְּ לֹא שׁוֹמַעַת שֶׁהַתִּינוֹק שֶׁלָּךְ בּוֹכֶה?)</a:t>
            </a:r>
          </a:p>
          <a:p>
            <a:pPr>
              <a:lnSpc>
                <a:spcPct val="150000"/>
              </a:lnSpc>
            </a:pPr>
            <a:endParaRPr lang="he-IL" sz="2200" dirty="0"/>
          </a:p>
        </p:txBody>
      </p:sp>
      <p:sp>
        <p:nvSpPr>
          <p:cNvPr id="7" name="מציין מיקום תוכן 10">
            <a:extLst>
              <a:ext uri="{FF2B5EF4-FFF2-40B4-BE49-F238E27FC236}">
                <a16:creationId xmlns:a16="http://schemas.microsoft.com/office/drawing/2014/main" id="{E617E21A-802E-4A8B-B77C-A2C37D03ACCC}"/>
              </a:ext>
            </a:extLst>
          </p:cNvPr>
          <p:cNvSpPr txBox="1">
            <a:spLocks/>
          </p:cNvSpPr>
          <p:nvPr/>
        </p:nvSpPr>
        <p:spPr>
          <a:xfrm>
            <a:off x="202019" y="1612267"/>
            <a:ext cx="5382685" cy="4152517"/>
          </a:xfrm>
          <a:prstGeom prst="rect">
            <a:avLst/>
          </a:prstGeom>
        </p:spPr>
        <p:txBody>
          <a:bodyPr vert="horz" lIns="91440" tIns="45720" rIns="91440" bIns="45720" rtlCol="1">
            <a:normAutofit fontScale="92500" lnSpcReduction="10000"/>
          </a:bodyPr>
          <a:lstStyle>
            <a:lvl1pPr marL="342900" indent="-342900" algn="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742950" indent="-285750" algn="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e-IL" dirty="0"/>
              <a:t>זוֹ אֲנִי מַעֲנֶה אֱנוֹשִׁי מְדַבֶּרֶת אֵלַיִךְ</a:t>
            </a:r>
            <a:br>
              <a:rPr lang="he-IL" dirty="0"/>
            </a:br>
            <a:r>
              <a:rPr lang="he-IL" dirty="0"/>
              <a:t>עֶשְׂרִים וְאַרְבַּע שָׁעוֹת בִּימָמָה שִׁבְעָה יָמִים בַּשָּׁבוּעַ</a:t>
            </a:r>
            <a:br>
              <a:rPr lang="he-IL" dirty="0"/>
            </a:br>
            <a:r>
              <a:rPr lang="he-IL" dirty="0"/>
              <a:t>אֲנַחְנוּ כָּאן, אַמָּה לְאַמָּה מִתַּחַת לָאֲדָמָה</a:t>
            </a:r>
            <a:br>
              <a:rPr lang="he-IL" dirty="0"/>
            </a:br>
            <a:r>
              <a:rPr lang="he-IL" dirty="0"/>
              <a:t>מִצֵּאתָ הַחַמָּה עַד לְצֵאת הַנְּשָׁמָה</a:t>
            </a:r>
            <a:br>
              <a:rPr lang="he-IL" dirty="0"/>
            </a:br>
            <a:r>
              <a:rPr lang="he-IL" dirty="0"/>
              <a:t>בְּמָקוֹם שֶׁקּוֹרְאִים לוֹ אוֹפֶּן </a:t>
            </a:r>
            <a:r>
              <a:rPr lang="he-IL" dirty="0" err="1"/>
              <a:t>סְפֵּיס</a:t>
            </a:r>
            <a:r>
              <a:rPr lang="he-IL" dirty="0"/>
              <a:t>, מוּאָרוֹת נֵיאוֹן</a:t>
            </a:r>
            <a:br>
              <a:rPr lang="he-IL" dirty="0"/>
            </a:br>
            <a:r>
              <a:rPr lang="he-IL" dirty="0"/>
              <a:t>לְלֹא חַלּוֹן, </a:t>
            </a:r>
            <a:r>
              <a:rPr lang="he-IL" dirty="0" err="1"/>
              <a:t>שֵׁרוּתִים</a:t>
            </a:r>
            <a:r>
              <a:rPr lang="he-IL" dirty="0"/>
              <a:t> </a:t>
            </a:r>
            <a:r>
              <a:rPr lang="he-IL" dirty="0" err="1"/>
              <a:t>בַּפִּנָּה</a:t>
            </a:r>
            <a:r>
              <a:rPr lang="he-IL" dirty="0"/>
              <a:t> וְאַחֲרָאִית שֶׁמַּאֲזִינָה</a:t>
            </a:r>
            <a:br>
              <a:rPr lang="he-IL" dirty="0"/>
            </a:br>
            <a:r>
              <a:rPr lang="he-IL" dirty="0"/>
              <a:t>וְקוֹנֶסֶת כְּשֶׁאֲנִי אוֹנֶסֶת בְּצוּרָה לֹא </a:t>
            </a:r>
            <a:r>
              <a:rPr lang="he-IL" dirty="0" err="1"/>
              <a:t>מְנֻמֶּסֶת</a:t>
            </a:r>
            <a:br>
              <a:rPr lang="he-IL" dirty="0"/>
            </a:br>
            <a:r>
              <a:rPr lang="he-IL" dirty="0"/>
              <a:t>אֶת חֲבִילַת הַשְּׁקָרִים </a:t>
            </a:r>
            <a:r>
              <a:rPr lang="he-IL" dirty="0" err="1"/>
              <a:t>הַשָׁוָה</a:t>
            </a:r>
            <a:r>
              <a:rPr lang="he-IL" dirty="0"/>
              <a:t> לְכָל נֶפֶשׁ,</a:t>
            </a:r>
            <a:br>
              <a:rPr lang="he-IL" dirty="0"/>
            </a:br>
            <a:r>
              <a:rPr lang="he-IL" dirty="0"/>
              <a:t>גְּבֶרֶת, זֶה לֹא מְשַׁנֶּה מָה אַתְּ אוֹמֶרֶת,</a:t>
            </a:r>
            <a:br>
              <a:rPr lang="he-IL" dirty="0"/>
            </a:br>
            <a:r>
              <a:rPr lang="he-IL" dirty="0"/>
              <a:t>(הַתִּינוֹק שֶׁלָּךְ לֹא מַפְסִיק לִבְכּוֹת)</a:t>
            </a:r>
            <a:br>
              <a:rPr lang="he-IL" dirty="0"/>
            </a:br>
            <a:r>
              <a:rPr lang="he-IL" dirty="0"/>
              <a:t>לְכָל אִישׁ יֵשׁ תַּג מְחִיר וְשֶׁקֶר מַזְהִיר שֶׁמֵּאִיר</a:t>
            </a:r>
            <a:br>
              <a:rPr lang="he-IL" dirty="0"/>
            </a:br>
            <a:r>
              <a:rPr lang="he-IL" dirty="0"/>
              <a:t>אֶת דַּרְכּוֹ מִמָּרוֹם.</a:t>
            </a:r>
            <a:br>
              <a:rPr lang="he-IL" dirty="0"/>
            </a:br>
            <a:r>
              <a:rPr lang="he-IL" dirty="0"/>
              <a:t>בְּמַה אוּכַל לַעֲזֹר?</a:t>
            </a:r>
          </a:p>
          <a:p>
            <a:pPr>
              <a:lnSpc>
                <a:spcPct val="150000"/>
              </a:lnSpc>
            </a:pPr>
            <a:endParaRPr lang="he-IL" dirty="0"/>
          </a:p>
        </p:txBody>
      </p:sp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5BED862C-9A0E-4A49-9A18-83C254B66D7B}"/>
              </a:ext>
            </a:extLst>
          </p:cNvPr>
          <p:cNvSpPr txBox="1"/>
          <p:nvPr/>
        </p:nvSpPr>
        <p:spPr>
          <a:xfrm>
            <a:off x="9004767" y="5127700"/>
            <a:ext cx="2806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b="1" u="sng" dirty="0">
                <a:solidFill>
                  <a:schemeClr val="accent1">
                    <a:lumMod val="75000"/>
                  </a:schemeClr>
                </a:solidFill>
                <a:hlinkClick r:id="rId3" action="ppaction://hlinkfile"/>
              </a:rPr>
              <a:t>המשוררת מקריאה את השיר</a:t>
            </a:r>
            <a:endParaRPr lang="en-IL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074" name="Picture 2" descr="Call-Center, Girl, Headset, Office, Call">
            <a:extLst>
              <a:ext uri="{FF2B5EF4-FFF2-40B4-BE49-F238E27FC236}">
                <a16:creationId xmlns:a16="http://schemas.microsoft.com/office/drawing/2014/main" id="{16DB8B70-6D00-44AA-97CC-67322290CF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1280" y="4723710"/>
            <a:ext cx="1350409" cy="1525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1067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E9A6F54-B3C4-4322-9999-0D404C0B1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הדוברת </a:t>
            </a:r>
            <a:r>
              <a:rPr lang="he-IL" dirty="0" err="1"/>
              <a:t>והנמענת</a:t>
            </a:r>
            <a:r>
              <a:rPr lang="he-IL" dirty="0"/>
              <a:t> בשיר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47262396-C91E-4C97-855F-7669D90EDF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5206" y="1352741"/>
            <a:ext cx="9107096" cy="4152517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he-IL" b="1" dirty="0"/>
              <a:t>דוברת</a:t>
            </a:r>
            <a:r>
              <a:rPr lang="he-IL" dirty="0"/>
              <a:t> – מי שהשיר נמסר בקולה. כאן, היא מוקדנית אלמונית שמדברת ישירות אל לקוחה בשעת שיחת שירות. </a:t>
            </a:r>
          </a:p>
          <a:p>
            <a:pPr>
              <a:lnSpc>
                <a:spcPct val="150000"/>
              </a:lnSpc>
            </a:pPr>
            <a:r>
              <a:rPr lang="he-IL" b="1" dirty="0" err="1"/>
              <a:t>נמענת</a:t>
            </a:r>
            <a:r>
              <a:rPr lang="he-IL" b="1" dirty="0"/>
              <a:t> </a:t>
            </a:r>
            <a:r>
              <a:rPr lang="he-IL" dirty="0"/>
              <a:t>– זו שאליה השיר מכוון. האישה האלמונית, חסרת הפנים שמעבר לקו.</a:t>
            </a:r>
          </a:p>
          <a:p>
            <a:pPr>
              <a:lnSpc>
                <a:spcPct val="150000"/>
              </a:lnSpc>
            </a:pPr>
            <a:r>
              <a:rPr lang="he-IL" dirty="0"/>
              <a:t>הדוברת </a:t>
            </a:r>
            <a:r>
              <a:rPr lang="he-IL" dirty="0" err="1"/>
              <a:t>והנמענת</a:t>
            </a:r>
            <a:r>
              <a:rPr lang="he-IL" dirty="0"/>
              <a:t> בשיר הזה הן זרות. יש ביניהן יחסי עבודה לא אישיים, קצרים וחד פעמיים. </a:t>
            </a:r>
            <a:r>
              <a:rPr lang="he-IL" dirty="0" err="1"/>
              <a:t>הנמענת</a:t>
            </a:r>
            <a:r>
              <a:rPr lang="he-IL" dirty="0"/>
              <a:t> זקוקה למשהו והדוברת לא יכולה לתת לה את מבוקשה וכבולה בכללים קשיחים ובתנאי עבודה קשים. היא מחויבת לנעימות ולנימוס, אך ידיה כבולות. </a:t>
            </a:r>
          </a:p>
        </p:txBody>
      </p:sp>
      <p:pic>
        <p:nvPicPr>
          <p:cNvPr id="4098" name="Picture 2" descr="Support, Help, Hotline, Headset">
            <a:extLst>
              <a:ext uri="{FF2B5EF4-FFF2-40B4-BE49-F238E27FC236}">
                <a16:creationId xmlns:a16="http://schemas.microsoft.com/office/drawing/2014/main" id="{83829140-B906-4222-B10E-C873611A935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510"/>
          <a:stretch/>
        </p:blipFill>
        <p:spPr bwMode="auto">
          <a:xfrm>
            <a:off x="3957601" y="4922875"/>
            <a:ext cx="3106484" cy="1350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8259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E9A6F54-B3C4-4322-9999-0D404C0B1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דרכי עיצוב 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47262396-C91E-4C97-855F-7669D90EDF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5206" y="1352741"/>
            <a:ext cx="11160000" cy="4152517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he-IL" dirty="0"/>
              <a:t>השיר כתוב בלשון דיבור יום יומית, לא במשלב גבוה. הדברים, על פניהם, ברורים מאוד. כמעט כל אחד מאתנו שוחח עם מוקדנים ומוקדניות ויכול לזהות את השפה המקצועית הארגונית של השיר. </a:t>
            </a:r>
          </a:p>
          <a:p>
            <a:pPr algn="just">
              <a:lnSpc>
                <a:spcPct val="150000"/>
              </a:lnSpc>
            </a:pPr>
            <a:r>
              <a:rPr lang="he-IL" dirty="0"/>
              <a:t>אם כן – מה הופך את השיר לשיר, ולא לרצף טקסט שכל אחת ואחד מאיתנו יכלו לומר, בכל יום? </a:t>
            </a:r>
          </a:p>
        </p:txBody>
      </p:sp>
      <p:pic>
        <p:nvPicPr>
          <p:cNvPr id="5122" name="Picture 2" descr="Call Center, Call Centre, Headphones, Headset">
            <a:extLst>
              <a:ext uri="{FF2B5EF4-FFF2-40B4-BE49-F238E27FC236}">
                <a16:creationId xmlns:a16="http://schemas.microsoft.com/office/drawing/2014/main" id="{8AE69427-6DF8-4E4F-8A27-0F4CC09351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2402" y="321546"/>
            <a:ext cx="929207" cy="933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Support, Online Support, Helpdesk">
            <a:extLst>
              <a:ext uri="{FF2B5EF4-FFF2-40B4-BE49-F238E27FC236}">
                <a16:creationId xmlns:a16="http://schemas.microsoft.com/office/drawing/2014/main" id="{C32A5E64-34FA-4239-9EA3-CB10B649ED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5649" y="3987209"/>
            <a:ext cx="1487522" cy="2443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7125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אמת באמצעות אירוניה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146833" y="1352741"/>
            <a:ext cx="9219637" cy="4668231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he-IL" dirty="0"/>
              <a:t>השיר מעוצב כמונולוג של הדוברת. הוא נאמר לה במלואו, אך בחיים האמיתיים, המוקדנית לא יכולה לומר את הדברים הבוטים הללו, הגם שהם מדויקים ונכונים. </a:t>
            </a:r>
          </a:p>
          <a:p>
            <a:pPr algn="just">
              <a:lnSpc>
                <a:spcPct val="150000"/>
              </a:lnSpc>
            </a:pPr>
            <a:r>
              <a:rPr lang="he-IL" dirty="0"/>
              <a:t>אירוניה נוצרת כאשר המסר המפורש אינו תואם את המשמעות </a:t>
            </a:r>
            <a:r>
              <a:rPr lang="he-IL" dirty="0" err="1"/>
              <a:t>האמיתית</a:t>
            </a:r>
            <a:r>
              <a:rPr lang="he-IL" dirty="0"/>
              <a:t> של הדברים. "זו אני מענה אנושי מדברת אליך", אומרת הדוברת, אך גם מתארת מפורשות עד כמה השיחה, והסיטואציה כולה, כלל אינן אנושיות. </a:t>
            </a:r>
          </a:p>
          <a:p>
            <a:pPr algn="just">
              <a:lnSpc>
                <a:spcPct val="150000"/>
              </a:lnSpc>
            </a:pPr>
            <a:r>
              <a:rPr lang="he-IL" dirty="0"/>
              <a:t>כאן, המוקדנית פונה בנימוס ללקוחה, אך למעשה מסרבת לה: "גברת, זה לא משנה מה את אומרת". הניגוד בין הנימוס לבוטות יוצר גם הוא מסר חזק. </a:t>
            </a:r>
          </a:p>
        </p:txBody>
      </p:sp>
      <p:pic>
        <p:nvPicPr>
          <p:cNvPr id="7170" name="Picture 2" descr="Call Center, Phone, Service, Help, Call">
            <a:extLst>
              <a:ext uri="{FF2B5EF4-FFF2-40B4-BE49-F238E27FC236}">
                <a16:creationId xmlns:a16="http://schemas.microsoft.com/office/drawing/2014/main" id="{67818BD6-FFFF-4AC4-810B-3F0E06B08B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1618" y="1352741"/>
            <a:ext cx="1881962" cy="1881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9948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במה עוסק השיר? 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515206" y="1352741"/>
            <a:ext cx="8980486" cy="459789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he-IL" dirty="0"/>
              <a:t>שוק העבודה של נשים מוחלשות, שמרוויחות שכר מינימום ועובדות בצפיפות, בחדר אחד משותף, בתנאי עבדות "אמה לאמה תחת האדמה". </a:t>
            </a:r>
          </a:p>
          <a:p>
            <a:pPr algn="just">
              <a:lnSpc>
                <a:spcPct val="150000"/>
              </a:lnSpc>
            </a:pPr>
            <a:r>
              <a:rPr lang="he-IL" dirty="0"/>
              <a:t>ניכור – זו שיחה בין שתי זרות שאינן מכירות זו את זו. אין כאן אמת, כבוד הדדי או אותנטיות, אלא להפך – זרות, אזלת יד, כעס ואף שקרים מפורשים. </a:t>
            </a:r>
          </a:p>
          <a:p>
            <a:pPr algn="just">
              <a:lnSpc>
                <a:spcPct val="150000"/>
              </a:lnSpc>
            </a:pPr>
            <a:r>
              <a:rPr lang="he-IL" dirty="0"/>
              <a:t>הניכור משותף לשתיהן ושתיהן פגיעות – המוקדנית כבולה, וכך גם הלקוחה: היא לא יכולה לקבל מענה לבעייתה ואף לא להתפנות לתינוק הבוכה שלה. בסיטואציה הזו, כולם מפסידים. </a:t>
            </a:r>
          </a:p>
        </p:txBody>
      </p:sp>
      <p:pic>
        <p:nvPicPr>
          <p:cNvPr id="6" name="Picture 4" descr="Baby, Crying, Infants, Cry, Kid, Little">
            <a:extLst>
              <a:ext uri="{FF2B5EF4-FFF2-40B4-BE49-F238E27FC236}">
                <a16:creationId xmlns:a16="http://schemas.microsoft.com/office/drawing/2014/main" id="{46D72C1A-A7BF-46D2-818C-1D9993C41B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9236" y="1565451"/>
            <a:ext cx="1238712" cy="1863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5950787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</TotalTime>
  <Words>773</Words>
  <Application>Microsoft Office PowerPoint</Application>
  <PresentationFormat>מותאם אישית</PresentationFormat>
  <Paragraphs>39</Paragraphs>
  <Slides>12</Slides>
  <Notes>4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Varela Round</vt:lpstr>
      <vt:lpstr>ערכת נושא Office</vt:lpstr>
      <vt:lpstr>מערכת שידורים לאומית</vt:lpstr>
      <vt:lpstr>זו אני מדברת / יודית שחר</vt:lpstr>
      <vt:lpstr>מה נלמד היום </vt:lpstr>
      <vt:lpstr>מה נלמד היום </vt:lpstr>
      <vt:lpstr>זו אני מדברת | יודית שחר</vt:lpstr>
      <vt:lpstr>הדוברת והנמענת בשיר</vt:lpstr>
      <vt:lpstr>דרכי עיצוב </vt:lpstr>
      <vt:lpstr>אמת באמצעות אירוניה</vt:lpstr>
      <vt:lpstr>במה עוסק השיר? </vt:lpstr>
      <vt:lpstr>מה תפקיד שירת המחאה? </vt:lpstr>
      <vt:lpstr>תודה על ההקשבה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שני שמלה/Shani Chemla</cp:lastModifiedBy>
  <cp:revision>48</cp:revision>
  <dcterms:created xsi:type="dcterms:W3CDTF">2020-03-15T19:13:03Z</dcterms:created>
  <dcterms:modified xsi:type="dcterms:W3CDTF">2021-10-12T10:28:41Z</dcterms:modified>
</cp:coreProperties>
</file>