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92" r:id="rId2"/>
    <p:sldMasterId id="2147483706" r:id="rId3"/>
    <p:sldMasterId id="2147483719" r:id="rId4"/>
    <p:sldMasterId id="2147483726" r:id="rId5"/>
  </p:sldMasterIdLst>
  <p:notesMasterIdLst>
    <p:notesMasterId r:id="rId58"/>
  </p:notesMasterIdLst>
  <p:handoutMasterIdLst>
    <p:handoutMasterId r:id="rId59"/>
  </p:handoutMasterIdLst>
  <p:sldIdLst>
    <p:sldId id="257" r:id="rId6"/>
    <p:sldId id="262" r:id="rId7"/>
    <p:sldId id="414" r:id="rId8"/>
    <p:sldId id="288" r:id="rId9"/>
    <p:sldId id="420" r:id="rId10"/>
    <p:sldId id="421" r:id="rId11"/>
    <p:sldId id="422" r:id="rId12"/>
    <p:sldId id="351" r:id="rId13"/>
    <p:sldId id="424" r:id="rId14"/>
    <p:sldId id="331" r:id="rId15"/>
    <p:sldId id="334" r:id="rId16"/>
    <p:sldId id="335" r:id="rId17"/>
    <p:sldId id="508" r:id="rId18"/>
    <p:sldId id="338" r:id="rId19"/>
    <p:sldId id="339" r:id="rId20"/>
    <p:sldId id="340" r:id="rId21"/>
    <p:sldId id="341" r:id="rId22"/>
    <p:sldId id="342" r:id="rId23"/>
    <p:sldId id="343" r:id="rId24"/>
    <p:sldId id="425" r:id="rId25"/>
    <p:sldId id="348" r:id="rId26"/>
    <p:sldId id="426" r:id="rId27"/>
    <p:sldId id="500" r:id="rId28"/>
    <p:sldId id="428" r:id="rId29"/>
    <p:sldId id="433" r:id="rId30"/>
    <p:sldId id="359" r:id="rId31"/>
    <p:sldId id="363" r:id="rId32"/>
    <p:sldId id="434" r:id="rId33"/>
    <p:sldId id="435" r:id="rId34"/>
    <p:sldId id="438" r:id="rId35"/>
    <p:sldId id="441" r:id="rId36"/>
    <p:sldId id="442" r:id="rId37"/>
    <p:sldId id="446" r:id="rId38"/>
    <p:sldId id="509" r:id="rId39"/>
    <p:sldId id="440" r:id="rId40"/>
    <p:sldId id="439" r:id="rId41"/>
    <p:sldId id="447" r:id="rId42"/>
    <p:sldId id="504" r:id="rId43"/>
    <p:sldId id="494" r:id="rId44"/>
    <p:sldId id="501" r:id="rId45"/>
    <p:sldId id="453" r:id="rId46"/>
    <p:sldId id="454" r:id="rId47"/>
    <p:sldId id="455" r:id="rId48"/>
    <p:sldId id="456" r:id="rId49"/>
    <p:sldId id="457" r:id="rId50"/>
    <p:sldId id="460" r:id="rId51"/>
    <p:sldId id="462" r:id="rId52"/>
    <p:sldId id="499" r:id="rId53"/>
    <p:sldId id="506" r:id="rId54"/>
    <p:sldId id="507" r:id="rId55"/>
    <p:sldId id="383" r:id="rId56"/>
    <p:sldId id="291" r:id="rId5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3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192A72"/>
    <a:srgbClr val="00CC00"/>
    <a:srgbClr val="FFFFCC"/>
    <a:srgbClr val="FFFF99"/>
    <a:srgbClr val="92D050"/>
    <a:srgbClr val="FF33CC"/>
    <a:srgbClr val="E0E0E0"/>
    <a:srgbClr val="6CF0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960" autoAdjust="0"/>
    <p:restoredTop sz="94353" autoAdjust="0"/>
  </p:normalViewPr>
  <p:slideViewPr>
    <p:cSldViewPr snapToGrid="0" snapToObjects="1">
      <p:cViewPr varScale="1">
        <p:scale>
          <a:sx n="102" d="100"/>
          <a:sy n="102" d="100"/>
        </p:scale>
        <p:origin x="840" y="96"/>
      </p:cViewPr>
      <p:guideLst>
        <p:guide orient="horz" pos="1979"/>
        <p:guide pos="39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DFAD8BD-FDF8-4373-A6B3-B1D9743289F8}" type="datetimeFigureOut">
              <a:rPr lang="he-IL" smtClean="0"/>
              <a:t>ח'/אלול/תש"ף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67C5FAF-C918-4989-BFDB-35C0F6C9E03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32006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ח'/אלול/תש"ף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43706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06883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96923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99408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48125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730e8a58a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g730e8a58a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5762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יש להוסיף לפתרון חישוב של מספר אטומים על ידי הכפלה </a:t>
            </a:r>
            <a:r>
              <a:rPr lang="he-IL" dirty="0" err="1"/>
              <a:t>באבוגדרו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48061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יש להוסיף לפתרון חישוב של מספר אטומים על ידי הכפלה </a:t>
            </a:r>
            <a:r>
              <a:rPr lang="he-IL" dirty="0" err="1"/>
              <a:t>באבוגדרו</a:t>
            </a:r>
            <a:r>
              <a:rPr lang="he-IL" dirty="0"/>
              <a:t>- </a:t>
            </a:r>
            <a:r>
              <a:rPr lang="he-IL" dirty="0">
                <a:solidFill>
                  <a:srgbClr val="FF0000"/>
                </a:solidFill>
              </a:rPr>
              <a:t>תוקן</a:t>
            </a:r>
          </a:p>
        </p:txBody>
      </p:sp>
    </p:spTree>
    <p:extLst>
      <p:ext uri="{BB962C8B-B14F-4D97-AF65-F5344CB8AC3E}">
        <p14:creationId xmlns:p14="http://schemas.microsoft.com/office/powerpoint/2010/main" val="1327219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4057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94066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9537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42864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891081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55707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68675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56229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62836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19914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01900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81023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48255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4461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54821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" y="2693991"/>
            <a:ext cx="12192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8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8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2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7" y="369916"/>
            <a:ext cx="1301430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98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4" y="1396872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70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" y="2895892"/>
            <a:ext cx="12192000" cy="7652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40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1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6" y="87234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1831345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4" y="1396872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" y="166694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" y="2918493"/>
            <a:ext cx="12192000" cy="64209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5" y="5699024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6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4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2" y="6104089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1751686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575" indent="0">
              <a:tabLst>
                <a:tab pos="11658600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5" y="1195759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2" y="5878201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6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51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1771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6" y="1185681"/>
            <a:ext cx="8306992" cy="540000"/>
          </a:xfrm>
        </p:spPr>
        <p:txBody>
          <a:bodyPr anchor="ctr">
            <a:noAutofit/>
          </a:bodyPr>
          <a:lstStyle>
            <a:lvl1pPr marL="185738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4"/>
            <a:ext cx="8031963" cy="4152517"/>
          </a:xfrm>
        </p:spPr>
        <p:txBody>
          <a:bodyPr>
            <a:normAutofit/>
          </a:bodyPr>
          <a:lstStyle>
            <a:lvl1pPr marL="439738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5" y="5699024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6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4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2" y="6104089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454890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2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5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3" y="81724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6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697280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2" y="5878201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51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7" y="639719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34811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2" y="5878201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6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51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0002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48" y="964353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60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4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973259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4697" y="978203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60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4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5" y="978203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3911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3041" y="1030564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60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4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4804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60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4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5" y="938560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9233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1_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1"/>
          <p:cNvSpPr txBox="1"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body" idx="1"/>
          </p:nvPr>
        </p:nvSpPr>
        <p:spPr>
          <a:xfrm>
            <a:off x="515273" y="1185681"/>
            <a:ext cx="1116145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  <a:defRPr sz="3200" b="1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1116145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41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41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41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472510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11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40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1864087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1847203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6121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 anchor="ctr">
            <a:noAutofit/>
          </a:bodyPr>
          <a:lstStyle>
            <a:lvl1pPr marL="185757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4241754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2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70780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032606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63902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40529521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09527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03485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39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1" y="2693989"/>
            <a:ext cx="103632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410588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48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037" y="1640910"/>
            <a:ext cx="10872592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579191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6294301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6883" y="-235260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213" y="2918492"/>
            <a:ext cx="10873415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213" y="3655832"/>
            <a:ext cx="10873415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9096243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037" y="1640910"/>
            <a:ext cx="10872592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579191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6294301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6883" y="-235260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213" y="2918493"/>
            <a:ext cx="10873415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808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3" y="1195757"/>
            <a:ext cx="11161453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162271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811956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32055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1" y="2693989"/>
            <a:ext cx="103632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410588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583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037" y="1640910"/>
            <a:ext cx="10872592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579191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6294301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6883" y="-235260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213" y="2918492"/>
            <a:ext cx="10873415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213" y="3655832"/>
            <a:ext cx="10873415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6367552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037" y="1640910"/>
            <a:ext cx="10872592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579191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6294301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6883" y="-235260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213" y="2918493"/>
            <a:ext cx="10873415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82850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3" y="1195757"/>
            <a:ext cx="11161453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921071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293720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677821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1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1FA16-53BA-4011-A869-FB08AF74F4F4}" type="datetime8">
              <a:rPr lang="he-IL" smtClean="0"/>
              <a:t>28 אוגוסט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74" r:id="rId4"/>
    <p:sldLayoutId id="2147483675" r:id="rId5"/>
    <p:sldLayoutId id="2147483650" r:id="rId6"/>
    <p:sldLayoutId id="2147483676" r:id="rId7"/>
    <p:sldLayoutId id="2147483653" r:id="rId8"/>
    <p:sldLayoutId id="2147483666" r:id="rId9"/>
    <p:sldLayoutId id="2147483677" r:id="rId10"/>
    <p:sldLayoutId id="2147483691" r:id="rId11"/>
  </p:sldLayoutIdLst>
  <p:hf sldNum="0" hdr="0" ftr="0"/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BA198-E548-4CF3-8E50-C49B0F6DA580}" type="datetime8">
              <a:rPr lang="he-IL" smtClean="0"/>
              <a:t>28 אוגוסט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2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003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sldNum="0" hdr="0" ft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80519-6ACA-4B37-89C2-654633A67BFC}" type="datetime8">
              <a:rPr lang="he-IL" smtClean="0"/>
              <a:t>28 אוגוסט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100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hf sldNum="0" hdr="0" ftr="0"/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9D04F-2C45-41C2-B859-E70AAEDB2354}" type="datetime8">
              <a:rPr lang="he-IL" smtClean="0"/>
              <a:t>28 אוגוסט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294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</p:sldLayoutIdLst>
  <p:hf sldNum="0" hdr="0" ft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09601" y="64008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1DA3B-91B3-4939-AD72-7D0D5F8DDAEF}" type="datetime8">
              <a:rPr lang="he-IL" smtClean="0"/>
              <a:t>28 אוגוסט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737599" y="636000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7" name="מציין מיקום של מספר שקופית 8">
            <a:extLst>
              <a:ext uri="{FF2B5EF4-FFF2-40B4-BE49-F238E27FC236}">
                <a16:creationId xmlns:a16="http://schemas.microsoft.com/office/drawing/2014/main" id="{FB46C723-E50E-4A8B-A42A-BBC9E3366621}"/>
              </a:ext>
            </a:extLst>
          </p:cNvPr>
          <p:cNvSpPr txBox="1">
            <a:spLocks/>
          </p:cNvSpPr>
          <p:nvPr userDrawn="1"/>
        </p:nvSpPr>
        <p:spPr>
          <a:xfrm>
            <a:off x="10840099" y="5734050"/>
            <a:ext cx="812906" cy="521208"/>
          </a:xfrm>
          <a:prstGeom prst="rect">
            <a:avLst/>
          </a:prstGeom>
        </p:spPr>
        <p:txBody>
          <a:bodyPr rtlCol="0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smtClean="0"/>
              <a:pPr/>
              <a:t>‹#›</a:t>
            </a:fld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79931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</p:sldLayoutIdLst>
  <p:hf sldNum="0" hdr="0" ft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image" Target="../media/image260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9.png"/><Relationship Id="rId9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bit.ly/2vPazzQ" TargetMode="External"/><Relationship Id="rId1" Type="http://schemas.openxmlformats.org/officeDocument/2006/relationships/slideLayout" Target="../slideLayouts/slideLayout4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69130" y="1041505"/>
            <a:ext cx="23510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NO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3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(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aq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)</a:t>
            </a:r>
            <a:endParaRPr kumimoji="0" lang="he-IL" sz="2400" b="0" i="0" u="none" strike="noStrike" kern="1200" cap="none" spc="0" normalizeH="0" baseline="-25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4421" y="947143"/>
            <a:ext cx="12162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Li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Br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(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aq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)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6021" y="1681358"/>
            <a:ext cx="7468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Li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+</a:t>
            </a:r>
            <a:endParaRPr kumimoji="0" lang="he-IL" sz="24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28113" y="1668281"/>
            <a:ext cx="7468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Br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-</a:t>
            </a:r>
            <a:endParaRPr kumimoji="0" lang="he-IL" sz="2400" b="0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58297" y="1649700"/>
            <a:ext cx="10207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NO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3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-</a:t>
            </a:r>
            <a:endParaRPr kumimoji="0" lang="he-IL" sz="3200" b="0" i="0" u="none" strike="noStrike" kern="1200" cap="none" spc="0" normalizeH="0" baseline="30000" noProof="0" dirty="0">
              <a:ln>
                <a:noFill/>
              </a:ln>
              <a:solidFill>
                <a:srgbClr val="FD51CC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834" y="1655732"/>
            <a:ext cx="10251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Ag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+</a:t>
            </a:r>
            <a:endParaRPr kumimoji="0" lang="he-IL" sz="2400" b="0" i="0" u="none" strike="noStrike" kern="1200" cap="none" spc="0" normalizeH="0" baseline="-250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cxnSp>
        <p:nvCxnSpPr>
          <p:cNvPr id="32" name="מחבר חץ ישר 31"/>
          <p:cNvCxnSpPr/>
          <p:nvPr/>
        </p:nvCxnSpPr>
        <p:spPr>
          <a:xfrm flipH="1">
            <a:off x="1713266" y="1296141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Freeform 141"/>
          <p:cNvSpPr>
            <a:spLocks/>
          </p:cNvSpPr>
          <p:nvPr/>
        </p:nvSpPr>
        <p:spPr bwMode="auto">
          <a:xfrm rot="20693398" flipH="1">
            <a:off x="9054288" y="4773430"/>
            <a:ext cx="1235560" cy="1350288"/>
          </a:xfrm>
          <a:custGeom>
            <a:avLst/>
            <a:gdLst>
              <a:gd name="T0" fmla="*/ 36 w 948"/>
              <a:gd name="T1" fmla="*/ 0 h 1640"/>
              <a:gd name="T2" fmla="*/ 12 w 948"/>
              <a:gd name="T3" fmla="*/ 650 h 1640"/>
              <a:gd name="T4" fmla="*/ 38 w 948"/>
              <a:gd name="T5" fmla="*/ 2440 h 1640"/>
              <a:gd name="T6" fmla="*/ 240 w 948"/>
              <a:gd name="T7" fmla="*/ 3021 h 1640"/>
              <a:gd name="T8" fmla="*/ 396 w 948"/>
              <a:gd name="T9" fmla="*/ 3260 h 1640"/>
              <a:gd name="T10" fmla="*/ 695 w 948"/>
              <a:gd name="T11" fmla="*/ 3213 h 1640"/>
              <a:gd name="T12" fmla="*/ 897 w 948"/>
              <a:gd name="T13" fmla="*/ 2731 h 1640"/>
              <a:gd name="T14" fmla="*/ 948 w 948"/>
              <a:gd name="T15" fmla="*/ 2152 h 1640"/>
              <a:gd name="T16" fmla="*/ 897 w 948"/>
              <a:gd name="T17" fmla="*/ 1472 h 1640"/>
              <a:gd name="T18" fmla="*/ 912 w 948"/>
              <a:gd name="T19" fmla="*/ 747 h 1640"/>
              <a:gd name="T20" fmla="*/ 912 w 948"/>
              <a:gd name="T21" fmla="*/ 169 h 1640"/>
              <a:gd name="T22" fmla="*/ 876 w 948"/>
              <a:gd name="T23" fmla="*/ 46 h 16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48"/>
              <a:gd name="T37" fmla="*/ 0 h 1640"/>
              <a:gd name="T38" fmla="*/ 948 w 948"/>
              <a:gd name="T39" fmla="*/ 1640 h 164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48" h="1640">
                <a:moveTo>
                  <a:pt x="36" y="0"/>
                </a:moveTo>
                <a:cubicBezTo>
                  <a:pt x="32" y="54"/>
                  <a:pt x="12" y="122"/>
                  <a:pt x="12" y="324"/>
                </a:cubicBezTo>
                <a:cubicBezTo>
                  <a:pt x="12" y="526"/>
                  <a:pt x="0" y="1016"/>
                  <a:pt x="38" y="1212"/>
                </a:cubicBezTo>
                <a:cubicBezTo>
                  <a:pt x="76" y="1408"/>
                  <a:pt x="180" y="1432"/>
                  <a:pt x="240" y="1500"/>
                </a:cubicBezTo>
                <a:cubicBezTo>
                  <a:pt x="300" y="1568"/>
                  <a:pt x="320" y="1604"/>
                  <a:pt x="396" y="1620"/>
                </a:cubicBezTo>
                <a:cubicBezTo>
                  <a:pt x="472" y="1636"/>
                  <a:pt x="612" y="1640"/>
                  <a:pt x="695" y="1596"/>
                </a:cubicBezTo>
                <a:cubicBezTo>
                  <a:pt x="778" y="1552"/>
                  <a:pt x="855" y="1444"/>
                  <a:pt x="897" y="1356"/>
                </a:cubicBezTo>
                <a:cubicBezTo>
                  <a:pt x="940" y="1268"/>
                  <a:pt x="948" y="1172"/>
                  <a:pt x="948" y="1068"/>
                </a:cubicBezTo>
                <a:cubicBezTo>
                  <a:pt x="948" y="964"/>
                  <a:pt x="903" y="848"/>
                  <a:pt x="897" y="732"/>
                </a:cubicBezTo>
                <a:cubicBezTo>
                  <a:pt x="891" y="616"/>
                  <a:pt x="910" y="480"/>
                  <a:pt x="912" y="372"/>
                </a:cubicBezTo>
                <a:cubicBezTo>
                  <a:pt x="914" y="264"/>
                  <a:pt x="918" y="142"/>
                  <a:pt x="912" y="84"/>
                </a:cubicBezTo>
                <a:cubicBezTo>
                  <a:pt x="906" y="26"/>
                  <a:pt x="883" y="36"/>
                  <a:pt x="876" y="24"/>
                </a:cubicBezTo>
              </a:path>
            </a:pathLst>
          </a:cu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4218288" y="2264294"/>
            <a:ext cx="1602093" cy="2631759"/>
            <a:chOff x="4218288" y="2264294"/>
            <a:chExt cx="1602093" cy="2631759"/>
          </a:xfrm>
        </p:grpSpPr>
        <p:grpSp>
          <p:nvGrpSpPr>
            <p:cNvPr id="8" name="קבוצה 7"/>
            <p:cNvGrpSpPr/>
            <p:nvPr/>
          </p:nvGrpSpPr>
          <p:grpSpPr>
            <a:xfrm rot="826789">
              <a:off x="4218288" y="2264294"/>
              <a:ext cx="1602093" cy="2631759"/>
              <a:chOff x="6847601" y="3668980"/>
              <a:chExt cx="1602093" cy="2631759"/>
            </a:xfrm>
          </p:grpSpPr>
          <p:sp>
            <p:nvSpPr>
              <p:cNvPr id="53" name="Oval 138"/>
              <p:cNvSpPr>
                <a:spLocks noChangeArrowheads="1"/>
              </p:cNvSpPr>
              <p:nvPr/>
            </p:nvSpPr>
            <p:spPr bwMode="auto">
              <a:xfrm rot="20693398" flipH="1">
                <a:off x="6847601" y="3668980"/>
                <a:ext cx="1251201" cy="15038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alt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72"/>
              <p:cNvSpPr>
                <a:spLocks/>
              </p:cNvSpPr>
              <p:nvPr/>
            </p:nvSpPr>
            <p:spPr bwMode="auto">
              <a:xfrm rot="20693398" flipH="1">
                <a:off x="7120849" y="3718521"/>
                <a:ext cx="1328845" cy="2582218"/>
              </a:xfrm>
              <a:custGeom>
                <a:avLst/>
                <a:gdLst>
                  <a:gd name="T0" fmla="*/ 40 w 960"/>
                  <a:gd name="T1" fmla="*/ 0 h 3024"/>
                  <a:gd name="T2" fmla="*/ 20 w 960"/>
                  <a:gd name="T3" fmla="*/ 531 h 3024"/>
                  <a:gd name="T4" fmla="*/ 0 w 960"/>
                  <a:gd name="T5" fmla="*/ 1292 h 3024"/>
                  <a:gd name="T6" fmla="*/ 0 w 960"/>
                  <a:gd name="T7" fmla="*/ 2023 h 3024"/>
                  <a:gd name="T8" fmla="*/ 8 w 960"/>
                  <a:gd name="T9" fmla="*/ 2437 h 3024"/>
                  <a:gd name="T10" fmla="*/ 20 w 960"/>
                  <a:gd name="T11" fmla="*/ 2524 h 3024"/>
                  <a:gd name="T12" fmla="*/ 40 w 960"/>
                  <a:gd name="T13" fmla="*/ 2619 h 3024"/>
                  <a:gd name="T14" fmla="*/ 68 w 960"/>
                  <a:gd name="T15" fmla="*/ 2702 h 3024"/>
                  <a:gd name="T16" fmla="*/ 108 w 960"/>
                  <a:gd name="T17" fmla="*/ 2798 h 3024"/>
                  <a:gd name="T18" fmla="*/ 155 w 960"/>
                  <a:gd name="T19" fmla="*/ 2885 h 3024"/>
                  <a:gd name="T20" fmla="*/ 231 w 960"/>
                  <a:gd name="T21" fmla="*/ 2946 h 3024"/>
                  <a:gd name="T22" fmla="*/ 319 w 960"/>
                  <a:gd name="T23" fmla="*/ 3002 h 3024"/>
                  <a:gd name="T24" fmla="*/ 434 w 960"/>
                  <a:gd name="T25" fmla="*/ 3024 h 3024"/>
                  <a:gd name="T26" fmla="*/ 550 w 960"/>
                  <a:gd name="T27" fmla="*/ 3024 h 3024"/>
                  <a:gd name="T28" fmla="*/ 657 w 960"/>
                  <a:gd name="T29" fmla="*/ 3002 h 3024"/>
                  <a:gd name="T30" fmla="*/ 745 w 960"/>
                  <a:gd name="T31" fmla="*/ 2946 h 3024"/>
                  <a:gd name="T32" fmla="*/ 825 w 960"/>
                  <a:gd name="T33" fmla="*/ 2885 h 3024"/>
                  <a:gd name="T34" fmla="*/ 880 w 960"/>
                  <a:gd name="T35" fmla="*/ 2798 h 3024"/>
                  <a:gd name="T36" fmla="*/ 920 w 960"/>
                  <a:gd name="T37" fmla="*/ 2693 h 3024"/>
                  <a:gd name="T38" fmla="*/ 948 w 960"/>
                  <a:gd name="T39" fmla="*/ 2576 h 3024"/>
                  <a:gd name="T40" fmla="*/ 960 w 960"/>
                  <a:gd name="T41" fmla="*/ 2437 h 3024"/>
                  <a:gd name="T42" fmla="*/ 948 w 960"/>
                  <a:gd name="T43" fmla="*/ 1897 h 3024"/>
                  <a:gd name="T44" fmla="*/ 928 w 960"/>
                  <a:gd name="T45" fmla="*/ 1083 h 3024"/>
                  <a:gd name="T46" fmla="*/ 908 w 960"/>
                  <a:gd name="T47" fmla="*/ 331 h 3024"/>
                  <a:gd name="T48" fmla="*/ 900 w 960"/>
                  <a:gd name="T49" fmla="*/ 0 h 3024"/>
                  <a:gd name="T50" fmla="*/ 564 w 960"/>
                  <a:gd name="T51" fmla="*/ 72 h 3024"/>
                  <a:gd name="T52" fmla="*/ 432 w 960"/>
                  <a:gd name="T53" fmla="*/ 84 h 3024"/>
                  <a:gd name="T54" fmla="*/ 276 w 960"/>
                  <a:gd name="T55" fmla="*/ 72 h 3024"/>
                  <a:gd name="T56" fmla="*/ 40 w 960"/>
                  <a:gd name="T57" fmla="*/ 0 h 302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60"/>
                  <a:gd name="T88" fmla="*/ 0 h 3024"/>
                  <a:gd name="T89" fmla="*/ 960 w 960"/>
                  <a:gd name="T90" fmla="*/ 3024 h 302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60" h="3024">
                    <a:moveTo>
                      <a:pt x="40" y="0"/>
                    </a:moveTo>
                    <a:lnTo>
                      <a:pt x="20" y="531"/>
                    </a:lnTo>
                    <a:lnTo>
                      <a:pt x="0" y="1292"/>
                    </a:lnTo>
                    <a:lnTo>
                      <a:pt x="0" y="2023"/>
                    </a:lnTo>
                    <a:lnTo>
                      <a:pt x="8" y="2437"/>
                    </a:lnTo>
                    <a:lnTo>
                      <a:pt x="20" y="2524"/>
                    </a:lnTo>
                    <a:lnTo>
                      <a:pt x="40" y="2619"/>
                    </a:lnTo>
                    <a:lnTo>
                      <a:pt x="68" y="2702"/>
                    </a:lnTo>
                    <a:lnTo>
                      <a:pt x="108" y="2798"/>
                    </a:lnTo>
                    <a:lnTo>
                      <a:pt x="155" y="2885"/>
                    </a:lnTo>
                    <a:lnTo>
                      <a:pt x="231" y="2946"/>
                    </a:lnTo>
                    <a:lnTo>
                      <a:pt x="319" y="3002"/>
                    </a:lnTo>
                    <a:lnTo>
                      <a:pt x="434" y="3024"/>
                    </a:lnTo>
                    <a:lnTo>
                      <a:pt x="550" y="3024"/>
                    </a:lnTo>
                    <a:lnTo>
                      <a:pt x="657" y="3002"/>
                    </a:lnTo>
                    <a:lnTo>
                      <a:pt x="745" y="2946"/>
                    </a:lnTo>
                    <a:lnTo>
                      <a:pt x="825" y="2885"/>
                    </a:lnTo>
                    <a:lnTo>
                      <a:pt x="880" y="2798"/>
                    </a:lnTo>
                    <a:lnTo>
                      <a:pt x="920" y="2693"/>
                    </a:lnTo>
                    <a:lnTo>
                      <a:pt x="948" y="2576"/>
                    </a:lnTo>
                    <a:lnTo>
                      <a:pt x="960" y="2437"/>
                    </a:lnTo>
                    <a:lnTo>
                      <a:pt x="948" y="1897"/>
                    </a:lnTo>
                    <a:lnTo>
                      <a:pt x="928" y="1083"/>
                    </a:lnTo>
                    <a:lnTo>
                      <a:pt x="908" y="331"/>
                    </a:lnTo>
                    <a:lnTo>
                      <a:pt x="900" y="0"/>
                    </a:lnTo>
                    <a:lnTo>
                      <a:pt x="564" y="72"/>
                    </a:lnTo>
                    <a:lnTo>
                      <a:pt x="432" y="84"/>
                    </a:lnTo>
                    <a:lnTo>
                      <a:pt x="276" y="72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endParaRPr>
              </a:p>
            </p:txBody>
          </p:sp>
        </p:grpSp>
        <p:sp>
          <p:nvSpPr>
            <p:cNvPr id="54" name="Oval 139"/>
            <p:cNvSpPr>
              <a:spLocks noChangeArrowheads="1"/>
            </p:cNvSpPr>
            <p:nvPr/>
          </p:nvSpPr>
          <p:spPr bwMode="auto">
            <a:xfrm rot="21520187" flipH="1">
              <a:off x="4581265" y="3389046"/>
              <a:ext cx="1195791" cy="795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altLang="he-IL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636480" y="3860585"/>
              <a:ext cx="1113450" cy="715089"/>
            </a:xfrm>
            <a:prstGeom prst="roundRect">
              <a:avLst/>
            </a:prstGeom>
            <a:solidFill>
              <a:srgbClr val="D1FBCF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/>
                <a:t>Ag</a:t>
              </a:r>
              <a:r>
                <a:rPr lang="en-US" b="1" baseline="30000" dirty="0"/>
                <a:t>+</a:t>
              </a:r>
              <a:r>
                <a:rPr lang="en-US" b="1" baseline="-25000" dirty="0"/>
                <a:t>(aq)</a:t>
              </a:r>
              <a:r>
                <a:rPr lang="en-US" b="1" dirty="0"/>
                <a:t> </a:t>
              </a:r>
            </a:p>
            <a:p>
              <a:pPr algn="ctr"/>
              <a:r>
                <a:rPr lang="en-US" b="1" dirty="0"/>
                <a:t>NO</a:t>
              </a:r>
              <a:r>
                <a:rPr lang="en-US" b="1" baseline="-25000" dirty="0"/>
                <a:t>3</a:t>
              </a:r>
              <a:r>
                <a:rPr lang="en-US" b="1" baseline="30000" dirty="0"/>
                <a:t>-</a:t>
              </a:r>
              <a:r>
                <a:rPr lang="en-US" b="1" baseline="-25000" dirty="0"/>
                <a:t>(aq)</a:t>
              </a:r>
              <a:endParaRPr lang="he-IL" b="1" baseline="-25000" dirty="0"/>
            </a:p>
          </p:txBody>
        </p:sp>
      </p:grpSp>
      <p:grpSp>
        <p:nvGrpSpPr>
          <p:cNvPr id="10" name="קבוצה 9"/>
          <p:cNvGrpSpPr/>
          <p:nvPr/>
        </p:nvGrpSpPr>
        <p:grpSpPr>
          <a:xfrm rot="20622503">
            <a:off x="1546827" y="2326850"/>
            <a:ext cx="1627278" cy="2565332"/>
            <a:chOff x="663150" y="3326775"/>
            <a:chExt cx="1627278" cy="2394864"/>
          </a:xfrm>
        </p:grpSpPr>
        <p:grpSp>
          <p:nvGrpSpPr>
            <p:cNvPr id="69" name="קבוצה 68"/>
            <p:cNvGrpSpPr/>
            <p:nvPr/>
          </p:nvGrpSpPr>
          <p:grpSpPr>
            <a:xfrm flipH="1">
              <a:off x="762461" y="3326775"/>
              <a:ext cx="1527967" cy="2394864"/>
              <a:chOff x="8498780" y="3765454"/>
              <a:chExt cx="1527967" cy="2394864"/>
            </a:xfrm>
          </p:grpSpPr>
          <p:sp>
            <p:nvSpPr>
              <p:cNvPr id="70" name="Freeform 72"/>
              <p:cNvSpPr>
                <a:spLocks/>
              </p:cNvSpPr>
              <p:nvPr/>
            </p:nvSpPr>
            <p:spPr bwMode="auto">
              <a:xfrm rot="20693398" flipH="1">
                <a:off x="8717068" y="3791831"/>
                <a:ext cx="1309679" cy="2368487"/>
              </a:xfrm>
              <a:custGeom>
                <a:avLst/>
                <a:gdLst>
                  <a:gd name="T0" fmla="*/ 40 w 960"/>
                  <a:gd name="T1" fmla="*/ 0 h 3024"/>
                  <a:gd name="T2" fmla="*/ 20 w 960"/>
                  <a:gd name="T3" fmla="*/ 531 h 3024"/>
                  <a:gd name="T4" fmla="*/ 0 w 960"/>
                  <a:gd name="T5" fmla="*/ 1292 h 3024"/>
                  <a:gd name="T6" fmla="*/ 0 w 960"/>
                  <a:gd name="T7" fmla="*/ 2023 h 3024"/>
                  <a:gd name="T8" fmla="*/ 8 w 960"/>
                  <a:gd name="T9" fmla="*/ 2437 h 3024"/>
                  <a:gd name="T10" fmla="*/ 20 w 960"/>
                  <a:gd name="T11" fmla="*/ 2524 h 3024"/>
                  <a:gd name="T12" fmla="*/ 40 w 960"/>
                  <a:gd name="T13" fmla="*/ 2619 h 3024"/>
                  <a:gd name="T14" fmla="*/ 68 w 960"/>
                  <a:gd name="T15" fmla="*/ 2702 h 3024"/>
                  <a:gd name="T16" fmla="*/ 108 w 960"/>
                  <a:gd name="T17" fmla="*/ 2798 h 3024"/>
                  <a:gd name="T18" fmla="*/ 155 w 960"/>
                  <a:gd name="T19" fmla="*/ 2885 h 3024"/>
                  <a:gd name="T20" fmla="*/ 231 w 960"/>
                  <a:gd name="T21" fmla="*/ 2946 h 3024"/>
                  <a:gd name="T22" fmla="*/ 319 w 960"/>
                  <a:gd name="T23" fmla="*/ 3002 h 3024"/>
                  <a:gd name="T24" fmla="*/ 434 w 960"/>
                  <a:gd name="T25" fmla="*/ 3024 h 3024"/>
                  <a:gd name="T26" fmla="*/ 550 w 960"/>
                  <a:gd name="T27" fmla="*/ 3024 h 3024"/>
                  <a:gd name="T28" fmla="*/ 657 w 960"/>
                  <a:gd name="T29" fmla="*/ 3002 h 3024"/>
                  <a:gd name="T30" fmla="*/ 745 w 960"/>
                  <a:gd name="T31" fmla="*/ 2946 h 3024"/>
                  <a:gd name="T32" fmla="*/ 825 w 960"/>
                  <a:gd name="T33" fmla="*/ 2885 h 3024"/>
                  <a:gd name="T34" fmla="*/ 880 w 960"/>
                  <a:gd name="T35" fmla="*/ 2798 h 3024"/>
                  <a:gd name="T36" fmla="*/ 920 w 960"/>
                  <a:gd name="T37" fmla="*/ 2693 h 3024"/>
                  <a:gd name="T38" fmla="*/ 948 w 960"/>
                  <a:gd name="T39" fmla="*/ 2576 h 3024"/>
                  <a:gd name="T40" fmla="*/ 960 w 960"/>
                  <a:gd name="T41" fmla="*/ 2437 h 3024"/>
                  <a:gd name="T42" fmla="*/ 948 w 960"/>
                  <a:gd name="T43" fmla="*/ 1897 h 3024"/>
                  <a:gd name="T44" fmla="*/ 928 w 960"/>
                  <a:gd name="T45" fmla="*/ 1083 h 3024"/>
                  <a:gd name="T46" fmla="*/ 908 w 960"/>
                  <a:gd name="T47" fmla="*/ 331 h 3024"/>
                  <a:gd name="T48" fmla="*/ 900 w 960"/>
                  <a:gd name="T49" fmla="*/ 0 h 3024"/>
                  <a:gd name="T50" fmla="*/ 564 w 960"/>
                  <a:gd name="T51" fmla="*/ 72 h 3024"/>
                  <a:gd name="T52" fmla="*/ 432 w 960"/>
                  <a:gd name="T53" fmla="*/ 84 h 3024"/>
                  <a:gd name="T54" fmla="*/ 276 w 960"/>
                  <a:gd name="T55" fmla="*/ 72 h 3024"/>
                  <a:gd name="T56" fmla="*/ 40 w 960"/>
                  <a:gd name="T57" fmla="*/ 0 h 302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60"/>
                  <a:gd name="T88" fmla="*/ 0 h 3024"/>
                  <a:gd name="T89" fmla="*/ 960 w 960"/>
                  <a:gd name="T90" fmla="*/ 3024 h 302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60" h="3024">
                    <a:moveTo>
                      <a:pt x="40" y="0"/>
                    </a:moveTo>
                    <a:lnTo>
                      <a:pt x="20" y="531"/>
                    </a:lnTo>
                    <a:lnTo>
                      <a:pt x="0" y="1292"/>
                    </a:lnTo>
                    <a:lnTo>
                      <a:pt x="0" y="2023"/>
                    </a:lnTo>
                    <a:lnTo>
                      <a:pt x="8" y="2437"/>
                    </a:lnTo>
                    <a:lnTo>
                      <a:pt x="20" y="2524"/>
                    </a:lnTo>
                    <a:lnTo>
                      <a:pt x="40" y="2619"/>
                    </a:lnTo>
                    <a:lnTo>
                      <a:pt x="68" y="2702"/>
                    </a:lnTo>
                    <a:lnTo>
                      <a:pt x="108" y="2798"/>
                    </a:lnTo>
                    <a:lnTo>
                      <a:pt x="155" y="2885"/>
                    </a:lnTo>
                    <a:lnTo>
                      <a:pt x="231" y="2946"/>
                    </a:lnTo>
                    <a:lnTo>
                      <a:pt x="319" y="3002"/>
                    </a:lnTo>
                    <a:lnTo>
                      <a:pt x="434" y="3024"/>
                    </a:lnTo>
                    <a:lnTo>
                      <a:pt x="550" y="3024"/>
                    </a:lnTo>
                    <a:lnTo>
                      <a:pt x="657" y="3002"/>
                    </a:lnTo>
                    <a:lnTo>
                      <a:pt x="745" y="2946"/>
                    </a:lnTo>
                    <a:lnTo>
                      <a:pt x="825" y="2885"/>
                    </a:lnTo>
                    <a:lnTo>
                      <a:pt x="880" y="2798"/>
                    </a:lnTo>
                    <a:lnTo>
                      <a:pt x="920" y="2693"/>
                    </a:lnTo>
                    <a:lnTo>
                      <a:pt x="948" y="2576"/>
                    </a:lnTo>
                    <a:lnTo>
                      <a:pt x="960" y="2437"/>
                    </a:lnTo>
                    <a:lnTo>
                      <a:pt x="948" y="1897"/>
                    </a:lnTo>
                    <a:lnTo>
                      <a:pt x="928" y="1083"/>
                    </a:lnTo>
                    <a:lnTo>
                      <a:pt x="908" y="331"/>
                    </a:lnTo>
                    <a:lnTo>
                      <a:pt x="900" y="0"/>
                    </a:lnTo>
                    <a:lnTo>
                      <a:pt x="564" y="72"/>
                    </a:lnTo>
                    <a:lnTo>
                      <a:pt x="432" y="84"/>
                    </a:lnTo>
                    <a:lnTo>
                      <a:pt x="276" y="72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endParaRPr>
              </a:p>
            </p:txBody>
          </p:sp>
          <p:sp>
            <p:nvSpPr>
              <p:cNvPr id="71" name="Oval 139"/>
              <p:cNvSpPr>
                <a:spLocks noChangeArrowheads="1"/>
              </p:cNvSpPr>
              <p:nvPr/>
            </p:nvSpPr>
            <p:spPr bwMode="auto">
              <a:xfrm rot="20693398" flipH="1">
                <a:off x="8498780" y="3765454"/>
                <a:ext cx="1195791" cy="10129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alt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2" name="Oval 138"/>
            <p:cNvSpPr>
              <a:spLocks noChangeArrowheads="1"/>
            </p:cNvSpPr>
            <p:nvPr/>
          </p:nvSpPr>
          <p:spPr bwMode="auto">
            <a:xfrm rot="906602">
              <a:off x="791698" y="4428822"/>
              <a:ext cx="1251201" cy="1503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altLang="he-IL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 rot="977497" flipH="1">
              <a:off x="663150" y="4694287"/>
              <a:ext cx="1160260" cy="731149"/>
            </a:xfrm>
            <a:prstGeom prst="roundRect">
              <a:avLst/>
            </a:prstGeom>
            <a:solidFill>
              <a:srgbClr val="D1FBCF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/>
                <a:t>Li</a:t>
              </a:r>
              <a:r>
                <a:rPr lang="en-US" sz="2000" b="1" baseline="30000" dirty="0"/>
                <a:t>+</a:t>
              </a:r>
              <a:r>
                <a:rPr lang="en-US" sz="2000" b="1" baseline="-25000" dirty="0"/>
                <a:t> (aq)</a:t>
              </a:r>
            </a:p>
            <a:p>
              <a:pPr algn="ctr"/>
              <a:r>
                <a:rPr lang="en-US" sz="2000" b="1" dirty="0"/>
                <a:t> Br</a:t>
              </a:r>
              <a:r>
                <a:rPr lang="en-US" sz="2000" b="1" baseline="30000" dirty="0"/>
                <a:t>-</a:t>
              </a:r>
              <a:r>
                <a:rPr lang="en-US" sz="2000" b="1" baseline="-25000" dirty="0"/>
                <a:t> (aq)</a:t>
              </a:r>
              <a:endParaRPr lang="he-IL" sz="2000" b="1" baseline="30000" dirty="0"/>
            </a:p>
          </p:txBody>
        </p:sp>
      </p:grpSp>
      <p:cxnSp>
        <p:nvCxnSpPr>
          <p:cNvPr id="41" name="מחבר חץ ישר 40"/>
          <p:cNvCxnSpPr/>
          <p:nvPr/>
        </p:nvCxnSpPr>
        <p:spPr>
          <a:xfrm flipH="1">
            <a:off x="4413633" y="1424900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/>
          <p:nvPr/>
        </p:nvCxnSpPr>
        <p:spPr>
          <a:xfrm>
            <a:off x="2484797" y="1323150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>
            <a:off x="5403073" y="1396967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מלבן 12"/>
          <p:cNvSpPr/>
          <p:nvPr/>
        </p:nvSpPr>
        <p:spPr>
          <a:xfrm>
            <a:off x="7185084" y="774486"/>
            <a:ext cx="481128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לקביעת הריכוז של תמיסת </a:t>
            </a:r>
            <a:r>
              <a:rPr lang="en-US" sz="2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LiBr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, 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הגיבו 20 מ"ל מתמיסה זו עם תמיסת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AgNO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.לפניך ניסוח נטו של התגובה 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שהתרחשה: 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Ag</a:t>
            </a:r>
            <a:r>
              <a:rPr lang="en-US" sz="2000" baseline="30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+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+  Br</a:t>
            </a:r>
            <a:r>
              <a:rPr lang="en-US" sz="2000" baseline="30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Symbol" panose="05050102010706020507" pitchFamily="18" charset="2"/>
              </a:rPr>
              <a:t>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fr-FR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Symbol" panose="05050102010706020507" pitchFamily="18" charset="2"/>
              </a:rPr>
              <a:t>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en-US" sz="2000" dirty="0" err="1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AgBr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(s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endParaRPr lang="en-US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לתגובה מלאה נדרשו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25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מ"ל תמיסת 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AgNO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0.5 M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חשב את הריכוז של תמיסת </a:t>
            </a:r>
            <a:r>
              <a:rPr lang="en-US" sz="2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LiBr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. </a:t>
            </a:r>
            <a:endParaRPr lang="en-US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סוגר מרובע ימני 4"/>
          <p:cNvSpPr/>
          <p:nvPr/>
        </p:nvSpPr>
        <p:spPr>
          <a:xfrm>
            <a:off x="5840343" y="3414585"/>
            <a:ext cx="181803" cy="1546361"/>
          </a:xfrm>
          <a:prstGeom prst="rightBracke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סוגר מרובע ימני 29"/>
          <p:cNvSpPr/>
          <p:nvPr/>
        </p:nvSpPr>
        <p:spPr>
          <a:xfrm flipH="1">
            <a:off x="1442254" y="3605441"/>
            <a:ext cx="181803" cy="1205984"/>
          </a:xfrm>
          <a:prstGeom prst="rightBracke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TextBox 30"/>
          <p:cNvSpPr txBox="1"/>
          <p:nvPr/>
        </p:nvSpPr>
        <p:spPr>
          <a:xfrm>
            <a:off x="19816" y="3605441"/>
            <a:ext cx="1334767" cy="715089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r>
              <a:rPr lang="en-US" dirty="0"/>
              <a:t>V</a:t>
            </a:r>
            <a:r>
              <a:rPr lang="he-IL" dirty="0"/>
              <a:t>= 20 </a:t>
            </a:r>
            <a:r>
              <a:rPr lang="he-IL" sz="1400" dirty="0"/>
              <a:t>מ"ל</a:t>
            </a:r>
          </a:p>
          <a:p>
            <a:r>
              <a:rPr lang="en-US" dirty="0"/>
              <a:t>C</a:t>
            </a:r>
            <a:r>
              <a:rPr lang="he-IL" dirty="0"/>
              <a:t>=?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5816" y="3605440"/>
            <a:ext cx="1353635" cy="715089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r>
              <a:rPr lang="en-US" dirty="0"/>
              <a:t>V</a:t>
            </a:r>
            <a:r>
              <a:rPr lang="he-IL" dirty="0"/>
              <a:t>= 25 </a:t>
            </a:r>
            <a:r>
              <a:rPr lang="he-IL" sz="1400" dirty="0"/>
              <a:t>מ"ל</a:t>
            </a:r>
          </a:p>
          <a:p>
            <a:r>
              <a:rPr lang="en-US" dirty="0"/>
              <a:t>C</a:t>
            </a:r>
            <a:r>
              <a:rPr lang="he-IL" dirty="0"/>
              <a:t>=</a:t>
            </a:r>
            <a:r>
              <a:rPr lang="en-US" dirty="0"/>
              <a:t>0.5</a:t>
            </a:r>
            <a:r>
              <a:rPr lang="en-US" sz="1400" dirty="0"/>
              <a:t>M</a:t>
            </a:r>
            <a:endParaRPr lang="he-IL" sz="1400" dirty="0"/>
          </a:p>
        </p:txBody>
      </p:sp>
      <p:sp>
        <p:nvSpPr>
          <p:cNvPr id="34" name="כותרת 1"/>
          <p:cNvSpPr txBox="1">
            <a:spLocks/>
          </p:cNvSpPr>
          <p:nvPr/>
        </p:nvSpPr>
        <p:spPr>
          <a:xfrm>
            <a:off x="4595842" y="-19842"/>
            <a:ext cx="3770376" cy="72000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he-IL" sz="3600" b="0" dirty="0"/>
              <a:t>שאלה 5 -סעיף ב'</a:t>
            </a:r>
            <a:r>
              <a:rPr lang="en-US" sz="3600" b="0" dirty="0" err="1"/>
              <a:t>i</a:t>
            </a:r>
            <a:endParaRPr lang="he-IL" sz="3600" b="0" dirty="0"/>
          </a:p>
        </p:txBody>
      </p:sp>
    </p:spTree>
    <p:extLst>
      <p:ext uri="{BB962C8B-B14F-4D97-AF65-F5344CB8AC3E}">
        <p14:creationId xmlns:p14="http://schemas.microsoft.com/office/powerpoint/2010/main" val="13043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21" grpId="0"/>
      <p:bldP spid="22" grpId="0"/>
      <p:bldP spid="24" grpId="0"/>
      <p:bldP spid="5" grpId="0" animBg="1"/>
      <p:bldP spid="30" grpId="0" animBg="1"/>
      <p:bldP spid="31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69130" y="1041505"/>
            <a:ext cx="23510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NO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3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(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aq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)</a:t>
            </a:r>
            <a:endParaRPr kumimoji="0" lang="he-IL" sz="2400" b="0" i="0" u="none" strike="noStrike" kern="1200" cap="none" spc="0" normalizeH="0" baseline="-25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4421" y="947143"/>
            <a:ext cx="12162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Li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Br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(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aq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)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8591" y="987533"/>
            <a:ext cx="4419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+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6021" y="1681358"/>
            <a:ext cx="7468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Li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+</a:t>
            </a:r>
            <a:endParaRPr kumimoji="0" lang="he-IL" sz="24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28113" y="1668281"/>
            <a:ext cx="7468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Br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-</a:t>
            </a:r>
            <a:endParaRPr kumimoji="0" lang="he-IL" sz="2400" b="0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58297" y="1649700"/>
            <a:ext cx="10207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NO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3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-</a:t>
            </a:r>
            <a:endParaRPr kumimoji="0" lang="he-IL" sz="3200" b="0" i="0" u="none" strike="noStrike" kern="1200" cap="none" spc="0" normalizeH="0" baseline="30000" noProof="0" dirty="0">
              <a:ln>
                <a:noFill/>
              </a:ln>
              <a:solidFill>
                <a:srgbClr val="FD51CC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834" y="1655732"/>
            <a:ext cx="10251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Ag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+</a:t>
            </a:r>
            <a:endParaRPr kumimoji="0" lang="he-IL" sz="2400" b="0" i="0" u="none" strike="noStrike" kern="1200" cap="none" spc="0" normalizeH="0" baseline="-250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cxnSp>
        <p:nvCxnSpPr>
          <p:cNvPr id="32" name="מחבר חץ ישר 31"/>
          <p:cNvCxnSpPr/>
          <p:nvPr/>
        </p:nvCxnSpPr>
        <p:spPr>
          <a:xfrm flipH="1">
            <a:off x="1699727" y="1296141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Freeform 141"/>
          <p:cNvSpPr>
            <a:spLocks/>
          </p:cNvSpPr>
          <p:nvPr/>
        </p:nvSpPr>
        <p:spPr bwMode="auto">
          <a:xfrm rot="20693398" flipH="1">
            <a:off x="9054288" y="4773430"/>
            <a:ext cx="1235560" cy="1350288"/>
          </a:xfrm>
          <a:custGeom>
            <a:avLst/>
            <a:gdLst>
              <a:gd name="T0" fmla="*/ 36 w 948"/>
              <a:gd name="T1" fmla="*/ 0 h 1640"/>
              <a:gd name="T2" fmla="*/ 12 w 948"/>
              <a:gd name="T3" fmla="*/ 650 h 1640"/>
              <a:gd name="T4" fmla="*/ 38 w 948"/>
              <a:gd name="T5" fmla="*/ 2440 h 1640"/>
              <a:gd name="T6" fmla="*/ 240 w 948"/>
              <a:gd name="T7" fmla="*/ 3021 h 1640"/>
              <a:gd name="T8" fmla="*/ 396 w 948"/>
              <a:gd name="T9" fmla="*/ 3260 h 1640"/>
              <a:gd name="T10" fmla="*/ 695 w 948"/>
              <a:gd name="T11" fmla="*/ 3213 h 1640"/>
              <a:gd name="T12" fmla="*/ 897 w 948"/>
              <a:gd name="T13" fmla="*/ 2731 h 1640"/>
              <a:gd name="T14" fmla="*/ 948 w 948"/>
              <a:gd name="T15" fmla="*/ 2152 h 1640"/>
              <a:gd name="T16" fmla="*/ 897 w 948"/>
              <a:gd name="T17" fmla="*/ 1472 h 1640"/>
              <a:gd name="T18" fmla="*/ 912 w 948"/>
              <a:gd name="T19" fmla="*/ 747 h 1640"/>
              <a:gd name="T20" fmla="*/ 912 w 948"/>
              <a:gd name="T21" fmla="*/ 169 h 1640"/>
              <a:gd name="T22" fmla="*/ 876 w 948"/>
              <a:gd name="T23" fmla="*/ 46 h 16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48"/>
              <a:gd name="T37" fmla="*/ 0 h 1640"/>
              <a:gd name="T38" fmla="*/ 948 w 948"/>
              <a:gd name="T39" fmla="*/ 1640 h 164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48" h="1640">
                <a:moveTo>
                  <a:pt x="36" y="0"/>
                </a:moveTo>
                <a:cubicBezTo>
                  <a:pt x="32" y="54"/>
                  <a:pt x="12" y="122"/>
                  <a:pt x="12" y="324"/>
                </a:cubicBezTo>
                <a:cubicBezTo>
                  <a:pt x="12" y="526"/>
                  <a:pt x="0" y="1016"/>
                  <a:pt x="38" y="1212"/>
                </a:cubicBezTo>
                <a:cubicBezTo>
                  <a:pt x="76" y="1408"/>
                  <a:pt x="180" y="1432"/>
                  <a:pt x="240" y="1500"/>
                </a:cubicBezTo>
                <a:cubicBezTo>
                  <a:pt x="300" y="1568"/>
                  <a:pt x="320" y="1604"/>
                  <a:pt x="396" y="1620"/>
                </a:cubicBezTo>
                <a:cubicBezTo>
                  <a:pt x="472" y="1636"/>
                  <a:pt x="612" y="1640"/>
                  <a:pt x="695" y="1596"/>
                </a:cubicBezTo>
                <a:cubicBezTo>
                  <a:pt x="778" y="1552"/>
                  <a:pt x="855" y="1444"/>
                  <a:pt x="897" y="1356"/>
                </a:cubicBezTo>
                <a:cubicBezTo>
                  <a:pt x="940" y="1268"/>
                  <a:pt x="948" y="1172"/>
                  <a:pt x="948" y="1068"/>
                </a:cubicBezTo>
                <a:cubicBezTo>
                  <a:pt x="948" y="964"/>
                  <a:pt x="903" y="848"/>
                  <a:pt x="897" y="732"/>
                </a:cubicBezTo>
                <a:cubicBezTo>
                  <a:pt x="891" y="616"/>
                  <a:pt x="910" y="480"/>
                  <a:pt x="912" y="372"/>
                </a:cubicBezTo>
                <a:cubicBezTo>
                  <a:pt x="914" y="264"/>
                  <a:pt x="918" y="142"/>
                  <a:pt x="912" y="84"/>
                </a:cubicBezTo>
                <a:cubicBezTo>
                  <a:pt x="906" y="26"/>
                  <a:pt x="883" y="36"/>
                  <a:pt x="876" y="24"/>
                </a:cubicBezTo>
              </a:path>
            </a:pathLst>
          </a:cu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grpSp>
        <p:nvGrpSpPr>
          <p:cNvPr id="11" name="קבוצה 10"/>
          <p:cNvGrpSpPr/>
          <p:nvPr/>
        </p:nvGrpSpPr>
        <p:grpSpPr>
          <a:xfrm>
            <a:off x="5405827" y="2310559"/>
            <a:ext cx="1698049" cy="2631759"/>
            <a:chOff x="5564298" y="3597167"/>
            <a:chExt cx="1698049" cy="2631759"/>
          </a:xfrm>
        </p:grpSpPr>
        <p:grpSp>
          <p:nvGrpSpPr>
            <p:cNvPr id="8" name="קבוצה 7"/>
            <p:cNvGrpSpPr/>
            <p:nvPr/>
          </p:nvGrpSpPr>
          <p:grpSpPr>
            <a:xfrm>
              <a:off x="5564298" y="3597167"/>
              <a:ext cx="1602093" cy="2631759"/>
              <a:chOff x="6847601" y="3668980"/>
              <a:chExt cx="1602093" cy="2631759"/>
            </a:xfrm>
          </p:grpSpPr>
          <p:sp>
            <p:nvSpPr>
              <p:cNvPr id="53" name="Oval 138"/>
              <p:cNvSpPr>
                <a:spLocks noChangeArrowheads="1"/>
              </p:cNvSpPr>
              <p:nvPr/>
            </p:nvSpPr>
            <p:spPr bwMode="auto">
              <a:xfrm rot="20693398" flipH="1">
                <a:off x="6847601" y="3668980"/>
                <a:ext cx="1251201" cy="15038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alt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72"/>
              <p:cNvSpPr>
                <a:spLocks/>
              </p:cNvSpPr>
              <p:nvPr/>
            </p:nvSpPr>
            <p:spPr bwMode="auto">
              <a:xfrm rot="20693398" flipH="1">
                <a:off x="7120849" y="3718521"/>
                <a:ext cx="1328845" cy="2582218"/>
              </a:xfrm>
              <a:custGeom>
                <a:avLst/>
                <a:gdLst>
                  <a:gd name="T0" fmla="*/ 40 w 960"/>
                  <a:gd name="T1" fmla="*/ 0 h 3024"/>
                  <a:gd name="T2" fmla="*/ 20 w 960"/>
                  <a:gd name="T3" fmla="*/ 531 h 3024"/>
                  <a:gd name="T4" fmla="*/ 0 w 960"/>
                  <a:gd name="T5" fmla="*/ 1292 h 3024"/>
                  <a:gd name="T6" fmla="*/ 0 w 960"/>
                  <a:gd name="T7" fmla="*/ 2023 h 3024"/>
                  <a:gd name="T8" fmla="*/ 8 w 960"/>
                  <a:gd name="T9" fmla="*/ 2437 h 3024"/>
                  <a:gd name="T10" fmla="*/ 20 w 960"/>
                  <a:gd name="T11" fmla="*/ 2524 h 3024"/>
                  <a:gd name="T12" fmla="*/ 40 w 960"/>
                  <a:gd name="T13" fmla="*/ 2619 h 3024"/>
                  <a:gd name="T14" fmla="*/ 68 w 960"/>
                  <a:gd name="T15" fmla="*/ 2702 h 3024"/>
                  <a:gd name="T16" fmla="*/ 108 w 960"/>
                  <a:gd name="T17" fmla="*/ 2798 h 3024"/>
                  <a:gd name="T18" fmla="*/ 155 w 960"/>
                  <a:gd name="T19" fmla="*/ 2885 h 3024"/>
                  <a:gd name="T20" fmla="*/ 231 w 960"/>
                  <a:gd name="T21" fmla="*/ 2946 h 3024"/>
                  <a:gd name="T22" fmla="*/ 319 w 960"/>
                  <a:gd name="T23" fmla="*/ 3002 h 3024"/>
                  <a:gd name="T24" fmla="*/ 434 w 960"/>
                  <a:gd name="T25" fmla="*/ 3024 h 3024"/>
                  <a:gd name="T26" fmla="*/ 550 w 960"/>
                  <a:gd name="T27" fmla="*/ 3024 h 3024"/>
                  <a:gd name="T28" fmla="*/ 657 w 960"/>
                  <a:gd name="T29" fmla="*/ 3002 h 3024"/>
                  <a:gd name="T30" fmla="*/ 745 w 960"/>
                  <a:gd name="T31" fmla="*/ 2946 h 3024"/>
                  <a:gd name="T32" fmla="*/ 825 w 960"/>
                  <a:gd name="T33" fmla="*/ 2885 h 3024"/>
                  <a:gd name="T34" fmla="*/ 880 w 960"/>
                  <a:gd name="T35" fmla="*/ 2798 h 3024"/>
                  <a:gd name="T36" fmla="*/ 920 w 960"/>
                  <a:gd name="T37" fmla="*/ 2693 h 3024"/>
                  <a:gd name="T38" fmla="*/ 948 w 960"/>
                  <a:gd name="T39" fmla="*/ 2576 h 3024"/>
                  <a:gd name="T40" fmla="*/ 960 w 960"/>
                  <a:gd name="T41" fmla="*/ 2437 h 3024"/>
                  <a:gd name="T42" fmla="*/ 948 w 960"/>
                  <a:gd name="T43" fmla="*/ 1897 h 3024"/>
                  <a:gd name="T44" fmla="*/ 928 w 960"/>
                  <a:gd name="T45" fmla="*/ 1083 h 3024"/>
                  <a:gd name="T46" fmla="*/ 908 w 960"/>
                  <a:gd name="T47" fmla="*/ 331 h 3024"/>
                  <a:gd name="T48" fmla="*/ 900 w 960"/>
                  <a:gd name="T49" fmla="*/ 0 h 3024"/>
                  <a:gd name="T50" fmla="*/ 564 w 960"/>
                  <a:gd name="T51" fmla="*/ 72 h 3024"/>
                  <a:gd name="T52" fmla="*/ 432 w 960"/>
                  <a:gd name="T53" fmla="*/ 84 h 3024"/>
                  <a:gd name="T54" fmla="*/ 276 w 960"/>
                  <a:gd name="T55" fmla="*/ 72 h 3024"/>
                  <a:gd name="T56" fmla="*/ 40 w 960"/>
                  <a:gd name="T57" fmla="*/ 0 h 302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60"/>
                  <a:gd name="T88" fmla="*/ 0 h 3024"/>
                  <a:gd name="T89" fmla="*/ 960 w 960"/>
                  <a:gd name="T90" fmla="*/ 3024 h 302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60" h="3024">
                    <a:moveTo>
                      <a:pt x="40" y="0"/>
                    </a:moveTo>
                    <a:lnTo>
                      <a:pt x="20" y="531"/>
                    </a:lnTo>
                    <a:lnTo>
                      <a:pt x="0" y="1292"/>
                    </a:lnTo>
                    <a:lnTo>
                      <a:pt x="0" y="2023"/>
                    </a:lnTo>
                    <a:lnTo>
                      <a:pt x="8" y="2437"/>
                    </a:lnTo>
                    <a:lnTo>
                      <a:pt x="20" y="2524"/>
                    </a:lnTo>
                    <a:lnTo>
                      <a:pt x="40" y="2619"/>
                    </a:lnTo>
                    <a:lnTo>
                      <a:pt x="68" y="2702"/>
                    </a:lnTo>
                    <a:lnTo>
                      <a:pt x="108" y="2798"/>
                    </a:lnTo>
                    <a:lnTo>
                      <a:pt x="155" y="2885"/>
                    </a:lnTo>
                    <a:lnTo>
                      <a:pt x="231" y="2946"/>
                    </a:lnTo>
                    <a:lnTo>
                      <a:pt x="319" y="3002"/>
                    </a:lnTo>
                    <a:lnTo>
                      <a:pt x="434" y="3024"/>
                    </a:lnTo>
                    <a:lnTo>
                      <a:pt x="550" y="3024"/>
                    </a:lnTo>
                    <a:lnTo>
                      <a:pt x="657" y="3002"/>
                    </a:lnTo>
                    <a:lnTo>
                      <a:pt x="745" y="2946"/>
                    </a:lnTo>
                    <a:lnTo>
                      <a:pt x="825" y="2885"/>
                    </a:lnTo>
                    <a:lnTo>
                      <a:pt x="880" y="2798"/>
                    </a:lnTo>
                    <a:lnTo>
                      <a:pt x="920" y="2693"/>
                    </a:lnTo>
                    <a:lnTo>
                      <a:pt x="948" y="2576"/>
                    </a:lnTo>
                    <a:lnTo>
                      <a:pt x="960" y="2437"/>
                    </a:lnTo>
                    <a:lnTo>
                      <a:pt x="948" y="1897"/>
                    </a:lnTo>
                    <a:lnTo>
                      <a:pt x="928" y="1083"/>
                    </a:lnTo>
                    <a:lnTo>
                      <a:pt x="908" y="331"/>
                    </a:lnTo>
                    <a:lnTo>
                      <a:pt x="900" y="0"/>
                    </a:lnTo>
                    <a:lnTo>
                      <a:pt x="564" y="72"/>
                    </a:lnTo>
                    <a:lnTo>
                      <a:pt x="432" y="84"/>
                    </a:lnTo>
                    <a:lnTo>
                      <a:pt x="276" y="72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endParaRPr>
              </a:p>
            </p:txBody>
          </p:sp>
        </p:grpSp>
        <p:sp>
          <p:nvSpPr>
            <p:cNvPr id="54" name="Oval 139"/>
            <p:cNvSpPr>
              <a:spLocks noChangeArrowheads="1"/>
            </p:cNvSpPr>
            <p:nvPr/>
          </p:nvSpPr>
          <p:spPr bwMode="auto">
            <a:xfrm rot="20693398" flipH="1">
              <a:off x="5943564" y="4908440"/>
              <a:ext cx="1195791" cy="1012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altLang="he-IL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 rot="20439752">
              <a:off x="6148897" y="5213012"/>
              <a:ext cx="1113450" cy="715089"/>
            </a:xfrm>
            <a:prstGeom prst="roundRect">
              <a:avLst/>
            </a:prstGeom>
            <a:solidFill>
              <a:srgbClr val="D1FBCF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/>
                <a:t>Ag</a:t>
              </a:r>
              <a:r>
                <a:rPr lang="en-US" b="1" baseline="30000" dirty="0"/>
                <a:t>+</a:t>
              </a:r>
              <a:r>
                <a:rPr lang="en-US" b="1" baseline="-25000" dirty="0"/>
                <a:t>(aq)</a:t>
              </a:r>
              <a:r>
                <a:rPr lang="en-US" b="1" dirty="0"/>
                <a:t> </a:t>
              </a:r>
            </a:p>
            <a:p>
              <a:pPr algn="ctr"/>
              <a:r>
                <a:rPr lang="en-US" b="1" dirty="0"/>
                <a:t>NO</a:t>
              </a:r>
              <a:r>
                <a:rPr lang="en-US" b="1" baseline="-25000" dirty="0"/>
                <a:t>3</a:t>
              </a:r>
              <a:r>
                <a:rPr lang="en-US" b="1" baseline="30000" dirty="0"/>
                <a:t>-</a:t>
              </a:r>
              <a:r>
                <a:rPr lang="en-US" b="1" baseline="-25000" dirty="0"/>
                <a:t>(aq)</a:t>
              </a:r>
              <a:endParaRPr lang="he-IL" b="1" baseline="-25000" dirty="0"/>
            </a:p>
          </p:txBody>
        </p:sp>
      </p:grpSp>
      <p:grpSp>
        <p:nvGrpSpPr>
          <p:cNvPr id="10" name="קבוצה 9"/>
          <p:cNvGrpSpPr/>
          <p:nvPr/>
        </p:nvGrpSpPr>
        <p:grpSpPr>
          <a:xfrm>
            <a:off x="350274" y="2314160"/>
            <a:ext cx="1589395" cy="2394864"/>
            <a:chOff x="701033" y="3326775"/>
            <a:chExt cx="1589395" cy="2394864"/>
          </a:xfrm>
        </p:grpSpPr>
        <p:grpSp>
          <p:nvGrpSpPr>
            <p:cNvPr id="69" name="קבוצה 68"/>
            <p:cNvGrpSpPr/>
            <p:nvPr/>
          </p:nvGrpSpPr>
          <p:grpSpPr>
            <a:xfrm flipH="1">
              <a:off x="762461" y="3326775"/>
              <a:ext cx="1527967" cy="2394864"/>
              <a:chOff x="8498780" y="3765454"/>
              <a:chExt cx="1527967" cy="2394864"/>
            </a:xfrm>
          </p:grpSpPr>
          <p:sp>
            <p:nvSpPr>
              <p:cNvPr id="70" name="Freeform 72"/>
              <p:cNvSpPr>
                <a:spLocks/>
              </p:cNvSpPr>
              <p:nvPr/>
            </p:nvSpPr>
            <p:spPr bwMode="auto">
              <a:xfrm rot="20693398" flipH="1">
                <a:off x="8717068" y="3791831"/>
                <a:ext cx="1309679" cy="2368487"/>
              </a:xfrm>
              <a:custGeom>
                <a:avLst/>
                <a:gdLst>
                  <a:gd name="T0" fmla="*/ 40 w 960"/>
                  <a:gd name="T1" fmla="*/ 0 h 3024"/>
                  <a:gd name="T2" fmla="*/ 20 w 960"/>
                  <a:gd name="T3" fmla="*/ 531 h 3024"/>
                  <a:gd name="T4" fmla="*/ 0 w 960"/>
                  <a:gd name="T5" fmla="*/ 1292 h 3024"/>
                  <a:gd name="T6" fmla="*/ 0 w 960"/>
                  <a:gd name="T7" fmla="*/ 2023 h 3024"/>
                  <a:gd name="T8" fmla="*/ 8 w 960"/>
                  <a:gd name="T9" fmla="*/ 2437 h 3024"/>
                  <a:gd name="T10" fmla="*/ 20 w 960"/>
                  <a:gd name="T11" fmla="*/ 2524 h 3024"/>
                  <a:gd name="T12" fmla="*/ 40 w 960"/>
                  <a:gd name="T13" fmla="*/ 2619 h 3024"/>
                  <a:gd name="T14" fmla="*/ 68 w 960"/>
                  <a:gd name="T15" fmla="*/ 2702 h 3024"/>
                  <a:gd name="T16" fmla="*/ 108 w 960"/>
                  <a:gd name="T17" fmla="*/ 2798 h 3024"/>
                  <a:gd name="T18" fmla="*/ 155 w 960"/>
                  <a:gd name="T19" fmla="*/ 2885 h 3024"/>
                  <a:gd name="T20" fmla="*/ 231 w 960"/>
                  <a:gd name="T21" fmla="*/ 2946 h 3024"/>
                  <a:gd name="T22" fmla="*/ 319 w 960"/>
                  <a:gd name="T23" fmla="*/ 3002 h 3024"/>
                  <a:gd name="T24" fmla="*/ 434 w 960"/>
                  <a:gd name="T25" fmla="*/ 3024 h 3024"/>
                  <a:gd name="T26" fmla="*/ 550 w 960"/>
                  <a:gd name="T27" fmla="*/ 3024 h 3024"/>
                  <a:gd name="T28" fmla="*/ 657 w 960"/>
                  <a:gd name="T29" fmla="*/ 3002 h 3024"/>
                  <a:gd name="T30" fmla="*/ 745 w 960"/>
                  <a:gd name="T31" fmla="*/ 2946 h 3024"/>
                  <a:gd name="T32" fmla="*/ 825 w 960"/>
                  <a:gd name="T33" fmla="*/ 2885 h 3024"/>
                  <a:gd name="T34" fmla="*/ 880 w 960"/>
                  <a:gd name="T35" fmla="*/ 2798 h 3024"/>
                  <a:gd name="T36" fmla="*/ 920 w 960"/>
                  <a:gd name="T37" fmla="*/ 2693 h 3024"/>
                  <a:gd name="T38" fmla="*/ 948 w 960"/>
                  <a:gd name="T39" fmla="*/ 2576 h 3024"/>
                  <a:gd name="T40" fmla="*/ 960 w 960"/>
                  <a:gd name="T41" fmla="*/ 2437 h 3024"/>
                  <a:gd name="T42" fmla="*/ 948 w 960"/>
                  <a:gd name="T43" fmla="*/ 1897 h 3024"/>
                  <a:gd name="T44" fmla="*/ 928 w 960"/>
                  <a:gd name="T45" fmla="*/ 1083 h 3024"/>
                  <a:gd name="T46" fmla="*/ 908 w 960"/>
                  <a:gd name="T47" fmla="*/ 331 h 3024"/>
                  <a:gd name="T48" fmla="*/ 900 w 960"/>
                  <a:gd name="T49" fmla="*/ 0 h 3024"/>
                  <a:gd name="T50" fmla="*/ 564 w 960"/>
                  <a:gd name="T51" fmla="*/ 72 h 3024"/>
                  <a:gd name="T52" fmla="*/ 432 w 960"/>
                  <a:gd name="T53" fmla="*/ 84 h 3024"/>
                  <a:gd name="T54" fmla="*/ 276 w 960"/>
                  <a:gd name="T55" fmla="*/ 72 h 3024"/>
                  <a:gd name="T56" fmla="*/ 40 w 960"/>
                  <a:gd name="T57" fmla="*/ 0 h 302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60"/>
                  <a:gd name="T88" fmla="*/ 0 h 3024"/>
                  <a:gd name="T89" fmla="*/ 960 w 960"/>
                  <a:gd name="T90" fmla="*/ 3024 h 302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60" h="3024">
                    <a:moveTo>
                      <a:pt x="40" y="0"/>
                    </a:moveTo>
                    <a:lnTo>
                      <a:pt x="20" y="531"/>
                    </a:lnTo>
                    <a:lnTo>
                      <a:pt x="0" y="1292"/>
                    </a:lnTo>
                    <a:lnTo>
                      <a:pt x="0" y="2023"/>
                    </a:lnTo>
                    <a:lnTo>
                      <a:pt x="8" y="2437"/>
                    </a:lnTo>
                    <a:lnTo>
                      <a:pt x="20" y="2524"/>
                    </a:lnTo>
                    <a:lnTo>
                      <a:pt x="40" y="2619"/>
                    </a:lnTo>
                    <a:lnTo>
                      <a:pt x="68" y="2702"/>
                    </a:lnTo>
                    <a:lnTo>
                      <a:pt x="108" y="2798"/>
                    </a:lnTo>
                    <a:lnTo>
                      <a:pt x="155" y="2885"/>
                    </a:lnTo>
                    <a:lnTo>
                      <a:pt x="231" y="2946"/>
                    </a:lnTo>
                    <a:lnTo>
                      <a:pt x="319" y="3002"/>
                    </a:lnTo>
                    <a:lnTo>
                      <a:pt x="434" y="3024"/>
                    </a:lnTo>
                    <a:lnTo>
                      <a:pt x="550" y="3024"/>
                    </a:lnTo>
                    <a:lnTo>
                      <a:pt x="657" y="3002"/>
                    </a:lnTo>
                    <a:lnTo>
                      <a:pt x="745" y="2946"/>
                    </a:lnTo>
                    <a:lnTo>
                      <a:pt x="825" y="2885"/>
                    </a:lnTo>
                    <a:lnTo>
                      <a:pt x="880" y="2798"/>
                    </a:lnTo>
                    <a:lnTo>
                      <a:pt x="920" y="2693"/>
                    </a:lnTo>
                    <a:lnTo>
                      <a:pt x="948" y="2576"/>
                    </a:lnTo>
                    <a:lnTo>
                      <a:pt x="960" y="2437"/>
                    </a:lnTo>
                    <a:lnTo>
                      <a:pt x="948" y="1897"/>
                    </a:lnTo>
                    <a:lnTo>
                      <a:pt x="928" y="1083"/>
                    </a:lnTo>
                    <a:lnTo>
                      <a:pt x="908" y="331"/>
                    </a:lnTo>
                    <a:lnTo>
                      <a:pt x="900" y="0"/>
                    </a:lnTo>
                    <a:lnTo>
                      <a:pt x="564" y="72"/>
                    </a:lnTo>
                    <a:lnTo>
                      <a:pt x="432" y="84"/>
                    </a:lnTo>
                    <a:lnTo>
                      <a:pt x="276" y="72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endParaRPr>
              </a:p>
            </p:txBody>
          </p:sp>
          <p:sp>
            <p:nvSpPr>
              <p:cNvPr id="71" name="Oval 139"/>
              <p:cNvSpPr>
                <a:spLocks noChangeArrowheads="1"/>
              </p:cNvSpPr>
              <p:nvPr/>
            </p:nvSpPr>
            <p:spPr bwMode="auto">
              <a:xfrm rot="20693398" flipH="1">
                <a:off x="8498780" y="3765454"/>
                <a:ext cx="1195791" cy="10129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alt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2" name="Oval 138"/>
            <p:cNvSpPr>
              <a:spLocks noChangeArrowheads="1"/>
            </p:cNvSpPr>
            <p:nvPr/>
          </p:nvSpPr>
          <p:spPr bwMode="auto">
            <a:xfrm rot="906602">
              <a:off x="791698" y="4428822"/>
              <a:ext cx="1251201" cy="1503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altLang="he-IL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 rot="1160248" flipH="1">
              <a:off x="701033" y="4705713"/>
              <a:ext cx="1160260" cy="783193"/>
            </a:xfrm>
            <a:prstGeom prst="roundRect">
              <a:avLst/>
            </a:prstGeom>
            <a:solidFill>
              <a:srgbClr val="D1FBCF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/>
                <a:t>LI</a:t>
              </a:r>
              <a:r>
                <a:rPr lang="en-US" sz="2000" b="1" baseline="30000" dirty="0"/>
                <a:t>+</a:t>
              </a:r>
              <a:r>
                <a:rPr lang="en-US" sz="2000" b="1" baseline="-25000" dirty="0"/>
                <a:t> (aq)</a:t>
              </a:r>
            </a:p>
            <a:p>
              <a:pPr algn="ctr"/>
              <a:r>
                <a:rPr lang="en-US" sz="2000" b="1" dirty="0"/>
                <a:t> Br</a:t>
              </a:r>
              <a:r>
                <a:rPr lang="en-US" sz="2000" b="1" baseline="30000" dirty="0"/>
                <a:t>-</a:t>
              </a:r>
              <a:r>
                <a:rPr lang="en-US" sz="2000" b="1" baseline="-25000" dirty="0"/>
                <a:t> (aq)</a:t>
              </a:r>
              <a:endParaRPr lang="he-IL" sz="2000" b="1" baseline="30000" dirty="0"/>
            </a:p>
          </p:txBody>
        </p:sp>
      </p:grpSp>
      <p:grpSp>
        <p:nvGrpSpPr>
          <p:cNvPr id="66" name="קבוצה 65"/>
          <p:cNvGrpSpPr/>
          <p:nvPr/>
        </p:nvGrpSpPr>
        <p:grpSpPr>
          <a:xfrm rot="875440">
            <a:off x="2606870" y="2766079"/>
            <a:ext cx="1618568" cy="2567406"/>
            <a:chOff x="6605181" y="5094978"/>
            <a:chExt cx="1618568" cy="2371999"/>
          </a:xfrm>
        </p:grpSpPr>
        <p:sp>
          <p:nvSpPr>
            <p:cNvPr id="67" name="Freeform 72"/>
            <p:cNvSpPr>
              <a:spLocks/>
            </p:cNvSpPr>
            <p:nvPr/>
          </p:nvSpPr>
          <p:spPr bwMode="auto">
            <a:xfrm rot="20693398" flipH="1">
              <a:off x="6914070" y="5098490"/>
              <a:ext cx="1309679" cy="2368487"/>
            </a:xfrm>
            <a:custGeom>
              <a:avLst/>
              <a:gdLst>
                <a:gd name="T0" fmla="*/ 40 w 960"/>
                <a:gd name="T1" fmla="*/ 0 h 3024"/>
                <a:gd name="T2" fmla="*/ 20 w 960"/>
                <a:gd name="T3" fmla="*/ 531 h 3024"/>
                <a:gd name="T4" fmla="*/ 0 w 960"/>
                <a:gd name="T5" fmla="*/ 1292 h 3024"/>
                <a:gd name="T6" fmla="*/ 0 w 960"/>
                <a:gd name="T7" fmla="*/ 2023 h 3024"/>
                <a:gd name="T8" fmla="*/ 8 w 960"/>
                <a:gd name="T9" fmla="*/ 2437 h 3024"/>
                <a:gd name="T10" fmla="*/ 20 w 960"/>
                <a:gd name="T11" fmla="*/ 2524 h 3024"/>
                <a:gd name="T12" fmla="*/ 40 w 960"/>
                <a:gd name="T13" fmla="*/ 2619 h 3024"/>
                <a:gd name="T14" fmla="*/ 68 w 960"/>
                <a:gd name="T15" fmla="*/ 2702 h 3024"/>
                <a:gd name="T16" fmla="*/ 108 w 960"/>
                <a:gd name="T17" fmla="*/ 2798 h 3024"/>
                <a:gd name="T18" fmla="*/ 155 w 960"/>
                <a:gd name="T19" fmla="*/ 2885 h 3024"/>
                <a:gd name="T20" fmla="*/ 231 w 960"/>
                <a:gd name="T21" fmla="*/ 2946 h 3024"/>
                <a:gd name="T22" fmla="*/ 319 w 960"/>
                <a:gd name="T23" fmla="*/ 3002 h 3024"/>
                <a:gd name="T24" fmla="*/ 434 w 960"/>
                <a:gd name="T25" fmla="*/ 3024 h 3024"/>
                <a:gd name="T26" fmla="*/ 550 w 960"/>
                <a:gd name="T27" fmla="*/ 3024 h 3024"/>
                <a:gd name="T28" fmla="*/ 657 w 960"/>
                <a:gd name="T29" fmla="*/ 3002 h 3024"/>
                <a:gd name="T30" fmla="*/ 745 w 960"/>
                <a:gd name="T31" fmla="*/ 2946 h 3024"/>
                <a:gd name="T32" fmla="*/ 825 w 960"/>
                <a:gd name="T33" fmla="*/ 2885 h 3024"/>
                <a:gd name="T34" fmla="*/ 880 w 960"/>
                <a:gd name="T35" fmla="*/ 2798 h 3024"/>
                <a:gd name="T36" fmla="*/ 920 w 960"/>
                <a:gd name="T37" fmla="*/ 2693 h 3024"/>
                <a:gd name="T38" fmla="*/ 948 w 960"/>
                <a:gd name="T39" fmla="*/ 2576 h 3024"/>
                <a:gd name="T40" fmla="*/ 960 w 960"/>
                <a:gd name="T41" fmla="*/ 2437 h 3024"/>
                <a:gd name="T42" fmla="*/ 948 w 960"/>
                <a:gd name="T43" fmla="*/ 1897 h 3024"/>
                <a:gd name="T44" fmla="*/ 928 w 960"/>
                <a:gd name="T45" fmla="*/ 1083 h 3024"/>
                <a:gd name="T46" fmla="*/ 908 w 960"/>
                <a:gd name="T47" fmla="*/ 331 h 3024"/>
                <a:gd name="T48" fmla="*/ 900 w 960"/>
                <a:gd name="T49" fmla="*/ 0 h 3024"/>
                <a:gd name="T50" fmla="*/ 564 w 960"/>
                <a:gd name="T51" fmla="*/ 72 h 3024"/>
                <a:gd name="T52" fmla="*/ 432 w 960"/>
                <a:gd name="T53" fmla="*/ 84 h 3024"/>
                <a:gd name="T54" fmla="*/ 276 w 960"/>
                <a:gd name="T55" fmla="*/ 72 h 3024"/>
                <a:gd name="T56" fmla="*/ 40 w 960"/>
                <a:gd name="T57" fmla="*/ 0 h 30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0"/>
                <a:gd name="T88" fmla="*/ 0 h 3024"/>
                <a:gd name="T89" fmla="*/ 960 w 960"/>
                <a:gd name="T90" fmla="*/ 3024 h 302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0" h="3024">
                  <a:moveTo>
                    <a:pt x="40" y="0"/>
                  </a:moveTo>
                  <a:lnTo>
                    <a:pt x="20" y="531"/>
                  </a:lnTo>
                  <a:lnTo>
                    <a:pt x="0" y="1292"/>
                  </a:lnTo>
                  <a:lnTo>
                    <a:pt x="0" y="2023"/>
                  </a:lnTo>
                  <a:lnTo>
                    <a:pt x="8" y="2437"/>
                  </a:lnTo>
                  <a:lnTo>
                    <a:pt x="20" y="2524"/>
                  </a:lnTo>
                  <a:lnTo>
                    <a:pt x="40" y="2619"/>
                  </a:lnTo>
                  <a:lnTo>
                    <a:pt x="68" y="2702"/>
                  </a:lnTo>
                  <a:lnTo>
                    <a:pt x="108" y="2798"/>
                  </a:lnTo>
                  <a:lnTo>
                    <a:pt x="155" y="2885"/>
                  </a:lnTo>
                  <a:lnTo>
                    <a:pt x="231" y="2946"/>
                  </a:lnTo>
                  <a:lnTo>
                    <a:pt x="319" y="3002"/>
                  </a:lnTo>
                  <a:lnTo>
                    <a:pt x="434" y="3024"/>
                  </a:lnTo>
                  <a:lnTo>
                    <a:pt x="550" y="3024"/>
                  </a:lnTo>
                  <a:lnTo>
                    <a:pt x="657" y="3002"/>
                  </a:lnTo>
                  <a:lnTo>
                    <a:pt x="745" y="2946"/>
                  </a:lnTo>
                  <a:lnTo>
                    <a:pt x="825" y="2885"/>
                  </a:lnTo>
                  <a:lnTo>
                    <a:pt x="880" y="2798"/>
                  </a:lnTo>
                  <a:lnTo>
                    <a:pt x="920" y="2693"/>
                  </a:lnTo>
                  <a:lnTo>
                    <a:pt x="948" y="2576"/>
                  </a:lnTo>
                  <a:lnTo>
                    <a:pt x="960" y="2437"/>
                  </a:lnTo>
                  <a:lnTo>
                    <a:pt x="948" y="1897"/>
                  </a:lnTo>
                  <a:lnTo>
                    <a:pt x="928" y="1083"/>
                  </a:lnTo>
                  <a:lnTo>
                    <a:pt x="908" y="331"/>
                  </a:lnTo>
                  <a:lnTo>
                    <a:pt x="900" y="0"/>
                  </a:lnTo>
                  <a:lnTo>
                    <a:pt x="564" y="72"/>
                  </a:lnTo>
                  <a:lnTo>
                    <a:pt x="432" y="84"/>
                  </a:lnTo>
                  <a:lnTo>
                    <a:pt x="276" y="72"/>
                  </a:lnTo>
                  <a:lnTo>
                    <a:pt x="4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endParaRPr>
            </a:p>
          </p:txBody>
        </p:sp>
        <p:sp>
          <p:nvSpPr>
            <p:cNvPr id="68" name="Oval 139"/>
            <p:cNvSpPr>
              <a:spLocks noChangeArrowheads="1"/>
            </p:cNvSpPr>
            <p:nvPr/>
          </p:nvSpPr>
          <p:spPr bwMode="auto">
            <a:xfrm rot="20693398" flipH="1">
              <a:off x="6605181" y="5094978"/>
              <a:ext cx="1195791" cy="9280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altLang="he-IL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41" name="מחבר חץ ישר 40"/>
          <p:cNvCxnSpPr/>
          <p:nvPr/>
        </p:nvCxnSpPr>
        <p:spPr>
          <a:xfrm flipH="1">
            <a:off x="4413633" y="1424900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/>
          <p:nvPr/>
        </p:nvCxnSpPr>
        <p:spPr>
          <a:xfrm>
            <a:off x="2484797" y="1323150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>
            <a:off x="5403073" y="1396967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מלבן 12"/>
          <p:cNvSpPr/>
          <p:nvPr/>
        </p:nvSpPr>
        <p:spPr>
          <a:xfrm>
            <a:off x="7258100" y="556732"/>
            <a:ext cx="481128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לקביעת הריכוז של תמיסת </a:t>
            </a:r>
            <a:r>
              <a:rPr lang="en-US" sz="2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LiBr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, 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הגיבו 20 מ"ל מתמיסה זו עם תמיסת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AgNO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.לפניך ניסוח נטו של התגובה 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שהתרחשה: 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Ag</a:t>
            </a:r>
            <a:r>
              <a:rPr lang="en-US" sz="2000" baseline="30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+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+  Br</a:t>
            </a:r>
            <a:r>
              <a:rPr lang="en-US" sz="2000" baseline="30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Symbol" panose="05050102010706020507" pitchFamily="18" charset="2"/>
              </a:rPr>
              <a:t>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fr-FR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Symbol" panose="05050102010706020507" pitchFamily="18" charset="2"/>
              </a:rPr>
              <a:t>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en-US" sz="2000" dirty="0" err="1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AgBr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(s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endParaRPr lang="en-US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לתגובה מלאה נדרשו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25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מ"ל תמיסת 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AgNO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0.5 M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חשב את הריכוז של תמיסת </a:t>
            </a:r>
            <a:r>
              <a:rPr lang="en-US" sz="2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LiBr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. </a:t>
            </a:r>
            <a:endParaRPr lang="en-US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" name="מלבן מעוגל 2"/>
          <p:cNvSpPr/>
          <p:nvPr/>
        </p:nvSpPr>
        <p:spPr>
          <a:xfrm>
            <a:off x="7439975" y="2002440"/>
            <a:ext cx="3286761" cy="458199"/>
          </a:xfrm>
          <a:prstGeom prst="round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חץ מעוקל למטה 4"/>
          <p:cNvSpPr/>
          <p:nvPr/>
        </p:nvSpPr>
        <p:spPr>
          <a:xfrm rot="1089959">
            <a:off x="1177782" y="2155778"/>
            <a:ext cx="2719147" cy="81233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45" name="חץ מעוקל למטה 44"/>
          <p:cNvSpPr/>
          <p:nvPr/>
        </p:nvSpPr>
        <p:spPr>
          <a:xfrm rot="20510041" flipH="1">
            <a:off x="3491912" y="2111606"/>
            <a:ext cx="2719147" cy="81233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7" name="כותרת 1"/>
          <p:cNvSpPr txBox="1">
            <a:spLocks/>
          </p:cNvSpPr>
          <p:nvPr/>
        </p:nvSpPr>
        <p:spPr>
          <a:xfrm>
            <a:off x="4595842" y="-19842"/>
            <a:ext cx="3770376" cy="72000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he-IL" sz="3600" b="0" dirty="0"/>
              <a:t>שאלה 5 -סעיף ב'</a:t>
            </a:r>
            <a:r>
              <a:rPr lang="en-US" sz="3600" b="0" dirty="0" err="1"/>
              <a:t>i</a:t>
            </a:r>
            <a:endParaRPr lang="he-IL" sz="3600" b="0" dirty="0"/>
          </a:p>
        </p:txBody>
      </p:sp>
    </p:spTree>
    <p:extLst>
      <p:ext uri="{BB962C8B-B14F-4D97-AF65-F5344CB8AC3E}">
        <p14:creationId xmlns:p14="http://schemas.microsoft.com/office/powerpoint/2010/main" val="245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69130" y="1041505"/>
            <a:ext cx="23510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NO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3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(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aq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)</a:t>
            </a:r>
            <a:endParaRPr kumimoji="0" lang="he-IL" sz="2400" b="0" i="0" u="none" strike="noStrike" kern="1200" cap="none" spc="0" normalizeH="0" baseline="-25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4421" y="947143"/>
            <a:ext cx="12162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Li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Br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(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aq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)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8591" y="987533"/>
            <a:ext cx="4419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+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6021" y="1681358"/>
            <a:ext cx="7468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Li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+</a:t>
            </a:r>
            <a:endParaRPr kumimoji="0" lang="he-IL" sz="24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28113" y="1668281"/>
            <a:ext cx="7468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Br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-</a:t>
            </a:r>
            <a:endParaRPr kumimoji="0" lang="he-IL" sz="2400" b="0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58297" y="1649700"/>
            <a:ext cx="10207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NO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3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-</a:t>
            </a:r>
            <a:endParaRPr kumimoji="0" lang="he-IL" sz="3200" b="0" i="0" u="none" strike="noStrike" kern="1200" cap="none" spc="0" normalizeH="0" baseline="30000" noProof="0" dirty="0">
              <a:ln>
                <a:noFill/>
              </a:ln>
              <a:solidFill>
                <a:srgbClr val="FD51CC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834" y="1655732"/>
            <a:ext cx="10251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Ag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+</a:t>
            </a:r>
            <a:endParaRPr kumimoji="0" lang="he-IL" sz="2400" b="0" i="0" u="none" strike="noStrike" kern="1200" cap="none" spc="0" normalizeH="0" baseline="-250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cxnSp>
        <p:nvCxnSpPr>
          <p:cNvPr id="32" name="מחבר חץ ישר 31"/>
          <p:cNvCxnSpPr/>
          <p:nvPr/>
        </p:nvCxnSpPr>
        <p:spPr>
          <a:xfrm flipH="1">
            <a:off x="1699727" y="1296141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אליפסה 32"/>
          <p:cNvSpPr/>
          <p:nvPr/>
        </p:nvSpPr>
        <p:spPr>
          <a:xfrm>
            <a:off x="2665933" y="1539521"/>
            <a:ext cx="822967" cy="59239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37" name="אליפסה 36"/>
          <p:cNvSpPr/>
          <p:nvPr/>
        </p:nvSpPr>
        <p:spPr>
          <a:xfrm>
            <a:off x="3665067" y="1539551"/>
            <a:ext cx="822967" cy="59239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55" name="Freeform 141"/>
          <p:cNvSpPr>
            <a:spLocks/>
          </p:cNvSpPr>
          <p:nvPr/>
        </p:nvSpPr>
        <p:spPr bwMode="auto">
          <a:xfrm rot="20693398" flipH="1">
            <a:off x="9054288" y="4773430"/>
            <a:ext cx="1235560" cy="1350288"/>
          </a:xfrm>
          <a:custGeom>
            <a:avLst/>
            <a:gdLst>
              <a:gd name="T0" fmla="*/ 36 w 948"/>
              <a:gd name="T1" fmla="*/ 0 h 1640"/>
              <a:gd name="T2" fmla="*/ 12 w 948"/>
              <a:gd name="T3" fmla="*/ 650 h 1640"/>
              <a:gd name="T4" fmla="*/ 38 w 948"/>
              <a:gd name="T5" fmla="*/ 2440 h 1640"/>
              <a:gd name="T6" fmla="*/ 240 w 948"/>
              <a:gd name="T7" fmla="*/ 3021 h 1640"/>
              <a:gd name="T8" fmla="*/ 396 w 948"/>
              <a:gd name="T9" fmla="*/ 3260 h 1640"/>
              <a:gd name="T10" fmla="*/ 695 w 948"/>
              <a:gd name="T11" fmla="*/ 3213 h 1640"/>
              <a:gd name="T12" fmla="*/ 897 w 948"/>
              <a:gd name="T13" fmla="*/ 2731 h 1640"/>
              <a:gd name="T14" fmla="*/ 948 w 948"/>
              <a:gd name="T15" fmla="*/ 2152 h 1640"/>
              <a:gd name="T16" fmla="*/ 897 w 948"/>
              <a:gd name="T17" fmla="*/ 1472 h 1640"/>
              <a:gd name="T18" fmla="*/ 912 w 948"/>
              <a:gd name="T19" fmla="*/ 747 h 1640"/>
              <a:gd name="T20" fmla="*/ 912 w 948"/>
              <a:gd name="T21" fmla="*/ 169 h 1640"/>
              <a:gd name="T22" fmla="*/ 876 w 948"/>
              <a:gd name="T23" fmla="*/ 46 h 16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48"/>
              <a:gd name="T37" fmla="*/ 0 h 1640"/>
              <a:gd name="T38" fmla="*/ 948 w 948"/>
              <a:gd name="T39" fmla="*/ 1640 h 164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48" h="1640">
                <a:moveTo>
                  <a:pt x="36" y="0"/>
                </a:moveTo>
                <a:cubicBezTo>
                  <a:pt x="32" y="54"/>
                  <a:pt x="12" y="122"/>
                  <a:pt x="12" y="324"/>
                </a:cubicBezTo>
                <a:cubicBezTo>
                  <a:pt x="12" y="526"/>
                  <a:pt x="0" y="1016"/>
                  <a:pt x="38" y="1212"/>
                </a:cubicBezTo>
                <a:cubicBezTo>
                  <a:pt x="76" y="1408"/>
                  <a:pt x="180" y="1432"/>
                  <a:pt x="240" y="1500"/>
                </a:cubicBezTo>
                <a:cubicBezTo>
                  <a:pt x="300" y="1568"/>
                  <a:pt x="320" y="1604"/>
                  <a:pt x="396" y="1620"/>
                </a:cubicBezTo>
                <a:cubicBezTo>
                  <a:pt x="472" y="1636"/>
                  <a:pt x="612" y="1640"/>
                  <a:pt x="695" y="1596"/>
                </a:cubicBezTo>
                <a:cubicBezTo>
                  <a:pt x="778" y="1552"/>
                  <a:pt x="855" y="1444"/>
                  <a:pt x="897" y="1356"/>
                </a:cubicBezTo>
                <a:cubicBezTo>
                  <a:pt x="940" y="1268"/>
                  <a:pt x="948" y="1172"/>
                  <a:pt x="948" y="1068"/>
                </a:cubicBezTo>
                <a:cubicBezTo>
                  <a:pt x="948" y="964"/>
                  <a:pt x="903" y="848"/>
                  <a:pt x="897" y="732"/>
                </a:cubicBezTo>
                <a:cubicBezTo>
                  <a:pt x="891" y="616"/>
                  <a:pt x="910" y="480"/>
                  <a:pt x="912" y="372"/>
                </a:cubicBezTo>
                <a:cubicBezTo>
                  <a:pt x="914" y="264"/>
                  <a:pt x="918" y="142"/>
                  <a:pt x="912" y="84"/>
                </a:cubicBezTo>
                <a:cubicBezTo>
                  <a:pt x="906" y="26"/>
                  <a:pt x="883" y="36"/>
                  <a:pt x="876" y="24"/>
                </a:cubicBezTo>
              </a:path>
            </a:pathLst>
          </a:cu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73" name="Oval 138"/>
          <p:cNvSpPr>
            <a:spLocks noChangeArrowheads="1"/>
          </p:cNvSpPr>
          <p:nvPr/>
        </p:nvSpPr>
        <p:spPr bwMode="auto">
          <a:xfrm flipH="1">
            <a:off x="2926626" y="3754806"/>
            <a:ext cx="1251201" cy="15038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5405827" y="2321435"/>
            <a:ext cx="1602093" cy="2631759"/>
            <a:chOff x="6847601" y="3668980"/>
            <a:chExt cx="1602093" cy="2631759"/>
          </a:xfrm>
        </p:grpSpPr>
        <p:sp>
          <p:nvSpPr>
            <p:cNvPr id="53" name="Oval 138"/>
            <p:cNvSpPr>
              <a:spLocks noChangeArrowheads="1"/>
            </p:cNvSpPr>
            <p:nvPr/>
          </p:nvSpPr>
          <p:spPr bwMode="auto">
            <a:xfrm rot="20693398" flipH="1">
              <a:off x="6847601" y="3668980"/>
              <a:ext cx="1251201" cy="1503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altLang="he-IL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reeform 72"/>
            <p:cNvSpPr>
              <a:spLocks/>
            </p:cNvSpPr>
            <p:nvPr/>
          </p:nvSpPr>
          <p:spPr bwMode="auto">
            <a:xfrm rot="20693398" flipH="1">
              <a:off x="7120849" y="3718521"/>
              <a:ext cx="1328845" cy="2582218"/>
            </a:xfrm>
            <a:custGeom>
              <a:avLst/>
              <a:gdLst>
                <a:gd name="T0" fmla="*/ 40 w 960"/>
                <a:gd name="T1" fmla="*/ 0 h 3024"/>
                <a:gd name="T2" fmla="*/ 20 w 960"/>
                <a:gd name="T3" fmla="*/ 531 h 3024"/>
                <a:gd name="T4" fmla="*/ 0 w 960"/>
                <a:gd name="T5" fmla="*/ 1292 h 3024"/>
                <a:gd name="T6" fmla="*/ 0 w 960"/>
                <a:gd name="T7" fmla="*/ 2023 h 3024"/>
                <a:gd name="T8" fmla="*/ 8 w 960"/>
                <a:gd name="T9" fmla="*/ 2437 h 3024"/>
                <a:gd name="T10" fmla="*/ 20 w 960"/>
                <a:gd name="T11" fmla="*/ 2524 h 3024"/>
                <a:gd name="T12" fmla="*/ 40 w 960"/>
                <a:gd name="T13" fmla="*/ 2619 h 3024"/>
                <a:gd name="T14" fmla="*/ 68 w 960"/>
                <a:gd name="T15" fmla="*/ 2702 h 3024"/>
                <a:gd name="T16" fmla="*/ 108 w 960"/>
                <a:gd name="T17" fmla="*/ 2798 h 3024"/>
                <a:gd name="T18" fmla="*/ 155 w 960"/>
                <a:gd name="T19" fmla="*/ 2885 h 3024"/>
                <a:gd name="T20" fmla="*/ 231 w 960"/>
                <a:gd name="T21" fmla="*/ 2946 h 3024"/>
                <a:gd name="T22" fmla="*/ 319 w 960"/>
                <a:gd name="T23" fmla="*/ 3002 h 3024"/>
                <a:gd name="T24" fmla="*/ 434 w 960"/>
                <a:gd name="T25" fmla="*/ 3024 h 3024"/>
                <a:gd name="T26" fmla="*/ 550 w 960"/>
                <a:gd name="T27" fmla="*/ 3024 h 3024"/>
                <a:gd name="T28" fmla="*/ 657 w 960"/>
                <a:gd name="T29" fmla="*/ 3002 h 3024"/>
                <a:gd name="T30" fmla="*/ 745 w 960"/>
                <a:gd name="T31" fmla="*/ 2946 h 3024"/>
                <a:gd name="T32" fmla="*/ 825 w 960"/>
                <a:gd name="T33" fmla="*/ 2885 h 3024"/>
                <a:gd name="T34" fmla="*/ 880 w 960"/>
                <a:gd name="T35" fmla="*/ 2798 h 3024"/>
                <a:gd name="T36" fmla="*/ 920 w 960"/>
                <a:gd name="T37" fmla="*/ 2693 h 3024"/>
                <a:gd name="T38" fmla="*/ 948 w 960"/>
                <a:gd name="T39" fmla="*/ 2576 h 3024"/>
                <a:gd name="T40" fmla="*/ 960 w 960"/>
                <a:gd name="T41" fmla="*/ 2437 h 3024"/>
                <a:gd name="T42" fmla="*/ 948 w 960"/>
                <a:gd name="T43" fmla="*/ 1897 h 3024"/>
                <a:gd name="T44" fmla="*/ 928 w 960"/>
                <a:gd name="T45" fmla="*/ 1083 h 3024"/>
                <a:gd name="T46" fmla="*/ 908 w 960"/>
                <a:gd name="T47" fmla="*/ 331 h 3024"/>
                <a:gd name="T48" fmla="*/ 900 w 960"/>
                <a:gd name="T49" fmla="*/ 0 h 3024"/>
                <a:gd name="T50" fmla="*/ 564 w 960"/>
                <a:gd name="T51" fmla="*/ 72 h 3024"/>
                <a:gd name="T52" fmla="*/ 432 w 960"/>
                <a:gd name="T53" fmla="*/ 84 h 3024"/>
                <a:gd name="T54" fmla="*/ 276 w 960"/>
                <a:gd name="T55" fmla="*/ 72 h 3024"/>
                <a:gd name="T56" fmla="*/ 40 w 960"/>
                <a:gd name="T57" fmla="*/ 0 h 30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0"/>
                <a:gd name="T88" fmla="*/ 0 h 3024"/>
                <a:gd name="T89" fmla="*/ 960 w 960"/>
                <a:gd name="T90" fmla="*/ 3024 h 302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0" h="3024">
                  <a:moveTo>
                    <a:pt x="40" y="0"/>
                  </a:moveTo>
                  <a:lnTo>
                    <a:pt x="20" y="531"/>
                  </a:lnTo>
                  <a:lnTo>
                    <a:pt x="0" y="1292"/>
                  </a:lnTo>
                  <a:lnTo>
                    <a:pt x="0" y="2023"/>
                  </a:lnTo>
                  <a:lnTo>
                    <a:pt x="8" y="2437"/>
                  </a:lnTo>
                  <a:lnTo>
                    <a:pt x="20" y="2524"/>
                  </a:lnTo>
                  <a:lnTo>
                    <a:pt x="40" y="2619"/>
                  </a:lnTo>
                  <a:lnTo>
                    <a:pt x="68" y="2702"/>
                  </a:lnTo>
                  <a:lnTo>
                    <a:pt x="108" y="2798"/>
                  </a:lnTo>
                  <a:lnTo>
                    <a:pt x="155" y="2885"/>
                  </a:lnTo>
                  <a:lnTo>
                    <a:pt x="231" y="2946"/>
                  </a:lnTo>
                  <a:lnTo>
                    <a:pt x="319" y="3002"/>
                  </a:lnTo>
                  <a:lnTo>
                    <a:pt x="434" y="3024"/>
                  </a:lnTo>
                  <a:lnTo>
                    <a:pt x="550" y="3024"/>
                  </a:lnTo>
                  <a:lnTo>
                    <a:pt x="657" y="3002"/>
                  </a:lnTo>
                  <a:lnTo>
                    <a:pt x="745" y="2946"/>
                  </a:lnTo>
                  <a:lnTo>
                    <a:pt x="825" y="2885"/>
                  </a:lnTo>
                  <a:lnTo>
                    <a:pt x="880" y="2798"/>
                  </a:lnTo>
                  <a:lnTo>
                    <a:pt x="920" y="2693"/>
                  </a:lnTo>
                  <a:lnTo>
                    <a:pt x="948" y="2576"/>
                  </a:lnTo>
                  <a:lnTo>
                    <a:pt x="960" y="2437"/>
                  </a:lnTo>
                  <a:lnTo>
                    <a:pt x="948" y="1897"/>
                  </a:lnTo>
                  <a:lnTo>
                    <a:pt x="928" y="1083"/>
                  </a:lnTo>
                  <a:lnTo>
                    <a:pt x="908" y="331"/>
                  </a:lnTo>
                  <a:lnTo>
                    <a:pt x="900" y="0"/>
                  </a:lnTo>
                  <a:lnTo>
                    <a:pt x="564" y="72"/>
                  </a:lnTo>
                  <a:lnTo>
                    <a:pt x="432" y="84"/>
                  </a:lnTo>
                  <a:lnTo>
                    <a:pt x="276" y="72"/>
                  </a:lnTo>
                  <a:lnTo>
                    <a:pt x="4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endParaRPr>
            </a:p>
          </p:txBody>
        </p:sp>
      </p:grpSp>
      <p:sp>
        <p:nvSpPr>
          <p:cNvPr id="54" name="Oval 139"/>
          <p:cNvSpPr>
            <a:spLocks noChangeArrowheads="1"/>
          </p:cNvSpPr>
          <p:nvPr/>
        </p:nvSpPr>
        <p:spPr bwMode="auto">
          <a:xfrm rot="20693398" flipH="1">
            <a:off x="5785093" y="3621832"/>
            <a:ext cx="1195791" cy="10129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 rot="20332573">
            <a:off x="5990426" y="3937280"/>
            <a:ext cx="1113450" cy="715089"/>
          </a:xfrm>
          <a:prstGeom prst="roundRect">
            <a:avLst/>
          </a:prstGeom>
          <a:solidFill>
            <a:srgbClr val="D1FBCF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Ag</a:t>
            </a:r>
            <a:r>
              <a:rPr lang="en-US" b="1" baseline="30000" dirty="0"/>
              <a:t>+</a:t>
            </a:r>
            <a:r>
              <a:rPr lang="en-US" b="1" baseline="-25000" dirty="0"/>
              <a:t>(aq)</a:t>
            </a:r>
            <a:r>
              <a:rPr lang="en-US" b="1" dirty="0"/>
              <a:t> </a:t>
            </a:r>
          </a:p>
          <a:p>
            <a:pPr algn="ctr"/>
            <a:r>
              <a:rPr lang="en-US" b="1" dirty="0"/>
              <a:t>NO</a:t>
            </a:r>
            <a:r>
              <a:rPr lang="en-US" b="1" baseline="-25000" dirty="0"/>
              <a:t>3</a:t>
            </a:r>
            <a:r>
              <a:rPr lang="en-US" b="1" baseline="30000" dirty="0"/>
              <a:t>-</a:t>
            </a:r>
            <a:r>
              <a:rPr lang="en-US" b="1" baseline="-25000" dirty="0"/>
              <a:t>(aq)</a:t>
            </a:r>
            <a:endParaRPr lang="he-IL" b="1" baseline="-25000" dirty="0"/>
          </a:p>
        </p:txBody>
      </p:sp>
      <p:grpSp>
        <p:nvGrpSpPr>
          <p:cNvPr id="69" name="קבוצה 68"/>
          <p:cNvGrpSpPr/>
          <p:nvPr/>
        </p:nvGrpSpPr>
        <p:grpSpPr>
          <a:xfrm flipH="1">
            <a:off x="409360" y="2322371"/>
            <a:ext cx="1527967" cy="2394864"/>
            <a:chOff x="8498780" y="3765454"/>
            <a:chExt cx="1527967" cy="2394864"/>
          </a:xfrm>
        </p:grpSpPr>
        <p:sp>
          <p:nvSpPr>
            <p:cNvPr id="70" name="Freeform 72"/>
            <p:cNvSpPr>
              <a:spLocks/>
            </p:cNvSpPr>
            <p:nvPr/>
          </p:nvSpPr>
          <p:spPr bwMode="auto">
            <a:xfrm rot="20693398" flipH="1">
              <a:off x="8717068" y="3791831"/>
              <a:ext cx="1309679" cy="2368487"/>
            </a:xfrm>
            <a:custGeom>
              <a:avLst/>
              <a:gdLst>
                <a:gd name="T0" fmla="*/ 40 w 960"/>
                <a:gd name="T1" fmla="*/ 0 h 3024"/>
                <a:gd name="T2" fmla="*/ 20 w 960"/>
                <a:gd name="T3" fmla="*/ 531 h 3024"/>
                <a:gd name="T4" fmla="*/ 0 w 960"/>
                <a:gd name="T5" fmla="*/ 1292 h 3024"/>
                <a:gd name="T6" fmla="*/ 0 w 960"/>
                <a:gd name="T7" fmla="*/ 2023 h 3024"/>
                <a:gd name="T8" fmla="*/ 8 w 960"/>
                <a:gd name="T9" fmla="*/ 2437 h 3024"/>
                <a:gd name="T10" fmla="*/ 20 w 960"/>
                <a:gd name="T11" fmla="*/ 2524 h 3024"/>
                <a:gd name="T12" fmla="*/ 40 w 960"/>
                <a:gd name="T13" fmla="*/ 2619 h 3024"/>
                <a:gd name="T14" fmla="*/ 68 w 960"/>
                <a:gd name="T15" fmla="*/ 2702 h 3024"/>
                <a:gd name="T16" fmla="*/ 108 w 960"/>
                <a:gd name="T17" fmla="*/ 2798 h 3024"/>
                <a:gd name="T18" fmla="*/ 155 w 960"/>
                <a:gd name="T19" fmla="*/ 2885 h 3024"/>
                <a:gd name="T20" fmla="*/ 231 w 960"/>
                <a:gd name="T21" fmla="*/ 2946 h 3024"/>
                <a:gd name="T22" fmla="*/ 319 w 960"/>
                <a:gd name="T23" fmla="*/ 3002 h 3024"/>
                <a:gd name="T24" fmla="*/ 434 w 960"/>
                <a:gd name="T25" fmla="*/ 3024 h 3024"/>
                <a:gd name="T26" fmla="*/ 550 w 960"/>
                <a:gd name="T27" fmla="*/ 3024 h 3024"/>
                <a:gd name="T28" fmla="*/ 657 w 960"/>
                <a:gd name="T29" fmla="*/ 3002 h 3024"/>
                <a:gd name="T30" fmla="*/ 745 w 960"/>
                <a:gd name="T31" fmla="*/ 2946 h 3024"/>
                <a:gd name="T32" fmla="*/ 825 w 960"/>
                <a:gd name="T33" fmla="*/ 2885 h 3024"/>
                <a:gd name="T34" fmla="*/ 880 w 960"/>
                <a:gd name="T35" fmla="*/ 2798 h 3024"/>
                <a:gd name="T36" fmla="*/ 920 w 960"/>
                <a:gd name="T37" fmla="*/ 2693 h 3024"/>
                <a:gd name="T38" fmla="*/ 948 w 960"/>
                <a:gd name="T39" fmla="*/ 2576 h 3024"/>
                <a:gd name="T40" fmla="*/ 960 w 960"/>
                <a:gd name="T41" fmla="*/ 2437 h 3024"/>
                <a:gd name="T42" fmla="*/ 948 w 960"/>
                <a:gd name="T43" fmla="*/ 1897 h 3024"/>
                <a:gd name="T44" fmla="*/ 928 w 960"/>
                <a:gd name="T45" fmla="*/ 1083 h 3024"/>
                <a:gd name="T46" fmla="*/ 908 w 960"/>
                <a:gd name="T47" fmla="*/ 331 h 3024"/>
                <a:gd name="T48" fmla="*/ 900 w 960"/>
                <a:gd name="T49" fmla="*/ 0 h 3024"/>
                <a:gd name="T50" fmla="*/ 564 w 960"/>
                <a:gd name="T51" fmla="*/ 72 h 3024"/>
                <a:gd name="T52" fmla="*/ 432 w 960"/>
                <a:gd name="T53" fmla="*/ 84 h 3024"/>
                <a:gd name="T54" fmla="*/ 276 w 960"/>
                <a:gd name="T55" fmla="*/ 72 h 3024"/>
                <a:gd name="T56" fmla="*/ 40 w 960"/>
                <a:gd name="T57" fmla="*/ 0 h 30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0"/>
                <a:gd name="T88" fmla="*/ 0 h 3024"/>
                <a:gd name="T89" fmla="*/ 960 w 960"/>
                <a:gd name="T90" fmla="*/ 3024 h 302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0" h="3024">
                  <a:moveTo>
                    <a:pt x="40" y="0"/>
                  </a:moveTo>
                  <a:lnTo>
                    <a:pt x="20" y="531"/>
                  </a:lnTo>
                  <a:lnTo>
                    <a:pt x="0" y="1292"/>
                  </a:lnTo>
                  <a:lnTo>
                    <a:pt x="0" y="2023"/>
                  </a:lnTo>
                  <a:lnTo>
                    <a:pt x="8" y="2437"/>
                  </a:lnTo>
                  <a:lnTo>
                    <a:pt x="20" y="2524"/>
                  </a:lnTo>
                  <a:lnTo>
                    <a:pt x="40" y="2619"/>
                  </a:lnTo>
                  <a:lnTo>
                    <a:pt x="68" y="2702"/>
                  </a:lnTo>
                  <a:lnTo>
                    <a:pt x="108" y="2798"/>
                  </a:lnTo>
                  <a:lnTo>
                    <a:pt x="155" y="2885"/>
                  </a:lnTo>
                  <a:lnTo>
                    <a:pt x="231" y="2946"/>
                  </a:lnTo>
                  <a:lnTo>
                    <a:pt x="319" y="3002"/>
                  </a:lnTo>
                  <a:lnTo>
                    <a:pt x="434" y="3024"/>
                  </a:lnTo>
                  <a:lnTo>
                    <a:pt x="550" y="3024"/>
                  </a:lnTo>
                  <a:lnTo>
                    <a:pt x="657" y="3002"/>
                  </a:lnTo>
                  <a:lnTo>
                    <a:pt x="745" y="2946"/>
                  </a:lnTo>
                  <a:lnTo>
                    <a:pt x="825" y="2885"/>
                  </a:lnTo>
                  <a:lnTo>
                    <a:pt x="880" y="2798"/>
                  </a:lnTo>
                  <a:lnTo>
                    <a:pt x="920" y="2693"/>
                  </a:lnTo>
                  <a:lnTo>
                    <a:pt x="948" y="2576"/>
                  </a:lnTo>
                  <a:lnTo>
                    <a:pt x="960" y="2437"/>
                  </a:lnTo>
                  <a:lnTo>
                    <a:pt x="948" y="1897"/>
                  </a:lnTo>
                  <a:lnTo>
                    <a:pt x="928" y="1083"/>
                  </a:lnTo>
                  <a:lnTo>
                    <a:pt x="908" y="331"/>
                  </a:lnTo>
                  <a:lnTo>
                    <a:pt x="900" y="0"/>
                  </a:lnTo>
                  <a:lnTo>
                    <a:pt x="564" y="72"/>
                  </a:lnTo>
                  <a:lnTo>
                    <a:pt x="432" y="84"/>
                  </a:lnTo>
                  <a:lnTo>
                    <a:pt x="276" y="72"/>
                  </a:lnTo>
                  <a:lnTo>
                    <a:pt x="4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endParaRPr>
            </a:p>
          </p:txBody>
        </p:sp>
        <p:sp>
          <p:nvSpPr>
            <p:cNvPr id="71" name="Oval 139"/>
            <p:cNvSpPr>
              <a:spLocks noChangeArrowheads="1"/>
            </p:cNvSpPr>
            <p:nvPr/>
          </p:nvSpPr>
          <p:spPr bwMode="auto">
            <a:xfrm rot="20693398" flipH="1">
              <a:off x="8498780" y="3765454"/>
              <a:ext cx="1195791" cy="1012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altLang="he-IL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2" name="Oval 138"/>
          <p:cNvSpPr>
            <a:spLocks noChangeArrowheads="1"/>
          </p:cNvSpPr>
          <p:nvPr/>
        </p:nvSpPr>
        <p:spPr bwMode="auto">
          <a:xfrm rot="906602">
            <a:off x="438597" y="3424418"/>
            <a:ext cx="1251201" cy="15038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rot="1160248" flipH="1">
            <a:off x="347932" y="3701309"/>
            <a:ext cx="1160260" cy="783193"/>
          </a:xfrm>
          <a:prstGeom prst="roundRect">
            <a:avLst/>
          </a:prstGeom>
          <a:solidFill>
            <a:srgbClr val="D1FBCF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/>
              <a:t>LI</a:t>
            </a:r>
            <a:r>
              <a:rPr lang="en-US" sz="2000" b="1" baseline="30000" dirty="0"/>
              <a:t>+</a:t>
            </a:r>
            <a:r>
              <a:rPr lang="en-US" sz="2000" b="1" baseline="-25000" dirty="0"/>
              <a:t> (aq)</a:t>
            </a:r>
          </a:p>
          <a:p>
            <a:pPr algn="ctr"/>
            <a:r>
              <a:rPr lang="en-US" sz="2000" b="1" dirty="0"/>
              <a:t> Br</a:t>
            </a:r>
            <a:r>
              <a:rPr lang="en-US" sz="2000" b="1" baseline="30000" dirty="0"/>
              <a:t>-</a:t>
            </a:r>
            <a:r>
              <a:rPr lang="en-US" sz="2000" b="1" baseline="-25000" dirty="0"/>
              <a:t> (aq)</a:t>
            </a:r>
            <a:endParaRPr lang="he-IL" sz="2000" b="1" baseline="30000" dirty="0"/>
          </a:p>
        </p:txBody>
      </p:sp>
      <p:grpSp>
        <p:nvGrpSpPr>
          <p:cNvPr id="66" name="קבוצה 65"/>
          <p:cNvGrpSpPr/>
          <p:nvPr/>
        </p:nvGrpSpPr>
        <p:grpSpPr>
          <a:xfrm rot="875440">
            <a:off x="2606870" y="2766079"/>
            <a:ext cx="1618568" cy="2567406"/>
            <a:chOff x="6605181" y="5094978"/>
            <a:chExt cx="1618568" cy="2371999"/>
          </a:xfrm>
        </p:grpSpPr>
        <p:sp>
          <p:nvSpPr>
            <p:cNvPr id="67" name="Freeform 72"/>
            <p:cNvSpPr>
              <a:spLocks/>
            </p:cNvSpPr>
            <p:nvPr/>
          </p:nvSpPr>
          <p:spPr bwMode="auto">
            <a:xfrm rot="20693398" flipH="1">
              <a:off x="6914070" y="5098490"/>
              <a:ext cx="1309679" cy="2368487"/>
            </a:xfrm>
            <a:custGeom>
              <a:avLst/>
              <a:gdLst>
                <a:gd name="T0" fmla="*/ 40 w 960"/>
                <a:gd name="T1" fmla="*/ 0 h 3024"/>
                <a:gd name="T2" fmla="*/ 20 w 960"/>
                <a:gd name="T3" fmla="*/ 531 h 3024"/>
                <a:gd name="T4" fmla="*/ 0 w 960"/>
                <a:gd name="T5" fmla="*/ 1292 h 3024"/>
                <a:gd name="T6" fmla="*/ 0 w 960"/>
                <a:gd name="T7" fmla="*/ 2023 h 3024"/>
                <a:gd name="T8" fmla="*/ 8 w 960"/>
                <a:gd name="T9" fmla="*/ 2437 h 3024"/>
                <a:gd name="T10" fmla="*/ 20 w 960"/>
                <a:gd name="T11" fmla="*/ 2524 h 3024"/>
                <a:gd name="T12" fmla="*/ 40 w 960"/>
                <a:gd name="T13" fmla="*/ 2619 h 3024"/>
                <a:gd name="T14" fmla="*/ 68 w 960"/>
                <a:gd name="T15" fmla="*/ 2702 h 3024"/>
                <a:gd name="T16" fmla="*/ 108 w 960"/>
                <a:gd name="T17" fmla="*/ 2798 h 3024"/>
                <a:gd name="T18" fmla="*/ 155 w 960"/>
                <a:gd name="T19" fmla="*/ 2885 h 3024"/>
                <a:gd name="T20" fmla="*/ 231 w 960"/>
                <a:gd name="T21" fmla="*/ 2946 h 3024"/>
                <a:gd name="T22" fmla="*/ 319 w 960"/>
                <a:gd name="T23" fmla="*/ 3002 h 3024"/>
                <a:gd name="T24" fmla="*/ 434 w 960"/>
                <a:gd name="T25" fmla="*/ 3024 h 3024"/>
                <a:gd name="T26" fmla="*/ 550 w 960"/>
                <a:gd name="T27" fmla="*/ 3024 h 3024"/>
                <a:gd name="T28" fmla="*/ 657 w 960"/>
                <a:gd name="T29" fmla="*/ 3002 h 3024"/>
                <a:gd name="T30" fmla="*/ 745 w 960"/>
                <a:gd name="T31" fmla="*/ 2946 h 3024"/>
                <a:gd name="T32" fmla="*/ 825 w 960"/>
                <a:gd name="T33" fmla="*/ 2885 h 3024"/>
                <a:gd name="T34" fmla="*/ 880 w 960"/>
                <a:gd name="T35" fmla="*/ 2798 h 3024"/>
                <a:gd name="T36" fmla="*/ 920 w 960"/>
                <a:gd name="T37" fmla="*/ 2693 h 3024"/>
                <a:gd name="T38" fmla="*/ 948 w 960"/>
                <a:gd name="T39" fmla="*/ 2576 h 3024"/>
                <a:gd name="T40" fmla="*/ 960 w 960"/>
                <a:gd name="T41" fmla="*/ 2437 h 3024"/>
                <a:gd name="T42" fmla="*/ 948 w 960"/>
                <a:gd name="T43" fmla="*/ 1897 h 3024"/>
                <a:gd name="T44" fmla="*/ 928 w 960"/>
                <a:gd name="T45" fmla="*/ 1083 h 3024"/>
                <a:gd name="T46" fmla="*/ 908 w 960"/>
                <a:gd name="T47" fmla="*/ 331 h 3024"/>
                <a:gd name="T48" fmla="*/ 900 w 960"/>
                <a:gd name="T49" fmla="*/ 0 h 3024"/>
                <a:gd name="T50" fmla="*/ 564 w 960"/>
                <a:gd name="T51" fmla="*/ 72 h 3024"/>
                <a:gd name="T52" fmla="*/ 432 w 960"/>
                <a:gd name="T53" fmla="*/ 84 h 3024"/>
                <a:gd name="T54" fmla="*/ 276 w 960"/>
                <a:gd name="T55" fmla="*/ 72 h 3024"/>
                <a:gd name="T56" fmla="*/ 40 w 960"/>
                <a:gd name="T57" fmla="*/ 0 h 30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0"/>
                <a:gd name="T88" fmla="*/ 0 h 3024"/>
                <a:gd name="T89" fmla="*/ 960 w 960"/>
                <a:gd name="T90" fmla="*/ 3024 h 302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0" h="3024">
                  <a:moveTo>
                    <a:pt x="40" y="0"/>
                  </a:moveTo>
                  <a:lnTo>
                    <a:pt x="20" y="531"/>
                  </a:lnTo>
                  <a:lnTo>
                    <a:pt x="0" y="1292"/>
                  </a:lnTo>
                  <a:lnTo>
                    <a:pt x="0" y="2023"/>
                  </a:lnTo>
                  <a:lnTo>
                    <a:pt x="8" y="2437"/>
                  </a:lnTo>
                  <a:lnTo>
                    <a:pt x="20" y="2524"/>
                  </a:lnTo>
                  <a:lnTo>
                    <a:pt x="40" y="2619"/>
                  </a:lnTo>
                  <a:lnTo>
                    <a:pt x="68" y="2702"/>
                  </a:lnTo>
                  <a:lnTo>
                    <a:pt x="108" y="2798"/>
                  </a:lnTo>
                  <a:lnTo>
                    <a:pt x="155" y="2885"/>
                  </a:lnTo>
                  <a:lnTo>
                    <a:pt x="231" y="2946"/>
                  </a:lnTo>
                  <a:lnTo>
                    <a:pt x="319" y="3002"/>
                  </a:lnTo>
                  <a:lnTo>
                    <a:pt x="434" y="3024"/>
                  </a:lnTo>
                  <a:lnTo>
                    <a:pt x="550" y="3024"/>
                  </a:lnTo>
                  <a:lnTo>
                    <a:pt x="657" y="3002"/>
                  </a:lnTo>
                  <a:lnTo>
                    <a:pt x="745" y="2946"/>
                  </a:lnTo>
                  <a:lnTo>
                    <a:pt x="825" y="2885"/>
                  </a:lnTo>
                  <a:lnTo>
                    <a:pt x="880" y="2798"/>
                  </a:lnTo>
                  <a:lnTo>
                    <a:pt x="920" y="2693"/>
                  </a:lnTo>
                  <a:lnTo>
                    <a:pt x="948" y="2576"/>
                  </a:lnTo>
                  <a:lnTo>
                    <a:pt x="960" y="2437"/>
                  </a:lnTo>
                  <a:lnTo>
                    <a:pt x="948" y="1897"/>
                  </a:lnTo>
                  <a:lnTo>
                    <a:pt x="928" y="1083"/>
                  </a:lnTo>
                  <a:lnTo>
                    <a:pt x="908" y="331"/>
                  </a:lnTo>
                  <a:lnTo>
                    <a:pt x="900" y="0"/>
                  </a:lnTo>
                  <a:lnTo>
                    <a:pt x="564" y="72"/>
                  </a:lnTo>
                  <a:lnTo>
                    <a:pt x="432" y="84"/>
                  </a:lnTo>
                  <a:lnTo>
                    <a:pt x="276" y="72"/>
                  </a:lnTo>
                  <a:lnTo>
                    <a:pt x="4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endParaRPr>
            </a:p>
          </p:txBody>
        </p:sp>
        <p:sp>
          <p:nvSpPr>
            <p:cNvPr id="68" name="Oval 139"/>
            <p:cNvSpPr>
              <a:spLocks noChangeArrowheads="1"/>
            </p:cNvSpPr>
            <p:nvPr/>
          </p:nvSpPr>
          <p:spPr bwMode="auto">
            <a:xfrm rot="20693398" flipH="1">
              <a:off x="6605181" y="5094978"/>
              <a:ext cx="1195791" cy="9280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altLang="he-IL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3010691" y="4717235"/>
            <a:ext cx="1178761" cy="442674"/>
          </a:xfrm>
          <a:prstGeom prst="round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Ag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Br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(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s)</a:t>
            </a:r>
            <a:endParaRPr kumimoji="0" lang="he-IL" sz="2400" b="0" i="0" u="none" strike="noStrike" kern="1200" cap="none" spc="0" normalizeH="0" baseline="-25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95501" y="3930771"/>
            <a:ext cx="1113450" cy="715089"/>
          </a:xfrm>
          <a:prstGeom prst="roundRect">
            <a:avLst/>
          </a:prstGeom>
          <a:solidFill>
            <a:srgbClr val="D1FBCF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Li</a:t>
            </a:r>
            <a:r>
              <a:rPr lang="en-US" b="1" baseline="30000" dirty="0"/>
              <a:t>+</a:t>
            </a:r>
            <a:r>
              <a:rPr lang="en-US" b="1" baseline="-25000" dirty="0"/>
              <a:t>(aq)</a:t>
            </a:r>
            <a:r>
              <a:rPr lang="en-US" b="1" dirty="0"/>
              <a:t> </a:t>
            </a:r>
          </a:p>
          <a:p>
            <a:pPr algn="ctr"/>
            <a:r>
              <a:rPr lang="en-US" b="1" dirty="0"/>
              <a:t>NO</a:t>
            </a:r>
            <a:r>
              <a:rPr lang="en-US" b="1" baseline="-25000" dirty="0"/>
              <a:t>3</a:t>
            </a:r>
            <a:r>
              <a:rPr lang="en-US" b="1" baseline="30000" dirty="0"/>
              <a:t>-</a:t>
            </a:r>
            <a:r>
              <a:rPr lang="en-US" b="1" baseline="-25000" dirty="0"/>
              <a:t>(aq)</a:t>
            </a:r>
            <a:endParaRPr lang="he-IL" b="1" baseline="-25000" dirty="0"/>
          </a:p>
        </p:txBody>
      </p:sp>
      <p:cxnSp>
        <p:nvCxnSpPr>
          <p:cNvPr id="41" name="מחבר חץ ישר 40"/>
          <p:cNvCxnSpPr/>
          <p:nvPr/>
        </p:nvCxnSpPr>
        <p:spPr>
          <a:xfrm flipH="1">
            <a:off x="4413633" y="1424900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/>
          <p:nvPr/>
        </p:nvCxnSpPr>
        <p:spPr>
          <a:xfrm>
            <a:off x="2484797" y="1323150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>
            <a:off x="5403073" y="1396967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מלבן 12"/>
          <p:cNvSpPr/>
          <p:nvPr/>
        </p:nvSpPr>
        <p:spPr>
          <a:xfrm>
            <a:off x="7258100" y="556732"/>
            <a:ext cx="481128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לקביעת הריכוז של תמיסת </a:t>
            </a:r>
            <a:r>
              <a:rPr lang="en-US" sz="2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LiBr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, 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הגיבו 20 מ"ל מתמיסה זו עם תמיסת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AgNO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.לפניך ניסוח נטו של התגובה 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שהתרחשה: 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Ag</a:t>
            </a:r>
            <a:r>
              <a:rPr lang="en-US" sz="2000" baseline="30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+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+  Br</a:t>
            </a:r>
            <a:r>
              <a:rPr lang="en-US" sz="2000" baseline="30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Symbol" panose="05050102010706020507" pitchFamily="18" charset="2"/>
              </a:rPr>
              <a:t>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fr-FR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Symbol" panose="05050102010706020507" pitchFamily="18" charset="2"/>
              </a:rPr>
              <a:t>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en-US" sz="2000" dirty="0" err="1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AgBr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(s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endParaRPr lang="en-US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לתגובה מלאה נדרשו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25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מ"ל תמיסת 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AgNO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0.5 M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חשב את הריכוז של תמיסת </a:t>
            </a:r>
            <a:r>
              <a:rPr lang="en-US" sz="2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LiBr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. </a:t>
            </a:r>
            <a:endParaRPr lang="en-US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1" name="אליפסה 50"/>
          <p:cNvSpPr/>
          <p:nvPr/>
        </p:nvSpPr>
        <p:spPr>
          <a:xfrm>
            <a:off x="2636287" y="4584637"/>
            <a:ext cx="1875947" cy="84923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39" name="סוגר מרובע ימני 38"/>
          <p:cNvSpPr/>
          <p:nvPr/>
        </p:nvSpPr>
        <p:spPr>
          <a:xfrm>
            <a:off x="4745046" y="3735276"/>
            <a:ext cx="89626" cy="1698591"/>
          </a:xfrm>
          <a:prstGeom prst="rightBracke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TextBox 39"/>
          <p:cNvSpPr txBox="1"/>
          <p:nvPr/>
        </p:nvSpPr>
        <p:spPr>
          <a:xfrm>
            <a:off x="4278600" y="4283948"/>
            <a:ext cx="1353635" cy="408623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r>
              <a:rPr lang="en-US" dirty="0"/>
              <a:t>V</a:t>
            </a:r>
            <a:r>
              <a:rPr lang="he-IL" dirty="0"/>
              <a:t>= 45 </a:t>
            </a:r>
            <a:r>
              <a:rPr lang="he-IL" sz="1400" dirty="0"/>
              <a:t>מ"ל</a:t>
            </a:r>
          </a:p>
        </p:txBody>
      </p:sp>
      <p:sp>
        <p:nvSpPr>
          <p:cNvPr id="46" name="כותרת 1"/>
          <p:cNvSpPr txBox="1">
            <a:spLocks/>
          </p:cNvSpPr>
          <p:nvPr/>
        </p:nvSpPr>
        <p:spPr>
          <a:xfrm>
            <a:off x="4595842" y="-19842"/>
            <a:ext cx="3770376" cy="72000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he-IL" sz="3600" b="0" dirty="0"/>
              <a:t>שאלה 5 -סעיף ב'</a:t>
            </a:r>
            <a:r>
              <a:rPr lang="en-US" sz="3600" b="0" dirty="0" err="1"/>
              <a:t>i</a:t>
            </a:r>
            <a:endParaRPr lang="he-IL" sz="3600" b="0" dirty="0"/>
          </a:p>
        </p:txBody>
      </p:sp>
      <p:sp>
        <p:nvSpPr>
          <p:cNvPr id="38" name="חץ מעוקל למטה 37"/>
          <p:cNvSpPr/>
          <p:nvPr/>
        </p:nvSpPr>
        <p:spPr>
          <a:xfrm rot="1089959">
            <a:off x="1177782" y="2155778"/>
            <a:ext cx="2719147" cy="81233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45" name="חץ מעוקל למטה 44"/>
          <p:cNvSpPr/>
          <p:nvPr/>
        </p:nvSpPr>
        <p:spPr>
          <a:xfrm rot="20510041" flipH="1">
            <a:off x="3491912" y="2111606"/>
            <a:ext cx="2719147" cy="81233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47" name="מלבן מעוגל 46"/>
          <p:cNvSpPr/>
          <p:nvPr/>
        </p:nvSpPr>
        <p:spPr>
          <a:xfrm>
            <a:off x="7439975" y="2002440"/>
            <a:ext cx="3286761" cy="458199"/>
          </a:xfrm>
          <a:prstGeom prst="round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088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73" grpId="0" animBg="1"/>
      <p:bldP spid="54" grpId="0" animBg="1"/>
      <p:bldP spid="80" grpId="0" animBg="1"/>
      <p:bldP spid="80" grpId="1" animBg="1"/>
      <p:bldP spid="72" grpId="0" animBg="1"/>
      <p:bldP spid="82" grpId="0" animBg="1"/>
      <p:bldP spid="82" grpId="1" animBg="1"/>
      <p:bldP spid="74" grpId="0" animBg="1"/>
      <p:bldP spid="56" grpId="0" animBg="1"/>
      <p:bldP spid="51" grpId="0" animBg="1"/>
      <p:bldP spid="39" grpId="0" animBg="1"/>
      <p:bldP spid="40" grpId="0" animBg="1"/>
      <p:bldP spid="38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69130" y="1041505"/>
            <a:ext cx="23510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NO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3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(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aq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)</a:t>
            </a:r>
            <a:endParaRPr kumimoji="0" lang="he-IL" sz="2400" b="0" i="0" u="none" strike="noStrike" kern="1200" cap="none" spc="0" normalizeH="0" baseline="-25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4421" y="947143"/>
            <a:ext cx="12162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Li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Br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(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aq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)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8591" y="987533"/>
            <a:ext cx="4419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+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6021" y="1681358"/>
            <a:ext cx="7468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Li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+</a:t>
            </a:r>
            <a:endParaRPr kumimoji="0" lang="he-IL" sz="24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28113" y="1668281"/>
            <a:ext cx="7468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Br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-</a:t>
            </a:r>
            <a:endParaRPr kumimoji="0" lang="he-IL" sz="2400" b="0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58297" y="1649700"/>
            <a:ext cx="10207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NO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3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-</a:t>
            </a:r>
            <a:endParaRPr kumimoji="0" lang="he-IL" sz="3200" b="0" i="0" u="none" strike="noStrike" kern="1200" cap="none" spc="0" normalizeH="0" baseline="30000" noProof="0" dirty="0">
              <a:ln>
                <a:noFill/>
              </a:ln>
              <a:solidFill>
                <a:srgbClr val="FD51CC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834" y="1655732"/>
            <a:ext cx="10251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Ag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+</a:t>
            </a:r>
            <a:endParaRPr kumimoji="0" lang="he-IL" sz="2400" b="0" i="0" u="none" strike="noStrike" kern="1200" cap="none" spc="0" normalizeH="0" baseline="-250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cxnSp>
        <p:nvCxnSpPr>
          <p:cNvPr id="32" name="מחבר חץ ישר 31"/>
          <p:cNvCxnSpPr/>
          <p:nvPr/>
        </p:nvCxnSpPr>
        <p:spPr>
          <a:xfrm flipH="1">
            <a:off x="1699727" y="1296141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אליפסה 32"/>
          <p:cNvSpPr/>
          <p:nvPr/>
        </p:nvSpPr>
        <p:spPr>
          <a:xfrm>
            <a:off x="2665933" y="1539521"/>
            <a:ext cx="822967" cy="59239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37" name="אליפסה 36"/>
          <p:cNvSpPr/>
          <p:nvPr/>
        </p:nvSpPr>
        <p:spPr>
          <a:xfrm>
            <a:off x="3665067" y="1539551"/>
            <a:ext cx="822967" cy="59239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55" name="Freeform 141"/>
          <p:cNvSpPr>
            <a:spLocks/>
          </p:cNvSpPr>
          <p:nvPr/>
        </p:nvSpPr>
        <p:spPr bwMode="auto">
          <a:xfrm rot="20693398" flipH="1">
            <a:off x="9054288" y="4773430"/>
            <a:ext cx="1235560" cy="1350288"/>
          </a:xfrm>
          <a:custGeom>
            <a:avLst/>
            <a:gdLst>
              <a:gd name="T0" fmla="*/ 36 w 948"/>
              <a:gd name="T1" fmla="*/ 0 h 1640"/>
              <a:gd name="T2" fmla="*/ 12 w 948"/>
              <a:gd name="T3" fmla="*/ 650 h 1640"/>
              <a:gd name="T4" fmla="*/ 38 w 948"/>
              <a:gd name="T5" fmla="*/ 2440 h 1640"/>
              <a:gd name="T6" fmla="*/ 240 w 948"/>
              <a:gd name="T7" fmla="*/ 3021 h 1640"/>
              <a:gd name="T8" fmla="*/ 396 w 948"/>
              <a:gd name="T9" fmla="*/ 3260 h 1640"/>
              <a:gd name="T10" fmla="*/ 695 w 948"/>
              <a:gd name="T11" fmla="*/ 3213 h 1640"/>
              <a:gd name="T12" fmla="*/ 897 w 948"/>
              <a:gd name="T13" fmla="*/ 2731 h 1640"/>
              <a:gd name="T14" fmla="*/ 948 w 948"/>
              <a:gd name="T15" fmla="*/ 2152 h 1640"/>
              <a:gd name="T16" fmla="*/ 897 w 948"/>
              <a:gd name="T17" fmla="*/ 1472 h 1640"/>
              <a:gd name="T18" fmla="*/ 912 w 948"/>
              <a:gd name="T19" fmla="*/ 747 h 1640"/>
              <a:gd name="T20" fmla="*/ 912 w 948"/>
              <a:gd name="T21" fmla="*/ 169 h 1640"/>
              <a:gd name="T22" fmla="*/ 876 w 948"/>
              <a:gd name="T23" fmla="*/ 46 h 16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48"/>
              <a:gd name="T37" fmla="*/ 0 h 1640"/>
              <a:gd name="T38" fmla="*/ 948 w 948"/>
              <a:gd name="T39" fmla="*/ 1640 h 164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48" h="1640">
                <a:moveTo>
                  <a:pt x="36" y="0"/>
                </a:moveTo>
                <a:cubicBezTo>
                  <a:pt x="32" y="54"/>
                  <a:pt x="12" y="122"/>
                  <a:pt x="12" y="324"/>
                </a:cubicBezTo>
                <a:cubicBezTo>
                  <a:pt x="12" y="526"/>
                  <a:pt x="0" y="1016"/>
                  <a:pt x="38" y="1212"/>
                </a:cubicBezTo>
                <a:cubicBezTo>
                  <a:pt x="76" y="1408"/>
                  <a:pt x="180" y="1432"/>
                  <a:pt x="240" y="1500"/>
                </a:cubicBezTo>
                <a:cubicBezTo>
                  <a:pt x="300" y="1568"/>
                  <a:pt x="320" y="1604"/>
                  <a:pt x="396" y="1620"/>
                </a:cubicBezTo>
                <a:cubicBezTo>
                  <a:pt x="472" y="1636"/>
                  <a:pt x="612" y="1640"/>
                  <a:pt x="695" y="1596"/>
                </a:cubicBezTo>
                <a:cubicBezTo>
                  <a:pt x="778" y="1552"/>
                  <a:pt x="855" y="1444"/>
                  <a:pt x="897" y="1356"/>
                </a:cubicBezTo>
                <a:cubicBezTo>
                  <a:pt x="940" y="1268"/>
                  <a:pt x="948" y="1172"/>
                  <a:pt x="948" y="1068"/>
                </a:cubicBezTo>
                <a:cubicBezTo>
                  <a:pt x="948" y="964"/>
                  <a:pt x="903" y="848"/>
                  <a:pt x="897" y="732"/>
                </a:cubicBezTo>
                <a:cubicBezTo>
                  <a:pt x="891" y="616"/>
                  <a:pt x="910" y="480"/>
                  <a:pt x="912" y="372"/>
                </a:cubicBezTo>
                <a:cubicBezTo>
                  <a:pt x="914" y="264"/>
                  <a:pt x="918" y="142"/>
                  <a:pt x="912" y="84"/>
                </a:cubicBezTo>
                <a:cubicBezTo>
                  <a:pt x="906" y="26"/>
                  <a:pt x="883" y="36"/>
                  <a:pt x="876" y="24"/>
                </a:cubicBezTo>
              </a:path>
            </a:pathLst>
          </a:cu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cxnSp>
        <p:nvCxnSpPr>
          <p:cNvPr id="41" name="מחבר חץ ישר 40"/>
          <p:cNvCxnSpPr/>
          <p:nvPr/>
        </p:nvCxnSpPr>
        <p:spPr>
          <a:xfrm flipH="1">
            <a:off x="4413633" y="1424900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/>
          <p:nvPr/>
        </p:nvCxnSpPr>
        <p:spPr>
          <a:xfrm>
            <a:off x="2484797" y="1323150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>
            <a:off x="5403073" y="1396967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מלבן 12"/>
          <p:cNvSpPr/>
          <p:nvPr/>
        </p:nvSpPr>
        <p:spPr>
          <a:xfrm>
            <a:off x="7258100" y="556732"/>
            <a:ext cx="481128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לקביעת הריכוז של תמיסת </a:t>
            </a:r>
            <a:r>
              <a:rPr lang="en-US" sz="2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LiBr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, 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הגיבו 20 מ"ל מתמיסה זו עם תמיסת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AgNO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.לפניך ניסוח נטו של התגובה 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שהתרחשה: 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Ag</a:t>
            </a:r>
            <a:r>
              <a:rPr lang="en-US" sz="2000" baseline="30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+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+  Br</a:t>
            </a:r>
            <a:r>
              <a:rPr lang="en-US" sz="2000" baseline="30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Symbol" panose="05050102010706020507" pitchFamily="18" charset="2"/>
              </a:rPr>
              <a:t>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fr-FR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Symbol" panose="05050102010706020507" pitchFamily="18" charset="2"/>
              </a:rPr>
              <a:t>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en-US" sz="2000" dirty="0" err="1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AgBr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(s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endParaRPr lang="en-US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לתגובה מלאה נדרשו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25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מ"ל תמיסת 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AgNO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0.5 M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חשב את הריכוז של תמיסת </a:t>
            </a:r>
            <a:r>
              <a:rPr lang="en-US" sz="2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LiBr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. </a:t>
            </a:r>
            <a:endParaRPr lang="en-US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4" name="מלבן מעוגל 43"/>
          <p:cNvSpPr/>
          <p:nvPr/>
        </p:nvSpPr>
        <p:spPr>
          <a:xfrm>
            <a:off x="8000771" y="3407928"/>
            <a:ext cx="4087091" cy="458199"/>
          </a:xfrm>
          <a:prstGeom prst="round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46" name="כותרת 1"/>
          <p:cNvSpPr txBox="1">
            <a:spLocks/>
          </p:cNvSpPr>
          <p:nvPr/>
        </p:nvSpPr>
        <p:spPr>
          <a:xfrm>
            <a:off x="4595842" y="-19842"/>
            <a:ext cx="3770376" cy="72000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he-IL" sz="3600" b="0" dirty="0"/>
              <a:t>שאלה 5 -סעיף ב'</a:t>
            </a:r>
            <a:r>
              <a:rPr lang="en-US" sz="3600" b="0" dirty="0" err="1"/>
              <a:t>i</a:t>
            </a:r>
            <a:endParaRPr lang="he-IL" sz="3600" b="0" dirty="0"/>
          </a:p>
        </p:txBody>
      </p:sp>
      <p:sp>
        <p:nvSpPr>
          <p:cNvPr id="47" name="מלבן מעוגל 46"/>
          <p:cNvSpPr/>
          <p:nvPr/>
        </p:nvSpPr>
        <p:spPr>
          <a:xfrm>
            <a:off x="7439975" y="2002440"/>
            <a:ext cx="3286761" cy="458199"/>
          </a:xfrm>
          <a:prstGeom prst="round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8" name="קבוצה 47"/>
          <p:cNvGrpSpPr/>
          <p:nvPr/>
        </p:nvGrpSpPr>
        <p:grpSpPr>
          <a:xfrm rot="20622503">
            <a:off x="1754139" y="2436547"/>
            <a:ext cx="1635097" cy="2565332"/>
            <a:chOff x="655331" y="3326775"/>
            <a:chExt cx="1635097" cy="2394864"/>
          </a:xfrm>
        </p:grpSpPr>
        <p:grpSp>
          <p:nvGrpSpPr>
            <p:cNvPr id="49" name="קבוצה 48"/>
            <p:cNvGrpSpPr/>
            <p:nvPr/>
          </p:nvGrpSpPr>
          <p:grpSpPr>
            <a:xfrm flipH="1">
              <a:off x="762461" y="3326775"/>
              <a:ext cx="1527967" cy="2394864"/>
              <a:chOff x="8498780" y="3765454"/>
              <a:chExt cx="1527967" cy="2394864"/>
            </a:xfrm>
          </p:grpSpPr>
          <p:sp>
            <p:nvSpPr>
              <p:cNvPr id="58" name="Freeform 72"/>
              <p:cNvSpPr>
                <a:spLocks/>
              </p:cNvSpPr>
              <p:nvPr/>
            </p:nvSpPr>
            <p:spPr bwMode="auto">
              <a:xfrm rot="20693398" flipH="1">
                <a:off x="8717068" y="3791831"/>
                <a:ext cx="1309679" cy="2368487"/>
              </a:xfrm>
              <a:custGeom>
                <a:avLst/>
                <a:gdLst>
                  <a:gd name="T0" fmla="*/ 40 w 960"/>
                  <a:gd name="T1" fmla="*/ 0 h 3024"/>
                  <a:gd name="T2" fmla="*/ 20 w 960"/>
                  <a:gd name="T3" fmla="*/ 531 h 3024"/>
                  <a:gd name="T4" fmla="*/ 0 w 960"/>
                  <a:gd name="T5" fmla="*/ 1292 h 3024"/>
                  <a:gd name="T6" fmla="*/ 0 w 960"/>
                  <a:gd name="T7" fmla="*/ 2023 h 3024"/>
                  <a:gd name="T8" fmla="*/ 8 w 960"/>
                  <a:gd name="T9" fmla="*/ 2437 h 3024"/>
                  <a:gd name="T10" fmla="*/ 20 w 960"/>
                  <a:gd name="T11" fmla="*/ 2524 h 3024"/>
                  <a:gd name="T12" fmla="*/ 40 w 960"/>
                  <a:gd name="T13" fmla="*/ 2619 h 3024"/>
                  <a:gd name="T14" fmla="*/ 68 w 960"/>
                  <a:gd name="T15" fmla="*/ 2702 h 3024"/>
                  <a:gd name="T16" fmla="*/ 108 w 960"/>
                  <a:gd name="T17" fmla="*/ 2798 h 3024"/>
                  <a:gd name="T18" fmla="*/ 155 w 960"/>
                  <a:gd name="T19" fmla="*/ 2885 h 3024"/>
                  <a:gd name="T20" fmla="*/ 231 w 960"/>
                  <a:gd name="T21" fmla="*/ 2946 h 3024"/>
                  <a:gd name="T22" fmla="*/ 319 w 960"/>
                  <a:gd name="T23" fmla="*/ 3002 h 3024"/>
                  <a:gd name="T24" fmla="*/ 434 w 960"/>
                  <a:gd name="T25" fmla="*/ 3024 h 3024"/>
                  <a:gd name="T26" fmla="*/ 550 w 960"/>
                  <a:gd name="T27" fmla="*/ 3024 h 3024"/>
                  <a:gd name="T28" fmla="*/ 657 w 960"/>
                  <a:gd name="T29" fmla="*/ 3002 h 3024"/>
                  <a:gd name="T30" fmla="*/ 745 w 960"/>
                  <a:gd name="T31" fmla="*/ 2946 h 3024"/>
                  <a:gd name="T32" fmla="*/ 825 w 960"/>
                  <a:gd name="T33" fmla="*/ 2885 h 3024"/>
                  <a:gd name="T34" fmla="*/ 880 w 960"/>
                  <a:gd name="T35" fmla="*/ 2798 h 3024"/>
                  <a:gd name="T36" fmla="*/ 920 w 960"/>
                  <a:gd name="T37" fmla="*/ 2693 h 3024"/>
                  <a:gd name="T38" fmla="*/ 948 w 960"/>
                  <a:gd name="T39" fmla="*/ 2576 h 3024"/>
                  <a:gd name="T40" fmla="*/ 960 w 960"/>
                  <a:gd name="T41" fmla="*/ 2437 h 3024"/>
                  <a:gd name="T42" fmla="*/ 948 w 960"/>
                  <a:gd name="T43" fmla="*/ 1897 h 3024"/>
                  <a:gd name="T44" fmla="*/ 928 w 960"/>
                  <a:gd name="T45" fmla="*/ 1083 h 3024"/>
                  <a:gd name="T46" fmla="*/ 908 w 960"/>
                  <a:gd name="T47" fmla="*/ 331 h 3024"/>
                  <a:gd name="T48" fmla="*/ 900 w 960"/>
                  <a:gd name="T49" fmla="*/ 0 h 3024"/>
                  <a:gd name="T50" fmla="*/ 564 w 960"/>
                  <a:gd name="T51" fmla="*/ 72 h 3024"/>
                  <a:gd name="T52" fmla="*/ 432 w 960"/>
                  <a:gd name="T53" fmla="*/ 84 h 3024"/>
                  <a:gd name="T54" fmla="*/ 276 w 960"/>
                  <a:gd name="T55" fmla="*/ 72 h 3024"/>
                  <a:gd name="T56" fmla="*/ 40 w 960"/>
                  <a:gd name="T57" fmla="*/ 0 h 302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60"/>
                  <a:gd name="T88" fmla="*/ 0 h 3024"/>
                  <a:gd name="T89" fmla="*/ 960 w 960"/>
                  <a:gd name="T90" fmla="*/ 3024 h 302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60" h="3024">
                    <a:moveTo>
                      <a:pt x="40" y="0"/>
                    </a:moveTo>
                    <a:lnTo>
                      <a:pt x="20" y="531"/>
                    </a:lnTo>
                    <a:lnTo>
                      <a:pt x="0" y="1292"/>
                    </a:lnTo>
                    <a:lnTo>
                      <a:pt x="0" y="2023"/>
                    </a:lnTo>
                    <a:lnTo>
                      <a:pt x="8" y="2437"/>
                    </a:lnTo>
                    <a:lnTo>
                      <a:pt x="20" y="2524"/>
                    </a:lnTo>
                    <a:lnTo>
                      <a:pt x="40" y="2619"/>
                    </a:lnTo>
                    <a:lnTo>
                      <a:pt x="68" y="2702"/>
                    </a:lnTo>
                    <a:lnTo>
                      <a:pt x="108" y="2798"/>
                    </a:lnTo>
                    <a:lnTo>
                      <a:pt x="155" y="2885"/>
                    </a:lnTo>
                    <a:lnTo>
                      <a:pt x="231" y="2946"/>
                    </a:lnTo>
                    <a:lnTo>
                      <a:pt x="319" y="3002"/>
                    </a:lnTo>
                    <a:lnTo>
                      <a:pt x="434" y="3024"/>
                    </a:lnTo>
                    <a:lnTo>
                      <a:pt x="550" y="3024"/>
                    </a:lnTo>
                    <a:lnTo>
                      <a:pt x="657" y="3002"/>
                    </a:lnTo>
                    <a:lnTo>
                      <a:pt x="745" y="2946"/>
                    </a:lnTo>
                    <a:lnTo>
                      <a:pt x="825" y="2885"/>
                    </a:lnTo>
                    <a:lnTo>
                      <a:pt x="880" y="2798"/>
                    </a:lnTo>
                    <a:lnTo>
                      <a:pt x="920" y="2693"/>
                    </a:lnTo>
                    <a:lnTo>
                      <a:pt x="948" y="2576"/>
                    </a:lnTo>
                    <a:lnTo>
                      <a:pt x="960" y="2437"/>
                    </a:lnTo>
                    <a:lnTo>
                      <a:pt x="948" y="1897"/>
                    </a:lnTo>
                    <a:lnTo>
                      <a:pt x="928" y="1083"/>
                    </a:lnTo>
                    <a:lnTo>
                      <a:pt x="908" y="331"/>
                    </a:lnTo>
                    <a:lnTo>
                      <a:pt x="900" y="0"/>
                    </a:lnTo>
                    <a:lnTo>
                      <a:pt x="564" y="72"/>
                    </a:lnTo>
                    <a:lnTo>
                      <a:pt x="432" y="84"/>
                    </a:lnTo>
                    <a:lnTo>
                      <a:pt x="276" y="72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endParaRPr>
              </a:p>
            </p:txBody>
          </p:sp>
          <p:sp>
            <p:nvSpPr>
              <p:cNvPr id="59" name="Oval 139"/>
              <p:cNvSpPr>
                <a:spLocks noChangeArrowheads="1"/>
              </p:cNvSpPr>
              <p:nvPr/>
            </p:nvSpPr>
            <p:spPr bwMode="auto">
              <a:xfrm rot="20693398" flipH="1">
                <a:off x="8498780" y="3765454"/>
                <a:ext cx="1195791" cy="10129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alt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0" name="Oval 138"/>
            <p:cNvSpPr>
              <a:spLocks noChangeArrowheads="1"/>
            </p:cNvSpPr>
            <p:nvPr/>
          </p:nvSpPr>
          <p:spPr bwMode="auto">
            <a:xfrm rot="906602">
              <a:off x="791698" y="4428822"/>
              <a:ext cx="1251201" cy="1503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altLang="he-IL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 rot="977497" flipH="1">
              <a:off x="655331" y="4693243"/>
              <a:ext cx="1160260" cy="783193"/>
            </a:xfrm>
            <a:prstGeom prst="roundRect">
              <a:avLst/>
            </a:prstGeom>
            <a:solidFill>
              <a:srgbClr val="D1FBCF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/>
                <a:t>LI</a:t>
              </a:r>
              <a:r>
                <a:rPr lang="en-US" sz="2000" b="1" baseline="30000" dirty="0"/>
                <a:t>+</a:t>
              </a:r>
              <a:r>
                <a:rPr lang="en-US" sz="2000" b="1" baseline="-25000" dirty="0"/>
                <a:t> (aq)</a:t>
              </a:r>
            </a:p>
            <a:p>
              <a:pPr algn="ctr"/>
              <a:r>
                <a:rPr lang="en-US" sz="2000" b="1" dirty="0"/>
                <a:t> Br</a:t>
              </a:r>
              <a:r>
                <a:rPr lang="en-US" sz="2000" b="1" baseline="30000" dirty="0"/>
                <a:t>-</a:t>
              </a:r>
              <a:r>
                <a:rPr lang="en-US" sz="2000" b="1" baseline="-25000" dirty="0"/>
                <a:t> (aq)</a:t>
              </a:r>
              <a:endParaRPr lang="he-IL" sz="2000" b="1" baseline="30000" dirty="0"/>
            </a:p>
          </p:txBody>
        </p:sp>
      </p:grpSp>
      <p:sp>
        <p:nvSpPr>
          <p:cNvPr id="60" name="סוגר מרובע ימני 59"/>
          <p:cNvSpPr/>
          <p:nvPr/>
        </p:nvSpPr>
        <p:spPr>
          <a:xfrm flipH="1">
            <a:off x="1639572" y="3677005"/>
            <a:ext cx="181803" cy="1205984"/>
          </a:xfrm>
          <a:prstGeom prst="rightBracke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TextBox 60"/>
          <p:cNvSpPr txBox="1"/>
          <p:nvPr/>
        </p:nvSpPr>
        <p:spPr>
          <a:xfrm>
            <a:off x="234022" y="3714041"/>
            <a:ext cx="1334767" cy="715089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r>
              <a:rPr lang="en-US" dirty="0"/>
              <a:t>V</a:t>
            </a:r>
            <a:r>
              <a:rPr lang="he-IL" dirty="0"/>
              <a:t>= 20 </a:t>
            </a:r>
            <a:r>
              <a:rPr lang="he-IL" sz="1400" dirty="0"/>
              <a:t>מ"ל</a:t>
            </a:r>
          </a:p>
          <a:p>
            <a:r>
              <a:rPr lang="en-US" dirty="0"/>
              <a:t>C</a:t>
            </a:r>
            <a:r>
              <a:rPr lang="he-IL" dirty="0"/>
              <a:t>=?</a:t>
            </a:r>
          </a:p>
        </p:txBody>
      </p:sp>
      <p:grpSp>
        <p:nvGrpSpPr>
          <p:cNvPr id="62" name="קבוצה 61"/>
          <p:cNvGrpSpPr/>
          <p:nvPr/>
        </p:nvGrpSpPr>
        <p:grpSpPr>
          <a:xfrm>
            <a:off x="4355827" y="2573433"/>
            <a:ext cx="1602093" cy="2631759"/>
            <a:chOff x="4218288" y="2264294"/>
            <a:chExt cx="1602093" cy="2631759"/>
          </a:xfrm>
        </p:grpSpPr>
        <p:grpSp>
          <p:nvGrpSpPr>
            <p:cNvPr id="63" name="קבוצה 62"/>
            <p:cNvGrpSpPr/>
            <p:nvPr/>
          </p:nvGrpSpPr>
          <p:grpSpPr>
            <a:xfrm rot="826789">
              <a:off x="4218288" y="2264294"/>
              <a:ext cx="1602093" cy="2631759"/>
              <a:chOff x="6847601" y="3668980"/>
              <a:chExt cx="1602093" cy="2631759"/>
            </a:xfrm>
          </p:grpSpPr>
          <p:sp>
            <p:nvSpPr>
              <p:cNvPr id="75" name="Oval 138"/>
              <p:cNvSpPr>
                <a:spLocks noChangeArrowheads="1"/>
              </p:cNvSpPr>
              <p:nvPr/>
            </p:nvSpPr>
            <p:spPr bwMode="auto">
              <a:xfrm rot="20693398" flipH="1">
                <a:off x="6847601" y="3668980"/>
                <a:ext cx="1251201" cy="15038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alt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72"/>
              <p:cNvSpPr>
                <a:spLocks/>
              </p:cNvSpPr>
              <p:nvPr/>
            </p:nvSpPr>
            <p:spPr bwMode="auto">
              <a:xfrm rot="20693398" flipH="1">
                <a:off x="7120849" y="3718521"/>
                <a:ext cx="1328845" cy="2582218"/>
              </a:xfrm>
              <a:custGeom>
                <a:avLst/>
                <a:gdLst>
                  <a:gd name="T0" fmla="*/ 40 w 960"/>
                  <a:gd name="T1" fmla="*/ 0 h 3024"/>
                  <a:gd name="T2" fmla="*/ 20 w 960"/>
                  <a:gd name="T3" fmla="*/ 531 h 3024"/>
                  <a:gd name="T4" fmla="*/ 0 w 960"/>
                  <a:gd name="T5" fmla="*/ 1292 h 3024"/>
                  <a:gd name="T6" fmla="*/ 0 w 960"/>
                  <a:gd name="T7" fmla="*/ 2023 h 3024"/>
                  <a:gd name="T8" fmla="*/ 8 w 960"/>
                  <a:gd name="T9" fmla="*/ 2437 h 3024"/>
                  <a:gd name="T10" fmla="*/ 20 w 960"/>
                  <a:gd name="T11" fmla="*/ 2524 h 3024"/>
                  <a:gd name="T12" fmla="*/ 40 w 960"/>
                  <a:gd name="T13" fmla="*/ 2619 h 3024"/>
                  <a:gd name="T14" fmla="*/ 68 w 960"/>
                  <a:gd name="T15" fmla="*/ 2702 h 3024"/>
                  <a:gd name="T16" fmla="*/ 108 w 960"/>
                  <a:gd name="T17" fmla="*/ 2798 h 3024"/>
                  <a:gd name="T18" fmla="*/ 155 w 960"/>
                  <a:gd name="T19" fmla="*/ 2885 h 3024"/>
                  <a:gd name="T20" fmla="*/ 231 w 960"/>
                  <a:gd name="T21" fmla="*/ 2946 h 3024"/>
                  <a:gd name="T22" fmla="*/ 319 w 960"/>
                  <a:gd name="T23" fmla="*/ 3002 h 3024"/>
                  <a:gd name="T24" fmla="*/ 434 w 960"/>
                  <a:gd name="T25" fmla="*/ 3024 h 3024"/>
                  <a:gd name="T26" fmla="*/ 550 w 960"/>
                  <a:gd name="T27" fmla="*/ 3024 h 3024"/>
                  <a:gd name="T28" fmla="*/ 657 w 960"/>
                  <a:gd name="T29" fmla="*/ 3002 h 3024"/>
                  <a:gd name="T30" fmla="*/ 745 w 960"/>
                  <a:gd name="T31" fmla="*/ 2946 h 3024"/>
                  <a:gd name="T32" fmla="*/ 825 w 960"/>
                  <a:gd name="T33" fmla="*/ 2885 h 3024"/>
                  <a:gd name="T34" fmla="*/ 880 w 960"/>
                  <a:gd name="T35" fmla="*/ 2798 h 3024"/>
                  <a:gd name="T36" fmla="*/ 920 w 960"/>
                  <a:gd name="T37" fmla="*/ 2693 h 3024"/>
                  <a:gd name="T38" fmla="*/ 948 w 960"/>
                  <a:gd name="T39" fmla="*/ 2576 h 3024"/>
                  <a:gd name="T40" fmla="*/ 960 w 960"/>
                  <a:gd name="T41" fmla="*/ 2437 h 3024"/>
                  <a:gd name="T42" fmla="*/ 948 w 960"/>
                  <a:gd name="T43" fmla="*/ 1897 h 3024"/>
                  <a:gd name="T44" fmla="*/ 928 w 960"/>
                  <a:gd name="T45" fmla="*/ 1083 h 3024"/>
                  <a:gd name="T46" fmla="*/ 908 w 960"/>
                  <a:gd name="T47" fmla="*/ 331 h 3024"/>
                  <a:gd name="T48" fmla="*/ 900 w 960"/>
                  <a:gd name="T49" fmla="*/ 0 h 3024"/>
                  <a:gd name="T50" fmla="*/ 564 w 960"/>
                  <a:gd name="T51" fmla="*/ 72 h 3024"/>
                  <a:gd name="T52" fmla="*/ 432 w 960"/>
                  <a:gd name="T53" fmla="*/ 84 h 3024"/>
                  <a:gd name="T54" fmla="*/ 276 w 960"/>
                  <a:gd name="T55" fmla="*/ 72 h 3024"/>
                  <a:gd name="T56" fmla="*/ 40 w 960"/>
                  <a:gd name="T57" fmla="*/ 0 h 302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60"/>
                  <a:gd name="T88" fmla="*/ 0 h 3024"/>
                  <a:gd name="T89" fmla="*/ 960 w 960"/>
                  <a:gd name="T90" fmla="*/ 3024 h 302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60" h="3024">
                    <a:moveTo>
                      <a:pt x="40" y="0"/>
                    </a:moveTo>
                    <a:lnTo>
                      <a:pt x="20" y="531"/>
                    </a:lnTo>
                    <a:lnTo>
                      <a:pt x="0" y="1292"/>
                    </a:lnTo>
                    <a:lnTo>
                      <a:pt x="0" y="2023"/>
                    </a:lnTo>
                    <a:lnTo>
                      <a:pt x="8" y="2437"/>
                    </a:lnTo>
                    <a:lnTo>
                      <a:pt x="20" y="2524"/>
                    </a:lnTo>
                    <a:lnTo>
                      <a:pt x="40" y="2619"/>
                    </a:lnTo>
                    <a:lnTo>
                      <a:pt x="68" y="2702"/>
                    </a:lnTo>
                    <a:lnTo>
                      <a:pt x="108" y="2798"/>
                    </a:lnTo>
                    <a:lnTo>
                      <a:pt x="155" y="2885"/>
                    </a:lnTo>
                    <a:lnTo>
                      <a:pt x="231" y="2946"/>
                    </a:lnTo>
                    <a:lnTo>
                      <a:pt x="319" y="3002"/>
                    </a:lnTo>
                    <a:lnTo>
                      <a:pt x="434" y="3024"/>
                    </a:lnTo>
                    <a:lnTo>
                      <a:pt x="550" y="3024"/>
                    </a:lnTo>
                    <a:lnTo>
                      <a:pt x="657" y="3002"/>
                    </a:lnTo>
                    <a:lnTo>
                      <a:pt x="745" y="2946"/>
                    </a:lnTo>
                    <a:lnTo>
                      <a:pt x="825" y="2885"/>
                    </a:lnTo>
                    <a:lnTo>
                      <a:pt x="880" y="2798"/>
                    </a:lnTo>
                    <a:lnTo>
                      <a:pt x="920" y="2693"/>
                    </a:lnTo>
                    <a:lnTo>
                      <a:pt x="948" y="2576"/>
                    </a:lnTo>
                    <a:lnTo>
                      <a:pt x="960" y="2437"/>
                    </a:lnTo>
                    <a:lnTo>
                      <a:pt x="948" y="1897"/>
                    </a:lnTo>
                    <a:lnTo>
                      <a:pt x="928" y="1083"/>
                    </a:lnTo>
                    <a:lnTo>
                      <a:pt x="908" y="331"/>
                    </a:lnTo>
                    <a:lnTo>
                      <a:pt x="900" y="0"/>
                    </a:lnTo>
                    <a:lnTo>
                      <a:pt x="564" y="72"/>
                    </a:lnTo>
                    <a:lnTo>
                      <a:pt x="432" y="84"/>
                    </a:lnTo>
                    <a:lnTo>
                      <a:pt x="276" y="72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endParaRPr>
              </a:p>
            </p:txBody>
          </p:sp>
        </p:grpSp>
        <p:sp>
          <p:nvSpPr>
            <p:cNvPr id="64" name="Oval 139"/>
            <p:cNvSpPr>
              <a:spLocks noChangeArrowheads="1"/>
            </p:cNvSpPr>
            <p:nvPr/>
          </p:nvSpPr>
          <p:spPr bwMode="auto">
            <a:xfrm rot="21520187" flipH="1">
              <a:off x="4581265" y="3389046"/>
              <a:ext cx="1195791" cy="795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altLang="he-IL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636480" y="3860585"/>
              <a:ext cx="1113450" cy="715089"/>
            </a:xfrm>
            <a:prstGeom prst="roundRect">
              <a:avLst/>
            </a:prstGeom>
            <a:solidFill>
              <a:srgbClr val="D1FBCF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/>
                <a:t>Ag</a:t>
              </a:r>
              <a:r>
                <a:rPr lang="en-US" b="1" baseline="30000" dirty="0"/>
                <a:t>+</a:t>
              </a:r>
              <a:r>
                <a:rPr lang="en-US" b="1" baseline="-25000" dirty="0"/>
                <a:t>(aq)</a:t>
              </a:r>
              <a:r>
                <a:rPr lang="en-US" b="1" dirty="0"/>
                <a:t> </a:t>
              </a:r>
            </a:p>
            <a:p>
              <a:pPr algn="ctr"/>
              <a:r>
                <a:rPr lang="en-US" b="1" dirty="0"/>
                <a:t>NO</a:t>
              </a:r>
              <a:r>
                <a:rPr lang="en-US" b="1" baseline="-25000" dirty="0"/>
                <a:t>3</a:t>
              </a:r>
              <a:r>
                <a:rPr lang="en-US" b="1" baseline="30000" dirty="0"/>
                <a:t>-</a:t>
              </a:r>
              <a:r>
                <a:rPr lang="en-US" b="1" baseline="-25000" dirty="0"/>
                <a:t>(aq)</a:t>
              </a:r>
              <a:endParaRPr lang="he-IL" b="1" baseline="-25000" dirty="0"/>
            </a:p>
          </p:txBody>
        </p:sp>
      </p:grpSp>
      <p:sp>
        <p:nvSpPr>
          <p:cNvPr id="77" name="סוגר מרובע ימני 76"/>
          <p:cNvSpPr/>
          <p:nvPr/>
        </p:nvSpPr>
        <p:spPr>
          <a:xfrm>
            <a:off x="5977882" y="3723724"/>
            <a:ext cx="181803" cy="1546361"/>
          </a:xfrm>
          <a:prstGeom prst="rightBracke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8" name="TextBox 77"/>
          <p:cNvSpPr txBox="1"/>
          <p:nvPr/>
        </p:nvSpPr>
        <p:spPr>
          <a:xfrm>
            <a:off x="6313355" y="3914579"/>
            <a:ext cx="1353635" cy="715089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r>
              <a:rPr lang="en-US" dirty="0"/>
              <a:t>V</a:t>
            </a:r>
            <a:r>
              <a:rPr lang="he-IL" dirty="0"/>
              <a:t>= 25 </a:t>
            </a:r>
            <a:r>
              <a:rPr lang="he-IL" sz="1400" dirty="0"/>
              <a:t>מ"ל</a:t>
            </a:r>
          </a:p>
          <a:p>
            <a:r>
              <a:rPr lang="en-US" dirty="0"/>
              <a:t>C</a:t>
            </a:r>
            <a:r>
              <a:rPr lang="he-IL" dirty="0"/>
              <a:t>=</a:t>
            </a:r>
            <a:r>
              <a:rPr lang="en-US" dirty="0"/>
              <a:t>0.5</a:t>
            </a:r>
            <a:r>
              <a:rPr lang="en-US" sz="1400" dirty="0"/>
              <a:t>M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295292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0" grpId="0" animBg="1"/>
      <p:bldP spid="61" grpId="0" animBg="1"/>
      <p:bldP spid="77" grpId="0" animBg="1"/>
      <p:bldP spid="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08950" y="238062"/>
            <a:ext cx="23510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NO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3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(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aq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)</a:t>
            </a:r>
            <a:endParaRPr kumimoji="0" lang="he-IL" sz="2400" b="0" i="0" u="none" strike="noStrike" kern="1200" cap="none" spc="0" normalizeH="0" baseline="-25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0386" y="196874"/>
            <a:ext cx="12162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Li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Br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(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aq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)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4556" y="237264"/>
            <a:ext cx="4419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+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7990" y="915346"/>
            <a:ext cx="7468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Li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+</a:t>
            </a:r>
            <a:endParaRPr kumimoji="0" lang="he-IL" sz="24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04078" y="918012"/>
            <a:ext cx="7468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Br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-</a:t>
            </a:r>
            <a:endParaRPr kumimoji="0" lang="he-IL" sz="2400" b="0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9915" y="915346"/>
            <a:ext cx="10207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NO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3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-</a:t>
            </a:r>
            <a:endParaRPr kumimoji="0" lang="he-IL" sz="3200" b="0" i="0" u="none" strike="noStrike" kern="1200" cap="none" spc="0" normalizeH="0" baseline="30000" noProof="0" dirty="0">
              <a:ln>
                <a:noFill/>
              </a:ln>
              <a:solidFill>
                <a:srgbClr val="FD51CC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86981" y="921845"/>
            <a:ext cx="10251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Ag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+</a:t>
            </a:r>
            <a:endParaRPr kumimoji="0" lang="he-IL" sz="2400" b="0" i="0" u="none" strike="noStrike" kern="1200" cap="none" spc="0" normalizeH="0" baseline="-250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cxnSp>
        <p:nvCxnSpPr>
          <p:cNvPr id="32" name="מחבר חץ ישר 31"/>
          <p:cNvCxnSpPr/>
          <p:nvPr/>
        </p:nvCxnSpPr>
        <p:spPr>
          <a:xfrm flipH="1">
            <a:off x="1675692" y="545872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Freeform 141"/>
          <p:cNvSpPr>
            <a:spLocks/>
          </p:cNvSpPr>
          <p:nvPr/>
        </p:nvSpPr>
        <p:spPr bwMode="auto">
          <a:xfrm rot="20693398" flipH="1">
            <a:off x="9054288" y="4773430"/>
            <a:ext cx="1235560" cy="1350288"/>
          </a:xfrm>
          <a:custGeom>
            <a:avLst/>
            <a:gdLst>
              <a:gd name="T0" fmla="*/ 36 w 948"/>
              <a:gd name="T1" fmla="*/ 0 h 1640"/>
              <a:gd name="T2" fmla="*/ 12 w 948"/>
              <a:gd name="T3" fmla="*/ 650 h 1640"/>
              <a:gd name="T4" fmla="*/ 38 w 948"/>
              <a:gd name="T5" fmla="*/ 2440 h 1640"/>
              <a:gd name="T6" fmla="*/ 240 w 948"/>
              <a:gd name="T7" fmla="*/ 3021 h 1640"/>
              <a:gd name="T8" fmla="*/ 396 w 948"/>
              <a:gd name="T9" fmla="*/ 3260 h 1640"/>
              <a:gd name="T10" fmla="*/ 695 w 948"/>
              <a:gd name="T11" fmla="*/ 3213 h 1640"/>
              <a:gd name="T12" fmla="*/ 897 w 948"/>
              <a:gd name="T13" fmla="*/ 2731 h 1640"/>
              <a:gd name="T14" fmla="*/ 948 w 948"/>
              <a:gd name="T15" fmla="*/ 2152 h 1640"/>
              <a:gd name="T16" fmla="*/ 897 w 948"/>
              <a:gd name="T17" fmla="*/ 1472 h 1640"/>
              <a:gd name="T18" fmla="*/ 912 w 948"/>
              <a:gd name="T19" fmla="*/ 747 h 1640"/>
              <a:gd name="T20" fmla="*/ 912 w 948"/>
              <a:gd name="T21" fmla="*/ 169 h 1640"/>
              <a:gd name="T22" fmla="*/ 876 w 948"/>
              <a:gd name="T23" fmla="*/ 46 h 16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48"/>
              <a:gd name="T37" fmla="*/ 0 h 1640"/>
              <a:gd name="T38" fmla="*/ 948 w 948"/>
              <a:gd name="T39" fmla="*/ 1640 h 164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48" h="1640">
                <a:moveTo>
                  <a:pt x="36" y="0"/>
                </a:moveTo>
                <a:cubicBezTo>
                  <a:pt x="32" y="54"/>
                  <a:pt x="12" y="122"/>
                  <a:pt x="12" y="324"/>
                </a:cubicBezTo>
                <a:cubicBezTo>
                  <a:pt x="12" y="526"/>
                  <a:pt x="0" y="1016"/>
                  <a:pt x="38" y="1212"/>
                </a:cubicBezTo>
                <a:cubicBezTo>
                  <a:pt x="76" y="1408"/>
                  <a:pt x="180" y="1432"/>
                  <a:pt x="240" y="1500"/>
                </a:cubicBezTo>
                <a:cubicBezTo>
                  <a:pt x="300" y="1568"/>
                  <a:pt x="320" y="1604"/>
                  <a:pt x="396" y="1620"/>
                </a:cubicBezTo>
                <a:cubicBezTo>
                  <a:pt x="472" y="1636"/>
                  <a:pt x="612" y="1640"/>
                  <a:pt x="695" y="1596"/>
                </a:cubicBezTo>
                <a:cubicBezTo>
                  <a:pt x="778" y="1552"/>
                  <a:pt x="855" y="1444"/>
                  <a:pt x="897" y="1356"/>
                </a:cubicBezTo>
                <a:cubicBezTo>
                  <a:pt x="940" y="1268"/>
                  <a:pt x="948" y="1172"/>
                  <a:pt x="948" y="1068"/>
                </a:cubicBezTo>
                <a:cubicBezTo>
                  <a:pt x="948" y="964"/>
                  <a:pt x="903" y="848"/>
                  <a:pt x="897" y="732"/>
                </a:cubicBezTo>
                <a:cubicBezTo>
                  <a:pt x="891" y="616"/>
                  <a:pt x="910" y="480"/>
                  <a:pt x="912" y="372"/>
                </a:cubicBezTo>
                <a:cubicBezTo>
                  <a:pt x="914" y="264"/>
                  <a:pt x="918" y="142"/>
                  <a:pt x="912" y="84"/>
                </a:cubicBezTo>
                <a:cubicBezTo>
                  <a:pt x="906" y="26"/>
                  <a:pt x="883" y="36"/>
                  <a:pt x="876" y="24"/>
                </a:cubicBezTo>
              </a:path>
            </a:pathLst>
          </a:cu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cxnSp>
        <p:nvCxnSpPr>
          <p:cNvPr id="41" name="מחבר חץ ישר 40"/>
          <p:cNvCxnSpPr/>
          <p:nvPr/>
        </p:nvCxnSpPr>
        <p:spPr>
          <a:xfrm flipH="1">
            <a:off x="4375936" y="674631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/>
          <p:nvPr/>
        </p:nvCxnSpPr>
        <p:spPr>
          <a:xfrm>
            <a:off x="2460762" y="572881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>
            <a:off x="5365376" y="646698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מלבן 12"/>
          <p:cNvSpPr/>
          <p:nvPr/>
        </p:nvSpPr>
        <p:spPr>
          <a:xfrm>
            <a:off x="7258100" y="556732"/>
            <a:ext cx="481128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לקביעת הריכוז של תמיסת </a:t>
            </a:r>
            <a:r>
              <a:rPr lang="en-US" sz="2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LiBr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, 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הגיבו 20 מ"ל מתמיסה זו עם תמיסת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AgNO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.לפניך ניסוח נטו של התגובה 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שהתרחשה: 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Ag</a:t>
            </a:r>
            <a:r>
              <a:rPr lang="en-US" sz="2000" baseline="30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+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+  Br</a:t>
            </a:r>
            <a:r>
              <a:rPr lang="en-US" sz="2000" baseline="30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Symbol" panose="05050102010706020507" pitchFamily="18" charset="2"/>
              </a:rPr>
              <a:t>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fr-FR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Symbol" panose="05050102010706020507" pitchFamily="18" charset="2"/>
              </a:rPr>
              <a:t>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en-US" sz="2000" dirty="0" err="1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AgBr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(s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endParaRPr lang="en-US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לתגובה מלאה נדרשו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25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מ"ל תמיסת 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AgNO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0.5 M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חשב את הריכוז של תמיסת </a:t>
            </a:r>
            <a:r>
              <a:rPr lang="en-US" sz="2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LiBr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. </a:t>
            </a:r>
            <a:endParaRPr lang="en-US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04126" y="4583919"/>
            <a:ext cx="2328291" cy="851297"/>
          </a:xfrm>
          <a:prstGeom prst="roundRect">
            <a:avLst/>
          </a:prstGeom>
          <a:solidFill>
            <a:srgbClr val="FFFF99"/>
          </a:solidFill>
          <a:ln>
            <a:solidFill>
              <a:srgbClr val="3333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לקבוע מולים של</a:t>
            </a:r>
            <a:r>
              <a:rPr lang="en-US" sz="2400" dirty="0" err="1">
                <a:solidFill>
                  <a:srgbClr val="00B050"/>
                </a:solidFill>
              </a:rPr>
              <a:t>Ag</a:t>
            </a:r>
            <a:r>
              <a:rPr lang="en-US" sz="2400" dirty="0" err="1"/>
              <a:t>Br</a:t>
            </a:r>
            <a:r>
              <a:rPr lang="en-US" sz="2400" baseline="-25000" dirty="0"/>
              <a:t>(s)</a:t>
            </a:r>
            <a:endParaRPr lang="he-IL" sz="2400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4904126" y="1471697"/>
            <a:ext cx="2353975" cy="851297"/>
          </a:xfrm>
          <a:prstGeom prst="roundRect">
            <a:avLst/>
          </a:prstGeom>
          <a:solidFill>
            <a:srgbClr val="FFFF99"/>
          </a:solidFill>
          <a:ln>
            <a:solidFill>
              <a:srgbClr val="3333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לחשב מולים של</a:t>
            </a:r>
            <a:r>
              <a:rPr lang="en-US" sz="2400" dirty="0">
                <a:solidFill>
                  <a:srgbClr val="00B050"/>
                </a:solidFill>
              </a:rPr>
              <a:t>Ag</a:t>
            </a:r>
            <a:r>
              <a:rPr lang="en-US" sz="2400" dirty="0">
                <a:solidFill>
                  <a:srgbClr val="FF33CC"/>
                </a:solidFill>
              </a:rPr>
              <a:t>NO</a:t>
            </a:r>
            <a:r>
              <a:rPr lang="en-US" sz="2400" baseline="-25000" dirty="0">
                <a:solidFill>
                  <a:srgbClr val="FF33CC"/>
                </a:solidFill>
              </a:rPr>
              <a:t>3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aq</a:t>
            </a:r>
            <a:r>
              <a:rPr lang="en-US" sz="2000" baseline="-25000" dirty="0"/>
              <a:t>)</a:t>
            </a:r>
            <a:endParaRPr lang="he-IL" sz="2000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18154" y="4514225"/>
            <a:ext cx="2362918" cy="851297"/>
          </a:xfrm>
          <a:prstGeom prst="roundRect">
            <a:avLst/>
          </a:prstGeom>
          <a:solidFill>
            <a:srgbClr val="FFFF99"/>
          </a:solidFill>
          <a:ln>
            <a:solidFill>
              <a:srgbClr val="3333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לקבוע מולים של</a:t>
            </a:r>
            <a:r>
              <a:rPr lang="en-US" sz="2400" dirty="0"/>
              <a:t>Br</a:t>
            </a:r>
            <a:r>
              <a:rPr lang="en-US" sz="2400" baseline="30000" dirty="0"/>
              <a:t>-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  <a:endParaRPr lang="he-IL" sz="2400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157701" y="2925012"/>
            <a:ext cx="2223371" cy="851297"/>
          </a:xfrm>
          <a:prstGeom prst="roundRect">
            <a:avLst/>
          </a:prstGeom>
          <a:solidFill>
            <a:srgbClr val="FFFF99"/>
          </a:solidFill>
          <a:ln>
            <a:solidFill>
              <a:srgbClr val="3333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לקבוע מולים </a:t>
            </a:r>
          </a:p>
          <a:p>
            <a:pPr algn="ctr"/>
            <a:r>
              <a:rPr lang="he-IL" sz="2000" dirty="0"/>
              <a:t>של </a:t>
            </a:r>
            <a:r>
              <a:rPr lang="en-US" sz="2400" dirty="0">
                <a:solidFill>
                  <a:srgbClr val="FF0000"/>
                </a:solidFill>
              </a:rPr>
              <a:t>Li</a:t>
            </a:r>
            <a:r>
              <a:rPr lang="en-US" sz="2400" dirty="0"/>
              <a:t>Br</a:t>
            </a:r>
            <a:endParaRPr lang="he-IL" sz="2400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157701" y="1471560"/>
            <a:ext cx="2223371" cy="851297"/>
          </a:xfrm>
          <a:prstGeom prst="roundRect">
            <a:avLst/>
          </a:prstGeom>
          <a:solidFill>
            <a:srgbClr val="FFFF99"/>
          </a:solidFill>
          <a:ln>
            <a:solidFill>
              <a:srgbClr val="3333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לחשב ריכוז </a:t>
            </a:r>
          </a:p>
          <a:p>
            <a:pPr algn="ctr"/>
            <a:r>
              <a:rPr lang="he-IL" sz="2000" dirty="0"/>
              <a:t>של </a:t>
            </a:r>
            <a:r>
              <a:rPr lang="en-US" sz="2400" dirty="0">
                <a:solidFill>
                  <a:srgbClr val="FF0000"/>
                </a:solidFill>
              </a:rPr>
              <a:t>Li</a:t>
            </a:r>
            <a:r>
              <a:rPr lang="en-US" sz="2400" dirty="0"/>
              <a:t>Br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  <a:endParaRPr lang="he-IL" sz="2400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4904127" y="2983567"/>
            <a:ext cx="2328290" cy="851297"/>
          </a:xfrm>
          <a:prstGeom prst="roundRect">
            <a:avLst/>
          </a:prstGeom>
          <a:solidFill>
            <a:srgbClr val="FFFF99"/>
          </a:solidFill>
          <a:ln>
            <a:solidFill>
              <a:srgbClr val="3333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לקבוע מולים של</a:t>
            </a:r>
            <a:r>
              <a:rPr lang="en-US" sz="2400" dirty="0">
                <a:solidFill>
                  <a:srgbClr val="00B050"/>
                </a:solidFill>
              </a:rPr>
              <a:t>Ag</a:t>
            </a:r>
            <a:r>
              <a:rPr lang="en-US" sz="2400" baseline="30000" dirty="0">
                <a:solidFill>
                  <a:srgbClr val="00B050"/>
                </a:solidFill>
              </a:rPr>
              <a:t>+</a:t>
            </a:r>
            <a:r>
              <a:rPr lang="en-US" sz="2400" baseline="-25000" dirty="0">
                <a:solidFill>
                  <a:srgbClr val="00B050"/>
                </a:solidFill>
              </a:rPr>
              <a:t>(</a:t>
            </a:r>
            <a:r>
              <a:rPr lang="en-US" sz="2400" baseline="-25000" dirty="0" err="1">
                <a:solidFill>
                  <a:srgbClr val="00B050"/>
                </a:solidFill>
              </a:rPr>
              <a:t>aq</a:t>
            </a:r>
            <a:r>
              <a:rPr lang="en-US" sz="2400" baseline="-25000" dirty="0">
                <a:solidFill>
                  <a:srgbClr val="00B050"/>
                </a:solidFill>
              </a:rPr>
              <a:t>)</a:t>
            </a:r>
            <a:endParaRPr lang="he-IL" sz="2400" baseline="-25000" dirty="0">
              <a:solidFill>
                <a:srgbClr val="00B050"/>
              </a:solidFill>
            </a:endParaRPr>
          </a:p>
        </p:txBody>
      </p:sp>
      <p:sp>
        <p:nvSpPr>
          <p:cNvPr id="49" name="חץ שמאלה 48"/>
          <p:cNvSpPr/>
          <p:nvPr/>
        </p:nvSpPr>
        <p:spPr>
          <a:xfrm rot="16200000">
            <a:off x="5912579" y="2573371"/>
            <a:ext cx="571111" cy="259727"/>
          </a:xfrm>
          <a:prstGeom prst="leftArrow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חץ שמאלה 55"/>
          <p:cNvSpPr/>
          <p:nvPr/>
        </p:nvSpPr>
        <p:spPr>
          <a:xfrm rot="10800000" flipH="1">
            <a:off x="2827721" y="4876442"/>
            <a:ext cx="1607139" cy="266250"/>
          </a:xfrm>
          <a:prstGeom prst="leftArrow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מלבן מעוגל 56"/>
          <p:cNvSpPr/>
          <p:nvPr/>
        </p:nvSpPr>
        <p:spPr>
          <a:xfrm>
            <a:off x="8000771" y="3407928"/>
            <a:ext cx="4087091" cy="458199"/>
          </a:xfrm>
          <a:prstGeom prst="round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58" name="חץ שמאלה 57"/>
          <p:cNvSpPr/>
          <p:nvPr/>
        </p:nvSpPr>
        <p:spPr>
          <a:xfrm rot="5400000" flipV="1">
            <a:off x="852893" y="2480315"/>
            <a:ext cx="571111" cy="259727"/>
          </a:xfrm>
          <a:prstGeom prst="leftArrow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חץ שמאלה 58"/>
          <p:cNvSpPr/>
          <p:nvPr/>
        </p:nvSpPr>
        <p:spPr>
          <a:xfrm rot="5400000" flipV="1">
            <a:off x="852298" y="3990556"/>
            <a:ext cx="571111" cy="259727"/>
          </a:xfrm>
          <a:prstGeom prst="leftArrow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חץ שמאלה 59"/>
          <p:cNvSpPr/>
          <p:nvPr/>
        </p:nvSpPr>
        <p:spPr>
          <a:xfrm rot="16200000" flipV="1">
            <a:off x="5943706" y="4149616"/>
            <a:ext cx="571111" cy="197473"/>
          </a:xfrm>
          <a:prstGeom prst="leftArrow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אליפסה 60"/>
          <p:cNvSpPr/>
          <p:nvPr/>
        </p:nvSpPr>
        <p:spPr>
          <a:xfrm>
            <a:off x="2682033" y="855294"/>
            <a:ext cx="822967" cy="59239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62" name="אליפסה 61"/>
          <p:cNvSpPr/>
          <p:nvPr/>
        </p:nvSpPr>
        <p:spPr>
          <a:xfrm>
            <a:off x="3665067" y="816261"/>
            <a:ext cx="822967" cy="59239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grpSp>
        <p:nvGrpSpPr>
          <p:cNvPr id="5" name="קבוצה 4"/>
          <p:cNvGrpSpPr/>
          <p:nvPr/>
        </p:nvGrpSpPr>
        <p:grpSpPr>
          <a:xfrm>
            <a:off x="2743150" y="1836510"/>
            <a:ext cx="1875947" cy="849230"/>
            <a:chOff x="2727093" y="1619072"/>
            <a:chExt cx="1875947" cy="849230"/>
          </a:xfrm>
        </p:grpSpPr>
        <p:sp>
          <p:nvSpPr>
            <p:cNvPr id="63" name="TextBox 62"/>
            <p:cNvSpPr txBox="1"/>
            <p:nvPr/>
          </p:nvSpPr>
          <p:spPr>
            <a:xfrm>
              <a:off x="2907628" y="1809624"/>
              <a:ext cx="1376447" cy="510778"/>
            </a:xfrm>
            <a:prstGeom prst="round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rPr>
                <a:t>Ag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rPr>
                <a:t>Br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rPr>
                <a:t>(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rPr>
                <a:t>s)</a:t>
              </a:r>
              <a:endParaRPr kumimoji="0" lang="he-IL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endParaRPr>
            </a:p>
          </p:txBody>
        </p:sp>
        <p:sp>
          <p:nvSpPr>
            <p:cNvPr id="64" name="אליפסה 63"/>
            <p:cNvSpPr/>
            <p:nvPr/>
          </p:nvSpPr>
          <p:spPr>
            <a:xfrm>
              <a:off x="2727093" y="1619072"/>
              <a:ext cx="1875947" cy="84923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endParaRPr>
            </a:p>
          </p:txBody>
        </p:sp>
      </p:grpSp>
      <p:sp>
        <p:nvSpPr>
          <p:cNvPr id="35" name="מלבן מעוגל 34"/>
          <p:cNvSpPr/>
          <p:nvPr/>
        </p:nvSpPr>
        <p:spPr>
          <a:xfrm>
            <a:off x="4108080" y="155687"/>
            <a:ext cx="2268856" cy="510483"/>
          </a:xfrm>
          <a:prstGeom prst="round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6" name="מלבן מעוגל 35"/>
          <p:cNvSpPr/>
          <p:nvPr/>
        </p:nvSpPr>
        <p:spPr>
          <a:xfrm>
            <a:off x="1041127" y="117379"/>
            <a:ext cx="2268856" cy="565084"/>
          </a:xfrm>
          <a:prstGeom prst="round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40" name="כותרת 1"/>
          <p:cNvSpPr txBox="1">
            <a:spLocks/>
          </p:cNvSpPr>
          <p:nvPr/>
        </p:nvSpPr>
        <p:spPr>
          <a:xfrm>
            <a:off x="8328918" y="39921"/>
            <a:ext cx="3770376" cy="72000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he-IL" sz="3600" b="0" dirty="0"/>
              <a:t>שאלה 5 -סעיף ב'</a:t>
            </a:r>
            <a:r>
              <a:rPr lang="en-US" sz="3600" b="0" dirty="0" err="1"/>
              <a:t>i</a:t>
            </a:r>
            <a:endParaRPr lang="he-IL" sz="3600" b="0" dirty="0"/>
          </a:p>
        </p:txBody>
      </p:sp>
      <p:grpSp>
        <p:nvGrpSpPr>
          <p:cNvPr id="37" name="קבוצה 36"/>
          <p:cNvGrpSpPr/>
          <p:nvPr/>
        </p:nvGrpSpPr>
        <p:grpSpPr>
          <a:xfrm>
            <a:off x="2682033" y="3124060"/>
            <a:ext cx="1671898" cy="1210529"/>
            <a:chOff x="5095632" y="3641607"/>
            <a:chExt cx="1671898" cy="1210529"/>
          </a:xfrm>
        </p:grpSpPr>
        <p:grpSp>
          <p:nvGrpSpPr>
            <p:cNvPr id="46" name="קבוצה 45"/>
            <p:cNvGrpSpPr/>
            <p:nvPr/>
          </p:nvGrpSpPr>
          <p:grpSpPr>
            <a:xfrm>
              <a:off x="5095632" y="3641607"/>
              <a:ext cx="1671898" cy="1210529"/>
              <a:chOff x="6289032" y="916983"/>
              <a:chExt cx="2773680" cy="2352647"/>
            </a:xfrm>
            <a:noFill/>
          </p:grpSpPr>
          <p:grpSp>
            <p:nvGrpSpPr>
              <p:cNvPr id="50" name="קבוצה 49"/>
              <p:cNvGrpSpPr/>
              <p:nvPr/>
            </p:nvGrpSpPr>
            <p:grpSpPr>
              <a:xfrm>
                <a:off x="6289032" y="916983"/>
                <a:ext cx="2773680" cy="2352647"/>
                <a:chOff x="4902192" y="1215951"/>
                <a:chExt cx="2773680" cy="2352647"/>
              </a:xfrm>
              <a:grpFill/>
            </p:grpSpPr>
            <p:sp>
              <p:nvSpPr>
                <p:cNvPr id="52" name="משולש שווה-שוקיים 51"/>
                <p:cNvSpPr/>
                <p:nvPr/>
              </p:nvSpPr>
              <p:spPr>
                <a:xfrm>
                  <a:off x="4902192" y="1215951"/>
                  <a:ext cx="2773680" cy="2352647"/>
                </a:xfrm>
                <a:prstGeom prst="triangle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3" name="מחבר ישר 52"/>
                <p:cNvCxnSpPr/>
                <p:nvPr/>
              </p:nvCxnSpPr>
              <p:spPr>
                <a:xfrm>
                  <a:off x="5394643" y="2677920"/>
                  <a:ext cx="1691640" cy="0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מחבר ישר 53"/>
                <p:cNvCxnSpPr>
                  <a:endCxn id="52" idx="3"/>
                </p:cNvCxnSpPr>
                <p:nvPr/>
              </p:nvCxnSpPr>
              <p:spPr>
                <a:xfrm>
                  <a:off x="6289032" y="2616556"/>
                  <a:ext cx="0" cy="952042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מלבן 50"/>
              <p:cNvSpPr/>
              <p:nvPr/>
            </p:nvSpPr>
            <p:spPr>
              <a:xfrm>
                <a:off x="7515058" y="1345513"/>
                <a:ext cx="372220" cy="8374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he-IL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Arial" panose="020B0604020202020204" pitchFamily="34" charset="0"/>
                    <a:cs typeface="Varela Round" panose="00000500000000000000" pitchFamily="2" charset="-79"/>
                  </a:rPr>
                  <a:t>n</a:t>
                </a:r>
                <a:endParaRPr kumimoji="0" 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מלבן 46"/>
            <p:cNvSpPr/>
            <p:nvPr/>
          </p:nvSpPr>
          <p:spPr>
            <a:xfrm>
              <a:off x="5349246" y="4399162"/>
              <a:ext cx="44435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C</a:t>
              </a:r>
              <a:endParaRPr kumimoji="0" lang="he-IL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endParaRPr>
            </a:p>
          </p:txBody>
        </p:sp>
        <p:sp>
          <p:nvSpPr>
            <p:cNvPr id="48" name="מלבן 47"/>
            <p:cNvSpPr/>
            <p:nvPr/>
          </p:nvSpPr>
          <p:spPr>
            <a:xfrm>
              <a:off x="5980813" y="4382828"/>
              <a:ext cx="377026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V</a:t>
              </a:r>
              <a:endPara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0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8" grpId="0" animBg="1"/>
      <p:bldP spid="39" grpId="0" animBg="1"/>
      <p:bldP spid="44" grpId="0" animBg="1"/>
      <p:bldP spid="45" grpId="0" animBg="1"/>
      <p:bldP spid="49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06445" y="238062"/>
            <a:ext cx="23510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NO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3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(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aq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)</a:t>
            </a:r>
            <a:endParaRPr kumimoji="0" lang="he-IL" sz="2400" b="0" i="0" u="none" strike="noStrike" kern="1200" cap="none" spc="0" normalizeH="0" baseline="-25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0386" y="196874"/>
            <a:ext cx="12162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Li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Br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(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aq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)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4556" y="237264"/>
            <a:ext cx="4419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+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7990" y="915346"/>
            <a:ext cx="7468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Li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+</a:t>
            </a:r>
            <a:endParaRPr kumimoji="0" lang="he-IL" sz="24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04078" y="918012"/>
            <a:ext cx="7468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Br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-</a:t>
            </a:r>
            <a:endParaRPr kumimoji="0" lang="he-IL" sz="2400" b="0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9915" y="915346"/>
            <a:ext cx="10207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NO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3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-</a:t>
            </a:r>
            <a:endParaRPr kumimoji="0" lang="he-IL" sz="3200" b="0" i="0" u="none" strike="noStrike" kern="1200" cap="none" spc="0" normalizeH="0" baseline="30000" noProof="0" dirty="0">
              <a:ln>
                <a:noFill/>
              </a:ln>
              <a:solidFill>
                <a:srgbClr val="FD51CC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86981" y="921845"/>
            <a:ext cx="10251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Ag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+</a:t>
            </a:r>
            <a:endParaRPr kumimoji="0" lang="he-IL" sz="2400" b="0" i="0" u="none" strike="noStrike" kern="1200" cap="none" spc="0" normalizeH="0" baseline="-250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cxnSp>
        <p:nvCxnSpPr>
          <p:cNvPr id="32" name="מחבר חץ ישר 31"/>
          <p:cNvCxnSpPr/>
          <p:nvPr/>
        </p:nvCxnSpPr>
        <p:spPr>
          <a:xfrm flipH="1">
            <a:off x="1675692" y="545872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Freeform 141"/>
          <p:cNvSpPr>
            <a:spLocks/>
          </p:cNvSpPr>
          <p:nvPr/>
        </p:nvSpPr>
        <p:spPr bwMode="auto">
          <a:xfrm rot="20693398" flipH="1">
            <a:off x="9054288" y="4773430"/>
            <a:ext cx="1235560" cy="1350288"/>
          </a:xfrm>
          <a:custGeom>
            <a:avLst/>
            <a:gdLst>
              <a:gd name="T0" fmla="*/ 36 w 948"/>
              <a:gd name="T1" fmla="*/ 0 h 1640"/>
              <a:gd name="T2" fmla="*/ 12 w 948"/>
              <a:gd name="T3" fmla="*/ 650 h 1640"/>
              <a:gd name="T4" fmla="*/ 38 w 948"/>
              <a:gd name="T5" fmla="*/ 2440 h 1640"/>
              <a:gd name="T6" fmla="*/ 240 w 948"/>
              <a:gd name="T7" fmla="*/ 3021 h 1640"/>
              <a:gd name="T8" fmla="*/ 396 w 948"/>
              <a:gd name="T9" fmla="*/ 3260 h 1640"/>
              <a:gd name="T10" fmla="*/ 695 w 948"/>
              <a:gd name="T11" fmla="*/ 3213 h 1640"/>
              <a:gd name="T12" fmla="*/ 897 w 948"/>
              <a:gd name="T13" fmla="*/ 2731 h 1640"/>
              <a:gd name="T14" fmla="*/ 948 w 948"/>
              <a:gd name="T15" fmla="*/ 2152 h 1640"/>
              <a:gd name="T16" fmla="*/ 897 w 948"/>
              <a:gd name="T17" fmla="*/ 1472 h 1640"/>
              <a:gd name="T18" fmla="*/ 912 w 948"/>
              <a:gd name="T19" fmla="*/ 747 h 1640"/>
              <a:gd name="T20" fmla="*/ 912 w 948"/>
              <a:gd name="T21" fmla="*/ 169 h 1640"/>
              <a:gd name="T22" fmla="*/ 876 w 948"/>
              <a:gd name="T23" fmla="*/ 46 h 16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48"/>
              <a:gd name="T37" fmla="*/ 0 h 1640"/>
              <a:gd name="T38" fmla="*/ 948 w 948"/>
              <a:gd name="T39" fmla="*/ 1640 h 164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48" h="1640">
                <a:moveTo>
                  <a:pt x="36" y="0"/>
                </a:moveTo>
                <a:cubicBezTo>
                  <a:pt x="32" y="54"/>
                  <a:pt x="12" y="122"/>
                  <a:pt x="12" y="324"/>
                </a:cubicBezTo>
                <a:cubicBezTo>
                  <a:pt x="12" y="526"/>
                  <a:pt x="0" y="1016"/>
                  <a:pt x="38" y="1212"/>
                </a:cubicBezTo>
                <a:cubicBezTo>
                  <a:pt x="76" y="1408"/>
                  <a:pt x="180" y="1432"/>
                  <a:pt x="240" y="1500"/>
                </a:cubicBezTo>
                <a:cubicBezTo>
                  <a:pt x="300" y="1568"/>
                  <a:pt x="320" y="1604"/>
                  <a:pt x="396" y="1620"/>
                </a:cubicBezTo>
                <a:cubicBezTo>
                  <a:pt x="472" y="1636"/>
                  <a:pt x="612" y="1640"/>
                  <a:pt x="695" y="1596"/>
                </a:cubicBezTo>
                <a:cubicBezTo>
                  <a:pt x="778" y="1552"/>
                  <a:pt x="855" y="1444"/>
                  <a:pt x="897" y="1356"/>
                </a:cubicBezTo>
                <a:cubicBezTo>
                  <a:pt x="940" y="1268"/>
                  <a:pt x="948" y="1172"/>
                  <a:pt x="948" y="1068"/>
                </a:cubicBezTo>
                <a:cubicBezTo>
                  <a:pt x="948" y="964"/>
                  <a:pt x="903" y="848"/>
                  <a:pt x="897" y="732"/>
                </a:cubicBezTo>
                <a:cubicBezTo>
                  <a:pt x="891" y="616"/>
                  <a:pt x="910" y="480"/>
                  <a:pt x="912" y="372"/>
                </a:cubicBezTo>
                <a:cubicBezTo>
                  <a:pt x="914" y="264"/>
                  <a:pt x="918" y="142"/>
                  <a:pt x="912" y="84"/>
                </a:cubicBezTo>
                <a:cubicBezTo>
                  <a:pt x="906" y="26"/>
                  <a:pt x="883" y="36"/>
                  <a:pt x="876" y="24"/>
                </a:cubicBezTo>
              </a:path>
            </a:pathLst>
          </a:cu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cxnSp>
        <p:nvCxnSpPr>
          <p:cNvPr id="41" name="מחבר חץ ישר 40"/>
          <p:cNvCxnSpPr/>
          <p:nvPr/>
        </p:nvCxnSpPr>
        <p:spPr>
          <a:xfrm flipH="1">
            <a:off x="4375936" y="674631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/>
          <p:nvPr/>
        </p:nvCxnSpPr>
        <p:spPr>
          <a:xfrm>
            <a:off x="2460762" y="572881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>
            <a:off x="5365376" y="646698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מלבן 12"/>
          <p:cNvSpPr/>
          <p:nvPr/>
        </p:nvSpPr>
        <p:spPr>
          <a:xfrm>
            <a:off x="7258100" y="556732"/>
            <a:ext cx="481128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לקביעת הריכוז של תמיסת </a:t>
            </a:r>
            <a:r>
              <a:rPr lang="en-US" sz="2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LiBr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, 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הגיבו 20 מ"ל מתמיסה זו עם תמיסת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AgNO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.לפניך ניסוח נטו של התגובה 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שהתרחשה: 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Ag</a:t>
            </a:r>
            <a:r>
              <a:rPr lang="en-US" sz="2000" baseline="30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+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+  Br</a:t>
            </a:r>
            <a:r>
              <a:rPr lang="en-US" sz="2000" baseline="30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Symbol" panose="05050102010706020507" pitchFamily="18" charset="2"/>
              </a:rPr>
              <a:t>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fr-FR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Symbol" panose="05050102010706020507" pitchFamily="18" charset="2"/>
              </a:rPr>
              <a:t>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en-US" sz="2000" dirty="0" err="1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AgBr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(s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endParaRPr lang="en-US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לתגובה מלאה נדרשו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25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מ"ל תמיסת 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AgNO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0.5 M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חשב את הריכוז של תמיסת </a:t>
            </a:r>
            <a:r>
              <a:rPr lang="en-US" sz="2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LiBr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. </a:t>
            </a:r>
            <a:endParaRPr lang="en-US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04126" y="4583919"/>
            <a:ext cx="2328291" cy="851297"/>
          </a:xfrm>
          <a:prstGeom prst="roundRect">
            <a:avLst/>
          </a:prstGeom>
          <a:solidFill>
            <a:srgbClr val="FFFF99"/>
          </a:solidFill>
          <a:ln>
            <a:solidFill>
              <a:srgbClr val="3333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לקבוע מולים של</a:t>
            </a:r>
            <a:r>
              <a:rPr lang="en-US" sz="2400" dirty="0" err="1">
                <a:solidFill>
                  <a:srgbClr val="00B050"/>
                </a:solidFill>
              </a:rPr>
              <a:t>Ag</a:t>
            </a:r>
            <a:r>
              <a:rPr lang="en-US" sz="2400" dirty="0" err="1"/>
              <a:t>Br</a:t>
            </a:r>
            <a:r>
              <a:rPr lang="en-US" sz="2400" baseline="-25000" dirty="0"/>
              <a:t>(s)</a:t>
            </a:r>
            <a:endParaRPr lang="he-IL" sz="2400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4948338" y="1471697"/>
            <a:ext cx="2353975" cy="851297"/>
          </a:xfrm>
          <a:prstGeom prst="roundRect">
            <a:avLst/>
          </a:prstGeom>
          <a:solidFill>
            <a:srgbClr val="FFFF99"/>
          </a:solidFill>
          <a:ln>
            <a:solidFill>
              <a:srgbClr val="3333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מולים של</a:t>
            </a:r>
            <a:r>
              <a:rPr lang="en-US" sz="2400" dirty="0">
                <a:solidFill>
                  <a:srgbClr val="00B050"/>
                </a:solidFill>
              </a:rPr>
              <a:t>Ag</a:t>
            </a:r>
            <a:r>
              <a:rPr lang="en-US" sz="2400" dirty="0">
                <a:solidFill>
                  <a:srgbClr val="FF33CC"/>
                </a:solidFill>
              </a:rPr>
              <a:t>NO</a:t>
            </a:r>
            <a:r>
              <a:rPr lang="en-US" sz="2400" baseline="-25000" dirty="0">
                <a:solidFill>
                  <a:srgbClr val="FF33CC"/>
                </a:solidFill>
              </a:rPr>
              <a:t>3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aq</a:t>
            </a:r>
            <a:r>
              <a:rPr lang="en-US" sz="2000" baseline="-25000" dirty="0"/>
              <a:t>)</a:t>
            </a:r>
            <a:endParaRPr lang="he-IL" sz="2000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18154" y="4514225"/>
            <a:ext cx="2362918" cy="851297"/>
          </a:xfrm>
          <a:prstGeom prst="roundRect">
            <a:avLst/>
          </a:prstGeom>
          <a:solidFill>
            <a:srgbClr val="FFFF99"/>
          </a:solidFill>
          <a:ln>
            <a:solidFill>
              <a:srgbClr val="3333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לקבוע מולים של</a:t>
            </a:r>
            <a:r>
              <a:rPr lang="en-US" sz="2400" dirty="0"/>
              <a:t>Br</a:t>
            </a:r>
            <a:r>
              <a:rPr lang="en-US" sz="2400" baseline="30000" dirty="0"/>
              <a:t>-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  <a:endParaRPr lang="he-IL" sz="2400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157701" y="2925012"/>
            <a:ext cx="2223371" cy="851297"/>
          </a:xfrm>
          <a:prstGeom prst="roundRect">
            <a:avLst/>
          </a:prstGeom>
          <a:solidFill>
            <a:srgbClr val="FFFF99"/>
          </a:solidFill>
          <a:ln>
            <a:solidFill>
              <a:srgbClr val="3333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לקבוע מולים </a:t>
            </a:r>
          </a:p>
          <a:p>
            <a:pPr algn="ctr"/>
            <a:r>
              <a:rPr lang="he-IL" sz="2000" dirty="0"/>
              <a:t>של </a:t>
            </a:r>
            <a:r>
              <a:rPr lang="en-US" sz="2400" dirty="0">
                <a:solidFill>
                  <a:srgbClr val="FF0000"/>
                </a:solidFill>
              </a:rPr>
              <a:t>Li</a:t>
            </a:r>
            <a:r>
              <a:rPr lang="en-US" sz="2400" dirty="0"/>
              <a:t>Br</a:t>
            </a:r>
            <a:endParaRPr lang="he-IL" sz="2400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157701" y="1471560"/>
            <a:ext cx="2223371" cy="851297"/>
          </a:xfrm>
          <a:prstGeom prst="roundRect">
            <a:avLst/>
          </a:prstGeom>
          <a:solidFill>
            <a:srgbClr val="FFFF99"/>
          </a:solidFill>
          <a:ln>
            <a:solidFill>
              <a:srgbClr val="3333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לחשב ריכוז </a:t>
            </a:r>
          </a:p>
          <a:p>
            <a:pPr algn="ctr"/>
            <a:r>
              <a:rPr lang="he-IL" sz="2000" dirty="0"/>
              <a:t>של </a:t>
            </a:r>
            <a:r>
              <a:rPr lang="en-US" sz="2400" dirty="0">
                <a:solidFill>
                  <a:srgbClr val="FF0000"/>
                </a:solidFill>
              </a:rPr>
              <a:t>Li</a:t>
            </a:r>
            <a:r>
              <a:rPr lang="en-US" sz="2400" dirty="0"/>
              <a:t>Br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  <a:endParaRPr lang="he-IL" sz="2400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4904127" y="2983567"/>
            <a:ext cx="2328290" cy="851297"/>
          </a:xfrm>
          <a:prstGeom prst="roundRect">
            <a:avLst/>
          </a:prstGeom>
          <a:solidFill>
            <a:srgbClr val="FFFF99"/>
          </a:solidFill>
          <a:ln>
            <a:solidFill>
              <a:srgbClr val="3333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לקבוע מולים של</a:t>
            </a:r>
            <a:r>
              <a:rPr lang="en-US" sz="2400" dirty="0">
                <a:solidFill>
                  <a:srgbClr val="00B050"/>
                </a:solidFill>
              </a:rPr>
              <a:t>Ag</a:t>
            </a:r>
            <a:r>
              <a:rPr lang="en-US" sz="2400" baseline="30000" dirty="0">
                <a:solidFill>
                  <a:srgbClr val="00B050"/>
                </a:solidFill>
              </a:rPr>
              <a:t>+</a:t>
            </a:r>
            <a:r>
              <a:rPr lang="en-US" sz="2400" baseline="-25000" dirty="0">
                <a:solidFill>
                  <a:srgbClr val="00B050"/>
                </a:solidFill>
              </a:rPr>
              <a:t>(</a:t>
            </a:r>
            <a:r>
              <a:rPr lang="en-US" sz="2400" baseline="-25000" dirty="0" err="1">
                <a:solidFill>
                  <a:srgbClr val="00B050"/>
                </a:solidFill>
              </a:rPr>
              <a:t>aq</a:t>
            </a:r>
            <a:r>
              <a:rPr lang="en-US" sz="2400" baseline="-25000" dirty="0">
                <a:solidFill>
                  <a:srgbClr val="00B050"/>
                </a:solidFill>
              </a:rPr>
              <a:t>)</a:t>
            </a:r>
            <a:endParaRPr lang="he-IL" sz="2400" baseline="-25000" dirty="0">
              <a:solidFill>
                <a:srgbClr val="00B050"/>
              </a:solidFill>
            </a:endParaRPr>
          </a:p>
        </p:txBody>
      </p:sp>
      <p:sp>
        <p:nvSpPr>
          <p:cNvPr id="49" name="חץ שמאלה 48"/>
          <p:cNvSpPr/>
          <p:nvPr/>
        </p:nvSpPr>
        <p:spPr>
          <a:xfrm rot="16200000">
            <a:off x="5912579" y="2573371"/>
            <a:ext cx="571111" cy="259727"/>
          </a:xfrm>
          <a:prstGeom prst="leftArrow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חץ שמאלה 55"/>
          <p:cNvSpPr/>
          <p:nvPr/>
        </p:nvSpPr>
        <p:spPr>
          <a:xfrm rot="10800000" flipH="1">
            <a:off x="2827721" y="4876442"/>
            <a:ext cx="1607139" cy="266250"/>
          </a:xfrm>
          <a:prstGeom prst="leftArrow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מלבן מעוגל 56"/>
          <p:cNvSpPr/>
          <p:nvPr/>
        </p:nvSpPr>
        <p:spPr>
          <a:xfrm>
            <a:off x="8000771" y="3407928"/>
            <a:ext cx="4087091" cy="4581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58" name="חץ שמאלה 57"/>
          <p:cNvSpPr/>
          <p:nvPr/>
        </p:nvSpPr>
        <p:spPr>
          <a:xfrm rot="5400000" flipV="1">
            <a:off x="852893" y="2480315"/>
            <a:ext cx="571111" cy="259727"/>
          </a:xfrm>
          <a:prstGeom prst="leftArrow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חץ שמאלה 58"/>
          <p:cNvSpPr/>
          <p:nvPr/>
        </p:nvSpPr>
        <p:spPr>
          <a:xfrm rot="5400000" flipV="1">
            <a:off x="852298" y="3990556"/>
            <a:ext cx="571111" cy="259727"/>
          </a:xfrm>
          <a:prstGeom prst="leftArrow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חץ שמאלה 59"/>
          <p:cNvSpPr/>
          <p:nvPr/>
        </p:nvSpPr>
        <p:spPr>
          <a:xfrm rot="16200000" flipV="1">
            <a:off x="5943706" y="4149616"/>
            <a:ext cx="571111" cy="197473"/>
          </a:xfrm>
          <a:prstGeom prst="leftArrow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מלבן מעוגל 32"/>
          <p:cNvSpPr/>
          <p:nvPr/>
        </p:nvSpPr>
        <p:spPr>
          <a:xfrm>
            <a:off x="8774004" y="2474134"/>
            <a:ext cx="899815" cy="4581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4" name="מלבן מעוגל 33"/>
          <p:cNvSpPr/>
          <p:nvPr/>
        </p:nvSpPr>
        <p:spPr>
          <a:xfrm>
            <a:off x="9755472" y="2870873"/>
            <a:ext cx="939198" cy="4581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2267" y="1802256"/>
            <a:ext cx="4626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n</a:t>
            </a:r>
            <a:r>
              <a:rPr lang="en-US" sz="1600" dirty="0"/>
              <a:t>AgNO</a:t>
            </a:r>
            <a:r>
              <a:rPr lang="en-US" sz="1600" baseline="-25000" dirty="0"/>
              <a:t>3</a:t>
            </a:r>
            <a:r>
              <a:rPr lang="en-US" sz="2400" dirty="0"/>
              <a:t>=(0.5</a:t>
            </a:r>
            <a:r>
              <a:rPr lang="en-US" dirty="0"/>
              <a:t>M</a:t>
            </a:r>
            <a:r>
              <a:rPr lang="en-US" sz="2400" dirty="0"/>
              <a:t>) x (0.025</a:t>
            </a:r>
            <a:r>
              <a:rPr lang="en-US" dirty="0"/>
              <a:t>liter</a:t>
            </a:r>
            <a:r>
              <a:rPr lang="en-US" sz="2400" dirty="0"/>
              <a:t>)</a:t>
            </a:r>
            <a:endParaRPr lang="he-IL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4895219" y="1752414"/>
            <a:ext cx="21584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n</a:t>
            </a:r>
            <a:r>
              <a:rPr lang="en-US" sz="1600" dirty="0"/>
              <a:t>AgNO</a:t>
            </a:r>
            <a:r>
              <a:rPr lang="en-US" sz="1600" baseline="-25000" dirty="0"/>
              <a:t>3</a:t>
            </a:r>
            <a:r>
              <a:rPr lang="en-US" sz="2400" dirty="0"/>
              <a:t>=C x V</a:t>
            </a:r>
            <a:endParaRPr lang="he-IL" sz="2400" dirty="0"/>
          </a:p>
        </p:txBody>
      </p:sp>
      <p:sp>
        <p:nvSpPr>
          <p:cNvPr id="40" name="מלבן מעוגל 39"/>
          <p:cNvSpPr/>
          <p:nvPr/>
        </p:nvSpPr>
        <p:spPr>
          <a:xfrm>
            <a:off x="4108080" y="155687"/>
            <a:ext cx="2268856" cy="510483"/>
          </a:xfrm>
          <a:prstGeom prst="round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5" name="כותרת 1"/>
          <p:cNvSpPr txBox="1">
            <a:spLocks/>
          </p:cNvSpPr>
          <p:nvPr/>
        </p:nvSpPr>
        <p:spPr>
          <a:xfrm>
            <a:off x="8036753" y="0"/>
            <a:ext cx="3770376" cy="72000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he-IL" sz="3600" b="0" dirty="0"/>
              <a:t>שאלה 5 -סעיף ב'</a:t>
            </a:r>
            <a:r>
              <a:rPr lang="en-US" sz="3600" b="0" dirty="0" err="1"/>
              <a:t>i</a:t>
            </a:r>
            <a:endParaRPr lang="he-IL" sz="3600" b="0" dirty="0"/>
          </a:p>
        </p:txBody>
      </p:sp>
      <p:grpSp>
        <p:nvGrpSpPr>
          <p:cNvPr id="37" name="קבוצה 36"/>
          <p:cNvGrpSpPr/>
          <p:nvPr/>
        </p:nvGrpSpPr>
        <p:grpSpPr>
          <a:xfrm>
            <a:off x="2682033" y="3124060"/>
            <a:ext cx="1671898" cy="1210529"/>
            <a:chOff x="5095632" y="3641607"/>
            <a:chExt cx="1671898" cy="1210529"/>
          </a:xfrm>
        </p:grpSpPr>
        <p:grpSp>
          <p:nvGrpSpPr>
            <p:cNvPr id="46" name="קבוצה 45"/>
            <p:cNvGrpSpPr/>
            <p:nvPr/>
          </p:nvGrpSpPr>
          <p:grpSpPr>
            <a:xfrm>
              <a:off x="5095632" y="3641607"/>
              <a:ext cx="1671898" cy="1210529"/>
              <a:chOff x="6289032" y="916983"/>
              <a:chExt cx="2773680" cy="2352647"/>
            </a:xfrm>
            <a:noFill/>
          </p:grpSpPr>
          <p:grpSp>
            <p:nvGrpSpPr>
              <p:cNvPr id="50" name="קבוצה 49"/>
              <p:cNvGrpSpPr/>
              <p:nvPr/>
            </p:nvGrpSpPr>
            <p:grpSpPr>
              <a:xfrm>
                <a:off x="6289032" y="916983"/>
                <a:ext cx="2773680" cy="2352647"/>
                <a:chOff x="4902192" y="1215951"/>
                <a:chExt cx="2773680" cy="2352647"/>
              </a:xfrm>
              <a:grpFill/>
            </p:grpSpPr>
            <p:sp>
              <p:nvSpPr>
                <p:cNvPr id="52" name="משולש שווה-שוקיים 51"/>
                <p:cNvSpPr/>
                <p:nvPr/>
              </p:nvSpPr>
              <p:spPr>
                <a:xfrm>
                  <a:off x="4902192" y="1215951"/>
                  <a:ext cx="2773680" cy="2352647"/>
                </a:xfrm>
                <a:prstGeom prst="triangle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3" name="מחבר ישר 52"/>
                <p:cNvCxnSpPr/>
                <p:nvPr/>
              </p:nvCxnSpPr>
              <p:spPr>
                <a:xfrm>
                  <a:off x="5394643" y="2677920"/>
                  <a:ext cx="1691640" cy="0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מחבר ישר 53"/>
                <p:cNvCxnSpPr>
                  <a:endCxn id="52" idx="3"/>
                </p:cNvCxnSpPr>
                <p:nvPr/>
              </p:nvCxnSpPr>
              <p:spPr>
                <a:xfrm>
                  <a:off x="6289032" y="2616556"/>
                  <a:ext cx="0" cy="952042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מלבן 50"/>
              <p:cNvSpPr/>
              <p:nvPr/>
            </p:nvSpPr>
            <p:spPr>
              <a:xfrm>
                <a:off x="7515058" y="1345513"/>
                <a:ext cx="372220" cy="8374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he-IL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Arial" panose="020B0604020202020204" pitchFamily="34" charset="0"/>
                    <a:cs typeface="Varela Round" panose="00000500000000000000" pitchFamily="2" charset="-79"/>
                  </a:rPr>
                  <a:t>n</a:t>
                </a:r>
                <a:endParaRPr kumimoji="0" 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מלבן 46"/>
            <p:cNvSpPr/>
            <p:nvPr/>
          </p:nvSpPr>
          <p:spPr>
            <a:xfrm>
              <a:off x="5349246" y="4399162"/>
              <a:ext cx="44435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C</a:t>
              </a:r>
              <a:endParaRPr kumimoji="0" lang="he-IL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endParaRPr>
            </a:p>
          </p:txBody>
        </p:sp>
        <p:sp>
          <p:nvSpPr>
            <p:cNvPr id="48" name="מלבן 47"/>
            <p:cNvSpPr/>
            <p:nvPr/>
          </p:nvSpPr>
          <p:spPr>
            <a:xfrm>
              <a:off x="5980813" y="4382828"/>
              <a:ext cx="377026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V</a:t>
              </a:r>
              <a:endPara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904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" grpId="0"/>
      <p:bldP spid="3" grpId="1"/>
      <p:bldP spid="36" grpId="0"/>
      <p:bldP spid="3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06445" y="238062"/>
            <a:ext cx="23510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NO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3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(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aq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)</a:t>
            </a:r>
            <a:endParaRPr kumimoji="0" lang="he-IL" sz="2400" b="0" i="0" u="none" strike="noStrike" kern="1200" cap="none" spc="0" normalizeH="0" baseline="-25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0386" y="196874"/>
            <a:ext cx="12162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Li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Br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(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aq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)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4556" y="237264"/>
            <a:ext cx="4419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+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7990" y="915346"/>
            <a:ext cx="7468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Li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+</a:t>
            </a:r>
            <a:endParaRPr kumimoji="0" lang="he-IL" sz="24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04078" y="918012"/>
            <a:ext cx="7468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Br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-</a:t>
            </a:r>
            <a:endParaRPr kumimoji="0" lang="he-IL" sz="2400" b="0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9915" y="915346"/>
            <a:ext cx="10207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NO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3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-</a:t>
            </a:r>
            <a:endParaRPr kumimoji="0" lang="he-IL" sz="3200" b="0" i="0" u="none" strike="noStrike" kern="1200" cap="none" spc="0" normalizeH="0" baseline="30000" noProof="0" dirty="0">
              <a:ln>
                <a:noFill/>
              </a:ln>
              <a:solidFill>
                <a:srgbClr val="FD51CC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86981" y="921845"/>
            <a:ext cx="10251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Ag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+</a:t>
            </a:r>
            <a:endParaRPr kumimoji="0" lang="he-IL" sz="2400" b="0" i="0" u="none" strike="noStrike" kern="1200" cap="none" spc="0" normalizeH="0" baseline="-250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cxnSp>
        <p:nvCxnSpPr>
          <p:cNvPr id="32" name="מחבר חץ ישר 31"/>
          <p:cNvCxnSpPr/>
          <p:nvPr/>
        </p:nvCxnSpPr>
        <p:spPr>
          <a:xfrm flipH="1">
            <a:off x="1675692" y="545872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מחבר חץ ישר 40"/>
          <p:cNvCxnSpPr/>
          <p:nvPr/>
        </p:nvCxnSpPr>
        <p:spPr>
          <a:xfrm flipH="1">
            <a:off x="4375936" y="674631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/>
          <p:nvPr/>
        </p:nvCxnSpPr>
        <p:spPr>
          <a:xfrm>
            <a:off x="2460762" y="572881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>
            <a:off x="5365376" y="646698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מלבן 12"/>
          <p:cNvSpPr/>
          <p:nvPr/>
        </p:nvSpPr>
        <p:spPr>
          <a:xfrm>
            <a:off x="7258100" y="556732"/>
            <a:ext cx="481128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לקביעת הריכוז של תמיסת </a:t>
            </a:r>
            <a:r>
              <a:rPr lang="en-US" sz="2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LiBr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, 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הגיבו 20 מ"ל מתמיסה זו עם תמיסת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AgNO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.לפניך ניסוח נטו של התגובה 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שהתרחשה: 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Ag</a:t>
            </a:r>
            <a:r>
              <a:rPr lang="en-US" sz="2000" baseline="30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+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+  Br</a:t>
            </a:r>
            <a:r>
              <a:rPr lang="en-US" sz="2000" baseline="30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Symbol" panose="05050102010706020507" pitchFamily="18" charset="2"/>
              </a:rPr>
              <a:t>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fr-FR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Symbol" panose="05050102010706020507" pitchFamily="18" charset="2"/>
              </a:rPr>
              <a:t>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en-US" sz="2000" dirty="0" err="1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AgBr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(s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endParaRPr lang="en-US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לתגובה מלאה נדרשו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25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מ"ל תמיסת 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AgNO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0.5 M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חשב את הריכוז של תמיסת </a:t>
            </a:r>
            <a:r>
              <a:rPr lang="en-US" sz="2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LiBr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. </a:t>
            </a:r>
            <a:endParaRPr lang="en-US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04126" y="4583919"/>
            <a:ext cx="2328291" cy="851297"/>
          </a:xfrm>
          <a:prstGeom prst="roundRect">
            <a:avLst/>
          </a:prstGeom>
          <a:solidFill>
            <a:srgbClr val="FFFF99"/>
          </a:solidFill>
          <a:ln>
            <a:solidFill>
              <a:srgbClr val="3333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לקבוע מולים של</a:t>
            </a:r>
            <a:r>
              <a:rPr lang="en-US" sz="2400" dirty="0" err="1">
                <a:solidFill>
                  <a:srgbClr val="00B050"/>
                </a:solidFill>
              </a:rPr>
              <a:t>Ag</a:t>
            </a:r>
            <a:r>
              <a:rPr lang="en-US" sz="2400" dirty="0" err="1"/>
              <a:t>Br</a:t>
            </a:r>
            <a:r>
              <a:rPr lang="en-US" sz="2400" baseline="-25000" dirty="0"/>
              <a:t>(s)</a:t>
            </a:r>
            <a:endParaRPr lang="he-IL" sz="2400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18154" y="4514225"/>
            <a:ext cx="2362918" cy="851297"/>
          </a:xfrm>
          <a:prstGeom prst="roundRect">
            <a:avLst/>
          </a:prstGeom>
          <a:solidFill>
            <a:srgbClr val="FFFF99"/>
          </a:solidFill>
          <a:ln>
            <a:solidFill>
              <a:srgbClr val="3333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לקבוע מולים של</a:t>
            </a:r>
            <a:r>
              <a:rPr lang="en-US" sz="2400" dirty="0"/>
              <a:t>Br</a:t>
            </a:r>
            <a:r>
              <a:rPr lang="en-US" sz="2400" baseline="30000" dirty="0"/>
              <a:t>-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  <a:endParaRPr lang="he-IL" sz="2400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157701" y="2925012"/>
            <a:ext cx="2223371" cy="851297"/>
          </a:xfrm>
          <a:prstGeom prst="roundRect">
            <a:avLst/>
          </a:prstGeom>
          <a:solidFill>
            <a:srgbClr val="FFFF99"/>
          </a:solidFill>
          <a:ln>
            <a:solidFill>
              <a:srgbClr val="3333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לקבוע מולים </a:t>
            </a:r>
          </a:p>
          <a:p>
            <a:pPr algn="ctr"/>
            <a:r>
              <a:rPr lang="he-IL" sz="2000" dirty="0"/>
              <a:t>של </a:t>
            </a:r>
            <a:r>
              <a:rPr lang="en-US" sz="2400" dirty="0">
                <a:solidFill>
                  <a:srgbClr val="FF0000"/>
                </a:solidFill>
              </a:rPr>
              <a:t>Li</a:t>
            </a:r>
            <a:r>
              <a:rPr lang="en-US" sz="2400" dirty="0"/>
              <a:t>Br</a:t>
            </a:r>
            <a:endParaRPr lang="he-IL" sz="2400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157701" y="1471560"/>
            <a:ext cx="2223371" cy="851297"/>
          </a:xfrm>
          <a:prstGeom prst="roundRect">
            <a:avLst/>
          </a:prstGeom>
          <a:solidFill>
            <a:srgbClr val="FFFF99"/>
          </a:solidFill>
          <a:ln>
            <a:solidFill>
              <a:srgbClr val="3333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לחשב ריכוז </a:t>
            </a:r>
          </a:p>
          <a:p>
            <a:pPr algn="ctr"/>
            <a:r>
              <a:rPr lang="he-IL" sz="2000" dirty="0"/>
              <a:t>של </a:t>
            </a:r>
            <a:r>
              <a:rPr lang="en-US" sz="2400" dirty="0">
                <a:solidFill>
                  <a:srgbClr val="FF0000"/>
                </a:solidFill>
              </a:rPr>
              <a:t>Li</a:t>
            </a:r>
            <a:r>
              <a:rPr lang="en-US" sz="2400" dirty="0"/>
              <a:t>Br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  <a:endParaRPr lang="he-IL" sz="2400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4904127" y="2983567"/>
            <a:ext cx="2328290" cy="851297"/>
          </a:xfrm>
          <a:prstGeom prst="roundRect">
            <a:avLst/>
          </a:prstGeom>
          <a:solidFill>
            <a:srgbClr val="FFFF99"/>
          </a:solidFill>
          <a:ln>
            <a:solidFill>
              <a:srgbClr val="3333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לקבוע מולים של</a:t>
            </a:r>
            <a:r>
              <a:rPr lang="en-US" sz="2400" dirty="0">
                <a:solidFill>
                  <a:srgbClr val="00B050"/>
                </a:solidFill>
              </a:rPr>
              <a:t>Ag</a:t>
            </a:r>
            <a:r>
              <a:rPr lang="en-US" sz="2400" baseline="30000" dirty="0">
                <a:solidFill>
                  <a:srgbClr val="00B050"/>
                </a:solidFill>
              </a:rPr>
              <a:t>+</a:t>
            </a:r>
            <a:r>
              <a:rPr lang="en-US" sz="2400" baseline="-25000" dirty="0">
                <a:solidFill>
                  <a:srgbClr val="00B050"/>
                </a:solidFill>
              </a:rPr>
              <a:t>(</a:t>
            </a:r>
            <a:r>
              <a:rPr lang="en-US" sz="2400" baseline="-25000" dirty="0" err="1">
                <a:solidFill>
                  <a:srgbClr val="00B050"/>
                </a:solidFill>
              </a:rPr>
              <a:t>aq</a:t>
            </a:r>
            <a:r>
              <a:rPr lang="en-US" sz="2400" baseline="-25000" dirty="0">
                <a:solidFill>
                  <a:srgbClr val="00B050"/>
                </a:solidFill>
              </a:rPr>
              <a:t>)</a:t>
            </a:r>
            <a:endParaRPr lang="he-IL" sz="2400" baseline="-25000" dirty="0">
              <a:solidFill>
                <a:srgbClr val="00B050"/>
              </a:solidFill>
            </a:endParaRPr>
          </a:p>
        </p:txBody>
      </p:sp>
      <p:sp>
        <p:nvSpPr>
          <p:cNvPr id="49" name="חץ שמאלה 48"/>
          <p:cNvSpPr/>
          <p:nvPr/>
        </p:nvSpPr>
        <p:spPr>
          <a:xfrm rot="16200000">
            <a:off x="5912579" y="2573371"/>
            <a:ext cx="571111" cy="259727"/>
          </a:xfrm>
          <a:prstGeom prst="leftArrow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חץ שמאלה 55"/>
          <p:cNvSpPr/>
          <p:nvPr/>
        </p:nvSpPr>
        <p:spPr>
          <a:xfrm rot="10800000" flipH="1">
            <a:off x="2827721" y="4876442"/>
            <a:ext cx="1607139" cy="266250"/>
          </a:xfrm>
          <a:prstGeom prst="leftArrow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מלבן מעוגל 56"/>
          <p:cNvSpPr/>
          <p:nvPr/>
        </p:nvSpPr>
        <p:spPr>
          <a:xfrm>
            <a:off x="8000771" y="3407928"/>
            <a:ext cx="4087091" cy="4581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58" name="חץ שמאלה 57"/>
          <p:cNvSpPr/>
          <p:nvPr/>
        </p:nvSpPr>
        <p:spPr>
          <a:xfrm rot="5400000" flipV="1">
            <a:off x="852893" y="2480315"/>
            <a:ext cx="571111" cy="259727"/>
          </a:xfrm>
          <a:prstGeom prst="leftArrow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חץ שמאלה 58"/>
          <p:cNvSpPr/>
          <p:nvPr/>
        </p:nvSpPr>
        <p:spPr>
          <a:xfrm rot="5400000" flipV="1">
            <a:off x="852298" y="3990556"/>
            <a:ext cx="571111" cy="259727"/>
          </a:xfrm>
          <a:prstGeom prst="leftArrow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חץ שמאלה 59"/>
          <p:cNvSpPr/>
          <p:nvPr/>
        </p:nvSpPr>
        <p:spPr>
          <a:xfrm rot="16200000" flipV="1">
            <a:off x="5943706" y="4149616"/>
            <a:ext cx="571111" cy="197473"/>
          </a:xfrm>
          <a:prstGeom prst="leftArrow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2" name="אליפסה 61"/>
          <p:cNvSpPr/>
          <p:nvPr/>
        </p:nvSpPr>
        <p:spPr>
          <a:xfrm>
            <a:off x="3665067" y="816261"/>
            <a:ext cx="822967" cy="59239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33" name="מלבן מעוגל 32"/>
          <p:cNvSpPr/>
          <p:nvPr/>
        </p:nvSpPr>
        <p:spPr>
          <a:xfrm>
            <a:off x="8774004" y="2474134"/>
            <a:ext cx="899815" cy="4581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4" name="מלבן מעוגל 33"/>
          <p:cNvSpPr/>
          <p:nvPr/>
        </p:nvSpPr>
        <p:spPr>
          <a:xfrm>
            <a:off x="9755472" y="2870873"/>
            <a:ext cx="939198" cy="4581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5757" y="2975815"/>
            <a:ext cx="22569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err="1"/>
              <a:t>n</a:t>
            </a:r>
            <a:r>
              <a:rPr lang="en-US" sz="2400" dirty="0" err="1">
                <a:solidFill>
                  <a:srgbClr val="00B050"/>
                </a:solidFill>
              </a:rPr>
              <a:t>Ag</a:t>
            </a:r>
            <a:r>
              <a:rPr lang="en-US" sz="2400" baseline="30000" dirty="0">
                <a:solidFill>
                  <a:srgbClr val="00B050"/>
                </a:solidFill>
              </a:rPr>
              <a:t>+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  <a:r>
              <a:rPr lang="en-US" sz="2400" dirty="0"/>
              <a:t>  =0.0125</a:t>
            </a:r>
            <a:r>
              <a:rPr lang="en-US" dirty="0"/>
              <a:t>mol</a:t>
            </a:r>
            <a:endParaRPr lang="he-IL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5151138" y="1612872"/>
            <a:ext cx="22569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n</a:t>
            </a:r>
            <a:r>
              <a:rPr lang="en-US" sz="2400" dirty="0">
                <a:solidFill>
                  <a:srgbClr val="00B050"/>
                </a:solidFill>
              </a:rPr>
              <a:t>Ag</a:t>
            </a:r>
            <a:r>
              <a:rPr lang="en-US" sz="2400" dirty="0">
                <a:solidFill>
                  <a:srgbClr val="FF33CC"/>
                </a:solidFill>
              </a:rPr>
              <a:t>NO</a:t>
            </a:r>
            <a:r>
              <a:rPr lang="en-US" sz="2400" baseline="-25000" dirty="0">
                <a:solidFill>
                  <a:srgbClr val="FF33CC"/>
                </a:solidFill>
              </a:rPr>
              <a:t>3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  <a:r>
              <a:rPr lang="en-US" sz="2400" dirty="0"/>
              <a:t>  =0.0125</a:t>
            </a:r>
            <a:r>
              <a:rPr lang="en-US" dirty="0"/>
              <a:t>mol</a:t>
            </a:r>
            <a:endParaRPr lang="he-IL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5002060" y="4604219"/>
            <a:ext cx="22569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err="1"/>
              <a:t>n</a:t>
            </a:r>
            <a:r>
              <a:rPr lang="en-US" sz="2400" dirty="0" err="1">
                <a:solidFill>
                  <a:srgbClr val="00B050"/>
                </a:solidFill>
              </a:rPr>
              <a:t>AgBr</a:t>
            </a:r>
            <a:r>
              <a:rPr lang="en-US" sz="2400" baseline="-25000" dirty="0"/>
              <a:t>(s)</a:t>
            </a:r>
            <a:r>
              <a:rPr lang="en-US" sz="2400" dirty="0"/>
              <a:t>  =0.0125</a:t>
            </a:r>
            <a:r>
              <a:rPr lang="en-US" dirty="0"/>
              <a:t>mol</a:t>
            </a:r>
            <a:endParaRPr lang="he-IL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71148" y="4533908"/>
            <a:ext cx="22569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err="1"/>
              <a:t>n</a:t>
            </a:r>
            <a:r>
              <a:rPr lang="en-US" sz="2400" dirty="0" err="1">
                <a:solidFill>
                  <a:srgbClr val="00B050"/>
                </a:solidFill>
              </a:rPr>
              <a:t>Br</a:t>
            </a:r>
            <a:r>
              <a:rPr lang="en-US" sz="2400" baseline="30000" dirty="0">
                <a:solidFill>
                  <a:srgbClr val="00B050"/>
                </a:solidFill>
              </a:rPr>
              <a:t>-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  <a:r>
              <a:rPr lang="en-US" sz="2400" dirty="0"/>
              <a:t>  =0.0125</a:t>
            </a:r>
            <a:r>
              <a:rPr lang="en-US" dirty="0"/>
              <a:t>mol</a:t>
            </a:r>
            <a:endParaRPr lang="he-IL" baseline="-25000" dirty="0"/>
          </a:p>
        </p:txBody>
      </p:sp>
      <p:sp>
        <p:nvSpPr>
          <p:cNvPr id="36" name="כותרת 1"/>
          <p:cNvSpPr txBox="1">
            <a:spLocks/>
          </p:cNvSpPr>
          <p:nvPr/>
        </p:nvSpPr>
        <p:spPr>
          <a:xfrm>
            <a:off x="8299013" y="102039"/>
            <a:ext cx="3770376" cy="72000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he-IL" sz="3600" b="0" dirty="0"/>
              <a:t>שאלה 5 -סעיף ב'</a:t>
            </a:r>
            <a:r>
              <a:rPr lang="en-US" sz="3600" b="0" dirty="0" err="1"/>
              <a:t>i</a:t>
            </a:r>
            <a:endParaRPr lang="he-IL" sz="3600" b="0" dirty="0"/>
          </a:p>
        </p:txBody>
      </p:sp>
      <p:grpSp>
        <p:nvGrpSpPr>
          <p:cNvPr id="35" name="קבוצה 34"/>
          <p:cNvGrpSpPr/>
          <p:nvPr/>
        </p:nvGrpSpPr>
        <p:grpSpPr>
          <a:xfrm>
            <a:off x="2682033" y="3124060"/>
            <a:ext cx="1671898" cy="1210529"/>
            <a:chOff x="5095632" y="3641607"/>
            <a:chExt cx="1671898" cy="1210529"/>
          </a:xfrm>
        </p:grpSpPr>
        <p:grpSp>
          <p:nvGrpSpPr>
            <p:cNvPr id="40" name="קבוצה 39"/>
            <p:cNvGrpSpPr/>
            <p:nvPr/>
          </p:nvGrpSpPr>
          <p:grpSpPr>
            <a:xfrm>
              <a:off x="5095632" y="3641607"/>
              <a:ext cx="1671898" cy="1210529"/>
              <a:chOff x="6289032" y="916983"/>
              <a:chExt cx="2773680" cy="2352647"/>
            </a:xfrm>
            <a:noFill/>
          </p:grpSpPr>
          <p:grpSp>
            <p:nvGrpSpPr>
              <p:cNvPr id="51" name="קבוצה 50"/>
              <p:cNvGrpSpPr/>
              <p:nvPr/>
            </p:nvGrpSpPr>
            <p:grpSpPr>
              <a:xfrm>
                <a:off x="6289032" y="916983"/>
                <a:ext cx="2773680" cy="2352647"/>
                <a:chOff x="4902192" y="1215951"/>
                <a:chExt cx="2773680" cy="2352647"/>
              </a:xfrm>
              <a:grpFill/>
            </p:grpSpPr>
            <p:sp>
              <p:nvSpPr>
                <p:cNvPr id="53" name="משולש שווה-שוקיים 52"/>
                <p:cNvSpPr/>
                <p:nvPr/>
              </p:nvSpPr>
              <p:spPr>
                <a:xfrm>
                  <a:off x="4902192" y="1215951"/>
                  <a:ext cx="2773680" cy="2352647"/>
                </a:xfrm>
                <a:prstGeom prst="triangle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4" name="מחבר ישר 53"/>
                <p:cNvCxnSpPr/>
                <p:nvPr/>
              </p:nvCxnSpPr>
              <p:spPr>
                <a:xfrm>
                  <a:off x="5394643" y="2677920"/>
                  <a:ext cx="1691640" cy="0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מחבר ישר 54"/>
                <p:cNvCxnSpPr>
                  <a:endCxn id="53" idx="3"/>
                </p:cNvCxnSpPr>
                <p:nvPr/>
              </p:nvCxnSpPr>
              <p:spPr>
                <a:xfrm>
                  <a:off x="6289032" y="2616556"/>
                  <a:ext cx="0" cy="952042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מלבן 51"/>
              <p:cNvSpPr/>
              <p:nvPr/>
            </p:nvSpPr>
            <p:spPr>
              <a:xfrm>
                <a:off x="7515058" y="1345513"/>
                <a:ext cx="372220" cy="8374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he-IL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Arial" panose="020B0604020202020204" pitchFamily="34" charset="0"/>
                    <a:cs typeface="Varela Round" panose="00000500000000000000" pitchFamily="2" charset="-79"/>
                  </a:rPr>
                  <a:t>n</a:t>
                </a:r>
                <a:endParaRPr kumimoji="0" 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8" name="מלבן 47"/>
            <p:cNvSpPr/>
            <p:nvPr/>
          </p:nvSpPr>
          <p:spPr>
            <a:xfrm>
              <a:off x="5349246" y="4399162"/>
              <a:ext cx="44435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C</a:t>
              </a:r>
              <a:endParaRPr kumimoji="0" lang="he-IL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endParaRPr>
            </a:p>
          </p:txBody>
        </p:sp>
        <p:sp>
          <p:nvSpPr>
            <p:cNvPr id="50" name="מלבן 49"/>
            <p:cNvSpPr/>
            <p:nvPr/>
          </p:nvSpPr>
          <p:spPr>
            <a:xfrm>
              <a:off x="5980813" y="4382828"/>
              <a:ext cx="377026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V</a:t>
              </a:r>
              <a:endPara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469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8" grpId="0" animBg="1"/>
      <p:bldP spid="45" grpId="0" animBg="1"/>
      <p:bldP spid="62" grpId="0" animBg="1"/>
      <p:bldP spid="8" grpId="0"/>
      <p:bldP spid="37" grpId="0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06445" y="238062"/>
            <a:ext cx="23510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NO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3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(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aq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)</a:t>
            </a:r>
            <a:endParaRPr kumimoji="0" lang="he-IL" sz="2400" b="0" i="0" u="none" strike="noStrike" kern="1200" cap="none" spc="0" normalizeH="0" baseline="-25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0386" y="196874"/>
            <a:ext cx="12162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Li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Br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(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aq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)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4556" y="237264"/>
            <a:ext cx="4419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+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7990" y="915346"/>
            <a:ext cx="7468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Li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+</a:t>
            </a:r>
            <a:endParaRPr kumimoji="0" lang="he-IL" sz="24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04078" y="918012"/>
            <a:ext cx="7468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Br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-</a:t>
            </a:r>
            <a:endParaRPr kumimoji="0" lang="he-IL" sz="2400" b="0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9915" y="915346"/>
            <a:ext cx="10207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NO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3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-</a:t>
            </a:r>
            <a:endParaRPr kumimoji="0" lang="he-IL" sz="3200" b="0" i="0" u="none" strike="noStrike" kern="1200" cap="none" spc="0" normalizeH="0" baseline="30000" noProof="0" dirty="0">
              <a:ln>
                <a:noFill/>
              </a:ln>
              <a:solidFill>
                <a:srgbClr val="FD51CC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86981" y="921845"/>
            <a:ext cx="10251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Ag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+</a:t>
            </a:r>
            <a:endParaRPr kumimoji="0" lang="he-IL" sz="2400" b="0" i="0" u="none" strike="noStrike" kern="1200" cap="none" spc="0" normalizeH="0" baseline="-250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cxnSp>
        <p:nvCxnSpPr>
          <p:cNvPr id="32" name="מחבר חץ ישר 31"/>
          <p:cNvCxnSpPr/>
          <p:nvPr/>
        </p:nvCxnSpPr>
        <p:spPr>
          <a:xfrm flipH="1">
            <a:off x="1675692" y="545872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מחבר חץ ישר 40"/>
          <p:cNvCxnSpPr/>
          <p:nvPr/>
        </p:nvCxnSpPr>
        <p:spPr>
          <a:xfrm flipH="1">
            <a:off x="4375936" y="674631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/>
          <p:nvPr/>
        </p:nvCxnSpPr>
        <p:spPr>
          <a:xfrm>
            <a:off x="2460762" y="572881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>
            <a:off x="5365376" y="646698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מלבן 12"/>
          <p:cNvSpPr/>
          <p:nvPr/>
        </p:nvSpPr>
        <p:spPr>
          <a:xfrm>
            <a:off x="7258100" y="556732"/>
            <a:ext cx="481128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לקביעת הריכוז של תמיסת </a:t>
            </a:r>
            <a:r>
              <a:rPr lang="en-US" sz="2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LiBr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, 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הגיבו 20 מ"ל מתמיסה זו עם תמיסת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AgNO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.לפניך ניסוח נטו של התגובה 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שהתרחשה: 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Ag</a:t>
            </a:r>
            <a:r>
              <a:rPr lang="en-US" sz="2000" baseline="30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+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+  Br</a:t>
            </a:r>
            <a:r>
              <a:rPr lang="en-US" sz="2000" baseline="30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Symbol" panose="05050102010706020507" pitchFamily="18" charset="2"/>
              </a:rPr>
              <a:t>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fr-FR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Symbol" panose="05050102010706020507" pitchFamily="18" charset="2"/>
              </a:rPr>
              <a:t>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en-US" sz="2000" dirty="0" err="1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AgBr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(s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endParaRPr lang="en-US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לתגובה מלאה נדרשו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25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מ"ל תמיסת 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AgNO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0.5 M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חשב את הריכוז של תמיסת </a:t>
            </a:r>
            <a:r>
              <a:rPr lang="en-US" sz="2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LiBr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. </a:t>
            </a:r>
            <a:endParaRPr lang="en-US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7701" y="2925012"/>
            <a:ext cx="2223371" cy="851297"/>
          </a:xfrm>
          <a:prstGeom prst="roundRect">
            <a:avLst/>
          </a:prstGeom>
          <a:solidFill>
            <a:srgbClr val="FFFF99"/>
          </a:solidFill>
          <a:ln>
            <a:solidFill>
              <a:srgbClr val="3333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לקבוע מולים </a:t>
            </a:r>
          </a:p>
          <a:p>
            <a:pPr algn="ctr"/>
            <a:r>
              <a:rPr lang="he-IL" sz="2000" dirty="0"/>
              <a:t>של </a:t>
            </a:r>
            <a:r>
              <a:rPr lang="en-US" sz="2400" dirty="0">
                <a:solidFill>
                  <a:srgbClr val="FF0000"/>
                </a:solidFill>
              </a:rPr>
              <a:t>Li</a:t>
            </a:r>
            <a:r>
              <a:rPr lang="en-US" sz="2400" dirty="0"/>
              <a:t>Br</a:t>
            </a:r>
            <a:endParaRPr lang="he-IL" sz="2400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116184" y="1457923"/>
            <a:ext cx="2223371" cy="851297"/>
          </a:xfrm>
          <a:prstGeom prst="roundRect">
            <a:avLst/>
          </a:prstGeom>
          <a:solidFill>
            <a:srgbClr val="FFFF99"/>
          </a:solidFill>
          <a:ln>
            <a:solidFill>
              <a:srgbClr val="3333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לחשב ריכוז </a:t>
            </a:r>
          </a:p>
          <a:p>
            <a:pPr algn="ctr"/>
            <a:r>
              <a:rPr lang="he-IL" sz="2000" dirty="0"/>
              <a:t>של </a:t>
            </a:r>
            <a:r>
              <a:rPr lang="en-US" sz="2400" dirty="0">
                <a:solidFill>
                  <a:srgbClr val="FF0000"/>
                </a:solidFill>
              </a:rPr>
              <a:t>Li</a:t>
            </a:r>
            <a:r>
              <a:rPr lang="en-US" sz="2400" dirty="0"/>
              <a:t>Br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  <a:endParaRPr lang="he-IL" sz="2400" baseline="-25000" dirty="0"/>
          </a:p>
        </p:txBody>
      </p:sp>
      <p:sp>
        <p:nvSpPr>
          <p:cNvPr id="49" name="חץ שמאלה 48"/>
          <p:cNvSpPr/>
          <p:nvPr/>
        </p:nvSpPr>
        <p:spPr>
          <a:xfrm rot="16200000">
            <a:off x="5912579" y="2573371"/>
            <a:ext cx="571111" cy="259727"/>
          </a:xfrm>
          <a:prstGeom prst="leftArrow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חץ שמאלה 55"/>
          <p:cNvSpPr/>
          <p:nvPr/>
        </p:nvSpPr>
        <p:spPr>
          <a:xfrm rot="10800000" flipH="1">
            <a:off x="2827721" y="4876442"/>
            <a:ext cx="1607139" cy="266250"/>
          </a:xfrm>
          <a:prstGeom prst="leftArrow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מלבן מעוגל 56"/>
          <p:cNvSpPr/>
          <p:nvPr/>
        </p:nvSpPr>
        <p:spPr>
          <a:xfrm>
            <a:off x="8000771" y="3407928"/>
            <a:ext cx="4087091" cy="4581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58" name="חץ שמאלה 57"/>
          <p:cNvSpPr/>
          <p:nvPr/>
        </p:nvSpPr>
        <p:spPr>
          <a:xfrm rot="5400000" flipV="1">
            <a:off x="852893" y="2480315"/>
            <a:ext cx="571111" cy="259727"/>
          </a:xfrm>
          <a:prstGeom prst="leftArrow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חץ שמאלה 58"/>
          <p:cNvSpPr/>
          <p:nvPr/>
        </p:nvSpPr>
        <p:spPr>
          <a:xfrm rot="5400000" flipV="1">
            <a:off x="852298" y="3990556"/>
            <a:ext cx="571111" cy="259727"/>
          </a:xfrm>
          <a:prstGeom prst="leftArrow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חץ שמאלה 59"/>
          <p:cNvSpPr/>
          <p:nvPr/>
        </p:nvSpPr>
        <p:spPr>
          <a:xfrm rot="16200000" flipV="1">
            <a:off x="5943706" y="4149616"/>
            <a:ext cx="571111" cy="197473"/>
          </a:xfrm>
          <a:prstGeom prst="leftArrow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מלבן מעוגל 32"/>
          <p:cNvSpPr/>
          <p:nvPr/>
        </p:nvSpPr>
        <p:spPr>
          <a:xfrm>
            <a:off x="8774004" y="2474134"/>
            <a:ext cx="899815" cy="4581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4" name="מלבן מעוגל 33"/>
          <p:cNvSpPr/>
          <p:nvPr/>
        </p:nvSpPr>
        <p:spPr>
          <a:xfrm>
            <a:off x="9755472" y="2870873"/>
            <a:ext cx="939198" cy="4581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9669" y="2976989"/>
            <a:ext cx="22569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err="1"/>
              <a:t>n</a:t>
            </a:r>
            <a:r>
              <a:rPr lang="en-US" sz="2400" dirty="0" err="1">
                <a:solidFill>
                  <a:srgbClr val="00B050"/>
                </a:solidFill>
              </a:rPr>
              <a:t>Ag</a:t>
            </a:r>
            <a:r>
              <a:rPr lang="en-US" sz="2400" baseline="30000" dirty="0">
                <a:solidFill>
                  <a:srgbClr val="00B050"/>
                </a:solidFill>
              </a:rPr>
              <a:t>+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  <a:r>
              <a:rPr lang="en-US" sz="2400" dirty="0"/>
              <a:t>  =0.0125</a:t>
            </a:r>
            <a:r>
              <a:rPr lang="en-US" dirty="0"/>
              <a:t>mol</a:t>
            </a:r>
            <a:endParaRPr lang="he-IL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5151138" y="1612872"/>
            <a:ext cx="22569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n</a:t>
            </a:r>
            <a:r>
              <a:rPr lang="en-US" sz="2400" dirty="0">
                <a:solidFill>
                  <a:srgbClr val="00B050"/>
                </a:solidFill>
              </a:rPr>
              <a:t>Ag</a:t>
            </a:r>
            <a:r>
              <a:rPr lang="en-US" sz="2400" dirty="0">
                <a:solidFill>
                  <a:srgbClr val="FF33CC"/>
                </a:solidFill>
              </a:rPr>
              <a:t>NO</a:t>
            </a:r>
            <a:r>
              <a:rPr lang="en-US" sz="2400" baseline="-25000" dirty="0">
                <a:solidFill>
                  <a:srgbClr val="FF33CC"/>
                </a:solidFill>
              </a:rPr>
              <a:t>3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  <a:r>
              <a:rPr lang="en-US" sz="2400" dirty="0"/>
              <a:t>  =0.0125</a:t>
            </a:r>
            <a:r>
              <a:rPr lang="en-US" dirty="0"/>
              <a:t>mol</a:t>
            </a:r>
            <a:endParaRPr lang="he-IL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5100796" y="4444686"/>
            <a:ext cx="22569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err="1"/>
              <a:t>n</a:t>
            </a:r>
            <a:r>
              <a:rPr lang="en-US" sz="2400" dirty="0" err="1">
                <a:solidFill>
                  <a:srgbClr val="00B050"/>
                </a:solidFill>
              </a:rPr>
              <a:t>Ag</a:t>
            </a:r>
            <a:r>
              <a:rPr lang="en-US" sz="2400" dirty="0" err="1"/>
              <a:t>Br</a:t>
            </a:r>
            <a:r>
              <a:rPr lang="en-US" sz="2400" baseline="-25000" dirty="0"/>
              <a:t>(s)</a:t>
            </a:r>
            <a:r>
              <a:rPr lang="en-US" sz="2400" dirty="0"/>
              <a:t>  =0.0125</a:t>
            </a:r>
            <a:r>
              <a:rPr lang="en-US" dirty="0"/>
              <a:t>mol</a:t>
            </a:r>
            <a:endParaRPr lang="he-IL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313728" y="4434264"/>
            <a:ext cx="22569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err="1"/>
              <a:t>nBr</a:t>
            </a:r>
            <a:r>
              <a:rPr lang="en-US" sz="2400" baseline="30000" dirty="0"/>
              <a:t>-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  <a:r>
              <a:rPr lang="en-US" sz="2400" dirty="0"/>
              <a:t>  =0.0125</a:t>
            </a:r>
            <a:r>
              <a:rPr lang="en-US" dirty="0"/>
              <a:t>mol</a:t>
            </a:r>
            <a:endParaRPr lang="he-IL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23178" y="2895734"/>
            <a:ext cx="22569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err="1"/>
              <a:t>n</a:t>
            </a:r>
            <a:r>
              <a:rPr lang="en-US" sz="2400" dirty="0" err="1">
                <a:solidFill>
                  <a:srgbClr val="FF0000"/>
                </a:solidFill>
              </a:rPr>
              <a:t>Li</a:t>
            </a:r>
            <a:r>
              <a:rPr lang="en-US" sz="2400" dirty="0" err="1"/>
              <a:t>Br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  <a:r>
              <a:rPr lang="en-US" sz="2400" dirty="0"/>
              <a:t>  =0.0125</a:t>
            </a:r>
            <a:r>
              <a:rPr lang="en-US" dirty="0"/>
              <a:t>mol</a:t>
            </a:r>
            <a:endParaRPr lang="he-IL" baseline="-25000" dirty="0"/>
          </a:p>
        </p:txBody>
      </p:sp>
      <p:sp>
        <p:nvSpPr>
          <p:cNvPr id="51" name="מלבן מעוגל 50"/>
          <p:cNvSpPr/>
          <p:nvPr/>
        </p:nvSpPr>
        <p:spPr>
          <a:xfrm>
            <a:off x="8926404" y="2626534"/>
            <a:ext cx="899815" cy="4581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8" name="כותרת 1"/>
          <p:cNvSpPr txBox="1">
            <a:spLocks/>
          </p:cNvSpPr>
          <p:nvPr/>
        </p:nvSpPr>
        <p:spPr>
          <a:xfrm>
            <a:off x="8225817" y="0"/>
            <a:ext cx="3770376" cy="72000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he-IL" sz="3600" b="0" dirty="0"/>
              <a:t>שאלה 5 -סעיף ב'</a:t>
            </a:r>
            <a:r>
              <a:rPr lang="en-US" sz="3600" b="0" dirty="0" err="1"/>
              <a:t>i</a:t>
            </a:r>
            <a:endParaRPr lang="he-IL" sz="3600" b="0" dirty="0"/>
          </a:p>
        </p:txBody>
      </p:sp>
      <p:grpSp>
        <p:nvGrpSpPr>
          <p:cNvPr id="31" name="קבוצה 30"/>
          <p:cNvGrpSpPr/>
          <p:nvPr/>
        </p:nvGrpSpPr>
        <p:grpSpPr>
          <a:xfrm>
            <a:off x="2682033" y="3124060"/>
            <a:ext cx="1671898" cy="1210529"/>
            <a:chOff x="5095632" y="3641607"/>
            <a:chExt cx="1671898" cy="1210529"/>
          </a:xfrm>
        </p:grpSpPr>
        <p:grpSp>
          <p:nvGrpSpPr>
            <p:cNvPr id="36" name="קבוצה 35"/>
            <p:cNvGrpSpPr/>
            <p:nvPr/>
          </p:nvGrpSpPr>
          <p:grpSpPr>
            <a:xfrm>
              <a:off x="5095632" y="3641607"/>
              <a:ext cx="1671898" cy="1210529"/>
              <a:chOff x="6289032" y="916983"/>
              <a:chExt cx="2773680" cy="2352647"/>
            </a:xfrm>
            <a:noFill/>
          </p:grpSpPr>
          <p:grpSp>
            <p:nvGrpSpPr>
              <p:cNvPr id="48" name="קבוצה 47"/>
              <p:cNvGrpSpPr/>
              <p:nvPr/>
            </p:nvGrpSpPr>
            <p:grpSpPr>
              <a:xfrm>
                <a:off x="6289032" y="916983"/>
                <a:ext cx="2773680" cy="2352647"/>
                <a:chOff x="4902192" y="1215951"/>
                <a:chExt cx="2773680" cy="2352647"/>
              </a:xfrm>
              <a:grpFill/>
            </p:grpSpPr>
            <p:sp>
              <p:nvSpPr>
                <p:cNvPr id="52" name="משולש שווה-שוקיים 51"/>
                <p:cNvSpPr/>
                <p:nvPr/>
              </p:nvSpPr>
              <p:spPr>
                <a:xfrm>
                  <a:off x="4902192" y="1215951"/>
                  <a:ext cx="2773680" cy="2352647"/>
                </a:xfrm>
                <a:prstGeom prst="triangle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3" name="מחבר ישר 52"/>
                <p:cNvCxnSpPr/>
                <p:nvPr/>
              </p:nvCxnSpPr>
              <p:spPr>
                <a:xfrm>
                  <a:off x="5394643" y="2677920"/>
                  <a:ext cx="1691640" cy="0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מחבר ישר 53"/>
                <p:cNvCxnSpPr>
                  <a:endCxn id="52" idx="3"/>
                </p:cNvCxnSpPr>
                <p:nvPr/>
              </p:nvCxnSpPr>
              <p:spPr>
                <a:xfrm>
                  <a:off x="6289032" y="2616556"/>
                  <a:ext cx="0" cy="952042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מלבן 49"/>
              <p:cNvSpPr/>
              <p:nvPr/>
            </p:nvSpPr>
            <p:spPr>
              <a:xfrm>
                <a:off x="7515058" y="1345513"/>
                <a:ext cx="372220" cy="8374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he-IL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Arial" panose="020B0604020202020204" pitchFamily="34" charset="0"/>
                    <a:cs typeface="Varela Round" panose="00000500000000000000" pitchFamily="2" charset="-79"/>
                  </a:rPr>
                  <a:t>n</a:t>
                </a:r>
                <a:endParaRPr kumimoji="0" 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0" name="מלבן 39"/>
            <p:cNvSpPr/>
            <p:nvPr/>
          </p:nvSpPr>
          <p:spPr>
            <a:xfrm>
              <a:off x="5349246" y="4399162"/>
              <a:ext cx="44435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C</a:t>
              </a:r>
              <a:endParaRPr kumimoji="0" lang="he-IL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endParaRPr>
            </a:p>
          </p:txBody>
        </p:sp>
        <p:sp>
          <p:nvSpPr>
            <p:cNvPr id="45" name="מלבן 44"/>
            <p:cNvSpPr/>
            <p:nvPr/>
          </p:nvSpPr>
          <p:spPr>
            <a:xfrm>
              <a:off x="5980813" y="4382828"/>
              <a:ext cx="377026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V</a:t>
              </a:r>
              <a:endPara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54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06445" y="238062"/>
            <a:ext cx="23510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NO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3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(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aq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)</a:t>
            </a:r>
            <a:endParaRPr kumimoji="0" lang="he-IL" sz="2400" b="0" i="0" u="none" strike="noStrike" kern="1200" cap="none" spc="0" normalizeH="0" baseline="-25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0386" y="196874"/>
            <a:ext cx="12162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Li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Br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(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aq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)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4556" y="237264"/>
            <a:ext cx="4419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+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7990" y="915346"/>
            <a:ext cx="7468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Li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+</a:t>
            </a:r>
            <a:endParaRPr kumimoji="0" lang="he-IL" sz="24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04078" y="918012"/>
            <a:ext cx="7468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Br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-</a:t>
            </a:r>
            <a:endParaRPr kumimoji="0" lang="he-IL" sz="2400" b="0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9915" y="915346"/>
            <a:ext cx="10207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NO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3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-</a:t>
            </a:r>
            <a:endParaRPr kumimoji="0" lang="he-IL" sz="3200" b="0" i="0" u="none" strike="noStrike" kern="1200" cap="none" spc="0" normalizeH="0" baseline="30000" noProof="0" dirty="0">
              <a:ln>
                <a:noFill/>
              </a:ln>
              <a:solidFill>
                <a:srgbClr val="FD51CC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86981" y="921845"/>
            <a:ext cx="10251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Ag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+</a:t>
            </a:r>
            <a:endParaRPr kumimoji="0" lang="he-IL" sz="2400" b="0" i="0" u="none" strike="noStrike" kern="1200" cap="none" spc="0" normalizeH="0" baseline="-250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cxnSp>
        <p:nvCxnSpPr>
          <p:cNvPr id="32" name="מחבר חץ ישר 31"/>
          <p:cNvCxnSpPr/>
          <p:nvPr/>
        </p:nvCxnSpPr>
        <p:spPr>
          <a:xfrm flipH="1">
            <a:off x="1675692" y="545872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מחבר חץ ישר 40"/>
          <p:cNvCxnSpPr/>
          <p:nvPr/>
        </p:nvCxnSpPr>
        <p:spPr>
          <a:xfrm flipH="1">
            <a:off x="4375936" y="674631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/>
          <p:nvPr/>
        </p:nvCxnSpPr>
        <p:spPr>
          <a:xfrm>
            <a:off x="2460762" y="572881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>
            <a:off x="5365376" y="646698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מלבן 12"/>
          <p:cNvSpPr/>
          <p:nvPr/>
        </p:nvSpPr>
        <p:spPr>
          <a:xfrm>
            <a:off x="7258100" y="556732"/>
            <a:ext cx="481128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לקביעת הריכוז של תמיסת </a:t>
            </a:r>
            <a:r>
              <a:rPr lang="en-US" sz="2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LiBr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, 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הגיבו 20 מ"ל מתמיסה זו עם תמיסת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AgNO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.לפניך ניסוח נטו של התגובה 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שהתרחשה: 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Ag</a:t>
            </a:r>
            <a:r>
              <a:rPr lang="en-US" sz="2000" baseline="30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+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+  Br</a:t>
            </a:r>
            <a:r>
              <a:rPr lang="en-US" sz="2000" baseline="30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Symbol" panose="05050102010706020507" pitchFamily="18" charset="2"/>
              </a:rPr>
              <a:t>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fr-FR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Symbol" panose="05050102010706020507" pitchFamily="18" charset="2"/>
              </a:rPr>
              <a:t>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en-US" sz="2000" dirty="0" err="1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AgBr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(s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endParaRPr lang="en-US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לתגובה מלאה נדרשו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25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מ"ל תמיסת 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AgNO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0.5 M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חשב את הריכוז של תמיסת </a:t>
            </a:r>
            <a:r>
              <a:rPr lang="en-US" sz="2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LiBr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. </a:t>
            </a:r>
            <a:endParaRPr lang="en-US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6184" y="1457923"/>
            <a:ext cx="2223371" cy="851297"/>
          </a:xfrm>
          <a:prstGeom prst="roundRect">
            <a:avLst/>
          </a:prstGeom>
          <a:solidFill>
            <a:srgbClr val="FFFF99"/>
          </a:solidFill>
          <a:ln>
            <a:solidFill>
              <a:srgbClr val="3333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לחשב ריכוז </a:t>
            </a:r>
          </a:p>
          <a:p>
            <a:pPr algn="ctr"/>
            <a:r>
              <a:rPr lang="he-IL" sz="2000" dirty="0"/>
              <a:t>של </a:t>
            </a:r>
            <a:r>
              <a:rPr lang="en-US" sz="2400" dirty="0">
                <a:solidFill>
                  <a:srgbClr val="FF0000"/>
                </a:solidFill>
              </a:rPr>
              <a:t>Li</a:t>
            </a:r>
            <a:r>
              <a:rPr lang="en-US" sz="2400" dirty="0"/>
              <a:t>Br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  <a:endParaRPr lang="he-IL" sz="2400" baseline="-25000" dirty="0"/>
          </a:p>
        </p:txBody>
      </p:sp>
      <p:sp>
        <p:nvSpPr>
          <p:cNvPr id="49" name="חץ שמאלה 48"/>
          <p:cNvSpPr/>
          <p:nvPr/>
        </p:nvSpPr>
        <p:spPr>
          <a:xfrm rot="16200000">
            <a:off x="5912579" y="2573371"/>
            <a:ext cx="571111" cy="259727"/>
          </a:xfrm>
          <a:prstGeom prst="leftArrow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חץ שמאלה 55"/>
          <p:cNvSpPr/>
          <p:nvPr/>
        </p:nvSpPr>
        <p:spPr>
          <a:xfrm rot="10800000" flipH="1">
            <a:off x="2827721" y="4876442"/>
            <a:ext cx="1607139" cy="266250"/>
          </a:xfrm>
          <a:prstGeom prst="leftArrow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מלבן מעוגל 56"/>
          <p:cNvSpPr/>
          <p:nvPr/>
        </p:nvSpPr>
        <p:spPr>
          <a:xfrm>
            <a:off x="8000771" y="3407928"/>
            <a:ext cx="4087091" cy="4581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58" name="חץ שמאלה 57"/>
          <p:cNvSpPr/>
          <p:nvPr/>
        </p:nvSpPr>
        <p:spPr>
          <a:xfrm rot="5400000" flipV="1">
            <a:off x="852893" y="2480315"/>
            <a:ext cx="571111" cy="259727"/>
          </a:xfrm>
          <a:prstGeom prst="leftArrow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חץ שמאלה 58"/>
          <p:cNvSpPr/>
          <p:nvPr/>
        </p:nvSpPr>
        <p:spPr>
          <a:xfrm rot="5400000" flipV="1">
            <a:off x="852298" y="3990556"/>
            <a:ext cx="571111" cy="259727"/>
          </a:xfrm>
          <a:prstGeom prst="leftArrow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חץ שמאלה 59"/>
          <p:cNvSpPr/>
          <p:nvPr/>
        </p:nvSpPr>
        <p:spPr>
          <a:xfrm rot="16200000" flipV="1">
            <a:off x="5943706" y="4149616"/>
            <a:ext cx="571111" cy="197473"/>
          </a:xfrm>
          <a:prstGeom prst="leftArrow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אליפסה 60"/>
          <p:cNvSpPr/>
          <p:nvPr/>
        </p:nvSpPr>
        <p:spPr>
          <a:xfrm>
            <a:off x="2682033" y="855294"/>
            <a:ext cx="822967" cy="59239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62" name="אליפסה 61"/>
          <p:cNvSpPr/>
          <p:nvPr/>
        </p:nvSpPr>
        <p:spPr>
          <a:xfrm>
            <a:off x="3665067" y="816261"/>
            <a:ext cx="822967" cy="59239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9669" y="2976989"/>
            <a:ext cx="22569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err="1"/>
              <a:t>n</a:t>
            </a:r>
            <a:r>
              <a:rPr lang="en-US" sz="2400" dirty="0" err="1">
                <a:solidFill>
                  <a:srgbClr val="00B050"/>
                </a:solidFill>
              </a:rPr>
              <a:t>Ag</a:t>
            </a:r>
            <a:r>
              <a:rPr lang="en-US" sz="2400" baseline="30000" dirty="0">
                <a:solidFill>
                  <a:srgbClr val="00B050"/>
                </a:solidFill>
              </a:rPr>
              <a:t>+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  <a:r>
              <a:rPr lang="en-US" sz="2400" dirty="0"/>
              <a:t>  =0.0125</a:t>
            </a:r>
            <a:r>
              <a:rPr lang="en-US" dirty="0"/>
              <a:t>mol</a:t>
            </a:r>
            <a:endParaRPr lang="he-IL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5151138" y="1612872"/>
            <a:ext cx="22569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n</a:t>
            </a:r>
            <a:r>
              <a:rPr lang="en-US" sz="2400" dirty="0">
                <a:solidFill>
                  <a:srgbClr val="00B050"/>
                </a:solidFill>
              </a:rPr>
              <a:t>Ag</a:t>
            </a:r>
            <a:r>
              <a:rPr lang="en-US" sz="2400" dirty="0">
                <a:solidFill>
                  <a:srgbClr val="FF33CC"/>
                </a:solidFill>
              </a:rPr>
              <a:t>NO</a:t>
            </a:r>
            <a:r>
              <a:rPr lang="en-US" sz="2400" baseline="-25000" dirty="0">
                <a:solidFill>
                  <a:srgbClr val="FF33CC"/>
                </a:solidFill>
              </a:rPr>
              <a:t>3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  <a:r>
              <a:rPr lang="en-US" sz="2400" dirty="0"/>
              <a:t>  =0.0125</a:t>
            </a:r>
            <a:r>
              <a:rPr lang="en-US" dirty="0"/>
              <a:t>mol</a:t>
            </a:r>
            <a:endParaRPr lang="he-IL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5100796" y="4444686"/>
            <a:ext cx="22569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err="1"/>
              <a:t>n</a:t>
            </a:r>
            <a:r>
              <a:rPr lang="en-US" sz="2400" dirty="0" err="1">
                <a:solidFill>
                  <a:srgbClr val="00B050"/>
                </a:solidFill>
              </a:rPr>
              <a:t>Ag</a:t>
            </a:r>
            <a:r>
              <a:rPr lang="en-US" sz="2400" dirty="0" err="1"/>
              <a:t>Br</a:t>
            </a:r>
            <a:r>
              <a:rPr lang="en-US" sz="2400" baseline="-25000" dirty="0"/>
              <a:t>(s)</a:t>
            </a:r>
            <a:r>
              <a:rPr lang="en-US" sz="2400" dirty="0"/>
              <a:t>  =0.0125</a:t>
            </a:r>
            <a:r>
              <a:rPr lang="en-US" dirty="0"/>
              <a:t>mol</a:t>
            </a:r>
            <a:endParaRPr lang="he-IL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313728" y="4434264"/>
            <a:ext cx="22569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err="1"/>
              <a:t>nBr</a:t>
            </a:r>
            <a:r>
              <a:rPr lang="en-US" sz="2400" baseline="30000" dirty="0"/>
              <a:t>-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  <a:r>
              <a:rPr lang="en-US" sz="2400" dirty="0"/>
              <a:t>  =0.0125</a:t>
            </a:r>
            <a:r>
              <a:rPr lang="en-US" dirty="0"/>
              <a:t>mol</a:t>
            </a:r>
            <a:endParaRPr lang="he-IL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252965" y="2975578"/>
            <a:ext cx="22569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err="1"/>
              <a:t>n</a:t>
            </a:r>
            <a:r>
              <a:rPr lang="en-US" sz="2400" dirty="0" err="1">
                <a:solidFill>
                  <a:srgbClr val="FF0000"/>
                </a:solidFill>
              </a:rPr>
              <a:t>Li</a:t>
            </a:r>
            <a:r>
              <a:rPr lang="en-US" sz="2400" dirty="0" err="1"/>
              <a:t>Br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  <a:r>
              <a:rPr lang="en-US" sz="2400" dirty="0"/>
              <a:t>  =0.0125</a:t>
            </a:r>
            <a:r>
              <a:rPr lang="en-US" dirty="0"/>
              <a:t>mol</a:t>
            </a:r>
            <a:endParaRPr lang="he-IL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31836" y="1507558"/>
                <a:ext cx="2080841" cy="66883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800" dirty="0"/>
                  <a:t>C</a:t>
                </a:r>
                <a:r>
                  <a:rPr lang="en-US" sz="2000" dirty="0"/>
                  <a:t>[</a:t>
                </a:r>
                <a:r>
                  <a:rPr lang="en-US" sz="2000" dirty="0" err="1"/>
                  <a:t>LiBr</a:t>
                </a:r>
                <a:r>
                  <a:rPr lang="en-US" sz="2000" dirty="0"/>
                  <a:t>]</a:t>
                </a:r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den>
                    </m:f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836" y="1507558"/>
                <a:ext cx="2080841" cy="668837"/>
              </a:xfrm>
              <a:prstGeom prst="rect">
                <a:avLst/>
              </a:prstGeom>
              <a:blipFill>
                <a:blip r:embed="rId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-329501" y="1469065"/>
                <a:ext cx="3302757" cy="7247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800" dirty="0"/>
                  <a:t>C</a:t>
                </a:r>
                <a:r>
                  <a:rPr lang="en-US" sz="2000" dirty="0"/>
                  <a:t>[</a:t>
                </a:r>
                <a:r>
                  <a:rPr lang="en-US" sz="2000" dirty="0" err="1"/>
                  <a:t>LiBr</a:t>
                </a:r>
                <a:r>
                  <a:rPr lang="en-US" sz="2000" dirty="0"/>
                  <a:t>]</a:t>
                </a:r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0125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mol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02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liter</m:t>
                        </m:r>
                      </m:den>
                    </m:f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9501" y="1469065"/>
                <a:ext cx="3302757" cy="724750"/>
              </a:xfrm>
              <a:prstGeom prst="rect">
                <a:avLst/>
              </a:prstGeom>
              <a:blipFill>
                <a:blip r:embed="rId4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מלבן מעוגל 50"/>
          <p:cNvSpPr/>
          <p:nvPr/>
        </p:nvSpPr>
        <p:spPr>
          <a:xfrm>
            <a:off x="10542207" y="1059642"/>
            <a:ext cx="899815" cy="4581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-31836" y="1552328"/>
                <a:ext cx="2495550" cy="7039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800" dirty="0"/>
                  <a:t>C</a:t>
                </a:r>
                <a:r>
                  <a:rPr lang="en-US" sz="2000" dirty="0"/>
                  <a:t>[</a:t>
                </a:r>
                <a:r>
                  <a:rPr lang="en-US" sz="2000" dirty="0" err="1"/>
                  <a:t>LiBr</a:t>
                </a:r>
                <a:r>
                  <a:rPr lang="en-US" sz="2000" dirty="0"/>
                  <a:t>]</a:t>
                </a:r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0125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den>
                    </m:f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836" y="1552328"/>
                <a:ext cx="2495550" cy="703911"/>
              </a:xfrm>
              <a:prstGeom prst="rect">
                <a:avLst/>
              </a:prstGeom>
              <a:blipFill>
                <a:blip r:embed="rId5"/>
                <a:stretch>
                  <a:fillRect b="-139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-525722" y="1647935"/>
            <a:ext cx="33027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C[</a:t>
            </a:r>
            <a:r>
              <a:rPr lang="en-US" sz="2400" dirty="0" err="1"/>
              <a:t>LiBr</a:t>
            </a:r>
            <a:r>
              <a:rPr lang="en-US" sz="2400" dirty="0"/>
              <a:t>] =0.625M</a:t>
            </a:r>
            <a:endParaRPr lang="he-IL" sz="2400" dirty="0"/>
          </a:p>
        </p:txBody>
      </p:sp>
      <p:sp>
        <p:nvSpPr>
          <p:cNvPr id="38" name="כותרת 1"/>
          <p:cNvSpPr txBox="1">
            <a:spLocks/>
          </p:cNvSpPr>
          <p:nvPr/>
        </p:nvSpPr>
        <p:spPr>
          <a:xfrm>
            <a:off x="8241360" y="67706"/>
            <a:ext cx="3770376" cy="72000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he-IL" sz="3600" b="0" dirty="0"/>
              <a:t>שאלה 5 -סעיף ב'</a:t>
            </a:r>
            <a:r>
              <a:rPr lang="en-US" sz="3600" b="0" dirty="0" err="1"/>
              <a:t>i</a:t>
            </a:r>
            <a:endParaRPr lang="he-IL" sz="3600" b="0" dirty="0"/>
          </a:p>
        </p:txBody>
      </p:sp>
      <p:grpSp>
        <p:nvGrpSpPr>
          <p:cNvPr id="34" name="קבוצה 33"/>
          <p:cNvGrpSpPr/>
          <p:nvPr/>
        </p:nvGrpSpPr>
        <p:grpSpPr>
          <a:xfrm>
            <a:off x="2682033" y="3124060"/>
            <a:ext cx="1671898" cy="1210529"/>
            <a:chOff x="5095632" y="3641607"/>
            <a:chExt cx="1671898" cy="1210529"/>
          </a:xfrm>
        </p:grpSpPr>
        <p:grpSp>
          <p:nvGrpSpPr>
            <p:cNvPr id="36" name="קבוצה 35"/>
            <p:cNvGrpSpPr/>
            <p:nvPr/>
          </p:nvGrpSpPr>
          <p:grpSpPr>
            <a:xfrm>
              <a:off x="5095632" y="3641607"/>
              <a:ext cx="1671898" cy="1210529"/>
              <a:chOff x="6289032" y="916983"/>
              <a:chExt cx="2773680" cy="2352647"/>
            </a:xfrm>
            <a:noFill/>
          </p:grpSpPr>
          <p:grpSp>
            <p:nvGrpSpPr>
              <p:cNvPr id="45" name="קבוצה 44"/>
              <p:cNvGrpSpPr/>
              <p:nvPr/>
            </p:nvGrpSpPr>
            <p:grpSpPr>
              <a:xfrm>
                <a:off x="6289032" y="916983"/>
                <a:ext cx="2773680" cy="2352647"/>
                <a:chOff x="4902192" y="1215951"/>
                <a:chExt cx="2773680" cy="2352647"/>
              </a:xfrm>
              <a:grpFill/>
            </p:grpSpPr>
            <p:sp>
              <p:nvSpPr>
                <p:cNvPr id="52" name="משולש שווה-שוקיים 51"/>
                <p:cNvSpPr/>
                <p:nvPr/>
              </p:nvSpPr>
              <p:spPr>
                <a:xfrm>
                  <a:off x="4902192" y="1215951"/>
                  <a:ext cx="2773680" cy="2352647"/>
                </a:xfrm>
                <a:prstGeom prst="triangle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5" name="מחבר ישר 54"/>
                <p:cNvCxnSpPr/>
                <p:nvPr/>
              </p:nvCxnSpPr>
              <p:spPr>
                <a:xfrm>
                  <a:off x="5394643" y="2677920"/>
                  <a:ext cx="1691640" cy="0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מחבר ישר 62"/>
                <p:cNvCxnSpPr>
                  <a:endCxn id="52" idx="3"/>
                </p:cNvCxnSpPr>
                <p:nvPr/>
              </p:nvCxnSpPr>
              <p:spPr>
                <a:xfrm>
                  <a:off x="6289032" y="2616556"/>
                  <a:ext cx="0" cy="952042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מלבן 47"/>
              <p:cNvSpPr/>
              <p:nvPr/>
            </p:nvSpPr>
            <p:spPr>
              <a:xfrm>
                <a:off x="7515058" y="1345513"/>
                <a:ext cx="372220" cy="8374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he-IL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Arial" panose="020B0604020202020204" pitchFamily="34" charset="0"/>
                    <a:cs typeface="Varela Round" panose="00000500000000000000" pitchFamily="2" charset="-79"/>
                  </a:rPr>
                  <a:t>n</a:t>
                </a:r>
                <a:endParaRPr kumimoji="0" 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מלבן 38"/>
            <p:cNvSpPr/>
            <p:nvPr/>
          </p:nvSpPr>
          <p:spPr>
            <a:xfrm>
              <a:off x="5349246" y="4399162"/>
              <a:ext cx="44435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C</a:t>
              </a:r>
              <a:endParaRPr kumimoji="0" lang="he-IL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endParaRPr>
            </a:p>
          </p:txBody>
        </p:sp>
        <p:sp>
          <p:nvSpPr>
            <p:cNvPr id="40" name="מלבן 39"/>
            <p:cNvSpPr/>
            <p:nvPr/>
          </p:nvSpPr>
          <p:spPr>
            <a:xfrm>
              <a:off x="5980813" y="4382828"/>
              <a:ext cx="377026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V</a:t>
              </a:r>
              <a:endPara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828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" grpId="0"/>
      <p:bldP spid="3" grpId="1"/>
      <p:bldP spid="50" grpId="0"/>
      <p:bldP spid="50" grpId="1"/>
      <p:bldP spid="51" grpId="0" animBg="1"/>
      <p:bldP spid="53" grpId="0"/>
      <p:bldP spid="53" grpId="1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06445" y="238062"/>
            <a:ext cx="23510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NO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3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(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aq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)</a:t>
            </a:r>
            <a:endParaRPr kumimoji="0" lang="he-IL" sz="2400" b="0" i="0" u="none" strike="noStrike" kern="1200" cap="none" spc="0" normalizeH="0" baseline="-25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0386" y="196874"/>
            <a:ext cx="12162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Li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Br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(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aq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)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4556" y="237264"/>
            <a:ext cx="4419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+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7990" y="915346"/>
            <a:ext cx="7468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Li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+</a:t>
            </a:r>
            <a:endParaRPr kumimoji="0" lang="he-IL" sz="24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04078" y="918012"/>
            <a:ext cx="7468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Br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-</a:t>
            </a:r>
            <a:endParaRPr kumimoji="0" lang="he-IL" sz="2400" b="0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9915" y="915346"/>
            <a:ext cx="10207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NO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3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D51CC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-</a:t>
            </a:r>
            <a:endParaRPr kumimoji="0" lang="he-IL" sz="3200" b="0" i="0" u="none" strike="noStrike" kern="1200" cap="none" spc="0" normalizeH="0" baseline="30000" noProof="0" dirty="0">
              <a:ln>
                <a:noFill/>
              </a:ln>
              <a:solidFill>
                <a:srgbClr val="FD51CC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86981" y="921845"/>
            <a:ext cx="10251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Ag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+</a:t>
            </a:r>
            <a:endParaRPr kumimoji="0" lang="he-IL" sz="2400" b="0" i="0" u="none" strike="noStrike" kern="1200" cap="none" spc="0" normalizeH="0" baseline="-250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cxnSp>
        <p:nvCxnSpPr>
          <p:cNvPr id="32" name="מחבר חץ ישר 31"/>
          <p:cNvCxnSpPr/>
          <p:nvPr/>
        </p:nvCxnSpPr>
        <p:spPr>
          <a:xfrm flipH="1">
            <a:off x="1675692" y="545872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מחבר חץ ישר 40"/>
          <p:cNvCxnSpPr/>
          <p:nvPr/>
        </p:nvCxnSpPr>
        <p:spPr>
          <a:xfrm flipH="1">
            <a:off x="4375936" y="674631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/>
          <p:nvPr/>
        </p:nvCxnSpPr>
        <p:spPr>
          <a:xfrm>
            <a:off x="2460762" y="572881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>
            <a:off x="5365376" y="646698"/>
            <a:ext cx="324539" cy="48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מלבן 12"/>
          <p:cNvSpPr/>
          <p:nvPr/>
        </p:nvSpPr>
        <p:spPr>
          <a:xfrm>
            <a:off x="7258100" y="556732"/>
            <a:ext cx="481128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לקביעת הריכוז של תמיסת </a:t>
            </a:r>
            <a:r>
              <a:rPr lang="en-US" sz="2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LiBr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, 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הגיבו 20 מ"ל מתמיסה זו עם תמיסת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AgNO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.לפניך ניסוח נטו של התגובה 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שהתרחשה: 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Ag</a:t>
            </a:r>
            <a:r>
              <a:rPr lang="en-US" sz="2000" baseline="30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+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+  Br</a:t>
            </a:r>
            <a:r>
              <a:rPr lang="en-US" sz="2000" baseline="30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Symbol" panose="05050102010706020507" pitchFamily="18" charset="2"/>
              </a:rPr>
              <a:t>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fr-FR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Symbol" panose="05050102010706020507" pitchFamily="18" charset="2"/>
              </a:rPr>
              <a:t></a:t>
            </a:r>
            <a:r>
              <a:rPr lang="en-US" sz="2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en-US" sz="2000" dirty="0" err="1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AgBr</a:t>
            </a:r>
            <a:r>
              <a:rPr lang="en-US" sz="2000" baseline="-25000" dirty="0">
                <a:solidFill>
                  <a:srgbClr val="00CC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(s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endParaRPr lang="en-US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לתגובה מלאה נדרשו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25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מ"ל תמיסת 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AgNO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0.5 M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חשב את הריכוז של תמיסת </a:t>
            </a:r>
            <a:r>
              <a:rPr lang="en-US" sz="2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LiBr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0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. </a:t>
            </a:r>
            <a:endParaRPr lang="en-US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9" name="חץ שמאלה 48"/>
          <p:cNvSpPr/>
          <p:nvPr/>
        </p:nvSpPr>
        <p:spPr>
          <a:xfrm rot="16200000">
            <a:off x="5912579" y="2573371"/>
            <a:ext cx="571111" cy="259727"/>
          </a:xfrm>
          <a:prstGeom prst="leftArrow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חץ שמאלה 55"/>
          <p:cNvSpPr/>
          <p:nvPr/>
        </p:nvSpPr>
        <p:spPr>
          <a:xfrm rot="10800000" flipH="1">
            <a:off x="2827721" y="4876442"/>
            <a:ext cx="1607139" cy="266250"/>
          </a:xfrm>
          <a:prstGeom prst="leftArrow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מלבן מעוגל 56"/>
          <p:cNvSpPr/>
          <p:nvPr/>
        </p:nvSpPr>
        <p:spPr>
          <a:xfrm>
            <a:off x="8000771" y="3407928"/>
            <a:ext cx="4087091" cy="4581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58" name="חץ שמאלה 57"/>
          <p:cNvSpPr/>
          <p:nvPr/>
        </p:nvSpPr>
        <p:spPr>
          <a:xfrm rot="5400000" flipV="1">
            <a:off x="852893" y="2480315"/>
            <a:ext cx="571111" cy="259727"/>
          </a:xfrm>
          <a:prstGeom prst="leftArrow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חץ שמאלה 58"/>
          <p:cNvSpPr/>
          <p:nvPr/>
        </p:nvSpPr>
        <p:spPr>
          <a:xfrm rot="5400000" flipV="1">
            <a:off x="852298" y="3990556"/>
            <a:ext cx="571111" cy="259727"/>
          </a:xfrm>
          <a:prstGeom prst="leftArrow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חץ שמאלה 59"/>
          <p:cNvSpPr/>
          <p:nvPr/>
        </p:nvSpPr>
        <p:spPr>
          <a:xfrm rot="16200000" flipV="1">
            <a:off x="5943706" y="4149616"/>
            <a:ext cx="571111" cy="197473"/>
          </a:xfrm>
          <a:prstGeom prst="leftArrow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5069669" y="2976989"/>
            <a:ext cx="22569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err="1"/>
              <a:t>n</a:t>
            </a:r>
            <a:r>
              <a:rPr lang="en-US" sz="2400" dirty="0" err="1">
                <a:solidFill>
                  <a:srgbClr val="00B050"/>
                </a:solidFill>
              </a:rPr>
              <a:t>Ag</a:t>
            </a:r>
            <a:r>
              <a:rPr lang="en-US" sz="2400" baseline="30000" dirty="0">
                <a:solidFill>
                  <a:srgbClr val="00B050"/>
                </a:solidFill>
              </a:rPr>
              <a:t>+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  <a:r>
              <a:rPr lang="en-US" sz="2400" dirty="0"/>
              <a:t>  =0.0125</a:t>
            </a:r>
            <a:r>
              <a:rPr lang="en-US" dirty="0"/>
              <a:t>mol</a:t>
            </a:r>
            <a:endParaRPr lang="he-IL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5151138" y="1612872"/>
            <a:ext cx="22569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n</a:t>
            </a:r>
            <a:r>
              <a:rPr lang="en-US" sz="2400" dirty="0">
                <a:solidFill>
                  <a:srgbClr val="00B050"/>
                </a:solidFill>
              </a:rPr>
              <a:t>Ag</a:t>
            </a:r>
            <a:r>
              <a:rPr lang="en-US" sz="2400" dirty="0">
                <a:solidFill>
                  <a:srgbClr val="FF33CC"/>
                </a:solidFill>
              </a:rPr>
              <a:t>NO</a:t>
            </a:r>
            <a:r>
              <a:rPr lang="en-US" sz="2400" baseline="-25000" dirty="0">
                <a:solidFill>
                  <a:srgbClr val="FF33CC"/>
                </a:solidFill>
              </a:rPr>
              <a:t>3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  <a:r>
              <a:rPr lang="en-US" sz="2400" dirty="0"/>
              <a:t>  =0.0125</a:t>
            </a:r>
            <a:r>
              <a:rPr lang="en-US" dirty="0"/>
              <a:t>mol</a:t>
            </a:r>
            <a:endParaRPr lang="he-IL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5100796" y="4444686"/>
            <a:ext cx="22569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err="1"/>
              <a:t>n</a:t>
            </a:r>
            <a:r>
              <a:rPr lang="en-US" sz="2400" dirty="0" err="1">
                <a:solidFill>
                  <a:srgbClr val="00B050"/>
                </a:solidFill>
              </a:rPr>
              <a:t>Ag</a:t>
            </a:r>
            <a:r>
              <a:rPr lang="en-US" sz="2400" dirty="0" err="1"/>
              <a:t>Br</a:t>
            </a:r>
            <a:r>
              <a:rPr lang="en-US" sz="2400" baseline="-25000" dirty="0"/>
              <a:t>(s)</a:t>
            </a:r>
            <a:r>
              <a:rPr lang="en-US" sz="2400" dirty="0"/>
              <a:t>  =0.0125</a:t>
            </a:r>
            <a:r>
              <a:rPr lang="en-US" dirty="0"/>
              <a:t>mol</a:t>
            </a:r>
            <a:endParaRPr lang="he-IL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313728" y="4434264"/>
            <a:ext cx="22569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err="1"/>
              <a:t>nBr</a:t>
            </a:r>
            <a:r>
              <a:rPr lang="en-US" sz="2400" baseline="30000" dirty="0"/>
              <a:t>-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  <a:r>
              <a:rPr lang="en-US" sz="2400" dirty="0"/>
              <a:t>  =0.0125</a:t>
            </a:r>
            <a:r>
              <a:rPr lang="en-US" dirty="0"/>
              <a:t>mol</a:t>
            </a:r>
            <a:endParaRPr lang="he-IL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252965" y="2975578"/>
            <a:ext cx="22569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err="1"/>
              <a:t>n</a:t>
            </a:r>
            <a:r>
              <a:rPr lang="en-US" sz="2400" dirty="0" err="1">
                <a:solidFill>
                  <a:srgbClr val="FF0000"/>
                </a:solidFill>
              </a:rPr>
              <a:t>Li</a:t>
            </a:r>
            <a:r>
              <a:rPr lang="en-US" sz="2400" dirty="0" err="1"/>
              <a:t>Br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  <a:r>
              <a:rPr lang="en-US" sz="2400" dirty="0"/>
              <a:t>  =0.0125</a:t>
            </a:r>
            <a:r>
              <a:rPr lang="en-US" dirty="0"/>
              <a:t>mol</a:t>
            </a:r>
            <a:endParaRPr lang="he-IL" baseline="-25000" dirty="0"/>
          </a:p>
        </p:txBody>
      </p:sp>
      <p:sp>
        <p:nvSpPr>
          <p:cNvPr id="51" name="מלבן מעוגל 50"/>
          <p:cNvSpPr/>
          <p:nvPr/>
        </p:nvSpPr>
        <p:spPr>
          <a:xfrm>
            <a:off x="10542207" y="1059642"/>
            <a:ext cx="899815" cy="4581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2965" y="1713013"/>
            <a:ext cx="27817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C</a:t>
            </a:r>
            <a:r>
              <a:rPr lang="en-US" dirty="0"/>
              <a:t>[</a:t>
            </a:r>
            <a:r>
              <a:rPr lang="en-US" dirty="0" err="1"/>
              <a:t>LiBr</a:t>
            </a:r>
            <a:r>
              <a:rPr lang="en-US" dirty="0"/>
              <a:t>]</a:t>
            </a:r>
            <a:r>
              <a:rPr lang="en-US" sz="2400" dirty="0"/>
              <a:t> =0.625M</a:t>
            </a:r>
            <a:endParaRPr lang="he-IL" sz="2400" dirty="0"/>
          </a:p>
        </p:txBody>
      </p:sp>
      <p:sp>
        <p:nvSpPr>
          <p:cNvPr id="29" name="כותרת 1"/>
          <p:cNvSpPr txBox="1">
            <a:spLocks/>
          </p:cNvSpPr>
          <p:nvPr/>
        </p:nvSpPr>
        <p:spPr>
          <a:xfrm>
            <a:off x="8135921" y="67706"/>
            <a:ext cx="3770376" cy="72000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he-IL" sz="3600" b="0" dirty="0"/>
              <a:t>שאלה 5 -סעיף ב'</a:t>
            </a:r>
            <a:r>
              <a:rPr lang="en-US" sz="3600" b="0" dirty="0" err="1"/>
              <a:t>i</a:t>
            </a:r>
            <a:endParaRPr lang="he-IL" sz="3600" b="0" dirty="0"/>
          </a:p>
        </p:txBody>
      </p:sp>
      <p:grpSp>
        <p:nvGrpSpPr>
          <p:cNvPr id="28" name="קבוצה 27"/>
          <p:cNvGrpSpPr/>
          <p:nvPr/>
        </p:nvGrpSpPr>
        <p:grpSpPr>
          <a:xfrm>
            <a:off x="2682033" y="3124060"/>
            <a:ext cx="1671898" cy="1210529"/>
            <a:chOff x="5095632" y="3641607"/>
            <a:chExt cx="1671898" cy="1210529"/>
          </a:xfrm>
        </p:grpSpPr>
        <p:grpSp>
          <p:nvGrpSpPr>
            <p:cNvPr id="30" name="קבוצה 29"/>
            <p:cNvGrpSpPr/>
            <p:nvPr/>
          </p:nvGrpSpPr>
          <p:grpSpPr>
            <a:xfrm>
              <a:off x="5095632" y="3641607"/>
              <a:ext cx="1671898" cy="1210529"/>
              <a:chOff x="6289032" y="916983"/>
              <a:chExt cx="2773680" cy="2352647"/>
            </a:xfrm>
            <a:noFill/>
          </p:grpSpPr>
          <p:grpSp>
            <p:nvGrpSpPr>
              <p:cNvPr id="34" name="קבוצה 33"/>
              <p:cNvGrpSpPr/>
              <p:nvPr/>
            </p:nvGrpSpPr>
            <p:grpSpPr>
              <a:xfrm>
                <a:off x="6289032" y="916983"/>
                <a:ext cx="2773680" cy="2352647"/>
                <a:chOff x="4902192" y="1215951"/>
                <a:chExt cx="2773680" cy="2352647"/>
              </a:xfrm>
              <a:grpFill/>
            </p:grpSpPr>
            <p:sp>
              <p:nvSpPr>
                <p:cNvPr id="38" name="משולש שווה-שוקיים 37"/>
                <p:cNvSpPr/>
                <p:nvPr/>
              </p:nvSpPr>
              <p:spPr>
                <a:xfrm>
                  <a:off x="4902192" y="1215951"/>
                  <a:ext cx="2773680" cy="2352647"/>
                </a:xfrm>
                <a:prstGeom prst="triangle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9" name="מחבר ישר 38"/>
                <p:cNvCxnSpPr/>
                <p:nvPr/>
              </p:nvCxnSpPr>
              <p:spPr>
                <a:xfrm>
                  <a:off x="5394643" y="2677920"/>
                  <a:ext cx="1691640" cy="0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מחבר ישר 39"/>
                <p:cNvCxnSpPr>
                  <a:endCxn id="38" idx="3"/>
                </p:cNvCxnSpPr>
                <p:nvPr/>
              </p:nvCxnSpPr>
              <p:spPr>
                <a:xfrm>
                  <a:off x="6289032" y="2616556"/>
                  <a:ext cx="0" cy="952042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מלבן 35"/>
              <p:cNvSpPr/>
              <p:nvPr/>
            </p:nvSpPr>
            <p:spPr>
              <a:xfrm>
                <a:off x="7515058" y="1345513"/>
                <a:ext cx="372220" cy="8374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he-IL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Arial" panose="020B0604020202020204" pitchFamily="34" charset="0"/>
                    <a:cs typeface="Varela Round" panose="00000500000000000000" pitchFamily="2" charset="-79"/>
                  </a:rPr>
                  <a:t>n</a:t>
                </a:r>
                <a:endParaRPr kumimoji="0" 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מלבן 30"/>
            <p:cNvSpPr/>
            <p:nvPr/>
          </p:nvSpPr>
          <p:spPr>
            <a:xfrm>
              <a:off x="5349246" y="4399162"/>
              <a:ext cx="44435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C</a:t>
              </a:r>
              <a:endParaRPr kumimoji="0" lang="he-IL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endParaRPr>
            </a:p>
          </p:txBody>
        </p:sp>
        <p:sp>
          <p:nvSpPr>
            <p:cNvPr id="33" name="מלבן 32"/>
            <p:cNvSpPr/>
            <p:nvPr/>
          </p:nvSpPr>
          <p:spPr>
            <a:xfrm>
              <a:off x="5980813" y="4382828"/>
              <a:ext cx="377026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V</a:t>
              </a:r>
              <a:endPara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421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b="0" dirty="0"/>
              <a:t>הכנה לבגרות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b="0" dirty="0">
                <a:sym typeface="Varela Round"/>
              </a:rPr>
              <a:t>כימיה לכיתות יא'-</a:t>
            </a:r>
            <a:r>
              <a:rPr lang="he-IL" b="0" dirty="0" err="1">
                <a:sym typeface="Varela Round"/>
              </a:rPr>
              <a:t>יב</a:t>
            </a:r>
            <a:r>
              <a:rPr lang="he-IL" b="0" dirty="0">
                <a:sym typeface="Varela Round"/>
              </a:rPr>
              <a:t>'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שם המורה: יעל ארנרייך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שאלה 5 -סעיף ב'</a:t>
            </a:r>
            <a:r>
              <a:rPr lang="en-US" b="0" dirty="0"/>
              <a:t>ii</a:t>
            </a:r>
            <a:endParaRPr lang="he-IL" b="0" dirty="0"/>
          </a:p>
        </p:txBody>
      </p:sp>
      <p:sp>
        <p:nvSpPr>
          <p:cNvPr id="5" name="מלבן 4"/>
          <p:cNvSpPr/>
          <p:nvPr/>
        </p:nvSpPr>
        <p:spPr>
          <a:xfrm>
            <a:off x="304800" y="875448"/>
            <a:ext cx="11490960" cy="553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200" dirty="0">
                <a:latin typeface="Varela Round" panose="00000500000000000000" pitchFamily="2" charset="-79"/>
                <a:cs typeface="Varela Round" panose="00000500000000000000" pitchFamily="2" charset="-79"/>
              </a:rPr>
              <a:t>חשב את המסה של </a:t>
            </a:r>
            <a:r>
              <a:rPr lang="en-US" sz="22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LiBr</a:t>
            </a:r>
            <a:r>
              <a:rPr lang="en-US" sz="22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(s)</a:t>
            </a:r>
            <a:r>
              <a:rPr lang="he-IL" sz="2200" dirty="0">
                <a:latin typeface="Varela Round" panose="00000500000000000000" pitchFamily="2" charset="-79"/>
                <a:cs typeface="Varela Round" panose="00000500000000000000" pitchFamily="2" charset="-79"/>
              </a:rPr>
              <a:t> ב- </a:t>
            </a:r>
            <a:r>
              <a:rPr lang="en-US" sz="2200" dirty="0">
                <a:latin typeface="Varela Round" panose="00000500000000000000" pitchFamily="2" charset="-79"/>
                <a:cs typeface="Varela Round" panose="00000500000000000000" pitchFamily="2" charset="-79"/>
              </a:rPr>
              <a:t>100</a:t>
            </a:r>
            <a:r>
              <a:rPr lang="he-IL" sz="2200" dirty="0">
                <a:latin typeface="Varela Round" panose="00000500000000000000" pitchFamily="2" charset="-79"/>
                <a:cs typeface="Varela Round" panose="00000500000000000000" pitchFamily="2" charset="-79"/>
              </a:rPr>
              <a:t> גרם של תערובת המוצקים. פרט את חישוביך.</a:t>
            </a:r>
          </a:p>
        </p:txBody>
      </p:sp>
      <p:sp>
        <p:nvSpPr>
          <p:cNvPr id="3" name="מלבן 2"/>
          <p:cNvSpPr/>
          <p:nvPr/>
        </p:nvSpPr>
        <p:spPr>
          <a:xfrm>
            <a:off x="6275388" y="1698960"/>
            <a:ext cx="5520372" cy="553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2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מספר המולים של </a:t>
            </a:r>
            <a:r>
              <a:rPr lang="en-US" sz="2200" dirty="0" err="1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LiBr</a:t>
            </a:r>
            <a:r>
              <a:rPr lang="he-IL" sz="22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ב- </a:t>
            </a:r>
            <a:r>
              <a:rPr lang="en-US" sz="22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800</a:t>
            </a:r>
            <a:r>
              <a:rPr lang="he-IL" sz="22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מ"ל תמיסה: </a:t>
            </a:r>
            <a:endParaRPr lang="en-US" sz="2200" dirty="0">
              <a:solidFill>
                <a:srgbClr val="3333FF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7320" y="2504568"/>
            <a:ext cx="18745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err="1"/>
              <a:t>n</a:t>
            </a:r>
            <a:r>
              <a:rPr lang="en-US" sz="2400" baseline="-25000" dirty="0" err="1"/>
              <a:t>LiBr</a:t>
            </a:r>
            <a:r>
              <a:rPr lang="en-US" sz="2400" dirty="0"/>
              <a:t>= C x V</a:t>
            </a:r>
            <a:endParaRPr lang="he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42932" y="2405403"/>
                <a:ext cx="3730308" cy="63414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:r>
                  <a:rPr lang="en-US" sz="2400" dirty="0"/>
                  <a:t>= </a:t>
                </a:r>
                <a:r>
                  <a:rPr lang="en-US" sz="2400" dirty="0">
                    <a:solidFill>
                      <a:srgbClr val="00B050"/>
                    </a:solidFill>
                  </a:rPr>
                  <a:t>(0.625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mol</m:t>
                        </m:r>
                        <m:r>
                          <a:rPr lang="en-US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liter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) x (0.8 liter)</a:t>
                </a:r>
                <a:endParaRPr lang="he-IL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932" y="2405403"/>
                <a:ext cx="3730308" cy="634148"/>
              </a:xfrm>
              <a:prstGeom prst="rect">
                <a:avLst/>
              </a:prstGeom>
              <a:blipFill>
                <a:blip r:embed="rId2"/>
                <a:stretch>
                  <a:fillRect l="-2451" r="-1307" b="-105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873240" y="3918507"/>
            <a:ext cx="30175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solidFill>
                  <a:srgbClr val="00B050"/>
                </a:solidFill>
              </a:rPr>
              <a:t>=43.5 gram </a:t>
            </a:r>
            <a:r>
              <a:rPr lang="en-US" sz="2400" dirty="0" err="1">
                <a:solidFill>
                  <a:srgbClr val="00B050"/>
                </a:solidFill>
              </a:rPr>
              <a:t>LiBr</a:t>
            </a:r>
            <a:endParaRPr lang="he-IL" sz="2400" dirty="0">
              <a:solidFill>
                <a:srgbClr val="00B050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5256790" y="3429000"/>
            <a:ext cx="65389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2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המסה של </a:t>
            </a:r>
            <a:r>
              <a:rPr lang="en-US" sz="2200" dirty="0" err="1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LiBr</a:t>
            </a:r>
            <a:r>
              <a:rPr lang="en-US" sz="2200" baseline="-250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(s)</a:t>
            </a:r>
            <a:r>
              <a:rPr lang="he-IL" sz="22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ב- </a:t>
            </a:r>
            <a:r>
              <a:rPr lang="en-US" sz="22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100</a:t>
            </a:r>
            <a:r>
              <a:rPr lang="he-IL" sz="22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גרם של תערובת המוצקים: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17320" y="4000151"/>
            <a:ext cx="24653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err="1"/>
              <a:t>m</a:t>
            </a:r>
            <a:r>
              <a:rPr lang="en-US" sz="2400" baseline="-25000" dirty="0" err="1"/>
              <a:t>LiBr</a:t>
            </a:r>
            <a:r>
              <a:rPr lang="en-US" sz="2400" dirty="0"/>
              <a:t>= n x Mw</a:t>
            </a:r>
            <a:endParaRPr lang="he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84892" y="3898904"/>
                <a:ext cx="3730308" cy="58657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rgbClr val="00B050"/>
                    </a:solidFill>
                  </a:rPr>
                  <a:t>= (0. 5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mol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) x (87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gram</m:t>
                        </m:r>
                        <m:r>
                          <a:rPr lang="en-US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mol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)</a:t>
                </a:r>
                <a:endParaRPr lang="he-IL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892" y="3898904"/>
                <a:ext cx="3730308" cy="586571"/>
              </a:xfrm>
              <a:prstGeom prst="rect">
                <a:avLst/>
              </a:prstGeom>
              <a:blipFill>
                <a:blip r:embed="rId3"/>
                <a:stretch>
                  <a:fillRect l="-2288" b="-114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690360" y="2519256"/>
            <a:ext cx="30175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solidFill>
                  <a:srgbClr val="00B050"/>
                </a:solidFill>
              </a:rPr>
              <a:t>=0.5 </a:t>
            </a:r>
            <a:r>
              <a:rPr lang="en-US" sz="2400" dirty="0" err="1">
                <a:solidFill>
                  <a:srgbClr val="00B050"/>
                </a:solidFill>
              </a:rPr>
              <a:t>mol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LiBr</a:t>
            </a:r>
            <a:endParaRPr lang="he-IL" sz="2400" dirty="0">
              <a:solidFill>
                <a:srgbClr val="00B050"/>
              </a:solidFill>
            </a:endParaRPr>
          </a:p>
        </p:txBody>
      </p:sp>
      <p:grpSp>
        <p:nvGrpSpPr>
          <p:cNvPr id="24" name="קבוצה 23"/>
          <p:cNvGrpSpPr/>
          <p:nvPr/>
        </p:nvGrpSpPr>
        <p:grpSpPr>
          <a:xfrm>
            <a:off x="73355" y="2774547"/>
            <a:ext cx="1671898" cy="1254578"/>
            <a:chOff x="3584892" y="5036314"/>
            <a:chExt cx="1671898" cy="1254578"/>
          </a:xfrm>
        </p:grpSpPr>
        <p:grpSp>
          <p:nvGrpSpPr>
            <p:cNvPr id="15" name="קבוצה 14"/>
            <p:cNvGrpSpPr/>
            <p:nvPr/>
          </p:nvGrpSpPr>
          <p:grpSpPr>
            <a:xfrm>
              <a:off x="3584892" y="5036314"/>
              <a:ext cx="1671898" cy="1210529"/>
              <a:chOff x="6240463" y="978348"/>
              <a:chExt cx="2773680" cy="2352647"/>
            </a:xfrm>
            <a:noFill/>
          </p:grpSpPr>
          <p:grpSp>
            <p:nvGrpSpPr>
              <p:cNvPr id="18" name="קבוצה 17"/>
              <p:cNvGrpSpPr/>
              <p:nvPr/>
            </p:nvGrpSpPr>
            <p:grpSpPr>
              <a:xfrm>
                <a:off x="6240463" y="978348"/>
                <a:ext cx="2773680" cy="2352647"/>
                <a:chOff x="4853623" y="1277316"/>
                <a:chExt cx="2773680" cy="2352647"/>
              </a:xfrm>
              <a:grpFill/>
            </p:grpSpPr>
            <p:sp>
              <p:nvSpPr>
                <p:cNvPr id="20" name="משולש שווה-שוקיים 19"/>
                <p:cNvSpPr/>
                <p:nvPr/>
              </p:nvSpPr>
              <p:spPr>
                <a:xfrm>
                  <a:off x="4853623" y="1277316"/>
                  <a:ext cx="2773680" cy="2352647"/>
                </a:xfrm>
                <a:prstGeom prst="triangle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1" name="מחבר ישר 20"/>
                <p:cNvCxnSpPr/>
                <p:nvPr/>
              </p:nvCxnSpPr>
              <p:spPr>
                <a:xfrm>
                  <a:off x="5394643" y="2677920"/>
                  <a:ext cx="1691640" cy="0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מחבר ישר 21"/>
                <p:cNvCxnSpPr>
                  <a:endCxn id="20" idx="3"/>
                </p:cNvCxnSpPr>
                <p:nvPr/>
              </p:nvCxnSpPr>
              <p:spPr>
                <a:xfrm>
                  <a:off x="6240463" y="2677920"/>
                  <a:ext cx="0" cy="952043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מלבן 18"/>
              <p:cNvSpPr/>
              <p:nvPr/>
            </p:nvSpPr>
            <p:spPr>
              <a:xfrm>
                <a:off x="7024243" y="2550174"/>
                <a:ext cx="372220" cy="63297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he-IL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Arial" panose="020B0604020202020204" pitchFamily="34" charset="0"/>
                    <a:cs typeface="Varela Round" panose="00000500000000000000" pitchFamily="2" charset="-79"/>
                  </a:rPr>
                  <a:t>n</a:t>
                </a:r>
                <a:endParaRPr kumimoji="0" lang="he-I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מלבן 15"/>
            <p:cNvSpPr/>
            <p:nvPr/>
          </p:nvSpPr>
          <p:spPr>
            <a:xfrm>
              <a:off x="4194672" y="5169952"/>
              <a:ext cx="44435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</a:t>
              </a:r>
              <a:endParaRPr kumimoji="0" lang="he-IL" alt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endParaRPr>
            </a:p>
          </p:txBody>
        </p:sp>
        <p:sp>
          <p:nvSpPr>
            <p:cNvPr id="17" name="מלבן 16"/>
            <p:cNvSpPr/>
            <p:nvPr/>
          </p:nvSpPr>
          <p:spPr>
            <a:xfrm>
              <a:off x="4452338" y="5860005"/>
              <a:ext cx="678391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Mw</a:t>
              </a:r>
              <a:endPara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  <p:grpSp>
        <p:nvGrpSpPr>
          <p:cNvPr id="34" name="קבוצה 33"/>
          <p:cNvGrpSpPr/>
          <p:nvPr/>
        </p:nvGrpSpPr>
        <p:grpSpPr>
          <a:xfrm>
            <a:off x="54864" y="155448"/>
            <a:ext cx="1671898" cy="1210529"/>
            <a:chOff x="6690360" y="4895637"/>
            <a:chExt cx="1671898" cy="1210529"/>
          </a:xfrm>
        </p:grpSpPr>
        <p:grpSp>
          <p:nvGrpSpPr>
            <p:cNvPr id="26" name="קבוצה 25"/>
            <p:cNvGrpSpPr/>
            <p:nvPr/>
          </p:nvGrpSpPr>
          <p:grpSpPr>
            <a:xfrm>
              <a:off x="6690360" y="4895637"/>
              <a:ext cx="1671898" cy="1210529"/>
              <a:chOff x="6240463" y="978348"/>
              <a:chExt cx="2773680" cy="2352647"/>
            </a:xfrm>
            <a:noFill/>
          </p:grpSpPr>
          <p:grpSp>
            <p:nvGrpSpPr>
              <p:cNvPr id="29" name="קבוצה 28"/>
              <p:cNvGrpSpPr/>
              <p:nvPr/>
            </p:nvGrpSpPr>
            <p:grpSpPr>
              <a:xfrm>
                <a:off x="6240463" y="978348"/>
                <a:ext cx="2773680" cy="2352647"/>
                <a:chOff x="4853623" y="1277316"/>
                <a:chExt cx="2773680" cy="2352647"/>
              </a:xfrm>
              <a:grpFill/>
            </p:grpSpPr>
            <p:sp>
              <p:nvSpPr>
                <p:cNvPr id="31" name="משולש שווה-שוקיים 30"/>
                <p:cNvSpPr/>
                <p:nvPr/>
              </p:nvSpPr>
              <p:spPr>
                <a:xfrm>
                  <a:off x="4853623" y="1277316"/>
                  <a:ext cx="2773680" cy="2352647"/>
                </a:xfrm>
                <a:prstGeom prst="triangle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2" name="מחבר ישר 31"/>
                <p:cNvCxnSpPr/>
                <p:nvPr/>
              </p:nvCxnSpPr>
              <p:spPr>
                <a:xfrm>
                  <a:off x="5394643" y="2677920"/>
                  <a:ext cx="1691640" cy="0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מחבר ישר 32"/>
                <p:cNvCxnSpPr>
                  <a:endCxn id="31" idx="3"/>
                </p:cNvCxnSpPr>
                <p:nvPr/>
              </p:nvCxnSpPr>
              <p:spPr>
                <a:xfrm>
                  <a:off x="6240463" y="2677920"/>
                  <a:ext cx="0" cy="952043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מלבן 29"/>
              <p:cNvSpPr/>
              <p:nvPr/>
            </p:nvSpPr>
            <p:spPr>
              <a:xfrm>
                <a:off x="7471870" y="1351358"/>
                <a:ext cx="372220" cy="8374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he-IL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Arial" panose="020B0604020202020204" pitchFamily="34" charset="0"/>
                    <a:cs typeface="Varela Round" panose="00000500000000000000" pitchFamily="2" charset="-79"/>
                  </a:rPr>
                  <a:t>n</a:t>
                </a:r>
                <a:endParaRPr kumimoji="0" 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מלבן 26"/>
            <p:cNvSpPr/>
            <p:nvPr/>
          </p:nvSpPr>
          <p:spPr>
            <a:xfrm>
              <a:off x="6988266" y="5675279"/>
              <a:ext cx="44435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C</a:t>
              </a:r>
              <a:endParaRPr kumimoji="0" lang="he-IL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endParaRPr>
            </a:p>
          </p:txBody>
        </p:sp>
        <p:sp>
          <p:nvSpPr>
            <p:cNvPr id="28" name="מלבן 27"/>
            <p:cNvSpPr/>
            <p:nvPr/>
          </p:nvSpPr>
          <p:spPr>
            <a:xfrm>
              <a:off x="7635241" y="5654025"/>
              <a:ext cx="380232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V</a:t>
              </a:r>
              <a:endPara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80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44463" y="931739"/>
            <a:ext cx="11807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">
              <a:lnSpc>
                <a:spcPct val="150000"/>
              </a:lnSpc>
            </a:pPr>
            <a:r>
              <a:rPr lang="he-IL" sz="2200" dirty="0">
                <a:solidFill>
                  <a:srgbClr val="00CC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בשלב השני </a:t>
            </a:r>
            <a:r>
              <a:rPr lang="he-IL" sz="2200" dirty="0">
                <a:latin typeface="Varela Round" pitchFamily="2" charset="-79"/>
                <a:cs typeface="Varela Round" pitchFamily="2" charset="-79"/>
              </a:rPr>
              <a:t>של הניסוי הפרידו בין אבקת הפלטינה, </a:t>
            </a:r>
            <a:r>
              <a:rPr lang="en-US" sz="2200" dirty="0">
                <a:latin typeface="Varela Round" pitchFamily="2" charset="-79"/>
                <a:cs typeface="Varela Round" pitchFamily="2" charset="-79"/>
              </a:rPr>
              <a:t>Pt</a:t>
            </a:r>
            <a:r>
              <a:rPr lang="en-US" sz="2200" baseline="-25000" dirty="0">
                <a:latin typeface="Varela Round" pitchFamily="2" charset="-79"/>
                <a:cs typeface="Varela Round" pitchFamily="2" charset="-79"/>
              </a:rPr>
              <a:t>(s)</a:t>
            </a:r>
            <a:r>
              <a:rPr lang="en-US" sz="2200" dirty="0">
                <a:latin typeface="Varela Round" pitchFamily="2" charset="-79"/>
                <a:cs typeface="Varela Round" pitchFamily="2" charset="-79"/>
              </a:rPr>
              <a:t> </a:t>
            </a:r>
            <a:r>
              <a:rPr lang="he-IL" sz="2200" dirty="0">
                <a:latin typeface="Varela Round" pitchFamily="2" charset="-79"/>
                <a:cs typeface="Varela Round" pitchFamily="2" charset="-79"/>
              </a:rPr>
              <a:t>, לבין אבקת הגופרית, </a:t>
            </a:r>
            <a:r>
              <a:rPr lang="en-US" sz="2200" dirty="0">
                <a:latin typeface="Varela Round" pitchFamily="2" charset="-79"/>
                <a:cs typeface="Varela Round" pitchFamily="2" charset="-79"/>
              </a:rPr>
              <a:t>S</a:t>
            </a:r>
            <a:r>
              <a:rPr lang="en-US" sz="2200" baseline="-25000" dirty="0">
                <a:latin typeface="Varela Round" pitchFamily="2" charset="-79"/>
                <a:cs typeface="Varela Round" pitchFamily="2" charset="-79"/>
              </a:rPr>
              <a:t>8(s)</a:t>
            </a:r>
            <a:r>
              <a:rPr lang="he-IL" sz="2200" dirty="0">
                <a:latin typeface="Varela Round" pitchFamily="2" charset="-79"/>
                <a:cs typeface="Varela Round" pitchFamily="2" charset="-79"/>
              </a:rPr>
              <a:t> . לשם כך הכניסו את תערובת האבקות לכלי סגור המכיל חמצן, </a:t>
            </a:r>
            <a:r>
              <a:rPr lang="en-US" sz="2200" dirty="0">
                <a:latin typeface="Varela Round" pitchFamily="2" charset="-79"/>
                <a:cs typeface="Varela Round" pitchFamily="2" charset="-79"/>
              </a:rPr>
              <a:t>O</a:t>
            </a:r>
            <a:r>
              <a:rPr lang="en-US" sz="2200" baseline="-25000" dirty="0">
                <a:latin typeface="Varela Round" pitchFamily="2" charset="-79"/>
                <a:cs typeface="Varela Round" pitchFamily="2" charset="-79"/>
              </a:rPr>
              <a:t>2(g)</a:t>
            </a:r>
            <a:r>
              <a:rPr lang="he-IL" sz="2200" dirty="0">
                <a:latin typeface="Varela Round" pitchFamily="2" charset="-79"/>
                <a:cs typeface="Varela Round" pitchFamily="2" charset="-79"/>
              </a:rPr>
              <a:t> , והציתו את התערובת. הגופרית הגיבה בשלמות עם </a:t>
            </a:r>
            <a:r>
              <a:rPr lang="en-US" sz="2200" dirty="0">
                <a:latin typeface="Varela Round" pitchFamily="2" charset="-79"/>
                <a:cs typeface="Varela Round" pitchFamily="2" charset="-79"/>
              </a:rPr>
              <a:t>O</a:t>
            </a:r>
            <a:r>
              <a:rPr lang="en-US" sz="2200" baseline="-25000" dirty="0">
                <a:latin typeface="Varela Round" pitchFamily="2" charset="-79"/>
                <a:cs typeface="Varela Round" pitchFamily="2" charset="-79"/>
              </a:rPr>
              <a:t>2(g)</a:t>
            </a:r>
            <a:r>
              <a:rPr lang="he-IL" sz="2200" dirty="0">
                <a:latin typeface="Varela Round" pitchFamily="2" charset="-79"/>
                <a:cs typeface="Varela Round" pitchFamily="2" charset="-79"/>
              </a:rPr>
              <a:t> , ונוצרה גופרית דו-חמצנית, </a:t>
            </a:r>
            <a:r>
              <a:rPr lang="en-US" sz="2200" dirty="0">
                <a:latin typeface="Varela Round" pitchFamily="2" charset="-79"/>
                <a:cs typeface="Varela Round" pitchFamily="2" charset="-79"/>
              </a:rPr>
              <a:t>SO</a:t>
            </a:r>
            <a:r>
              <a:rPr lang="en-US" sz="2200" baseline="-25000" dirty="0">
                <a:latin typeface="Varela Round" pitchFamily="2" charset="-79"/>
                <a:cs typeface="Varela Round" pitchFamily="2" charset="-79"/>
              </a:rPr>
              <a:t>2(g)</a:t>
            </a:r>
            <a:r>
              <a:rPr lang="he-IL" sz="2200" dirty="0">
                <a:latin typeface="Varela Round" pitchFamily="2" charset="-79"/>
                <a:cs typeface="Varela Round" pitchFamily="2" charset="-79"/>
              </a:rPr>
              <a:t> . כל הגז שהתקבל נאסף במזרק ונמדדו המסה והנפח שלו. </a:t>
            </a:r>
            <a:endParaRPr lang="en-US" sz="22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699361" y="4521855"/>
            <a:ext cx="4214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lnSpc>
                <a:spcPct val="150000"/>
              </a:lnSpc>
              <a:tabLst>
                <a:tab pos="457200" algn="l"/>
              </a:tabLst>
            </a:pPr>
            <a:r>
              <a:rPr lang="en-US" sz="24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S</a:t>
            </a:r>
            <a:r>
              <a:rPr lang="en-US" sz="2400" baseline="-250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8(s)</a:t>
            </a:r>
            <a:r>
              <a:rPr lang="en-US" sz="24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  +     O</a:t>
            </a:r>
            <a:r>
              <a:rPr lang="en-US" sz="2400" baseline="-250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2(g) </a:t>
            </a:r>
            <a:r>
              <a:rPr lang="en-US" sz="24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 </a:t>
            </a:r>
            <a:r>
              <a:rPr lang="en-US" sz="24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  <a:sym typeface="Symbol" panose="05050102010706020507" pitchFamily="18" charset="2"/>
              </a:rPr>
              <a:t></a:t>
            </a:r>
            <a:r>
              <a:rPr lang="en-US" sz="24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   SO</a:t>
            </a:r>
            <a:r>
              <a:rPr lang="en-US" sz="2400" baseline="-250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2(g)</a:t>
            </a:r>
            <a:r>
              <a:rPr lang="he-IL" sz="2400" b="1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 </a:t>
            </a:r>
            <a:endParaRPr lang="en-US" sz="2400" dirty="0"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2137047" y="1012623"/>
            <a:ext cx="667114" cy="4581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5192503" y="1012623"/>
            <a:ext cx="734016" cy="4581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1" name="מלבן מעוגל 10"/>
          <p:cNvSpPr/>
          <p:nvPr/>
        </p:nvSpPr>
        <p:spPr>
          <a:xfrm>
            <a:off x="5029200" y="1540062"/>
            <a:ext cx="6923215" cy="4581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8895" y="2580753"/>
            <a:ext cx="5630689" cy="430887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r>
              <a:rPr lang="he-IL" sz="2200" dirty="0">
                <a:latin typeface="Varela Round" pitchFamily="2" charset="-79"/>
                <a:cs typeface="Varela Round" pitchFamily="2" charset="-79"/>
              </a:rPr>
              <a:t>נסח ואזן את התגובה שהתרחשה בשלב השני.</a:t>
            </a:r>
            <a:endParaRPr lang="he-IL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4251561" y="3733406"/>
            <a:ext cx="8002166" cy="476726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342900" indent="-342900" algn="ctr">
              <a:buClr>
                <a:srgbClr val="00B050"/>
              </a:buClr>
              <a:buSzPct val="200000"/>
              <a:buFont typeface="Wingdings" panose="05000000000000000000" pitchFamily="2" charset="2"/>
              <a:buChar char="ü"/>
            </a:pPr>
            <a:r>
              <a:rPr lang="he-IL" sz="2200" dirty="0">
                <a:solidFill>
                  <a:srgbClr val="3333FF"/>
                </a:solidFill>
                <a:latin typeface="Varela Round" pitchFamily="2" charset="-79"/>
                <a:cs typeface="Varela Round" pitchFamily="2" charset="-79"/>
              </a:rPr>
              <a:t>יש להקפיד על איזון התגובה ועל הכתיבה של מצבי הצבירה.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2976531" y="3183278"/>
            <a:ext cx="9296191" cy="476726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342900" indent="-342900" algn="ctr">
              <a:buClr>
                <a:srgbClr val="00B050"/>
              </a:buClr>
              <a:buSzPct val="200000"/>
              <a:buFont typeface="Wingdings" panose="05000000000000000000" pitchFamily="2" charset="2"/>
              <a:buChar char="ü"/>
            </a:pPr>
            <a:r>
              <a:rPr lang="he-IL" sz="2200" dirty="0">
                <a:solidFill>
                  <a:srgbClr val="3333FF"/>
                </a:solidFill>
                <a:latin typeface="Varela Round" pitchFamily="2" charset="-79"/>
                <a:cs typeface="Varela Round" pitchFamily="2" charset="-79"/>
              </a:rPr>
              <a:t>בתגובה רושמים רק את החומרים שמשתתפים בתגובה. </a:t>
            </a:r>
            <a:r>
              <a:rPr lang="en-US" sz="2200" dirty="0">
                <a:solidFill>
                  <a:srgbClr val="3333FF"/>
                </a:solidFill>
                <a:latin typeface="Varela Round" pitchFamily="2" charset="-79"/>
                <a:cs typeface="Varela Round" pitchFamily="2" charset="-79"/>
              </a:rPr>
              <a:t>Pt</a:t>
            </a:r>
            <a:r>
              <a:rPr lang="en-US" sz="2200" baseline="-25000" dirty="0">
                <a:solidFill>
                  <a:srgbClr val="3333FF"/>
                </a:solidFill>
                <a:latin typeface="Varela Round" pitchFamily="2" charset="-79"/>
                <a:cs typeface="Varela Round" pitchFamily="2" charset="-79"/>
              </a:rPr>
              <a:t>(s)</a:t>
            </a:r>
            <a:r>
              <a:rPr lang="he-IL" sz="2200" dirty="0">
                <a:solidFill>
                  <a:srgbClr val="3333FF"/>
                </a:solidFill>
                <a:latin typeface="Varela Round" pitchFamily="2" charset="-79"/>
                <a:cs typeface="Varela Round" pitchFamily="2" charset="-79"/>
              </a:rPr>
              <a:t> איננה מגיב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4232567" y="4621062"/>
            <a:ext cx="563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</a:t>
            </a:r>
            <a:endParaRPr lang="he-IL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5014" y="4621062"/>
            <a:ext cx="563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</a:t>
            </a:r>
            <a:endParaRPr lang="he-IL" sz="2800" dirty="0">
              <a:solidFill>
                <a:srgbClr val="FF0000"/>
              </a:solidFill>
            </a:endParaRPr>
          </a:p>
        </p:txBody>
      </p:sp>
      <p:sp>
        <p:nvSpPr>
          <p:cNvPr id="16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</p:spPr>
        <p:txBody>
          <a:bodyPr/>
          <a:lstStyle/>
          <a:p>
            <a:r>
              <a:rPr lang="he-IL" b="0" dirty="0"/>
              <a:t>שאלה 5 -סעיף ג'</a:t>
            </a:r>
            <a:r>
              <a:rPr lang="en-US" b="0" dirty="0" err="1"/>
              <a:t>i</a:t>
            </a:r>
            <a:endParaRPr lang="he-IL" b="0" dirty="0"/>
          </a:p>
        </p:txBody>
      </p:sp>
    </p:spTree>
    <p:extLst>
      <p:ext uri="{BB962C8B-B14F-4D97-AF65-F5344CB8AC3E}">
        <p14:creationId xmlns:p14="http://schemas.microsoft.com/office/powerpoint/2010/main" val="217679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3" grpId="0" animBg="1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4088461" y="155448"/>
            <a:ext cx="4551108" cy="720000"/>
          </a:xfrm>
        </p:spPr>
        <p:txBody>
          <a:bodyPr/>
          <a:lstStyle/>
          <a:p>
            <a:r>
              <a:rPr lang="he-IL" b="0" dirty="0"/>
              <a:t>שאלה 5 -סעיף ג'</a:t>
            </a:r>
            <a:r>
              <a:rPr lang="en-US" b="0" dirty="0"/>
              <a:t>ii</a:t>
            </a:r>
            <a:endParaRPr lang="he-IL" b="0" dirty="0"/>
          </a:p>
        </p:txBody>
      </p:sp>
      <p:sp>
        <p:nvSpPr>
          <p:cNvPr id="5" name="מלבן 4"/>
          <p:cNvSpPr/>
          <p:nvPr/>
        </p:nvSpPr>
        <p:spPr>
          <a:xfrm>
            <a:off x="659448" y="1027390"/>
            <a:ext cx="113171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150000"/>
              </a:lnSpc>
              <a:tabLst>
                <a:tab pos="457200" algn="l"/>
              </a:tabLst>
            </a:pPr>
            <a:r>
              <a:rPr lang="he-IL" sz="2200" dirty="0">
                <a:latin typeface="Varela Round" pitchFamily="2" charset="-79"/>
                <a:cs typeface="Varela Round" pitchFamily="2" charset="-79"/>
              </a:rPr>
              <a:t>המסה של </a:t>
            </a:r>
            <a:r>
              <a:rPr lang="en-US" sz="2200" dirty="0">
                <a:latin typeface="Varela Round" pitchFamily="2" charset="-79"/>
                <a:cs typeface="Varela Round" pitchFamily="2" charset="-79"/>
              </a:rPr>
              <a:t>SO</a:t>
            </a:r>
            <a:r>
              <a:rPr lang="en-US" sz="2200" baseline="-25000" dirty="0">
                <a:latin typeface="Varela Round" pitchFamily="2" charset="-79"/>
                <a:cs typeface="Varela Round" pitchFamily="2" charset="-79"/>
              </a:rPr>
              <a:t>2(g)</a:t>
            </a:r>
            <a:r>
              <a:rPr lang="he-IL" sz="2200" dirty="0">
                <a:latin typeface="Varela Round" pitchFamily="2" charset="-79"/>
                <a:cs typeface="Varela Round" pitchFamily="2" charset="-79"/>
              </a:rPr>
              <a:t> שהתקבלה היא </a:t>
            </a:r>
            <a:r>
              <a:rPr lang="en-US" sz="2200" dirty="0">
                <a:latin typeface="Varela Round" pitchFamily="2" charset="-79"/>
                <a:cs typeface="Varela Round" pitchFamily="2" charset="-79"/>
              </a:rPr>
              <a:t>4.1</a:t>
            </a:r>
            <a:r>
              <a:rPr lang="he-IL" sz="2200" dirty="0">
                <a:latin typeface="Varela Round" pitchFamily="2" charset="-79"/>
                <a:cs typeface="Varela Round" pitchFamily="2" charset="-79"/>
              </a:rPr>
              <a:t> גרם.</a:t>
            </a:r>
            <a:endParaRPr lang="en-US" sz="22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997903" y="1420628"/>
            <a:ext cx="4214177" cy="590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lnSpc>
                <a:spcPct val="150000"/>
              </a:lnSpc>
              <a:tabLst>
                <a:tab pos="457200" algn="l"/>
              </a:tabLst>
            </a:pPr>
            <a:r>
              <a:rPr lang="en-US" sz="24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S</a:t>
            </a:r>
            <a:r>
              <a:rPr lang="en-US" sz="2400" baseline="-250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8(s)</a:t>
            </a:r>
            <a:r>
              <a:rPr lang="en-US" sz="24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  +    8 O</a:t>
            </a:r>
            <a:r>
              <a:rPr lang="en-US" sz="2400" baseline="-250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2(g) </a:t>
            </a:r>
            <a:r>
              <a:rPr lang="en-US" sz="24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 </a:t>
            </a:r>
            <a:r>
              <a:rPr lang="en-US" sz="24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  <a:sym typeface="Symbol" panose="05050102010706020507" pitchFamily="18" charset="2"/>
              </a:rPr>
              <a:t></a:t>
            </a:r>
            <a:r>
              <a:rPr lang="en-US" sz="24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  8 SO</a:t>
            </a:r>
            <a:r>
              <a:rPr lang="en-US" sz="2400" baseline="-250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2(g)</a:t>
            </a:r>
            <a:r>
              <a:rPr lang="he-IL" sz="2400" b="1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 </a:t>
            </a:r>
            <a:endParaRPr lang="en-US" sz="2400" dirty="0"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439" y="383303"/>
            <a:ext cx="32350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3333FF"/>
                </a:solidFill>
              </a:rPr>
              <a:t>פתרון בשלושה שלבים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12080" y="1615714"/>
            <a:ext cx="676447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1">
            <a:spAutoFit/>
          </a:bodyPr>
          <a:lstStyle/>
          <a:p>
            <a:r>
              <a:rPr lang="he-IL" sz="2200" dirty="0">
                <a:latin typeface="Varela Round" pitchFamily="2" charset="-79"/>
                <a:cs typeface="Varela Round" pitchFamily="2" charset="-79"/>
              </a:rPr>
              <a:t>חשב את המסה של הגופרית שהגיבה. פרט את חישוביך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.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8704945" y="2923018"/>
            <a:ext cx="3147282" cy="1225868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sz="2200" dirty="0">
                <a:solidFill>
                  <a:srgbClr val="00B050"/>
                </a:solidFill>
              </a:rPr>
              <a:t>נקבע את מספר המולים של </a:t>
            </a:r>
            <a:r>
              <a:rPr lang="en-US" sz="2200" dirty="0">
                <a:solidFill>
                  <a:srgbClr val="00B05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SO</a:t>
            </a:r>
            <a:r>
              <a:rPr lang="en-US" sz="2200" baseline="-25000" dirty="0">
                <a:solidFill>
                  <a:srgbClr val="00B05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2(g)</a:t>
            </a:r>
            <a:r>
              <a:rPr lang="he-IL" sz="2200" baseline="-25000" dirty="0">
                <a:solidFill>
                  <a:srgbClr val="00B05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</a:t>
            </a:r>
            <a:r>
              <a:rPr lang="he-IL" sz="2200" dirty="0">
                <a:solidFill>
                  <a:srgbClr val="00B05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שנוצרו בתגובה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87405" y="2370383"/>
            <a:ext cx="1382362" cy="51077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3333FF"/>
                </a:solidFill>
              </a:rPr>
              <a:t>שלב א'</a:t>
            </a:r>
          </a:p>
        </p:txBody>
      </p:sp>
      <p:sp>
        <p:nvSpPr>
          <p:cNvPr id="15" name="מלבן מעוגל 14"/>
          <p:cNvSpPr/>
          <p:nvPr/>
        </p:nvSpPr>
        <p:spPr>
          <a:xfrm>
            <a:off x="6819003" y="1048940"/>
            <a:ext cx="1138210" cy="6188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98755" y="3781736"/>
                <a:ext cx="2116915" cy="9820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800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n</a:t>
                </a:r>
                <a:r>
                  <a:rPr lang="en-US" sz="2800" baseline="-25000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SO2</a:t>
                </a:r>
                <a:r>
                  <a:rPr lang="en-US" sz="2800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Mw</m:t>
                        </m:r>
                        <m:r>
                          <a:rPr lang="en-US" sz="2800" baseline="-2500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aseline="-2500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SO</m:t>
                        </m:r>
                        <m:r>
                          <a:rPr lang="en-US" sz="2800" baseline="-2500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2</m:t>
                        </m:r>
                        <m:r>
                          <a:rPr lang="en-US" sz="2800" baseline="-2500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)</m:t>
                        </m:r>
                      </m:den>
                    </m:f>
                  </m:oMath>
                </a14:m>
                <a:r>
                  <a:rPr lang="he-IL" dirty="0">
                    <a:solidFill>
                      <a:srgbClr val="3333FF"/>
                    </a:solidFill>
                  </a:rPr>
                  <a:t> </a:t>
                </a:r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755" y="3781736"/>
                <a:ext cx="2116915" cy="982064"/>
              </a:xfrm>
              <a:prstGeom prst="rect">
                <a:avLst/>
              </a:prstGeom>
              <a:blipFill>
                <a:blip r:embed="rId2"/>
                <a:stretch>
                  <a:fillRect l="-317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770792" y="3787908"/>
                <a:ext cx="1633225" cy="8502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800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4</m:t>
                        </m:r>
                        <m:r>
                          <a:rPr lang="en-US" sz="280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.</m:t>
                        </m:r>
                        <m:r>
                          <a:rPr lang="en-US" sz="280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gram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64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  <a:cs typeface="Varela Round" panose="00000500000000000000" pitchFamily="2" charset="-79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  <a:cs typeface="Varela Round" panose="00000500000000000000" pitchFamily="2" charset="-79"/>
                              </a:rPr>
                              <m:t>gram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  <a:cs typeface="Varela Round" panose="00000500000000000000" pitchFamily="2" charset="-79"/>
                              </a:rPr>
                              <m:t>mol</m:t>
                            </m:r>
                          </m:den>
                        </m:f>
                      </m:den>
                    </m:f>
                  </m:oMath>
                </a14:m>
                <a:endParaRPr lang="he-IL" sz="2800" dirty="0">
                  <a:latin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792" y="3787908"/>
                <a:ext cx="1633225" cy="8502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מלבן 5"/>
          <p:cNvSpPr/>
          <p:nvPr/>
        </p:nvSpPr>
        <p:spPr>
          <a:xfrm>
            <a:off x="10404017" y="3807681"/>
            <a:ext cx="1754006" cy="595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=0.064 </a:t>
            </a:r>
            <a:r>
              <a:rPr lang="en-US" dirty="0" err="1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mol</a:t>
            </a:r>
            <a:endParaRPr lang="he-IL" sz="2000" dirty="0">
              <a:solidFill>
                <a:srgbClr val="3333FF"/>
              </a:solidFill>
            </a:endParaRPr>
          </a:p>
        </p:txBody>
      </p:sp>
      <p:cxnSp>
        <p:nvCxnSpPr>
          <p:cNvPr id="20" name="מחבר ישר 19"/>
          <p:cNvCxnSpPr/>
          <p:nvPr/>
        </p:nvCxnSpPr>
        <p:spPr>
          <a:xfrm>
            <a:off x="6819003" y="2370383"/>
            <a:ext cx="0" cy="34817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קבוצה 13"/>
          <p:cNvGrpSpPr/>
          <p:nvPr/>
        </p:nvGrpSpPr>
        <p:grpSpPr>
          <a:xfrm>
            <a:off x="6898755" y="2477861"/>
            <a:ext cx="1671898" cy="1254578"/>
            <a:chOff x="3584892" y="5036314"/>
            <a:chExt cx="1671898" cy="1254578"/>
          </a:xfrm>
        </p:grpSpPr>
        <p:grpSp>
          <p:nvGrpSpPr>
            <p:cNvPr id="16" name="קבוצה 15"/>
            <p:cNvGrpSpPr/>
            <p:nvPr/>
          </p:nvGrpSpPr>
          <p:grpSpPr>
            <a:xfrm>
              <a:off x="3584892" y="5036314"/>
              <a:ext cx="1671898" cy="1210529"/>
              <a:chOff x="6240463" y="978348"/>
              <a:chExt cx="2773680" cy="2352647"/>
            </a:xfrm>
            <a:noFill/>
          </p:grpSpPr>
          <p:grpSp>
            <p:nvGrpSpPr>
              <p:cNvPr id="19" name="קבוצה 18"/>
              <p:cNvGrpSpPr/>
              <p:nvPr/>
            </p:nvGrpSpPr>
            <p:grpSpPr>
              <a:xfrm>
                <a:off x="6240463" y="978348"/>
                <a:ext cx="2773680" cy="2352647"/>
                <a:chOff x="4853623" y="1277316"/>
                <a:chExt cx="2773680" cy="2352647"/>
              </a:xfrm>
              <a:grpFill/>
            </p:grpSpPr>
            <p:sp>
              <p:nvSpPr>
                <p:cNvPr id="22" name="משולש שווה-שוקיים 21"/>
                <p:cNvSpPr/>
                <p:nvPr/>
              </p:nvSpPr>
              <p:spPr>
                <a:xfrm>
                  <a:off x="4853623" y="1277316"/>
                  <a:ext cx="2773680" cy="2352647"/>
                </a:xfrm>
                <a:prstGeom prst="triangle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3" name="מחבר ישר 22"/>
                <p:cNvCxnSpPr/>
                <p:nvPr/>
              </p:nvCxnSpPr>
              <p:spPr>
                <a:xfrm>
                  <a:off x="5394643" y="2677920"/>
                  <a:ext cx="1691640" cy="0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מחבר ישר 23"/>
                <p:cNvCxnSpPr>
                  <a:endCxn id="22" idx="3"/>
                </p:cNvCxnSpPr>
                <p:nvPr/>
              </p:nvCxnSpPr>
              <p:spPr>
                <a:xfrm>
                  <a:off x="6240463" y="2677920"/>
                  <a:ext cx="0" cy="952043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מלבן 20"/>
              <p:cNvSpPr/>
              <p:nvPr/>
            </p:nvSpPr>
            <p:spPr>
              <a:xfrm>
                <a:off x="7024243" y="2550174"/>
                <a:ext cx="372220" cy="63297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he-IL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Arial" panose="020B0604020202020204" pitchFamily="34" charset="0"/>
                    <a:cs typeface="Varela Round" panose="00000500000000000000" pitchFamily="2" charset="-79"/>
                  </a:rPr>
                  <a:t>n</a:t>
                </a:r>
                <a:endParaRPr kumimoji="0" lang="he-I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מלבן 16"/>
            <p:cNvSpPr/>
            <p:nvPr/>
          </p:nvSpPr>
          <p:spPr>
            <a:xfrm>
              <a:off x="4194672" y="5169952"/>
              <a:ext cx="44435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</a:t>
              </a:r>
              <a:endParaRPr kumimoji="0" lang="he-IL" alt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endParaRPr>
            </a:p>
          </p:txBody>
        </p:sp>
        <p:sp>
          <p:nvSpPr>
            <p:cNvPr id="18" name="מלבן 17"/>
            <p:cNvSpPr/>
            <p:nvPr/>
          </p:nvSpPr>
          <p:spPr>
            <a:xfrm>
              <a:off x="4452338" y="5860005"/>
              <a:ext cx="678391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Mw</a:t>
              </a:r>
              <a:endPara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982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 animBg="1"/>
      <p:bldP spid="15" grpId="0" animBg="1"/>
      <p:bldP spid="2" grpId="0"/>
      <p:bldP spid="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4088461" y="155448"/>
            <a:ext cx="4551108" cy="720000"/>
          </a:xfrm>
        </p:spPr>
        <p:txBody>
          <a:bodyPr/>
          <a:lstStyle/>
          <a:p>
            <a:r>
              <a:rPr lang="he-IL" b="0" dirty="0"/>
              <a:t>שאלה 5 -סעיף ג'</a:t>
            </a:r>
            <a:r>
              <a:rPr lang="en-US" b="0" dirty="0"/>
              <a:t>ii</a:t>
            </a:r>
            <a:r>
              <a:rPr lang="he-IL" b="0" dirty="0"/>
              <a:t>,</a:t>
            </a:r>
          </a:p>
        </p:txBody>
      </p:sp>
      <p:sp>
        <p:nvSpPr>
          <p:cNvPr id="5" name="מלבן 4"/>
          <p:cNvSpPr/>
          <p:nvPr/>
        </p:nvSpPr>
        <p:spPr>
          <a:xfrm>
            <a:off x="659448" y="844278"/>
            <a:ext cx="113171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150000"/>
              </a:lnSpc>
              <a:tabLst>
                <a:tab pos="457200" algn="l"/>
              </a:tabLst>
            </a:pPr>
            <a:r>
              <a:rPr lang="he-IL" sz="2200" dirty="0">
                <a:latin typeface="Varela Round" pitchFamily="2" charset="-79"/>
                <a:cs typeface="Varela Round" pitchFamily="2" charset="-79"/>
              </a:rPr>
              <a:t>המסה של </a:t>
            </a:r>
            <a:r>
              <a:rPr lang="en-US" sz="2200" dirty="0">
                <a:latin typeface="Varela Round" pitchFamily="2" charset="-79"/>
                <a:cs typeface="Varela Round" pitchFamily="2" charset="-79"/>
              </a:rPr>
              <a:t>SO</a:t>
            </a:r>
            <a:r>
              <a:rPr lang="en-US" sz="2200" baseline="-25000" dirty="0">
                <a:latin typeface="Varela Round" pitchFamily="2" charset="-79"/>
                <a:cs typeface="Varela Round" pitchFamily="2" charset="-79"/>
              </a:rPr>
              <a:t>2(g)</a:t>
            </a:r>
            <a:r>
              <a:rPr lang="he-IL" sz="2200" dirty="0">
                <a:latin typeface="Varela Round" pitchFamily="2" charset="-79"/>
                <a:cs typeface="Varela Round" pitchFamily="2" charset="-79"/>
              </a:rPr>
              <a:t> שהתקבלה היא </a:t>
            </a:r>
            <a:r>
              <a:rPr lang="en-US" sz="2200" dirty="0">
                <a:latin typeface="Varela Round" pitchFamily="2" charset="-79"/>
                <a:cs typeface="Varela Round" pitchFamily="2" charset="-79"/>
              </a:rPr>
              <a:t>4.1</a:t>
            </a:r>
            <a:r>
              <a:rPr lang="he-IL" sz="2200" dirty="0">
                <a:latin typeface="Varela Round" pitchFamily="2" charset="-79"/>
                <a:cs typeface="Varela Round" pitchFamily="2" charset="-79"/>
              </a:rPr>
              <a:t> גרם.</a:t>
            </a:r>
            <a:endParaRPr lang="en-US" sz="22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1310640" y="1121276"/>
            <a:ext cx="3683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lnSpc>
                <a:spcPct val="150000"/>
              </a:lnSpc>
              <a:tabLst>
                <a:tab pos="457200" algn="l"/>
              </a:tabLst>
            </a:pPr>
            <a:r>
              <a:rPr lang="en-US" sz="24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S</a:t>
            </a:r>
            <a:r>
              <a:rPr lang="en-US" sz="2400" baseline="-250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8(s)</a:t>
            </a:r>
            <a:r>
              <a:rPr lang="en-US" sz="24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+ 8O</a:t>
            </a:r>
            <a:r>
              <a:rPr lang="en-US" sz="2400" baseline="-250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2(g) </a:t>
            </a:r>
            <a:r>
              <a:rPr lang="en-US" sz="24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  <a:sym typeface="Symbol" panose="05050102010706020507" pitchFamily="18" charset="2"/>
              </a:rPr>
              <a:t></a:t>
            </a:r>
            <a:r>
              <a:rPr lang="en-US" sz="24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 8SO</a:t>
            </a:r>
            <a:r>
              <a:rPr lang="en-US" sz="2400" baseline="-250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2(g)</a:t>
            </a:r>
            <a:r>
              <a:rPr lang="he-IL" sz="2400" b="1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 </a:t>
            </a:r>
            <a:endParaRPr lang="en-US" sz="2400" dirty="0"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7903" y="383303"/>
            <a:ext cx="30905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3333FF"/>
                </a:solidFill>
              </a:rPr>
              <a:t>פתרון בשלושה שלבים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333" y="1419424"/>
            <a:ext cx="676447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1">
            <a:spAutoFit/>
          </a:bodyPr>
          <a:lstStyle/>
          <a:p>
            <a:r>
              <a:rPr lang="he-IL" sz="2200" dirty="0">
                <a:latin typeface="Varela Round" pitchFamily="2" charset="-79"/>
                <a:cs typeface="Varela Round" pitchFamily="2" charset="-79"/>
              </a:rPr>
              <a:t>חשב את המסה של </a:t>
            </a:r>
            <a:r>
              <a:rPr lang="he-IL" sz="2200" dirty="0" err="1">
                <a:latin typeface="Varela Round" pitchFamily="2" charset="-79"/>
                <a:cs typeface="Varela Round" pitchFamily="2" charset="-79"/>
              </a:rPr>
              <a:t>הגפרית</a:t>
            </a:r>
            <a:r>
              <a:rPr lang="he-IL" sz="2200" dirty="0">
                <a:latin typeface="Varela Round" pitchFamily="2" charset="-79"/>
                <a:cs typeface="Varela Round" pitchFamily="2" charset="-79"/>
              </a:rPr>
              <a:t> שהגיבה. פרט את חישוביך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.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8639569" y="2559816"/>
            <a:ext cx="3147282" cy="1225868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sz="2200" dirty="0">
                <a:solidFill>
                  <a:srgbClr val="00B050"/>
                </a:solidFill>
              </a:rPr>
              <a:t>נקבע את מספר המולים של </a:t>
            </a:r>
            <a:r>
              <a:rPr lang="en-US" sz="2200" dirty="0">
                <a:solidFill>
                  <a:srgbClr val="00B05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SO</a:t>
            </a:r>
            <a:r>
              <a:rPr lang="en-US" sz="2200" baseline="-25000" dirty="0">
                <a:solidFill>
                  <a:srgbClr val="00B05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2(g)</a:t>
            </a:r>
            <a:r>
              <a:rPr lang="he-IL" sz="2200" baseline="-25000" dirty="0">
                <a:solidFill>
                  <a:srgbClr val="00B05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</a:t>
            </a:r>
            <a:r>
              <a:rPr lang="he-IL" sz="2200" dirty="0">
                <a:solidFill>
                  <a:srgbClr val="00B05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שנוצרו בתגובה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87405" y="2112837"/>
            <a:ext cx="1382362" cy="51077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3333FF"/>
                </a:solidFill>
              </a:rPr>
              <a:t>שלב א'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81634" y="2412486"/>
            <a:ext cx="3804014" cy="2349579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2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על פי יחס המולים: </a:t>
            </a:r>
          </a:p>
          <a:p>
            <a:pPr algn="ctr"/>
            <a:r>
              <a:rPr lang="he-IL" sz="22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מ- 1 מול </a:t>
            </a:r>
            <a:r>
              <a:rPr lang="en-US" sz="2000" dirty="0">
                <a:solidFill>
                  <a:srgbClr val="00B050"/>
                </a:solidFill>
                <a:latin typeface="Varela Round" pitchFamily="2" charset="-79"/>
                <a:cs typeface="Varela Round" panose="00000500000000000000" pitchFamily="2" charset="-79"/>
              </a:rPr>
              <a:t>S</a:t>
            </a:r>
            <a:r>
              <a:rPr lang="en-US" sz="2000" baseline="-25000" dirty="0">
                <a:solidFill>
                  <a:srgbClr val="00B050"/>
                </a:solidFill>
                <a:latin typeface="Varela Round" pitchFamily="2" charset="-79"/>
                <a:cs typeface="Varela Round" panose="00000500000000000000" pitchFamily="2" charset="-79"/>
              </a:rPr>
              <a:t>8(s)</a:t>
            </a:r>
            <a:r>
              <a:rPr lang="he-IL" sz="22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200" dirty="0">
                <a:solidFill>
                  <a:srgbClr val="00B05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נוצרים  8 </a:t>
            </a:r>
            <a:r>
              <a:rPr lang="he-IL" sz="22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מול</a:t>
            </a:r>
            <a:r>
              <a:rPr lang="he-IL" sz="2200" dirty="0">
                <a:solidFill>
                  <a:srgbClr val="00B05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lang="en-US" sz="2200" dirty="0">
                <a:solidFill>
                  <a:srgbClr val="00B05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SO</a:t>
            </a:r>
            <a:r>
              <a:rPr lang="en-US" sz="2200" baseline="-25000" dirty="0">
                <a:solidFill>
                  <a:srgbClr val="00B05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2(g)</a:t>
            </a:r>
            <a:r>
              <a:rPr lang="he-IL" sz="2200" dirty="0">
                <a:solidFill>
                  <a:srgbClr val="00B05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.</a:t>
            </a:r>
          </a:p>
          <a:p>
            <a:pPr algn="ctr"/>
            <a:r>
              <a:rPr lang="he-IL" sz="2200" dirty="0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נקבע את מספר המולים של </a:t>
            </a:r>
            <a:r>
              <a:rPr lang="en-US" sz="22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S</a:t>
            </a:r>
            <a:r>
              <a:rPr lang="en-US" sz="2200" baseline="-250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8(s)</a:t>
            </a:r>
            <a:r>
              <a:rPr lang="he-IL" sz="2200" baseline="-250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 </a:t>
            </a:r>
            <a:r>
              <a:rPr lang="he-IL" sz="22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שהגיבו לקבלת 0.064 מול </a:t>
            </a:r>
            <a:r>
              <a:rPr lang="en-US" sz="22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SO</a:t>
            </a:r>
            <a:r>
              <a:rPr lang="en-US" sz="2200" baseline="-250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2</a:t>
            </a:r>
            <a:endParaRPr lang="he-IL" sz="2200" dirty="0">
              <a:solidFill>
                <a:srgbClr val="3333FF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33731" y="2111568"/>
            <a:ext cx="1173480" cy="51077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3333FF"/>
                </a:solidFill>
              </a:rPr>
              <a:t>שלב ב'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02731" y="3606869"/>
            <a:ext cx="248412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</a:t>
            </a:r>
            <a:r>
              <a:rPr lang="en-US" sz="2400" baseline="-250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SO</a:t>
            </a:r>
            <a:r>
              <a:rPr lang="en-US" baseline="-250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US" sz="24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=0.064</a:t>
            </a:r>
            <a:r>
              <a:rPr lang="en-US" sz="28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mol</a:t>
            </a:r>
            <a:endParaRPr lang="he-IL" dirty="0">
              <a:solidFill>
                <a:srgbClr val="3333FF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32807" y="5583980"/>
                <a:ext cx="1862415" cy="704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rgbClr val="FF0000"/>
                    </a:solidFill>
                  </a:rPr>
                  <a:t>X</a:t>
                </a:r>
                <a:r>
                  <a:rPr lang="en-US" sz="2400" baseline="-25000" dirty="0"/>
                  <a:t>S8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064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807" y="5583980"/>
                <a:ext cx="1862415" cy="704552"/>
              </a:xfrm>
              <a:prstGeom prst="rect">
                <a:avLst/>
              </a:prstGeom>
              <a:blipFill>
                <a:blip r:embed="rId2"/>
                <a:stretch>
                  <a:fillRect l="-4575" b="-517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884230" y="5688769"/>
            <a:ext cx="18151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=</a:t>
            </a:r>
            <a:r>
              <a:rPr lang="en-US" sz="2400" dirty="0">
                <a:solidFill>
                  <a:srgbClr val="FF0000"/>
                </a:solidFill>
              </a:rPr>
              <a:t>0.008</a:t>
            </a:r>
            <a:r>
              <a:rPr lang="en-US" sz="2400" dirty="0"/>
              <a:t> </a:t>
            </a:r>
            <a:r>
              <a:rPr lang="en-US" dirty="0" err="1"/>
              <a:t>mol</a:t>
            </a:r>
            <a:endParaRPr lang="he-IL" dirty="0"/>
          </a:p>
        </p:txBody>
      </p:sp>
      <p:cxnSp>
        <p:nvCxnSpPr>
          <p:cNvPr id="18" name="מחבר ישר 17"/>
          <p:cNvCxnSpPr/>
          <p:nvPr/>
        </p:nvCxnSpPr>
        <p:spPr>
          <a:xfrm>
            <a:off x="8699399" y="2111568"/>
            <a:ext cx="21963" cy="40388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4621802" y="2112837"/>
            <a:ext cx="0" cy="394217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15936" y="4678959"/>
                <a:ext cx="796312" cy="7941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S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8 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SO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2 </m:t>
                          </m:r>
                        </m:den>
                      </m:f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936" y="4678959"/>
                <a:ext cx="796312" cy="794128"/>
              </a:xfrm>
              <a:prstGeom prst="rect">
                <a:avLst/>
              </a:prstGeom>
              <a:blipFill>
                <a:blip r:embed="rId3"/>
                <a:stretch>
                  <a:fillRect b="-23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609753" y="4942190"/>
                <a:ext cx="43904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753" y="4942190"/>
                <a:ext cx="4390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108624" y="4667382"/>
                <a:ext cx="1377024" cy="79566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S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8 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064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SO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2 </m:t>
                          </m:r>
                        </m:den>
                      </m:f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624" y="4667382"/>
                <a:ext cx="1377024" cy="795667"/>
              </a:xfrm>
              <a:prstGeom prst="rect">
                <a:avLst/>
              </a:prstGeom>
              <a:blipFill>
                <a:blip r:embed="rId5"/>
                <a:stretch>
                  <a:fillRect r="-2655" b="-23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13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/>
      <p:bldP spid="14" grpId="0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4088461" y="155448"/>
            <a:ext cx="4551108" cy="720000"/>
          </a:xfrm>
        </p:spPr>
        <p:txBody>
          <a:bodyPr/>
          <a:lstStyle/>
          <a:p>
            <a:r>
              <a:rPr lang="he-IL" b="0" dirty="0"/>
              <a:t>שאלה 5 -סעיף ג'</a:t>
            </a:r>
            <a:r>
              <a:rPr lang="en-US" b="0" dirty="0"/>
              <a:t>ii</a:t>
            </a:r>
            <a:r>
              <a:rPr lang="he-IL" b="0" dirty="0"/>
              <a:t>,</a:t>
            </a:r>
          </a:p>
        </p:txBody>
      </p:sp>
      <p:sp>
        <p:nvSpPr>
          <p:cNvPr id="5" name="מלבן 4"/>
          <p:cNvSpPr/>
          <p:nvPr/>
        </p:nvSpPr>
        <p:spPr>
          <a:xfrm>
            <a:off x="659448" y="844278"/>
            <a:ext cx="113171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150000"/>
              </a:lnSpc>
              <a:tabLst>
                <a:tab pos="457200" algn="l"/>
              </a:tabLst>
            </a:pPr>
            <a:r>
              <a:rPr lang="he-IL" sz="2200" dirty="0">
                <a:latin typeface="Varela Round" pitchFamily="2" charset="-79"/>
                <a:cs typeface="Varela Round" pitchFamily="2" charset="-79"/>
              </a:rPr>
              <a:t>המסה של </a:t>
            </a:r>
            <a:r>
              <a:rPr lang="en-US" sz="2200" dirty="0">
                <a:latin typeface="Varela Round" pitchFamily="2" charset="-79"/>
                <a:cs typeface="Varela Round" pitchFamily="2" charset="-79"/>
              </a:rPr>
              <a:t>SO</a:t>
            </a:r>
            <a:r>
              <a:rPr lang="en-US" sz="2200" baseline="-25000" dirty="0">
                <a:latin typeface="Varela Round" pitchFamily="2" charset="-79"/>
                <a:cs typeface="Varela Round" pitchFamily="2" charset="-79"/>
              </a:rPr>
              <a:t>2(g)</a:t>
            </a:r>
            <a:r>
              <a:rPr lang="he-IL" sz="2200" dirty="0">
                <a:latin typeface="Varela Round" pitchFamily="2" charset="-79"/>
                <a:cs typeface="Varela Round" pitchFamily="2" charset="-79"/>
              </a:rPr>
              <a:t> שהתקבלה היא </a:t>
            </a:r>
            <a:r>
              <a:rPr lang="en-US" sz="2200" dirty="0">
                <a:latin typeface="Varela Round" pitchFamily="2" charset="-79"/>
                <a:cs typeface="Varela Round" pitchFamily="2" charset="-79"/>
              </a:rPr>
              <a:t>4.1</a:t>
            </a:r>
            <a:r>
              <a:rPr lang="he-IL" sz="2200" dirty="0">
                <a:latin typeface="Varela Round" pitchFamily="2" charset="-79"/>
                <a:cs typeface="Varela Round" pitchFamily="2" charset="-79"/>
              </a:rPr>
              <a:t> גרם.</a:t>
            </a:r>
            <a:endParaRPr lang="en-US" sz="22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1310640" y="1121276"/>
            <a:ext cx="3683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lnSpc>
                <a:spcPct val="150000"/>
              </a:lnSpc>
              <a:tabLst>
                <a:tab pos="457200" algn="l"/>
              </a:tabLst>
            </a:pPr>
            <a:r>
              <a:rPr lang="en-US" sz="24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S</a:t>
            </a:r>
            <a:r>
              <a:rPr lang="en-US" sz="2400" baseline="-250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8(s)</a:t>
            </a:r>
            <a:r>
              <a:rPr lang="en-US" sz="24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+ 8O</a:t>
            </a:r>
            <a:r>
              <a:rPr lang="en-US" sz="2400" baseline="-250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2(g) </a:t>
            </a:r>
            <a:r>
              <a:rPr lang="en-US" sz="24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  <a:sym typeface="Symbol" panose="05050102010706020507" pitchFamily="18" charset="2"/>
              </a:rPr>
              <a:t></a:t>
            </a:r>
            <a:r>
              <a:rPr lang="en-US" sz="24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 8SO</a:t>
            </a:r>
            <a:r>
              <a:rPr lang="en-US" sz="2400" baseline="-250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2(g)</a:t>
            </a:r>
            <a:r>
              <a:rPr lang="he-IL" sz="2400" b="1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 </a:t>
            </a:r>
            <a:endParaRPr lang="en-US" sz="2400" dirty="0"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7903" y="383303"/>
            <a:ext cx="30905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3333FF"/>
                </a:solidFill>
              </a:rPr>
              <a:t>פתרון בשלושה שלבים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333" y="1419424"/>
            <a:ext cx="676447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1">
            <a:spAutoFit/>
          </a:bodyPr>
          <a:lstStyle/>
          <a:p>
            <a:r>
              <a:rPr lang="he-IL" sz="2200" dirty="0">
                <a:latin typeface="Varela Round" pitchFamily="2" charset="-79"/>
                <a:cs typeface="Varela Round" pitchFamily="2" charset="-79"/>
              </a:rPr>
              <a:t>חשב את המסה של </a:t>
            </a:r>
            <a:r>
              <a:rPr lang="he-IL" sz="2200" dirty="0" err="1">
                <a:latin typeface="Varela Round" pitchFamily="2" charset="-79"/>
                <a:cs typeface="Varela Round" pitchFamily="2" charset="-79"/>
              </a:rPr>
              <a:t>הגפרית</a:t>
            </a:r>
            <a:r>
              <a:rPr lang="he-IL" sz="2200" dirty="0">
                <a:latin typeface="Varela Round" pitchFamily="2" charset="-79"/>
                <a:cs typeface="Varela Round" pitchFamily="2" charset="-79"/>
              </a:rPr>
              <a:t> שהגיבה. פרט את חישוביך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.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8639569" y="2559816"/>
            <a:ext cx="3147282" cy="1225868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sz="2200" dirty="0">
                <a:solidFill>
                  <a:srgbClr val="00B050"/>
                </a:solidFill>
              </a:rPr>
              <a:t>נקבע את מספר המולים של </a:t>
            </a:r>
            <a:r>
              <a:rPr lang="en-US" sz="2200" dirty="0">
                <a:solidFill>
                  <a:srgbClr val="00B05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SO</a:t>
            </a:r>
            <a:r>
              <a:rPr lang="en-US" sz="2200" baseline="-25000" dirty="0">
                <a:solidFill>
                  <a:srgbClr val="00B05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2(g)</a:t>
            </a:r>
            <a:r>
              <a:rPr lang="he-IL" sz="2200" baseline="-25000" dirty="0">
                <a:solidFill>
                  <a:srgbClr val="00B05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</a:t>
            </a:r>
            <a:r>
              <a:rPr lang="he-IL" sz="2200" dirty="0">
                <a:solidFill>
                  <a:srgbClr val="00B05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שנוצרו בתגובה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87405" y="2112837"/>
            <a:ext cx="1382362" cy="51077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3333FF"/>
                </a:solidFill>
              </a:rPr>
              <a:t>שלב א'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33731" y="2111568"/>
            <a:ext cx="1173480" cy="51077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3333FF"/>
                </a:solidFill>
              </a:rPr>
              <a:t>שלב ב'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71490" y="3541822"/>
            <a:ext cx="248412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</a:t>
            </a:r>
            <a:r>
              <a:rPr lang="en-US" sz="2400" baseline="-250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SO</a:t>
            </a:r>
            <a:r>
              <a:rPr lang="en-US" baseline="-250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US" sz="24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=0.064</a:t>
            </a:r>
            <a:r>
              <a:rPr lang="en-US" sz="28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mol</a:t>
            </a:r>
            <a:endParaRPr lang="he-IL" dirty="0">
              <a:solidFill>
                <a:srgbClr val="3333FF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32807" y="5583980"/>
                <a:ext cx="1862415" cy="704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rgbClr val="FF0000"/>
                    </a:solidFill>
                  </a:rPr>
                  <a:t>X</a:t>
                </a:r>
                <a:r>
                  <a:rPr lang="en-US" sz="2400" baseline="-25000" dirty="0"/>
                  <a:t>S8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064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807" y="5583980"/>
                <a:ext cx="1862415" cy="704552"/>
              </a:xfrm>
              <a:prstGeom prst="rect">
                <a:avLst/>
              </a:prstGeom>
              <a:blipFill>
                <a:blip r:embed="rId2"/>
                <a:stretch>
                  <a:fillRect l="-4575" b="-517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884230" y="5688769"/>
            <a:ext cx="18151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=</a:t>
            </a:r>
            <a:r>
              <a:rPr lang="en-US" sz="2400" dirty="0">
                <a:solidFill>
                  <a:srgbClr val="FF0000"/>
                </a:solidFill>
              </a:rPr>
              <a:t>0.008</a:t>
            </a:r>
            <a:r>
              <a:rPr lang="en-US" sz="2400" dirty="0"/>
              <a:t> </a:t>
            </a:r>
            <a:r>
              <a:rPr lang="en-US" dirty="0" err="1"/>
              <a:t>mol</a:t>
            </a:r>
            <a:endParaRPr lang="he-IL" dirty="0"/>
          </a:p>
        </p:txBody>
      </p:sp>
      <p:sp>
        <p:nvSpPr>
          <p:cNvPr id="23" name="TextBox 22"/>
          <p:cNvSpPr txBox="1"/>
          <p:nvPr/>
        </p:nvSpPr>
        <p:spPr>
          <a:xfrm>
            <a:off x="959383" y="2565337"/>
            <a:ext cx="3632504" cy="476726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sz="22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נחשב את מסת הגופרית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24602" y="2090081"/>
            <a:ext cx="1303067" cy="51077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3333FF"/>
                </a:solidFill>
              </a:rPr>
              <a:t>שלב ג'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מלבן 24"/>
              <p:cNvSpPr/>
              <p:nvPr/>
            </p:nvSpPr>
            <p:spPr>
              <a:xfrm>
                <a:off x="96965" y="3674727"/>
                <a:ext cx="4041491" cy="586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m</a:t>
                </a:r>
                <a:r>
                  <a:rPr lang="en-US" sz="2400" baseline="-25000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S</a:t>
                </a:r>
                <a:r>
                  <a:rPr lang="en-US" sz="2000" baseline="-25000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8</a:t>
                </a:r>
                <a:r>
                  <a:rPr lang="en-US" sz="2400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= 0.008 </a:t>
                </a:r>
                <a:r>
                  <a:rPr lang="en-US" dirty="0" err="1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mol</a:t>
                </a:r>
                <a:r>
                  <a:rPr lang="en-US" sz="2400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 x 256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gram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mol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 </a:t>
                </a:r>
                <a:r>
                  <a:rPr lang="he-IL" dirty="0">
                    <a:solidFill>
                      <a:srgbClr val="00B050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 </a:t>
                </a:r>
              </a:p>
            </p:txBody>
          </p:sp>
        </mc:Choice>
        <mc:Fallback xmlns="">
          <p:sp>
            <p:nvSpPr>
              <p:cNvPr id="25" name="מלבן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5" y="3674727"/>
                <a:ext cx="4041491" cy="586571"/>
              </a:xfrm>
              <a:prstGeom prst="rect">
                <a:avLst/>
              </a:prstGeom>
              <a:blipFill>
                <a:blip r:embed="rId3"/>
                <a:stretch>
                  <a:fillRect l="-452" b="-114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מלבן 25"/>
          <p:cNvSpPr/>
          <p:nvPr/>
        </p:nvSpPr>
        <p:spPr>
          <a:xfrm>
            <a:off x="170433" y="4393878"/>
            <a:ext cx="2838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m</a:t>
            </a:r>
            <a:r>
              <a:rPr lang="en-US" sz="2400" baseline="-250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</a:t>
            </a:r>
            <a:r>
              <a:rPr lang="en-US" sz="2000" baseline="-250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8</a:t>
            </a:r>
            <a:r>
              <a:rPr lang="en-US" sz="24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=2.048 </a:t>
            </a:r>
            <a:r>
              <a:rPr lang="en-US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gram</a:t>
            </a:r>
            <a:endParaRPr lang="he-IL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339" y="3163532"/>
            <a:ext cx="30148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m</a:t>
            </a:r>
            <a:r>
              <a:rPr lang="en-US" sz="2400" baseline="-250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</a:t>
            </a:r>
            <a:r>
              <a:rPr lang="en-US" sz="2000" baseline="-250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8</a:t>
            </a:r>
            <a:r>
              <a:rPr lang="en-US" sz="24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= n x Mw</a:t>
            </a:r>
            <a:endParaRPr lang="he-IL" sz="2400" dirty="0"/>
          </a:p>
        </p:txBody>
      </p:sp>
      <p:cxnSp>
        <p:nvCxnSpPr>
          <p:cNvPr id="28" name="מחבר ישר 27"/>
          <p:cNvCxnSpPr/>
          <p:nvPr/>
        </p:nvCxnSpPr>
        <p:spPr>
          <a:xfrm>
            <a:off x="8699399" y="2111568"/>
            <a:ext cx="21963" cy="40388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/>
          <p:cNvCxnSpPr/>
          <p:nvPr/>
        </p:nvCxnSpPr>
        <p:spPr>
          <a:xfrm>
            <a:off x="4621802" y="2112837"/>
            <a:ext cx="0" cy="394217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מעוגל 29"/>
          <p:cNvSpPr/>
          <p:nvPr/>
        </p:nvSpPr>
        <p:spPr>
          <a:xfrm>
            <a:off x="5192503" y="5666395"/>
            <a:ext cx="3447066" cy="62213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81634" y="2412486"/>
            <a:ext cx="3804014" cy="2349579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sz="22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על פי יחס המולים: </a:t>
            </a:r>
          </a:p>
          <a:p>
            <a:r>
              <a:rPr lang="he-IL" sz="22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מ- 1 מול </a:t>
            </a:r>
            <a:r>
              <a:rPr lang="en-US" sz="2000" dirty="0">
                <a:solidFill>
                  <a:srgbClr val="00B050"/>
                </a:solidFill>
                <a:latin typeface="Varela Round" pitchFamily="2" charset="-79"/>
                <a:cs typeface="Varela Round" panose="00000500000000000000" pitchFamily="2" charset="-79"/>
              </a:rPr>
              <a:t>S</a:t>
            </a:r>
            <a:r>
              <a:rPr lang="en-US" sz="2000" baseline="-25000" dirty="0">
                <a:solidFill>
                  <a:srgbClr val="00B050"/>
                </a:solidFill>
                <a:latin typeface="Varela Round" pitchFamily="2" charset="-79"/>
                <a:cs typeface="Varela Round" panose="00000500000000000000" pitchFamily="2" charset="-79"/>
              </a:rPr>
              <a:t>8(s)</a:t>
            </a:r>
            <a:r>
              <a:rPr lang="he-IL" sz="22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200" dirty="0">
                <a:solidFill>
                  <a:srgbClr val="00B05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נוצרים  8 </a:t>
            </a:r>
            <a:r>
              <a:rPr lang="he-IL" sz="22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מול</a:t>
            </a:r>
            <a:r>
              <a:rPr lang="he-IL" sz="2200" dirty="0">
                <a:solidFill>
                  <a:srgbClr val="00B05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lang="en-US" sz="2200" dirty="0">
                <a:solidFill>
                  <a:srgbClr val="00B05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SO</a:t>
            </a:r>
            <a:r>
              <a:rPr lang="en-US" sz="2200" baseline="-25000" dirty="0">
                <a:solidFill>
                  <a:srgbClr val="00B05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2(g)</a:t>
            </a:r>
            <a:r>
              <a:rPr lang="he-IL" sz="2200" dirty="0">
                <a:solidFill>
                  <a:srgbClr val="00B05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.</a:t>
            </a:r>
          </a:p>
          <a:p>
            <a:r>
              <a:rPr lang="he-IL" sz="2200" dirty="0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נקבע את מספר המולים של </a:t>
            </a:r>
            <a:r>
              <a:rPr lang="en-US" sz="22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S</a:t>
            </a:r>
            <a:r>
              <a:rPr lang="en-US" sz="2200" baseline="-250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8(s)</a:t>
            </a:r>
            <a:r>
              <a:rPr lang="he-IL" sz="2200" baseline="-250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 </a:t>
            </a:r>
            <a:r>
              <a:rPr lang="he-IL" sz="22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שהגיבו לקבלת 0.064 מול </a:t>
            </a:r>
            <a:r>
              <a:rPr lang="en-US" sz="22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SO</a:t>
            </a:r>
            <a:r>
              <a:rPr lang="en-US" sz="2200" baseline="-25000" dirty="0">
                <a:solidFill>
                  <a:srgbClr val="3333FF"/>
                </a:solidFill>
                <a:latin typeface="Varela Round" pitchFamily="2" charset="-79"/>
                <a:cs typeface="Varela Round" panose="00000500000000000000" pitchFamily="2" charset="-79"/>
              </a:rPr>
              <a:t>2</a:t>
            </a:r>
            <a:endParaRPr lang="he-IL" sz="2200" dirty="0">
              <a:solidFill>
                <a:srgbClr val="3333FF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grpSp>
        <p:nvGrpSpPr>
          <p:cNvPr id="41" name="קבוצה 40"/>
          <p:cNvGrpSpPr/>
          <p:nvPr/>
        </p:nvGrpSpPr>
        <p:grpSpPr>
          <a:xfrm>
            <a:off x="59707" y="1841900"/>
            <a:ext cx="1671898" cy="1254578"/>
            <a:chOff x="3584892" y="5036314"/>
            <a:chExt cx="1671898" cy="1254578"/>
          </a:xfrm>
        </p:grpSpPr>
        <p:grpSp>
          <p:nvGrpSpPr>
            <p:cNvPr id="42" name="קבוצה 41"/>
            <p:cNvGrpSpPr/>
            <p:nvPr/>
          </p:nvGrpSpPr>
          <p:grpSpPr>
            <a:xfrm>
              <a:off x="3584892" y="5036314"/>
              <a:ext cx="1671898" cy="1210529"/>
              <a:chOff x="6240463" y="978348"/>
              <a:chExt cx="2773680" cy="2352647"/>
            </a:xfrm>
            <a:noFill/>
          </p:grpSpPr>
          <p:grpSp>
            <p:nvGrpSpPr>
              <p:cNvPr id="45" name="קבוצה 44"/>
              <p:cNvGrpSpPr/>
              <p:nvPr/>
            </p:nvGrpSpPr>
            <p:grpSpPr>
              <a:xfrm>
                <a:off x="6240463" y="978348"/>
                <a:ext cx="2773680" cy="2352647"/>
                <a:chOff x="4853623" y="1277316"/>
                <a:chExt cx="2773680" cy="2352647"/>
              </a:xfrm>
              <a:grpFill/>
            </p:grpSpPr>
            <p:sp>
              <p:nvSpPr>
                <p:cNvPr id="47" name="משולש שווה-שוקיים 46"/>
                <p:cNvSpPr/>
                <p:nvPr/>
              </p:nvSpPr>
              <p:spPr>
                <a:xfrm>
                  <a:off x="4853623" y="1277316"/>
                  <a:ext cx="2773680" cy="2352647"/>
                </a:xfrm>
                <a:prstGeom prst="triangle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8" name="מחבר ישר 47"/>
                <p:cNvCxnSpPr/>
                <p:nvPr/>
              </p:nvCxnSpPr>
              <p:spPr>
                <a:xfrm>
                  <a:off x="5394643" y="2677920"/>
                  <a:ext cx="1691640" cy="0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מחבר ישר 48"/>
                <p:cNvCxnSpPr>
                  <a:endCxn id="47" idx="3"/>
                </p:cNvCxnSpPr>
                <p:nvPr/>
              </p:nvCxnSpPr>
              <p:spPr>
                <a:xfrm>
                  <a:off x="6240463" y="2677920"/>
                  <a:ext cx="0" cy="952043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מלבן 45"/>
              <p:cNvSpPr/>
              <p:nvPr/>
            </p:nvSpPr>
            <p:spPr>
              <a:xfrm>
                <a:off x="7024243" y="2550174"/>
                <a:ext cx="372220" cy="63297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he-IL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Arial" panose="020B0604020202020204" pitchFamily="34" charset="0"/>
                    <a:cs typeface="Varela Round" panose="00000500000000000000" pitchFamily="2" charset="-79"/>
                  </a:rPr>
                  <a:t>n</a:t>
                </a:r>
                <a:endParaRPr kumimoji="0" lang="he-I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" name="מלבן 42"/>
            <p:cNvSpPr/>
            <p:nvPr/>
          </p:nvSpPr>
          <p:spPr>
            <a:xfrm>
              <a:off x="4194672" y="5169952"/>
              <a:ext cx="44435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</a:t>
              </a:r>
              <a:endParaRPr kumimoji="0" lang="he-IL" alt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endParaRPr>
            </a:p>
          </p:txBody>
        </p:sp>
        <p:sp>
          <p:nvSpPr>
            <p:cNvPr id="44" name="מלבן 43"/>
            <p:cNvSpPr/>
            <p:nvPr/>
          </p:nvSpPr>
          <p:spPr>
            <a:xfrm>
              <a:off x="4452338" y="5860005"/>
              <a:ext cx="678391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Mw</a:t>
              </a:r>
              <a:endPara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15936" y="4678959"/>
                <a:ext cx="796312" cy="7941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S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8 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SO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2 </m:t>
                          </m:r>
                        </m:den>
                      </m:f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936" y="4678959"/>
                <a:ext cx="796312" cy="794128"/>
              </a:xfrm>
              <a:prstGeom prst="rect">
                <a:avLst/>
              </a:prstGeom>
              <a:blipFill>
                <a:blip r:embed="rId4"/>
                <a:stretch>
                  <a:fillRect b="-23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09753" y="4942190"/>
                <a:ext cx="43904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753" y="4942190"/>
                <a:ext cx="4390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08624" y="4667382"/>
                <a:ext cx="1377024" cy="79566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S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8 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064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SO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2 </m:t>
                          </m:r>
                        </m:den>
                      </m:f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624" y="4667382"/>
                <a:ext cx="1377024" cy="795667"/>
              </a:xfrm>
              <a:prstGeom prst="rect">
                <a:avLst/>
              </a:prstGeom>
              <a:blipFill>
                <a:blip r:embed="rId6"/>
                <a:stretch>
                  <a:fillRect r="-2655" b="-23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05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26" grpId="0"/>
      <p:bldP spid="27" grpId="0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568049" y="853002"/>
            <a:ext cx="11414678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he-IL" sz="2400" dirty="0">
                <a:latin typeface="Varela Round" pitchFamily="2" charset="-79"/>
                <a:cs typeface="Varela Round" pitchFamily="2" charset="-79"/>
              </a:rPr>
              <a:t>חשב את המסה של אבקת הפלטינה שהופרדה </a:t>
            </a:r>
            <a:r>
              <a:rPr lang="he-IL" sz="2400" dirty="0" err="1">
                <a:latin typeface="Varela Round" pitchFamily="2" charset="-79"/>
                <a:cs typeface="Varela Round" pitchFamily="2" charset="-79"/>
              </a:rPr>
              <a:t>מהגפרית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. פרט את חישוביך. </a:t>
            </a:r>
            <a:endParaRPr lang="en-US" sz="24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251206" y="151220"/>
            <a:ext cx="3857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latin typeface="Varela Round" pitchFamily="2" charset="-79"/>
                <a:cs typeface="Varela Round" pitchFamily="2" charset="-79"/>
              </a:rPr>
              <a:t>שאלה 5 -סעיף ג'</a:t>
            </a:r>
            <a:r>
              <a:rPr lang="en-US" sz="3600" dirty="0">
                <a:latin typeface="Varela Round" pitchFamily="2" charset="-79"/>
                <a:cs typeface="Varela Round" pitchFamily="2" charset="-79"/>
              </a:rPr>
              <a:t>iii</a:t>
            </a:r>
            <a:endParaRPr lang="he-IL" sz="36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944880" y="2633832"/>
            <a:ext cx="11037846" cy="590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he-IL" sz="24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rPr>
              <a:t>גרם תערובת</a:t>
            </a:r>
            <a:r>
              <a:rPr lang="en-US" sz="24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rPr>
              <a:t> 100  </a:t>
            </a:r>
            <a:r>
              <a:rPr lang="en-US" sz="24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  <a:sym typeface="Symbol" panose="05050102010706020507" pitchFamily="18" charset="2"/>
              </a:rPr>
              <a:t></a:t>
            </a:r>
            <a:r>
              <a:rPr lang="en-US" sz="24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rPr>
              <a:t> ( </a:t>
            </a:r>
            <a:r>
              <a:rPr lang="en-US" dirty="0" err="1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rPr>
              <a:t>LiBr</a:t>
            </a:r>
            <a:r>
              <a:rPr lang="en-US" baseline="-250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rPr>
              <a:t>(s)</a:t>
            </a:r>
            <a:r>
              <a:rPr lang="he-IL" sz="24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rPr>
              <a:t>גרם </a:t>
            </a:r>
            <a:r>
              <a:rPr lang="en-US" sz="24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rPr>
              <a:t> 43.5)  </a:t>
            </a:r>
            <a:r>
              <a:rPr lang="en-US" sz="24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  <a:sym typeface="Symbol" panose="05050102010706020507" pitchFamily="18" charset="2"/>
              </a:rPr>
              <a:t></a:t>
            </a:r>
            <a:r>
              <a:rPr lang="en-US" sz="24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rPr>
              <a:t> ( </a:t>
            </a:r>
            <a:r>
              <a:rPr lang="en-US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rPr>
              <a:t>S</a:t>
            </a:r>
            <a:r>
              <a:rPr lang="en-US" baseline="-250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rPr>
              <a:t>8(s)</a:t>
            </a:r>
            <a:r>
              <a:rPr lang="en-US" sz="24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rPr>
              <a:t> </a:t>
            </a:r>
            <a:r>
              <a:rPr lang="he-IL" sz="24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rPr>
              <a:t>גרם</a:t>
            </a:r>
            <a:r>
              <a:rPr lang="en-US" sz="24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rPr>
              <a:t> 2.048)  =  Pt</a:t>
            </a:r>
            <a:r>
              <a:rPr lang="en-US" sz="2400" baseline="-250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rPr>
              <a:t>(s)</a:t>
            </a:r>
            <a:r>
              <a:rPr lang="en-US" sz="24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rPr>
              <a:t> </a:t>
            </a:r>
            <a:r>
              <a:rPr lang="he-IL" sz="24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rPr>
              <a:t>גרם</a:t>
            </a:r>
            <a:r>
              <a:rPr lang="en-US" sz="24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rPr>
              <a:t> 54.45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27119" y="1783080"/>
            <a:ext cx="8355607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3333FF"/>
                </a:solidFill>
                <a:latin typeface="Varela Round" pitchFamily="2" charset="-79"/>
                <a:cs typeface="Varela Round" pitchFamily="2" charset="-79"/>
              </a:rPr>
              <a:t>המסה של אבקת הפלטינה שהופרדה מהגופרית:</a:t>
            </a:r>
            <a:endParaRPr lang="en-US" sz="2400" dirty="0">
              <a:solidFill>
                <a:srgbClr val="3333FF"/>
              </a:solidFill>
              <a:latin typeface="Varela Round" pitchFamily="2" charset="-79"/>
              <a:cs typeface="Varela Round" pitchFamily="2" charset="-79"/>
            </a:endParaRPr>
          </a:p>
          <a:p>
            <a:endParaRPr lang="he-IL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769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-317" y="783336"/>
            <a:ext cx="12097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/>
              <a:t>הנפח של </a:t>
            </a:r>
            <a:r>
              <a:rPr lang="en-US" sz="2400" dirty="0"/>
              <a:t>SO</a:t>
            </a:r>
            <a:r>
              <a:rPr lang="en-US" sz="2400" baseline="-25000" dirty="0"/>
              <a:t>2(g) </a:t>
            </a:r>
            <a:r>
              <a:rPr lang="he-IL" sz="2400" dirty="0"/>
              <a:t> שהתקבל היה </a:t>
            </a:r>
            <a:r>
              <a:rPr lang="en-US" sz="2400" dirty="0"/>
              <a:t>1.7</a:t>
            </a:r>
            <a:r>
              <a:rPr lang="he-IL" sz="2400" dirty="0"/>
              <a:t> ליטר.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he-IL" sz="2400" dirty="0"/>
              <a:t>אם ימדדו את נפח התוצר באותם תנאי לחץ אך בטמפרטורה גבוהה יותר, 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קבע  אם נפחו יהיה גדול מ- </a:t>
            </a:r>
            <a:r>
              <a:rPr lang="en-US" sz="2400" dirty="0"/>
              <a:t>1.7</a:t>
            </a:r>
            <a:r>
              <a:rPr lang="he-IL" sz="2400" dirty="0"/>
              <a:t> ליטר, קטן מ- </a:t>
            </a:r>
            <a:r>
              <a:rPr lang="en-US" sz="2400" dirty="0"/>
              <a:t>1.7</a:t>
            </a:r>
            <a:r>
              <a:rPr lang="he-IL" sz="2400" dirty="0"/>
              <a:t> ליטר או שווה ל- </a:t>
            </a:r>
            <a:r>
              <a:rPr lang="en-US" sz="2400" dirty="0"/>
              <a:t>1.7</a:t>
            </a:r>
            <a:r>
              <a:rPr lang="he-IL" sz="2400" dirty="0"/>
              <a:t> ליטר.</a:t>
            </a:r>
            <a:endParaRPr lang="en-US" sz="2400" dirty="0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</p:spPr>
        <p:txBody>
          <a:bodyPr/>
          <a:lstStyle/>
          <a:p>
            <a:r>
              <a:rPr lang="he-IL" b="0" dirty="0"/>
              <a:t>שאלה 5 -סעיף ד'</a:t>
            </a:r>
          </a:p>
        </p:txBody>
      </p:sp>
      <p:sp>
        <p:nvSpPr>
          <p:cNvPr id="6" name="TextBox 5"/>
          <p:cNvSpPr txBox="1"/>
          <p:nvPr/>
        </p:nvSpPr>
        <p:spPr>
          <a:xfrm rot="19030601">
            <a:off x="-224495" y="1160226"/>
            <a:ext cx="2987040" cy="510778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r>
              <a:rPr lang="he-IL" sz="2400" dirty="0"/>
              <a:t>תרגיל להפסקה</a:t>
            </a:r>
          </a:p>
        </p:txBody>
      </p:sp>
    </p:spTree>
    <p:extLst>
      <p:ext uri="{BB962C8B-B14F-4D97-AF65-F5344CB8AC3E}">
        <p14:creationId xmlns:p14="http://schemas.microsoft.com/office/powerpoint/2010/main" val="1992291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88" y="2296940"/>
            <a:ext cx="12192000" cy="1260000"/>
          </a:xfrm>
        </p:spPr>
        <p:txBody>
          <a:bodyPr/>
          <a:lstStyle/>
          <a:p>
            <a:r>
              <a:rPr lang="he-IL" dirty="0"/>
              <a:t>הפסקה</a:t>
            </a:r>
          </a:p>
        </p:txBody>
      </p:sp>
      <p:grpSp>
        <p:nvGrpSpPr>
          <p:cNvPr id="4" name="קבוצה 3"/>
          <p:cNvGrpSpPr>
            <a:grpSpLocks/>
          </p:cNvGrpSpPr>
          <p:nvPr/>
        </p:nvGrpSpPr>
        <p:grpSpPr bwMode="auto">
          <a:xfrm>
            <a:off x="1358608" y="2036352"/>
            <a:ext cx="1333500" cy="1781175"/>
            <a:chOff x="900" y="900"/>
            <a:chExt cx="2100" cy="2805"/>
          </a:xfrm>
        </p:grpSpPr>
        <p:pic>
          <p:nvPicPr>
            <p:cNvPr id="5" name="Picture 6" descr="0kxc0fy_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900"/>
              <a:ext cx="840" cy="1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0kxc0fy_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980"/>
              <a:ext cx="840" cy="1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ectv3buy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" y="1800"/>
              <a:ext cx="885" cy="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0550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7" b="43927"/>
          <a:stretch/>
        </p:blipFill>
        <p:spPr>
          <a:xfrm>
            <a:off x="3820196" y="3165550"/>
            <a:ext cx="1298698" cy="159882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6" t="17834" r="40422" b="41890"/>
          <a:stretch/>
        </p:blipFill>
        <p:spPr>
          <a:xfrm>
            <a:off x="2765981" y="3753677"/>
            <a:ext cx="931334" cy="114839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7" t="40190" r="70454" b="21862"/>
          <a:stretch/>
        </p:blipFill>
        <p:spPr>
          <a:xfrm>
            <a:off x="1805861" y="4327875"/>
            <a:ext cx="960120" cy="1082041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-317" y="783336"/>
            <a:ext cx="12097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/>
              <a:t>הנפח של </a:t>
            </a:r>
            <a:r>
              <a:rPr lang="en-US" sz="2400" dirty="0"/>
              <a:t>SO</a:t>
            </a:r>
            <a:r>
              <a:rPr lang="en-US" sz="2400" baseline="-25000" dirty="0"/>
              <a:t>2(g) </a:t>
            </a:r>
            <a:r>
              <a:rPr lang="he-IL" sz="2400" dirty="0"/>
              <a:t> שהתקבל היה </a:t>
            </a:r>
            <a:r>
              <a:rPr lang="en-US" sz="2400" dirty="0"/>
              <a:t>1.7</a:t>
            </a:r>
            <a:r>
              <a:rPr lang="he-IL" sz="2400" dirty="0"/>
              <a:t> ליטר.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he-IL" sz="2400" dirty="0"/>
              <a:t>אם ימדדו את נפח התוצר באותם תנאי לחץ אך בטמפרטורה גבוהה יותר, 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קבע  אם נפחו יהיה גדול מ- </a:t>
            </a:r>
            <a:r>
              <a:rPr lang="en-US" sz="2400" dirty="0"/>
              <a:t>1.7</a:t>
            </a:r>
            <a:r>
              <a:rPr lang="he-IL" sz="2400" dirty="0"/>
              <a:t> ליטר, קטן מ- </a:t>
            </a:r>
            <a:r>
              <a:rPr lang="en-US" sz="2400" dirty="0"/>
              <a:t>1.7</a:t>
            </a:r>
            <a:r>
              <a:rPr lang="he-IL" sz="2400" dirty="0"/>
              <a:t> ליטר או שווה ל- </a:t>
            </a:r>
            <a:r>
              <a:rPr lang="en-US" sz="2400" dirty="0"/>
              <a:t>1.7</a:t>
            </a:r>
            <a:r>
              <a:rPr lang="he-IL" sz="2400" dirty="0"/>
              <a:t> ליטר.</a:t>
            </a:r>
            <a:endParaRPr lang="en-US" sz="2400" dirty="0"/>
          </a:p>
        </p:txBody>
      </p:sp>
      <p:sp>
        <p:nvSpPr>
          <p:cNvPr id="2" name="מלבן מעוגל 1"/>
          <p:cNvSpPr/>
          <p:nvPr/>
        </p:nvSpPr>
        <p:spPr>
          <a:xfrm>
            <a:off x="5241775" y="2616121"/>
            <a:ext cx="6824028" cy="2043113"/>
          </a:xfrm>
          <a:prstGeom prst="round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e-IL" sz="2400" dirty="0">
                <a:solidFill>
                  <a:srgbClr val="00CC0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נפח של </a:t>
            </a:r>
            <a:r>
              <a:rPr lang="en-US" sz="2400" dirty="0">
                <a:solidFill>
                  <a:srgbClr val="00CC0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SO</a:t>
            </a:r>
            <a:r>
              <a:rPr lang="en-US" sz="2400" baseline="-25000" dirty="0">
                <a:solidFill>
                  <a:srgbClr val="00CC0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2(g)</a:t>
            </a:r>
            <a:r>
              <a:rPr lang="en-US" sz="2400" dirty="0">
                <a:solidFill>
                  <a:srgbClr val="00CC0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 </a:t>
            </a:r>
            <a:r>
              <a:rPr lang="he-IL" sz="2400" dirty="0">
                <a:solidFill>
                  <a:srgbClr val="3333FF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  באותם תנאי לחץ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e-IL" sz="2400" dirty="0">
                <a:solidFill>
                  <a:srgbClr val="3333FF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אך בטמפרטורה גבוהה יותר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e-IL" sz="2800" dirty="0">
                <a:solidFill>
                  <a:srgbClr val="3333FF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יהיה גדול מ-</a:t>
            </a:r>
            <a:r>
              <a:rPr lang="en-US" sz="2800" dirty="0">
                <a:solidFill>
                  <a:srgbClr val="3333FF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1.7 </a:t>
            </a:r>
            <a:r>
              <a:rPr lang="he-IL" sz="2800" dirty="0">
                <a:solidFill>
                  <a:srgbClr val="3333FF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 ליטר.</a:t>
            </a:r>
            <a:endParaRPr lang="en-US" sz="2800" dirty="0">
              <a:solidFill>
                <a:srgbClr val="3333FF"/>
              </a:solidFill>
              <a:latin typeface="Varela Round" pitchFamily="2" charset="-79"/>
              <a:ea typeface="+mj-ea"/>
              <a:cs typeface="Varela Round" panose="00000500000000000000" pitchFamily="2" charset="-79"/>
            </a:endParaRPr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</p:spPr>
        <p:txBody>
          <a:bodyPr/>
          <a:lstStyle/>
          <a:p>
            <a:r>
              <a:rPr lang="he-IL" b="0" dirty="0"/>
              <a:t>פתרון: שאלה 5 -סעיף ד'</a:t>
            </a:r>
          </a:p>
        </p:txBody>
      </p:sp>
    </p:spTree>
    <p:extLst>
      <p:ext uri="{BB962C8B-B14F-4D97-AF65-F5344CB8AC3E}">
        <p14:creationId xmlns:p14="http://schemas.microsoft.com/office/powerpoint/2010/main" val="325499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תמונה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7" b="43927"/>
          <a:stretch/>
        </p:blipFill>
        <p:spPr>
          <a:xfrm>
            <a:off x="1998480" y="-7314"/>
            <a:ext cx="1298698" cy="1598822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743" y="352472"/>
            <a:ext cx="3893761" cy="4254824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6" t="17834" r="40422" b="41890"/>
          <a:stretch/>
        </p:blipFill>
        <p:spPr>
          <a:xfrm>
            <a:off x="848762" y="293284"/>
            <a:ext cx="931334" cy="114839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7" t="40190" r="70454" b="21862"/>
          <a:stretch/>
        </p:blipFill>
        <p:spPr>
          <a:xfrm>
            <a:off x="-111358" y="631594"/>
            <a:ext cx="960120" cy="1082041"/>
          </a:xfrm>
          <a:prstGeom prst="rect">
            <a:avLst/>
          </a:prstGeom>
        </p:spPr>
      </p:pic>
      <p:sp>
        <p:nvSpPr>
          <p:cNvPr id="18" name="כותרת 1"/>
          <p:cNvSpPr>
            <a:spLocks noGrp="1"/>
          </p:cNvSpPr>
          <p:nvPr>
            <p:ph type="title"/>
          </p:nvPr>
        </p:nvSpPr>
        <p:spPr>
          <a:xfrm>
            <a:off x="904147" y="62988"/>
            <a:ext cx="9802368" cy="720000"/>
          </a:xfrm>
        </p:spPr>
        <p:txBody>
          <a:bodyPr/>
          <a:lstStyle/>
          <a:p>
            <a:r>
              <a:rPr lang="he-IL" sz="3600" b="0" dirty="0"/>
              <a:t>הסבר: שאלה 5 -סעיף ד'</a:t>
            </a:r>
          </a:p>
        </p:txBody>
      </p:sp>
      <p:sp>
        <p:nvSpPr>
          <p:cNvPr id="20" name="תיבת טקסט 7">
            <a:extLst>
              <a:ext uri="{FF2B5EF4-FFF2-40B4-BE49-F238E27FC236}">
                <a16:creationId xmlns:a16="http://schemas.microsoft.com/office/drawing/2014/main" id="{996F8F1C-F37E-4EF1-A4ED-EA8935F334BA}"/>
              </a:ext>
            </a:extLst>
          </p:cNvPr>
          <p:cNvSpPr txBox="1"/>
          <p:nvPr/>
        </p:nvSpPr>
        <p:spPr>
          <a:xfrm>
            <a:off x="1371600" y="972664"/>
            <a:ext cx="6995160" cy="919401"/>
          </a:xfrm>
          <a:prstGeom prst="roundRect">
            <a:avLst/>
          </a:prstGeom>
          <a:noFill/>
          <a:ln w="38100">
            <a:noFill/>
            <a:prstDash val="dash"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charset="-79"/>
                <a:ea typeface="+mn-ea"/>
                <a:cs typeface="Varela Round" panose="00000500000000000000" charset="-79"/>
              </a:rPr>
              <a:t>כאשר הלחץ קבוע, מספר ההתנגשויות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charset="-79"/>
                <a:ea typeface="+mn-ea"/>
                <a:cs typeface="Varela Round" panose="00000500000000000000" charset="-79"/>
              </a:rPr>
              <a:t>של חלקיקי הגז ליחידת שטח בתוך ומחוץ לכלי שווה.</a:t>
            </a:r>
          </a:p>
        </p:txBody>
      </p:sp>
      <p:sp>
        <p:nvSpPr>
          <p:cNvPr id="21" name="תיבת טקסט 8">
            <a:extLst>
              <a:ext uri="{FF2B5EF4-FFF2-40B4-BE49-F238E27FC236}">
                <a16:creationId xmlns:a16="http://schemas.microsoft.com/office/drawing/2014/main" id="{627EF92C-FF6C-45C2-8291-10853F403668}"/>
              </a:ext>
            </a:extLst>
          </p:cNvPr>
          <p:cNvSpPr txBox="1"/>
          <p:nvPr/>
        </p:nvSpPr>
        <p:spPr>
          <a:xfrm>
            <a:off x="1051560" y="2384372"/>
            <a:ext cx="7315200" cy="919401"/>
          </a:xfrm>
          <a:prstGeom prst="roundRect">
            <a:avLst/>
          </a:prstGeom>
          <a:noFill/>
          <a:ln w="38100">
            <a:noFill/>
            <a:prstDash val="dash"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charset="-79"/>
                <a:ea typeface="+mn-ea"/>
                <a:cs typeface="Varela Round" panose="00000500000000000000" charset="-79"/>
              </a:rPr>
              <a:t>כשמעלים את הטמפרטורה עולה המהירות הממוצעת של חלקיקי הגז.</a:t>
            </a:r>
          </a:p>
        </p:txBody>
      </p:sp>
      <p:sp>
        <p:nvSpPr>
          <p:cNvPr id="23" name="תיבת טקסט 9">
            <a:extLst>
              <a:ext uri="{FF2B5EF4-FFF2-40B4-BE49-F238E27FC236}">
                <a16:creationId xmlns:a16="http://schemas.microsoft.com/office/drawing/2014/main" id="{78AECB0E-CA87-4BA3-A95D-27F312571B3B}"/>
              </a:ext>
            </a:extLst>
          </p:cNvPr>
          <p:cNvSpPr txBox="1"/>
          <p:nvPr/>
        </p:nvSpPr>
        <p:spPr>
          <a:xfrm>
            <a:off x="-3629098" y="4529102"/>
            <a:ext cx="12031464" cy="1328023"/>
          </a:xfrm>
          <a:prstGeom prst="roundRect">
            <a:avLst/>
          </a:prstGeom>
          <a:noFill/>
          <a:ln w="38100">
            <a:noFill/>
            <a:prstDash val="dash"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charset="-79"/>
                <a:ea typeface="+mn-ea"/>
                <a:cs typeface="Varela Round" panose="00000500000000000000" charset="-79"/>
              </a:rPr>
              <a:t>דפנות הכלי מוזזים כלפי חוץ, נפח הכלי גדל עד שמספר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charset="-79"/>
                <a:ea typeface="+mn-ea"/>
                <a:cs typeface="Varela Round" panose="00000500000000000000" charset="-79"/>
              </a:rPr>
              <a:t>ההתנגשויות ליחידת שטח בדפנות הכלי מבפנים שווה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charset="-79"/>
                <a:ea typeface="+mn-ea"/>
                <a:cs typeface="Varela Round" panose="00000500000000000000" charset="-79"/>
              </a:rPr>
              <a:t>לאלה שמחוץ לכלי.</a:t>
            </a:r>
          </a:p>
        </p:txBody>
      </p:sp>
      <p:sp>
        <p:nvSpPr>
          <p:cNvPr id="26" name="תיבת טקסט 10">
            <a:extLst>
              <a:ext uri="{FF2B5EF4-FFF2-40B4-BE49-F238E27FC236}">
                <a16:creationId xmlns:a16="http://schemas.microsoft.com/office/drawing/2014/main" id="{FA111075-E128-49F1-814D-1F38DAD8D0BC}"/>
              </a:ext>
            </a:extLst>
          </p:cNvPr>
          <p:cNvSpPr txBox="1"/>
          <p:nvPr/>
        </p:nvSpPr>
        <p:spPr>
          <a:xfrm>
            <a:off x="1015953" y="3456737"/>
            <a:ext cx="7386413" cy="919401"/>
          </a:xfrm>
          <a:prstGeom prst="roundRect">
            <a:avLst/>
          </a:prstGeom>
          <a:noFill/>
          <a:ln w="38100">
            <a:noFill/>
            <a:prstDash val="dash"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charset="-79"/>
                <a:ea typeface="+mn-ea"/>
                <a:cs typeface="Varela Round" panose="00000500000000000000" charset="-79"/>
              </a:rPr>
              <a:t>יש יותר התנגשויות ליחידת שטח על דפנות הכלי מצידו הפנימי של הכלי.</a:t>
            </a:r>
          </a:p>
        </p:txBody>
      </p:sp>
      <p:sp>
        <p:nvSpPr>
          <p:cNvPr id="27" name="חץ: למטה 11">
            <a:extLst>
              <a:ext uri="{FF2B5EF4-FFF2-40B4-BE49-F238E27FC236}">
                <a16:creationId xmlns:a16="http://schemas.microsoft.com/office/drawing/2014/main" id="{3FE935B3-0CBA-4467-86D4-1CC61DB25B67}"/>
              </a:ext>
            </a:extLst>
          </p:cNvPr>
          <p:cNvSpPr/>
          <p:nvPr/>
        </p:nvSpPr>
        <p:spPr>
          <a:xfrm>
            <a:off x="5001582" y="3087531"/>
            <a:ext cx="409257" cy="284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8" name="חץ: למטה 12">
            <a:extLst>
              <a:ext uri="{FF2B5EF4-FFF2-40B4-BE49-F238E27FC236}">
                <a16:creationId xmlns:a16="http://schemas.microsoft.com/office/drawing/2014/main" id="{2BDF16F6-EBC6-4F7D-9A83-0EA02CA28CD9}"/>
              </a:ext>
            </a:extLst>
          </p:cNvPr>
          <p:cNvSpPr/>
          <p:nvPr/>
        </p:nvSpPr>
        <p:spPr>
          <a:xfrm>
            <a:off x="5001583" y="2036205"/>
            <a:ext cx="409257" cy="284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31" name="חץ: למטה 13">
            <a:extLst>
              <a:ext uri="{FF2B5EF4-FFF2-40B4-BE49-F238E27FC236}">
                <a16:creationId xmlns:a16="http://schemas.microsoft.com/office/drawing/2014/main" id="{0D9562BA-F295-4692-A32F-7710FF177EE1}"/>
              </a:ext>
            </a:extLst>
          </p:cNvPr>
          <p:cNvSpPr/>
          <p:nvPr/>
        </p:nvSpPr>
        <p:spPr>
          <a:xfrm>
            <a:off x="5001583" y="4177975"/>
            <a:ext cx="409257" cy="284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28961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6" grpId="0"/>
      <p:bldP spid="27" grpId="0" animBg="1"/>
      <p:bldP spid="28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235975" y="926568"/>
            <a:ext cx="11621728" cy="540000"/>
          </a:xfrm>
        </p:spPr>
        <p:txBody>
          <a:bodyPr/>
          <a:lstStyle/>
          <a:p>
            <a:pPr algn="ctr"/>
            <a:r>
              <a:rPr lang="he-IL" b="0" dirty="0">
                <a:sym typeface="Varela Round"/>
              </a:rPr>
              <a:t>תרגול </a:t>
            </a:r>
            <a:r>
              <a:rPr lang="he-IL" b="0" dirty="0" err="1">
                <a:sym typeface="Varela Round"/>
              </a:rPr>
              <a:t>בסטוכיומטריה</a:t>
            </a:r>
            <a:endParaRPr lang="he-IL" b="0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0" y="1351247"/>
            <a:ext cx="11837033" cy="199875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Clr>
                <a:srgbClr val="00B050"/>
              </a:buClr>
              <a:buSzPct val="200000"/>
              <a:buFont typeface="Wingdings" panose="05000000000000000000" pitchFamily="2" charset="2"/>
              <a:buChar char="ü"/>
            </a:pPr>
            <a:r>
              <a:rPr lang="he-IL" dirty="0"/>
              <a:t>נפתור את שאלה 5 מבחינת הבגרות בכימיה, קיץ תשס"ט, 2009.</a:t>
            </a:r>
          </a:p>
          <a:p>
            <a:pPr>
              <a:lnSpc>
                <a:spcPct val="150000"/>
              </a:lnSpc>
              <a:buClr>
                <a:srgbClr val="00B050"/>
              </a:buClr>
              <a:buSzPct val="200000"/>
              <a:buFont typeface="Wingdings" panose="05000000000000000000" pitchFamily="2" charset="2"/>
              <a:buChar char="ü"/>
            </a:pPr>
            <a:r>
              <a:rPr lang="he-IL" dirty="0"/>
              <a:t>נפתור את שאלה 6 מבחינת הבגרות בכימיה, קיץ תשע"ג , 2013. </a:t>
            </a:r>
            <a:r>
              <a:rPr lang="he-IL" dirty="0">
                <a:solidFill>
                  <a:srgbClr val="3333FF"/>
                </a:solidFill>
              </a:rPr>
              <a:t>מצב גז </a:t>
            </a:r>
            <a:r>
              <a:rPr lang="he-IL" dirty="0" err="1">
                <a:solidFill>
                  <a:srgbClr val="3333FF"/>
                </a:solidFill>
              </a:rPr>
              <a:t>וסטויכיומטריה</a:t>
            </a:r>
            <a:r>
              <a:rPr lang="he-IL" dirty="0">
                <a:solidFill>
                  <a:srgbClr val="3333FF"/>
                </a:solidFill>
              </a:rPr>
              <a:t>.</a:t>
            </a:r>
          </a:p>
          <a:p>
            <a:pPr marL="0" indent="0" defTabSz="530225">
              <a:buClr>
                <a:srgbClr val="00CC00"/>
              </a:buClr>
              <a:buSzPct val="200000"/>
              <a:buNone/>
            </a:pPr>
            <a:r>
              <a:rPr lang="he-IL" dirty="0"/>
              <a:t>                 בפתרון השאלות יורחבו נושאים שקשורים לנושאי השאלה.</a:t>
            </a:r>
          </a:p>
          <a:p>
            <a:pPr marL="0" indent="0" defTabSz="530225">
              <a:buClr>
                <a:srgbClr val="00CC00"/>
              </a:buClr>
              <a:buSzPct val="200000"/>
              <a:buNone/>
            </a:pPr>
            <a:r>
              <a:rPr lang="he-IL" dirty="0"/>
              <a:t>                 בפתרונות נתרגל את השימוש בדף הנוסחאות המצורף למבחן הבגרות </a:t>
            </a:r>
            <a:r>
              <a:rPr lang="en-US" dirty="0"/>
              <a:t>-</a:t>
            </a:r>
            <a:endParaRPr lang="he-IL" dirty="0"/>
          </a:p>
        </p:txBody>
      </p:sp>
      <p:grpSp>
        <p:nvGrpSpPr>
          <p:cNvPr id="5" name="קבוצה 4"/>
          <p:cNvGrpSpPr/>
          <p:nvPr/>
        </p:nvGrpSpPr>
        <p:grpSpPr>
          <a:xfrm>
            <a:off x="6728111" y="3552064"/>
            <a:ext cx="1671898" cy="1210529"/>
            <a:chOff x="5095632" y="3641607"/>
            <a:chExt cx="1671898" cy="1210529"/>
          </a:xfrm>
        </p:grpSpPr>
        <p:grpSp>
          <p:nvGrpSpPr>
            <p:cNvPr id="6" name="קבוצה 5"/>
            <p:cNvGrpSpPr/>
            <p:nvPr/>
          </p:nvGrpSpPr>
          <p:grpSpPr>
            <a:xfrm>
              <a:off x="5095632" y="3641607"/>
              <a:ext cx="1671898" cy="1210529"/>
              <a:chOff x="6289032" y="916983"/>
              <a:chExt cx="2773680" cy="2352647"/>
            </a:xfrm>
            <a:noFill/>
          </p:grpSpPr>
          <p:grpSp>
            <p:nvGrpSpPr>
              <p:cNvPr id="11" name="קבוצה 10"/>
              <p:cNvGrpSpPr/>
              <p:nvPr/>
            </p:nvGrpSpPr>
            <p:grpSpPr>
              <a:xfrm>
                <a:off x="6289032" y="916983"/>
                <a:ext cx="2773680" cy="2352647"/>
                <a:chOff x="4902192" y="1215951"/>
                <a:chExt cx="2773680" cy="2352647"/>
              </a:xfrm>
              <a:grpFill/>
            </p:grpSpPr>
            <p:sp>
              <p:nvSpPr>
                <p:cNvPr id="13" name="משולש שווה-שוקיים 12"/>
                <p:cNvSpPr/>
                <p:nvPr/>
              </p:nvSpPr>
              <p:spPr>
                <a:xfrm>
                  <a:off x="4902192" y="1215951"/>
                  <a:ext cx="2773680" cy="2352647"/>
                </a:xfrm>
                <a:prstGeom prst="triangle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4" name="מחבר ישר 13"/>
                <p:cNvCxnSpPr/>
                <p:nvPr/>
              </p:nvCxnSpPr>
              <p:spPr>
                <a:xfrm>
                  <a:off x="5394643" y="2677920"/>
                  <a:ext cx="1691640" cy="0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מחבר ישר 14"/>
                <p:cNvCxnSpPr>
                  <a:endCxn id="13" idx="3"/>
                </p:cNvCxnSpPr>
                <p:nvPr/>
              </p:nvCxnSpPr>
              <p:spPr>
                <a:xfrm>
                  <a:off x="6289032" y="2616556"/>
                  <a:ext cx="0" cy="952042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מלבן 11"/>
              <p:cNvSpPr/>
              <p:nvPr/>
            </p:nvSpPr>
            <p:spPr>
              <a:xfrm>
                <a:off x="7515058" y="1345513"/>
                <a:ext cx="372220" cy="8374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he-IL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Arial" panose="020B0604020202020204" pitchFamily="34" charset="0"/>
                    <a:cs typeface="Varela Round" panose="00000500000000000000" pitchFamily="2" charset="-79"/>
                  </a:rPr>
                  <a:t>n</a:t>
                </a:r>
                <a:endParaRPr kumimoji="0" 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מלבן 8"/>
            <p:cNvSpPr/>
            <p:nvPr/>
          </p:nvSpPr>
          <p:spPr>
            <a:xfrm>
              <a:off x="5349246" y="4399162"/>
              <a:ext cx="44435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C</a:t>
              </a:r>
              <a:endParaRPr kumimoji="0" lang="he-IL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endParaRPr>
            </a:p>
          </p:txBody>
        </p:sp>
        <p:sp>
          <p:nvSpPr>
            <p:cNvPr id="10" name="מלבן 9"/>
            <p:cNvSpPr/>
            <p:nvPr/>
          </p:nvSpPr>
          <p:spPr>
            <a:xfrm>
              <a:off x="5980813" y="4382828"/>
              <a:ext cx="377026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V</a:t>
              </a:r>
              <a:endPara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  <p:grpSp>
        <p:nvGrpSpPr>
          <p:cNvPr id="2" name="קבוצה 1"/>
          <p:cNvGrpSpPr/>
          <p:nvPr/>
        </p:nvGrpSpPr>
        <p:grpSpPr>
          <a:xfrm>
            <a:off x="171381" y="3465652"/>
            <a:ext cx="1671898" cy="1239653"/>
            <a:chOff x="380622" y="4220093"/>
            <a:chExt cx="1671898" cy="1239653"/>
          </a:xfrm>
        </p:grpSpPr>
        <p:grpSp>
          <p:nvGrpSpPr>
            <p:cNvPr id="17" name="קבוצה 16"/>
            <p:cNvGrpSpPr/>
            <p:nvPr/>
          </p:nvGrpSpPr>
          <p:grpSpPr>
            <a:xfrm>
              <a:off x="380622" y="4220093"/>
              <a:ext cx="1671898" cy="1239653"/>
              <a:chOff x="6240463" y="978348"/>
              <a:chExt cx="2773680" cy="2409249"/>
            </a:xfrm>
            <a:noFill/>
          </p:grpSpPr>
          <p:grpSp>
            <p:nvGrpSpPr>
              <p:cNvPr id="20" name="קבוצה 19"/>
              <p:cNvGrpSpPr/>
              <p:nvPr/>
            </p:nvGrpSpPr>
            <p:grpSpPr>
              <a:xfrm>
                <a:off x="6240463" y="978348"/>
                <a:ext cx="2773680" cy="2352647"/>
                <a:chOff x="4853623" y="1277316"/>
                <a:chExt cx="2773680" cy="2352647"/>
              </a:xfrm>
              <a:grpFill/>
            </p:grpSpPr>
            <p:sp>
              <p:nvSpPr>
                <p:cNvPr id="22" name="משולש שווה-שוקיים 21"/>
                <p:cNvSpPr/>
                <p:nvPr/>
              </p:nvSpPr>
              <p:spPr>
                <a:xfrm>
                  <a:off x="4853623" y="1277316"/>
                  <a:ext cx="2773680" cy="2352647"/>
                </a:xfrm>
                <a:prstGeom prst="triangle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3" name="מחבר ישר 22"/>
                <p:cNvCxnSpPr/>
                <p:nvPr/>
              </p:nvCxnSpPr>
              <p:spPr>
                <a:xfrm>
                  <a:off x="5394643" y="2677920"/>
                  <a:ext cx="1691640" cy="0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מחבר ישר 23"/>
                <p:cNvCxnSpPr>
                  <a:endCxn id="22" idx="3"/>
                </p:cNvCxnSpPr>
                <p:nvPr/>
              </p:nvCxnSpPr>
              <p:spPr>
                <a:xfrm>
                  <a:off x="6240463" y="2677920"/>
                  <a:ext cx="0" cy="952043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מלבן 20"/>
              <p:cNvSpPr/>
              <p:nvPr/>
            </p:nvSpPr>
            <p:spPr>
              <a:xfrm>
                <a:off x="7024243" y="2550174"/>
                <a:ext cx="372220" cy="8374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he-IL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Arial" panose="020B0604020202020204" pitchFamily="34" charset="0"/>
                    <a:cs typeface="Varela Round" panose="00000500000000000000" pitchFamily="2" charset="-79"/>
                  </a:rPr>
                  <a:t>n</a:t>
                </a:r>
                <a:endParaRPr kumimoji="0" 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מלבן 17"/>
            <p:cNvSpPr/>
            <p:nvPr/>
          </p:nvSpPr>
          <p:spPr>
            <a:xfrm>
              <a:off x="990402" y="4353731"/>
              <a:ext cx="44435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N</a:t>
              </a:r>
              <a:endParaRPr kumimoji="0" lang="he-IL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endParaRPr>
            </a:p>
          </p:txBody>
        </p:sp>
        <p:sp>
          <p:nvSpPr>
            <p:cNvPr id="19" name="מלבן 18"/>
            <p:cNvSpPr/>
            <p:nvPr/>
          </p:nvSpPr>
          <p:spPr>
            <a:xfrm>
              <a:off x="1297408" y="4999735"/>
              <a:ext cx="553357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N</a:t>
              </a:r>
              <a:r>
                <a:rPr kumimoji="0" lang="en-US" alt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A</a:t>
              </a:r>
              <a:endParaRPr kumimoji="0" 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  <p:grpSp>
        <p:nvGrpSpPr>
          <p:cNvPr id="25" name="קבוצה 24"/>
          <p:cNvGrpSpPr/>
          <p:nvPr/>
        </p:nvGrpSpPr>
        <p:grpSpPr>
          <a:xfrm>
            <a:off x="4596930" y="3549117"/>
            <a:ext cx="1671898" cy="1239653"/>
            <a:chOff x="1915075" y="4215034"/>
            <a:chExt cx="1671898" cy="1239653"/>
          </a:xfrm>
        </p:grpSpPr>
        <p:grpSp>
          <p:nvGrpSpPr>
            <p:cNvPr id="26" name="קבוצה 25"/>
            <p:cNvGrpSpPr/>
            <p:nvPr/>
          </p:nvGrpSpPr>
          <p:grpSpPr>
            <a:xfrm>
              <a:off x="1915075" y="4215034"/>
              <a:ext cx="1671898" cy="1239653"/>
              <a:chOff x="6240463" y="978348"/>
              <a:chExt cx="2773680" cy="2409249"/>
            </a:xfrm>
            <a:noFill/>
          </p:grpSpPr>
          <p:grpSp>
            <p:nvGrpSpPr>
              <p:cNvPr id="29" name="קבוצה 28"/>
              <p:cNvGrpSpPr/>
              <p:nvPr/>
            </p:nvGrpSpPr>
            <p:grpSpPr>
              <a:xfrm>
                <a:off x="6240463" y="978348"/>
                <a:ext cx="2773680" cy="2352647"/>
                <a:chOff x="4853623" y="1277316"/>
                <a:chExt cx="2773680" cy="2352647"/>
              </a:xfrm>
              <a:grpFill/>
            </p:grpSpPr>
            <p:sp>
              <p:nvSpPr>
                <p:cNvPr id="31" name="משולש שווה-שוקיים 30"/>
                <p:cNvSpPr/>
                <p:nvPr/>
              </p:nvSpPr>
              <p:spPr>
                <a:xfrm>
                  <a:off x="4853623" y="1277316"/>
                  <a:ext cx="2773680" cy="2352647"/>
                </a:xfrm>
                <a:prstGeom prst="triangle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2" name="מחבר ישר 31"/>
                <p:cNvCxnSpPr/>
                <p:nvPr/>
              </p:nvCxnSpPr>
              <p:spPr>
                <a:xfrm>
                  <a:off x="5394643" y="2677920"/>
                  <a:ext cx="1691640" cy="0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מחבר ישר 32"/>
                <p:cNvCxnSpPr>
                  <a:endCxn id="31" idx="3"/>
                </p:cNvCxnSpPr>
                <p:nvPr/>
              </p:nvCxnSpPr>
              <p:spPr>
                <a:xfrm>
                  <a:off x="6240463" y="2677920"/>
                  <a:ext cx="0" cy="952043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מלבן 29"/>
              <p:cNvSpPr/>
              <p:nvPr/>
            </p:nvSpPr>
            <p:spPr>
              <a:xfrm>
                <a:off x="7024243" y="2550174"/>
                <a:ext cx="372220" cy="8374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he-IL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Arial" panose="020B0604020202020204" pitchFamily="34" charset="0"/>
                    <a:cs typeface="Varela Round" panose="00000500000000000000" pitchFamily="2" charset="-79"/>
                  </a:rPr>
                  <a:t>n</a:t>
                </a:r>
                <a:endParaRPr kumimoji="0" 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מלבן 26"/>
            <p:cNvSpPr/>
            <p:nvPr/>
          </p:nvSpPr>
          <p:spPr>
            <a:xfrm>
              <a:off x="2524855" y="4301433"/>
              <a:ext cx="44435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V</a:t>
              </a:r>
              <a:endParaRPr kumimoji="0" lang="he-IL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endParaRPr>
            </a:p>
          </p:txBody>
        </p:sp>
        <p:sp>
          <p:nvSpPr>
            <p:cNvPr id="28" name="מלבן 27"/>
            <p:cNvSpPr/>
            <p:nvPr/>
          </p:nvSpPr>
          <p:spPr>
            <a:xfrm>
              <a:off x="2795984" y="4956436"/>
              <a:ext cx="639919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Vm</a:t>
              </a:r>
              <a:endPara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  <p:grpSp>
        <p:nvGrpSpPr>
          <p:cNvPr id="35" name="קבוצה 34"/>
          <p:cNvGrpSpPr/>
          <p:nvPr/>
        </p:nvGrpSpPr>
        <p:grpSpPr>
          <a:xfrm>
            <a:off x="2461705" y="3500915"/>
            <a:ext cx="1671898" cy="1254578"/>
            <a:chOff x="3584892" y="5036314"/>
            <a:chExt cx="1671898" cy="1254578"/>
          </a:xfrm>
        </p:grpSpPr>
        <p:grpSp>
          <p:nvGrpSpPr>
            <p:cNvPr id="36" name="קבוצה 35"/>
            <p:cNvGrpSpPr/>
            <p:nvPr/>
          </p:nvGrpSpPr>
          <p:grpSpPr>
            <a:xfrm>
              <a:off x="3584892" y="5036314"/>
              <a:ext cx="1671898" cy="1239653"/>
              <a:chOff x="6240463" y="978348"/>
              <a:chExt cx="2773680" cy="2409249"/>
            </a:xfrm>
            <a:noFill/>
          </p:grpSpPr>
          <p:grpSp>
            <p:nvGrpSpPr>
              <p:cNvPr id="39" name="קבוצה 38"/>
              <p:cNvGrpSpPr/>
              <p:nvPr/>
            </p:nvGrpSpPr>
            <p:grpSpPr>
              <a:xfrm>
                <a:off x="6240463" y="978348"/>
                <a:ext cx="2773680" cy="2352647"/>
                <a:chOff x="4853623" y="1277316"/>
                <a:chExt cx="2773680" cy="2352647"/>
              </a:xfrm>
              <a:grpFill/>
            </p:grpSpPr>
            <p:sp>
              <p:nvSpPr>
                <p:cNvPr id="41" name="משולש שווה-שוקיים 40"/>
                <p:cNvSpPr/>
                <p:nvPr/>
              </p:nvSpPr>
              <p:spPr>
                <a:xfrm>
                  <a:off x="4853623" y="1277316"/>
                  <a:ext cx="2773680" cy="2352647"/>
                </a:xfrm>
                <a:prstGeom prst="triangle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2" name="מחבר ישר 41"/>
                <p:cNvCxnSpPr/>
                <p:nvPr/>
              </p:nvCxnSpPr>
              <p:spPr>
                <a:xfrm>
                  <a:off x="5394643" y="2677920"/>
                  <a:ext cx="1691640" cy="0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מחבר ישר 42"/>
                <p:cNvCxnSpPr>
                  <a:endCxn id="41" idx="3"/>
                </p:cNvCxnSpPr>
                <p:nvPr/>
              </p:nvCxnSpPr>
              <p:spPr>
                <a:xfrm>
                  <a:off x="6240463" y="2677920"/>
                  <a:ext cx="0" cy="952043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מלבן 39"/>
              <p:cNvSpPr/>
              <p:nvPr/>
            </p:nvSpPr>
            <p:spPr>
              <a:xfrm>
                <a:off x="7024243" y="2550174"/>
                <a:ext cx="372220" cy="8374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he-IL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Arial" panose="020B0604020202020204" pitchFamily="34" charset="0"/>
                    <a:cs typeface="Varela Round" panose="00000500000000000000" pitchFamily="2" charset="-79"/>
                  </a:rPr>
                  <a:t>n</a:t>
                </a:r>
                <a:endParaRPr kumimoji="0" lang="he-I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" name="מלבן 36"/>
            <p:cNvSpPr/>
            <p:nvPr/>
          </p:nvSpPr>
          <p:spPr>
            <a:xfrm>
              <a:off x="4194672" y="5169952"/>
              <a:ext cx="44435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</a:t>
              </a:r>
              <a:endParaRPr kumimoji="0" lang="he-IL" alt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endParaRPr>
            </a:p>
          </p:txBody>
        </p:sp>
        <p:sp>
          <p:nvSpPr>
            <p:cNvPr id="38" name="מלבן 37"/>
            <p:cNvSpPr/>
            <p:nvPr/>
          </p:nvSpPr>
          <p:spPr>
            <a:xfrm>
              <a:off x="4452338" y="5860005"/>
              <a:ext cx="678391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Mw</a:t>
              </a:r>
              <a:endPara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338851" y="4863451"/>
            <a:ext cx="21689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חישוב לתמיסות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56259" y="4875294"/>
            <a:ext cx="21689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חישוב  לגזים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2380" y="4863451"/>
            <a:ext cx="187568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חישוב למספר חלקיקים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52792" y="4863451"/>
            <a:ext cx="187568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חישוב למסות</a:t>
            </a:r>
          </a:p>
        </p:txBody>
      </p:sp>
    </p:spTree>
    <p:extLst>
      <p:ext uri="{BB962C8B-B14F-4D97-AF65-F5344CB8AC3E}">
        <p14:creationId xmlns:p14="http://schemas.microsoft.com/office/powerpoint/2010/main" val="360484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4" grpId="0"/>
      <p:bldP spid="45" grpId="0"/>
      <p:bldP spid="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410036" y="1325317"/>
            <a:ext cx="116433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306705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א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. מאחסנים את הגז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 </a:t>
            </a:r>
            <a:r>
              <a:rPr kumimoji="0" lang="he-IL" sz="22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בכלי סגור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. ציין שני מאפיינים מיקרוסקופיים של גז הנמצא בכלי סגור.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428" y="1841083"/>
            <a:ext cx="2866206" cy="29803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580376" y="2652437"/>
            <a:ext cx="9296398" cy="25849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 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המולקולות נעות בכול הכיוונים (תנועה אקראית).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המולקולות מבצעות שלושה סוגי תנועה: תנודה, סיבוב ומעתק.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המולקולות מתנגשות אחת בשנייה ובדפנות הכלי.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המרחקים בין המולקולות גדולים מאוד (ביחס לגודל המולקולות).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אין אינטראקציות בין המולקולות (הן זניחות).</a:t>
            </a:r>
          </a:p>
        </p:txBody>
      </p:sp>
      <p:sp>
        <p:nvSpPr>
          <p:cNvPr id="9" name="מלבן 8"/>
          <p:cNvSpPr/>
          <p:nvPr/>
        </p:nvSpPr>
        <p:spPr>
          <a:xfrm>
            <a:off x="3474317" y="2036283"/>
            <a:ext cx="5099473" cy="595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-306705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ניתן לבחור שניים מבין המאפיינים הבאי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ם: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</p:spPr>
        <p:txBody>
          <a:bodyPr/>
          <a:lstStyle/>
          <a:p>
            <a:r>
              <a:rPr lang="he-IL" b="0" dirty="0"/>
              <a:t>בגרות קיץ תשע"ג- שאלה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0036" y="985046"/>
            <a:ext cx="1137192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השאלה עוסקת בגז מימן גפרי,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5304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b="0" dirty="0"/>
              <a:t>שאלה 6- סעיף ב'</a:t>
            </a:r>
            <a:r>
              <a:rPr lang="en-US" sz="4000" b="0" dirty="0" err="1"/>
              <a:t>i</a:t>
            </a:r>
            <a:endParaRPr lang="he-IL" sz="4000" b="0" dirty="0"/>
          </a:p>
        </p:txBody>
      </p:sp>
      <p:sp>
        <p:nvSpPr>
          <p:cNvPr id="131" name="מלבן 130"/>
          <p:cNvSpPr/>
          <p:nvPr/>
        </p:nvSpPr>
        <p:spPr>
          <a:xfrm>
            <a:off x="333836" y="933094"/>
            <a:ext cx="1152432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ב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. בכלי סגור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A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יש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6.8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גרם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.  בכלי סגור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B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יש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12.8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גרם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SO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2(g)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   לחץ הגז בכלי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A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קטן מלחץ הגז בכלי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B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. שני הכלים נמצאים באותה טמפרטורה. 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   קבע האם היגד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i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נכון או שאינו נכון. נמק קביעתך.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684707" y="2440141"/>
            <a:ext cx="9753600" cy="5536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i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.  המספר הכולל של האטומים בכלי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A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שווה למספר הכולל של האטומים בכלי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B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5358330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214360" y="256894"/>
            <a:ext cx="3977640" cy="720000"/>
          </a:xfrm>
        </p:spPr>
        <p:txBody>
          <a:bodyPr/>
          <a:lstStyle/>
          <a:p>
            <a:pPr algn="r"/>
            <a:r>
              <a:rPr lang="he-IL" sz="4000" b="0" dirty="0"/>
              <a:t> פתרון - סעיף ב'</a:t>
            </a:r>
            <a:r>
              <a:rPr lang="en-US" sz="4000" b="0" dirty="0" err="1"/>
              <a:t>i</a:t>
            </a:r>
            <a:endParaRPr lang="he-IL" sz="4000" b="0" dirty="0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714542"/>
              </p:ext>
            </p:extLst>
          </p:nvPr>
        </p:nvGraphicFramePr>
        <p:xfrm>
          <a:off x="510615" y="1313137"/>
          <a:ext cx="11524330" cy="338328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4376274">
                  <a:extLst>
                    <a:ext uri="{9D8B030D-6E8A-4147-A177-3AD203B41FA5}">
                      <a16:colId xmlns:a16="http://schemas.microsoft.com/office/drawing/2014/main" val="4111210297"/>
                    </a:ext>
                  </a:extLst>
                </a:gridCol>
                <a:gridCol w="3574028">
                  <a:extLst>
                    <a:ext uri="{9D8B030D-6E8A-4147-A177-3AD203B41FA5}">
                      <a16:colId xmlns:a16="http://schemas.microsoft.com/office/drawing/2014/main" val="2428818666"/>
                    </a:ext>
                  </a:extLst>
                </a:gridCol>
                <a:gridCol w="3574028">
                  <a:extLst>
                    <a:ext uri="{9D8B030D-6E8A-4147-A177-3AD203B41FA5}">
                      <a16:colId xmlns:a16="http://schemas.microsoft.com/office/drawing/2014/main" val="1215310637"/>
                    </a:ext>
                  </a:extLst>
                </a:gridCol>
              </a:tblGrid>
              <a:tr h="619897"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208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687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901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60944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19216" y="2097236"/>
            <a:ext cx="224667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m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–מסה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gram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)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5704" y="3986612"/>
            <a:ext cx="424673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n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–מספר מול מולקולות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mol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)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21295" y="2981175"/>
                <a:ext cx="4155432" cy="86357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0"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Mw</a:t>
                </a:r>
                <a:r>
                  <a:rPr kumimoji="0" lang="he-I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 –מסה </a:t>
                </a:r>
                <a:r>
                  <a:rPr kumimoji="0" lang="he-IL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מולרית</a:t>
                </a:r>
                <a:r>
                  <a:rPr kumimoji="0" lang="he-I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gram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mol</m:t>
                        </m:r>
                      </m:den>
                    </m:f>
                  </m:oMath>
                </a14:m>
                <a:r>
                  <a:rPr kumimoji="0" lang="he-I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)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295" y="2981175"/>
                <a:ext cx="4155432" cy="863570"/>
              </a:xfrm>
              <a:prstGeom prst="rect">
                <a:avLst/>
              </a:prstGeom>
              <a:blipFill>
                <a:blip r:embed="rId2"/>
                <a:stretch>
                  <a:fillRect r="-249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999703" y="1445342"/>
            <a:ext cx="14154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S </a:t>
            </a:r>
            <a:r>
              <a:rPr lang="en-US" sz="2400" baseline="-25000" dirty="0"/>
              <a:t>(g)</a:t>
            </a:r>
            <a:endParaRPr lang="he-IL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450258" y="1445341"/>
            <a:ext cx="14154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SO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baseline="-25000" dirty="0"/>
              <a:t>(g)</a:t>
            </a:r>
            <a:endParaRPr lang="he-IL" sz="2400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4930676" y="2142000"/>
            <a:ext cx="1342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6.8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802892" y="2096400"/>
            <a:ext cx="18116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12.8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4842060" y="2965061"/>
            <a:ext cx="13568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34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36804" y="3015956"/>
            <a:ext cx="13568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64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65044" y="3835024"/>
                <a:ext cx="1527441" cy="62600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Varela Round"/>
                    <a:ea typeface="+mn-ea"/>
                    <a:cs typeface="Varela Round"/>
                  </a:rPr>
                  <a:t>n=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Mw</m:t>
                        </m:r>
                      </m:den>
                    </m:f>
                  </m:oMath>
                </a14:m>
                <a:endParaRPr kumimoji="0" lang="he-IL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044" y="3835024"/>
                <a:ext cx="1527441" cy="626005"/>
              </a:xfrm>
              <a:prstGeom prst="rect">
                <a:avLst/>
              </a:prstGeom>
              <a:blipFill>
                <a:blip r:embed="rId3"/>
                <a:stretch>
                  <a:fillRect b="-116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7789" y="3835024"/>
                <a:ext cx="1527441" cy="62600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Varela Round"/>
                    <a:ea typeface="+mn-ea"/>
                    <a:cs typeface="Varela Round"/>
                  </a:rPr>
                  <a:t>n=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Mw</m:t>
                        </m:r>
                      </m:den>
                    </m:f>
                  </m:oMath>
                </a14:m>
                <a:endParaRPr kumimoji="0" lang="he-IL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89" y="3835024"/>
                <a:ext cx="1527441" cy="626005"/>
              </a:xfrm>
              <a:prstGeom prst="rect">
                <a:avLst/>
              </a:prstGeom>
              <a:blipFill>
                <a:blip r:embed="rId4"/>
                <a:stretch>
                  <a:fillRect b="-116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מלבן 10"/>
          <p:cNvSpPr/>
          <p:nvPr/>
        </p:nvSpPr>
        <p:spPr>
          <a:xfrm>
            <a:off x="193112" y="440472"/>
            <a:ext cx="81613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בכלי סגור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A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יש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6.8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גרם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lang="en-US" sz="2200" baseline="-25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lang="en-US" sz="2200" baseline="-25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.  בכלי סגור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B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יש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12.8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גרם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SO</a:t>
            </a:r>
            <a:r>
              <a:rPr lang="en-US" sz="2200" baseline="-25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2(g)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.</a:t>
            </a:r>
            <a:endParaRPr lang="he-IL" sz="2200" dirty="0"/>
          </a:p>
        </p:txBody>
      </p:sp>
      <p:sp>
        <p:nvSpPr>
          <p:cNvPr id="20" name="מלבן מעוגל 19"/>
          <p:cNvSpPr/>
          <p:nvPr/>
        </p:nvSpPr>
        <p:spPr>
          <a:xfrm>
            <a:off x="4541520" y="329585"/>
            <a:ext cx="1901930" cy="6188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21" name="מלבן מעוגל 20"/>
          <p:cNvSpPr/>
          <p:nvPr/>
        </p:nvSpPr>
        <p:spPr>
          <a:xfrm>
            <a:off x="193112" y="314261"/>
            <a:ext cx="2266704" cy="6188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61707" y="3826047"/>
                <a:ext cx="871674" cy="6585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Varela Round"/>
                    <a:ea typeface="+mn-ea"/>
                    <a:cs typeface="Varela Round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6</m:t>
                        </m:r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.</m:t>
                        </m:r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8</m:t>
                        </m:r>
                      </m:num>
                      <m:den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34</m:t>
                        </m:r>
                      </m:den>
                    </m:f>
                  </m:oMath>
                </a14:m>
                <a:endParaRPr kumimoji="0" lang="he-IL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707" y="3826047"/>
                <a:ext cx="871674" cy="658578"/>
              </a:xfrm>
              <a:prstGeom prst="rect">
                <a:avLst/>
              </a:prstGeom>
              <a:blipFill>
                <a:blip r:embed="rId5"/>
                <a:stretch>
                  <a:fillRect l="-12587" b="-111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3083" y="3835024"/>
                <a:ext cx="1062420" cy="65774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Varela Round"/>
                    <a:ea typeface="+mn-ea"/>
                    <a:cs typeface="Varela Round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12</m:t>
                        </m:r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.</m:t>
                        </m:r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8</m:t>
                        </m:r>
                      </m:num>
                      <m:den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64</m:t>
                        </m:r>
                      </m:den>
                    </m:f>
                  </m:oMath>
                </a14:m>
                <a:endParaRPr kumimoji="0" lang="he-IL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083" y="3835024"/>
                <a:ext cx="1062420" cy="657744"/>
              </a:xfrm>
              <a:prstGeom prst="rect">
                <a:avLst/>
              </a:prstGeom>
              <a:blipFill>
                <a:blip r:embed="rId6"/>
                <a:stretch>
                  <a:fillRect l="-10286" b="-1203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426115" y="3933924"/>
            <a:ext cx="1020092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=0.2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82579" y="3909824"/>
            <a:ext cx="947255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=0.2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grpSp>
        <p:nvGrpSpPr>
          <p:cNvPr id="24" name="קבוצה 23"/>
          <p:cNvGrpSpPr/>
          <p:nvPr/>
        </p:nvGrpSpPr>
        <p:grpSpPr>
          <a:xfrm>
            <a:off x="193112" y="4561450"/>
            <a:ext cx="1671898" cy="1254578"/>
            <a:chOff x="3584892" y="5036314"/>
            <a:chExt cx="1671898" cy="1254578"/>
          </a:xfrm>
        </p:grpSpPr>
        <p:grpSp>
          <p:nvGrpSpPr>
            <p:cNvPr id="25" name="קבוצה 24"/>
            <p:cNvGrpSpPr/>
            <p:nvPr/>
          </p:nvGrpSpPr>
          <p:grpSpPr>
            <a:xfrm>
              <a:off x="3584892" y="5036314"/>
              <a:ext cx="1671898" cy="1239653"/>
              <a:chOff x="6240463" y="978348"/>
              <a:chExt cx="2773680" cy="2409249"/>
            </a:xfrm>
            <a:noFill/>
          </p:grpSpPr>
          <p:grpSp>
            <p:nvGrpSpPr>
              <p:cNvPr id="28" name="קבוצה 27"/>
              <p:cNvGrpSpPr/>
              <p:nvPr/>
            </p:nvGrpSpPr>
            <p:grpSpPr>
              <a:xfrm>
                <a:off x="6240463" y="978348"/>
                <a:ext cx="2773680" cy="2352647"/>
                <a:chOff x="4853623" y="1277316"/>
                <a:chExt cx="2773680" cy="2352647"/>
              </a:xfrm>
              <a:grpFill/>
            </p:grpSpPr>
            <p:sp>
              <p:nvSpPr>
                <p:cNvPr id="30" name="משולש שווה-שוקיים 29"/>
                <p:cNvSpPr/>
                <p:nvPr/>
              </p:nvSpPr>
              <p:spPr>
                <a:xfrm>
                  <a:off x="4853623" y="1277316"/>
                  <a:ext cx="2773680" cy="2352647"/>
                </a:xfrm>
                <a:prstGeom prst="triangle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1" name="מחבר ישר 30"/>
                <p:cNvCxnSpPr/>
                <p:nvPr/>
              </p:nvCxnSpPr>
              <p:spPr>
                <a:xfrm>
                  <a:off x="5394643" y="2677920"/>
                  <a:ext cx="1691640" cy="0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מחבר ישר 31"/>
                <p:cNvCxnSpPr>
                  <a:endCxn id="30" idx="3"/>
                </p:cNvCxnSpPr>
                <p:nvPr/>
              </p:nvCxnSpPr>
              <p:spPr>
                <a:xfrm>
                  <a:off x="6240463" y="2677920"/>
                  <a:ext cx="0" cy="952043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מלבן 28"/>
              <p:cNvSpPr/>
              <p:nvPr/>
            </p:nvSpPr>
            <p:spPr>
              <a:xfrm>
                <a:off x="7024243" y="2550174"/>
                <a:ext cx="372220" cy="8374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he-IL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Arial" panose="020B0604020202020204" pitchFamily="34" charset="0"/>
                    <a:cs typeface="Varela Round" panose="00000500000000000000" pitchFamily="2" charset="-79"/>
                  </a:rPr>
                  <a:t>n</a:t>
                </a:r>
                <a:endParaRPr kumimoji="0" lang="he-I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מלבן 25"/>
            <p:cNvSpPr/>
            <p:nvPr/>
          </p:nvSpPr>
          <p:spPr>
            <a:xfrm>
              <a:off x="4194672" y="5169952"/>
              <a:ext cx="44435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</a:t>
              </a:r>
              <a:endParaRPr kumimoji="0" lang="he-IL" alt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endParaRPr>
            </a:p>
          </p:txBody>
        </p:sp>
        <p:sp>
          <p:nvSpPr>
            <p:cNvPr id="27" name="מלבן 26"/>
            <p:cNvSpPr/>
            <p:nvPr/>
          </p:nvSpPr>
          <p:spPr>
            <a:xfrm>
              <a:off x="4452338" y="5860005"/>
              <a:ext cx="678391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Mw</a:t>
              </a:r>
              <a:endPara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126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" grpId="0"/>
      <p:bldP spid="10" grpId="0"/>
      <p:bldP spid="4" grpId="0"/>
      <p:bldP spid="12" grpId="0"/>
      <p:bldP spid="13" grpId="0"/>
      <p:bldP spid="14" grpId="0"/>
      <p:bldP spid="15" grpId="0"/>
      <p:bldP spid="16" grpId="0"/>
      <p:bldP spid="11" grpId="0"/>
      <p:bldP spid="20" grpId="0" animBg="1"/>
      <p:bldP spid="21" grpId="0" animBg="1"/>
      <p:bldP spid="18" grpId="0"/>
      <p:bldP spid="19" grpId="0"/>
      <p:bldP spid="22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214360" y="256894"/>
            <a:ext cx="3977640" cy="720000"/>
          </a:xfrm>
        </p:spPr>
        <p:txBody>
          <a:bodyPr/>
          <a:lstStyle/>
          <a:p>
            <a:pPr algn="r"/>
            <a:r>
              <a:rPr lang="he-IL" sz="4000" b="0" dirty="0"/>
              <a:t> פתרון - סעיף ב'</a:t>
            </a:r>
            <a:r>
              <a:rPr lang="en-US" sz="4000" b="0" dirty="0" err="1"/>
              <a:t>i</a:t>
            </a:r>
            <a:endParaRPr lang="he-IL" sz="40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7468584" y="1910538"/>
            <a:ext cx="42467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n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–מספר מול מולקולות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mol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)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9943" y="1248551"/>
            <a:ext cx="14154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S </a:t>
            </a:r>
            <a:r>
              <a:rPr lang="en-US" sz="2400" baseline="-25000" dirty="0"/>
              <a:t>(g)</a:t>
            </a:r>
            <a:endParaRPr lang="he-IL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271138" y="1248550"/>
            <a:ext cx="14154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SO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baseline="-25000" dirty="0"/>
              <a:t>(g)</a:t>
            </a:r>
            <a:endParaRPr lang="he-IL" sz="24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952001" y="1882907"/>
            <a:ext cx="2053718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n=0.2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193112" y="440472"/>
            <a:ext cx="81613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בכלי סגור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A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יש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6.8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גרם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lang="en-US" sz="2200" baseline="-25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lang="en-US" sz="2200" baseline="-25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.  בכלי סגור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B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יש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12.8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גרם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SO</a:t>
            </a:r>
            <a:r>
              <a:rPr lang="en-US" sz="2200" baseline="-25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2(g)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.</a:t>
            </a:r>
            <a:endParaRPr lang="he-IL" sz="2200" dirty="0"/>
          </a:p>
        </p:txBody>
      </p:sp>
      <p:sp>
        <p:nvSpPr>
          <p:cNvPr id="20" name="מלבן מעוגל 19"/>
          <p:cNvSpPr/>
          <p:nvPr/>
        </p:nvSpPr>
        <p:spPr>
          <a:xfrm>
            <a:off x="4541520" y="329585"/>
            <a:ext cx="1901930" cy="6188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21" name="מלבן מעוגל 20"/>
          <p:cNvSpPr/>
          <p:nvPr/>
        </p:nvSpPr>
        <p:spPr>
          <a:xfrm>
            <a:off x="193112" y="314261"/>
            <a:ext cx="2266704" cy="6188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80566" y="1891755"/>
            <a:ext cx="2053718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n=0.2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68584" y="2612124"/>
            <a:ext cx="42467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n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–מספר מול אטומים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mol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)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91985" y="2554680"/>
            <a:ext cx="323088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n=0.2 x 3 =0.6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909" y="2552766"/>
            <a:ext cx="323088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n=0.2 x 3 =0.6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graphicFrame>
        <p:nvGraphicFramePr>
          <p:cNvPr id="26" name="טבלה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56846"/>
              </p:ext>
            </p:extLst>
          </p:nvPr>
        </p:nvGraphicFramePr>
        <p:xfrm>
          <a:off x="441784" y="1214611"/>
          <a:ext cx="11524331" cy="3181522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4452795">
                  <a:extLst>
                    <a:ext uri="{9D8B030D-6E8A-4147-A177-3AD203B41FA5}">
                      <a16:colId xmlns:a16="http://schemas.microsoft.com/office/drawing/2014/main" val="4111210297"/>
                    </a:ext>
                  </a:extLst>
                </a:gridCol>
                <a:gridCol w="3535768">
                  <a:extLst>
                    <a:ext uri="{9D8B030D-6E8A-4147-A177-3AD203B41FA5}">
                      <a16:colId xmlns:a16="http://schemas.microsoft.com/office/drawing/2014/main" val="2428818666"/>
                    </a:ext>
                  </a:extLst>
                </a:gridCol>
                <a:gridCol w="3535768">
                  <a:extLst>
                    <a:ext uri="{9D8B030D-6E8A-4147-A177-3AD203B41FA5}">
                      <a16:colId xmlns:a16="http://schemas.microsoft.com/office/drawing/2014/main" val="1215310637"/>
                    </a:ext>
                  </a:extLst>
                </a:gridCol>
              </a:tblGrid>
              <a:tr h="689184"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208193"/>
                  </a:ext>
                </a:extLst>
              </a:tr>
              <a:tr h="651809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901775"/>
                  </a:ext>
                </a:extLst>
              </a:tr>
              <a:tr h="651809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284008"/>
                  </a:ext>
                </a:extLst>
              </a:tr>
              <a:tr h="651809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44068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94320" y="3578750"/>
            <a:ext cx="37999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N</a:t>
            </a:r>
            <a:r>
              <a:rPr lang="he-IL" sz="24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–</a:t>
            </a:r>
            <a:r>
              <a:rPr lang="he-IL" sz="2400" dirty="0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סה"כ מספר האטומים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19891" y="4957559"/>
            <a:ext cx="26436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3333FF"/>
                </a:solidFill>
              </a:rPr>
              <a:t>N</a:t>
            </a:r>
            <a:r>
              <a:rPr lang="en-US" dirty="0">
                <a:solidFill>
                  <a:srgbClr val="3333FF"/>
                </a:solidFill>
              </a:rPr>
              <a:t>A</a:t>
            </a:r>
            <a:r>
              <a:rPr lang="he-IL" sz="2200" dirty="0">
                <a:solidFill>
                  <a:srgbClr val="3333FF"/>
                </a:solidFill>
              </a:rPr>
              <a:t>=</a:t>
            </a:r>
            <a:r>
              <a:rPr lang="en-US" sz="2400" dirty="0">
                <a:solidFill>
                  <a:srgbClr val="3333FF"/>
                </a:solidFill>
              </a:rPr>
              <a:t>6.02 x 10</a:t>
            </a:r>
            <a:r>
              <a:rPr lang="en-US" sz="2400" baseline="30000" dirty="0">
                <a:solidFill>
                  <a:srgbClr val="3333FF"/>
                </a:solidFill>
              </a:rPr>
              <a:t>23</a:t>
            </a:r>
            <a:endParaRPr lang="he-IL" sz="2400" baseline="30000" dirty="0">
              <a:solidFill>
                <a:srgbClr val="3333FF"/>
              </a:solidFill>
            </a:endParaRPr>
          </a:p>
        </p:txBody>
      </p:sp>
      <p:grpSp>
        <p:nvGrpSpPr>
          <p:cNvPr id="28" name="קבוצה 27"/>
          <p:cNvGrpSpPr/>
          <p:nvPr/>
        </p:nvGrpSpPr>
        <p:grpSpPr>
          <a:xfrm>
            <a:off x="51161" y="4351426"/>
            <a:ext cx="1671898" cy="1239653"/>
            <a:chOff x="380622" y="4220093"/>
            <a:chExt cx="1671898" cy="1239653"/>
          </a:xfrm>
        </p:grpSpPr>
        <p:grpSp>
          <p:nvGrpSpPr>
            <p:cNvPr id="29" name="קבוצה 28"/>
            <p:cNvGrpSpPr/>
            <p:nvPr/>
          </p:nvGrpSpPr>
          <p:grpSpPr>
            <a:xfrm>
              <a:off x="380622" y="4220093"/>
              <a:ext cx="1671898" cy="1239653"/>
              <a:chOff x="6240463" y="978348"/>
              <a:chExt cx="2773680" cy="2409249"/>
            </a:xfrm>
            <a:noFill/>
          </p:grpSpPr>
          <p:grpSp>
            <p:nvGrpSpPr>
              <p:cNvPr id="32" name="קבוצה 31"/>
              <p:cNvGrpSpPr/>
              <p:nvPr/>
            </p:nvGrpSpPr>
            <p:grpSpPr>
              <a:xfrm>
                <a:off x="6240463" y="978348"/>
                <a:ext cx="2773680" cy="2352647"/>
                <a:chOff x="4853623" y="1277316"/>
                <a:chExt cx="2773680" cy="2352647"/>
              </a:xfrm>
              <a:grpFill/>
            </p:grpSpPr>
            <p:sp>
              <p:nvSpPr>
                <p:cNvPr id="34" name="משולש שווה-שוקיים 33"/>
                <p:cNvSpPr/>
                <p:nvPr/>
              </p:nvSpPr>
              <p:spPr>
                <a:xfrm>
                  <a:off x="4853623" y="1277316"/>
                  <a:ext cx="2773680" cy="2352647"/>
                </a:xfrm>
                <a:prstGeom prst="triangle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5" name="מחבר ישר 34"/>
                <p:cNvCxnSpPr/>
                <p:nvPr/>
              </p:nvCxnSpPr>
              <p:spPr>
                <a:xfrm>
                  <a:off x="5394643" y="2677920"/>
                  <a:ext cx="1691640" cy="0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מחבר ישר 35"/>
                <p:cNvCxnSpPr>
                  <a:endCxn id="34" idx="3"/>
                </p:cNvCxnSpPr>
                <p:nvPr/>
              </p:nvCxnSpPr>
              <p:spPr>
                <a:xfrm>
                  <a:off x="6240463" y="2677920"/>
                  <a:ext cx="0" cy="952043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מלבן 32"/>
              <p:cNvSpPr/>
              <p:nvPr/>
            </p:nvSpPr>
            <p:spPr>
              <a:xfrm>
                <a:off x="7024243" y="2550174"/>
                <a:ext cx="372220" cy="8374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he-IL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Arial" panose="020B0604020202020204" pitchFamily="34" charset="0"/>
                    <a:cs typeface="Varela Round" panose="00000500000000000000" pitchFamily="2" charset="-79"/>
                  </a:rPr>
                  <a:t>n</a:t>
                </a:r>
                <a:endParaRPr kumimoji="0" 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מלבן 29"/>
            <p:cNvSpPr/>
            <p:nvPr/>
          </p:nvSpPr>
          <p:spPr>
            <a:xfrm>
              <a:off x="990402" y="4353731"/>
              <a:ext cx="44435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N</a:t>
              </a:r>
              <a:endParaRPr kumimoji="0" lang="he-IL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endParaRPr>
            </a:p>
          </p:txBody>
        </p:sp>
        <p:sp>
          <p:nvSpPr>
            <p:cNvPr id="31" name="מלבן 30"/>
            <p:cNvSpPr/>
            <p:nvPr/>
          </p:nvSpPr>
          <p:spPr>
            <a:xfrm>
              <a:off x="1297408" y="4999735"/>
              <a:ext cx="553357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N</a:t>
              </a:r>
              <a:r>
                <a:rPr kumimoji="0" lang="en-US" alt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A</a:t>
              </a:r>
              <a:endParaRPr kumimoji="0" 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421445" y="3115617"/>
            <a:ext cx="153383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dirty="0">
                <a:solidFill>
                  <a:srgbClr val="3333FF"/>
                </a:solidFill>
              </a:rPr>
              <a:t>N=n x N</a:t>
            </a:r>
            <a:r>
              <a:rPr lang="en-US" dirty="0">
                <a:solidFill>
                  <a:srgbClr val="3333FF"/>
                </a:solidFill>
              </a:rPr>
              <a:t>A</a:t>
            </a:r>
            <a:endParaRPr lang="he-IL" dirty="0">
              <a:solidFill>
                <a:srgbClr val="3333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0700" y="3573490"/>
            <a:ext cx="319823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200" dirty="0">
                <a:solidFill>
                  <a:srgbClr val="3333FF"/>
                </a:solidFill>
              </a:rPr>
              <a:t>N=0.6 x 6.02 x 10</a:t>
            </a:r>
            <a:r>
              <a:rPr lang="en-US" sz="2200" baseline="30000" dirty="0">
                <a:solidFill>
                  <a:srgbClr val="3333FF"/>
                </a:solidFill>
              </a:rPr>
              <a:t>23</a:t>
            </a:r>
            <a:endParaRPr lang="he-IL" baseline="30000" dirty="0">
              <a:solidFill>
                <a:srgbClr val="3333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2682" y="3136673"/>
            <a:ext cx="153383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dirty="0">
                <a:solidFill>
                  <a:srgbClr val="3333FF"/>
                </a:solidFill>
              </a:rPr>
              <a:t>N=n x N</a:t>
            </a:r>
            <a:r>
              <a:rPr lang="en-US" dirty="0">
                <a:solidFill>
                  <a:srgbClr val="3333FF"/>
                </a:solidFill>
              </a:rPr>
              <a:t>A</a:t>
            </a:r>
            <a:endParaRPr lang="he-IL" dirty="0">
              <a:solidFill>
                <a:srgbClr val="3333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80390" y="3548324"/>
            <a:ext cx="319823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200" dirty="0">
                <a:solidFill>
                  <a:srgbClr val="3333FF"/>
                </a:solidFill>
              </a:rPr>
              <a:t>N=0.6 x 6.02 x 10</a:t>
            </a:r>
            <a:r>
              <a:rPr lang="en-US" sz="2200" baseline="30000" dirty="0">
                <a:solidFill>
                  <a:srgbClr val="3333FF"/>
                </a:solidFill>
              </a:rPr>
              <a:t>23</a:t>
            </a:r>
            <a:endParaRPr lang="he-IL" baseline="30000" dirty="0">
              <a:solidFill>
                <a:srgbClr val="3333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55921" y="4010908"/>
            <a:ext cx="319823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200" dirty="0">
                <a:solidFill>
                  <a:srgbClr val="3333FF"/>
                </a:solidFill>
              </a:rPr>
              <a:t>N=3.612 x 10</a:t>
            </a:r>
            <a:r>
              <a:rPr lang="en-US" sz="2200" baseline="30000" dirty="0">
                <a:solidFill>
                  <a:srgbClr val="3333FF"/>
                </a:solidFill>
              </a:rPr>
              <a:t>23</a:t>
            </a:r>
            <a:endParaRPr lang="he-IL" baseline="30000" dirty="0">
              <a:solidFill>
                <a:srgbClr val="3333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72271" y="3965246"/>
            <a:ext cx="319823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200" dirty="0">
                <a:solidFill>
                  <a:srgbClr val="3333FF"/>
                </a:solidFill>
              </a:rPr>
              <a:t>N=3.612 x 10</a:t>
            </a:r>
            <a:r>
              <a:rPr lang="en-US" sz="2200" baseline="30000" dirty="0">
                <a:solidFill>
                  <a:srgbClr val="3333FF"/>
                </a:solidFill>
              </a:rPr>
              <a:t>23</a:t>
            </a:r>
            <a:endParaRPr lang="he-IL" baseline="30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6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4" grpId="0"/>
      <p:bldP spid="27" grpId="0"/>
      <p:bldP spid="8" grpId="0"/>
      <p:bldP spid="37" grpId="0"/>
      <p:bldP spid="38" grpId="0"/>
      <p:bldP spid="4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214360" y="256894"/>
            <a:ext cx="3977640" cy="720000"/>
          </a:xfrm>
        </p:spPr>
        <p:txBody>
          <a:bodyPr/>
          <a:lstStyle/>
          <a:p>
            <a:pPr algn="r"/>
            <a:r>
              <a:rPr lang="he-IL" sz="4000" b="0" dirty="0"/>
              <a:t> פתרון - סעיף ב'</a:t>
            </a:r>
            <a:r>
              <a:rPr lang="en-US" sz="4000" b="0" dirty="0" err="1"/>
              <a:t>i</a:t>
            </a:r>
            <a:endParaRPr lang="he-IL" sz="4000" b="0" dirty="0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669350"/>
              </p:ext>
            </p:extLst>
          </p:nvPr>
        </p:nvGraphicFramePr>
        <p:xfrm>
          <a:off x="322233" y="1175913"/>
          <a:ext cx="11524330" cy="2481629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4376274">
                  <a:extLst>
                    <a:ext uri="{9D8B030D-6E8A-4147-A177-3AD203B41FA5}">
                      <a16:colId xmlns:a16="http://schemas.microsoft.com/office/drawing/2014/main" val="4111210297"/>
                    </a:ext>
                  </a:extLst>
                </a:gridCol>
                <a:gridCol w="3574028">
                  <a:extLst>
                    <a:ext uri="{9D8B030D-6E8A-4147-A177-3AD203B41FA5}">
                      <a16:colId xmlns:a16="http://schemas.microsoft.com/office/drawing/2014/main" val="2428818666"/>
                    </a:ext>
                  </a:extLst>
                </a:gridCol>
                <a:gridCol w="3574028">
                  <a:extLst>
                    <a:ext uri="{9D8B030D-6E8A-4147-A177-3AD203B41FA5}">
                      <a16:colId xmlns:a16="http://schemas.microsoft.com/office/drawing/2014/main" val="1215310637"/>
                    </a:ext>
                  </a:extLst>
                </a:gridCol>
              </a:tblGrid>
              <a:tr h="652829"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208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687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90177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68584" y="1910538"/>
            <a:ext cx="424673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n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–מספר מול מולקולות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mol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)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9943" y="1248551"/>
            <a:ext cx="14154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S </a:t>
            </a:r>
            <a:r>
              <a:rPr lang="en-US" sz="2400" baseline="-25000" dirty="0"/>
              <a:t>(g)</a:t>
            </a:r>
            <a:endParaRPr lang="he-IL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271138" y="1248550"/>
            <a:ext cx="14154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SO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baseline="-25000" dirty="0"/>
              <a:t>(g)</a:t>
            </a:r>
            <a:endParaRPr lang="he-IL" sz="24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952001" y="1882907"/>
            <a:ext cx="2053718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n=0.2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193112" y="440472"/>
            <a:ext cx="81613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בכלי סגור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A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יש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6.8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גרם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lang="en-US" sz="2200" baseline="-25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lang="en-US" sz="2200" baseline="-25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.  בכלי סגור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B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יש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12.8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גרם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SO</a:t>
            </a:r>
            <a:r>
              <a:rPr lang="en-US" sz="2200" baseline="-25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2(g)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.</a:t>
            </a:r>
            <a:endParaRPr lang="he-IL" sz="2200" dirty="0"/>
          </a:p>
        </p:txBody>
      </p:sp>
      <p:sp>
        <p:nvSpPr>
          <p:cNvPr id="20" name="מלבן מעוגל 19"/>
          <p:cNvSpPr/>
          <p:nvPr/>
        </p:nvSpPr>
        <p:spPr>
          <a:xfrm>
            <a:off x="4541520" y="329585"/>
            <a:ext cx="1901930" cy="6188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21" name="מלבן מעוגל 20"/>
          <p:cNvSpPr/>
          <p:nvPr/>
        </p:nvSpPr>
        <p:spPr>
          <a:xfrm>
            <a:off x="193112" y="314261"/>
            <a:ext cx="2266704" cy="6188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80566" y="1891755"/>
            <a:ext cx="2053718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n=0.2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112" y="3626661"/>
            <a:ext cx="11782573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2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בשני הכלים יש את אותו מספר מולים של גז,</a:t>
            </a:r>
            <a:r>
              <a:rPr lang="he-IL" sz="22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ולכן יש את אותו מספר של מולקולות. </a:t>
            </a:r>
          </a:p>
          <a:p>
            <a:pPr>
              <a:lnSpc>
                <a:spcPct val="150000"/>
              </a:lnSpc>
            </a:pPr>
            <a:r>
              <a:rPr lang="he-IL" sz="22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במולקולה של כל אחד מהגזים יש </a:t>
            </a:r>
            <a:r>
              <a:rPr lang="en-US" sz="22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r>
              <a:rPr lang="he-IL" sz="22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אטומים.</a:t>
            </a:r>
            <a:r>
              <a:rPr lang="en-US" sz="22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2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68584" y="2878287"/>
            <a:ext cx="42467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N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–מספר אטומים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18" name="TextBox 17"/>
          <p:cNvSpPr txBox="1"/>
          <p:nvPr/>
        </p:nvSpPr>
        <p:spPr>
          <a:xfrm rot="20291047">
            <a:off x="174755" y="4074384"/>
            <a:ext cx="2192764" cy="578882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r>
              <a:rPr lang="he-IL" sz="2800" dirty="0"/>
              <a:t>ההיגד נכון</a:t>
            </a:r>
          </a:p>
        </p:txBody>
      </p:sp>
      <p:sp>
        <p:nvSpPr>
          <p:cNvPr id="25" name="מלבן 24"/>
          <p:cNvSpPr/>
          <p:nvPr/>
        </p:nvSpPr>
        <p:spPr>
          <a:xfrm>
            <a:off x="251002" y="4815827"/>
            <a:ext cx="7770060" cy="1061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he-IL" sz="2200" dirty="0">
                <a:solidFill>
                  <a:srgbClr val="00B05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ההיגד-</a:t>
            </a:r>
            <a:r>
              <a:rPr lang="he-IL" sz="2200" dirty="0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המספר הכולל של האטומים בכלי </a:t>
            </a:r>
            <a:r>
              <a:rPr lang="en-US" sz="2200" dirty="0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A</a:t>
            </a:r>
            <a:r>
              <a:rPr lang="he-IL" sz="2200" dirty="0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שווה למספר הכולל של האטומים בכלי </a:t>
            </a:r>
            <a:r>
              <a:rPr lang="en-US" sz="2200" dirty="0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B</a:t>
            </a:r>
            <a:r>
              <a:rPr lang="he-IL" sz="2200" dirty="0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41161" y="2788211"/>
            <a:ext cx="353252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200" dirty="0"/>
              <a:t>N=0.2 x 3 x 6.02 x 10</a:t>
            </a:r>
            <a:r>
              <a:rPr lang="en-US" sz="2200" baseline="30000" dirty="0"/>
              <a:t>23</a:t>
            </a:r>
            <a:endParaRPr lang="he-IL" baseline="30000" dirty="0"/>
          </a:p>
        </p:txBody>
      </p:sp>
      <p:sp>
        <p:nvSpPr>
          <p:cNvPr id="28" name="TextBox 27"/>
          <p:cNvSpPr txBox="1"/>
          <p:nvPr/>
        </p:nvSpPr>
        <p:spPr>
          <a:xfrm>
            <a:off x="493174" y="2799027"/>
            <a:ext cx="353252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200" dirty="0"/>
              <a:t>N=0.2 x 3 x 6.02 x 10</a:t>
            </a:r>
            <a:r>
              <a:rPr lang="en-US" sz="2200" baseline="30000" dirty="0"/>
              <a:t>23</a:t>
            </a:r>
            <a:endParaRPr lang="he-IL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3941161" y="3232760"/>
            <a:ext cx="319823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200" dirty="0"/>
              <a:t>N=3.612 x 10</a:t>
            </a:r>
            <a:r>
              <a:rPr lang="en-US" sz="2200" baseline="30000" dirty="0"/>
              <a:t>23</a:t>
            </a:r>
            <a:endParaRPr lang="he-IL" baseline="30000" dirty="0"/>
          </a:p>
        </p:txBody>
      </p:sp>
      <p:sp>
        <p:nvSpPr>
          <p:cNvPr id="30" name="TextBox 29"/>
          <p:cNvSpPr txBox="1"/>
          <p:nvPr/>
        </p:nvSpPr>
        <p:spPr>
          <a:xfrm>
            <a:off x="481078" y="3167133"/>
            <a:ext cx="319823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200" dirty="0"/>
              <a:t>N=3.612 x 10</a:t>
            </a:r>
            <a:r>
              <a:rPr lang="en-US" sz="2200" baseline="30000" dirty="0"/>
              <a:t>23</a:t>
            </a:r>
            <a:endParaRPr lang="he-IL" baseline="30000" dirty="0"/>
          </a:p>
        </p:txBody>
      </p:sp>
    </p:spTree>
    <p:extLst>
      <p:ext uri="{BB962C8B-B14F-4D97-AF65-F5344CB8AC3E}">
        <p14:creationId xmlns:p14="http://schemas.microsoft.com/office/powerpoint/2010/main" val="250803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18" grpId="0" animBg="1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691" y="2351135"/>
            <a:ext cx="1078185" cy="112111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6" y="1782588"/>
            <a:ext cx="1828855" cy="1901666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b="0" dirty="0"/>
              <a:t>פתרון לשאלה 6- סעיף ב'</a:t>
            </a:r>
            <a:r>
              <a:rPr lang="en-US" sz="4000" b="0" dirty="0"/>
              <a:t>ii</a:t>
            </a:r>
            <a:endParaRPr lang="he-IL" sz="4000" b="0" dirty="0"/>
          </a:p>
        </p:txBody>
      </p:sp>
      <p:sp>
        <p:nvSpPr>
          <p:cNvPr id="131" name="מלבן 130"/>
          <p:cNvSpPr/>
          <p:nvPr/>
        </p:nvSpPr>
        <p:spPr>
          <a:xfrm>
            <a:off x="333836" y="1101121"/>
            <a:ext cx="1152432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ב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. בכלי סגור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A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יש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6.8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גרם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.  בכלי סגור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B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יש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12.8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גרם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SO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2(g)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   לחץ הגז בכלי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A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קטן מלחץ הגז בכלי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B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. שני הכלים נמצאים באותה טמפרטורה. 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   קבע עבור ההיגד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ii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שלפניך אם הוא נכון או לא נכון. נמק קביעתך.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581468" y="2716948"/>
            <a:ext cx="9753600" cy="5536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ii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. הנפח של כלי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A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קטן מן הנפח של כלי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B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.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" y="3509003"/>
            <a:ext cx="1156860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>
                <a:solidFill>
                  <a:srgbClr val="00B050"/>
                </a:solidFill>
              </a:rPr>
              <a:t>בשני הכלים אותה טמפרטורה- </a:t>
            </a:r>
            <a:r>
              <a:rPr lang="he-IL" sz="2200" dirty="0">
                <a:solidFill>
                  <a:srgbClr val="3333FF"/>
                </a:solidFill>
              </a:rPr>
              <a:t>מהירות התנועה של מולקולות הגז שווה בשני הכלים.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03" y="4369304"/>
            <a:ext cx="8050054" cy="5536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200" dirty="0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לחץ הוא הביטוי </a:t>
            </a:r>
            <a:r>
              <a:rPr lang="he-IL" sz="2200" dirty="0" err="1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המאקרוסקופי</a:t>
            </a:r>
            <a:r>
              <a:rPr lang="he-IL" sz="2200" dirty="0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למספר ההתנגשויות ליחידת שטח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5273" y="3939890"/>
            <a:ext cx="1119048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>
                <a:solidFill>
                  <a:srgbClr val="00B050"/>
                </a:solidFill>
              </a:rPr>
              <a:t>בשני הכלים מספר שווה של מולקולות-</a:t>
            </a:r>
            <a:r>
              <a:rPr lang="he-IL" sz="2200" dirty="0">
                <a:solidFill>
                  <a:srgbClr val="3333FF"/>
                </a:solidFill>
              </a:rPr>
              <a:t>אך, </a:t>
            </a:r>
            <a:r>
              <a:rPr lang="he-IL" sz="2200" dirty="0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בכלי </a:t>
            </a:r>
            <a:r>
              <a:rPr lang="en-US" sz="2200" dirty="0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A</a:t>
            </a:r>
            <a:r>
              <a:rPr lang="he-IL" sz="2200" dirty="0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לחץ נמוך הגז מאשר לחץ הגז בכלי </a:t>
            </a:r>
            <a:r>
              <a:rPr lang="en-US" sz="2200" dirty="0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B</a:t>
            </a:r>
            <a:r>
              <a:rPr lang="he-IL" sz="2200" dirty="0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- </a:t>
            </a:r>
            <a:endParaRPr lang="he-IL" sz="2200" dirty="0">
              <a:solidFill>
                <a:srgbClr val="3333FF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69475" y="4886388"/>
            <a:ext cx="7924855" cy="1061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200" dirty="0">
                <a:solidFill>
                  <a:srgbClr val="00B05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על מנת שמספר  ההתנגשויות ליחידת שטח יהיה קטן יותר נפח כלי </a:t>
            </a:r>
            <a:r>
              <a:rPr lang="en-US" sz="2200" dirty="0">
                <a:solidFill>
                  <a:srgbClr val="00B05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A</a:t>
            </a:r>
            <a:r>
              <a:rPr lang="he-IL" sz="2200" dirty="0">
                <a:solidFill>
                  <a:srgbClr val="00B05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חייב להיות גדול יותר , וכך יהיו יותר מרחקים בין דפנות הכלי .</a:t>
            </a:r>
          </a:p>
        </p:txBody>
      </p:sp>
      <p:sp>
        <p:nvSpPr>
          <p:cNvPr id="13" name="TextBox 12"/>
          <p:cNvSpPr txBox="1"/>
          <p:nvPr/>
        </p:nvSpPr>
        <p:spPr>
          <a:xfrm rot="20291047">
            <a:off x="362880" y="662033"/>
            <a:ext cx="2192764" cy="578882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r>
              <a:rPr lang="he-IL" sz="2800" dirty="0"/>
              <a:t>ההיגד שגוי!</a:t>
            </a:r>
          </a:p>
        </p:txBody>
      </p:sp>
      <p:sp>
        <p:nvSpPr>
          <p:cNvPr id="14" name="מלבן מעוגל 13"/>
          <p:cNvSpPr/>
          <p:nvPr/>
        </p:nvSpPr>
        <p:spPr>
          <a:xfrm>
            <a:off x="1311564" y="4894743"/>
            <a:ext cx="1050636" cy="6188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15" name="מלבן מעוגל 14"/>
          <p:cNvSpPr/>
          <p:nvPr/>
        </p:nvSpPr>
        <p:spPr>
          <a:xfrm>
            <a:off x="5307794" y="5440001"/>
            <a:ext cx="1150474" cy="6188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6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-137160" y="925086"/>
            <a:ext cx="120243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הגזים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ו-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SO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2(g)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נפלטים בהתפרצות של הרי געש, ומגיבים ביניהם על פי תגובה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(1)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. בתגובה זו נוצרת </a:t>
            </a:r>
            <a:r>
              <a:rPr kumimoji="0" lang="he-IL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גפרית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,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8(s)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, מוצק צהוב המתפזר באזורים סביב הלוע של הר הגעש.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  <a:p>
            <a:pPr marL="54038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(1)	16H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+ 8SO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2(g)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  <a:sym typeface="Symbol" panose="05050102010706020507" pitchFamily="18" charset="2"/>
              </a:rPr>
              <a:t>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3S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8(s)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+16H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O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ביצעו את</a:t>
            </a: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תגובה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(1)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במעבדה, והתקבלו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64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גרם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8(s)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.בתנאי התגובה הנפח של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1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מול גז הוא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60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kumimoji="0" lang="he-I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ליטר.</a:t>
            </a:r>
          </a:p>
          <a:p>
            <a:pPr marL="514350" marR="0" lvl="0" indent="-5143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eriod"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חשב את הנפח של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שהגיב עם כמות מספקת של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SO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2(g)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. פרט את חישוביך.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ii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.    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מהו הנפח של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SO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2(g)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שהגיב? נמק.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1783081" y="176670"/>
            <a:ext cx="6648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שאלה 6-סעיף ג'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 ii+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 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3040" y="3074313"/>
            <a:ext cx="9875519" cy="430887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חשב את הנפח של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שהגיב עם כמות מספקת של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SO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2(g)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. פרט את חישוביך.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426674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0723" y="1409366"/>
            <a:ext cx="1174094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ביצעו את</a:t>
            </a:r>
            <a:r>
              <a:rPr lang="he-IL" sz="2200" b="1" dirty="0">
                <a:solidFill>
                  <a:srgbClr val="FF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תגובה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(1)</a:t>
            </a:r>
            <a:r>
              <a:rPr lang="en-US" sz="2200" b="1" dirty="0">
                <a:solidFill>
                  <a:srgbClr val="FF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lang="he-IL" sz="2200" b="1" dirty="0">
                <a:solidFill>
                  <a:srgbClr val="FF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במעבדה, והתקבלו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64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גרם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lang="en-US" sz="2200" baseline="-25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8(s)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. חשב את הנפח של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lang="en-US" sz="2200" baseline="-25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lang="en-US" sz="2200" baseline="-25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שהגיב עם כמות מספקת של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SO</a:t>
            </a:r>
            <a:r>
              <a:rPr lang="en-US" sz="2200" baseline="-25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2(g)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. נתון- 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703" y="820590"/>
            <a:ext cx="881692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(1)</a:t>
            </a:r>
            <a:r>
              <a:rPr lang="en-US" sz="24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 </a:t>
            </a:r>
            <a:r>
              <a:rPr lang="en-US" sz="2400" b="1" dirty="0">
                <a:solidFill>
                  <a:srgbClr val="FF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16H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+ 8SO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2(g)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  <a:sym typeface="Symbol" panose="05050102010706020507" pitchFamily="18" charset="2"/>
              </a:rPr>
              <a:t>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3S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8(s)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+16H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11" name="מלבן מעוגל 10"/>
          <p:cNvSpPr/>
          <p:nvPr/>
        </p:nvSpPr>
        <p:spPr>
          <a:xfrm>
            <a:off x="5545784" y="1497839"/>
            <a:ext cx="1589903" cy="4674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9841932" y="71709"/>
            <a:ext cx="21226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סעיף ג'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endParaRPr kumimoji="0" lang="he-IL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0458" y="194820"/>
            <a:ext cx="4661474" cy="646986"/>
          </a:xfrm>
          <a:prstGeom prst="roundRect">
            <a:avLst/>
          </a:prstGeom>
          <a:solidFill>
            <a:srgbClr val="FFFFCC"/>
          </a:solidFill>
        </p:spPr>
        <p:txBody>
          <a:bodyPr wrap="square" rtlCol="1">
            <a:spAutoFit/>
          </a:bodyPr>
          <a:lstStyle/>
          <a:p>
            <a:r>
              <a:rPr lang="he-IL" sz="3200" dirty="0"/>
              <a:t>פתרון בשלושה שלבים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44388" y="3106138"/>
            <a:ext cx="3147282" cy="851297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נקבע את מספר המולים של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8(s)</a:t>
            </a:r>
            <a:r>
              <a:rPr kumimoji="0" lang="he-IL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שנוצרו בתגובה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26848" y="2678925"/>
            <a:ext cx="1382362" cy="51077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שלב א'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778730" y="1930890"/>
                <a:ext cx="1065658" cy="63414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Varela Round"/>
                    <a:ea typeface="+mn-ea"/>
                    <a:cs typeface="Varela Round"/>
                  </a:rPr>
                  <a:t>60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liter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mol</m:t>
                        </m:r>
                      </m:den>
                    </m:f>
                  </m:oMath>
                </a14:m>
                <a:endPara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730" y="1930890"/>
                <a:ext cx="1065658" cy="634148"/>
              </a:xfrm>
              <a:prstGeom prst="rect">
                <a:avLst/>
              </a:prstGeom>
              <a:blipFill>
                <a:blip r:embed="rId3"/>
                <a:stretch>
                  <a:fillRect l="-3429" b="-105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032773" y="2007619"/>
            <a:ext cx="899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err="1"/>
              <a:t>Vm</a:t>
            </a:r>
            <a:r>
              <a:rPr lang="en-US" sz="2400" dirty="0"/>
              <a:t>=</a:t>
            </a:r>
            <a:endParaRPr lang="he-IL" sz="2400" dirty="0"/>
          </a:p>
        </p:txBody>
      </p:sp>
      <p:cxnSp>
        <p:nvCxnSpPr>
          <p:cNvPr id="16" name="מחבר ישר 15"/>
          <p:cNvCxnSpPr/>
          <p:nvPr/>
        </p:nvCxnSpPr>
        <p:spPr>
          <a:xfrm>
            <a:off x="7653847" y="2738363"/>
            <a:ext cx="0" cy="208133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קבוצה 21"/>
          <p:cNvGrpSpPr/>
          <p:nvPr/>
        </p:nvGrpSpPr>
        <p:grpSpPr>
          <a:xfrm>
            <a:off x="7778730" y="3313166"/>
            <a:ext cx="1671898" cy="1254578"/>
            <a:chOff x="3584892" y="5036314"/>
            <a:chExt cx="1671898" cy="1254578"/>
          </a:xfrm>
        </p:grpSpPr>
        <p:grpSp>
          <p:nvGrpSpPr>
            <p:cNvPr id="23" name="קבוצה 22"/>
            <p:cNvGrpSpPr/>
            <p:nvPr/>
          </p:nvGrpSpPr>
          <p:grpSpPr>
            <a:xfrm>
              <a:off x="3584892" y="5036314"/>
              <a:ext cx="1671898" cy="1239653"/>
              <a:chOff x="6240463" y="978348"/>
              <a:chExt cx="2773680" cy="2409249"/>
            </a:xfrm>
            <a:noFill/>
          </p:grpSpPr>
          <p:grpSp>
            <p:nvGrpSpPr>
              <p:cNvPr id="26" name="קבוצה 25"/>
              <p:cNvGrpSpPr/>
              <p:nvPr/>
            </p:nvGrpSpPr>
            <p:grpSpPr>
              <a:xfrm>
                <a:off x="6240463" y="978348"/>
                <a:ext cx="2773680" cy="2352647"/>
                <a:chOff x="4853623" y="1277316"/>
                <a:chExt cx="2773680" cy="2352647"/>
              </a:xfrm>
              <a:grpFill/>
            </p:grpSpPr>
            <p:sp>
              <p:nvSpPr>
                <p:cNvPr id="28" name="משולש שווה-שוקיים 27"/>
                <p:cNvSpPr/>
                <p:nvPr/>
              </p:nvSpPr>
              <p:spPr>
                <a:xfrm>
                  <a:off x="4853623" y="1277316"/>
                  <a:ext cx="2773680" cy="2352647"/>
                </a:xfrm>
                <a:prstGeom prst="triangle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9" name="מחבר ישר 28"/>
                <p:cNvCxnSpPr/>
                <p:nvPr/>
              </p:nvCxnSpPr>
              <p:spPr>
                <a:xfrm>
                  <a:off x="5394643" y="2677920"/>
                  <a:ext cx="1691640" cy="0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מחבר ישר 29"/>
                <p:cNvCxnSpPr>
                  <a:endCxn id="28" idx="3"/>
                </p:cNvCxnSpPr>
                <p:nvPr/>
              </p:nvCxnSpPr>
              <p:spPr>
                <a:xfrm>
                  <a:off x="6240463" y="2677920"/>
                  <a:ext cx="0" cy="952043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מלבן 26"/>
              <p:cNvSpPr/>
              <p:nvPr/>
            </p:nvSpPr>
            <p:spPr>
              <a:xfrm>
                <a:off x="7024243" y="2550174"/>
                <a:ext cx="372220" cy="8374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he-IL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Arial" panose="020B0604020202020204" pitchFamily="34" charset="0"/>
                    <a:cs typeface="Varela Round" panose="00000500000000000000" pitchFamily="2" charset="-79"/>
                  </a:rPr>
                  <a:t>n</a:t>
                </a:r>
                <a:endParaRPr kumimoji="0" 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מלבן 23"/>
            <p:cNvSpPr/>
            <p:nvPr/>
          </p:nvSpPr>
          <p:spPr>
            <a:xfrm>
              <a:off x="4194672" y="5169952"/>
              <a:ext cx="44435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</a:t>
              </a:r>
              <a:endParaRPr kumimoji="0" lang="he-IL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endParaRPr>
            </a:p>
          </p:txBody>
        </p:sp>
        <p:sp>
          <p:nvSpPr>
            <p:cNvPr id="25" name="מלבן 24"/>
            <p:cNvSpPr/>
            <p:nvPr/>
          </p:nvSpPr>
          <p:spPr>
            <a:xfrm>
              <a:off x="4452338" y="5860005"/>
              <a:ext cx="678391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Mw</a:t>
              </a:r>
              <a:endPara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970266" y="3084922"/>
            <a:ext cx="3850527" cy="2349579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על פי יחס המולים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מ- 16 מול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נוצרים 3 מול </a:t>
            </a:r>
            <a:r>
              <a:rPr lang="en-US" sz="2000" dirty="0">
                <a:solidFill>
                  <a:srgbClr val="00B05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lang="en-US" sz="2000" baseline="-25000" dirty="0">
                <a:solidFill>
                  <a:srgbClr val="00B05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8(s)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200" dirty="0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נמצא את מספר המולים של</a:t>
            </a:r>
          </a:p>
          <a:p>
            <a:pPr lvl="0" algn="ctr">
              <a:defRPr/>
            </a:pPr>
            <a:r>
              <a:rPr lang="en-US" sz="2200" dirty="0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lang="en-US" sz="2200" baseline="-25000" dirty="0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lang="en-US" sz="2200" dirty="0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lang="en-US" sz="2200" baseline="-25000" dirty="0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lang="he-IL" sz="2200" dirty="0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35905" y="2678925"/>
            <a:ext cx="1173480" cy="51077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שלב ב'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92038" y="3287311"/>
            <a:ext cx="2259013" cy="1225868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נחשב את נפח גז ה-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endParaRPr kumimoji="0" lang="he-IL" sz="2200" b="0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endParaRPr kumimoji="0" lang="he-IL" sz="2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56339" y="2702285"/>
            <a:ext cx="1173480" cy="51077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שלב ג'</a:t>
            </a:r>
          </a:p>
        </p:txBody>
      </p:sp>
      <p:cxnSp>
        <p:nvCxnSpPr>
          <p:cNvPr id="35" name="מחבר ישר 34"/>
          <p:cNvCxnSpPr/>
          <p:nvPr/>
        </p:nvCxnSpPr>
        <p:spPr>
          <a:xfrm>
            <a:off x="3925750" y="2707212"/>
            <a:ext cx="0" cy="219522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קבוצה 7"/>
          <p:cNvGrpSpPr/>
          <p:nvPr/>
        </p:nvGrpSpPr>
        <p:grpSpPr>
          <a:xfrm>
            <a:off x="206410" y="3287311"/>
            <a:ext cx="1671898" cy="1239653"/>
            <a:chOff x="1915075" y="4215034"/>
            <a:chExt cx="1671898" cy="1239653"/>
          </a:xfrm>
        </p:grpSpPr>
        <p:grpSp>
          <p:nvGrpSpPr>
            <p:cNvPr id="37" name="קבוצה 36"/>
            <p:cNvGrpSpPr/>
            <p:nvPr/>
          </p:nvGrpSpPr>
          <p:grpSpPr>
            <a:xfrm>
              <a:off x="1915075" y="4215034"/>
              <a:ext cx="1671898" cy="1239653"/>
              <a:chOff x="6240463" y="978348"/>
              <a:chExt cx="2773680" cy="2409249"/>
            </a:xfrm>
            <a:noFill/>
          </p:grpSpPr>
          <p:grpSp>
            <p:nvGrpSpPr>
              <p:cNvPr id="40" name="קבוצה 39"/>
              <p:cNvGrpSpPr/>
              <p:nvPr/>
            </p:nvGrpSpPr>
            <p:grpSpPr>
              <a:xfrm>
                <a:off x="6240463" y="978348"/>
                <a:ext cx="2773680" cy="2352647"/>
                <a:chOff x="4853623" y="1277316"/>
                <a:chExt cx="2773680" cy="2352647"/>
              </a:xfrm>
              <a:grpFill/>
            </p:grpSpPr>
            <p:sp>
              <p:nvSpPr>
                <p:cNvPr id="42" name="משולש שווה-שוקיים 41"/>
                <p:cNvSpPr/>
                <p:nvPr/>
              </p:nvSpPr>
              <p:spPr>
                <a:xfrm>
                  <a:off x="4853623" y="1277316"/>
                  <a:ext cx="2773680" cy="2352647"/>
                </a:xfrm>
                <a:prstGeom prst="triangle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3" name="מחבר ישר 42"/>
                <p:cNvCxnSpPr/>
                <p:nvPr/>
              </p:nvCxnSpPr>
              <p:spPr>
                <a:xfrm>
                  <a:off x="5394643" y="2677920"/>
                  <a:ext cx="1691640" cy="0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מחבר ישר 43"/>
                <p:cNvCxnSpPr>
                  <a:endCxn id="42" idx="3"/>
                </p:cNvCxnSpPr>
                <p:nvPr/>
              </p:nvCxnSpPr>
              <p:spPr>
                <a:xfrm>
                  <a:off x="6240463" y="2677920"/>
                  <a:ext cx="0" cy="952043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מלבן 40"/>
              <p:cNvSpPr/>
              <p:nvPr/>
            </p:nvSpPr>
            <p:spPr>
              <a:xfrm>
                <a:off x="7024243" y="2550174"/>
                <a:ext cx="372220" cy="8374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he-IL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Arial" panose="020B0604020202020204" pitchFamily="34" charset="0"/>
                    <a:cs typeface="Varela Round" panose="00000500000000000000" pitchFamily="2" charset="-79"/>
                  </a:rPr>
                  <a:t>n</a:t>
                </a:r>
                <a:endParaRPr kumimoji="0" 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" name="מלבן 37"/>
            <p:cNvSpPr/>
            <p:nvPr/>
          </p:nvSpPr>
          <p:spPr>
            <a:xfrm>
              <a:off x="2524855" y="4301433"/>
              <a:ext cx="44435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V</a:t>
              </a:r>
              <a:endParaRPr kumimoji="0" lang="he-IL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endParaRPr>
            </a:p>
          </p:txBody>
        </p:sp>
        <p:sp>
          <p:nvSpPr>
            <p:cNvPr id="39" name="מלבן 38"/>
            <p:cNvSpPr/>
            <p:nvPr/>
          </p:nvSpPr>
          <p:spPr>
            <a:xfrm>
              <a:off x="2795984" y="4956436"/>
              <a:ext cx="639919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Vm</a:t>
              </a:r>
              <a:endPara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  <p:sp>
        <p:nvSpPr>
          <p:cNvPr id="45" name="מלבן מעוגל 44"/>
          <p:cNvSpPr/>
          <p:nvPr/>
        </p:nvSpPr>
        <p:spPr>
          <a:xfrm>
            <a:off x="6809386" y="1937938"/>
            <a:ext cx="2090408" cy="714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46" name="מלבן מעוגל 45"/>
          <p:cNvSpPr/>
          <p:nvPr/>
        </p:nvSpPr>
        <p:spPr>
          <a:xfrm>
            <a:off x="5410199" y="799233"/>
            <a:ext cx="812445" cy="5441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47" name="מלבן מעוגל 46"/>
          <p:cNvSpPr/>
          <p:nvPr/>
        </p:nvSpPr>
        <p:spPr>
          <a:xfrm>
            <a:off x="2433415" y="757119"/>
            <a:ext cx="1436791" cy="5441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48" name="מלבן מעוגל 47"/>
          <p:cNvSpPr/>
          <p:nvPr/>
        </p:nvSpPr>
        <p:spPr>
          <a:xfrm>
            <a:off x="2326778" y="1419092"/>
            <a:ext cx="2090408" cy="714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27014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18" grpId="0"/>
      <p:bldP spid="19" grpId="0" animBg="1"/>
      <p:bldP spid="31" grpId="0"/>
      <p:bldP spid="32" grpId="0" animBg="1"/>
      <p:bldP spid="33" grpId="0"/>
      <p:bldP spid="34" grpId="0" animBg="1"/>
      <p:bldP spid="45" grpId="0" animBg="1"/>
      <p:bldP spid="46" grpId="0" animBg="1"/>
      <p:bldP spid="46" grpId="1" animBg="1"/>
      <p:bldP spid="47" grpId="0" animBg="1"/>
      <p:bldP spid="47" grpId="1" animBg="1"/>
      <p:bldP spid="4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0723" y="1409366"/>
            <a:ext cx="1174094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ביצעו את</a:t>
            </a:r>
            <a:r>
              <a:rPr lang="he-IL" sz="2200" b="1" dirty="0">
                <a:solidFill>
                  <a:srgbClr val="FF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תגובה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(1)</a:t>
            </a:r>
            <a:r>
              <a:rPr lang="en-US" sz="2200" b="1" dirty="0">
                <a:solidFill>
                  <a:srgbClr val="FF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lang="he-IL" sz="2200" b="1" dirty="0">
                <a:solidFill>
                  <a:srgbClr val="FF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במעבדה, והתקבלו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64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גרם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lang="en-US" sz="2200" baseline="-25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8(s)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. חשב את הנפח של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lang="en-US" sz="2200" baseline="-25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lang="en-US" sz="2200" baseline="-25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שהגיב עם כמות מספקת של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SO</a:t>
            </a:r>
            <a:r>
              <a:rPr lang="en-US" sz="2200" baseline="-25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2(g)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. נתון- 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703" y="820590"/>
            <a:ext cx="881692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(1)</a:t>
            </a:r>
            <a:r>
              <a:rPr lang="en-US" sz="24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 </a:t>
            </a:r>
            <a:r>
              <a:rPr lang="en-US" sz="2400" b="1" dirty="0">
                <a:solidFill>
                  <a:srgbClr val="FF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16H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+ 8SO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2(g)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  <a:sym typeface="Symbol" panose="05050102010706020507" pitchFamily="18" charset="2"/>
              </a:rPr>
              <a:t>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3S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8(s)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+16H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11" name="מלבן מעוגל 10"/>
          <p:cNvSpPr/>
          <p:nvPr/>
        </p:nvSpPr>
        <p:spPr>
          <a:xfrm>
            <a:off x="5545784" y="1543357"/>
            <a:ext cx="1589903" cy="3875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9841932" y="71709"/>
            <a:ext cx="21226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סעיף ג'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endParaRPr kumimoji="0" lang="he-IL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0458" y="194820"/>
            <a:ext cx="4661474" cy="646986"/>
          </a:xfrm>
          <a:prstGeom prst="roundRect">
            <a:avLst/>
          </a:prstGeom>
          <a:solidFill>
            <a:srgbClr val="FFFFCC"/>
          </a:solidFill>
        </p:spPr>
        <p:txBody>
          <a:bodyPr wrap="square" rtlCol="1">
            <a:spAutoFit/>
          </a:bodyPr>
          <a:lstStyle/>
          <a:p>
            <a:r>
              <a:rPr lang="he-IL" sz="3200" dirty="0"/>
              <a:t>פתרון בשלושה שלבים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44388" y="3106138"/>
            <a:ext cx="3147282" cy="851297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נקבע את מספר המולים של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8(s)</a:t>
            </a:r>
            <a:r>
              <a:rPr kumimoji="0" lang="he-IL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שנוצרו בתגובה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26848" y="2678925"/>
            <a:ext cx="1382362" cy="51077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שלב א'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778730" y="3957435"/>
                <a:ext cx="1711723" cy="9440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n</a:t>
                </a:r>
                <a:r>
                  <a:rPr lang="en-US" sz="2400" baseline="-25000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S</a:t>
                </a:r>
                <a:r>
                  <a:rPr lang="en-US" baseline="-25000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8</a:t>
                </a:r>
                <a:r>
                  <a:rPr lang="en-US" sz="2400" baseline="-25000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 </a:t>
                </a:r>
                <a:r>
                  <a:rPr lang="en-US" sz="2400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Mw</m:t>
                        </m:r>
                      </m:den>
                    </m:f>
                  </m:oMath>
                </a14:m>
                <a:r>
                  <a:rPr lang="he-IL" dirty="0">
                    <a:solidFill>
                      <a:srgbClr val="3333FF"/>
                    </a:solidFill>
                  </a:rPr>
                  <a:t> </a:t>
                </a:r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730" y="3957435"/>
                <a:ext cx="1711723" cy="9440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778730" y="1930890"/>
                <a:ext cx="1065658" cy="63414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Varela Round"/>
                    <a:ea typeface="+mn-ea"/>
                    <a:cs typeface="Varela Round"/>
                  </a:rPr>
                  <a:t>60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liter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mol</m:t>
                        </m:r>
                      </m:den>
                    </m:f>
                  </m:oMath>
                </a14:m>
                <a:endPara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730" y="1930890"/>
                <a:ext cx="1065658" cy="634148"/>
              </a:xfrm>
              <a:prstGeom prst="rect">
                <a:avLst/>
              </a:prstGeom>
              <a:blipFill>
                <a:blip r:embed="rId3"/>
                <a:stretch>
                  <a:fillRect l="-3429" b="-105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007629" y="2100226"/>
            <a:ext cx="899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err="1"/>
              <a:t>Vm</a:t>
            </a:r>
            <a:r>
              <a:rPr lang="en-US" sz="2400" dirty="0"/>
              <a:t>=</a:t>
            </a:r>
            <a:endParaRPr lang="he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227598" y="3920182"/>
                <a:ext cx="998500" cy="9812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64</m:t>
                        </m:r>
                      </m:num>
                      <m:den>
                        <m:r>
                          <a:rPr lang="en-US" sz="2800" b="0" i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256</m:t>
                        </m:r>
                      </m:den>
                    </m:f>
                  </m:oMath>
                </a14:m>
                <a:r>
                  <a:rPr lang="he-IL" dirty="0">
                    <a:solidFill>
                      <a:srgbClr val="3333FF"/>
                    </a:solidFill>
                  </a:rPr>
                  <a:t> </a:t>
                </a:r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598" y="3920182"/>
                <a:ext cx="998500" cy="9812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0092674" y="4056418"/>
            <a:ext cx="16932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=0.25 </a:t>
            </a:r>
            <a:r>
              <a:rPr lang="en-US" dirty="0" err="1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mol</a:t>
            </a:r>
            <a:r>
              <a:rPr lang="en-US" sz="24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400" baseline="-250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lang="he-IL" dirty="0"/>
          </a:p>
        </p:txBody>
      </p:sp>
      <p:cxnSp>
        <p:nvCxnSpPr>
          <p:cNvPr id="16" name="מחבר ישר 15"/>
          <p:cNvCxnSpPr/>
          <p:nvPr/>
        </p:nvCxnSpPr>
        <p:spPr>
          <a:xfrm>
            <a:off x="7906789" y="2726283"/>
            <a:ext cx="0" cy="34817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33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0723" y="1470589"/>
            <a:ext cx="1174094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ביצעו את</a:t>
            </a:r>
            <a:r>
              <a:rPr lang="he-IL" sz="2200" b="1" dirty="0">
                <a:solidFill>
                  <a:srgbClr val="FF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תגובה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(1)</a:t>
            </a:r>
            <a:r>
              <a:rPr lang="en-US" sz="2200" b="1" dirty="0">
                <a:solidFill>
                  <a:srgbClr val="FF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lang="he-IL" sz="2200" b="1" dirty="0">
                <a:solidFill>
                  <a:srgbClr val="FF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במעבדה, והתקבלו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64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גרם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lang="en-US" sz="2200" baseline="-25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8(s)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. חשב את הנפח של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lang="en-US" sz="2200" baseline="-25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lang="en-US" sz="2200" baseline="-25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שהגיב עם כמות מספקת של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SO</a:t>
            </a:r>
            <a:r>
              <a:rPr lang="en-US" sz="2200" baseline="-25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2(g)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. נתון- 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012" y="938262"/>
            <a:ext cx="881692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(1)</a:t>
            </a:r>
            <a:r>
              <a:rPr lang="en-US" sz="24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 </a:t>
            </a:r>
            <a:r>
              <a:rPr lang="en-US" sz="2400" b="1" dirty="0">
                <a:solidFill>
                  <a:srgbClr val="FF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16  H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+ 8SO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2(g)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  <a:sym typeface="Symbol" panose="05050102010706020507" pitchFamily="18" charset="2"/>
              </a:rPr>
              <a:t>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3  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8(s)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+16H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11" name="מלבן מעוגל 10"/>
          <p:cNvSpPr/>
          <p:nvPr/>
        </p:nvSpPr>
        <p:spPr>
          <a:xfrm>
            <a:off x="2498905" y="898020"/>
            <a:ext cx="580029" cy="5621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9841932" y="71709"/>
            <a:ext cx="21226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סעיף ג'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endParaRPr kumimoji="0" lang="he-IL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999" y="177726"/>
            <a:ext cx="4110797" cy="646986"/>
          </a:xfrm>
          <a:prstGeom prst="roundRect">
            <a:avLst/>
          </a:prstGeom>
          <a:solidFill>
            <a:srgbClr val="FFFFCC"/>
          </a:solidFill>
        </p:spPr>
        <p:txBody>
          <a:bodyPr wrap="square" rtlCol="1">
            <a:spAutoFit/>
          </a:bodyPr>
          <a:lstStyle/>
          <a:p>
            <a:r>
              <a:rPr lang="he-IL" sz="3200" dirty="0"/>
              <a:t>פתרון בשלושה שלבים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44388" y="3106138"/>
            <a:ext cx="3147282" cy="851297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נקבע את מספר המולים של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8(s)</a:t>
            </a:r>
            <a:r>
              <a:rPr kumimoji="0" lang="he-IL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שנוצרו בתגובה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26848" y="2678925"/>
            <a:ext cx="1382362" cy="51077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שלב א'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778730" y="1930890"/>
                <a:ext cx="1065658" cy="63414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Varela Round"/>
                    <a:ea typeface="+mn-ea"/>
                    <a:cs typeface="Varela Round"/>
                  </a:rPr>
                  <a:t>60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liter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mol</m:t>
                        </m:r>
                      </m:den>
                    </m:f>
                  </m:oMath>
                </a14:m>
                <a:endPara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730" y="1930890"/>
                <a:ext cx="1065658" cy="634148"/>
              </a:xfrm>
              <a:prstGeom prst="rect">
                <a:avLst/>
              </a:prstGeom>
              <a:blipFill>
                <a:blip r:embed="rId3"/>
                <a:stretch>
                  <a:fillRect l="-3429" b="-105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007629" y="2100226"/>
            <a:ext cx="899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err="1"/>
              <a:t>Vm</a:t>
            </a:r>
            <a:r>
              <a:rPr lang="en-US" sz="2400" dirty="0"/>
              <a:t>=</a:t>
            </a:r>
            <a:endParaRPr lang="he-IL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352936" y="4000339"/>
            <a:ext cx="24777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</a:t>
            </a:r>
            <a:r>
              <a:rPr lang="en-US" sz="2400" baseline="-250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</a:t>
            </a:r>
            <a:r>
              <a:rPr lang="en-US" baseline="-250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8</a:t>
            </a:r>
            <a:r>
              <a:rPr lang="en-US" sz="2400" baseline="-250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4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=0.25 </a:t>
            </a:r>
            <a:r>
              <a:rPr lang="en-US" dirty="0" err="1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mol</a:t>
            </a:r>
            <a:r>
              <a:rPr lang="en-US" sz="24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400" baseline="-250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lang="he-IL" dirty="0"/>
          </a:p>
        </p:txBody>
      </p:sp>
      <p:sp>
        <p:nvSpPr>
          <p:cNvPr id="16" name="TextBox 15"/>
          <p:cNvSpPr txBox="1"/>
          <p:nvPr/>
        </p:nvSpPr>
        <p:spPr>
          <a:xfrm>
            <a:off x="4062910" y="3100026"/>
            <a:ext cx="3850527" cy="1225868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על פי יחס המולים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מ- 16 מול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נוצרים 3 מול </a:t>
            </a:r>
            <a:r>
              <a:rPr lang="en-US" sz="2000" dirty="0">
                <a:solidFill>
                  <a:srgbClr val="00B05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lang="en-US" sz="2000" baseline="-25000" dirty="0">
                <a:solidFill>
                  <a:srgbClr val="00B05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8(s)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35905" y="2678925"/>
            <a:ext cx="1173480" cy="51077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שלב ב'</a:t>
            </a:r>
          </a:p>
        </p:txBody>
      </p:sp>
      <p:sp>
        <p:nvSpPr>
          <p:cNvPr id="28" name="מלבן מעוגל 27"/>
          <p:cNvSpPr/>
          <p:nvPr/>
        </p:nvSpPr>
        <p:spPr>
          <a:xfrm>
            <a:off x="5345891" y="935052"/>
            <a:ext cx="580029" cy="5621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cxnSp>
        <p:nvCxnSpPr>
          <p:cNvPr id="25" name="מחבר ישר 24"/>
          <p:cNvCxnSpPr/>
          <p:nvPr/>
        </p:nvCxnSpPr>
        <p:spPr>
          <a:xfrm>
            <a:off x="8329216" y="2678925"/>
            <a:ext cx="0" cy="332731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585395" y="5454161"/>
                <a:ext cx="2208967" cy="70993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rgbClr val="FF0000"/>
                    </a:solidFill>
                  </a:rPr>
                  <a:t>X</a:t>
                </a:r>
                <a:r>
                  <a:rPr lang="en-US" sz="2400" baseline="-25000" dirty="0"/>
                  <a:t>H</a:t>
                </a:r>
                <a:r>
                  <a:rPr lang="en-US" baseline="-25000" dirty="0"/>
                  <a:t>2</a:t>
                </a:r>
                <a:r>
                  <a:rPr lang="en-US" sz="2400" baseline="-25000" dirty="0"/>
                  <a:t>S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395" y="5454161"/>
                <a:ext cx="2208967" cy="709938"/>
              </a:xfrm>
              <a:prstGeom prst="rect">
                <a:avLst/>
              </a:prstGeom>
              <a:blipFill>
                <a:blip r:embed="rId4"/>
                <a:stretch>
                  <a:fillRect l="-3857" b="-603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6411734" y="5618431"/>
            <a:ext cx="18151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=</a:t>
            </a:r>
            <a:r>
              <a:rPr lang="en-US" sz="2400" dirty="0">
                <a:solidFill>
                  <a:srgbClr val="FF0000"/>
                </a:solidFill>
              </a:rPr>
              <a:t>1.33</a:t>
            </a:r>
            <a:r>
              <a:rPr lang="en-US" sz="2400" dirty="0"/>
              <a:t> </a:t>
            </a:r>
            <a:r>
              <a:rPr lang="en-US" dirty="0" err="1"/>
              <a:t>mol</a:t>
            </a:r>
            <a:endParaRPr lang="he-IL" dirty="0"/>
          </a:p>
        </p:txBody>
      </p:sp>
      <p:cxnSp>
        <p:nvCxnSpPr>
          <p:cNvPr id="33" name="מחבר ישר 32"/>
          <p:cNvCxnSpPr/>
          <p:nvPr/>
        </p:nvCxnSpPr>
        <p:spPr>
          <a:xfrm>
            <a:off x="4261030" y="2521950"/>
            <a:ext cx="0" cy="332731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82700" y="4298469"/>
                <a:ext cx="796312" cy="80554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rgbClr val="FF0000"/>
                              </a:solidFill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H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2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rgbClr val="FF0000"/>
                              </a:solidFill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S</m:t>
                          </m:r>
                          <m:r>
                            <m:rPr>
                              <m:nor/>
                            </m:rPr>
                            <a:rPr lang="en-US" sz="2400" b="0" i="0" baseline="-25000" dirty="0" smtClean="0"/>
                            <m:t>8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 </m:t>
                          </m:r>
                        </m:den>
                      </m:f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700" y="4298469"/>
                <a:ext cx="796312" cy="805542"/>
              </a:xfrm>
              <a:prstGeom prst="rect">
                <a:avLst/>
              </a:prstGeom>
              <a:blipFill>
                <a:blip r:embed="rId5"/>
                <a:stretch>
                  <a:fillRect r="-11450" b="-15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776517" y="4561700"/>
                <a:ext cx="43904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517" y="4561700"/>
                <a:ext cx="43904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275388" y="4286892"/>
                <a:ext cx="1377024" cy="79566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H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2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rgbClr val="FF0000"/>
                              </a:solidFill>
                            </a:rPr>
                            <m:t>25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S</m:t>
                          </m:r>
                          <m:r>
                            <m:rPr>
                              <m:nor/>
                            </m:rPr>
                            <a:rPr lang="en-US" sz="2400" b="0" i="0" baseline="-25000" dirty="0" smtClean="0"/>
                            <m:t>8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 </m:t>
                          </m:r>
                        </m:den>
                      </m:f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388" y="4286892"/>
                <a:ext cx="1377024" cy="795667"/>
              </a:xfrm>
              <a:prstGeom prst="rect">
                <a:avLst/>
              </a:prstGeom>
              <a:blipFill>
                <a:blip r:embed="rId7"/>
                <a:stretch>
                  <a:fillRect b="-22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67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22" grpId="0" animBg="1"/>
      <p:bldP spid="28" grpId="0" animBg="1"/>
      <p:bldP spid="31" grpId="0"/>
      <p:bldP spid="32" grpId="0"/>
      <p:bldP spid="24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b="0" dirty="0" err="1"/>
              <a:t>סטוכיומטריה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0723" y="1470589"/>
            <a:ext cx="1174094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ביצעו את</a:t>
            </a:r>
            <a:r>
              <a:rPr lang="he-IL" sz="2200" b="1" dirty="0">
                <a:solidFill>
                  <a:srgbClr val="FF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תגובה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(1)</a:t>
            </a:r>
            <a:r>
              <a:rPr lang="en-US" sz="2200" b="1" dirty="0">
                <a:solidFill>
                  <a:srgbClr val="FF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lang="he-IL" sz="2200" b="1" dirty="0">
                <a:solidFill>
                  <a:srgbClr val="FF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במעבדה, והתקבלו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64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גרם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lang="en-US" sz="2200" baseline="-25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8(s)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. חשב את הנפח של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lang="en-US" sz="2200" baseline="-25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lang="en-US" sz="2200" baseline="-25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שהגיב עם כמות מספקת של 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SO</a:t>
            </a:r>
            <a:r>
              <a:rPr lang="en-US" sz="2200" baseline="-25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2(g)</a:t>
            </a:r>
            <a: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. נתון- 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012" y="938262"/>
            <a:ext cx="881692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(1)</a:t>
            </a:r>
            <a:r>
              <a:rPr lang="en-US" sz="24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 </a:t>
            </a:r>
            <a:r>
              <a:rPr lang="en-US" sz="2400" b="1" dirty="0">
                <a:solidFill>
                  <a:srgbClr val="FF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16  H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+ 8SO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2(g)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  <a:sym typeface="Symbol" panose="05050102010706020507" pitchFamily="18" charset="2"/>
              </a:rPr>
              <a:t>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3  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8(s)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+16H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11" name="מלבן מעוגל 10"/>
          <p:cNvSpPr/>
          <p:nvPr/>
        </p:nvSpPr>
        <p:spPr>
          <a:xfrm>
            <a:off x="6809384" y="1986732"/>
            <a:ext cx="2035003" cy="5997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9841932" y="71709"/>
            <a:ext cx="21226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סעיף ג'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endParaRPr kumimoji="0" lang="he-IL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999" y="177726"/>
            <a:ext cx="4110797" cy="646986"/>
          </a:xfrm>
          <a:prstGeom prst="roundRect">
            <a:avLst/>
          </a:prstGeom>
          <a:solidFill>
            <a:srgbClr val="FFFFCC"/>
          </a:solidFill>
        </p:spPr>
        <p:txBody>
          <a:bodyPr wrap="square" rtlCol="1">
            <a:spAutoFit/>
          </a:bodyPr>
          <a:lstStyle/>
          <a:p>
            <a:r>
              <a:rPr lang="he-IL" sz="3200" dirty="0"/>
              <a:t>פתרון בשלושה שלבים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44388" y="3106138"/>
            <a:ext cx="3147282" cy="851297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נקבע את מספר המולים של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8(s)</a:t>
            </a:r>
            <a:r>
              <a:rPr kumimoji="0" lang="he-IL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שנוצרו בתגובה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26848" y="2678925"/>
            <a:ext cx="1382362" cy="51077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שלב א'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778730" y="1930890"/>
                <a:ext cx="1065658" cy="63414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Varela Round"/>
                    <a:ea typeface="+mn-ea"/>
                    <a:cs typeface="Varela Round"/>
                  </a:rPr>
                  <a:t>60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liter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mol</m:t>
                        </m:r>
                      </m:den>
                    </m:f>
                  </m:oMath>
                </a14:m>
                <a:endPara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730" y="1930890"/>
                <a:ext cx="1065658" cy="634148"/>
              </a:xfrm>
              <a:prstGeom prst="rect">
                <a:avLst/>
              </a:prstGeom>
              <a:blipFill>
                <a:blip r:embed="rId3"/>
                <a:stretch>
                  <a:fillRect l="-3429" b="-105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007629" y="2100226"/>
            <a:ext cx="899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err="1"/>
              <a:t>Vm</a:t>
            </a:r>
            <a:r>
              <a:rPr lang="en-US" sz="2400" dirty="0"/>
              <a:t>=</a:t>
            </a:r>
            <a:endParaRPr lang="he-IL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352936" y="4000339"/>
            <a:ext cx="24777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</a:t>
            </a:r>
            <a:r>
              <a:rPr lang="en-US" sz="2400" baseline="-250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</a:t>
            </a:r>
            <a:r>
              <a:rPr lang="en-US" baseline="-250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8</a:t>
            </a:r>
            <a:r>
              <a:rPr lang="en-US" sz="2400" baseline="-250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4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=0.25 </a:t>
            </a:r>
            <a:r>
              <a:rPr lang="en-US" dirty="0" err="1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mol</a:t>
            </a:r>
            <a:r>
              <a:rPr lang="en-US" sz="24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400" baseline="-250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lang="he-IL" dirty="0"/>
          </a:p>
        </p:txBody>
      </p:sp>
      <p:sp>
        <p:nvSpPr>
          <p:cNvPr id="16" name="TextBox 15"/>
          <p:cNvSpPr txBox="1"/>
          <p:nvPr/>
        </p:nvSpPr>
        <p:spPr>
          <a:xfrm>
            <a:off x="4062910" y="3100026"/>
            <a:ext cx="3850527" cy="1225868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על פי יחס המולים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מ- 16 מול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נוצרים 3 מול </a:t>
            </a:r>
            <a:r>
              <a:rPr lang="en-US" sz="2000" dirty="0">
                <a:solidFill>
                  <a:srgbClr val="00B05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lang="en-US" sz="2000" baseline="-25000" dirty="0">
                <a:solidFill>
                  <a:srgbClr val="00B05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8(s)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35905" y="2678925"/>
            <a:ext cx="1173480" cy="51077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שלב ב'</a:t>
            </a:r>
          </a:p>
        </p:txBody>
      </p:sp>
      <p:cxnSp>
        <p:nvCxnSpPr>
          <p:cNvPr id="25" name="מחבר ישר 24"/>
          <p:cNvCxnSpPr/>
          <p:nvPr/>
        </p:nvCxnSpPr>
        <p:spPr>
          <a:xfrm>
            <a:off x="8329216" y="2678925"/>
            <a:ext cx="0" cy="332731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>
            <a:off x="4261030" y="2521950"/>
            <a:ext cx="0" cy="332731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56339" y="2702285"/>
            <a:ext cx="1173480" cy="51077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שלב ג'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87597" y="3861839"/>
            <a:ext cx="2693269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V</a:t>
            </a:r>
            <a:r>
              <a:rPr lang="en-US" sz="2400" baseline="-250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H</a:t>
            </a:r>
            <a:r>
              <a:rPr lang="en-US" baseline="-250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US" sz="2400" baseline="-250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</a:t>
            </a:r>
            <a:r>
              <a:rPr lang="en-US" sz="24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=n</a:t>
            </a:r>
            <a:r>
              <a:rPr lang="en-US" sz="2400" baseline="-250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H</a:t>
            </a:r>
            <a:r>
              <a:rPr lang="en-US" baseline="-250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US" sz="2400" baseline="-250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</a:t>
            </a:r>
            <a:r>
              <a:rPr lang="en-US" sz="24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x </a:t>
            </a:r>
            <a:r>
              <a:rPr lang="en-US" sz="2400" dirty="0" err="1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Vm</a:t>
            </a:r>
            <a:endParaRPr lang="he-IL" sz="24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לבן 1"/>
              <p:cNvSpPr/>
              <p:nvPr/>
            </p:nvSpPr>
            <p:spPr>
              <a:xfrm>
                <a:off x="175414" y="4468892"/>
                <a:ext cx="3881191" cy="634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-US" sz="2400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V</a:t>
                </a:r>
                <a:r>
                  <a:rPr lang="en-US" sz="2400" baseline="-25000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H</a:t>
                </a:r>
                <a:r>
                  <a:rPr lang="en-US" baseline="-25000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2</a:t>
                </a:r>
                <a:r>
                  <a:rPr lang="en-US" sz="2400" baseline="-25000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S</a:t>
                </a:r>
                <a:r>
                  <a:rPr lang="en-US" sz="2400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=(1.33 </a:t>
                </a:r>
                <a:r>
                  <a:rPr lang="en-US" sz="2400" dirty="0" err="1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mol</a:t>
                </a:r>
                <a:r>
                  <a:rPr lang="en-US" sz="2400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) x( </a:t>
                </a:r>
                <a:r>
                  <a:rPr lang="he-IL" sz="2400" dirty="0">
                    <a:solidFill>
                      <a:srgbClr val="002060"/>
                    </a:solidFill>
                  </a:rPr>
                  <a:t>60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liter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mol</m:t>
                        </m:r>
                      </m:den>
                    </m:f>
                  </m:oMath>
                </a14:m>
                <a:r>
                  <a:rPr lang="en-US" sz="2400" dirty="0"/>
                  <a:t>)</a:t>
                </a:r>
                <a:endParaRPr lang="he-IL" sz="2400" dirty="0"/>
              </a:p>
            </p:txBody>
          </p:sp>
        </mc:Choice>
        <mc:Fallback xmlns="">
          <p:sp>
            <p:nvSpPr>
              <p:cNvPr id="2" name="מלבן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14" y="4468892"/>
                <a:ext cx="3881191" cy="634148"/>
              </a:xfrm>
              <a:prstGeom prst="rect">
                <a:avLst/>
              </a:prstGeom>
              <a:blipFill>
                <a:blip r:embed="rId4"/>
                <a:stretch>
                  <a:fillRect l="-2516" r="-629" b="-105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175414" y="5180812"/>
            <a:ext cx="8460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V</a:t>
            </a:r>
            <a:r>
              <a:rPr lang="en-US" sz="2400" baseline="-250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H</a:t>
            </a:r>
            <a:r>
              <a:rPr lang="en-US" baseline="-250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US" sz="2400" baseline="-250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</a:t>
            </a:r>
            <a:endParaRPr lang="he-IL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718534" y="5191029"/>
            <a:ext cx="19488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3333FF"/>
                </a:solidFill>
              </a:rPr>
              <a:t>= 79.8 liter</a:t>
            </a:r>
            <a:endParaRPr lang="he-IL" sz="2400" dirty="0">
              <a:solidFill>
                <a:srgbClr val="3333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585395" y="5454161"/>
                <a:ext cx="2208967" cy="70993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rgbClr val="FF0000"/>
                    </a:solidFill>
                  </a:rPr>
                  <a:t>X</a:t>
                </a:r>
                <a:r>
                  <a:rPr lang="en-US" sz="2400" baseline="-25000" dirty="0"/>
                  <a:t>H</a:t>
                </a:r>
                <a:r>
                  <a:rPr lang="en-US" baseline="-25000" dirty="0"/>
                  <a:t>2</a:t>
                </a:r>
                <a:r>
                  <a:rPr lang="en-US" sz="2400" baseline="-25000" dirty="0"/>
                  <a:t>S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395" y="5454161"/>
                <a:ext cx="2208967" cy="709938"/>
              </a:xfrm>
              <a:prstGeom prst="rect">
                <a:avLst/>
              </a:prstGeom>
              <a:blipFill>
                <a:blip r:embed="rId5"/>
                <a:stretch>
                  <a:fillRect l="-3857" b="-603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6411734" y="5618431"/>
            <a:ext cx="18151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=</a:t>
            </a:r>
            <a:r>
              <a:rPr lang="en-US" sz="2400" dirty="0">
                <a:solidFill>
                  <a:srgbClr val="FF0000"/>
                </a:solidFill>
              </a:rPr>
              <a:t>1.33</a:t>
            </a:r>
            <a:r>
              <a:rPr lang="en-US" sz="2400" dirty="0"/>
              <a:t> </a:t>
            </a:r>
            <a:r>
              <a:rPr lang="en-US" dirty="0" err="1"/>
              <a:t>mol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682700" y="4298469"/>
                <a:ext cx="796312" cy="80554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rgbClr val="FF0000"/>
                              </a:solidFill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H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2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rgbClr val="FF0000"/>
                              </a:solidFill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S</m:t>
                          </m:r>
                          <m:r>
                            <m:rPr>
                              <m:nor/>
                            </m:rPr>
                            <a:rPr lang="en-US" sz="2400" b="0" i="0" baseline="-25000" dirty="0" smtClean="0"/>
                            <m:t>8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 </m:t>
                          </m:r>
                        </m:den>
                      </m:f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700" y="4298469"/>
                <a:ext cx="796312" cy="805542"/>
              </a:xfrm>
              <a:prstGeom prst="rect">
                <a:avLst/>
              </a:prstGeom>
              <a:blipFill>
                <a:blip r:embed="rId6"/>
                <a:stretch>
                  <a:fillRect r="-11450" b="-15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776517" y="4561700"/>
                <a:ext cx="43904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517" y="4561700"/>
                <a:ext cx="43904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275388" y="4286892"/>
                <a:ext cx="1377024" cy="79566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H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2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rgbClr val="FF0000"/>
                              </a:solidFill>
                            </a:rPr>
                            <m:t>25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S</m:t>
                          </m:r>
                          <m:r>
                            <m:rPr>
                              <m:nor/>
                            </m:rPr>
                            <a:rPr lang="en-US" sz="2400" b="0" i="0" baseline="-25000" dirty="0" smtClean="0"/>
                            <m:t>8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 </m:t>
                          </m:r>
                        </m:den>
                      </m:f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388" y="4286892"/>
                <a:ext cx="1377024" cy="795667"/>
              </a:xfrm>
              <a:prstGeom prst="rect">
                <a:avLst/>
              </a:prstGeom>
              <a:blipFill>
                <a:blip r:embed="rId9"/>
                <a:stretch>
                  <a:fillRect b="-22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קבוצה 42"/>
          <p:cNvGrpSpPr/>
          <p:nvPr/>
        </p:nvGrpSpPr>
        <p:grpSpPr>
          <a:xfrm>
            <a:off x="26856" y="1976159"/>
            <a:ext cx="1671898" cy="1239653"/>
            <a:chOff x="1915075" y="4215034"/>
            <a:chExt cx="1671898" cy="1239653"/>
          </a:xfrm>
        </p:grpSpPr>
        <p:grpSp>
          <p:nvGrpSpPr>
            <p:cNvPr id="44" name="קבוצה 43"/>
            <p:cNvGrpSpPr/>
            <p:nvPr/>
          </p:nvGrpSpPr>
          <p:grpSpPr>
            <a:xfrm>
              <a:off x="1915075" y="4215034"/>
              <a:ext cx="1671898" cy="1239653"/>
              <a:chOff x="6240463" y="978348"/>
              <a:chExt cx="2773680" cy="2409249"/>
            </a:xfrm>
            <a:noFill/>
          </p:grpSpPr>
          <p:grpSp>
            <p:nvGrpSpPr>
              <p:cNvPr id="47" name="קבוצה 46"/>
              <p:cNvGrpSpPr/>
              <p:nvPr/>
            </p:nvGrpSpPr>
            <p:grpSpPr>
              <a:xfrm>
                <a:off x="6240463" y="978348"/>
                <a:ext cx="2773680" cy="2352647"/>
                <a:chOff x="4853623" y="1277316"/>
                <a:chExt cx="2773680" cy="2352647"/>
              </a:xfrm>
              <a:grpFill/>
            </p:grpSpPr>
            <p:sp>
              <p:nvSpPr>
                <p:cNvPr id="49" name="משולש שווה-שוקיים 48"/>
                <p:cNvSpPr/>
                <p:nvPr/>
              </p:nvSpPr>
              <p:spPr>
                <a:xfrm>
                  <a:off x="4853623" y="1277316"/>
                  <a:ext cx="2773680" cy="2352647"/>
                </a:xfrm>
                <a:prstGeom prst="triangle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0" name="מחבר ישר 49"/>
                <p:cNvCxnSpPr/>
                <p:nvPr/>
              </p:nvCxnSpPr>
              <p:spPr>
                <a:xfrm>
                  <a:off x="5394643" y="2677920"/>
                  <a:ext cx="1691640" cy="0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מחבר ישר 50"/>
                <p:cNvCxnSpPr>
                  <a:endCxn id="49" idx="3"/>
                </p:cNvCxnSpPr>
                <p:nvPr/>
              </p:nvCxnSpPr>
              <p:spPr>
                <a:xfrm>
                  <a:off x="6240463" y="2677920"/>
                  <a:ext cx="0" cy="952043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מלבן 47"/>
              <p:cNvSpPr/>
              <p:nvPr/>
            </p:nvSpPr>
            <p:spPr>
              <a:xfrm>
                <a:off x="7024243" y="2550174"/>
                <a:ext cx="372220" cy="8374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he-IL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Arial" panose="020B0604020202020204" pitchFamily="34" charset="0"/>
                    <a:cs typeface="Varela Round" panose="00000500000000000000" pitchFamily="2" charset="-79"/>
                  </a:rPr>
                  <a:t>n</a:t>
                </a:r>
                <a:endParaRPr kumimoji="0" 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" name="מלבן 44"/>
            <p:cNvSpPr/>
            <p:nvPr/>
          </p:nvSpPr>
          <p:spPr>
            <a:xfrm>
              <a:off x="2524855" y="4301433"/>
              <a:ext cx="44435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V</a:t>
              </a:r>
              <a:endParaRPr kumimoji="0" lang="he-IL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endParaRPr>
            </a:p>
          </p:txBody>
        </p:sp>
        <p:sp>
          <p:nvSpPr>
            <p:cNvPr id="46" name="מלבן 45"/>
            <p:cNvSpPr/>
            <p:nvPr/>
          </p:nvSpPr>
          <p:spPr>
            <a:xfrm>
              <a:off x="2795984" y="4956436"/>
              <a:ext cx="639919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Vm</a:t>
              </a:r>
              <a:endPara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  <p:sp>
        <p:nvSpPr>
          <p:cNvPr id="52" name="מלבן מעוגל 51"/>
          <p:cNvSpPr/>
          <p:nvPr/>
        </p:nvSpPr>
        <p:spPr>
          <a:xfrm>
            <a:off x="2331720" y="1485262"/>
            <a:ext cx="3203487" cy="5997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53" name="TextBox 32">
            <a:extLst>
              <a:ext uri="{FF2B5EF4-FFF2-40B4-BE49-F238E27FC236}">
                <a16:creationId xmlns:a16="http://schemas.microsoft.com/office/drawing/2014/main" id="{EC1E63D7-8388-446B-B771-9C70E18350C8}"/>
              </a:ext>
            </a:extLst>
          </p:cNvPr>
          <p:cNvSpPr txBox="1"/>
          <p:nvPr/>
        </p:nvSpPr>
        <p:spPr>
          <a:xfrm>
            <a:off x="1559949" y="3125115"/>
            <a:ext cx="2259013" cy="1225868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נחשב את נפח גז ה-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endParaRPr kumimoji="0" lang="he-IL" sz="2200" b="0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endParaRPr kumimoji="0" lang="he-IL" sz="2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6516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4" grpId="0" animBg="1"/>
      <p:bldP spid="35" grpId="0"/>
      <p:bldP spid="2" grpId="0"/>
      <p:bldP spid="39" grpId="0"/>
      <p:bldP spid="40" grpId="0"/>
      <p:bldP spid="52" grpId="0" animBg="1"/>
      <p:bldP spid="5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339214" y="925086"/>
            <a:ext cx="1154798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הגזים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ו-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SO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2(g)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נפלטים בהתפרצות של הרי געש, ומגיבים ביניהם על פי תגובה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(1)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. בתגובה זו נוצרת </a:t>
            </a:r>
            <a:r>
              <a:rPr kumimoji="0" lang="he-IL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גפרית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,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8(s)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, מוצק צהוב המתפזר באזורים סביב הלוע של הר הגעש.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  <a:p>
            <a:pPr marL="54038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(1)	16H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+  8SO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2(g)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  <a:sym typeface="Symbol" panose="05050102010706020507" pitchFamily="18" charset="2"/>
              </a:rPr>
              <a:t>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  3S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8(s)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+  16H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O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ביצעו את</a:t>
            </a: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תגובה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(1)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במעבדה, והתקבלו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64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גרם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8(s)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בתנאי התגובה הנפח של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1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מול גז הוא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60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ליטר.</a:t>
            </a:r>
          </a:p>
          <a:p>
            <a:pPr marL="514350" marR="0" lvl="0" indent="-5143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eriod"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חשב את הנפח של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שהגיב עם כמות מספקת של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SO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2(g)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. פרט את חישוביך.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ii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.    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מהו הנפח של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SO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2(g)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 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 שהגיב? נמק.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1783081" y="176670"/>
            <a:ext cx="6648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שאלה 6-סעיף ג'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 ii+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 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49440" y="4141351"/>
            <a:ext cx="4343400" cy="430887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מהו הנפח של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SO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2(g)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 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 שהגיב? נמק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039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טבלה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1803685"/>
                  </p:ext>
                </p:extLst>
              </p:nvPr>
            </p:nvGraphicFramePr>
            <p:xfrm>
              <a:off x="41087" y="802517"/>
              <a:ext cx="11754465" cy="3919855"/>
            </p:xfrm>
            <a:graphic>
              <a:graphicData uri="http://schemas.openxmlformats.org/drawingml/2006/table">
                <a:tbl>
                  <a:tblPr rtl="1" firstRow="1" bandRow="1">
                    <a:tableStyleId>{2D5ABB26-0587-4C30-8999-92F81FD0307C}</a:tableStyleId>
                  </a:tblPr>
                  <a:tblGrid>
                    <a:gridCol w="35188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89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890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5890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05890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629469">
                    <a:tc>
                      <a:txBody>
                        <a:bodyPr/>
                        <a:lstStyle/>
                        <a:p>
                          <a:pPr algn="r" rtl="0"/>
                          <a:endParaRPr lang="he-IL" sz="2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  <a:p>
                          <a:pPr algn="r" rtl="0"/>
                          <a:endParaRPr lang="he-IL" sz="2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 rtl="0"/>
                          <a:endParaRPr lang="he-IL" sz="2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e-IL" sz="2000" baseline="-25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e-IL" sz="2000" baseline="-2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rtl="1"/>
                          <a:endParaRPr lang="he-IL" sz="2000" baseline="-2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he-IL" sz="2200" dirty="0"/>
                            <a:t>יח</a:t>
                          </a:r>
                          <a:r>
                            <a:rPr lang="he-IL" sz="2200" baseline="0" dirty="0"/>
                            <a:t>ס המולים בניסוח התגובה</a:t>
                          </a:r>
                          <a:endParaRPr lang="he-IL" sz="22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he-IL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he-IL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he-IL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he-IL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sz="2200" dirty="0"/>
                            <a:t>n</a:t>
                          </a:r>
                          <a:r>
                            <a:rPr lang="he-IL" sz="2200" dirty="0"/>
                            <a:t> -מספר מולים</a:t>
                          </a:r>
                          <a:r>
                            <a:rPr lang="he-IL" sz="2000" dirty="0"/>
                            <a:t> </a:t>
                          </a:r>
                          <a:r>
                            <a:rPr lang="en-US" sz="1600" dirty="0"/>
                            <a:t>)</a:t>
                          </a:r>
                          <a:r>
                            <a:rPr lang="he-IL" sz="1600" dirty="0"/>
                            <a:t>מול</a:t>
                          </a:r>
                          <a:r>
                            <a:rPr lang="en-US" sz="1600" dirty="0"/>
                            <a:t>(</a:t>
                          </a:r>
                          <a:endParaRPr lang="he-IL" sz="1600" dirty="0"/>
                        </a:p>
                        <a:p>
                          <a:pPr algn="r" rtl="1"/>
                          <a:endParaRPr lang="he-IL" sz="18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he-IL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sz="2200" dirty="0"/>
                            <a:t>-</a:t>
                          </a:r>
                          <a:r>
                            <a:rPr lang="en-US" sz="2200" dirty="0" err="1"/>
                            <a:t>Vm</a:t>
                          </a:r>
                          <a:r>
                            <a:rPr lang="en-US" sz="2200" dirty="0"/>
                            <a:t> </a:t>
                          </a:r>
                          <a:r>
                            <a:rPr lang="he-IL" sz="2200" dirty="0"/>
                            <a:t>נפח </a:t>
                          </a:r>
                          <a:r>
                            <a:rPr lang="he-IL" sz="2200" dirty="0" err="1"/>
                            <a:t>מולרי</a:t>
                          </a:r>
                          <a:r>
                            <a:rPr lang="he-IL" sz="2200" dirty="0"/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kumimoji="0" lang="en-US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liter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kumimoji="0" lang="en-US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mol</m:t>
                                  </m:r>
                                </m:den>
                              </m:f>
                            </m:oMath>
                          </a14:m>
                          <a:r>
                            <a:rPr lang="he-IL" sz="2200" dirty="0"/>
                            <a:t>)</a:t>
                          </a:r>
                          <a:endParaRPr lang="en-US" sz="2200" dirty="0"/>
                        </a:p>
                        <a:p>
                          <a:pPr algn="r" rtl="1"/>
                          <a:endParaRPr lang="he-IL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he-IL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sz="2200" dirty="0"/>
                            <a:t>V</a:t>
                          </a:r>
                          <a:r>
                            <a:rPr lang="he-IL" sz="2200" dirty="0"/>
                            <a:t>- נפח הגז </a:t>
                          </a:r>
                          <a:r>
                            <a:rPr lang="he-IL" sz="1600" dirty="0"/>
                            <a:t>(</a:t>
                          </a:r>
                          <a:r>
                            <a:rPr lang="en-US" sz="1600" dirty="0"/>
                            <a:t>liter</a:t>
                          </a:r>
                          <a:r>
                            <a:rPr lang="he-IL" sz="1600" dirty="0"/>
                            <a:t>)</a:t>
                          </a:r>
                          <a:endParaRPr lang="en-US" sz="2200" dirty="0"/>
                        </a:p>
                        <a:p>
                          <a:pPr algn="r" rtl="1"/>
                          <a:r>
                            <a:rPr lang="en-US" sz="2000" dirty="0"/>
                            <a:t> </a:t>
                          </a:r>
                          <a:endParaRPr lang="he-IL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he-IL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טבלה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1803685"/>
                  </p:ext>
                </p:extLst>
              </p:nvPr>
            </p:nvGraphicFramePr>
            <p:xfrm>
              <a:off x="41087" y="802517"/>
              <a:ext cx="11754465" cy="3919855"/>
            </p:xfrm>
            <a:graphic>
              <a:graphicData uri="http://schemas.openxmlformats.org/drawingml/2006/table">
                <a:tbl>
                  <a:tblPr rtl="1" firstRow="1" bandRow="1">
                    <a:tableStyleId>{2D5ABB26-0587-4C30-8999-92F81FD0307C}</a:tableStyleId>
                  </a:tblPr>
                  <a:tblGrid>
                    <a:gridCol w="35188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89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890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5890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05890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r" rtl="0"/>
                          <a:endParaRPr lang="he-IL" sz="2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  <a:p>
                          <a:pPr algn="r" rtl="0"/>
                          <a:endParaRPr lang="he-IL" sz="2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 rtl="0"/>
                          <a:endParaRPr lang="he-IL" sz="2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e-IL" sz="2000" baseline="-25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e-IL" sz="2000" baseline="-2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rtl="1"/>
                          <a:endParaRPr lang="he-IL" sz="2000" baseline="-2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he-IL" sz="2200" dirty="0"/>
                            <a:t>יח</a:t>
                          </a:r>
                          <a:r>
                            <a:rPr lang="he-IL" sz="2200" baseline="0" dirty="0"/>
                            <a:t>ס המולים בניסוח התגובה</a:t>
                          </a:r>
                          <a:endParaRPr lang="he-IL" sz="22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he-IL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he-IL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he-IL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he-IL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sz="2200" dirty="0"/>
                            <a:t>n</a:t>
                          </a:r>
                          <a:r>
                            <a:rPr lang="he-IL" sz="2200" dirty="0"/>
                            <a:t> -מספר מולים</a:t>
                          </a:r>
                          <a:r>
                            <a:rPr lang="he-IL" sz="2000" dirty="0"/>
                            <a:t> </a:t>
                          </a:r>
                          <a:r>
                            <a:rPr lang="en-US" sz="1600" dirty="0"/>
                            <a:t>)</a:t>
                          </a:r>
                          <a:r>
                            <a:rPr lang="he-IL" sz="1600" dirty="0"/>
                            <a:t>מול</a:t>
                          </a:r>
                          <a:r>
                            <a:rPr lang="en-US" sz="1600" dirty="0"/>
                            <a:t>(</a:t>
                          </a:r>
                          <a:endParaRPr lang="he-IL" sz="1600" dirty="0"/>
                        </a:p>
                        <a:p>
                          <a:pPr algn="r" rtl="1"/>
                          <a:endParaRPr lang="he-IL" sz="18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he-IL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932815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3" t="-239869" r="-234835" b="-830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he-IL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sz="2200" dirty="0"/>
                            <a:t>V</a:t>
                          </a:r>
                          <a:r>
                            <a:rPr lang="he-IL" sz="2200" dirty="0"/>
                            <a:t>- נפח הגז </a:t>
                          </a:r>
                          <a:r>
                            <a:rPr lang="he-IL" sz="1600" dirty="0"/>
                            <a:t>(</a:t>
                          </a:r>
                          <a:r>
                            <a:rPr lang="en-US" sz="1600" dirty="0"/>
                            <a:t>liter</a:t>
                          </a:r>
                          <a:r>
                            <a:rPr lang="he-IL" sz="1600" dirty="0"/>
                            <a:t>)</a:t>
                          </a:r>
                          <a:endParaRPr lang="en-US" sz="2200" dirty="0"/>
                        </a:p>
                        <a:p>
                          <a:pPr algn="r" rtl="1"/>
                          <a:r>
                            <a:rPr lang="en-US" sz="2000" dirty="0"/>
                            <a:t> </a:t>
                          </a:r>
                          <a:endParaRPr lang="he-IL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he-IL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442452" y="958645"/>
            <a:ext cx="784614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16H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+  8SO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2(g)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  <a:sym typeface="Symbol" panose="05050102010706020507" pitchFamily="18" charset="2"/>
              </a:rPr>
              <a:t>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  3S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8(s)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+     16H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376" y="3227898"/>
            <a:ext cx="13568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60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8688" y="1683834"/>
            <a:ext cx="6248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16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8919" y="1680118"/>
            <a:ext cx="6248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8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7109" y="1680118"/>
            <a:ext cx="4864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3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0627" y="1680117"/>
            <a:ext cx="6248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16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19" name="מלבן מעוגל 18"/>
          <p:cNvSpPr/>
          <p:nvPr/>
        </p:nvSpPr>
        <p:spPr>
          <a:xfrm>
            <a:off x="963564" y="1621634"/>
            <a:ext cx="683720" cy="6188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לבן 3"/>
              <p:cNvSpPr/>
              <p:nvPr/>
            </p:nvSpPr>
            <p:spPr>
              <a:xfrm>
                <a:off x="883725" y="2421750"/>
                <a:ext cx="2648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1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.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33</m:t>
                      </m:r>
                    </m:oMath>
                  </m:oMathPara>
                </a14:m>
                <a:endPara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endParaRPr>
              </a:p>
            </p:txBody>
          </p:sp>
        </mc:Choice>
        <mc:Fallback xmlns="">
          <p:sp>
            <p:nvSpPr>
              <p:cNvPr id="4" name="מלבן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25" y="2421750"/>
                <a:ext cx="264816" cy="461665"/>
              </a:xfrm>
              <a:prstGeom prst="rect">
                <a:avLst/>
              </a:prstGeom>
              <a:blipFill>
                <a:blip r:embed="rId4"/>
                <a:stretch>
                  <a:fillRect l="-6977" r="-19302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02654" y="4093842"/>
            <a:ext cx="14478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79.8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 liter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3" name="מלבן מעוגל 22"/>
          <p:cNvSpPr/>
          <p:nvPr/>
        </p:nvSpPr>
        <p:spPr>
          <a:xfrm>
            <a:off x="3037817" y="1610796"/>
            <a:ext cx="463214" cy="6188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grpSp>
        <p:nvGrpSpPr>
          <p:cNvPr id="29" name="קבוצה 28"/>
          <p:cNvGrpSpPr/>
          <p:nvPr/>
        </p:nvGrpSpPr>
        <p:grpSpPr>
          <a:xfrm>
            <a:off x="4110995" y="2212964"/>
            <a:ext cx="4087917" cy="3412709"/>
            <a:chOff x="4514203" y="2350485"/>
            <a:chExt cx="4087917" cy="3412709"/>
          </a:xfrm>
        </p:grpSpPr>
        <p:sp>
          <p:nvSpPr>
            <p:cNvPr id="6" name="הסבר מלבני מעוגל 5"/>
            <p:cNvSpPr/>
            <p:nvPr/>
          </p:nvSpPr>
          <p:spPr>
            <a:xfrm>
              <a:off x="4514203" y="2350485"/>
              <a:ext cx="4076216" cy="3412709"/>
            </a:xfrm>
            <a:prstGeom prst="wedgeRoundRectCallout">
              <a:avLst>
                <a:gd name="adj1" fmla="val 84746"/>
                <a:gd name="adj2" fmla="val 624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20957" y="2477209"/>
              <a:ext cx="3881163" cy="31393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rPr>
                <a:t>על פי השערת אבוגדרו, 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rPr>
                <a:t>עבור גזים הנמצאים באותם תנאים של טמפרטורה ולחץ, 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192A72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rPr>
                <a:t>היחס בין מספר המולים לפי ניסוח התגובה שווה 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192A72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rPr>
                <a:t>ליחס שבין הנפחים.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endParaRPr>
            </a:p>
          </p:txBody>
        </p:sp>
      </p:grpSp>
      <p:sp>
        <p:nvSpPr>
          <p:cNvPr id="25" name="מלבן 24"/>
          <p:cNvSpPr/>
          <p:nvPr/>
        </p:nvSpPr>
        <p:spPr>
          <a:xfrm>
            <a:off x="8116299" y="45805"/>
            <a:ext cx="38298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פתרון סעיף ג'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ii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63087" y="242416"/>
            <a:ext cx="4972884" cy="430887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מהו הנפח של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SO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2(g)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 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 שהגיב ? נמק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9190" y="3873480"/>
            <a:ext cx="5786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/>
              <a:t>?</a:t>
            </a:r>
          </a:p>
        </p:txBody>
      </p:sp>
      <p:sp>
        <p:nvSpPr>
          <p:cNvPr id="28" name="סוגר מרובע שמאלי 27"/>
          <p:cNvSpPr/>
          <p:nvPr/>
        </p:nvSpPr>
        <p:spPr>
          <a:xfrm rot="5400000">
            <a:off x="2118663" y="80786"/>
            <a:ext cx="426270" cy="1611139"/>
          </a:xfrm>
          <a:prstGeom prst="leftBracket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373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13" grpId="0"/>
      <p:bldP spid="14" grpId="0"/>
      <p:bldP spid="15" grpId="0"/>
      <p:bldP spid="19" grpId="0" animBg="1"/>
      <p:bldP spid="4" grpId="0"/>
      <p:bldP spid="22" grpId="0" animBg="1"/>
      <p:bldP spid="23" grpId="0" animBg="1"/>
      <p:bldP spid="17" grpId="0"/>
      <p:bldP spid="2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טבלה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1246505"/>
                  </p:ext>
                </p:extLst>
              </p:nvPr>
            </p:nvGraphicFramePr>
            <p:xfrm>
              <a:off x="0" y="780788"/>
              <a:ext cx="11754465" cy="3749040"/>
            </p:xfrm>
            <a:graphic>
              <a:graphicData uri="http://schemas.openxmlformats.org/drawingml/2006/table">
                <a:tbl>
                  <a:tblPr rtl="1" firstRow="1" bandRow="1">
                    <a:tableStyleId>{2D5ABB26-0587-4C30-8999-92F81FD0307C}</a:tableStyleId>
                  </a:tblPr>
                  <a:tblGrid>
                    <a:gridCol w="35188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89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890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5890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05890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22498">
                    <a:tc>
                      <a:txBody>
                        <a:bodyPr/>
                        <a:lstStyle/>
                        <a:p>
                          <a:pPr algn="r" rtl="0"/>
                          <a:endParaRPr lang="he-IL" sz="2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  <a:p>
                          <a:pPr algn="r" rtl="0"/>
                          <a:endParaRPr lang="he-IL" sz="2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 rtl="0"/>
                          <a:endParaRPr lang="he-IL" sz="2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e-IL" sz="2000" baseline="-25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e-IL" sz="2000" baseline="-2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rtl="1"/>
                          <a:endParaRPr lang="he-IL" sz="2000" baseline="-2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he-IL" sz="2200" dirty="0"/>
                            <a:t>יח</a:t>
                          </a:r>
                          <a:r>
                            <a:rPr lang="he-IL" sz="2200" baseline="0" dirty="0"/>
                            <a:t>ס המולים בניסוח התגובה</a:t>
                          </a:r>
                          <a:endParaRPr lang="he-IL" sz="22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he-IL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he-IL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he-IL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he-IL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sz="2200" dirty="0"/>
                            <a:t>n</a:t>
                          </a:r>
                          <a:r>
                            <a:rPr lang="he-IL" sz="2200" dirty="0"/>
                            <a:t> -מספר מולים</a:t>
                          </a:r>
                          <a:r>
                            <a:rPr lang="he-IL" sz="2000" dirty="0"/>
                            <a:t> </a:t>
                          </a:r>
                          <a:r>
                            <a:rPr lang="en-US" sz="1600" dirty="0"/>
                            <a:t>)</a:t>
                          </a:r>
                          <a:r>
                            <a:rPr lang="he-IL" sz="1600" dirty="0"/>
                            <a:t>מול</a:t>
                          </a:r>
                          <a:r>
                            <a:rPr lang="en-US" sz="1600" dirty="0"/>
                            <a:t>(</a:t>
                          </a:r>
                          <a:endParaRPr lang="he-IL" sz="1600" dirty="0"/>
                        </a:p>
                        <a:p>
                          <a:pPr algn="r" rtl="1"/>
                          <a:endParaRPr lang="he-IL" sz="18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he-IL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sz="2200" dirty="0"/>
                            <a:t>-Vm </a:t>
                          </a:r>
                          <a:r>
                            <a:rPr lang="he-IL" sz="2200" dirty="0"/>
                            <a:t>נפח </a:t>
                          </a:r>
                          <a:r>
                            <a:rPr lang="he-IL" sz="2200" dirty="0" err="1"/>
                            <a:t>מולרי</a:t>
                          </a:r>
                          <a:r>
                            <a:rPr lang="he-IL" sz="2200" dirty="0"/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kumimoji="0" lang="en-US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liter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kumimoji="0" lang="en-US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mol</m:t>
                                  </m:r>
                                </m:den>
                              </m:f>
                            </m:oMath>
                          </a14:m>
                          <a:r>
                            <a:rPr lang="he-IL" sz="2200" dirty="0"/>
                            <a:t>)</a:t>
                          </a:r>
                          <a:endParaRPr lang="en-US" sz="2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he-IL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sz="2200" dirty="0"/>
                            <a:t>V</a:t>
                          </a:r>
                          <a:r>
                            <a:rPr lang="he-IL" sz="2200" dirty="0"/>
                            <a:t>- נפח הגז </a:t>
                          </a:r>
                          <a:r>
                            <a:rPr lang="he-IL" sz="1600" dirty="0"/>
                            <a:t>(</a:t>
                          </a:r>
                          <a:r>
                            <a:rPr lang="en-US" sz="1600" dirty="0"/>
                            <a:t>liter</a:t>
                          </a:r>
                          <a:r>
                            <a:rPr lang="he-IL" sz="1600" dirty="0"/>
                            <a:t>)</a:t>
                          </a:r>
                          <a:endParaRPr lang="en-US" sz="2200" dirty="0"/>
                        </a:p>
                        <a:p>
                          <a:pPr algn="r" rtl="1"/>
                          <a:r>
                            <a:rPr lang="en-US" sz="2000" dirty="0"/>
                            <a:t> </a:t>
                          </a:r>
                          <a:endParaRPr lang="he-IL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he-IL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טבלה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1246505"/>
                  </p:ext>
                </p:extLst>
              </p:nvPr>
            </p:nvGraphicFramePr>
            <p:xfrm>
              <a:off x="0" y="780788"/>
              <a:ext cx="11754465" cy="3749040"/>
            </p:xfrm>
            <a:graphic>
              <a:graphicData uri="http://schemas.openxmlformats.org/drawingml/2006/table">
                <a:tbl>
                  <a:tblPr rtl="1" firstRow="1" bandRow="1">
                    <a:tableStyleId>{2D5ABB26-0587-4C30-8999-92F81FD0307C}</a:tableStyleId>
                  </a:tblPr>
                  <a:tblGrid>
                    <a:gridCol w="35188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89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890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5890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05890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r" rtl="0"/>
                          <a:endParaRPr lang="he-IL" sz="2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  <a:p>
                          <a:pPr algn="r" rtl="0"/>
                          <a:endParaRPr lang="he-IL" sz="2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 rtl="0"/>
                          <a:endParaRPr lang="he-IL" sz="2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e-IL" sz="2000" baseline="-25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e-IL" sz="2000" baseline="-2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rtl="1"/>
                          <a:endParaRPr lang="he-IL" sz="2000" baseline="-2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he-IL" sz="2200" dirty="0"/>
                            <a:t>יח</a:t>
                          </a:r>
                          <a:r>
                            <a:rPr lang="he-IL" sz="2200" baseline="0" dirty="0"/>
                            <a:t>ס המולים בניסוח התגובה</a:t>
                          </a:r>
                          <a:endParaRPr lang="he-IL" sz="22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he-IL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he-IL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he-IL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he-IL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sz="2200" dirty="0"/>
                            <a:t>n</a:t>
                          </a:r>
                          <a:r>
                            <a:rPr lang="he-IL" sz="2200" dirty="0"/>
                            <a:t> -מספר מולים</a:t>
                          </a:r>
                          <a:r>
                            <a:rPr lang="he-IL" sz="2000" dirty="0"/>
                            <a:t> </a:t>
                          </a:r>
                          <a:r>
                            <a:rPr lang="en-US" sz="1600" dirty="0"/>
                            <a:t>)</a:t>
                          </a:r>
                          <a:r>
                            <a:rPr lang="he-IL" sz="1600" dirty="0"/>
                            <a:t>מול</a:t>
                          </a:r>
                          <a:r>
                            <a:rPr lang="en-US" sz="1600" dirty="0"/>
                            <a:t>(</a:t>
                          </a:r>
                          <a:endParaRPr lang="he-IL" sz="1600" dirty="0"/>
                        </a:p>
                        <a:p>
                          <a:pPr algn="r" rtl="1"/>
                          <a:endParaRPr lang="he-IL" sz="18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he-IL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7" t="-293600" r="-234662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he-IL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sz="2200" dirty="0"/>
                            <a:t>V</a:t>
                          </a:r>
                          <a:r>
                            <a:rPr lang="he-IL" sz="2200" dirty="0"/>
                            <a:t>- נפח הגז </a:t>
                          </a:r>
                          <a:r>
                            <a:rPr lang="he-IL" sz="1600" dirty="0"/>
                            <a:t>(</a:t>
                          </a:r>
                          <a:r>
                            <a:rPr lang="en-US" sz="1600" dirty="0"/>
                            <a:t>liter</a:t>
                          </a:r>
                          <a:r>
                            <a:rPr lang="he-IL" sz="1600" dirty="0"/>
                            <a:t>)</a:t>
                          </a:r>
                          <a:endParaRPr lang="en-US" sz="2200" dirty="0"/>
                        </a:p>
                        <a:p>
                          <a:pPr algn="r" rtl="1"/>
                          <a:r>
                            <a:rPr lang="en-US" sz="2000" dirty="0"/>
                            <a:t> </a:t>
                          </a:r>
                          <a:endParaRPr lang="he-IL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he-IL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2000" dirty="0">
                            <a:latin typeface="Varela Round" pitchFamily="2" charset="-79"/>
                            <a:cs typeface="Varela Round" pitchFamily="2" charset="-79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442452" y="958645"/>
            <a:ext cx="784614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16H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+  8SO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2(g)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  <a:sym typeface="Symbol" panose="05050102010706020507" pitchFamily="18" charset="2"/>
              </a:rPr>
              <a:t>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  3S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8(s)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+     16H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254" y="3136682"/>
            <a:ext cx="13568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60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8688" y="1683834"/>
            <a:ext cx="6248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16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8919" y="1680118"/>
            <a:ext cx="6248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8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7109" y="1680118"/>
            <a:ext cx="4864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3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0627" y="1680117"/>
            <a:ext cx="6248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16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לבן 3"/>
              <p:cNvSpPr/>
              <p:nvPr/>
            </p:nvSpPr>
            <p:spPr>
              <a:xfrm>
                <a:off x="948688" y="2413539"/>
                <a:ext cx="2648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1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.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33</m:t>
                      </m:r>
                    </m:oMath>
                  </m:oMathPara>
                </a14:m>
                <a:endPara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endParaRPr>
              </a:p>
            </p:txBody>
          </p:sp>
        </mc:Choice>
        <mc:Fallback xmlns="">
          <p:sp>
            <p:nvSpPr>
              <p:cNvPr id="4" name="מלבן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88" y="2413539"/>
                <a:ext cx="264816" cy="461665"/>
              </a:xfrm>
              <a:prstGeom prst="rect">
                <a:avLst/>
              </a:prstGeom>
              <a:blipFill>
                <a:blip r:embed="rId4"/>
                <a:stretch>
                  <a:fillRect l="-6977" r="-19302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33653" y="3932432"/>
            <a:ext cx="14478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79.8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 liter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3014" y="3945053"/>
            <a:ext cx="6931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?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grpSp>
        <p:nvGrpSpPr>
          <p:cNvPr id="12" name="קבוצה 11"/>
          <p:cNvGrpSpPr/>
          <p:nvPr/>
        </p:nvGrpSpPr>
        <p:grpSpPr>
          <a:xfrm>
            <a:off x="4097945" y="2212267"/>
            <a:ext cx="4190649" cy="2757402"/>
            <a:chOff x="4188666" y="2256855"/>
            <a:chExt cx="4190649" cy="2757402"/>
          </a:xfrm>
        </p:grpSpPr>
        <p:sp>
          <p:nvSpPr>
            <p:cNvPr id="6" name="הסבר מלבני מעוגל 5"/>
            <p:cNvSpPr/>
            <p:nvPr/>
          </p:nvSpPr>
          <p:spPr>
            <a:xfrm>
              <a:off x="4188666" y="2256855"/>
              <a:ext cx="4190649" cy="2757402"/>
            </a:xfrm>
            <a:prstGeom prst="wedgeRoundRectCallout">
              <a:avLst>
                <a:gd name="adj1" fmla="val -61564"/>
                <a:gd name="adj2" fmla="val 21601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02388" y="2263089"/>
              <a:ext cx="3899446" cy="17035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rPr>
                <a:t>יחס המולים</a:t>
              </a:r>
              <a:r>
                <a:rPr kumimoji="0" lang="he-IL" sz="2400" b="0" i="0" u="none" strike="noStrike" kern="1200" cap="none" spc="0" normalizeH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rPr>
                <a:t> </a:t>
              </a: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rPr>
                <a:t>לפי ניסוח התגובה  הוא 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rPr>
                <a:t>2:1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95674" y="3934994"/>
            <a:ext cx="3329937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הנפח של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SO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2(g)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 שמגיב הינו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39.9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ליטר</a:t>
            </a:r>
          </a:p>
        </p:txBody>
      </p:sp>
      <p:sp>
        <p:nvSpPr>
          <p:cNvPr id="26" name="מלבן 25"/>
          <p:cNvSpPr/>
          <p:nvPr/>
        </p:nvSpPr>
        <p:spPr>
          <a:xfrm>
            <a:off x="9753421" y="71794"/>
            <a:ext cx="23166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סעיף ג'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ii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49529" y="241860"/>
            <a:ext cx="4343400" cy="430887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מהו הנפח של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SO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2(g)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 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 שהגיב? נמק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48688" y="1683834"/>
            <a:ext cx="6248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16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29" name="מלבן מעוגל 28"/>
          <p:cNvSpPr/>
          <p:nvPr/>
        </p:nvSpPr>
        <p:spPr>
          <a:xfrm>
            <a:off x="3037817" y="1610796"/>
            <a:ext cx="463214" cy="6188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30" name="סוגר מרובע שמאלי 29"/>
          <p:cNvSpPr/>
          <p:nvPr/>
        </p:nvSpPr>
        <p:spPr>
          <a:xfrm rot="5400000">
            <a:off x="2118663" y="80786"/>
            <a:ext cx="426270" cy="1611139"/>
          </a:xfrm>
          <a:prstGeom prst="leftBracket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מלבן מעוגל 30"/>
          <p:cNvSpPr/>
          <p:nvPr/>
        </p:nvSpPr>
        <p:spPr>
          <a:xfrm>
            <a:off x="963564" y="1621634"/>
            <a:ext cx="683720" cy="6188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7366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175891" y="792230"/>
            <a:ext cx="1147572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306705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במעבדה מפיקים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בתגובה בין ברזל גפרי,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FeS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(s)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, ובין תמיסה מימית של חומצת מימן כלורי,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HCl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</a:t>
            </a:r>
            <a:r>
              <a:rPr kumimoji="0" lang="en-US" sz="2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aq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, על פי תגובה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(2)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: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  <a:p>
            <a:pPr marL="54038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(2)	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FeS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(s)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+  2  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3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O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+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</a:t>
            </a:r>
            <a:r>
              <a:rPr kumimoji="0" lang="en-US" sz="2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aq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  <a:sym typeface="Symbol" panose="05050102010706020507" pitchFamily="18" charset="2"/>
              </a:rPr>
              <a:t>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  Fe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2+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</a:t>
            </a:r>
            <a:r>
              <a:rPr kumimoji="0" lang="en-US" sz="2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aq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+  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+  2H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O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(l)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  </a:t>
            </a:r>
          </a:p>
          <a:p>
            <a:pPr marL="0" marR="0" lvl="0" indent="-306705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חשב את הנפח של תמיסת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HCl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</a:t>
            </a:r>
            <a:r>
              <a:rPr kumimoji="0" lang="en-US" sz="2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aq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בריכוז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0.2M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הדרוש לקבלת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4.25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ליטר של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בתנאי התגובה הנפח של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1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מול גז הוא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25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ליטר.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307101" y="60377"/>
            <a:ext cx="4124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שאלה 6-סעיף ד'</a:t>
            </a:r>
          </a:p>
        </p:txBody>
      </p:sp>
      <p:sp>
        <p:nvSpPr>
          <p:cNvPr id="7" name="מלבן מעוגל 6"/>
          <p:cNvSpPr/>
          <p:nvPr/>
        </p:nvSpPr>
        <p:spPr>
          <a:xfrm>
            <a:off x="2676009" y="1905760"/>
            <a:ext cx="1188067" cy="4975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9907333" y="1307173"/>
            <a:ext cx="985142" cy="5039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4" name="מלבן מעוגל 3"/>
          <p:cNvSpPr/>
          <p:nvPr/>
        </p:nvSpPr>
        <p:spPr>
          <a:xfrm>
            <a:off x="190471" y="784942"/>
            <a:ext cx="11545829" cy="2739177"/>
          </a:xfrm>
          <a:prstGeom prst="round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4698" y="3686398"/>
            <a:ext cx="2879129" cy="1736220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יחס המולים בין יוני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3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O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+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(</a:t>
            </a:r>
            <a:r>
              <a:rPr kumimoji="0" lang="en-US" sz="2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aq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ל-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HCl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(g)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הוא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1:1</a:t>
            </a:r>
            <a:endParaRPr kumimoji="0" lang="he-IL" sz="22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22" name="מלבן מעוגל 21"/>
          <p:cNvSpPr/>
          <p:nvPr/>
        </p:nvSpPr>
        <p:spPr>
          <a:xfrm>
            <a:off x="194880" y="3686398"/>
            <a:ext cx="3003983" cy="1795010"/>
          </a:xfrm>
          <a:prstGeom prst="round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grpSp>
        <p:nvGrpSpPr>
          <p:cNvPr id="34" name="קבוצה 33"/>
          <p:cNvGrpSpPr/>
          <p:nvPr/>
        </p:nvGrpSpPr>
        <p:grpSpPr>
          <a:xfrm>
            <a:off x="4028361" y="3710365"/>
            <a:ext cx="1710018" cy="1711871"/>
            <a:chOff x="4028361" y="3710365"/>
            <a:chExt cx="1710018" cy="1711871"/>
          </a:xfrm>
        </p:grpSpPr>
        <p:sp>
          <p:nvSpPr>
            <p:cNvPr id="17" name="מלבן 16"/>
            <p:cNvSpPr/>
            <p:nvPr/>
          </p:nvSpPr>
          <p:spPr>
            <a:xfrm>
              <a:off x="4270281" y="4518114"/>
              <a:ext cx="122617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H</a:t>
              </a:r>
              <a:r>
                <a:rPr kumimoji="0" lang="en-US" sz="2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3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O</a:t>
              </a:r>
              <a:r>
                <a:rPr kumimoji="0" lang="en-US" sz="2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+</a:t>
              </a:r>
              <a:r>
                <a:rPr kumimoji="0" lang="en-US" sz="2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(</a:t>
              </a:r>
              <a:r>
                <a:rPr kumimoji="0" lang="en-US" sz="22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aq</a:t>
              </a:r>
              <a:r>
                <a:rPr kumimoji="0" lang="en-US" sz="2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)</a:t>
              </a:r>
              <a:endPara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endParaRPr>
            </a:p>
          </p:txBody>
        </p:sp>
        <p:sp>
          <p:nvSpPr>
            <p:cNvPr id="18" name="מלבן 17"/>
            <p:cNvSpPr/>
            <p:nvPr/>
          </p:nvSpPr>
          <p:spPr>
            <a:xfrm>
              <a:off x="4307101" y="3710365"/>
              <a:ext cx="925141" cy="5536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ct val="200000"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Cl</a:t>
              </a:r>
              <a:r>
                <a:rPr kumimoji="0" lang="en-US" sz="2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-</a:t>
              </a:r>
              <a:r>
                <a:rPr kumimoji="0" lang="en-US" sz="2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(</a:t>
              </a:r>
              <a:r>
                <a:rPr kumimoji="0" lang="en-US" sz="22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aq</a:t>
              </a:r>
              <a:r>
                <a:rPr kumimoji="0" lang="en-US" sz="2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)</a:t>
              </a:r>
              <a:endParaRPr kumimoji="0" lang="he-IL" sz="22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028361" y="4991349"/>
              <a:ext cx="171001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rPr>
                <a:t>יון </a:t>
              </a:r>
              <a:r>
                <a:rPr kumimoji="0" lang="he-IL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rPr>
                <a:t>הידרוניום</a:t>
              </a:r>
              <a:endPara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endParaRPr>
            </a:p>
          </p:txBody>
        </p:sp>
      </p:grpSp>
      <p:grpSp>
        <p:nvGrpSpPr>
          <p:cNvPr id="37" name="קבוצה 36"/>
          <p:cNvGrpSpPr/>
          <p:nvPr/>
        </p:nvGrpSpPr>
        <p:grpSpPr>
          <a:xfrm>
            <a:off x="4028361" y="3686398"/>
            <a:ext cx="3003983" cy="1795010"/>
            <a:chOff x="4028361" y="3686398"/>
            <a:chExt cx="3003983" cy="1795010"/>
          </a:xfrm>
        </p:grpSpPr>
        <p:grpSp>
          <p:nvGrpSpPr>
            <p:cNvPr id="36" name="קבוצה 35"/>
            <p:cNvGrpSpPr/>
            <p:nvPr/>
          </p:nvGrpSpPr>
          <p:grpSpPr>
            <a:xfrm>
              <a:off x="5241225" y="4153016"/>
              <a:ext cx="520313" cy="435913"/>
              <a:chOff x="5241225" y="4153016"/>
              <a:chExt cx="520313" cy="435913"/>
            </a:xfrm>
          </p:grpSpPr>
          <p:cxnSp>
            <p:nvCxnSpPr>
              <p:cNvPr id="15" name="מחבר חץ ישר 14"/>
              <p:cNvCxnSpPr/>
              <p:nvPr/>
            </p:nvCxnSpPr>
            <p:spPr>
              <a:xfrm flipH="1">
                <a:off x="5256944" y="4368459"/>
                <a:ext cx="504594" cy="22047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מחבר חץ ישר 15"/>
              <p:cNvCxnSpPr/>
              <p:nvPr/>
            </p:nvCxnSpPr>
            <p:spPr>
              <a:xfrm flipH="1" flipV="1">
                <a:off x="5241225" y="4153016"/>
                <a:ext cx="520312" cy="21544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קבוצה 34"/>
            <p:cNvGrpSpPr/>
            <p:nvPr/>
          </p:nvGrpSpPr>
          <p:grpSpPr>
            <a:xfrm>
              <a:off x="4028361" y="3686398"/>
              <a:ext cx="3003983" cy="1795010"/>
              <a:chOff x="4028361" y="3686398"/>
              <a:chExt cx="3003983" cy="179501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5699647" y="4172119"/>
                <a:ext cx="108731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Times New Roman" panose="02020603050405020304" pitchFamily="18" charset="0"/>
                    <a:cs typeface="Varela Round" panose="00000500000000000000" pitchFamily="2" charset="-79"/>
                  </a:rPr>
                  <a:t>HCl</a:t>
                </a:r>
                <a:r>
                  <a:rPr kumimoji="0" lang="en-US" sz="2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Times New Roman" panose="02020603050405020304" pitchFamily="18" charset="0"/>
                    <a:cs typeface="Varela Round" panose="00000500000000000000" pitchFamily="2" charset="-79"/>
                  </a:rPr>
                  <a:t>(</a:t>
                </a:r>
                <a:r>
                  <a:rPr kumimoji="0" lang="en-US" sz="22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Times New Roman" panose="02020603050405020304" pitchFamily="18" charset="0"/>
                    <a:cs typeface="Varela Round" panose="00000500000000000000" pitchFamily="2" charset="-79"/>
                  </a:rPr>
                  <a:t>aq</a:t>
                </a:r>
                <a:r>
                  <a:rPr kumimoji="0" lang="en-US" sz="2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Times New Roman" panose="02020603050405020304" pitchFamily="18" charset="0"/>
                    <a:cs typeface="Varela Round" panose="00000500000000000000" pitchFamily="2" charset="-79"/>
                  </a:rPr>
                  <a:t>)</a:t>
                </a:r>
                <a:endParaRPr kumimoji="0" lang="he-I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endParaRPr>
              </a:p>
            </p:txBody>
          </p:sp>
          <p:sp>
            <p:nvSpPr>
              <p:cNvPr id="20" name="מלבן מעוגל 19"/>
              <p:cNvSpPr/>
              <p:nvPr/>
            </p:nvSpPr>
            <p:spPr>
              <a:xfrm>
                <a:off x="4028361" y="3686398"/>
                <a:ext cx="3003983" cy="1795010"/>
              </a:xfrm>
              <a:prstGeom prst="roundRect">
                <a:avLst/>
              </a:prstGeom>
              <a:noFill/>
              <a:ln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278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4" grpId="0" animBg="1"/>
      <p:bldP spid="19" grpId="0"/>
      <p:bldP spid="2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73394"/>
            <a:ext cx="12190411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40385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(2)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FeS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(s)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+  2  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3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O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+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</a:t>
            </a:r>
            <a:r>
              <a:rPr kumimoji="0" lang="en-US" sz="2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aq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  <a:sym typeface="Symbol" panose="05050102010706020507" pitchFamily="18" charset="2"/>
              </a:rPr>
              <a:t>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  Fe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2+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</a:t>
            </a:r>
            <a:r>
              <a:rPr kumimoji="0" lang="en-US" sz="2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aq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+  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+  2H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O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(l)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  </a:t>
            </a:r>
          </a:p>
          <a:p>
            <a:pPr marL="0" marR="0" lvl="0" indent="-306705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חשב את הנפח של תמיסת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HCl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</a:t>
            </a:r>
            <a:r>
              <a:rPr kumimoji="0" lang="en-US" sz="2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aq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בריכוז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0.2M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הדרוש לקבלת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4.25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ליטר של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389120" y="238986"/>
            <a:ext cx="4082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שאלה 6-סעיף ד'</a:t>
            </a:r>
          </a:p>
        </p:txBody>
      </p:sp>
      <p:sp>
        <p:nvSpPr>
          <p:cNvPr id="8" name="מלבן מעוגל 7"/>
          <p:cNvSpPr/>
          <p:nvPr/>
        </p:nvSpPr>
        <p:spPr>
          <a:xfrm>
            <a:off x="1032828" y="1529346"/>
            <a:ext cx="2640012" cy="5039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98064" y="2583684"/>
            <a:ext cx="3218119" cy="1328023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נחשב את מספר המולים של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kumimoji="0" lang="he-IL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שנוצרו בתגובה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 </a:t>
            </a:r>
          </a:p>
        </p:txBody>
      </p:sp>
      <p:sp>
        <p:nvSpPr>
          <p:cNvPr id="9" name="מלבן מעוגל 8"/>
          <p:cNvSpPr/>
          <p:nvPr/>
        </p:nvSpPr>
        <p:spPr>
          <a:xfrm>
            <a:off x="7765476" y="1098783"/>
            <a:ext cx="967044" cy="5039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458" y="353223"/>
            <a:ext cx="3786751" cy="646986"/>
          </a:xfrm>
          <a:prstGeom prst="roundRect">
            <a:avLst/>
          </a:prstGeom>
          <a:solidFill>
            <a:srgbClr val="FFFFCC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פתרון ב-3 שלבים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51361" y="2156471"/>
            <a:ext cx="1382362" cy="51077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שלב א'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688162" y="3472396"/>
                <a:ext cx="1100422" cy="79887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</a:rPr>
                          <m:t>4</m:t>
                        </m:r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</a:rPr>
                          <m:t>.</m:t>
                        </m:r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</a:rPr>
                          <m:t>25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</a:rPr>
                          <m:t>25</m:t>
                        </m:r>
                      </m:den>
                    </m:f>
                  </m:oMath>
                </a14:m>
                <a:endParaRPr kumimoji="0" lang="he-IL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162" y="3472396"/>
                <a:ext cx="1100422" cy="798873"/>
              </a:xfrm>
              <a:prstGeom prst="rect">
                <a:avLst/>
              </a:prstGeom>
              <a:blipFill>
                <a:blip r:embed="rId2"/>
                <a:stretch>
                  <a:fillRect l="-8840" b="-129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21397" y="3449510"/>
                <a:ext cx="1512665" cy="8016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n</a:t>
                </a:r>
                <a:r>
                  <a:rPr lang="en-US" sz="2400" baseline="-25000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H</a:t>
                </a:r>
                <a:r>
                  <a:rPr lang="en-US" baseline="-25000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2</a:t>
                </a:r>
                <a:r>
                  <a:rPr lang="en-US" sz="2400" baseline="-25000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S</a:t>
                </a:r>
                <a:r>
                  <a:rPr lang="en-US" sz="2400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Vm</m:t>
                        </m:r>
                      </m:den>
                    </m:f>
                  </m:oMath>
                </a14:m>
                <a:endParaRPr lang="he-IL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397" y="3449510"/>
                <a:ext cx="1512665" cy="801630"/>
              </a:xfrm>
              <a:prstGeom prst="rect">
                <a:avLst/>
              </a:prstGeom>
              <a:blipFill>
                <a:blip r:embed="rId3"/>
                <a:stretch>
                  <a:fillRect l="-5622" b="-15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587044" y="3673182"/>
            <a:ext cx="16306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=0.17 </a:t>
            </a:r>
            <a:r>
              <a:rPr lang="en-US" dirty="0" err="1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mol</a:t>
            </a:r>
            <a:endParaRPr lang="he-IL" dirty="0"/>
          </a:p>
        </p:txBody>
      </p:sp>
      <p:cxnSp>
        <p:nvCxnSpPr>
          <p:cNvPr id="13" name="מחבר ישר 12"/>
          <p:cNvCxnSpPr/>
          <p:nvPr/>
        </p:nvCxnSpPr>
        <p:spPr>
          <a:xfrm>
            <a:off x="7069137" y="2817810"/>
            <a:ext cx="0" cy="34817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קבוצה 13"/>
          <p:cNvGrpSpPr/>
          <p:nvPr/>
        </p:nvGrpSpPr>
        <p:grpSpPr>
          <a:xfrm>
            <a:off x="7413049" y="2462653"/>
            <a:ext cx="1671898" cy="1239653"/>
            <a:chOff x="1915075" y="4215034"/>
            <a:chExt cx="1671898" cy="1239653"/>
          </a:xfrm>
        </p:grpSpPr>
        <p:grpSp>
          <p:nvGrpSpPr>
            <p:cNvPr id="15" name="קבוצה 14"/>
            <p:cNvGrpSpPr/>
            <p:nvPr/>
          </p:nvGrpSpPr>
          <p:grpSpPr>
            <a:xfrm>
              <a:off x="1915075" y="4215034"/>
              <a:ext cx="1671898" cy="1239653"/>
              <a:chOff x="6240463" y="978348"/>
              <a:chExt cx="2773680" cy="2409249"/>
            </a:xfrm>
            <a:noFill/>
          </p:grpSpPr>
          <p:grpSp>
            <p:nvGrpSpPr>
              <p:cNvPr id="20" name="קבוצה 19"/>
              <p:cNvGrpSpPr/>
              <p:nvPr/>
            </p:nvGrpSpPr>
            <p:grpSpPr>
              <a:xfrm>
                <a:off x="6240463" y="978348"/>
                <a:ext cx="2773680" cy="2352647"/>
                <a:chOff x="4853623" y="1277316"/>
                <a:chExt cx="2773680" cy="2352647"/>
              </a:xfrm>
              <a:grpFill/>
            </p:grpSpPr>
            <p:sp>
              <p:nvSpPr>
                <p:cNvPr id="22" name="משולש שווה-שוקיים 21"/>
                <p:cNvSpPr/>
                <p:nvPr/>
              </p:nvSpPr>
              <p:spPr>
                <a:xfrm>
                  <a:off x="4853623" y="1277316"/>
                  <a:ext cx="2773680" cy="2352647"/>
                </a:xfrm>
                <a:prstGeom prst="triangle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3" name="מחבר ישר 22"/>
                <p:cNvCxnSpPr/>
                <p:nvPr/>
              </p:nvCxnSpPr>
              <p:spPr>
                <a:xfrm>
                  <a:off x="5394643" y="2677920"/>
                  <a:ext cx="1691640" cy="0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מחבר ישר 23"/>
                <p:cNvCxnSpPr>
                  <a:endCxn id="22" idx="3"/>
                </p:cNvCxnSpPr>
                <p:nvPr/>
              </p:nvCxnSpPr>
              <p:spPr>
                <a:xfrm>
                  <a:off x="6240463" y="2677920"/>
                  <a:ext cx="0" cy="952043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מלבן 20"/>
              <p:cNvSpPr/>
              <p:nvPr/>
            </p:nvSpPr>
            <p:spPr>
              <a:xfrm>
                <a:off x="7024243" y="2550174"/>
                <a:ext cx="372220" cy="8374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he-IL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Arial" panose="020B0604020202020204" pitchFamily="34" charset="0"/>
                    <a:cs typeface="Varela Round" panose="00000500000000000000" pitchFamily="2" charset="-79"/>
                  </a:rPr>
                  <a:t>n</a:t>
                </a:r>
                <a:endParaRPr kumimoji="0" 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מלבן 17"/>
            <p:cNvSpPr/>
            <p:nvPr/>
          </p:nvSpPr>
          <p:spPr>
            <a:xfrm>
              <a:off x="2524855" y="4301433"/>
              <a:ext cx="44435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V</a:t>
              </a:r>
              <a:endParaRPr kumimoji="0" lang="he-IL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endParaRPr>
            </a:p>
          </p:txBody>
        </p:sp>
        <p:sp>
          <p:nvSpPr>
            <p:cNvPr id="19" name="מלבן 18"/>
            <p:cNvSpPr/>
            <p:nvPr/>
          </p:nvSpPr>
          <p:spPr>
            <a:xfrm>
              <a:off x="2795984" y="4956436"/>
              <a:ext cx="639919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Vm</a:t>
              </a:r>
              <a:endPara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  <p:grpSp>
        <p:nvGrpSpPr>
          <p:cNvPr id="40" name="קבוצה 39"/>
          <p:cNvGrpSpPr/>
          <p:nvPr/>
        </p:nvGrpSpPr>
        <p:grpSpPr>
          <a:xfrm rot="1366328">
            <a:off x="10001719" y="206298"/>
            <a:ext cx="2076645" cy="1366365"/>
            <a:chOff x="394346" y="2170016"/>
            <a:chExt cx="2076645" cy="1366365"/>
          </a:xfrm>
        </p:grpSpPr>
        <p:sp>
          <p:nvSpPr>
            <p:cNvPr id="37" name="TextBox 36"/>
            <p:cNvSpPr txBox="1"/>
            <p:nvPr/>
          </p:nvSpPr>
          <p:spPr>
            <a:xfrm>
              <a:off x="394346" y="2336052"/>
              <a:ext cx="1955797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solidFill>
                    <a:srgbClr val="002060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בתנאי התגובה הנפח של </a:t>
              </a:r>
              <a:r>
                <a:rPr lang="en-US" dirty="0">
                  <a:solidFill>
                    <a:srgbClr val="002060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1</a:t>
              </a:r>
              <a:r>
                <a:rPr lang="he-IL" dirty="0">
                  <a:solidFill>
                    <a:srgbClr val="002060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 מול גז הוא </a:t>
              </a:r>
              <a:r>
                <a:rPr lang="en-US" dirty="0">
                  <a:solidFill>
                    <a:srgbClr val="002060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25</a:t>
              </a:r>
              <a:r>
                <a:rPr lang="he-IL" dirty="0">
                  <a:solidFill>
                    <a:srgbClr val="002060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 ליטר. </a:t>
              </a:r>
              <a:endParaRPr lang="he-IL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  <a:p>
              <a:endParaRPr lang="he-IL" dirty="0"/>
            </a:p>
          </p:txBody>
        </p:sp>
        <p:sp>
          <p:nvSpPr>
            <p:cNvPr id="38" name="הסבר אליפטי 37"/>
            <p:cNvSpPr/>
            <p:nvPr/>
          </p:nvSpPr>
          <p:spPr>
            <a:xfrm flipH="1">
              <a:off x="415735" y="2170016"/>
              <a:ext cx="2055256" cy="1346619"/>
            </a:xfrm>
            <a:prstGeom prst="wedgeEllipseCallout">
              <a:avLst>
                <a:gd name="adj1" fmla="val -18608"/>
                <a:gd name="adj2" fmla="val 46656"/>
              </a:avLst>
            </a:prstGeom>
            <a:no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83723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3" grpId="0" animBg="1"/>
      <p:bldP spid="17" grpId="0" animBg="1"/>
      <p:bldP spid="10" grpId="0"/>
      <p:bldP spid="4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73394"/>
            <a:ext cx="12190411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40385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(2)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FeS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(s)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+  2  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3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O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+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</a:t>
            </a:r>
            <a:r>
              <a:rPr kumimoji="0" lang="en-US" sz="2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aq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  <a:sym typeface="Symbol" panose="05050102010706020507" pitchFamily="18" charset="2"/>
              </a:rPr>
              <a:t>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  Fe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2+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</a:t>
            </a:r>
            <a:r>
              <a:rPr kumimoji="0" lang="en-US" sz="2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aq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+  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+  2H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O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(l)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  </a:t>
            </a:r>
          </a:p>
          <a:p>
            <a:pPr marL="0" marR="0" lvl="0" indent="-306705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חשב את הנפח של תמיסת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HCl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</a:t>
            </a:r>
            <a:r>
              <a:rPr kumimoji="0" lang="en-US" sz="2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aq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בריכוז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0.2M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הדרוש לקבלת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4.25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ליטר של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09695" y="190717"/>
            <a:ext cx="120807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שאלה 6-סעיף ד' פתרון ב-3 שלבים</a:t>
            </a:r>
          </a:p>
        </p:txBody>
      </p:sp>
      <p:sp>
        <p:nvSpPr>
          <p:cNvPr id="7" name="מלבן מעוגל 6"/>
          <p:cNvSpPr/>
          <p:nvPr/>
        </p:nvSpPr>
        <p:spPr>
          <a:xfrm>
            <a:off x="4267200" y="1034998"/>
            <a:ext cx="1447800" cy="4975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7765476" y="1098783"/>
            <a:ext cx="967044" cy="5039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1408" y="2666742"/>
            <a:ext cx="3710748" cy="851297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על פי יחס המולים מ- 2 מול יוני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3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O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+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</a:t>
            </a:r>
            <a:r>
              <a:rPr kumimoji="0" lang="en-US" sz="2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aq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)</a:t>
            </a:r>
            <a:r>
              <a:rPr kumimoji="0" lang="he-IL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נוצר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מול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68901" y="2595205"/>
            <a:ext cx="3147282" cy="1600438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נחשב את מספר המולים של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kumimoji="0" lang="he-IL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שנוצרו בתגובה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51361" y="2156471"/>
            <a:ext cx="1382362" cy="51077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שלב א'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87536" y="2166854"/>
            <a:ext cx="1173480" cy="51077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שלב ב'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87840" y="3499220"/>
            <a:ext cx="23926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n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H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2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=0.17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mol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cxnSp>
        <p:nvCxnSpPr>
          <p:cNvPr id="18" name="מחבר ישר 17"/>
          <p:cNvCxnSpPr/>
          <p:nvPr/>
        </p:nvCxnSpPr>
        <p:spPr>
          <a:xfrm>
            <a:off x="8868901" y="2613099"/>
            <a:ext cx="0" cy="230212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>
            <a:off x="4235941" y="2658807"/>
            <a:ext cx="0" cy="34817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23751" y="4874636"/>
                <a:ext cx="2527162" cy="70993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rgbClr val="FF0000"/>
                    </a:solidFill>
                  </a:rPr>
                  <a:t>X</a:t>
                </a:r>
                <a:r>
                  <a:rPr lang="en-US" sz="2400" baseline="-25000" dirty="0"/>
                  <a:t>H</a:t>
                </a:r>
                <a:r>
                  <a:rPr lang="en-US" baseline="-25000" dirty="0"/>
                  <a:t>3</a:t>
                </a:r>
                <a:r>
                  <a:rPr lang="en-US" sz="2400" baseline="-25000" dirty="0"/>
                  <a:t>O+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751" y="4874636"/>
                <a:ext cx="2527162" cy="709938"/>
              </a:xfrm>
              <a:prstGeom prst="rect">
                <a:avLst/>
              </a:prstGeom>
              <a:blipFill>
                <a:blip r:embed="rId2"/>
                <a:stretch>
                  <a:fillRect l="-3623" b="-517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442145" y="4998772"/>
            <a:ext cx="18151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=</a:t>
            </a:r>
            <a:r>
              <a:rPr lang="en-US" sz="2400" dirty="0">
                <a:solidFill>
                  <a:srgbClr val="FF0000"/>
                </a:solidFill>
              </a:rPr>
              <a:t>0.34</a:t>
            </a:r>
            <a:r>
              <a:rPr lang="en-US" sz="2400" dirty="0"/>
              <a:t> </a:t>
            </a:r>
            <a:r>
              <a:rPr lang="en-US" dirty="0" err="1"/>
              <a:t>mol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691806" y="3791607"/>
                <a:ext cx="796312" cy="80554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H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3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O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+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rgbClr val="FF0000"/>
                              </a:solidFill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H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2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S</m:t>
                          </m:r>
                        </m:den>
                      </m:f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806" y="3791607"/>
                <a:ext cx="796312" cy="805542"/>
              </a:xfrm>
              <a:prstGeom prst="rect">
                <a:avLst/>
              </a:prstGeom>
              <a:blipFill>
                <a:blip r:embed="rId3"/>
                <a:stretch>
                  <a:fillRect r="-6154" b="-15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787536" y="3996793"/>
                <a:ext cx="43904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536" y="3996793"/>
                <a:ext cx="4390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354676" y="3737591"/>
                <a:ext cx="1377024" cy="79566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H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3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O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+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rgbClr val="FF0000"/>
                              </a:solidFill>
                            </a:rPr>
                            <m:t>17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H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2</m:t>
                          </m:r>
                          <m:r>
                            <m:rPr>
                              <m:nor/>
                            </m:rPr>
                            <a:rPr lang="en-US" sz="2400" baseline="-25000" dirty="0"/>
                            <m:t>S</m:t>
                          </m:r>
                        </m:den>
                      </m:f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676" y="3737591"/>
                <a:ext cx="1377024" cy="795667"/>
              </a:xfrm>
              <a:prstGeom prst="rect">
                <a:avLst/>
              </a:prstGeom>
              <a:blipFill>
                <a:blip r:embed="rId5"/>
                <a:stretch>
                  <a:fillRect b="-15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קבוצה 29"/>
          <p:cNvGrpSpPr/>
          <p:nvPr/>
        </p:nvGrpSpPr>
        <p:grpSpPr>
          <a:xfrm rot="1366328">
            <a:off x="10001719" y="206298"/>
            <a:ext cx="2076645" cy="1366365"/>
            <a:chOff x="394346" y="2170016"/>
            <a:chExt cx="2076645" cy="1366365"/>
          </a:xfrm>
        </p:grpSpPr>
        <p:sp>
          <p:nvSpPr>
            <p:cNvPr id="31" name="TextBox 30"/>
            <p:cNvSpPr txBox="1"/>
            <p:nvPr/>
          </p:nvSpPr>
          <p:spPr>
            <a:xfrm>
              <a:off x="394346" y="2336052"/>
              <a:ext cx="1955797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solidFill>
                    <a:srgbClr val="002060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בתנאי התגובה הנפח של </a:t>
              </a:r>
              <a:r>
                <a:rPr lang="en-US" dirty="0">
                  <a:solidFill>
                    <a:srgbClr val="002060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1</a:t>
              </a:r>
              <a:r>
                <a:rPr lang="he-IL" dirty="0">
                  <a:solidFill>
                    <a:srgbClr val="002060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 מול גז הוא </a:t>
              </a:r>
              <a:r>
                <a:rPr lang="en-US" dirty="0">
                  <a:solidFill>
                    <a:srgbClr val="002060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25</a:t>
              </a:r>
              <a:r>
                <a:rPr lang="he-IL" dirty="0">
                  <a:solidFill>
                    <a:srgbClr val="002060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 ליטר. </a:t>
              </a:r>
              <a:endParaRPr lang="he-IL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  <a:p>
              <a:endParaRPr lang="he-IL" dirty="0"/>
            </a:p>
          </p:txBody>
        </p:sp>
        <p:sp>
          <p:nvSpPr>
            <p:cNvPr id="32" name="הסבר אליפטי 31"/>
            <p:cNvSpPr/>
            <p:nvPr/>
          </p:nvSpPr>
          <p:spPr>
            <a:xfrm flipH="1">
              <a:off x="415735" y="2170016"/>
              <a:ext cx="2055256" cy="1346619"/>
            </a:xfrm>
            <a:prstGeom prst="wedgeEllipseCallout">
              <a:avLst>
                <a:gd name="adj1" fmla="val -18608"/>
                <a:gd name="adj2" fmla="val 46656"/>
              </a:avLst>
            </a:prstGeom>
            <a:no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19230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/>
      <p:bldP spid="17" grpId="0" animBg="1"/>
      <p:bldP spid="24" grpId="0"/>
      <p:bldP spid="25" grpId="0"/>
      <p:bldP spid="27" grpId="0"/>
      <p:bldP spid="28" grpId="0"/>
      <p:bldP spid="2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73394"/>
            <a:ext cx="12190411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40385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(2)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FeS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(s)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+  2  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3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O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+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</a:t>
            </a:r>
            <a:r>
              <a:rPr kumimoji="0" lang="en-US" sz="2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aq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  <a:sym typeface="Symbol" panose="05050102010706020507" pitchFamily="18" charset="2"/>
              </a:rPr>
              <a:t>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  Fe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2+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</a:t>
            </a:r>
            <a:r>
              <a:rPr kumimoji="0" lang="en-US" sz="2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aq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+  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+  2H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O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(l)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  </a:t>
            </a:r>
          </a:p>
          <a:p>
            <a:pPr marL="0" marR="0" lvl="0" indent="-306705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חשב את הנפח של תמיסת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HCl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</a:t>
            </a:r>
            <a:r>
              <a:rPr kumimoji="0" lang="en-US" sz="2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aq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בריכוז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0.2M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הדרוש לקבלת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4.25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ליטר של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09695" y="190717"/>
            <a:ext cx="120807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שאלה 6-סעיף ד' פתרון ב-3 שלבים</a:t>
            </a:r>
          </a:p>
        </p:txBody>
      </p:sp>
      <p:sp>
        <p:nvSpPr>
          <p:cNvPr id="7" name="מלבן מעוגל 6"/>
          <p:cNvSpPr/>
          <p:nvPr/>
        </p:nvSpPr>
        <p:spPr>
          <a:xfrm>
            <a:off x="5486400" y="1532537"/>
            <a:ext cx="2499360" cy="4975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0195" y="2762290"/>
            <a:ext cx="3710748" cy="851297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על פי יחס המולים מ- 2 מול יוני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3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O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+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</a:t>
            </a:r>
            <a:r>
              <a:rPr kumimoji="0" lang="en-US" sz="2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aq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)</a:t>
            </a:r>
            <a:r>
              <a:rPr kumimoji="0" lang="he-IL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נוצר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מול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68901" y="2543439"/>
            <a:ext cx="3147282" cy="1702594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נחשב את מספר המולים של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kumimoji="0" lang="he-IL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שנוצרו בתגובה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7978" y="3099926"/>
            <a:ext cx="3729638" cy="851297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יחס המולים בין יוני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3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O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+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(</a:t>
            </a:r>
            <a:r>
              <a:rPr kumimoji="0" lang="en-US" sz="2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aq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ל-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HCl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(g)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הוא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1:1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1361" y="2156471"/>
            <a:ext cx="1382362" cy="51077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שלב א'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19868" y="2157837"/>
            <a:ext cx="1173480" cy="51077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שלב ב'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92006" y="2193465"/>
            <a:ext cx="1173480" cy="51077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שלב ג'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43754" y="3900986"/>
            <a:ext cx="27530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n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H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3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O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+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=0.34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mol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87840" y="3499220"/>
            <a:ext cx="23926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n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H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2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=0.17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mol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cxnSp>
        <p:nvCxnSpPr>
          <p:cNvPr id="20" name="מחבר ישר 19"/>
          <p:cNvCxnSpPr/>
          <p:nvPr/>
        </p:nvCxnSpPr>
        <p:spPr>
          <a:xfrm>
            <a:off x="8221423" y="2704243"/>
            <a:ext cx="0" cy="34817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>
            <a:off x="4480195" y="2704243"/>
            <a:ext cx="0" cy="319363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9695" y="4073425"/>
            <a:ext cx="39363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lang="he-IL" sz="22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נפח תמיסת ה-</a:t>
            </a:r>
            <a:r>
              <a:rPr lang="en-US" sz="2200" dirty="0" err="1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HCl</a:t>
            </a:r>
            <a:r>
              <a:rPr lang="en-US" sz="2200" baseline="-25000" dirty="0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</a:t>
            </a:r>
            <a:r>
              <a:rPr lang="en-US" sz="2200" baseline="-25000" dirty="0" err="1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aq</a:t>
            </a:r>
            <a:r>
              <a:rPr lang="en-US" sz="2200" baseline="-25000" dirty="0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)</a:t>
            </a:r>
            <a:endParaRPr lang="he-IL" sz="2200" baseline="-25000" dirty="0">
              <a:solidFill>
                <a:srgbClr val="3333FF"/>
              </a:solidFill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  <a:p>
            <a:pPr lvl="0" algn="ctr">
              <a:defRPr/>
            </a:pPr>
            <a:r>
              <a:rPr lang="he-IL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4650393"/>
                <a:ext cx="1845837" cy="7055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V</a:t>
                </a:r>
                <a:r>
                  <a:rPr lang="en-US" sz="2400" baseline="-25000" dirty="0" err="1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HCl</a:t>
                </a:r>
                <a:r>
                  <a:rPr lang="en-US" sz="2400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=</a:t>
                </a:r>
                <a:r>
                  <a:rPr lang="en-US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sz="2800" baseline="-2500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HCl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C</m:t>
                        </m:r>
                        <m:r>
                          <a:rPr lang="en-US" sz="2800" baseline="-2500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2800" baseline="-2500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HCl</m:t>
                        </m:r>
                        <m:r>
                          <a:rPr lang="en-US" sz="2800" baseline="-2500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]</m:t>
                        </m:r>
                      </m:den>
                    </m:f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50393"/>
                <a:ext cx="1845837" cy="705578"/>
              </a:xfrm>
              <a:prstGeom prst="rect">
                <a:avLst/>
              </a:prstGeom>
              <a:blipFill>
                <a:blip r:embed="rId2"/>
                <a:stretch>
                  <a:fillRect l="-4620" b="-163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22824" y="4623196"/>
                <a:ext cx="1622649" cy="7247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800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.</m:t>
                        </m:r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34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mol</m:t>
                        </m:r>
                      </m:num>
                      <m:den>
                        <m:r>
                          <a:rPr lang="en-US" sz="280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0</m:t>
                        </m:r>
                        <m:r>
                          <a:rPr lang="en-US" sz="280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.</m:t>
                        </m:r>
                        <m:r>
                          <a:rPr lang="en-US" sz="280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2</m:t>
                        </m:r>
                        <m:r>
                          <a:rPr lang="en-US" sz="280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M</m:t>
                        </m:r>
                      </m:den>
                    </m:f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824" y="4623196"/>
                <a:ext cx="1622649" cy="724750"/>
              </a:xfrm>
              <a:prstGeom prst="rect">
                <a:avLst/>
              </a:prstGeom>
              <a:blipFill>
                <a:blip r:embed="rId3"/>
                <a:stretch>
                  <a:fillRect l="-375" b="-117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618506" y="4820647"/>
            <a:ext cx="17223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=1.7 </a:t>
            </a:r>
            <a:r>
              <a:rPr lang="en-US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liter</a:t>
            </a:r>
            <a:endParaRPr lang="he-IL" dirty="0"/>
          </a:p>
        </p:txBody>
      </p:sp>
      <p:grpSp>
        <p:nvGrpSpPr>
          <p:cNvPr id="23" name="קבוצה 22"/>
          <p:cNvGrpSpPr/>
          <p:nvPr/>
        </p:nvGrpSpPr>
        <p:grpSpPr>
          <a:xfrm>
            <a:off x="349" y="1649982"/>
            <a:ext cx="1671898" cy="1210529"/>
            <a:chOff x="5095632" y="3641607"/>
            <a:chExt cx="1671898" cy="1210529"/>
          </a:xfrm>
        </p:grpSpPr>
        <p:grpSp>
          <p:nvGrpSpPr>
            <p:cNvPr id="24" name="קבוצה 23"/>
            <p:cNvGrpSpPr/>
            <p:nvPr/>
          </p:nvGrpSpPr>
          <p:grpSpPr>
            <a:xfrm>
              <a:off x="5095632" y="3641607"/>
              <a:ext cx="1671898" cy="1210529"/>
              <a:chOff x="6289032" y="916983"/>
              <a:chExt cx="2773680" cy="2352647"/>
            </a:xfrm>
            <a:noFill/>
          </p:grpSpPr>
          <p:grpSp>
            <p:nvGrpSpPr>
              <p:cNvPr id="27" name="קבוצה 26"/>
              <p:cNvGrpSpPr/>
              <p:nvPr/>
            </p:nvGrpSpPr>
            <p:grpSpPr>
              <a:xfrm>
                <a:off x="6289032" y="916983"/>
                <a:ext cx="2773680" cy="2352647"/>
                <a:chOff x="4902192" y="1215951"/>
                <a:chExt cx="2773680" cy="2352647"/>
              </a:xfrm>
              <a:grpFill/>
            </p:grpSpPr>
            <p:sp>
              <p:nvSpPr>
                <p:cNvPr id="29" name="משולש שווה-שוקיים 28"/>
                <p:cNvSpPr/>
                <p:nvPr/>
              </p:nvSpPr>
              <p:spPr>
                <a:xfrm>
                  <a:off x="4902192" y="1215951"/>
                  <a:ext cx="2773680" cy="2352647"/>
                </a:xfrm>
                <a:prstGeom prst="triangle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0" name="מחבר ישר 29"/>
                <p:cNvCxnSpPr/>
                <p:nvPr/>
              </p:nvCxnSpPr>
              <p:spPr>
                <a:xfrm>
                  <a:off x="5394643" y="2677920"/>
                  <a:ext cx="1691640" cy="0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מחבר ישר 30"/>
                <p:cNvCxnSpPr>
                  <a:endCxn id="29" idx="3"/>
                </p:cNvCxnSpPr>
                <p:nvPr/>
              </p:nvCxnSpPr>
              <p:spPr>
                <a:xfrm>
                  <a:off x="6289032" y="2616556"/>
                  <a:ext cx="0" cy="952042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מלבן 27"/>
              <p:cNvSpPr/>
              <p:nvPr/>
            </p:nvSpPr>
            <p:spPr>
              <a:xfrm>
                <a:off x="7515058" y="1345513"/>
                <a:ext cx="372220" cy="8374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he-IL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Arial" panose="020B0604020202020204" pitchFamily="34" charset="0"/>
                    <a:cs typeface="Varela Round" panose="00000500000000000000" pitchFamily="2" charset="-79"/>
                  </a:rPr>
                  <a:t>n</a:t>
                </a:r>
                <a:endParaRPr kumimoji="0" 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מלבן 24"/>
            <p:cNvSpPr/>
            <p:nvPr/>
          </p:nvSpPr>
          <p:spPr>
            <a:xfrm>
              <a:off x="5349246" y="4399162"/>
              <a:ext cx="44435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C</a:t>
              </a:r>
              <a:endParaRPr kumimoji="0" lang="he-IL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endParaRPr>
            </a:p>
          </p:txBody>
        </p:sp>
        <p:sp>
          <p:nvSpPr>
            <p:cNvPr id="26" name="מלבן 25"/>
            <p:cNvSpPr/>
            <p:nvPr/>
          </p:nvSpPr>
          <p:spPr>
            <a:xfrm>
              <a:off x="5980813" y="4382828"/>
              <a:ext cx="377026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V</a:t>
              </a:r>
              <a:endPara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  <p:grpSp>
        <p:nvGrpSpPr>
          <p:cNvPr id="32" name="קבוצה 31"/>
          <p:cNvGrpSpPr/>
          <p:nvPr/>
        </p:nvGrpSpPr>
        <p:grpSpPr>
          <a:xfrm rot="1366328">
            <a:off x="10001719" y="206298"/>
            <a:ext cx="2076645" cy="1366365"/>
            <a:chOff x="394346" y="2170016"/>
            <a:chExt cx="2076645" cy="1366365"/>
          </a:xfrm>
        </p:grpSpPr>
        <p:sp>
          <p:nvSpPr>
            <p:cNvPr id="33" name="TextBox 32"/>
            <p:cNvSpPr txBox="1"/>
            <p:nvPr/>
          </p:nvSpPr>
          <p:spPr>
            <a:xfrm>
              <a:off x="394346" y="2336052"/>
              <a:ext cx="1955797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solidFill>
                    <a:srgbClr val="002060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בתנאי התגובה הנפח של </a:t>
              </a:r>
              <a:r>
                <a:rPr lang="en-US" dirty="0">
                  <a:solidFill>
                    <a:srgbClr val="002060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1</a:t>
              </a:r>
              <a:r>
                <a:rPr lang="he-IL" dirty="0">
                  <a:solidFill>
                    <a:srgbClr val="002060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 מול גז הוא </a:t>
              </a:r>
              <a:r>
                <a:rPr lang="en-US" dirty="0">
                  <a:solidFill>
                    <a:srgbClr val="002060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25</a:t>
              </a:r>
              <a:r>
                <a:rPr lang="he-IL" dirty="0">
                  <a:solidFill>
                    <a:srgbClr val="002060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 ליטר. </a:t>
              </a:r>
              <a:endParaRPr lang="he-IL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  <a:p>
              <a:endParaRPr lang="he-IL" dirty="0"/>
            </a:p>
          </p:txBody>
        </p:sp>
        <p:sp>
          <p:nvSpPr>
            <p:cNvPr id="34" name="הסבר אליפטי 33"/>
            <p:cNvSpPr/>
            <p:nvPr/>
          </p:nvSpPr>
          <p:spPr>
            <a:xfrm flipH="1">
              <a:off x="415735" y="2170016"/>
              <a:ext cx="2055256" cy="1346619"/>
            </a:xfrm>
            <a:prstGeom prst="wedgeEllipseCallout">
              <a:avLst>
                <a:gd name="adj1" fmla="val -18608"/>
                <a:gd name="adj2" fmla="val 46656"/>
              </a:avLst>
            </a:prstGeom>
            <a:no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12339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6" grpId="0" animBg="1"/>
      <p:bldP spid="3" grpId="0"/>
      <p:bldP spid="4" grpId="0"/>
      <p:bldP spid="5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179744" y="840494"/>
            <a:ext cx="1182735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06705">
              <a:lnSpc>
                <a:spcPct val="150000"/>
              </a:lnSpc>
            </a:pPr>
            <a:r>
              <a:rPr lang="en-US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lang="en-US" sz="2200" baseline="-250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lang="en-US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lang="en-US" sz="2200" baseline="-250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lang="he-IL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הוא גז רעיל.</a:t>
            </a:r>
            <a:endParaRPr lang="en-US" sz="2200" b="1" dirty="0"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  <a:p>
            <a:pPr indent="-306705">
              <a:lnSpc>
                <a:spcPct val="150000"/>
              </a:lnSpc>
            </a:pPr>
            <a:r>
              <a:rPr lang="he-IL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הריכוז המרבי המותר של </a:t>
            </a:r>
            <a:r>
              <a:rPr lang="en-US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lang="en-US" sz="2200" baseline="-250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lang="en-US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lang="en-US" sz="2200" baseline="-250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lang="he-IL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באוויר הוא </a:t>
            </a:r>
            <a:r>
              <a:rPr lang="en-US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1.47</a:t>
            </a:r>
            <a:r>
              <a:rPr lang="en-US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  <a:sym typeface="Wingdings" panose="05000000000000000000" pitchFamily="2" charset="2"/>
              </a:rPr>
              <a:t></a:t>
            </a:r>
            <a:r>
              <a:rPr lang="en-US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10</a:t>
            </a:r>
            <a:r>
              <a:rPr lang="en-US" sz="2200" baseline="300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–5</a:t>
            </a:r>
            <a:r>
              <a:rPr lang="he-IL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מול </a:t>
            </a:r>
            <a:r>
              <a:rPr lang="en-US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lang="en-US" sz="2200" baseline="-250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lang="en-US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lang="en-US" sz="2200" baseline="-250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lang="he-IL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ב- </a:t>
            </a:r>
            <a:r>
              <a:rPr lang="en-US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1</a:t>
            </a:r>
            <a:r>
              <a:rPr lang="he-IL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ליטר אוויר.</a:t>
            </a:r>
            <a:endParaRPr lang="en-US" sz="2200" b="1" dirty="0"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  <a:p>
            <a:pPr indent="-306705">
              <a:lnSpc>
                <a:spcPct val="150000"/>
              </a:lnSpc>
            </a:pPr>
            <a:r>
              <a:rPr lang="he-IL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מפיקים כמות מסוימת של </a:t>
            </a:r>
            <a:r>
              <a:rPr lang="en-US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lang="en-US" sz="2200" baseline="-250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lang="en-US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lang="en-US" sz="2200" baseline="-250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lang="he-IL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בחדר מעבדה שנפחו </a:t>
            </a:r>
            <a:r>
              <a:rPr lang="en-US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120,000</a:t>
            </a:r>
            <a:r>
              <a:rPr lang="he-IL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ליטר, ומשתמשים מיד בגז.</a:t>
            </a:r>
          </a:p>
          <a:p>
            <a:pPr indent="-306705">
              <a:lnSpc>
                <a:spcPct val="150000"/>
              </a:lnSpc>
            </a:pPr>
            <a:r>
              <a:rPr lang="he-IL" sz="2200" dirty="0">
                <a:latin typeface="Varela Round" panose="00000500000000000000" pitchFamily="2" charset="-79"/>
                <a:cs typeface="Varela Round" panose="00000500000000000000" pitchFamily="2" charset="-79"/>
              </a:rPr>
              <a:t>חשב את המסה של </a:t>
            </a:r>
            <a:r>
              <a:rPr lang="en-US" sz="2200" dirty="0">
                <a:latin typeface="Varela Round" panose="00000500000000000000" pitchFamily="2" charset="-79"/>
                <a:cs typeface="Varela Round" panose="00000500000000000000" pitchFamily="2" charset="-79"/>
              </a:rPr>
              <a:t>H</a:t>
            </a:r>
            <a:r>
              <a:rPr lang="en-US" sz="22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US" sz="2200" dirty="0">
                <a:latin typeface="Varela Round" panose="00000500000000000000" pitchFamily="2" charset="-79"/>
                <a:cs typeface="Varela Round" panose="00000500000000000000" pitchFamily="2" charset="-79"/>
              </a:rPr>
              <a:t>S</a:t>
            </a:r>
            <a:r>
              <a:rPr lang="en-US" sz="22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(g)</a:t>
            </a:r>
            <a:r>
              <a:rPr lang="he-IL" sz="2200" dirty="0">
                <a:latin typeface="Varela Round" panose="00000500000000000000" pitchFamily="2" charset="-79"/>
                <a:cs typeface="Varela Round" panose="00000500000000000000" pitchFamily="2" charset="-79"/>
              </a:rPr>
              <a:t> שמותר להפיק בחדר זה כך שאם ידלוף הגז ויתפשט בחדר, ריכוזו באוויר יהיה שווה לריכוז המרבי המותר. פרט את חישוביך.</a:t>
            </a:r>
            <a:endParaRPr lang="en-US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09695" y="190717"/>
            <a:ext cx="120807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שאלה 6-סעיף ה'</a:t>
            </a:r>
          </a:p>
        </p:txBody>
      </p:sp>
      <p:sp>
        <p:nvSpPr>
          <p:cNvPr id="8" name="מלבן מעוגל 7"/>
          <p:cNvSpPr/>
          <p:nvPr/>
        </p:nvSpPr>
        <p:spPr>
          <a:xfrm>
            <a:off x="3657600" y="1985242"/>
            <a:ext cx="2773680" cy="4975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2011680" y="1436167"/>
            <a:ext cx="4831080" cy="4975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85654" y="3361563"/>
                <a:ext cx="4130040" cy="63414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2400" dirty="0">
                    <a:solidFill>
                      <a:srgbClr val="00CC00"/>
                    </a:solidFill>
                  </a:rPr>
                  <a:t>נתון</a:t>
                </a:r>
                <a:r>
                  <a:rPr lang="he-IL" dirty="0">
                    <a:solidFill>
                      <a:srgbClr val="00CC00"/>
                    </a:solidFill>
                  </a:rPr>
                  <a:t> </a:t>
                </a:r>
                <a:r>
                  <a:rPr lang="he-IL" dirty="0"/>
                  <a:t>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mol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liter</m:t>
                        </m:r>
                      </m:den>
                    </m:f>
                  </m:oMath>
                </a14:m>
                <a:r>
                  <a:rPr lang="he-IL" dirty="0">
                    <a:solidFill>
                      <a:srgbClr val="3333FF"/>
                    </a:solidFill>
                  </a:rPr>
                  <a:t> </a:t>
                </a:r>
                <a:r>
                  <a:rPr lang="en-US" sz="2400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C</a:t>
                </a:r>
                <a:r>
                  <a:rPr lang="en-US" sz="2400" baseline="-25000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H2S </a:t>
                </a:r>
                <a:r>
                  <a:rPr lang="en-US" sz="2400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= 1.47 x 10</a:t>
                </a:r>
                <a:r>
                  <a:rPr lang="en-US" sz="2400" baseline="30000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-5</a:t>
                </a:r>
                <a:r>
                  <a:rPr lang="he-IL" sz="2400" dirty="0">
                    <a:solidFill>
                      <a:srgbClr val="3333FF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654" y="3361563"/>
                <a:ext cx="4130040" cy="634148"/>
              </a:xfrm>
              <a:prstGeom prst="rect">
                <a:avLst/>
              </a:prstGeom>
              <a:blipFill>
                <a:blip r:embed="rId2"/>
                <a:stretch>
                  <a:fillRect r="-2212" b="-105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89560" y="4064190"/>
            <a:ext cx="116886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נחשב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-</a:t>
            </a:r>
            <a:r>
              <a:rPr lang="he-IL" sz="24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מספר המולים המרבי של </a:t>
            </a:r>
            <a:r>
              <a:rPr lang="en-US" sz="24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H</a:t>
            </a:r>
            <a:r>
              <a:rPr lang="en-US" sz="2400" baseline="-250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US" sz="24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</a:t>
            </a:r>
            <a:r>
              <a:rPr lang="en-US" sz="2400" baseline="-250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(g)</a:t>
            </a:r>
            <a:r>
              <a:rPr lang="he-IL" sz="24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שמותר להפיק בחדר בנפח </a:t>
            </a:r>
            <a:r>
              <a:rPr lang="he-IL" sz="2400" dirty="0">
                <a:solidFill>
                  <a:srgbClr val="3333FF"/>
                </a:solidFill>
              </a:rPr>
              <a:t>120,000</a:t>
            </a:r>
            <a:r>
              <a:rPr lang="he-IL" sz="2000" dirty="0">
                <a:solidFill>
                  <a:srgbClr val="3333FF"/>
                </a:solidFill>
              </a:rPr>
              <a:t> </a:t>
            </a:r>
            <a:r>
              <a:rPr lang="he-IL" dirty="0">
                <a:solidFill>
                  <a:srgbClr val="3333FF"/>
                </a:solidFill>
              </a:rPr>
              <a:t>ליטר</a:t>
            </a:r>
            <a:endParaRPr lang="he-IL" dirty="0">
              <a:solidFill>
                <a:srgbClr val="3333FF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מלבן 16"/>
              <p:cNvSpPr/>
              <p:nvPr/>
            </p:nvSpPr>
            <p:spPr>
              <a:xfrm>
                <a:off x="1242981" y="4751979"/>
                <a:ext cx="6756978" cy="634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>
                  <a:spcAft>
                    <a:spcPts val="0"/>
                  </a:spcAft>
                  <a:tabLst>
                    <a:tab pos="2637155" algn="ctr"/>
                    <a:tab pos="5274310" algn="r"/>
                    <a:tab pos="457200" algn="l"/>
                  </a:tabLst>
                </a:pPr>
                <a:r>
                  <a:rPr lang="en-US" sz="2400" dirty="0">
                    <a:latin typeface="Varela Round" panose="00000500000000000000" pitchFamily="2" charset="-79"/>
                    <a:ea typeface="Times New Roman" panose="02020603050405020304" pitchFamily="18" charset="0"/>
                    <a:cs typeface="Varela Round" panose="00000500000000000000" pitchFamily="2" charset="-79"/>
                  </a:rPr>
                  <a:t>(1.47 x 10</a:t>
                </a:r>
                <a:r>
                  <a:rPr lang="en-US" sz="2400" baseline="30000" dirty="0">
                    <a:latin typeface="Varela Round" panose="00000500000000000000" pitchFamily="2" charset="-79"/>
                    <a:ea typeface="Times New Roman" panose="02020603050405020304" pitchFamily="18" charset="0"/>
                    <a:cs typeface="Varela Round" panose="00000500000000000000" pitchFamily="2" charset="-79"/>
                    <a:sym typeface="Symbol" panose="05050102010706020507" pitchFamily="18" charset="2"/>
                  </a:rPr>
                  <a:t></a:t>
                </a:r>
                <a:r>
                  <a:rPr lang="en-US" sz="2400" baseline="30000" dirty="0">
                    <a:latin typeface="Varela Round" panose="00000500000000000000" pitchFamily="2" charset="-79"/>
                    <a:ea typeface="Times New Roman" panose="02020603050405020304" pitchFamily="18" charset="0"/>
                    <a:cs typeface="Varela Round" panose="00000500000000000000" pitchFamily="2" charset="-79"/>
                  </a:rPr>
                  <a:t>5</a:t>
                </a:r>
                <a:r>
                  <a:rPr lang="en-US" sz="2400" dirty="0">
                    <a:latin typeface="Varela Round" panose="00000500000000000000" pitchFamily="2" charset="-79"/>
                    <a:ea typeface="Times New Roman" panose="02020603050405020304" pitchFamily="18" charset="0"/>
                    <a:cs typeface="Varela Round" panose="00000500000000000000" pitchFamily="2" charset="-79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Varela Round" panose="00000500000000000000" pitchFamily="2" charset="-79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Varela Round" panose="00000500000000000000" pitchFamily="2" charset="-79"/>
                          </a:rPr>
                          <m:t>mol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Varela Round" panose="00000500000000000000" pitchFamily="2" charset="-79"/>
                          </a:rPr>
                          <m:t>liter</m:t>
                        </m:r>
                      </m:den>
                    </m:f>
                  </m:oMath>
                </a14:m>
                <a:r>
                  <a:rPr lang="en-US" sz="2400" dirty="0">
                    <a:latin typeface="Varela Round" panose="00000500000000000000" pitchFamily="2" charset="-79"/>
                    <a:ea typeface="Times New Roman" panose="02020603050405020304" pitchFamily="18" charset="0"/>
                    <a:cs typeface="Varela Round" panose="00000500000000000000" pitchFamily="2" charset="-79"/>
                  </a:rPr>
                  <a:t>)  </a:t>
                </a:r>
                <a:r>
                  <a:rPr lang="en-US" sz="2400" dirty="0">
                    <a:latin typeface="Varela Round" panose="00000500000000000000" pitchFamily="2" charset="-79"/>
                    <a:ea typeface="Times New Roman" panose="02020603050405020304" pitchFamily="18" charset="0"/>
                    <a:cs typeface="Varela Round" panose="00000500000000000000" pitchFamily="2" charset="-79"/>
                    <a:sym typeface="Symbol" panose="05050102010706020507" pitchFamily="18" charset="2"/>
                  </a:rPr>
                  <a:t></a:t>
                </a:r>
                <a:r>
                  <a:rPr lang="en-US" sz="2400" dirty="0">
                    <a:latin typeface="Varela Round" panose="00000500000000000000" pitchFamily="2" charset="-79"/>
                    <a:ea typeface="Times New Roman" panose="02020603050405020304" pitchFamily="18" charset="0"/>
                    <a:cs typeface="Varela Round" panose="00000500000000000000" pitchFamily="2" charset="-79"/>
                  </a:rPr>
                  <a:t> (120000 </a:t>
                </a:r>
                <a:r>
                  <a:rPr lang="en-US" dirty="0">
                    <a:latin typeface="Varela Round" panose="00000500000000000000" pitchFamily="2" charset="-79"/>
                    <a:ea typeface="Times New Roman" panose="02020603050405020304" pitchFamily="18" charset="0"/>
                    <a:cs typeface="Varela Round" panose="00000500000000000000" pitchFamily="2" charset="-79"/>
                  </a:rPr>
                  <a:t>liter</a:t>
                </a:r>
                <a:r>
                  <a:rPr lang="en-US" sz="2400" dirty="0">
                    <a:latin typeface="Varela Round" panose="00000500000000000000" pitchFamily="2" charset="-79"/>
                    <a:ea typeface="Times New Roman" panose="02020603050405020304" pitchFamily="18" charset="0"/>
                    <a:cs typeface="Varela Round" panose="00000500000000000000" pitchFamily="2" charset="-79"/>
                  </a:rPr>
                  <a:t> )= 1.764 </a:t>
                </a:r>
                <a:r>
                  <a:rPr lang="en-US" dirty="0" err="1">
                    <a:latin typeface="Varela Round" panose="00000500000000000000" pitchFamily="2" charset="-79"/>
                    <a:ea typeface="Times New Roman" panose="02020603050405020304" pitchFamily="18" charset="0"/>
                    <a:cs typeface="Varela Round" panose="00000500000000000000" pitchFamily="2" charset="-79"/>
                  </a:rPr>
                  <a:t>mol</a:t>
                </a:r>
                <a:endParaRPr lang="en-US" dirty="0"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17" name="מלבן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81" y="4751979"/>
                <a:ext cx="6756978" cy="634148"/>
              </a:xfrm>
              <a:prstGeom prst="rect">
                <a:avLst/>
              </a:prstGeom>
              <a:blipFill>
                <a:blip r:embed="rId3"/>
                <a:stretch>
                  <a:fillRect l="-1444" b="-105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240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/>
      <p:bldP spid="1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236376" y="859706"/>
            <a:ext cx="1182735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06705">
              <a:lnSpc>
                <a:spcPct val="150000"/>
              </a:lnSpc>
            </a:pPr>
            <a:r>
              <a:rPr lang="en-US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lang="en-US" sz="2200" baseline="-250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lang="en-US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lang="en-US" sz="2200" baseline="-250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lang="he-IL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הוא גז רעיל.</a:t>
            </a:r>
            <a:endParaRPr lang="en-US" sz="2200" b="1" dirty="0"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  <a:p>
            <a:pPr indent="-306705">
              <a:lnSpc>
                <a:spcPct val="150000"/>
              </a:lnSpc>
            </a:pPr>
            <a:r>
              <a:rPr lang="he-IL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הריכוז המרבי המותר של </a:t>
            </a:r>
            <a:r>
              <a:rPr lang="en-US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lang="en-US" sz="2200" baseline="-250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lang="en-US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lang="en-US" sz="2200" baseline="-250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lang="he-IL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באוויר הוא </a:t>
            </a:r>
            <a:r>
              <a:rPr lang="en-US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1.47</a:t>
            </a:r>
            <a:r>
              <a:rPr lang="en-US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  <a:sym typeface="Wingdings" panose="05000000000000000000" pitchFamily="2" charset="2"/>
              </a:rPr>
              <a:t></a:t>
            </a:r>
            <a:r>
              <a:rPr lang="en-US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10</a:t>
            </a:r>
            <a:r>
              <a:rPr lang="en-US" sz="2200" baseline="300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–5</a:t>
            </a:r>
            <a:r>
              <a:rPr lang="he-IL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מול </a:t>
            </a:r>
            <a:r>
              <a:rPr lang="en-US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lang="en-US" sz="2200" baseline="-250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lang="en-US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lang="en-US" sz="2200" baseline="-250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lang="he-IL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ב- </a:t>
            </a:r>
            <a:r>
              <a:rPr lang="en-US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1</a:t>
            </a:r>
            <a:r>
              <a:rPr lang="he-IL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ליטר אוויר.</a:t>
            </a:r>
            <a:endParaRPr lang="en-US" sz="2200" b="1" dirty="0"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  <a:p>
            <a:pPr indent="-306705">
              <a:lnSpc>
                <a:spcPct val="150000"/>
              </a:lnSpc>
            </a:pPr>
            <a:r>
              <a:rPr lang="he-IL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מפיקים כמות מסוימת של </a:t>
            </a:r>
            <a:r>
              <a:rPr lang="en-US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lang="en-US" sz="2200" baseline="-250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lang="en-US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S</a:t>
            </a:r>
            <a:r>
              <a:rPr lang="en-US" sz="2200" baseline="-250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lang="he-IL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בחדר מעבדה שנפחו </a:t>
            </a:r>
            <a:r>
              <a:rPr lang="en-US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120,000</a:t>
            </a:r>
            <a:r>
              <a:rPr lang="he-IL" sz="22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ליטר, ומשתמשים מיד בגז.</a:t>
            </a:r>
          </a:p>
          <a:p>
            <a:pPr indent="-306705">
              <a:lnSpc>
                <a:spcPct val="150000"/>
              </a:lnSpc>
            </a:pPr>
            <a:r>
              <a:rPr lang="he-IL" sz="2200" dirty="0">
                <a:latin typeface="Varela Round" panose="00000500000000000000" pitchFamily="2" charset="-79"/>
                <a:cs typeface="Varela Round" panose="00000500000000000000" pitchFamily="2" charset="-79"/>
              </a:rPr>
              <a:t>חשב את המסה של </a:t>
            </a:r>
            <a:r>
              <a:rPr lang="en-US" sz="2200" dirty="0">
                <a:latin typeface="Varela Round" panose="00000500000000000000" pitchFamily="2" charset="-79"/>
                <a:cs typeface="Varela Round" panose="00000500000000000000" pitchFamily="2" charset="-79"/>
              </a:rPr>
              <a:t>H</a:t>
            </a:r>
            <a:r>
              <a:rPr lang="en-US" sz="22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US" sz="2200" dirty="0">
                <a:latin typeface="Varela Round" panose="00000500000000000000" pitchFamily="2" charset="-79"/>
                <a:cs typeface="Varela Round" panose="00000500000000000000" pitchFamily="2" charset="-79"/>
              </a:rPr>
              <a:t>S</a:t>
            </a:r>
            <a:r>
              <a:rPr lang="en-US" sz="22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(g)</a:t>
            </a:r>
            <a:r>
              <a:rPr lang="he-IL" sz="2200" dirty="0">
                <a:latin typeface="Varela Round" panose="00000500000000000000" pitchFamily="2" charset="-79"/>
                <a:cs typeface="Varela Round" panose="00000500000000000000" pitchFamily="2" charset="-79"/>
              </a:rPr>
              <a:t> שמותר להפיק בחדר זה כך שאם ידלוף הגז ויתפשט בחדר, ריכוזו באוויר יהיה שווה לריכוז המרבי המותר. פרט את חישוביך.</a:t>
            </a:r>
            <a:endParaRPr lang="en-US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09695" y="190717"/>
            <a:ext cx="120807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שאלה 6-סעיף ה'</a:t>
            </a:r>
          </a:p>
        </p:txBody>
      </p:sp>
      <p:sp>
        <p:nvSpPr>
          <p:cNvPr id="10" name="מלבן מעוגל 9"/>
          <p:cNvSpPr/>
          <p:nvPr/>
        </p:nvSpPr>
        <p:spPr>
          <a:xfrm>
            <a:off x="8823959" y="2446911"/>
            <a:ext cx="3183138" cy="4975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4336701" y="3594916"/>
            <a:ext cx="153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spcAft>
                <a:spcPts val="0"/>
              </a:spcAft>
              <a:tabLst>
                <a:tab pos="2637155" algn="ctr"/>
                <a:tab pos="5274310" algn="r"/>
                <a:tab pos="457200" algn="l"/>
              </a:tabLst>
            </a:pPr>
            <a:r>
              <a:rPr lang="en-US" sz="2400" dirty="0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1.764 </a:t>
            </a:r>
            <a:r>
              <a:rPr lang="en-US" dirty="0" err="1"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mol</a:t>
            </a:r>
            <a:endParaRPr lang="en-US" dirty="0"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5700562" y="3632360"/>
            <a:ext cx="6306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מספר המולים המרבי של </a:t>
            </a:r>
            <a:r>
              <a:rPr lang="en-US" sz="24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H</a:t>
            </a:r>
            <a:r>
              <a:rPr lang="en-US" sz="2400" baseline="-250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US" sz="24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</a:t>
            </a:r>
            <a:r>
              <a:rPr lang="en-US" sz="2400" baseline="-250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(g)</a:t>
            </a:r>
            <a:r>
              <a:rPr lang="he-IL" sz="2400" dirty="0">
                <a:solidFill>
                  <a:srgbClr val="3333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שמותר להפיק </a:t>
            </a:r>
            <a:endParaRPr lang="he-IL" sz="2400" dirty="0"/>
          </a:p>
        </p:txBody>
      </p:sp>
      <p:grpSp>
        <p:nvGrpSpPr>
          <p:cNvPr id="14" name="קבוצה 13"/>
          <p:cNvGrpSpPr/>
          <p:nvPr/>
        </p:nvGrpSpPr>
        <p:grpSpPr>
          <a:xfrm>
            <a:off x="1157653" y="4094025"/>
            <a:ext cx="1671898" cy="1254578"/>
            <a:chOff x="3584892" y="5036314"/>
            <a:chExt cx="1671898" cy="1254578"/>
          </a:xfrm>
        </p:grpSpPr>
        <p:grpSp>
          <p:nvGrpSpPr>
            <p:cNvPr id="15" name="קבוצה 14"/>
            <p:cNvGrpSpPr/>
            <p:nvPr/>
          </p:nvGrpSpPr>
          <p:grpSpPr>
            <a:xfrm>
              <a:off x="3584892" y="5036314"/>
              <a:ext cx="1671898" cy="1239653"/>
              <a:chOff x="6240463" y="978348"/>
              <a:chExt cx="2773680" cy="2409249"/>
            </a:xfrm>
            <a:noFill/>
          </p:grpSpPr>
          <p:grpSp>
            <p:nvGrpSpPr>
              <p:cNvPr id="20" name="קבוצה 19"/>
              <p:cNvGrpSpPr/>
              <p:nvPr/>
            </p:nvGrpSpPr>
            <p:grpSpPr>
              <a:xfrm>
                <a:off x="6240463" y="978348"/>
                <a:ext cx="2773680" cy="2352647"/>
                <a:chOff x="4853623" y="1277316"/>
                <a:chExt cx="2773680" cy="2352647"/>
              </a:xfrm>
              <a:grpFill/>
            </p:grpSpPr>
            <p:sp>
              <p:nvSpPr>
                <p:cNvPr id="22" name="משולש שווה-שוקיים 21"/>
                <p:cNvSpPr/>
                <p:nvPr/>
              </p:nvSpPr>
              <p:spPr>
                <a:xfrm>
                  <a:off x="4853623" y="1277316"/>
                  <a:ext cx="2773680" cy="2352647"/>
                </a:xfrm>
                <a:prstGeom prst="triangle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3" name="מחבר ישר 22"/>
                <p:cNvCxnSpPr/>
                <p:nvPr/>
              </p:nvCxnSpPr>
              <p:spPr>
                <a:xfrm>
                  <a:off x="5394643" y="2677920"/>
                  <a:ext cx="1691640" cy="0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מחבר ישר 23"/>
                <p:cNvCxnSpPr>
                  <a:endCxn id="22" idx="3"/>
                </p:cNvCxnSpPr>
                <p:nvPr/>
              </p:nvCxnSpPr>
              <p:spPr>
                <a:xfrm>
                  <a:off x="6240463" y="2677920"/>
                  <a:ext cx="0" cy="952043"/>
                </a:xfrm>
                <a:prstGeom prst="line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מלבן 20"/>
              <p:cNvSpPr/>
              <p:nvPr/>
            </p:nvSpPr>
            <p:spPr>
              <a:xfrm>
                <a:off x="7024243" y="2550174"/>
                <a:ext cx="372220" cy="8374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he-IL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Arial" panose="020B0604020202020204" pitchFamily="34" charset="0"/>
                    <a:cs typeface="Varela Round" panose="00000500000000000000" pitchFamily="2" charset="-79"/>
                  </a:rPr>
                  <a:t>n</a:t>
                </a:r>
                <a:endParaRPr kumimoji="0" 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מלבן 17"/>
            <p:cNvSpPr/>
            <p:nvPr/>
          </p:nvSpPr>
          <p:spPr>
            <a:xfrm>
              <a:off x="4194672" y="5169952"/>
              <a:ext cx="44435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</a:t>
              </a:r>
              <a:endParaRPr kumimoji="0" lang="he-IL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endParaRPr>
            </a:p>
          </p:txBody>
        </p:sp>
        <p:sp>
          <p:nvSpPr>
            <p:cNvPr id="19" name="מלבן 18"/>
            <p:cNvSpPr/>
            <p:nvPr/>
          </p:nvSpPr>
          <p:spPr>
            <a:xfrm>
              <a:off x="4452338" y="5860005"/>
              <a:ext cx="678391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Mw</a:t>
              </a:r>
              <a:endPara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2"/>
              <p:cNvSpPr/>
              <p:nvPr/>
            </p:nvSpPr>
            <p:spPr>
              <a:xfrm>
                <a:off x="4162181" y="4040841"/>
                <a:ext cx="3594656" cy="586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 </a:t>
                </a:r>
                <a:r>
                  <a:rPr lang="en-US" sz="2400" dirty="0">
                    <a:latin typeface="Varela Round" panose="00000500000000000000" pitchFamily="2" charset="-79"/>
                    <a:ea typeface="Times New Roman" panose="02020603050405020304" pitchFamily="18" charset="0"/>
                    <a:cs typeface="Varela Round" panose="00000500000000000000" pitchFamily="2" charset="-79"/>
                  </a:rPr>
                  <a:t>=(1.764 </a:t>
                </a:r>
                <a:r>
                  <a:rPr lang="en-US" dirty="0" err="1">
                    <a:latin typeface="Varela Round" panose="00000500000000000000" pitchFamily="2" charset="-79"/>
                    <a:ea typeface="Times New Roman" panose="02020603050405020304" pitchFamily="18" charset="0"/>
                    <a:cs typeface="Varela Round" panose="00000500000000000000" pitchFamily="2" charset="-79"/>
                  </a:rPr>
                  <a:t>mol</a:t>
                </a:r>
                <a:r>
                  <a:rPr lang="en-US" sz="2400" dirty="0">
                    <a:latin typeface="Varela Round" panose="00000500000000000000" pitchFamily="2" charset="-79"/>
                    <a:ea typeface="Times New Roman" panose="02020603050405020304" pitchFamily="18" charset="0"/>
                    <a:cs typeface="Varela Round" panose="00000500000000000000" pitchFamily="2" charset="-79"/>
                  </a:rPr>
                  <a:t>) </a:t>
                </a:r>
                <a:r>
                  <a:rPr lang="en-US" sz="2400" dirty="0">
                    <a:latin typeface="Varela Round" panose="00000500000000000000" pitchFamily="2" charset="-79"/>
                    <a:ea typeface="Times New Roman" panose="02020603050405020304" pitchFamily="18" charset="0"/>
                    <a:cs typeface="Varela Round" panose="00000500000000000000" pitchFamily="2" charset="-79"/>
                    <a:sym typeface="Symbol" panose="05050102010706020507" pitchFamily="18" charset="2"/>
                  </a:rPr>
                  <a:t></a:t>
                </a:r>
                <a:r>
                  <a:rPr lang="en-US" sz="2400" dirty="0">
                    <a:latin typeface="Varela Round" panose="00000500000000000000" pitchFamily="2" charset="-79"/>
                    <a:ea typeface="Times New Roman" panose="02020603050405020304" pitchFamily="18" charset="0"/>
                    <a:cs typeface="Varela Round" panose="00000500000000000000" pitchFamily="2" charset="-79"/>
                  </a:rPr>
                  <a:t>(34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Varela Round" panose="00000500000000000000" pitchFamily="2" charset="-79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Varela Round" panose="00000500000000000000" pitchFamily="2" charset="-79"/>
                          </a:rPr>
                          <m:t>gram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Varela Round" panose="00000500000000000000" pitchFamily="2" charset="-79"/>
                          </a:rPr>
                          <m:t>mol</m:t>
                        </m:r>
                      </m:den>
                    </m:f>
                  </m:oMath>
                </a14:m>
                <a:r>
                  <a:rPr lang="en-US" sz="2400" dirty="0">
                    <a:latin typeface="Varela Round" panose="00000500000000000000" pitchFamily="2" charset="-79"/>
                    <a:ea typeface="Times New Roman" panose="02020603050405020304" pitchFamily="18" charset="0"/>
                    <a:cs typeface="Varela Round" panose="00000500000000000000" pitchFamily="2" charset="-79"/>
                  </a:rPr>
                  <a:t>)</a:t>
                </a:r>
                <a:endParaRPr lang="he-IL" sz="2400" dirty="0"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3" name="מלבן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181" y="4040841"/>
                <a:ext cx="3594656" cy="586571"/>
              </a:xfrm>
              <a:prstGeom prst="rect">
                <a:avLst/>
              </a:prstGeom>
              <a:blipFill>
                <a:blip r:embed="rId3"/>
                <a:stretch>
                  <a:fillRect t="-2083" r="-2886" b="-114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11785" y="4103295"/>
            <a:ext cx="23838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H2S</a:t>
            </a:r>
            <a:r>
              <a:rPr lang="en-US" sz="2400" dirty="0"/>
              <a:t>= n x Mw </a:t>
            </a:r>
            <a:endParaRPr lang="he-I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580312" y="4103295"/>
            <a:ext cx="21206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= 59.98 </a:t>
            </a:r>
            <a:r>
              <a:rPr lang="en-US" dirty="0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gram</a:t>
            </a:r>
            <a:endParaRPr lang="he-IL" dirty="0">
              <a:solidFill>
                <a:srgbClr val="3333FF"/>
              </a:solidFill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003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2" grpId="0"/>
      <p:bldP spid="3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016" y="30261"/>
            <a:ext cx="10725912" cy="720000"/>
          </a:xfrm>
        </p:spPr>
        <p:txBody>
          <a:bodyPr/>
          <a:lstStyle/>
          <a:p>
            <a:r>
              <a:rPr lang="he-IL" sz="3600" b="0" dirty="0"/>
              <a:t>בגרות קיץ תשע"ט, 2009 -שאלה 5</a:t>
            </a:r>
          </a:p>
        </p:txBody>
      </p:sp>
      <p:sp>
        <p:nvSpPr>
          <p:cNvPr id="2" name="מלבן מעוגל 1"/>
          <p:cNvSpPr/>
          <p:nvPr/>
        </p:nvSpPr>
        <p:spPr>
          <a:xfrm>
            <a:off x="0" y="750261"/>
            <a:ext cx="12190412" cy="2349579"/>
          </a:xfrm>
          <a:prstGeom prst="round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-4445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תערובת של שלושה מוצקים: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אבקת פלטינה,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Pt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(s)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 , גבישי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ליתיום ברומי,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LiBr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(s)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 , ואבקת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גפרית,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8(s)</a:t>
            </a:r>
            <a:r>
              <a:rPr kumimoji="0" lang="he-IL" sz="22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.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 </a:t>
            </a:r>
          </a:p>
          <a:p>
            <a:pPr marL="0" marR="0" lvl="0" indent="-4445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לפיתוח שיטת הפרדה ביצעו ניסוי : לקחו מהתערובת של שלושת המוצקים דגימה של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100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 גרם. </a:t>
            </a:r>
          </a:p>
          <a:p>
            <a:pPr marL="0" marR="0" lvl="0" indent="-4445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בשלב ראשון :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הוסיפו מים מזוקקים לדגימה. מבין שלושת המוצקים רק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LiBr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(s)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 התמוסס במים. הפרידו בין התמיסה למוצקים הנותרים באמצעות סינון. התקבלו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800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 מ"ל תמיסה.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Times New Roman" panose="02020603050405020304" pitchFamily="18" charset="0"/>
              <a:cs typeface="Varela Round"/>
            </a:endParaRPr>
          </a:p>
        </p:txBody>
      </p:sp>
      <p:sp>
        <p:nvSpPr>
          <p:cNvPr id="4" name="מלבן מעוגל 3"/>
          <p:cNvSpPr/>
          <p:nvPr/>
        </p:nvSpPr>
        <p:spPr>
          <a:xfrm>
            <a:off x="152400" y="2061835"/>
            <a:ext cx="11927045" cy="9423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75047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משימת סיכום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7498081" y="1078592"/>
            <a:ext cx="4178645" cy="540000"/>
          </a:xfrm>
        </p:spPr>
        <p:txBody>
          <a:bodyPr/>
          <a:lstStyle/>
          <a:p>
            <a:r>
              <a:rPr lang="he-IL" b="0" dirty="0"/>
              <a:t>תרגול לקראת בגרות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207066"/>
            <a:ext cx="1167672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מומלץ להמשיך ולפתור מתוך בחינות בגרות:</a:t>
            </a:r>
          </a:p>
          <a:p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ניתן למצוא את כל הבחינות במאגר שאלוני בגרות בפורטל התלמידים של משרד החינוך.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7683" y="4688758"/>
            <a:ext cx="322638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עבודה נעימה ובהצלחה</a:t>
            </a:r>
          </a:p>
        </p:txBody>
      </p:sp>
      <p:pic>
        <p:nvPicPr>
          <p:cNvPr id="7" name="תמונה 6" descr="QR_Code_1585303234.jpg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8721" y="4000124"/>
            <a:ext cx="1866728" cy="18667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5273" y="1731069"/>
            <a:ext cx="1090093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עד עתה תרגלנו שתי שאלות מבגרויות בנושא חישובים:</a:t>
            </a:r>
          </a:p>
          <a:p>
            <a:pPr algn="ctr"/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שאלה 5- 2009, </a:t>
            </a:r>
          </a:p>
          <a:p>
            <a:pPr algn="ctr"/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שאלה 6- 2013</a:t>
            </a:r>
          </a:p>
          <a:p>
            <a:endParaRPr lang="he-IL" sz="2400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628525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B01ED6A-C240-4949-B7B9-0B49BF340E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תודה על ההקשבה!</a:t>
            </a:r>
          </a:p>
        </p:txBody>
      </p:sp>
    </p:spTree>
    <p:extLst>
      <p:ext uri="{BB962C8B-B14F-4D97-AF65-F5344CB8AC3E}">
        <p14:creationId xmlns:p14="http://schemas.microsoft.com/office/powerpoint/2010/main" val="29856953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/>
          <p:cNvGrpSpPr/>
          <p:nvPr/>
        </p:nvGrpSpPr>
        <p:grpSpPr>
          <a:xfrm>
            <a:off x="5300969" y="2785881"/>
            <a:ext cx="1793181" cy="1597776"/>
            <a:chOff x="902275" y="2895257"/>
            <a:chExt cx="1793181" cy="1597776"/>
          </a:xfrm>
        </p:grpSpPr>
        <p:grpSp>
          <p:nvGrpSpPr>
            <p:cNvPr id="8" name="קבוצה 7"/>
            <p:cNvGrpSpPr/>
            <p:nvPr/>
          </p:nvGrpSpPr>
          <p:grpSpPr>
            <a:xfrm>
              <a:off x="902275" y="2895257"/>
              <a:ext cx="1793181" cy="1597776"/>
              <a:chOff x="1580596" y="2906497"/>
              <a:chExt cx="1793181" cy="1597776"/>
            </a:xfrm>
          </p:grpSpPr>
          <p:grpSp>
            <p:nvGrpSpPr>
              <p:cNvPr id="10" name="קבוצה 9"/>
              <p:cNvGrpSpPr/>
              <p:nvPr/>
            </p:nvGrpSpPr>
            <p:grpSpPr>
              <a:xfrm>
                <a:off x="1580596" y="2906497"/>
                <a:ext cx="1793181" cy="1597776"/>
                <a:chOff x="1580596" y="2906497"/>
                <a:chExt cx="1793181" cy="1597776"/>
              </a:xfrm>
            </p:grpSpPr>
            <p:grpSp>
              <p:nvGrpSpPr>
                <p:cNvPr id="12" name="קבוצה 11"/>
                <p:cNvGrpSpPr/>
                <p:nvPr/>
              </p:nvGrpSpPr>
              <p:grpSpPr>
                <a:xfrm>
                  <a:off x="1580596" y="2906497"/>
                  <a:ext cx="1615540" cy="1557628"/>
                  <a:chOff x="6287033" y="2831632"/>
                  <a:chExt cx="1615540" cy="1557628"/>
                </a:xfrm>
              </p:grpSpPr>
              <p:pic>
                <p:nvPicPr>
                  <p:cNvPr id="14" name="תמונה 1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3257" t="4205" r="13150" b="63450"/>
                  <a:stretch/>
                </p:blipFill>
                <p:spPr>
                  <a:xfrm flipH="1">
                    <a:off x="6287033" y="2831632"/>
                    <a:ext cx="1526756" cy="1557628"/>
                  </a:xfrm>
                  <a:prstGeom prst="rect">
                    <a:avLst/>
                  </a:prstGeom>
                </p:spPr>
              </p:pic>
              <p:sp>
                <p:nvSpPr>
                  <p:cNvPr id="15" name="מלבן 14"/>
                  <p:cNvSpPr/>
                  <p:nvPr/>
                </p:nvSpPr>
                <p:spPr>
                  <a:xfrm rot="8197544" flipV="1">
                    <a:off x="7362795" y="3280053"/>
                    <a:ext cx="539778" cy="43711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Varela Round"/>
                      <a:ea typeface="+mn-ea"/>
                      <a:cs typeface="Varela Round"/>
                    </a:endParaRPr>
                  </a:p>
                </p:txBody>
              </p:sp>
            </p:grpSp>
            <p:sp>
              <p:nvSpPr>
                <p:cNvPr id="13" name="מלבן 12"/>
                <p:cNvSpPr/>
                <p:nvPr/>
              </p:nvSpPr>
              <p:spPr>
                <a:xfrm>
                  <a:off x="2411589" y="4251898"/>
                  <a:ext cx="962188" cy="2523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arela Round"/>
                    <a:ea typeface="+mn-ea"/>
                    <a:cs typeface="Varela Round"/>
                  </a:endParaRPr>
                </a:p>
              </p:txBody>
            </p:sp>
          </p:grpSp>
          <p:sp>
            <p:nvSpPr>
              <p:cNvPr id="11" name="מלבן 10"/>
              <p:cNvSpPr/>
              <p:nvPr/>
            </p:nvSpPr>
            <p:spPr>
              <a:xfrm rot="19003528">
                <a:off x="2403786" y="3638395"/>
                <a:ext cx="422909" cy="2523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endParaRPr>
              </a:p>
            </p:txBody>
          </p:sp>
        </p:grpSp>
        <p:sp>
          <p:nvSpPr>
            <p:cNvPr id="9" name="אליפסה 8"/>
            <p:cNvSpPr/>
            <p:nvPr/>
          </p:nvSpPr>
          <p:spPr>
            <a:xfrm rot="3574721">
              <a:off x="1556855" y="3467664"/>
              <a:ext cx="1077039" cy="77173"/>
            </a:xfrm>
            <a:prstGeom prst="ellipse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endParaRPr>
            </a:p>
          </p:txBody>
        </p:sp>
      </p:grpSp>
      <p:sp>
        <p:nvSpPr>
          <p:cNvPr id="2" name="מלבן מעוגל 1"/>
          <p:cNvSpPr/>
          <p:nvPr/>
        </p:nvSpPr>
        <p:spPr>
          <a:xfrm>
            <a:off x="0" y="750261"/>
            <a:ext cx="12190412" cy="2349579"/>
          </a:xfrm>
          <a:prstGeom prst="round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-4445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תערובת של שלושה מוצקים: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אבקת פלטינה,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Pt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(s)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 , גבישי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ליתיום ברומי,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LiBr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(s)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 , ואבקת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גפרית,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8(s)</a:t>
            </a:r>
            <a:r>
              <a:rPr kumimoji="0" lang="he-IL" sz="22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.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 </a:t>
            </a:r>
          </a:p>
          <a:p>
            <a:pPr marL="0" marR="0" lvl="0" indent="-4445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לפיתוח שיטת הפרדה ביצעו ניסוי : לקחו מהתערובת של שלושת המוצקים דגימה של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100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 גרם. </a:t>
            </a:r>
          </a:p>
          <a:p>
            <a:pPr marL="0" marR="0" lvl="0" indent="-4445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בשלב ראשון :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הוסיפו מים מזוקקים לדגימה. מבין שלושת המוצקים רק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LiBr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(s)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 התמוסס במים. הפרידו בין התמיסה למוצקים הנותרים באמצעות סינון. התקבלו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800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 מ"ל תמיסה.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Times New Roman" panose="02020603050405020304" pitchFamily="18" charset="0"/>
              <a:cs typeface="Varela Round"/>
            </a:endParaRPr>
          </a:p>
        </p:txBody>
      </p:sp>
      <p:sp>
        <p:nvSpPr>
          <p:cNvPr id="4" name="מלבן מעוגל 3"/>
          <p:cNvSpPr/>
          <p:nvPr/>
        </p:nvSpPr>
        <p:spPr>
          <a:xfrm>
            <a:off x="152400" y="2061835"/>
            <a:ext cx="11927045" cy="9423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44040" y="3324981"/>
            <a:ext cx="2785711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100 גרם תערובת  מוצקים במים</a:t>
            </a:r>
          </a:p>
        </p:txBody>
      </p:sp>
      <p:cxnSp>
        <p:nvCxnSpPr>
          <p:cNvPr id="43" name="מחבר חץ ישר 42"/>
          <p:cNvCxnSpPr/>
          <p:nvPr/>
        </p:nvCxnSpPr>
        <p:spPr>
          <a:xfrm>
            <a:off x="4495901" y="3646541"/>
            <a:ext cx="808963" cy="2106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קבוצה 52"/>
          <p:cNvGrpSpPr/>
          <p:nvPr/>
        </p:nvGrpSpPr>
        <p:grpSpPr>
          <a:xfrm>
            <a:off x="6090803" y="3950603"/>
            <a:ext cx="2563361" cy="2855700"/>
            <a:chOff x="6038081" y="3828437"/>
            <a:chExt cx="2563361" cy="2855700"/>
          </a:xfrm>
        </p:grpSpPr>
        <p:grpSp>
          <p:nvGrpSpPr>
            <p:cNvPr id="49" name="קבוצה 48"/>
            <p:cNvGrpSpPr/>
            <p:nvPr/>
          </p:nvGrpSpPr>
          <p:grpSpPr>
            <a:xfrm>
              <a:off x="6038081" y="3828437"/>
              <a:ext cx="2563361" cy="2855700"/>
              <a:chOff x="6038081" y="3828437"/>
              <a:chExt cx="2563361" cy="2855700"/>
            </a:xfrm>
          </p:grpSpPr>
          <p:grpSp>
            <p:nvGrpSpPr>
              <p:cNvPr id="16" name="קבוצה 15"/>
              <p:cNvGrpSpPr/>
              <p:nvPr/>
            </p:nvGrpSpPr>
            <p:grpSpPr>
              <a:xfrm>
                <a:off x="6038081" y="3828437"/>
                <a:ext cx="2563361" cy="2855700"/>
                <a:chOff x="2392840" y="3812883"/>
                <a:chExt cx="2411265" cy="2855700"/>
              </a:xfrm>
            </p:grpSpPr>
            <p:grpSp>
              <p:nvGrpSpPr>
                <p:cNvPr id="17" name="קבוצה 16"/>
                <p:cNvGrpSpPr/>
                <p:nvPr/>
              </p:nvGrpSpPr>
              <p:grpSpPr>
                <a:xfrm>
                  <a:off x="2392840" y="3812883"/>
                  <a:ext cx="2411265" cy="2855700"/>
                  <a:chOff x="2392840" y="3812883"/>
                  <a:chExt cx="2411265" cy="2855700"/>
                </a:xfrm>
              </p:grpSpPr>
              <p:grpSp>
                <p:nvGrpSpPr>
                  <p:cNvPr id="19" name="קבוצה 18"/>
                  <p:cNvGrpSpPr/>
                  <p:nvPr/>
                </p:nvGrpSpPr>
                <p:grpSpPr>
                  <a:xfrm>
                    <a:off x="2392840" y="3873337"/>
                    <a:ext cx="2411265" cy="2795246"/>
                    <a:chOff x="3840027" y="3886406"/>
                    <a:chExt cx="2411265" cy="2795246"/>
                  </a:xfrm>
                </p:grpSpPr>
                <p:grpSp>
                  <p:nvGrpSpPr>
                    <p:cNvPr id="21" name="קבוצה 20"/>
                    <p:cNvGrpSpPr/>
                    <p:nvPr/>
                  </p:nvGrpSpPr>
                  <p:grpSpPr>
                    <a:xfrm>
                      <a:off x="3998268" y="3886406"/>
                      <a:ext cx="2253024" cy="2795246"/>
                      <a:chOff x="4166207" y="3886405"/>
                      <a:chExt cx="2253024" cy="2795246"/>
                    </a:xfrm>
                  </p:grpSpPr>
                  <p:grpSp>
                    <p:nvGrpSpPr>
                      <p:cNvPr id="23" name="קבוצה 22"/>
                      <p:cNvGrpSpPr/>
                      <p:nvPr/>
                    </p:nvGrpSpPr>
                    <p:grpSpPr>
                      <a:xfrm>
                        <a:off x="4166207" y="3886405"/>
                        <a:ext cx="2253024" cy="2795246"/>
                        <a:chOff x="4166207" y="3886405"/>
                        <a:chExt cx="2253024" cy="2795246"/>
                      </a:xfrm>
                    </p:grpSpPr>
                    <p:grpSp>
                      <p:nvGrpSpPr>
                        <p:cNvPr id="25" name="קבוצה 24"/>
                        <p:cNvGrpSpPr/>
                        <p:nvPr/>
                      </p:nvGrpSpPr>
                      <p:grpSpPr>
                        <a:xfrm>
                          <a:off x="4166207" y="3929507"/>
                          <a:ext cx="2253024" cy="2752144"/>
                          <a:chOff x="3030285" y="3929507"/>
                          <a:chExt cx="2253024" cy="2752144"/>
                        </a:xfrm>
                      </p:grpSpPr>
                      <p:grpSp>
                        <p:nvGrpSpPr>
                          <p:cNvPr id="27" name="קבוצה 26"/>
                          <p:cNvGrpSpPr/>
                          <p:nvPr/>
                        </p:nvGrpSpPr>
                        <p:grpSpPr>
                          <a:xfrm>
                            <a:off x="3030285" y="3929507"/>
                            <a:ext cx="1720175" cy="2752144"/>
                            <a:chOff x="2981749" y="3498609"/>
                            <a:chExt cx="1720175" cy="2752144"/>
                          </a:xfrm>
                        </p:grpSpPr>
                        <p:pic>
                          <p:nvPicPr>
                            <p:cNvPr id="29" name="תמונה 28"/>
                            <p:cNvPicPr>
                              <a:picLocks noChangeAspect="1"/>
                            </p:cNvPicPr>
                            <p:nvPr/>
                          </p:nvPicPr>
                          <p:blipFill rotWithShape="1"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l="30851" t="32501" r="34740" b="10351"/>
                            <a:stretch/>
                          </p:blipFill>
                          <p:spPr>
                            <a:xfrm>
                              <a:off x="3138125" y="3498609"/>
                              <a:ext cx="1563799" cy="2752144"/>
                            </a:xfrm>
                            <a:prstGeom prst="rect">
                              <a:avLst/>
                            </a:prstGeom>
                          </p:spPr>
                        </p:pic>
                        <p:sp>
                          <p:nvSpPr>
                            <p:cNvPr id="30" name="מלבן 29"/>
                            <p:cNvSpPr/>
                            <p:nvPr/>
                          </p:nvSpPr>
                          <p:spPr>
                            <a:xfrm rot="11113224" flipV="1">
                              <a:off x="2981749" y="3893886"/>
                              <a:ext cx="374558" cy="210317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1" anchor="ctr"/>
                            <a:lstStyle/>
                            <a:p>
                              <a:pPr marL="0" marR="0" lvl="0" indent="0" algn="ctr" defTabSz="914400" rtl="1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he-IL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Varela Round"/>
                                <a:ea typeface="+mn-ea"/>
                                <a:cs typeface="Varela Round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8" name="מלבן 27"/>
                          <p:cNvSpPr/>
                          <p:nvPr/>
                        </p:nvSpPr>
                        <p:spPr>
                          <a:xfrm>
                            <a:off x="4321121" y="4464125"/>
                            <a:ext cx="962188" cy="25237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1" anchor="ctr"/>
                          <a:lstStyle/>
                          <a:p>
                            <a:pPr marL="0" marR="0" lvl="0" indent="0" algn="ctr" defTabSz="914400" rtl="1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he-IL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arela Round"/>
                              <a:ea typeface="+mn-ea"/>
                              <a:cs typeface="Varela Round"/>
                            </a:endParaRPr>
                          </a:p>
                        </p:txBody>
                      </p:sp>
                    </p:grpSp>
                    <p:sp>
                      <p:nvSpPr>
                        <p:cNvPr id="26" name="מלבן 25"/>
                        <p:cNvSpPr/>
                        <p:nvPr/>
                      </p:nvSpPr>
                      <p:spPr>
                        <a:xfrm rot="2649741">
                          <a:off x="5174724" y="3886405"/>
                          <a:ext cx="313435" cy="20049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he-IL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Varela Round"/>
                            <a:ea typeface="+mn-ea"/>
                            <a:cs typeface="Varela Round"/>
                          </a:endParaRPr>
                        </a:p>
                      </p:txBody>
                    </p:sp>
                  </p:grpSp>
                  <p:sp>
                    <p:nvSpPr>
                      <p:cNvPr id="24" name="מלבן 23"/>
                      <p:cNvSpPr/>
                      <p:nvPr/>
                    </p:nvSpPr>
                    <p:spPr>
                      <a:xfrm>
                        <a:off x="4321121" y="4415986"/>
                        <a:ext cx="583810" cy="252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Varela Round"/>
                          <a:ea typeface="+mn-ea"/>
                          <a:cs typeface="Varela Round"/>
                        </a:endParaRPr>
                      </a:p>
                    </p:txBody>
                  </p:sp>
                </p:grpSp>
                <p:sp>
                  <p:nvSpPr>
                    <p:cNvPr id="22" name="מלבן 21"/>
                    <p:cNvSpPr/>
                    <p:nvPr/>
                  </p:nvSpPr>
                  <p:spPr>
                    <a:xfrm rot="2084158" flipV="1">
                      <a:off x="3840027" y="6037766"/>
                      <a:ext cx="962188" cy="1164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arela Round"/>
                        <a:ea typeface="+mn-ea"/>
                        <a:cs typeface="Varela Round"/>
                      </a:endParaRPr>
                    </a:p>
                  </p:txBody>
                </p:sp>
              </p:grpSp>
              <p:sp>
                <p:nvSpPr>
                  <p:cNvPr id="20" name="אליפסה 19"/>
                  <p:cNvSpPr/>
                  <p:nvPr/>
                </p:nvSpPr>
                <p:spPr>
                  <a:xfrm>
                    <a:off x="2962247" y="3812883"/>
                    <a:ext cx="1105320" cy="15766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Varela Round"/>
                      <a:ea typeface="+mn-ea"/>
                      <a:cs typeface="Varela Round"/>
                    </a:endParaRPr>
                  </a:p>
                </p:txBody>
              </p:sp>
            </p:grpSp>
            <p:sp>
              <p:nvSpPr>
                <p:cNvPr id="18" name="אליפסה 17"/>
                <p:cNvSpPr/>
                <p:nvPr/>
              </p:nvSpPr>
              <p:spPr>
                <a:xfrm rot="19073937">
                  <a:off x="3396228" y="5478894"/>
                  <a:ext cx="285454" cy="83487"/>
                </a:xfrm>
                <a:prstGeom prst="ellipse">
                  <a:avLst/>
                </a:prstGeom>
                <a:noFill/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arela Round"/>
                    <a:ea typeface="+mn-ea"/>
                    <a:cs typeface="Varela Round"/>
                  </a:endParaRPr>
                </a:p>
              </p:txBody>
            </p:sp>
          </p:grpSp>
          <p:cxnSp>
            <p:nvCxnSpPr>
              <p:cNvPr id="46" name="מחבר ישר 45"/>
              <p:cNvCxnSpPr/>
              <p:nvPr/>
            </p:nvCxnSpPr>
            <p:spPr>
              <a:xfrm flipH="1">
                <a:off x="6494068" y="5668890"/>
                <a:ext cx="354782" cy="716612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מחבר ישר 50"/>
            <p:cNvCxnSpPr/>
            <p:nvPr/>
          </p:nvCxnSpPr>
          <p:spPr>
            <a:xfrm flipV="1">
              <a:off x="6520167" y="6406943"/>
              <a:ext cx="1191516" cy="9385"/>
            </a:xfrm>
            <a:prstGeom prst="line">
              <a:avLst/>
            </a:prstGeom>
            <a:ln w="57150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קבוצה 37"/>
          <p:cNvGrpSpPr/>
          <p:nvPr/>
        </p:nvGrpSpPr>
        <p:grpSpPr>
          <a:xfrm>
            <a:off x="5511505" y="5430819"/>
            <a:ext cx="1143088" cy="856329"/>
            <a:chOff x="2998364" y="5363629"/>
            <a:chExt cx="1143088" cy="856329"/>
          </a:xfrm>
        </p:grpSpPr>
        <p:sp>
          <p:nvSpPr>
            <p:cNvPr id="39" name="הסבר אליפטי 38"/>
            <p:cNvSpPr/>
            <p:nvPr/>
          </p:nvSpPr>
          <p:spPr>
            <a:xfrm flipH="1">
              <a:off x="2998364" y="5363629"/>
              <a:ext cx="1143088" cy="856329"/>
            </a:xfrm>
            <a:prstGeom prst="wedgeEllipseCallout">
              <a:avLst>
                <a:gd name="adj1" fmla="val -61453"/>
                <a:gd name="adj2" fmla="val 64755"/>
              </a:avLst>
            </a:prstGeom>
            <a:solidFill>
              <a:srgbClr val="FFFF99"/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171250" y="5576223"/>
              <a:ext cx="77293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rPr>
                <a:t>תסנין</a:t>
              </a:r>
            </a:p>
          </p:txBody>
        </p:sp>
      </p:grpSp>
      <p:grpSp>
        <p:nvGrpSpPr>
          <p:cNvPr id="35" name="קבוצה 34"/>
          <p:cNvGrpSpPr/>
          <p:nvPr/>
        </p:nvGrpSpPr>
        <p:grpSpPr>
          <a:xfrm>
            <a:off x="8047974" y="3538808"/>
            <a:ext cx="1214407" cy="636748"/>
            <a:chOff x="5491813" y="3645550"/>
            <a:chExt cx="1214407" cy="636748"/>
          </a:xfrm>
        </p:grpSpPr>
        <p:sp>
          <p:nvSpPr>
            <p:cNvPr id="36" name="הסבר אליפטי 35"/>
            <p:cNvSpPr/>
            <p:nvPr/>
          </p:nvSpPr>
          <p:spPr>
            <a:xfrm>
              <a:off x="5491813" y="3645550"/>
              <a:ext cx="1214407" cy="636748"/>
            </a:xfrm>
            <a:prstGeom prst="wedgeEllipseCallout">
              <a:avLst>
                <a:gd name="adj1" fmla="val -113698"/>
                <a:gd name="adj2" fmla="val 88828"/>
              </a:avLst>
            </a:prstGeom>
            <a:solidFill>
              <a:srgbClr val="FFFF99"/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92989" y="3754889"/>
              <a:ext cx="70348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1">
              <a:spAutoFit/>
            </a:bodyPr>
            <a:lstStyle/>
            <a:p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rPr>
                <a:t>מוצק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880557" y="4362126"/>
            <a:ext cx="1029752" cy="4308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משפך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87118" y="4373333"/>
            <a:ext cx="1160766" cy="4308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נייר סינון</a:t>
            </a:r>
          </a:p>
        </p:txBody>
      </p:sp>
      <p:sp>
        <p:nvSpPr>
          <p:cNvPr id="45" name="כותרת 7">
            <a:extLst>
              <a:ext uri="{FF2B5EF4-FFF2-40B4-BE49-F238E27FC236}">
                <a16:creationId xmlns:a16="http://schemas.microsoft.com/office/drawing/2014/main" id="{A272E5DD-6650-484C-98B6-E8FE916C9C3E}"/>
              </a:ext>
            </a:extLst>
          </p:cNvPr>
          <p:cNvSpPr txBox="1">
            <a:spLocks/>
          </p:cNvSpPr>
          <p:nvPr/>
        </p:nvSpPr>
        <p:spPr>
          <a:xfrm>
            <a:off x="1204016" y="30261"/>
            <a:ext cx="10725912" cy="720000"/>
          </a:xfrm>
          <a:prstGeom prst="rect">
            <a:avLst/>
          </a:prstGeo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lang="he-IL" sz="3600" b="0"/>
              <a:t>בגרות קיץ תשע"ט, 2009 -שאלה 5</a:t>
            </a:r>
            <a:endParaRPr lang="he-IL" sz="3600" b="0" dirty="0"/>
          </a:p>
        </p:txBody>
      </p:sp>
    </p:spTree>
    <p:extLst>
      <p:ext uri="{BB962C8B-B14F-4D97-AF65-F5344CB8AC3E}">
        <p14:creationId xmlns:p14="http://schemas.microsoft.com/office/powerpoint/2010/main" val="427748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/>
          <p:cNvGrpSpPr/>
          <p:nvPr/>
        </p:nvGrpSpPr>
        <p:grpSpPr>
          <a:xfrm>
            <a:off x="5300969" y="2785881"/>
            <a:ext cx="1793181" cy="1597776"/>
            <a:chOff x="902275" y="2895257"/>
            <a:chExt cx="1793181" cy="1597776"/>
          </a:xfrm>
        </p:grpSpPr>
        <p:grpSp>
          <p:nvGrpSpPr>
            <p:cNvPr id="8" name="קבוצה 7"/>
            <p:cNvGrpSpPr/>
            <p:nvPr/>
          </p:nvGrpSpPr>
          <p:grpSpPr>
            <a:xfrm>
              <a:off x="902275" y="2895257"/>
              <a:ext cx="1793181" cy="1597776"/>
              <a:chOff x="1580596" y="2906497"/>
              <a:chExt cx="1793181" cy="1597776"/>
            </a:xfrm>
          </p:grpSpPr>
          <p:grpSp>
            <p:nvGrpSpPr>
              <p:cNvPr id="10" name="קבוצה 9"/>
              <p:cNvGrpSpPr/>
              <p:nvPr/>
            </p:nvGrpSpPr>
            <p:grpSpPr>
              <a:xfrm>
                <a:off x="1580596" y="2906497"/>
                <a:ext cx="1793181" cy="1597776"/>
                <a:chOff x="1580596" y="2906497"/>
                <a:chExt cx="1793181" cy="1597776"/>
              </a:xfrm>
            </p:grpSpPr>
            <p:grpSp>
              <p:nvGrpSpPr>
                <p:cNvPr id="12" name="קבוצה 11"/>
                <p:cNvGrpSpPr/>
                <p:nvPr/>
              </p:nvGrpSpPr>
              <p:grpSpPr>
                <a:xfrm>
                  <a:off x="1580596" y="2906497"/>
                  <a:ext cx="1615540" cy="1557628"/>
                  <a:chOff x="6287033" y="2831632"/>
                  <a:chExt cx="1615540" cy="1557628"/>
                </a:xfrm>
              </p:grpSpPr>
              <p:pic>
                <p:nvPicPr>
                  <p:cNvPr id="14" name="תמונה 1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3257" t="4205" r="13150" b="63450"/>
                  <a:stretch/>
                </p:blipFill>
                <p:spPr>
                  <a:xfrm flipH="1">
                    <a:off x="6287033" y="2831632"/>
                    <a:ext cx="1526756" cy="1557628"/>
                  </a:xfrm>
                  <a:prstGeom prst="rect">
                    <a:avLst/>
                  </a:prstGeom>
                </p:spPr>
              </p:pic>
              <p:sp>
                <p:nvSpPr>
                  <p:cNvPr id="15" name="מלבן 14"/>
                  <p:cNvSpPr/>
                  <p:nvPr/>
                </p:nvSpPr>
                <p:spPr>
                  <a:xfrm rot="8197544" flipV="1">
                    <a:off x="7362795" y="3280053"/>
                    <a:ext cx="539778" cy="43711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Varela Round"/>
                      <a:ea typeface="+mn-ea"/>
                      <a:cs typeface="Varela Round"/>
                    </a:endParaRPr>
                  </a:p>
                </p:txBody>
              </p:sp>
            </p:grpSp>
            <p:sp>
              <p:nvSpPr>
                <p:cNvPr id="13" name="מלבן 12"/>
                <p:cNvSpPr/>
                <p:nvPr/>
              </p:nvSpPr>
              <p:spPr>
                <a:xfrm>
                  <a:off x="2411589" y="4251898"/>
                  <a:ext cx="962188" cy="2523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arela Round"/>
                    <a:ea typeface="+mn-ea"/>
                    <a:cs typeface="Varela Round"/>
                  </a:endParaRPr>
                </a:p>
              </p:txBody>
            </p:sp>
          </p:grpSp>
          <p:sp>
            <p:nvSpPr>
              <p:cNvPr id="11" name="מלבן 10"/>
              <p:cNvSpPr/>
              <p:nvPr/>
            </p:nvSpPr>
            <p:spPr>
              <a:xfrm rot="19003528">
                <a:off x="2403786" y="3638395"/>
                <a:ext cx="422909" cy="2523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endParaRPr>
              </a:p>
            </p:txBody>
          </p:sp>
        </p:grpSp>
        <p:sp>
          <p:nvSpPr>
            <p:cNvPr id="9" name="אליפסה 8"/>
            <p:cNvSpPr/>
            <p:nvPr/>
          </p:nvSpPr>
          <p:spPr>
            <a:xfrm rot="3574721">
              <a:off x="1556855" y="3467664"/>
              <a:ext cx="1077039" cy="77173"/>
            </a:xfrm>
            <a:prstGeom prst="ellipse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endParaRPr>
            </a:p>
          </p:txBody>
        </p:sp>
      </p:grpSp>
      <p:sp>
        <p:nvSpPr>
          <p:cNvPr id="2" name="מלבן מעוגל 1"/>
          <p:cNvSpPr/>
          <p:nvPr/>
        </p:nvSpPr>
        <p:spPr>
          <a:xfrm>
            <a:off x="0" y="750261"/>
            <a:ext cx="12190412" cy="2349579"/>
          </a:xfrm>
          <a:prstGeom prst="round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-4445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תערובת של שלושה מוצקים: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אבקת פלטינה,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Pt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(s)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 , גבישי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ליתיום ברומי,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LiBr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(s)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 , ואבקת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גפרית,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S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8(s)</a:t>
            </a:r>
            <a:r>
              <a:rPr kumimoji="0" lang="he-IL" sz="22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.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 </a:t>
            </a:r>
          </a:p>
          <a:p>
            <a:pPr marL="0" marR="0" lvl="0" indent="-4445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לפיתוח שיטת הפרדה ביצעו ניסוי : לקחו מהתערובת של שלושת המוצקים דגימה של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100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 גרם. </a:t>
            </a:r>
          </a:p>
          <a:p>
            <a:pPr marL="0" marR="0" lvl="0" indent="-4445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בשלב ראשון :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הוסיפו מים מזוקקים לדגימה. מבין שלושת המוצקים רק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LiBr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(s)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 התמוסס במים. הפרידו בין התמיסה למוצקים הנותרים באמצעות סינון. התקבלו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800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Times New Roman" panose="02020603050405020304" pitchFamily="18" charset="0"/>
                <a:cs typeface="Varela Round"/>
              </a:rPr>
              <a:t> מ"ל תמיסה.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Times New Roman" panose="02020603050405020304" pitchFamily="18" charset="0"/>
              <a:cs typeface="Varela Round"/>
            </a:endParaRPr>
          </a:p>
        </p:txBody>
      </p:sp>
      <p:sp>
        <p:nvSpPr>
          <p:cNvPr id="4" name="מלבן מעוגל 3"/>
          <p:cNvSpPr/>
          <p:nvPr/>
        </p:nvSpPr>
        <p:spPr>
          <a:xfrm>
            <a:off x="152400" y="2061835"/>
            <a:ext cx="11927045" cy="9423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/>
              <a:ea typeface="+mn-ea"/>
              <a:cs typeface="Varela Roun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44040" y="3324981"/>
            <a:ext cx="2785711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100 גרם </a:t>
            </a: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תערובת  מוצקים במים</a:t>
            </a:r>
          </a:p>
        </p:txBody>
      </p:sp>
      <p:cxnSp>
        <p:nvCxnSpPr>
          <p:cNvPr id="43" name="מחבר חץ ישר 42"/>
          <p:cNvCxnSpPr/>
          <p:nvPr/>
        </p:nvCxnSpPr>
        <p:spPr>
          <a:xfrm>
            <a:off x="4495901" y="3646541"/>
            <a:ext cx="808963" cy="2106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קבוצה 52"/>
          <p:cNvGrpSpPr/>
          <p:nvPr/>
        </p:nvGrpSpPr>
        <p:grpSpPr>
          <a:xfrm>
            <a:off x="6090803" y="3950603"/>
            <a:ext cx="2563361" cy="2855700"/>
            <a:chOff x="6038081" y="3828437"/>
            <a:chExt cx="2563361" cy="2855700"/>
          </a:xfrm>
        </p:grpSpPr>
        <p:grpSp>
          <p:nvGrpSpPr>
            <p:cNvPr id="49" name="קבוצה 48"/>
            <p:cNvGrpSpPr/>
            <p:nvPr/>
          </p:nvGrpSpPr>
          <p:grpSpPr>
            <a:xfrm>
              <a:off x="6038081" y="3828437"/>
              <a:ext cx="2563361" cy="2855700"/>
              <a:chOff x="6038081" y="3828437"/>
              <a:chExt cx="2563361" cy="2855700"/>
            </a:xfrm>
          </p:grpSpPr>
          <p:grpSp>
            <p:nvGrpSpPr>
              <p:cNvPr id="16" name="קבוצה 15"/>
              <p:cNvGrpSpPr/>
              <p:nvPr/>
            </p:nvGrpSpPr>
            <p:grpSpPr>
              <a:xfrm>
                <a:off x="6038081" y="3828437"/>
                <a:ext cx="2563361" cy="2855700"/>
                <a:chOff x="2392840" y="3812883"/>
                <a:chExt cx="2411265" cy="2855700"/>
              </a:xfrm>
            </p:grpSpPr>
            <p:grpSp>
              <p:nvGrpSpPr>
                <p:cNvPr id="17" name="קבוצה 16"/>
                <p:cNvGrpSpPr/>
                <p:nvPr/>
              </p:nvGrpSpPr>
              <p:grpSpPr>
                <a:xfrm>
                  <a:off x="2392840" y="3812883"/>
                  <a:ext cx="2411265" cy="2855700"/>
                  <a:chOff x="2392840" y="3812883"/>
                  <a:chExt cx="2411265" cy="2855700"/>
                </a:xfrm>
              </p:grpSpPr>
              <p:grpSp>
                <p:nvGrpSpPr>
                  <p:cNvPr id="19" name="קבוצה 18"/>
                  <p:cNvGrpSpPr/>
                  <p:nvPr/>
                </p:nvGrpSpPr>
                <p:grpSpPr>
                  <a:xfrm>
                    <a:off x="2392840" y="3873337"/>
                    <a:ext cx="2411265" cy="2795246"/>
                    <a:chOff x="3840027" y="3886406"/>
                    <a:chExt cx="2411265" cy="2795246"/>
                  </a:xfrm>
                </p:grpSpPr>
                <p:grpSp>
                  <p:nvGrpSpPr>
                    <p:cNvPr id="21" name="קבוצה 20"/>
                    <p:cNvGrpSpPr/>
                    <p:nvPr/>
                  </p:nvGrpSpPr>
                  <p:grpSpPr>
                    <a:xfrm>
                      <a:off x="3998268" y="3886406"/>
                      <a:ext cx="2253024" cy="2795246"/>
                      <a:chOff x="4166207" y="3886405"/>
                      <a:chExt cx="2253024" cy="2795246"/>
                    </a:xfrm>
                  </p:grpSpPr>
                  <p:grpSp>
                    <p:nvGrpSpPr>
                      <p:cNvPr id="23" name="קבוצה 22"/>
                      <p:cNvGrpSpPr/>
                      <p:nvPr/>
                    </p:nvGrpSpPr>
                    <p:grpSpPr>
                      <a:xfrm>
                        <a:off x="4166207" y="3886405"/>
                        <a:ext cx="2253024" cy="2795246"/>
                        <a:chOff x="4166207" y="3886405"/>
                        <a:chExt cx="2253024" cy="2795246"/>
                      </a:xfrm>
                    </p:grpSpPr>
                    <p:grpSp>
                      <p:nvGrpSpPr>
                        <p:cNvPr id="25" name="קבוצה 24"/>
                        <p:cNvGrpSpPr/>
                        <p:nvPr/>
                      </p:nvGrpSpPr>
                      <p:grpSpPr>
                        <a:xfrm>
                          <a:off x="4166207" y="3929507"/>
                          <a:ext cx="2253024" cy="2752144"/>
                          <a:chOff x="3030285" y="3929507"/>
                          <a:chExt cx="2253024" cy="2752144"/>
                        </a:xfrm>
                      </p:grpSpPr>
                      <p:grpSp>
                        <p:nvGrpSpPr>
                          <p:cNvPr id="27" name="קבוצה 26"/>
                          <p:cNvGrpSpPr/>
                          <p:nvPr/>
                        </p:nvGrpSpPr>
                        <p:grpSpPr>
                          <a:xfrm>
                            <a:off x="3030285" y="3929507"/>
                            <a:ext cx="1720175" cy="2752144"/>
                            <a:chOff x="2981749" y="3498609"/>
                            <a:chExt cx="1720175" cy="2752144"/>
                          </a:xfrm>
                        </p:grpSpPr>
                        <p:pic>
                          <p:nvPicPr>
                            <p:cNvPr id="29" name="תמונה 28"/>
                            <p:cNvPicPr>
                              <a:picLocks noChangeAspect="1"/>
                            </p:cNvPicPr>
                            <p:nvPr/>
                          </p:nvPicPr>
                          <p:blipFill rotWithShape="1"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l="30851" t="32501" r="34740" b="10351"/>
                            <a:stretch/>
                          </p:blipFill>
                          <p:spPr>
                            <a:xfrm>
                              <a:off x="3138125" y="3498609"/>
                              <a:ext cx="1563799" cy="2752144"/>
                            </a:xfrm>
                            <a:prstGeom prst="rect">
                              <a:avLst/>
                            </a:prstGeom>
                          </p:spPr>
                        </p:pic>
                        <p:sp>
                          <p:nvSpPr>
                            <p:cNvPr id="30" name="מלבן 29"/>
                            <p:cNvSpPr/>
                            <p:nvPr/>
                          </p:nvSpPr>
                          <p:spPr>
                            <a:xfrm rot="11113224" flipV="1">
                              <a:off x="2981749" y="3893886"/>
                              <a:ext cx="374558" cy="210317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1" anchor="ctr"/>
                            <a:lstStyle/>
                            <a:p>
                              <a:pPr marL="0" marR="0" lvl="0" indent="0" algn="ctr" defTabSz="914400" rtl="1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he-IL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Varela Round"/>
                                <a:ea typeface="+mn-ea"/>
                                <a:cs typeface="Varela Round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8" name="מלבן 27"/>
                          <p:cNvSpPr/>
                          <p:nvPr/>
                        </p:nvSpPr>
                        <p:spPr>
                          <a:xfrm>
                            <a:off x="4321121" y="4464125"/>
                            <a:ext cx="962188" cy="25237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1" anchor="ctr"/>
                          <a:lstStyle/>
                          <a:p>
                            <a:pPr marL="0" marR="0" lvl="0" indent="0" algn="ctr" defTabSz="914400" rtl="1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he-IL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arela Round"/>
                              <a:ea typeface="+mn-ea"/>
                              <a:cs typeface="Varela Round"/>
                            </a:endParaRPr>
                          </a:p>
                        </p:txBody>
                      </p:sp>
                    </p:grpSp>
                    <p:sp>
                      <p:nvSpPr>
                        <p:cNvPr id="26" name="מלבן 25"/>
                        <p:cNvSpPr/>
                        <p:nvPr/>
                      </p:nvSpPr>
                      <p:spPr>
                        <a:xfrm rot="2649741">
                          <a:off x="5174724" y="3886405"/>
                          <a:ext cx="313435" cy="20049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he-IL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Varela Round"/>
                            <a:ea typeface="+mn-ea"/>
                            <a:cs typeface="Varela Round"/>
                          </a:endParaRPr>
                        </a:p>
                      </p:txBody>
                    </p:sp>
                  </p:grpSp>
                  <p:sp>
                    <p:nvSpPr>
                      <p:cNvPr id="24" name="מלבן 23"/>
                      <p:cNvSpPr/>
                      <p:nvPr/>
                    </p:nvSpPr>
                    <p:spPr>
                      <a:xfrm>
                        <a:off x="4321121" y="4415986"/>
                        <a:ext cx="583810" cy="252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Varela Round"/>
                          <a:ea typeface="+mn-ea"/>
                          <a:cs typeface="Varela Round"/>
                        </a:endParaRPr>
                      </a:p>
                    </p:txBody>
                  </p:sp>
                </p:grpSp>
                <p:sp>
                  <p:nvSpPr>
                    <p:cNvPr id="22" name="מלבן 21"/>
                    <p:cNvSpPr/>
                    <p:nvPr/>
                  </p:nvSpPr>
                  <p:spPr>
                    <a:xfrm rot="2084158" flipV="1">
                      <a:off x="3840027" y="6037766"/>
                      <a:ext cx="962188" cy="1164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arela Round"/>
                        <a:ea typeface="+mn-ea"/>
                        <a:cs typeface="Varela Round"/>
                      </a:endParaRPr>
                    </a:p>
                  </p:txBody>
                </p:sp>
              </p:grpSp>
              <p:sp>
                <p:nvSpPr>
                  <p:cNvPr id="20" name="אליפסה 19"/>
                  <p:cNvSpPr/>
                  <p:nvPr/>
                </p:nvSpPr>
                <p:spPr>
                  <a:xfrm>
                    <a:off x="2962247" y="3812883"/>
                    <a:ext cx="1105320" cy="15766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Varela Round"/>
                      <a:ea typeface="+mn-ea"/>
                      <a:cs typeface="Varela Round"/>
                    </a:endParaRPr>
                  </a:p>
                </p:txBody>
              </p:sp>
            </p:grpSp>
            <p:sp>
              <p:nvSpPr>
                <p:cNvPr id="18" name="אליפסה 17"/>
                <p:cNvSpPr/>
                <p:nvPr/>
              </p:nvSpPr>
              <p:spPr>
                <a:xfrm rot="19073937">
                  <a:off x="3396228" y="5478894"/>
                  <a:ext cx="285454" cy="83487"/>
                </a:xfrm>
                <a:prstGeom prst="ellipse">
                  <a:avLst/>
                </a:prstGeom>
                <a:noFill/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arela Round"/>
                    <a:ea typeface="+mn-ea"/>
                    <a:cs typeface="Varela Round"/>
                  </a:endParaRPr>
                </a:p>
              </p:txBody>
            </p:sp>
          </p:grpSp>
          <p:cxnSp>
            <p:nvCxnSpPr>
              <p:cNvPr id="46" name="מחבר ישר 45"/>
              <p:cNvCxnSpPr/>
              <p:nvPr/>
            </p:nvCxnSpPr>
            <p:spPr>
              <a:xfrm flipH="1">
                <a:off x="6494068" y="5668890"/>
                <a:ext cx="354782" cy="716612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מחבר ישר 50"/>
            <p:cNvCxnSpPr/>
            <p:nvPr/>
          </p:nvCxnSpPr>
          <p:spPr>
            <a:xfrm flipV="1">
              <a:off x="6520167" y="6406943"/>
              <a:ext cx="1191516" cy="9385"/>
            </a:xfrm>
            <a:prstGeom prst="line">
              <a:avLst/>
            </a:prstGeom>
            <a:ln w="57150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קבוצה 37"/>
          <p:cNvGrpSpPr/>
          <p:nvPr/>
        </p:nvGrpSpPr>
        <p:grpSpPr>
          <a:xfrm>
            <a:off x="5511505" y="5430819"/>
            <a:ext cx="1143088" cy="856329"/>
            <a:chOff x="2998364" y="5363629"/>
            <a:chExt cx="1143088" cy="856329"/>
          </a:xfrm>
        </p:grpSpPr>
        <p:sp>
          <p:nvSpPr>
            <p:cNvPr id="39" name="הסבר אליפטי 38"/>
            <p:cNvSpPr/>
            <p:nvPr/>
          </p:nvSpPr>
          <p:spPr>
            <a:xfrm flipH="1">
              <a:off x="2998364" y="5363629"/>
              <a:ext cx="1143088" cy="856329"/>
            </a:xfrm>
            <a:prstGeom prst="wedgeEllipseCallout">
              <a:avLst>
                <a:gd name="adj1" fmla="val -61453"/>
                <a:gd name="adj2" fmla="val 64755"/>
              </a:avLst>
            </a:prstGeom>
            <a:solidFill>
              <a:srgbClr val="FFFF99"/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171250" y="5576223"/>
              <a:ext cx="77293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rPr>
                <a:t>תסנין</a:t>
              </a:r>
            </a:p>
          </p:txBody>
        </p:sp>
      </p:grpSp>
      <p:grpSp>
        <p:nvGrpSpPr>
          <p:cNvPr id="35" name="קבוצה 34"/>
          <p:cNvGrpSpPr/>
          <p:nvPr/>
        </p:nvGrpSpPr>
        <p:grpSpPr>
          <a:xfrm>
            <a:off x="8047974" y="3538808"/>
            <a:ext cx="1214407" cy="636748"/>
            <a:chOff x="5491813" y="3645550"/>
            <a:chExt cx="1214407" cy="636748"/>
          </a:xfrm>
        </p:grpSpPr>
        <p:sp>
          <p:nvSpPr>
            <p:cNvPr id="36" name="הסבר אליפטי 35"/>
            <p:cNvSpPr/>
            <p:nvPr/>
          </p:nvSpPr>
          <p:spPr>
            <a:xfrm>
              <a:off x="5491813" y="3645550"/>
              <a:ext cx="1214407" cy="636748"/>
            </a:xfrm>
            <a:prstGeom prst="wedgeEllipseCallout">
              <a:avLst>
                <a:gd name="adj1" fmla="val -113698"/>
                <a:gd name="adj2" fmla="val 88828"/>
              </a:avLst>
            </a:prstGeom>
            <a:solidFill>
              <a:srgbClr val="FFFF99"/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92989" y="3754889"/>
              <a:ext cx="70348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1">
              <a:spAutoFit/>
            </a:bodyPr>
            <a:lstStyle/>
            <a:p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Varela Round"/>
                  <a:ea typeface="+mn-ea"/>
                  <a:cs typeface="Varela Round"/>
                </a:rPr>
                <a:t>מוצק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880557" y="4362126"/>
            <a:ext cx="1029752" cy="4308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משפך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87118" y="4373333"/>
            <a:ext cx="1160766" cy="4308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נייר סינון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100047" y="5023273"/>
            <a:ext cx="2785711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800 מ"ל </a:t>
            </a: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תמיסה ובה</a:t>
            </a:r>
          </a:p>
          <a:p>
            <a:pPr lvl="0">
              <a:defRPr/>
            </a:pPr>
            <a:r>
              <a:rPr lang="en-US" sz="2200" dirty="0" err="1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</a:rPr>
              <a:t>LiBr</a:t>
            </a:r>
            <a:r>
              <a:rPr lang="he-IL" sz="2200" dirty="0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</a:rPr>
              <a:t> </a:t>
            </a: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מומס במים</a:t>
            </a:r>
          </a:p>
        </p:txBody>
      </p:sp>
      <p:cxnSp>
        <p:nvCxnSpPr>
          <p:cNvPr id="45" name="מחבר חץ ישר 44"/>
          <p:cNvCxnSpPr/>
          <p:nvPr/>
        </p:nvCxnSpPr>
        <p:spPr>
          <a:xfrm>
            <a:off x="4846106" y="5520259"/>
            <a:ext cx="808963" cy="2106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342983" y="3396874"/>
            <a:ext cx="2785711" cy="11079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המוצקים </a:t>
            </a:r>
            <a:r>
              <a:rPr lang="en-US" sz="2200" dirty="0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</a:rPr>
              <a:t>Pt</a:t>
            </a:r>
            <a:r>
              <a:rPr lang="en-US" sz="2200" baseline="-25000" dirty="0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</a:rPr>
              <a:t>(s)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</a:rPr>
              <a:t> ו-</a:t>
            </a:r>
            <a:r>
              <a:rPr lang="en-US" sz="2200" dirty="0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</a:rPr>
              <a:t> S</a:t>
            </a:r>
            <a:r>
              <a:rPr lang="en-US" sz="2200" baseline="-25000" dirty="0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</a:rPr>
              <a:t>8(s)</a:t>
            </a:r>
            <a:r>
              <a:rPr lang="he-IL" sz="2200" baseline="-25000" dirty="0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</a:rPr>
              <a:t>. </a:t>
            </a: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שלא התמוססו </a:t>
            </a:r>
          </a:p>
          <a:p>
            <a:pPr lvl="0">
              <a:defRPr/>
            </a:pP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Varela Round"/>
                <a:ea typeface="+mn-ea"/>
                <a:cs typeface="Varela Round"/>
              </a:rPr>
              <a:t>במים</a:t>
            </a:r>
          </a:p>
        </p:txBody>
      </p:sp>
      <p:cxnSp>
        <p:nvCxnSpPr>
          <p:cNvPr id="48" name="מחבר חץ ישר 47"/>
          <p:cNvCxnSpPr/>
          <p:nvPr/>
        </p:nvCxnSpPr>
        <p:spPr>
          <a:xfrm flipH="1">
            <a:off x="9262381" y="3950603"/>
            <a:ext cx="54901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כותרת 7">
            <a:extLst>
              <a:ext uri="{FF2B5EF4-FFF2-40B4-BE49-F238E27FC236}">
                <a16:creationId xmlns:a16="http://schemas.microsoft.com/office/drawing/2014/main" id="{0B4CAC69-E130-4D8A-898D-5B7414CF5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016" y="30261"/>
            <a:ext cx="10725912" cy="720000"/>
          </a:xfrm>
        </p:spPr>
        <p:txBody>
          <a:bodyPr/>
          <a:lstStyle/>
          <a:p>
            <a:r>
              <a:rPr lang="he-IL" sz="3600" b="0" dirty="0"/>
              <a:t>בגרות קיץ תשע"ט, 2009 -שאלה 5</a:t>
            </a:r>
          </a:p>
        </p:txBody>
      </p:sp>
    </p:spTree>
    <p:extLst>
      <p:ext uri="{BB962C8B-B14F-4D97-AF65-F5344CB8AC3E}">
        <p14:creationId xmlns:p14="http://schemas.microsoft.com/office/powerpoint/2010/main" val="252341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קבוצה 48"/>
          <p:cNvGrpSpPr/>
          <p:nvPr/>
        </p:nvGrpSpPr>
        <p:grpSpPr>
          <a:xfrm>
            <a:off x="891165" y="1478823"/>
            <a:ext cx="6193064" cy="3711895"/>
            <a:chOff x="891165" y="1478823"/>
            <a:chExt cx="6193064" cy="3711895"/>
          </a:xfrm>
        </p:grpSpPr>
        <p:grpSp>
          <p:nvGrpSpPr>
            <p:cNvPr id="45" name="קבוצה 44"/>
            <p:cNvGrpSpPr/>
            <p:nvPr/>
          </p:nvGrpSpPr>
          <p:grpSpPr>
            <a:xfrm>
              <a:off x="891165" y="1478823"/>
              <a:ext cx="6193064" cy="3711895"/>
              <a:chOff x="891165" y="1478823"/>
              <a:chExt cx="6193064" cy="3711895"/>
            </a:xfrm>
          </p:grpSpPr>
          <p:grpSp>
            <p:nvGrpSpPr>
              <p:cNvPr id="40" name="קבוצה 39"/>
              <p:cNvGrpSpPr/>
              <p:nvPr/>
            </p:nvGrpSpPr>
            <p:grpSpPr>
              <a:xfrm>
                <a:off x="891165" y="1478823"/>
                <a:ext cx="6193064" cy="3711895"/>
                <a:chOff x="891165" y="1478823"/>
                <a:chExt cx="6193064" cy="3711895"/>
              </a:xfrm>
            </p:grpSpPr>
            <p:grpSp>
              <p:nvGrpSpPr>
                <p:cNvPr id="38" name="קבוצה 37"/>
                <p:cNvGrpSpPr/>
                <p:nvPr/>
              </p:nvGrpSpPr>
              <p:grpSpPr>
                <a:xfrm>
                  <a:off x="891165" y="1478823"/>
                  <a:ext cx="6193064" cy="3711895"/>
                  <a:chOff x="891165" y="1478823"/>
                  <a:chExt cx="6193064" cy="3711895"/>
                </a:xfrm>
              </p:grpSpPr>
              <p:grpSp>
                <p:nvGrpSpPr>
                  <p:cNvPr id="4" name="קבוצה 3"/>
                  <p:cNvGrpSpPr/>
                  <p:nvPr/>
                </p:nvGrpSpPr>
                <p:grpSpPr>
                  <a:xfrm>
                    <a:off x="891165" y="1478823"/>
                    <a:ext cx="6166271" cy="3711895"/>
                    <a:chOff x="527109" y="682005"/>
                    <a:chExt cx="8032536" cy="4925361"/>
                  </a:xfrm>
                </p:grpSpPr>
                <p:grpSp>
                  <p:nvGrpSpPr>
                    <p:cNvPr id="6" name="קבוצה 5"/>
                    <p:cNvGrpSpPr/>
                    <p:nvPr/>
                  </p:nvGrpSpPr>
                  <p:grpSpPr>
                    <a:xfrm>
                      <a:off x="527109" y="682005"/>
                      <a:ext cx="8032536" cy="4925361"/>
                      <a:chOff x="527109" y="682005"/>
                      <a:chExt cx="8032536" cy="4925361"/>
                    </a:xfrm>
                  </p:grpSpPr>
                  <p:grpSp>
                    <p:nvGrpSpPr>
                      <p:cNvPr id="8" name="קבוצה 7"/>
                      <p:cNvGrpSpPr/>
                      <p:nvPr/>
                    </p:nvGrpSpPr>
                    <p:grpSpPr>
                      <a:xfrm>
                        <a:off x="527109" y="682005"/>
                        <a:ext cx="8032536" cy="4925361"/>
                        <a:chOff x="255060" y="1296423"/>
                        <a:chExt cx="8032536" cy="4925361"/>
                      </a:xfrm>
                    </p:grpSpPr>
                    <p:grpSp>
                      <p:nvGrpSpPr>
                        <p:cNvPr id="10" name="קבוצה 9"/>
                        <p:cNvGrpSpPr/>
                        <p:nvPr/>
                      </p:nvGrpSpPr>
                      <p:grpSpPr>
                        <a:xfrm>
                          <a:off x="255060" y="1296423"/>
                          <a:ext cx="8032536" cy="4925361"/>
                          <a:chOff x="255060" y="1296423"/>
                          <a:chExt cx="8032536" cy="4925361"/>
                        </a:xfrm>
                      </p:grpSpPr>
                      <p:grpSp>
                        <p:nvGrpSpPr>
                          <p:cNvPr id="12" name="קבוצה 11"/>
                          <p:cNvGrpSpPr/>
                          <p:nvPr/>
                        </p:nvGrpSpPr>
                        <p:grpSpPr>
                          <a:xfrm>
                            <a:off x="255060" y="1296423"/>
                            <a:ext cx="8032536" cy="4925361"/>
                            <a:chOff x="430079" y="1073918"/>
                            <a:chExt cx="8032536" cy="4925361"/>
                          </a:xfrm>
                        </p:grpSpPr>
                        <p:grpSp>
                          <p:nvGrpSpPr>
                            <p:cNvPr id="14" name="קבוצה 13"/>
                            <p:cNvGrpSpPr/>
                            <p:nvPr/>
                          </p:nvGrpSpPr>
                          <p:grpSpPr>
                            <a:xfrm>
                              <a:off x="430079" y="1073918"/>
                              <a:ext cx="8032536" cy="4925361"/>
                              <a:chOff x="430079" y="1073918"/>
                              <a:chExt cx="8032536" cy="4925361"/>
                            </a:xfrm>
                          </p:grpSpPr>
                          <p:grpSp>
                            <p:nvGrpSpPr>
                              <p:cNvPr id="17" name="קבוצה 16"/>
                              <p:cNvGrpSpPr/>
                              <p:nvPr/>
                            </p:nvGrpSpPr>
                            <p:grpSpPr>
                              <a:xfrm>
                                <a:off x="430079" y="1073918"/>
                                <a:ext cx="8032536" cy="4925361"/>
                                <a:chOff x="499579" y="1036321"/>
                                <a:chExt cx="7383041" cy="4191000"/>
                              </a:xfrm>
                            </p:grpSpPr>
                            <p:pic>
                              <p:nvPicPr>
                                <p:cNvPr id="19" name="תמונה 18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 rotWithShape="1">
                                <a:blip r:embed="rId2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 t="13556" b="10757"/>
                                <a:stretch/>
                              </p:blipFill>
                              <p:spPr>
                                <a:xfrm>
                                  <a:off x="499579" y="1036321"/>
                                  <a:ext cx="7383041" cy="41910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sp>
                              <p:nvSpPr>
                                <p:cNvPr id="20" name="מלבן 19"/>
                                <p:cNvSpPr/>
                                <p:nvPr/>
                              </p:nvSpPr>
                              <p:spPr>
                                <a:xfrm>
                                  <a:off x="5196840" y="2133600"/>
                                  <a:ext cx="1325880" cy="182880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bg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1" anchor="ctr"/>
                                <a:lstStyle/>
                                <a:p>
                                  <a:pPr algn="ctr"/>
                                  <a:endParaRPr lang="he-IL"/>
                                </a:p>
                              </p:txBody>
                            </p:sp>
                          </p:grpSp>
                          <p:sp>
                            <p:nvSpPr>
                              <p:cNvPr id="18" name="מלבן 17"/>
                              <p:cNvSpPr/>
                              <p:nvPr/>
                            </p:nvSpPr>
                            <p:spPr>
                              <a:xfrm rot="15658271">
                                <a:off x="3308092" y="1523463"/>
                                <a:ext cx="516514" cy="131077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1" anchor="ctr"/>
                              <a:lstStyle/>
                              <a:p>
                                <a:pPr algn="ctr"/>
                                <a:endParaRPr lang="he-IL"/>
                              </a:p>
                            </p:txBody>
                          </p:sp>
                        </p:grpSp>
                        <p:sp>
                          <p:nvSpPr>
                            <p:cNvPr id="15" name="מלבן 14"/>
                            <p:cNvSpPr/>
                            <p:nvPr/>
                          </p:nvSpPr>
                          <p:spPr>
                            <a:xfrm rot="18624046">
                              <a:off x="4279868" y="1664481"/>
                              <a:ext cx="545967" cy="88006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1" anchor="ctr"/>
                            <a:lstStyle/>
                            <a:p>
                              <a:pPr algn="ctr"/>
                              <a:endParaRPr lang="he-IL"/>
                            </a:p>
                          </p:txBody>
                        </p:sp>
                        <p:sp>
                          <p:nvSpPr>
                            <p:cNvPr id="16" name="מלבן 15"/>
                            <p:cNvSpPr/>
                            <p:nvPr/>
                          </p:nvSpPr>
                          <p:spPr>
                            <a:xfrm rot="18624046">
                              <a:off x="5331505" y="2623218"/>
                              <a:ext cx="545967" cy="88006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1" anchor="ctr"/>
                            <a:lstStyle/>
                            <a:p>
                              <a:pPr algn="ctr"/>
                              <a:endParaRPr lang="he-IL"/>
                            </a:p>
                          </p:txBody>
                        </p:sp>
                      </p:grpSp>
                      <p:sp>
                        <p:nvSpPr>
                          <p:cNvPr id="13" name="מלבן 12"/>
                          <p:cNvSpPr/>
                          <p:nvPr/>
                        </p:nvSpPr>
                        <p:spPr>
                          <a:xfrm rot="2247423">
                            <a:off x="5245475" y="2971305"/>
                            <a:ext cx="240139" cy="134519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1" anchor="ctr"/>
                          <a:lstStyle/>
                          <a:p>
                            <a:pPr algn="ctr"/>
                            <a:endParaRPr lang="he-IL"/>
                          </a:p>
                        </p:txBody>
                      </p:sp>
                    </p:grpSp>
                    <p:sp>
                      <p:nvSpPr>
                        <p:cNvPr id="11" name="מלבן 10"/>
                        <p:cNvSpPr/>
                        <p:nvPr/>
                      </p:nvSpPr>
                      <p:spPr>
                        <a:xfrm rot="7303867">
                          <a:off x="4143820" y="1943871"/>
                          <a:ext cx="497372" cy="5066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</p:grpSp>
                  <p:sp>
                    <p:nvSpPr>
                      <p:cNvPr id="9" name="מלבן מעוגל 8"/>
                      <p:cNvSpPr/>
                      <p:nvPr/>
                    </p:nvSpPr>
                    <p:spPr>
                      <a:xfrm>
                        <a:off x="527109" y="1783080"/>
                        <a:ext cx="1697931" cy="29861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</p:grpSp>
                <p:sp>
                  <p:nvSpPr>
                    <p:cNvPr id="7" name="מלבן 6"/>
                    <p:cNvSpPr/>
                    <p:nvPr/>
                  </p:nvSpPr>
                  <p:spPr>
                    <a:xfrm>
                      <a:off x="2074359" y="797011"/>
                      <a:ext cx="801722" cy="124189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37" name="מלבן 36"/>
                  <p:cNvSpPr/>
                  <p:nvPr/>
                </p:nvSpPr>
                <p:spPr>
                  <a:xfrm>
                    <a:off x="5948449" y="3025539"/>
                    <a:ext cx="1135780" cy="62059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sp>
              <p:nvSpPr>
                <p:cNvPr id="39" name="מלבן 38"/>
                <p:cNvSpPr/>
                <p:nvPr/>
              </p:nvSpPr>
              <p:spPr>
                <a:xfrm>
                  <a:off x="5598949" y="4559104"/>
                  <a:ext cx="1382157" cy="6316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cxnSp>
            <p:nvCxnSpPr>
              <p:cNvPr id="42" name="מחבר ישר 41"/>
              <p:cNvCxnSpPr/>
              <p:nvPr/>
            </p:nvCxnSpPr>
            <p:spPr>
              <a:xfrm>
                <a:off x="5921656" y="1478823"/>
                <a:ext cx="0" cy="3650986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מחבר ישר 46"/>
            <p:cNvCxnSpPr/>
            <p:nvPr/>
          </p:nvCxnSpPr>
          <p:spPr>
            <a:xfrm>
              <a:off x="2749207" y="5114305"/>
              <a:ext cx="3226137" cy="60909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שאלה 5 -סעיף א'</a:t>
            </a:r>
          </a:p>
        </p:txBody>
      </p:sp>
      <p:sp>
        <p:nvSpPr>
          <p:cNvPr id="5" name="מלבן 4"/>
          <p:cNvSpPr/>
          <p:nvPr/>
        </p:nvSpPr>
        <p:spPr>
          <a:xfrm>
            <a:off x="6488748" y="875448"/>
            <a:ext cx="55203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2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א. </a:t>
            </a:r>
            <a:r>
              <a:rPr lang="he-IL" sz="2200" dirty="0">
                <a:latin typeface="Varela Round" panose="00000500000000000000" pitchFamily="2" charset="-79"/>
                <a:cs typeface="Varela Round" panose="00000500000000000000" pitchFamily="2" charset="-79"/>
              </a:rPr>
              <a:t>נסח את תהליך ההמסה במים של </a:t>
            </a:r>
            <a:r>
              <a:rPr lang="en-US" sz="22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LiBr</a:t>
            </a:r>
            <a:r>
              <a:rPr lang="en-US" sz="22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(s)</a:t>
            </a:r>
            <a:r>
              <a:rPr lang="he-IL" sz="2200" dirty="0">
                <a:latin typeface="Varela Round" panose="00000500000000000000" pitchFamily="2" charset="-79"/>
                <a:cs typeface="Varela Round" panose="00000500000000000000" pitchFamily="2" charset="-79"/>
              </a:rPr>
              <a:t> .</a:t>
            </a:r>
          </a:p>
        </p:txBody>
      </p:sp>
      <p:grpSp>
        <p:nvGrpSpPr>
          <p:cNvPr id="21" name="קבוצה 20"/>
          <p:cNvGrpSpPr/>
          <p:nvPr/>
        </p:nvGrpSpPr>
        <p:grpSpPr>
          <a:xfrm>
            <a:off x="271250" y="2612638"/>
            <a:ext cx="1388845" cy="1424157"/>
            <a:chOff x="9022080" y="2943216"/>
            <a:chExt cx="1597138" cy="1910168"/>
          </a:xfrm>
        </p:grpSpPr>
        <p:pic>
          <p:nvPicPr>
            <p:cNvPr id="22" name="תמונה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" t="46945" r="89499" b="28476"/>
            <a:stretch/>
          </p:blipFill>
          <p:spPr>
            <a:xfrm>
              <a:off x="9022080" y="3489960"/>
              <a:ext cx="853439" cy="1356360"/>
            </a:xfrm>
            <a:prstGeom prst="rect">
              <a:avLst/>
            </a:prstGeom>
          </p:spPr>
        </p:pic>
        <p:pic>
          <p:nvPicPr>
            <p:cNvPr id="23" name="תמונה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" t="46945" r="89499" b="28476"/>
            <a:stretch/>
          </p:blipFill>
          <p:spPr>
            <a:xfrm flipH="1">
              <a:off x="9765779" y="3497024"/>
              <a:ext cx="853439" cy="1356360"/>
            </a:xfrm>
            <a:prstGeom prst="rect">
              <a:avLst/>
            </a:prstGeom>
          </p:spPr>
        </p:pic>
        <p:pic>
          <p:nvPicPr>
            <p:cNvPr id="24" name="תמונה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" t="36450" r="82043" b="54160"/>
            <a:stretch/>
          </p:blipFill>
          <p:spPr>
            <a:xfrm>
              <a:off x="9178508" y="2943216"/>
              <a:ext cx="1275563" cy="518160"/>
            </a:xfrm>
            <a:prstGeom prst="rect">
              <a:avLst/>
            </a:prstGeom>
          </p:spPr>
        </p:pic>
      </p:grpSp>
      <p:cxnSp>
        <p:nvCxnSpPr>
          <p:cNvPr id="25" name="מחבר ישר 24"/>
          <p:cNvCxnSpPr/>
          <p:nvPr/>
        </p:nvCxnSpPr>
        <p:spPr>
          <a:xfrm flipH="1" flipV="1">
            <a:off x="1239981" y="3562226"/>
            <a:ext cx="1509226" cy="156758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מחבר ישר 25"/>
          <p:cNvCxnSpPr/>
          <p:nvPr/>
        </p:nvCxnSpPr>
        <p:spPr>
          <a:xfrm flipV="1">
            <a:off x="1157350" y="1595449"/>
            <a:ext cx="1516548" cy="173932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מלבן 26"/>
          <p:cNvSpPr/>
          <p:nvPr/>
        </p:nvSpPr>
        <p:spPr>
          <a:xfrm>
            <a:off x="62722" y="1895471"/>
            <a:ext cx="1660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</a:rPr>
              <a:t>מוצק- לבן </a:t>
            </a:r>
          </a:p>
          <a:p>
            <a:pPr algn="ctr"/>
            <a:r>
              <a:rPr lang="he-IL" sz="2000" dirty="0">
                <a:solidFill>
                  <a:srgbClr val="00B050"/>
                </a:solidFill>
              </a:rPr>
              <a:t>נוזל--מים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8336" y="1261774"/>
            <a:ext cx="240086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>
                <a:solidFill>
                  <a:srgbClr val="3333FF"/>
                </a:solidFill>
              </a:rPr>
              <a:t>תיאור </a:t>
            </a:r>
            <a:r>
              <a:rPr lang="he-IL" sz="2200" dirty="0" err="1">
                <a:solidFill>
                  <a:srgbClr val="3333FF"/>
                </a:solidFill>
              </a:rPr>
              <a:t>מאקרוסקופי</a:t>
            </a:r>
            <a:r>
              <a:rPr lang="he-IL" sz="2200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1" name="מלבן 30"/>
          <p:cNvSpPr/>
          <p:nvPr/>
        </p:nvSpPr>
        <p:spPr>
          <a:xfrm>
            <a:off x="755847" y="3183713"/>
            <a:ext cx="496435" cy="4624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TextBox 31"/>
          <p:cNvSpPr txBox="1"/>
          <p:nvPr/>
        </p:nvSpPr>
        <p:spPr>
          <a:xfrm>
            <a:off x="2406285" y="5307344"/>
            <a:ext cx="373331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>
                <a:solidFill>
                  <a:srgbClr val="3333FF"/>
                </a:solidFill>
              </a:rPr>
              <a:t>תיאור מיקרוסקופי של תמיסה מימית של ליתיום ברומי</a:t>
            </a:r>
          </a:p>
        </p:txBody>
      </p:sp>
    </p:spTree>
    <p:extLst>
      <p:ext uri="{BB962C8B-B14F-4D97-AF65-F5344CB8AC3E}">
        <p14:creationId xmlns:p14="http://schemas.microsoft.com/office/powerpoint/2010/main" val="132064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קבוצה 57"/>
          <p:cNvGrpSpPr/>
          <p:nvPr/>
        </p:nvGrpSpPr>
        <p:grpSpPr>
          <a:xfrm>
            <a:off x="891165" y="1478823"/>
            <a:ext cx="7288343" cy="3766800"/>
            <a:chOff x="891165" y="1478823"/>
            <a:chExt cx="7288343" cy="3766800"/>
          </a:xfrm>
        </p:grpSpPr>
        <p:grpSp>
          <p:nvGrpSpPr>
            <p:cNvPr id="29" name="קבוצה 28"/>
            <p:cNvGrpSpPr/>
            <p:nvPr/>
          </p:nvGrpSpPr>
          <p:grpSpPr>
            <a:xfrm>
              <a:off x="891165" y="1478823"/>
              <a:ext cx="6166271" cy="3711895"/>
              <a:chOff x="891165" y="1478823"/>
              <a:chExt cx="6166271" cy="3711895"/>
            </a:xfrm>
          </p:grpSpPr>
          <p:grpSp>
            <p:nvGrpSpPr>
              <p:cNvPr id="4" name="קבוצה 3"/>
              <p:cNvGrpSpPr/>
              <p:nvPr/>
            </p:nvGrpSpPr>
            <p:grpSpPr>
              <a:xfrm>
                <a:off x="891165" y="1478823"/>
                <a:ext cx="6166271" cy="3711895"/>
                <a:chOff x="527109" y="682005"/>
                <a:chExt cx="8032536" cy="4925361"/>
              </a:xfrm>
            </p:grpSpPr>
            <p:grpSp>
              <p:nvGrpSpPr>
                <p:cNvPr id="6" name="קבוצה 5"/>
                <p:cNvGrpSpPr/>
                <p:nvPr/>
              </p:nvGrpSpPr>
              <p:grpSpPr>
                <a:xfrm>
                  <a:off x="527109" y="682005"/>
                  <a:ext cx="8032536" cy="4925361"/>
                  <a:chOff x="527109" y="682005"/>
                  <a:chExt cx="8032536" cy="4925361"/>
                </a:xfrm>
              </p:grpSpPr>
              <p:grpSp>
                <p:nvGrpSpPr>
                  <p:cNvPr id="8" name="קבוצה 7"/>
                  <p:cNvGrpSpPr/>
                  <p:nvPr/>
                </p:nvGrpSpPr>
                <p:grpSpPr>
                  <a:xfrm>
                    <a:off x="527109" y="682005"/>
                    <a:ext cx="8032536" cy="4925361"/>
                    <a:chOff x="255060" y="1296423"/>
                    <a:chExt cx="8032536" cy="4925361"/>
                  </a:xfrm>
                </p:grpSpPr>
                <p:grpSp>
                  <p:nvGrpSpPr>
                    <p:cNvPr id="10" name="קבוצה 9"/>
                    <p:cNvGrpSpPr/>
                    <p:nvPr/>
                  </p:nvGrpSpPr>
                  <p:grpSpPr>
                    <a:xfrm>
                      <a:off x="255060" y="1296423"/>
                      <a:ext cx="8032536" cy="4925361"/>
                      <a:chOff x="255060" y="1296423"/>
                      <a:chExt cx="8032536" cy="4925361"/>
                    </a:xfrm>
                  </p:grpSpPr>
                  <p:grpSp>
                    <p:nvGrpSpPr>
                      <p:cNvPr id="12" name="קבוצה 11"/>
                      <p:cNvGrpSpPr/>
                      <p:nvPr/>
                    </p:nvGrpSpPr>
                    <p:grpSpPr>
                      <a:xfrm>
                        <a:off x="255060" y="1296423"/>
                        <a:ext cx="8032536" cy="4925361"/>
                        <a:chOff x="430079" y="1073918"/>
                        <a:chExt cx="8032536" cy="4925361"/>
                      </a:xfrm>
                    </p:grpSpPr>
                    <p:grpSp>
                      <p:nvGrpSpPr>
                        <p:cNvPr id="14" name="קבוצה 13"/>
                        <p:cNvGrpSpPr/>
                        <p:nvPr/>
                      </p:nvGrpSpPr>
                      <p:grpSpPr>
                        <a:xfrm>
                          <a:off x="430079" y="1073918"/>
                          <a:ext cx="8032536" cy="4925361"/>
                          <a:chOff x="430079" y="1073918"/>
                          <a:chExt cx="8032536" cy="4925361"/>
                        </a:xfrm>
                      </p:grpSpPr>
                      <p:grpSp>
                        <p:nvGrpSpPr>
                          <p:cNvPr id="17" name="קבוצה 16"/>
                          <p:cNvGrpSpPr/>
                          <p:nvPr/>
                        </p:nvGrpSpPr>
                        <p:grpSpPr>
                          <a:xfrm>
                            <a:off x="430079" y="1073918"/>
                            <a:ext cx="8032536" cy="4925361"/>
                            <a:chOff x="499579" y="1036321"/>
                            <a:chExt cx="7383041" cy="4191000"/>
                          </a:xfrm>
                        </p:grpSpPr>
                        <p:pic>
                          <p:nvPicPr>
                            <p:cNvPr id="19" name="תמונה 18"/>
                            <p:cNvPicPr>
                              <a:picLocks noChangeAspect="1"/>
                            </p:cNvPicPr>
                            <p:nvPr/>
                          </p:nvPicPr>
                          <p:blipFill rotWithShape="1"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t="13556" b="10757"/>
                            <a:stretch/>
                          </p:blipFill>
                          <p:spPr>
                            <a:xfrm>
                              <a:off x="499579" y="1036321"/>
                              <a:ext cx="7383041" cy="4191000"/>
                            </a:xfrm>
                            <a:prstGeom prst="rect">
                              <a:avLst/>
                            </a:prstGeom>
                          </p:spPr>
                        </p:pic>
                        <p:sp>
                          <p:nvSpPr>
                            <p:cNvPr id="20" name="מלבן 19"/>
                            <p:cNvSpPr/>
                            <p:nvPr/>
                          </p:nvSpPr>
                          <p:spPr>
                            <a:xfrm>
                              <a:off x="5196840" y="2133600"/>
                              <a:ext cx="1325880" cy="18288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1" anchor="ctr"/>
                            <a:lstStyle/>
                            <a:p>
                              <a:pPr algn="ctr"/>
                              <a:endParaRPr lang="he-IL"/>
                            </a:p>
                          </p:txBody>
                        </p:sp>
                      </p:grpSp>
                      <p:sp>
                        <p:nvSpPr>
                          <p:cNvPr id="18" name="מלבן 17"/>
                          <p:cNvSpPr/>
                          <p:nvPr/>
                        </p:nvSpPr>
                        <p:spPr>
                          <a:xfrm rot="15658271">
                            <a:off x="3308092" y="1523463"/>
                            <a:ext cx="516514" cy="131077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1" anchor="ctr"/>
                          <a:lstStyle/>
                          <a:p>
                            <a:pPr algn="ctr"/>
                            <a:endParaRPr lang="he-IL"/>
                          </a:p>
                        </p:txBody>
                      </p:sp>
                    </p:grpSp>
                    <p:sp>
                      <p:nvSpPr>
                        <p:cNvPr id="15" name="מלבן 14"/>
                        <p:cNvSpPr/>
                        <p:nvPr/>
                      </p:nvSpPr>
                      <p:spPr>
                        <a:xfrm rot="18624046">
                          <a:off x="4279868" y="1664481"/>
                          <a:ext cx="545967" cy="8800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sp>
                      <p:nvSpPr>
                        <p:cNvPr id="16" name="מלבן 15"/>
                        <p:cNvSpPr/>
                        <p:nvPr/>
                      </p:nvSpPr>
                      <p:spPr>
                        <a:xfrm rot="18624046">
                          <a:off x="5331505" y="2623218"/>
                          <a:ext cx="545967" cy="8800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</p:grpSp>
                  <p:sp>
                    <p:nvSpPr>
                      <p:cNvPr id="13" name="מלבן 12"/>
                      <p:cNvSpPr/>
                      <p:nvPr/>
                    </p:nvSpPr>
                    <p:spPr>
                      <a:xfrm rot="2247423">
                        <a:off x="5245475" y="2971305"/>
                        <a:ext cx="240139" cy="1345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</p:grpSp>
                <p:sp>
                  <p:nvSpPr>
                    <p:cNvPr id="11" name="מלבן 10"/>
                    <p:cNvSpPr/>
                    <p:nvPr/>
                  </p:nvSpPr>
                  <p:spPr>
                    <a:xfrm rot="7303867">
                      <a:off x="4143820" y="1943871"/>
                      <a:ext cx="497372" cy="5066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9" name="מלבן מעוגל 8"/>
                  <p:cNvSpPr/>
                  <p:nvPr/>
                </p:nvSpPr>
                <p:spPr>
                  <a:xfrm>
                    <a:off x="527109" y="1783080"/>
                    <a:ext cx="1697931" cy="298619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sp>
              <p:nvSpPr>
                <p:cNvPr id="7" name="מלבן 6"/>
                <p:cNvSpPr/>
                <p:nvPr/>
              </p:nvSpPr>
              <p:spPr>
                <a:xfrm>
                  <a:off x="2074359" y="797011"/>
                  <a:ext cx="801722" cy="12418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3" name="מלבן 2"/>
              <p:cNvSpPr/>
              <p:nvPr/>
            </p:nvSpPr>
            <p:spPr>
              <a:xfrm>
                <a:off x="1835918" y="4036795"/>
                <a:ext cx="858463" cy="11539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57" name="קבוצה 56"/>
            <p:cNvGrpSpPr/>
            <p:nvPr/>
          </p:nvGrpSpPr>
          <p:grpSpPr>
            <a:xfrm>
              <a:off x="5449551" y="2873105"/>
              <a:ext cx="2729957" cy="923330"/>
              <a:chOff x="5449551" y="2873105"/>
              <a:chExt cx="2729957" cy="923330"/>
            </a:xfrm>
          </p:grpSpPr>
          <p:grpSp>
            <p:nvGrpSpPr>
              <p:cNvPr id="56" name="קבוצה 55"/>
              <p:cNvGrpSpPr/>
              <p:nvPr/>
            </p:nvGrpSpPr>
            <p:grpSpPr>
              <a:xfrm>
                <a:off x="5449551" y="2873105"/>
                <a:ext cx="2729957" cy="923330"/>
                <a:chOff x="5449551" y="2873105"/>
                <a:chExt cx="2729957" cy="923330"/>
              </a:xfrm>
            </p:grpSpPr>
            <p:sp>
              <p:nvSpPr>
                <p:cNvPr id="47" name="TextBox 46"/>
                <p:cNvSpPr txBox="1"/>
                <p:nvPr/>
              </p:nvSpPr>
              <p:spPr>
                <a:xfrm>
                  <a:off x="6001768" y="2873105"/>
                  <a:ext cx="2177740" cy="9233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dirty="0"/>
                    <a:t>משיכה חשמלית של יון </a:t>
                  </a:r>
                  <a:r>
                    <a:rPr lang="en-US" dirty="0"/>
                    <a:t>Br</a:t>
                  </a:r>
                  <a:r>
                    <a:rPr lang="en-US" baseline="30000" dirty="0"/>
                    <a:t>-</a:t>
                  </a:r>
                  <a:r>
                    <a:rPr lang="he-IL" baseline="30000" dirty="0"/>
                    <a:t> </a:t>
                  </a:r>
                  <a:r>
                    <a:rPr lang="he-IL" dirty="0"/>
                    <a:t> לקוטב החיובי שעל מולקולת המים</a:t>
                  </a:r>
                </a:p>
              </p:txBody>
            </p:sp>
            <p:sp>
              <p:nvSpPr>
                <p:cNvPr id="49" name="משולש שווה-שוקיים 48"/>
                <p:cNvSpPr/>
                <p:nvPr/>
              </p:nvSpPr>
              <p:spPr>
                <a:xfrm rot="16200000">
                  <a:off x="5687840" y="2943855"/>
                  <a:ext cx="152400" cy="628977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dirty="0"/>
                </a:p>
              </p:txBody>
            </p:sp>
          </p:grpSp>
          <p:sp>
            <p:nvSpPr>
              <p:cNvPr id="50" name="משולש שווה-שוקיים 49"/>
              <p:cNvSpPr/>
              <p:nvPr/>
            </p:nvSpPr>
            <p:spPr>
              <a:xfrm rot="16200000">
                <a:off x="5687840" y="3100433"/>
                <a:ext cx="152400" cy="628977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55" name="קבוצה 54"/>
            <p:cNvGrpSpPr/>
            <p:nvPr/>
          </p:nvGrpSpPr>
          <p:grpSpPr>
            <a:xfrm>
              <a:off x="4974211" y="4322293"/>
              <a:ext cx="2779307" cy="923330"/>
              <a:chOff x="5070003" y="4360393"/>
              <a:chExt cx="2779307" cy="923330"/>
            </a:xfrm>
          </p:grpSpPr>
          <p:grpSp>
            <p:nvGrpSpPr>
              <p:cNvPr id="54" name="קבוצה 53"/>
              <p:cNvGrpSpPr/>
              <p:nvPr/>
            </p:nvGrpSpPr>
            <p:grpSpPr>
              <a:xfrm>
                <a:off x="5070003" y="4360393"/>
                <a:ext cx="2779307" cy="923330"/>
                <a:chOff x="5121465" y="4325594"/>
                <a:chExt cx="2779307" cy="923330"/>
              </a:xfrm>
            </p:grpSpPr>
            <p:sp>
              <p:nvSpPr>
                <p:cNvPr id="48" name="TextBox 47"/>
                <p:cNvSpPr txBox="1"/>
                <p:nvPr/>
              </p:nvSpPr>
              <p:spPr>
                <a:xfrm>
                  <a:off x="5723032" y="4325594"/>
                  <a:ext cx="2177740" cy="9233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dirty="0"/>
                    <a:t>משיכה חשמלית של יון </a:t>
                  </a:r>
                  <a:r>
                    <a:rPr lang="en-US" dirty="0"/>
                    <a:t>Li</a:t>
                  </a:r>
                  <a:r>
                    <a:rPr lang="en-US" baseline="30000" dirty="0"/>
                    <a:t>+</a:t>
                  </a:r>
                  <a:r>
                    <a:rPr lang="he-IL" dirty="0"/>
                    <a:t> לקוטב השלילי שעל מולקולת המים</a:t>
                  </a:r>
                </a:p>
              </p:txBody>
            </p:sp>
            <p:sp>
              <p:nvSpPr>
                <p:cNvPr id="51" name="משולש שווה-שוקיים 50"/>
                <p:cNvSpPr/>
                <p:nvPr/>
              </p:nvSpPr>
              <p:spPr>
                <a:xfrm rot="16440000" flipH="1">
                  <a:off x="5304608" y="4516336"/>
                  <a:ext cx="262691" cy="628977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52" name="משולש שווה-שוקיים 51"/>
              <p:cNvSpPr/>
              <p:nvPr/>
            </p:nvSpPr>
            <p:spPr>
              <a:xfrm rot="16740000" flipH="1">
                <a:off x="5346004" y="4420585"/>
                <a:ext cx="152400" cy="628977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שאלה 5 -סעיף א'</a:t>
            </a:r>
          </a:p>
        </p:txBody>
      </p:sp>
      <p:sp>
        <p:nvSpPr>
          <p:cNvPr id="5" name="מלבן 4"/>
          <p:cNvSpPr/>
          <p:nvPr/>
        </p:nvSpPr>
        <p:spPr>
          <a:xfrm>
            <a:off x="6488748" y="875448"/>
            <a:ext cx="55203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2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א. </a:t>
            </a:r>
            <a:r>
              <a:rPr lang="he-IL" sz="2200" dirty="0">
                <a:latin typeface="Varela Round" panose="00000500000000000000" pitchFamily="2" charset="-79"/>
                <a:cs typeface="Varela Round" panose="00000500000000000000" pitchFamily="2" charset="-79"/>
              </a:rPr>
              <a:t>נסח את תהליך ההמסה במים של </a:t>
            </a:r>
            <a:r>
              <a:rPr lang="en-US" sz="22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LiBr</a:t>
            </a:r>
            <a:r>
              <a:rPr lang="en-US" sz="22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(s)</a:t>
            </a:r>
            <a:r>
              <a:rPr lang="he-IL" sz="2200" dirty="0">
                <a:latin typeface="Varela Round" panose="00000500000000000000" pitchFamily="2" charset="-79"/>
                <a:cs typeface="Varela Round" panose="00000500000000000000" pitchFamily="2" charset="-79"/>
              </a:rPr>
              <a:t> .</a:t>
            </a:r>
          </a:p>
        </p:txBody>
      </p:sp>
      <p:sp>
        <p:nvSpPr>
          <p:cNvPr id="31" name="מלבן 30"/>
          <p:cNvSpPr/>
          <p:nvPr/>
        </p:nvSpPr>
        <p:spPr>
          <a:xfrm>
            <a:off x="755847" y="3183713"/>
            <a:ext cx="496435" cy="4624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1" name="קבוצה 20"/>
          <p:cNvGrpSpPr/>
          <p:nvPr/>
        </p:nvGrpSpPr>
        <p:grpSpPr>
          <a:xfrm>
            <a:off x="285142" y="2679952"/>
            <a:ext cx="1388845" cy="1424157"/>
            <a:chOff x="9022080" y="2943216"/>
            <a:chExt cx="1597138" cy="1910168"/>
          </a:xfrm>
        </p:grpSpPr>
        <p:pic>
          <p:nvPicPr>
            <p:cNvPr id="22" name="תמונה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" t="46945" r="89499" b="28476"/>
            <a:stretch/>
          </p:blipFill>
          <p:spPr>
            <a:xfrm>
              <a:off x="9022080" y="3489960"/>
              <a:ext cx="853439" cy="1356360"/>
            </a:xfrm>
            <a:prstGeom prst="rect">
              <a:avLst/>
            </a:prstGeom>
          </p:spPr>
        </p:pic>
        <p:pic>
          <p:nvPicPr>
            <p:cNvPr id="23" name="תמונה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" t="46945" r="89499" b="28476"/>
            <a:stretch/>
          </p:blipFill>
          <p:spPr>
            <a:xfrm flipH="1">
              <a:off x="9765779" y="3497024"/>
              <a:ext cx="853439" cy="1356360"/>
            </a:xfrm>
            <a:prstGeom prst="rect">
              <a:avLst/>
            </a:prstGeom>
          </p:spPr>
        </p:pic>
        <p:pic>
          <p:nvPicPr>
            <p:cNvPr id="24" name="תמונה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" t="36450" r="82043" b="54160"/>
            <a:stretch/>
          </p:blipFill>
          <p:spPr>
            <a:xfrm>
              <a:off x="9178508" y="2943216"/>
              <a:ext cx="1275563" cy="518160"/>
            </a:xfrm>
            <a:prstGeom prst="rect">
              <a:avLst/>
            </a:prstGeom>
          </p:spPr>
        </p:pic>
      </p:grpSp>
      <p:cxnSp>
        <p:nvCxnSpPr>
          <p:cNvPr id="30" name="מחבר ישר 29"/>
          <p:cNvCxnSpPr/>
          <p:nvPr/>
        </p:nvCxnSpPr>
        <p:spPr>
          <a:xfrm flipV="1">
            <a:off x="1401386" y="4104109"/>
            <a:ext cx="1817142" cy="78172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3" name="קבוצה 32"/>
          <p:cNvGrpSpPr/>
          <p:nvPr/>
        </p:nvGrpSpPr>
        <p:grpSpPr>
          <a:xfrm>
            <a:off x="85178" y="4768200"/>
            <a:ext cx="2392680" cy="1241411"/>
            <a:chOff x="87369" y="5067660"/>
            <a:chExt cx="2392680" cy="1241411"/>
          </a:xfrm>
        </p:grpSpPr>
        <p:sp>
          <p:nvSpPr>
            <p:cNvPr id="34" name="TextBox 33"/>
            <p:cNvSpPr txBox="1"/>
            <p:nvPr/>
          </p:nvSpPr>
          <p:spPr>
            <a:xfrm>
              <a:off x="406801" y="5067660"/>
              <a:ext cx="109882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err="1"/>
                <a:t>LiBr</a:t>
              </a:r>
              <a:r>
                <a:rPr lang="en-US" baseline="-25000" dirty="0"/>
                <a:t>(s)</a:t>
              </a:r>
              <a:endParaRPr lang="he-IL" baseline="-25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7369" y="5385741"/>
              <a:ext cx="2392680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סריג יוני, מבנה ענק ובו יונים חיוביים ויונים שליליים</a:t>
              </a:r>
            </a:p>
          </p:txBody>
        </p:sp>
      </p:grpSp>
      <p:sp>
        <p:nvSpPr>
          <p:cNvPr id="36" name="מלבן 35"/>
          <p:cNvSpPr/>
          <p:nvPr/>
        </p:nvSpPr>
        <p:spPr>
          <a:xfrm>
            <a:off x="769919" y="3307570"/>
            <a:ext cx="427286" cy="3640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TextBox 36"/>
          <p:cNvSpPr txBox="1"/>
          <p:nvPr/>
        </p:nvSpPr>
        <p:spPr>
          <a:xfrm>
            <a:off x="4146321" y="852936"/>
            <a:ext cx="15086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יון ברום ,</a:t>
            </a:r>
            <a:r>
              <a:rPr lang="en-US" dirty="0"/>
              <a:t>Br</a:t>
            </a:r>
            <a:r>
              <a:rPr lang="en-US" baseline="30000" dirty="0"/>
              <a:t>-</a:t>
            </a:r>
            <a:endParaRPr lang="he-IL" baseline="30000" dirty="0"/>
          </a:p>
        </p:txBody>
      </p:sp>
      <p:cxnSp>
        <p:nvCxnSpPr>
          <p:cNvPr id="38" name="מחבר ישר 37"/>
          <p:cNvCxnSpPr/>
          <p:nvPr/>
        </p:nvCxnSpPr>
        <p:spPr>
          <a:xfrm>
            <a:off x="2420164" y="828387"/>
            <a:ext cx="495353" cy="920649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65876" y="461936"/>
            <a:ext cx="6574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מים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-230907" y="1869439"/>
            <a:ext cx="17639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יון ליתיום,</a:t>
            </a:r>
            <a:r>
              <a:rPr lang="en-US" dirty="0"/>
              <a:t>Li</a:t>
            </a:r>
            <a:r>
              <a:rPr lang="en-US" baseline="30000" dirty="0"/>
              <a:t>+</a:t>
            </a:r>
            <a:endParaRPr lang="he-IL" baseline="30000" dirty="0"/>
          </a:p>
        </p:txBody>
      </p:sp>
      <p:cxnSp>
        <p:nvCxnSpPr>
          <p:cNvPr id="41" name="מחבר ישר 40"/>
          <p:cNvCxnSpPr/>
          <p:nvPr/>
        </p:nvCxnSpPr>
        <p:spPr>
          <a:xfrm flipH="1">
            <a:off x="3952216" y="1168663"/>
            <a:ext cx="893226" cy="1026927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מחבר ישר 41"/>
          <p:cNvCxnSpPr/>
          <p:nvPr/>
        </p:nvCxnSpPr>
        <p:spPr>
          <a:xfrm flipH="1" flipV="1">
            <a:off x="1356578" y="2234785"/>
            <a:ext cx="1817142" cy="78172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3" name="קבוצה 42"/>
          <p:cNvGrpSpPr/>
          <p:nvPr/>
        </p:nvGrpSpPr>
        <p:grpSpPr>
          <a:xfrm>
            <a:off x="8485274" y="2348621"/>
            <a:ext cx="3195105" cy="649618"/>
            <a:chOff x="8643433" y="2444752"/>
            <a:chExt cx="3195105" cy="649618"/>
          </a:xfrm>
        </p:grpSpPr>
        <p:sp>
          <p:nvSpPr>
            <p:cNvPr id="44" name="מלבן 43"/>
            <p:cNvSpPr/>
            <p:nvPr/>
          </p:nvSpPr>
          <p:spPr>
            <a:xfrm>
              <a:off x="8643433" y="2503631"/>
              <a:ext cx="3195105" cy="5907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0">
                <a:lnSpc>
                  <a:spcPct val="150000"/>
                </a:lnSpc>
                <a:spcAft>
                  <a:spcPts val="0"/>
                </a:spcAft>
              </a:pPr>
              <a:r>
                <a:rPr lang="en-US" sz="2400" dirty="0">
                  <a:solidFill>
                    <a:srgbClr val="3333FF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LiBr</a:t>
              </a:r>
              <a:r>
                <a:rPr lang="en-US" sz="2400" baseline="-25000" dirty="0">
                  <a:solidFill>
                    <a:srgbClr val="3333FF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(s)</a:t>
              </a:r>
              <a:r>
                <a:rPr lang="en-US" sz="2400" dirty="0">
                  <a:solidFill>
                    <a:srgbClr val="3333FF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  <a:sym typeface="Symbol" panose="05050102010706020507" pitchFamily="18" charset="2"/>
                </a:rPr>
                <a:t></a:t>
              </a:r>
              <a:r>
                <a:rPr lang="en-US" sz="2400" dirty="0">
                  <a:solidFill>
                    <a:srgbClr val="3333FF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 Li</a:t>
              </a:r>
              <a:r>
                <a:rPr lang="en-US" sz="2400" baseline="30000" dirty="0">
                  <a:solidFill>
                    <a:srgbClr val="3333FF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+</a:t>
              </a:r>
              <a:r>
                <a:rPr lang="en-US" sz="2400" baseline="-25000" dirty="0">
                  <a:solidFill>
                    <a:srgbClr val="3333FF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(</a:t>
              </a:r>
              <a:r>
                <a:rPr lang="en-US" sz="2400" baseline="-25000" dirty="0" err="1">
                  <a:solidFill>
                    <a:srgbClr val="3333FF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aq</a:t>
              </a:r>
              <a:r>
                <a:rPr lang="en-US" sz="2400" baseline="-25000" dirty="0">
                  <a:solidFill>
                    <a:srgbClr val="3333FF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)</a:t>
              </a:r>
              <a:r>
                <a:rPr lang="en-US" sz="2400" dirty="0">
                  <a:solidFill>
                    <a:srgbClr val="3333FF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+Br</a:t>
              </a:r>
              <a:r>
                <a:rPr lang="en-US" sz="2400" baseline="30000" dirty="0">
                  <a:solidFill>
                    <a:srgbClr val="3333FF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  <a:sym typeface="Symbol" panose="05050102010706020507" pitchFamily="18" charset="2"/>
                </a:rPr>
                <a:t></a:t>
              </a:r>
              <a:r>
                <a:rPr lang="en-US" sz="2400" baseline="-25000" dirty="0">
                  <a:solidFill>
                    <a:srgbClr val="3333FF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(</a:t>
              </a:r>
              <a:r>
                <a:rPr lang="en-US" sz="2400" baseline="-25000" dirty="0" err="1">
                  <a:solidFill>
                    <a:srgbClr val="3333FF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aq</a:t>
              </a:r>
              <a:r>
                <a:rPr lang="en-US" sz="2400" baseline="-25000" dirty="0">
                  <a:solidFill>
                    <a:srgbClr val="3333FF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)</a:t>
              </a:r>
              <a:endParaRPr lang="en-US" sz="2400" dirty="0">
                <a:solidFill>
                  <a:srgbClr val="3333FF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191049" y="2444752"/>
              <a:ext cx="78014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מים</a:t>
              </a:r>
            </a:p>
          </p:txBody>
        </p:sp>
      </p:grpSp>
      <p:sp>
        <p:nvSpPr>
          <p:cNvPr id="59" name="מלבן מעוגל 58"/>
          <p:cNvSpPr/>
          <p:nvPr/>
        </p:nvSpPr>
        <p:spPr>
          <a:xfrm>
            <a:off x="5086672" y="2717952"/>
            <a:ext cx="3069583" cy="1268371"/>
          </a:xfrm>
          <a:prstGeom prst="roundRect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מלבן מעוגל 59"/>
          <p:cNvSpPr/>
          <p:nvPr/>
        </p:nvSpPr>
        <p:spPr>
          <a:xfrm>
            <a:off x="4751334" y="4145991"/>
            <a:ext cx="3069583" cy="1268371"/>
          </a:xfrm>
          <a:prstGeom prst="roundRect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556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  <p:bldP spid="59" grpId="0" animBg="1"/>
      <p:bldP spid="60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ערכת נושא Office">
  <a:themeElements>
    <a:clrScheme name="התאמה אישית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002676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ערכת נושא Office">
  <a:themeElements>
    <a:clrScheme name="התאמה אישית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002676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12683</TotalTime>
  <Words>5053</Words>
  <Application>Microsoft Office PowerPoint</Application>
  <PresentationFormat>מסך רחב</PresentationFormat>
  <Paragraphs>739</Paragraphs>
  <Slides>52</Slides>
  <Notes>24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5</vt:i4>
      </vt:variant>
      <vt:variant>
        <vt:lpstr>כותרות שקופיות</vt:lpstr>
      </vt:variant>
      <vt:variant>
        <vt:i4>52</vt:i4>
      </vt:variant>
    </vt:vector>
  </HeadingPairs>
  <TitlesOfParts>
    <vt:vector size="63" baseType="lpstr">
      <vt:lpstr>Arial</vt:lpstr>
      <vt:lpstr>Calibri</vt:lpstr>
      <vt:lpstr>Cambria Math</vt:lpstr>
      <vt:lpstr>Times New Roman</vt:lpstr>
      <vt:lpstr>Varela Round</vt:lpstr>
      <vt:lpstr>Wingdings</vt:lpstr>
      <vt:lpstr>ערכת נושא Office</vt:lpstr>
      <vt:lpstr>3_ערכת נושא Office</vt:lpstr>
      <vt:lpstr>1_ערכת נושא Office</vt:lpstr>
      <vt:lpstr>2_ערכת נושא Office</vt:lpstr>
      <vt:lpstr>4_ערכת נושא Office</vt:lpstr>
      <vt:lpstr>מערכת שידורים לאומית</vt:lpstr>
      <vt:lpstr>הכנה לבגרות</vt:lpstr>
      <vt:lpstr>מה נלמד היום </vt:lpstr>
      <vt:lpstr>סטוכיומטריה</vt:lpstr>
      <vt:lpstr>בגרות קיץ תשע"ט, 2009 -שאלה 5</vt:lpstr>
      <vt:lpstr>מצגת של PowerPoint‏</vt:lpstr>
      <vt:lpstr>בגרות קיץ תשע"ט, 2009 -שאלה 5</vt:lpstr>
      <vt:lpstr>שאלה 5 -סעיף א'</vt:lpstr>
      <vt:lpstr>שאלה 5 -סעיף א'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שאלה 5 -סעיף ב'ii</vt:lpstr>
      <vt:lpstr>שאלה 5 -סעיף ג'i</vt:lpstr>
      <vt:lpstr>שאלה 5 -סעיף ג'ii</vt:lpstr>
      <vt:lpstr>שאלה 5 -סעיף ג'ii,</vt:lpstr>
      <vt:lpstr>שאלה 5 -סעיף ג'ii,</vt:lpstr>
      <vt:lpstr>מצגת של PowerPoint‏</vt:lpstr>
      <vt:lpstr>שאלה 5 -סעיף ד'</vt:lpstr>
      <vt:lpstr>הפסקה</vt:lpstr>
      <vt:lpstr>פתרון: שאלה 5 -סעיף ד'</vt:lpstr>
      <vt:lpstr>הסבר: שאלה 5 -סעיף ד'</vt:lpstr>
      <vt:lpstr>בגרות קיץ תשע"ג- שאלה 6</vt:lpstr>
      <vt:lpstr>שאלה 6- סעיף ב'i</vt:lpstr>
      <vt:lpstr> פתרון - סעיף ב'i</vt:lpstr>
      <vt:lpstr> פתרון - סעיף ב'i</vt:lpstr>
      <vt:lpstr> פתרון - סעיף ב'i</vt:lpstr>
      <vt:lpstr>פתרון לשאלה 6- סעיף ב'ii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משימת סיכום</vt:lpstr>
      <vt:lpstr>תודה על ההקשבה!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Anat Kaldaron</cp:lastModifiedBy>
  <cp:revision>498</cp:revision>
  <dcterms:created xsi:type="dcterms:W3CDTF">2020-03-15T19:13:03Z</dcterms:created>
  <dcterms:modified xsi:type="dcterms:W3CDTF">2020-08-28T08:57:40Z</dcterms:modified>
</cp:coreProperties>
</file>