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4"/>
  </p:notesMasterIdLst>
  <p:sldIdLst>
    <p:sldId id="257" r:id="rId2"/>
    <p:sldId id="262" r:id="rId3"/>
    <p:sldId id="263" r:id="rId4"/>
    <p:sldId id="288" r:id="rId5"/>
    <p:sldId id="289" r:id="rId6"/>
    <p:sldId id="303" r:id="rId7"/>
    <p:sldId id="302" r:id="rId8"/>
    <p:sldId id="299" r:id="rId9"/>
    <p:sldId id="306" r:id="rId10"/>
    <p:sldId id="307" r:id="rId11"/>
    <p:sldId id="300" r:id="rId12"/>
    <p:sldId id="309" r:id="rId13"/>
    <p:sldId id="311" r:id="rId14"/>
    <p:sldId id="301" r:id="rId15"/>
    <p:sldId id="293" r:id="rId16"/>
    <p:sldId id="295" r:id="rId17"/>
    <p:sldId id="296" r:id="rId18"/>
    <p:sldId id="297" r:id="rId19"/>
    <p:sldId id="304" r:id="rId20"/>
    <p:sldId id="305" r:id="rId21"/>
    <p:sldId id="312" r:id="rId22"/>
    <p:sldId id="291" r:id="rId23"/>
  </p:sldIdLst>
  <p:sldSz cx="12190413"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A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snapToObjects="1">
      <p:cViewPr varScale="1">
        <p:scale>
          <a:sx n="70" d="100"/>
          <a:sy n="70" d="100"/>
        </p:scale>
        <p:origin x="594" y="96"/>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ז'/תמוז/תש"פ</a:t>
            </a:fld>
            <a:endParaRPr lang="he-IL"/>
          </a:p>
        </p:txBody>
      </p:sp>
      <p:sp>
        <p:nvSpPr>
          <p:cNvPr id="4" name="מציין מיקום של תמונת שקופית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2981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71383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52808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37bb09f989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37bb09f989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8631409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914281" y="2693988"/>
            <a:ext cx="10361851"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69982" y="6569428"/>
            <a:ext cx="2623619"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1488616" y="6410587"/>
            <a:ext cx="3245977" cy="86423"/>
          </a:xfrm>
          <a:prstGeom prst="roundRect">
            <a:avLst>
              <a:gd name="adj" fmla="val 49359"/>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85182" y="-439221"/>
            <a:ext cx="4205100"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מעוגל 9"/>
          <p:cNvSpPr/>
          <p:nvPr userDrawn="1"/>
        </p:nvSpPr>
        <p:spPr>
          <a:xfrm>
            <a:off x="8258395" y="6565100"/>
            <a:ext cx="4433637"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4576" y="369916"/>
            <a:ext cx="1301261" cy="159743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שם השיעור">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latin typeface="Arial" pitchFamily="34" charset="0"/>
                <a:cs typeface="Arial" pitchFamily="34" charset="0"/>
              </a:rPr>
              <a:t>  </a:t>
            </a:r>
          </a:p>
        </p:txBody>
      </p:sp>
      <p:sp>
        <p:nvSpPr>
          <p:cNvPr id="2" name="כותרת 1"/>
          <p:cNvSpPr>
            <a:spLocks noGrp="1"/>
          </p:cNvSpPr>
          <p:nvPr>
            <p:ph type="ctrTitle"/>
          </p:nvPr>
        </p:nvSpPr>
        <p:spPr>
          <a:xfrm>
            <a:off x="738940" y="1640910"/>
            <a:ext cx="10871177" cy="1260000"/>
          </a:xfrm>
          <a:prstGeom prst="rect">
            <a:avLst/>
          </a:prstGeom>
        </p:spPr>
        <p:txBody>
          <a:bodyPr anchor="ctr" anchorCtr="0">
            <a:noAutofit/>
          </a:bodyPr>
          <a:lstStyle>
            <a:lvl1pPr algn="ctr">
              <a:defRPr sz="6600" b="1">
                <a:latin typeface="Arial" pitchFamily="34" charset="0"/>
                <a:cs typeface="Arial" pitchFamily="34" charset="0"/>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8" name="מלבן מעוגל 7"/>
          <p:cNvSpPr/>
          <p:nvPr userDrawn="1"/>
        </p:nvSpPr>
        <p:spPr>
          <a:xfrm>
            <a:off x="9499907" y="6294300"/>
            <a:ext cx="3049259"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12" name="Google Shape;11;p2"/>
          <p:cNvSpPr txBox="1">
            <a:spLocks noGrp="1"/>
          </p:cNvSpPr>
          <p:nvPr>
            <p:ph type="subTitle" idx="1"/>
          </p:nvPr>
        </p:nvSpPr>
        <p:spPr>
          <a:xfrm>
            <a:off x="738117" y="2918492"/>
            <a:ext cx="10872000" cy="720000"/>
          </a:xfrm>
          <a:prstGeom prst="rect">
            <a:avLst/>
          </a:prstGeom>
        </p:spPr>
        <p:txBody>
          <a:bodyPr spcFirstLastPara="1" wrap="square" lIns="36000" tIns="36000" rIns="36000" bIns="36000" anchor="t" anchorCtr="0">
            <a:spAutoFit/>
          </a:bodyPr>
          <a:lstStyle>
            <a:lvl1pPr lvl="0" algn="ctr">
              <a:lnSpc>
                <a:spcPct val="100000"/>
              </a:lnSpc>
              <a:spcBef>
                <a:spcPts val="0"/>
              </a:spcBef>
              <a:spcAft>
                <a:spcPts val="600"/>
              </a:spcAft>
              <a:buSzPts val="2800"/>
              <a:buNone/>
              <a:defRPr sz="3600" b="1">
                <a:solidFill>
                  <a:srgbClr val="002060"/>
                </a:solidFill>
                <a:latin typeface="Arial" pitchFamily="34" charset="0"/>
                <a:cs typeface="Arial" pitchFamily="34" charset="0"/>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738117" y="3655832"/>
            <a:ext cx="10872000" cy="720000"/>
          </a:xfrm>
        </p:spPr>
        <p:txBody>
          <a:bodyP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Arial" pitchFamily="34" charset="0"/>
                <a:ea typeface="+mn-ea"/>
                <a:cs typeface="Arial" pitchFamily="34" charset="0"/>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פרק חדש">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latin typeface="Arial" pitchFamily="34" charset="0"/>
                <a:cs typeface="Arial" pitchFamily="34" charset="0"/>
              </a:rPr>
              <a:t>  </a:t>
            </a:r>
          </a:p>
        </p:txBody>
      </p:sp>
      <p:sp>
        <p:nvSpPr>
          <p:cNvPr id="2" name="כותרת 1"/>
          <p:cNvSpPr>
            <a:spLocks noGrp="1"/>
          </p:cNvSpPr>
          <p:nvPr>
            <p:ph type="ctrTitle"/>
          </p:nvPr>
        </p:nvSpPr>
        <p:spPr>
          <a:xfrm>
            <a:off x="738940" y="1640910"/>
            <a:ext cx="10871177" cy="1260000"/>
          </a:xfrm>
          <a:prstGeom prst="rect">
            <a:avLst/>
          </a:prstGeom>
        </p:spPr>
        <p:txBody>
          <a:bodyPr anchor="ctr" anchorCtr="0">
            <a:noAutofit/>
          </a:bodyPr>
          <a:lstStyle>
            <a:lvl1pPr algn="ctr">
              <a:defRPr sz="6600" b="1">
                <a:latin typeface="Arial" pitchFamily="34" charset="0"/>
                <a:cs typeface="Arial" pitchFamily="34" charset="0"/>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8" name="מלבן מעוגל 7"/>
          <p:cNvSpPr/>
          <p:nvPr userDrawn="1"/>
        </p:nvSpPr>
        <p:spPr>
          <a:xfrm>
            <a:off x="9499907" y="6294300"/>
            <a:ext cx="3049259"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12" name="Google Shape;11;p2"/>
          <p:cNvSpPr txBox="1">
            <a:spLocks noGrp="1"/>
          </p:cNvSpPr>
          <p:nvPr>
            <p:ph type="subTitle" idx="1"/>
          </p:nvPr>
        </p:nvSpPr>
        <p:spPr>
          <a:xfrm>
            <a:off x="738117" y="2918493"/>
            <a:ext cx="10872000" cy="642090"/>
          </a:xfrm>
          <a:prstGeom prst="rect">
            <a:avLst/>
          </a:prstGeom>
        </p:spPr>
        <p:txBody>
          <a:bodyPr spcFirstLastPara="1" wrap="square" lIns="36000" tIns="36000" rIns="36000" bIns="36000" anchor="t" anchorCtr="0">
            <a:spAutoFit/>
          </a:bodyPr>
          <a:lstStyle>
            <a:lvl1pPr lvl="0" algn="ctr">
              <a:lnSpc>
                <a:spcPct val="100000"/>
              </a:lnSpc>
              <a:spcBef>
                <a:spcPts val="0"/>
              </a:spcBef>
              <a:spcAft>
                <a:spcPts val="600"/>
              </a:spcAft>
              <a:buSzPts val="2800"/>
              <a:buNone/>
              <a:defRPr sz="3200" b="1">
                <a:latin typeface="Arial" pitchFamily="34" charset="0"/>
                <a:cs typeface="Arial" pitchFamily="34" charset="0"/>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Tree>
    <p:extLst>
      <p:ext uri="{BB962C8B-B14F-4D97-AF65-F5344CB8AC3E}">
        <p14:creationId xmlns:p14="http://schemas.microsoft.com/office/powerpoint/2010/main" val="3628904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p:spPr>
        <p:txBody>
          <a:bodyPr lIns="36000" tIns="0" rIns="36000" bIns="0">
            <a:noAutofit/>
          </a:bodyPr>
          <a:lstStyle>
            <a:lvl1pPr>
              <a:defRPr sz="4800" b="1">
                <a:solidFill>
                  <a:srgbClr val="002060"/>
                </a:solidFill>
                <a:latin typeface="Arial" pitchFamily="34" charset="0"/>
                <a:cs typeface="Arial" pitchFamily="34" charset="0"/>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06" y="1195757"/>
            <a:ext cx="11160000" cy="4680000"/>
          </a:xfrm>
        </p:spPr>
        <p:txBody>
          <a:bodyPr>
            <a:normAutofit/>
          </a:bodyPr>
          <a:lstStyle>
            <a:lvl1pPr>
              <a:lnSpc>
                <a:spcPct val="150000"/>
              </a:lnSpc>
              <a:spcBef>
                <a:spcPts val="0"/>
              </a:spcBef>
              <a:spcAft>
                <a:spcPts val="600"/>
              </a:spcAft>
              <a:defRPr sz="2400">
                <a:solidFill>
                  <a:srgbClr val="002060"/>
                </a:solidFill>
                <a:latin typeface="Arial" pitchFamily="34" charset="0"/>
                <a:cs typeface="Arial" pitchFamily="34" charset="0"/>
              </a:defRPr>
            </a:lvl1pPr>
            <a:lvl2pPr>
              <a:lnSpc>
                <a:spcPct val="150000"/>
              </a:lnSpc>
              <a:spcBef>
                <a:spcPts val="0"/>
              </a:spcBef>
              <a:spcAft>
                <a:spcPts val="600"/>
              </a:spcAft>
              <a:defRPr sz="2400">
                <a:solidFill>
                  <a:srgbClr val="002060"/>
                </a:solidFill>
                <a:latin typeface="Arial" pitchFamily="34" charset="0"/>
                <a:cs typeface="Arial" pitchFamily="34" charset="0"/>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800" b="1" i="0" u="none" strike="noStrike" kern="1200" cap="none" spc="0" normalizeH="0" baseline="0" noProof="0">
                <a:ln>
                  <a:noFill/>
                </a:ln>
                <a:solidFill>
                  <a:srgbClr val="002060"/>
                </a:solidFill>
                <a:effectLst/>
                <a:uLnTx/>
                <a:uFillTx/>
                <a:latin typeface="Arial" pitchFamily="34" charset="0"/>
                <a:ea typeface="+mj-ea"/>
                <a:cs typeface="Arial" pitchFamily="34" charset="0"/>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06" y="1185681"/>
            <a:ext cx="11159999" cy="540000"/>
          </a:xfrm>
        </p:spPr>
        <p:txBody>
          <a:bodyPr anchor="b">
            <a:noAutofit/>
          </a:bodyPr>
          <a:lstStyle>
            <a:lvl1pPr marL="0" indent="0">
              <a:buNone/>
              <a:defRPr sz="3200" b="1">
                <a:solidFill>
                  <a:srgbClr val="0070C0"/>
                </a:solidFill>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06" y="1725681"/>
            <a:ext cx="11160000" cy="4152517"/>
          </a:xfrm>
        </p:spPr>
        <p:txBody>
          <a:bodyPr>
            <a:normAutofit/>
          </a:bodyPr>
          <a:lstStyle>
            <a:lvl1pPr>
              <a:lnSpc>
                <a:spcPct val="100000"/>
              </a:lnSpc>
              <a:spcBef>
                <a:spcPts val="0"/>
              </a:spcBef>
              <a:spcAft>
                <a:spcPts val="600"/>
              </a:spcAft>
              <a:defRPr lang="he-IL" sz="2400" kern="1200" dirty="0" smtClean="0">
                <a:solidFill>
                  <a:srgbClr val="002060"/>
                </a:solidFill>
                <a:latin typeface="Arial" pitchFamily="34" charset="0"/>
                <a:ea typeface="+mn-ea"/>
                <a:cs typeface="Arial" pitchFamily="34" charset="0"/>
              </a:defRPr>
            </a:lvl1pPr>
            <a:lvl2pPr>
              <a:lnSpc>
                <a:spcPct val="100000"/>
              </a:lnSpc>
              <a:spcBef>
                <a:spcPts val="0"/>
              </a:spcBef>
              <a:spcAft>
                <a:spcPts val="600"/>
              </a:spcAft>
              <a:defRPr lang="he-IL" sz="2400" kern="1200" dirty="0" smtClean="0">
                <a:solidFill>
                  <a:srgbClr val="002060"/>
                </a:solidFill>
                <a:latin typeface="Arial" pitchFamily="34" charset="0"/>
                <a:ea typeface="+mn-ea"/>
                <a:cs typeface="Arial" pitchFamily="34" charset="0"/>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10" name="מלבן מעוגל 9"/>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11" name="מלבן מעוגל 10"/>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12" name="מלבן מעוגל 11"/>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Arial" pitchFamily="34" charset="0"/>
                <a:ea typeface="+mj-ea"/>
                <a:cs typeface="Arial" pitchFamily="34" charset="0"/>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ריק">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Arial" pitchFamily="34" charset="0"/>
                <a:ea typeface="+mj-ea"/>
                <a:cs typeface="Arial" pitchFamily="34" charset="0"/>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סרט על פורמט מלא">
    <p:spTree>
      <p:nvGrpSpPr>
        <p:cNvPr id="1" name=""/>
        <p:cNvGrpSpPr/>
        <p:nvPr/>
      </p:nvGrpSpPr>
      <p:grpSpPr>
        <a:xfrm>
          <a:off x="0" y="0"/>
          <a:ext cx="0" cy="0"/>
          <a:chOff x="0" y="0"/>
          <a:chExt cx="0" cy="0"/>
        </a:xfrm>
      </p:grpSpPr>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Arial" pitchFamily="34" charset="0"/>
              <a:cs typeface="Arial" pitchFamily="34" charset="0"/>
            </a:endParaRPr>
          </a:p>
        </p:txBody>
      </p:sp>
      <p:sp>
        <p:nvSpPr>
          <p:cNvPr id="4" name="מציין מיקום של מדיה 3">
            <a:extLst>
              <a:ext uri="{FF2B5EF4-FFF2-40B4-BE49-F238E27FC236}">
                <a16:creationId xmlns:a16="http://schemas.microsoft.com/office/drawing/2014/main" xmlns="" id="{DD834E78-91D0-4CCC-9C3F-C5C504CFBE13}"/>
              </a:ext>
            </a:extLst>
          </p:cNvPr>
          <p:cNvSpPr>
            <a:spLocks noGrp="1"/>
          </p:cNvSpPr>
          <p:nvPr>
            <p:ph type="media" sz="quarter" idx="10" hasCustomPrompt="1"/>
          </p:nvPr>
        </p:nvSpPr>
        <p:spPr>
          <a:xfrm>
            <a:off x="193675" y="228600"/>
            <a:ext cx="11780838" cy="6470650"/>
          </a:xfrm>
        </p:spPr>
        <p:txBody>
          <a:bodyPr/>
          <a:lstStyle>
            <a:lvl1pPr>
              <a:buNone/>
              <a:defRPr>
                <a:latin typeface="Arial" pitchFamily="34" charset="0"/>
                <a:cs typeface="Arial" pitchFamily="34" charset="0"/>
              </a:defRPr>
            </a:lvl1pPr>
          </a:lstStyle>
          <a:p>
            <a:r>
              <a:rPr lang="he-IL" dirty="0"/>
              <a:t>מיועד לסרטים</a:t>
            </a:r>
          </a:p>
        </p:txBody>
      </p:sp>
    </p:spTree>
    <p:extLst>
      <p:ext uri="{BB962C8B-B14F-4D97-AF65-F5344CB8AC3E}">
        <p14:creationId xmlns:p14="http://schemas.microsoft.com/office/powerpoint/2010/main" val="36877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לבן">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0090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521" y="274638"/>
            <a:ext cx="10971372" cy="1143000"/>
          </a:xfrm>
          <a:prstGeom prst="rect">
            <a:avLst/>
          </a:prstGeom>
        </p:spPr>
        <p:txBody>
          <a:bodyPr vert="horz" lIns="91440" tIns="45720" rIns="91440" bIns="45720" rtlCol="1" anchor="ctr">
            <a:normAutofit/>
          </a:bodyPr>
          <a:lstStyle/>
          <a:p>
            <a:r>
              <a:rPr lang="he-IL" dirty="0"/>
              <a:t>לחץ כדי לערוך סגנון כותרת של תבנית בסיס</a:t>
            </a:r>
          </a:p>
        </p:txBody>
      </p:sp>
      <p:sp>
        <p:nvSpPr>
          <p:cNvPr id="3" name="מציין מיקום טקסט 2"/>
          <p:cNvSpPr>
            <a:spLocks noGrp="1"/>
          </p:cNvSpPr>
          <p:nvPr>
            <p:ph type="body" idx="1"/>
          </p:nvPr>
        </p:nvSpPr>
        <p:spPr>
          <a:xfrm>
            <a:off x="609521" y="1600201"/>
            <a:ext cx="10971372"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6463" y="6356351"/>
            <a:ext cx="284443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fld id="{BB6F552B-607E-4869-A917-C44959BDCB12}" type="datetimeFigureOut">
              <a:rPr lang="he-IL" smtClean="0"/>
              <a:pPr/>
              <a:t>ז'/תמוז/תש"פ</a:t>
            </a:fld>
            <a:endParaRPr lang="he-IL"/>
          </a:p>
        </p:txBody>
      </p:sp>
      <p:sp>
        <p:nvSpPr>
          <p:cNvPr id="5" name="מציין מיקום של כותרת תחתונה 4"/>
          <p:cNvSpPr>
            <a:spLocks noGrp="1"/>
          </p:cNvSpPr>
          <p:nvPr>
            <p:ph type="ftr" sz="quarter" idx="3"/>
          </p:nvPr>
        </p:nvSpPr>
        <p:spPr>
          <a:xfrm>
            <a:off x="4165058" y="6356351"/>
            <a:ext cx="3860297"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endParaRPr lang="he-IL"/>
          </a:p>
        </p:txBody>
      </p:sp>
      <p:sp>
        <p:nvSpPr>
          <p:cNvPr id="6" name="מציין מיקום של מספר שקופית 5"/>
          <p:cNvSpPr>
            <a:spLocks noGrp="1"/>
          </p:cNvSpPr>
          <p:nvPr>
            <p:ph type="sldNum" sz="quarter" idx="4"/>
          </p:nvPr>
        </p:nvSpPr>
        <p:spPr>
          <a:xfrm>
            <a:off x="609521" y="6356351"/>
            <a:ext cx="284443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fld id="{16478A40-4CDB-4A89-A7AB-ED0E5AEAC7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50" r:id="rId4"/>
    <p:sldLayoutId id="2147483653" r:id="rId5"/>
    <p:sldLayoutId id="2147483663" r:id="rId6"/>
    <p:sldLayoutId id="2147483668" r:id="rId7"/>
    <p:sldLayoutId id="2147483666" r:id="rId8"/>
    <p:sldLayoutId id="2147483667" r:id="rId9"/>
  </p:sldLayoutIdLst>
  <p:txStyles>
    <p:titleStyle>
      <a:lvl1pPr algn="ctr" defTabSz="914400" rtl="1" eaLnBrk="1" latinLnBrk="0" hangingPunct="1">
        <a:spcBef>
          <a:spcPct val="0"/>
        </a:spcBef>
        <a:buNone/>
        <a:defRPr sz="4400" kern="1200">
          <a:solidFill>
            <a:schemeClr val="tx1"/>
          </a:solidFill>
          <a:latin typeface="Arial" pitchFamily="34" charset="0"/>
          <a:ea typeface="+mj-ea"/>
          <a:cs typeface="Arial" pitchFamily="34" charset="0"/>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Arial" pitchFamily="34" charset="0"/>
          <a:ea typeface="+mn-ea"/>
          <a:cs typeface="Arial" pitchFamily="34" charset="0"/>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Arial" pitchFamily="34" charset="0"/>
          <a:ea typeface="+mn-ea"/>
          <a:cs typeface="Arial" pitchFamily="34" charset="0"/>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Arial" pitchFamily="34" charset="0"/>
          <a:ea typeface="+mn-ea"/>
          <a:cs typeface="Arial" pitchFamily="34" charset="0"/>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a:bodyPr>
          <a:lstStyle/>
          <a:p>
            <a:r>
              <a:rPr lang="ar-SA" dirty="0" smtClean="0"/>
              <a:t>منظومة البثّ القطريّة</a:t>
            </a:r>
            <a:endParaRPr lang="he-IL" dirty="0"/>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423081"/>
            <a:ext cx="11160000" cy="5455117"/>
          </a:xfrm>
        </p:spPr>
        <p:txBody>
          <a:bodyPr>
            <a:normAutofit/>
          </a:bodyPr>
          <a:lstStyle/>
          <a:p>
            <a:r>
              <a:rPr lang="ar-SA" dirty="0" smtClean="0"/>
              <a:t>3- السّانحات</a:t>
            </a:r>
            <a:r>
              <a:rPr lang="ar-SA" dirty="0"/>
              <a:t>= ما يُزجر من الطّير \ الظّباء فيكون في جهة اليمين وهو ميمون.</a:t>
            </a:r>
          </a:p>
          <a:p>
            <a:r>
              <a:rPr lang="ar-SA" dirty="0"/>
              <a:t>- </a:t>
            </a:r>
            <a:r>
              <a:rPr lang="ar-SA" dirty="0" err="1"/>
              <a:t>البارحات</a:t>
            </a:r>
            <a:r>
              <a:rPr lang="ar-SA" dirty="0"/>
              <a:t>: ما يُزجر من الطّير\ الظّباء فيكون في جهة اليسار فهو مشؤوم، وقد قالوا: من لي بالسّانح قبل البارح.</a:t>
            </a:r>
          </a:p>
          <a:p>
            <a:r>
              <a:rPr lang="ar-SA" dirty="0" err="1"/>
              <a:t>أعضب</a:t>
            </a:r>
            <a:r>
              <a:rPr lang="ar-SA" dirty="0"/>
              <a:t>= مكسور القرن وهو ما يُتَشَاءم منه من التّطيّر.</a:t>
            </a:r>
          </a:p>
          <a:p>
            <a:pPr marL="0" indent="0">
              <a:buNone/>
            </a:pPr>
            <a:r>
              <a:rPr lang="ar-SA" dirty="0" smtClean="0"/>
              <a:t> </a:t>
            </a:r>
            <a:r>
              <a:rPr lang="ar-SA" dirty="0"/>
              <a:t>ولا أهتمّ بعادات العرب في الرّحيل وترك الدّيار، وتيمّنهم أو تشاؤمهم في سفرهم وأعمالهم؛ فلا يعنيني إذا مرّت الطّيور أو الغزلان عن يميني </a:t>
            </a:r>
            <a:r>
              <a:rPr lang="ar-SA" dirty="0" smtClean="0"/>
              <a:t>عشاءً </a:t>
            </a:r>
            <a:r>
              <a:rPr lang="ar-SA" dirty="0"/>
              <a:t>لأفرح، أو إذا مرّت عن يساري </a:t>
            </a:r>
            <a:r>
              <a:rPr lang="ar-SA" dirty="0" smtClean="0"/>
              <a:t>فأترح، </a:t>
            </a:r>
            <a:r>
              <a:rPr lang="ar-SA" dirty="0"/>
              <a:t>أو إذا كان الغزال المارّ سليم القرن أم </a:t>
            </a:r>
            <a:r>
              <a:rPr lang="ar-SA" dirty="0" err="1" smtClean="0"/>
              <a:t>مكسوره</a:t>
            </a:r>
            <a:r>
              <a:rPr lang="ar-SA" dirty="0" smtClean="0"/>
              <a:t>.</a:t>
            </a:r>
          </a:p>
          <a:p>
            <a:r>
              <a:rPr lang="ar-SA" dirty="0">
                <a:solidFill>
                  <a:srgbClr val="FF0000"/>
                </a:solidFill>
              </a:rPr>
              <a:t>لا يشرح سبب نفسيّته كالعرب في الفرح والحزن \ في التّفاؤل والتّشاؤم. ( وبذلك عدّد أسباب الفرح أو الحزن : النّساء، الطّرب الشّعري، ذكر الأطلال \ الأحبّة، زينة النّساء، التّفاؤل بالسّانحات </a:t>
            </a:r>
            <a:r>
              <a:rPr lang="ar-SA" dirty="0" err="1">
                <a:solidFill>
                  <a:srgbClr val="FF0000"/>
                </a:solidFill>
              </a:rPr>
              <a:t>والبارحات</a:t>
            </a:r>
            <a:r>
              <a:rPr lang="ar-SA" dirty="0">
                <a:solidFill>
                  <a:srgbClr val="FF0000"/>
                </a:solidFill>
              </a:rPr>
              <a:t>)</a:t>
            </a:r>
          </a:p>
          <a:p>
            <a:r>
              <a:rPr lang="ar-SA" dirty="0">
                <a:solidFill>
                  <a:srgbClr val="FF0000"/>
                </a:solidFill>
              </a:rPr>
              <a:t>- إشارة إلى تقاليد العرب وعاداتهم في التيمّن والتّشاؤم. ورفض الشّاعر لها لرجاحة عقله ومنطقه السّليم</a:t>
            </a:r>
            <a:r>
              <a:rPr lang="ar-SA" dirty="0" smtClean="0">
                <a:solidFill>
                  <a:srgbClr val="FF0000"/>
                </a:solidFill>
              </a:rPr>
              <a:t>.</a:t>
            </a:r>
          </a:p>
          <a:p>
            <a:r>
              <a:rPr lang="ar-SA" dirty="0">
                <a:solidFill>
                  <a:srgbClr val="FF0000"/>
                </a:solidFill>
              </a:rPr>
              <a:t>إشارة للشّعر التّقليدي: الوقوف على الأطلال، وذكر الأحبّة والأشواق للمحبوبة وألم الفراق. ويرفضه الشّاعر.</a:t>
            </a:r>
          </a:p>
          <a:p>
            <a:endParaRPr lang="ar-SA" dirty="0">
              <a:solidFill>
                <a:srgbClr val="FF0000"/>
              </a:solidFill>
            </a:endParaRPr>
          </a:p>
          <a:p>
            <a:endParaRPr lang="ar-SA" dirty="0">
              <a:solidFill>
                <a:srgbClr val="FF0000"/>
              </a:solidFill>
            </a:endParaRPr>
          </a:p>
          <a:p>
            <a:endParaRPr lang="ar-SA" dirty="0">
              <a:solidFill>
                <a:srgbClr val="FF0000"/>
              </a:solidFill>
            </a:endParaRPr>
          </a:p>
          <a:p>
            <a:endParaRPr lang="he-IL" dirty="0"/>
          </a:p>
        </p:txBody>
      </p:sp>
    </p:spTree>
    <p:extLst>
      <p:ext uri="{BB962C8B-B14F-4D97-AF65-F5344CB8AC3E}">
        <p14:creationId xmlns:p14="http://schemas.microsoft.com/office/powerpoint/2010/main" val="1711885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sz="3600" dirty="0" smtClean="0"/>
              <a:t>السّبب الحقيقيّ لطرب الشّاعر</a:t>
            </a:r>
            <a:endParaRPr lang="he-IL" sz="3600" dirty="0"/>
          </a:p>
        </p:txBody>
      </p:sp>
      <p:sp>
        <p:nvSpPr>
          <p:cNvPr id="4" name="מציין מיקום תוכן 3"/>
          <p:cNvSpPr>
            <a:spLocks noGrp="1"/>
          </p:cNvSpPr>
          <p:nvPr>
            <p:ph sz="quarter" idx="4"/>
          </p:nvPr>
        </p:nvSpPr>
        <p:spPr/>
        <p:txBody>
          <a:bodyPr/>
          <a:lstStyle/>
          <a:p>
            <a:r>
              <a:rPr lang="ar-SA" dirty="0" smtClean="0">
                <a:solidFill>
                  <a:srgbClr val="FF0000"/>
                </a:solidFill>
              </a:rPr>
              <a:t>4- ولكـن </a:t>
            </a:r>
            <a:r>
              <a:rPr lang="ar-SA" dirty="0">
                <a:solidFill>
                  <a:srgbClr val="FF0000"/>
                </a:solidFill>
              </a:rPr>
              <a:t>إلـى أهـلِ الفضائــلِ والنُّهــى             وخيــرِ بَنـي حــوّاءَ والخيــرُ يُطلـــبُ</a:t>
            </a:r>
          </a:p>
          <a:p>
            <a:endParaRPr lang="ar-SA" dirty="0">
              <a:solidFill>
                <a:srgbClr val="FF0000"/>
              </a:solidFill>
            </a:endParaRPr>
          </a:p>
          <a:p>
            <a:r>
              <a:rPr lang="ar-SA" dirty="0" smtClean="0">
                <a:solidFill>
                  <a:srgbClr val="FF0000"/>
                </a:solidFill>
              </a:rPr>
              <a:t>5- بنــي </a:t>
            </a:r>
            <a:r>
              <a:rPr lang="ar-SA" dirty="0">
                <a:solidFill>
                  <a:srgbClr val="FF0000"/>
                </a:solidFill>
              </a:rPr>
              <a:t>هاشـمٍ رهــطِ النبـــيِ فإنّنـــي                بهِم ولهـُــم أرضى مــرارًا وأغضبُ</a:t>
            </a:r>
          </a:p>
          <a:p>
            <a:endParaRPr lang="ar-SA" dirty="0">
              <a:solidFill>
                <a:srgbClr val="FF0000"/>
              </a:solidFill>
            </a:endParaRPr>
          </a:p>
          <a:p>
            <a:r>
              <a:rPr lang="ar-SA" dirty="0" smtClean="0">
                <a:solidFill>
                  <a:srgbClr val="FF0000"/>
                </a:solidFill>
              </a:rPr>
              <a:t>6- خفضــتُ </a:t>
            </a:r>
            <a:r>
              <a:rPr lang="ar-SA" dirty="0">
                <a:solidFill>
                  <a:srgbClr val="FF0000"/>
                </a:solidFill>
              </a:rPr>
              <a:t>لهـمْ منـّي الجناحَ مــودَّةً                على كنــفٍ عطفـــاهُ أهـــلٌ </a:t>
            </a:r>
            <a:r>
              <a:rPr lang="ar-SA" dirty="0" smtClean="0">
                <a:solidFill>
                  <a:srgbClr val="FF0000"/>
                </a:solidFill>
              </a:rPr>
              <a:t>ومرحـبُ</a:t>
            </a:r>
          </a:p>
          <a:p>
            <a:endParaRPr lang="ar-SA" dirty="0">
              <a:solidFill>
                <a:schemeClr val="tx1">
                  <a:lumMod val="95000"/>
                  <a:lumOff val="5000"/>
                </a:schemeClr>
              </a:solidFill>
            </a:endParaRPr>
          </a:p>
          <a:p>
            <a:r>
              <a:rPr lang="ar-SA" dirty="0" smtClean="0">
                <a:solidFill>
                  <a:schemeClr val="tx1">
                    <a:lumMod val="95000"/>
                    <a:lumOff val="5000"/>
                  </a:schemeClr>
                </a:solidFill>
              </a:rPr>
              <a:t>يعرض الشّاعر من خلال الأبيات أعلاه السّبب </a:t>
            </a:r>
            <a:r>
              <a:rPr lang="ar-SA" dirty="0">
                <a:solidFill>
                  <a:schemeClr val="tx1">
                    <a:lumMod val="95000"/>
                    <a:lumOff val="5000"/>
                  </a:schemeClr>
                </a:solidFill>
              </a:rPr>
              <a:t>الحقيقي لطربه</a:t>
            </a:r>
          </a:p>
          <a:p>
            <a:endParaRPr lang="ar-SA" dirty="0">
              <a:solidFill>
                <a:srgbClr val="FF0000"/>
              </a:solidFill>
            </a:endParaRPr>
          </a:p>
          <a:p>
            <a:endParaRPr lang="he-IL" dirty="0">
              <a:solidFill>
                <a:srgbClr val="FF0000"/>
              </a:solidFill>
            </a:endParaRPr>
          </a:p>
        </p:txBody>
      </p:sp>
    </p:spTree>
    <p:extLst>
      <p:ext uri="{BB962C8B-B14F-4D97-AF65-F5344CB8AC3E}">
        <p14:creationId xmlns:p14="http://schemas.microsoft.com/office/powerpoint/2010/main" val="1384475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341195"/>
            <a:ext cx="11160000" cy="5537004"/>
          </a:xfrm>
        </p:spPr>
        <p:txBody>
          <a:bodyPr>
            <a:normAutofit/>
          </a:bodyPr>
          <a:lstStyle/>
          <a:p>
            <a:pPr>
              <a:lnSpc>
                <a:spcPct val="150000"/>
              </a:lnSpc>
            </a:pPr>
            <a:r>
              <a:rPr lang="ar-SA" dirty="0" smtClean="0"/>
              <a:t>4-  </a:t>
            </a:r>
            <a:r>
              <a:rPr lang="ar-SA" dirty="0"/>
              <a:t>لكنّني أطرب وأفرح لأمر جليل جديّ يستحقّ الطّرب والفرح، وهو حبّي لأصحاب الأخلاق الحميدة الكرماء، أصحاب العقول، خير البشر ممّن ولدتهم </a:t>
            </a:r>
            <a:r>
              <a:rPr lang="ar-SA" dirty="0" smtClean="0"/>
              <a:t>حوّاء، </a:t>
            </a:r>
            <a:r>
              <a:rPr lang="ar-SA" dirty="0"/>
              <a:t>والخير يُطلب ويُحبّ، وهم </a:t>
            </a:r>
            <a:r>
              <a:rPr lang="ar-SA" dirty="0" smtClean="0"/>
              <a:t>(بنو هاشم).</a:t>
            </a:r>
            <a:endParaRPr lang="ar-SA" dirty="0"/>
          </a:p>
          <a:p>
            <a:pPr marL="0" indent="0">
              <a:lnSpc>
                <a:spcPct val="150000"/>
              </a:lnSpc>
              <a:buNone/>
            </a:pPr>
            <a:r>
              <a:rPr lang="ar-SA" dirty="0" smtClean="0"/>
              <a:t> - مظاهر </a:t>
            </a:r>
            <a:r>
              <a:rPr lang="ar-SA" dirty="0"/>
              <a:t>التّشيّع: إلى أهل الفضائل..</a:t>
            </a:r>
          </a:p>
          <a:p>
            <a:pPr>
              <a:lnSpc>
                <a:spcPct val="150000"/>
              </a:lnSpc>
            </a:pPr>
            <a:r>
              <a:rPr lang="ar-SA" dirty="0" smtClean="0"/>
              <a:t>5- الّذين </a:t>
            </a:r>
            <a:r>
              <a:rPr lang="ar-SA" dirty="0"/>
              <a:t>يستحقّون الحبّ والفرح لأجلهم هم بنو هاشم؛ قوم الرّسول (ص)، وأهل بيته، (عليّ </a:t>
            </a:r>
            <a:r>
              <a:rPr lang="ar-SA" dirty="0" smtClean="0"/>
              <a:t>وأولاده) </a:t>
            </a:r>
            <a:r>
              <a:rPr lang="ar-SA" dirty="0"/>
              <a:t>الّذين أحبّهم؛ أسعد وأفرح بهم، وأغضب لأجلهم، وأدافع عنهم.</a:t>
            </a:r>
          </a:p>
          <a:p>
            <a:pPr>
              <a:lnSpc>
                <a:spcPct val="150000"/>
              </a:lnSpc>
            </a:pPr>
            <a:r>
              <a:rPr lang="ar-SA" dirty="0"/>
              <a:t>- مظاهر التّشيّع: محبّة الرّسول(ص) وأهل بيته والسّعادة بهم والغضب لأجلهم والدّفاع عنهم.</a:t>
            </a:r>
          </a:p>
          <a:p>
            <a:pPr>
              <a:lnSpc>
                <a:spcPct val="150000"/>
              </a:lnSpc>
            </a:pPr>
            <a:endParaRPr lang="ar-SA" dirty="0"/>
          </a:p>
          <a:p>
            <a:pPr>
              <a:lnSpc>
                <a:spcPct val="150000"/>
              </a:lnSpc>
            </a:pPr>
            <a:endParaRPr lang="ar-SA" dirty="0"/>
          </a:p>
          <a:p>
            <a:pPr>
              <a:lnSpc>
                <a:spcPct val="150000"/>
              </a:lnSpc>
            </a:pPr>
            <a:endParaRPr lang="he-IL" dirty="0"/>
          </a:p>
        </p:txBody>
      </p:sp>
    </p:spTree>
    <p:extLst>
      <p:ext uri="{BB962C8B-B14F-4D97-AF65-F5344CB8AC3E}">
        <p14:creationId xmlns:p14="http://schemas.microsoft.com/office/powerpoint/2010/main" val="1176170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586855"/>
            <a:ext cx="11160000" cy="5291344"/>
          </a:xfrm>
        </p:spPr>
        <p:txBody>
          <a:bodyPr>
            <a:normAutofit/>
          </a:bodyPr>
          <a:lstStyle/>
          <a:p>
            <a:pPr>
              <a:lnSpc>
                <a:spcPct val="150000"/>
              </a:lnSpc>
            </a:pPr>
            <a:r>
              <a:rPr lang="ar-SA" dirty="0" smtClean="0"/>
              <a:t>6-  </a:t>
            </a:r>
            <a:r>
              <a:rPr lang="ar-SA" dirty="0"/>
              <a:t>ألنتُ لهم جانبي وتواضعت حبًّا واحترامًا وإجلالاً، سرًّا وكتمانًا منّي وعلنًا لصلتي الوثيقة بهم وسَعة لعظمتهم.</a:t>
            </a:r>
          </a:p>
          <a:p>
            <a:pPr>
              <a:lnSpc>
                <a:spcPct val="150000"/>
              </a:lnSpc>
            </a:pPr>
            <a:r>
              <a:rPr lang="ar-SA" dirty="0"/>
              <a:t>الّتي تتّسع للجميع، وتشملهم بالعطف والرّحمة، رغم أنّ هذا الحبّ قد يضرّ به من قبل بني </a:t>
            </a:r>
            <a:r>
              <a:rPr lang="ar-SA" dirty="0" smtClean="0"/>
              <a:t>أميّة (يريد </a:t>
            </a:r>
            <a:r>
              <a:rPr lang="ar-SA" dirty="0"/>
              <a:t>إظهار حبّه لآل البيت، حيث كان في البداية سرًّا </a:t>
            </a:r>
            <a:r>
              <a:rPr lang="ar-SA" dirty="0" smtClean="0"/>
              <a:t>لئلّا </a:t>
            </a:r>
            <a:r>
              <a:rPr lang="ar-SA" dirty="0"/>
              <a:t>يتعرّض </a:t>
            </a:r>
            <a:r>
              <a:rPr lang="ar-SA" dirty="0" smtClean="0"/>
              <a:t>للاضطهاد).</a:t>
            </a:r>
            <a:endParaRPr lang="ar-SA" dirty="0"/>
          </a:p>
          <a:p>
            <a:pPr>
              <a:lnSpc>
                <a:spcPct val="150000"/>
              </a:lnSpc>
            </a:pPr>
            <a:r>
              <a:rPr lang="ar-SA" dirty="0"/>
              <a:t>- مظاهر التّشيّع: خفضت لهم..</a:t>
            </a:r>
          </a:p>
          <a:p>
            <a:pPr>
              <a:lnSpc>
                <a:spcPct val="150000"/>
              </a:lnSpc>
            </a:pPr>
            <a:r>
              <a:rPr lang="ar-SA" dirty="0" smtClean="0"/>
              <a:t>- </a:t>
            </a:r>
            <a:r>
              <a:rPr lang="ar-SA" dirty="0" err="1"/>
              <a:t>التّناصّ</a:t>
            </a:r>
            <a:r>
              <a:rPr lang="ar-SA" dirty="0"/>
              <a:t>: خفض الجناح تناصّ من الآية 24 من سورة الإسراء " واخفض لهما جناح الذّلّ من الرّحمة وقل ربّي ارحمهما كما ربّياني صغيرًا</a:t>
            </a:r>
            <a:r>
              <a:rPr lang="ar-SA" dirty="0" smtClean="0"/>
              <a:t>.." </a:t>
            </a:r>
            <a:r>
              <a:rPr lang="ar-SA" dirty="0"/>
              <a:t>كأنّه يعتبر آل البيت أهله ووالديه </a:t>
            </a:r>
            <a:r>
              <a:rPr lang="ar-SA" dirty="0" smtClean="0"/>
              <a:t>(كما </a:t>
            </a:r>
            <a:r>
              <a:rPr lang="ar-SA" dirty="0"/>
              <a:t>سُمّيت زوجات الرّسول - ص - بأمهات </a:t>
            </a:r>
            <a:r>
              <a:rPr lang="ar-SA" dirty="0" smtClean="0"/>
              <a:t>المسلمين).</a:t>
            </a:r>
            <a:endParaRPr lang="ar-SA" dirty="0"/>
          </a:p>
          <a:p>
            <a:endParaRPr lang="he-IL" dirty="0"/>
          </a:p>
        </p:txBody>
      </p:sp>
    </p:spTree>
    <p:extLst>
      <p:ext uri="{BB962C8B-B14F-4D97-AF65-F5344CB8AC3E}">
        <p14:creationId xmlns:p14="http://schemas.microsoft.com/office/powerpoint/2010/main" val="3182299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sz="4000" dirty="0" smtClean="0"/>
              <a:t>دفاع الشّاعر عن حبّه لآل أحمد</a:t>
            </a:r>
            <a:endParaRPr lang="he-IL" sz="4000" dirty="0"/>
          </a:p>
        </p:txBody>
      </p:sp>
      <p:sp>
        <p:nvSpPr>
          <p:cNvPr id="4" name="מציין מיקום תוכן 3"/>
          <p:cNvSpPr>
            <a:spLocks noGrp="1"/>
          </p:cNvSpPr>
          <p:nvPr>
            <p:ph sz="quarter" idx="4"/>
          </p:nvPr>
        </p:nvSpPr>
        <p:spPr/>
        <p:txBody>
          <a:bodyPr/>
          <a:lstStyle/>
          <a:p>
            <a:endParaRPr lang="ar-SA" dirty="0" smtClean="0"/>
          </a:p>
          <a:p>
            <a:endParaRPr lang="he-IL" dirty="0"/>
          </a:p>
        </p:txBody>
      </p:sp>
      <p:sp>
        <p:nvSpPr>
          <p:cNvPr id="5" name="מלבן 4"/>
          <p:cNvSpPr/>
          <p:nvPr/>
        </p:nvSpPr>
        <p:spPr>
          <a:xfrm>
            <a:off x="777922" y="2690336"/>
            <a:ext cx="11245756" cy="2246769"/>
          </a:xfrm>
          <a:prstGeom prst="rect">
            <a:avLst/>
          </a:prstGeom>
        </p:spPr>
        <p:txBody>
          <a:bodyPr wrap="square">
            <a:spAutoFit/>
          </a:bodyPr>
          <a:lstStyle/>
          <a:p>
            <a:r>
              <a:rPr lang="ar-SA" sz="2800" b="1" dirty="0" smtClean="0">
                <a:solidFill>
                  <a:srgbClr val="FF0000"/>
                </a:solidFill>
              </a:rPr>
              <a:t>7- وما </a:t>
            </a:r>
            <a:r>
              <a:rPr lang="ar-SA" sz="2800" b="1" dirty="0">
                <a:solidFill>
                  <a:srgbClr val="FF0000"/>
                </a:solidFill>
              </a:rPr>
              <a:t>ليَ إلّا آلُ أحمدَ شيعةٌ                               وما ليَ إلّا مذهبُ الحقِّ مذهبُ</a:t>
            </a:r>
          </a:p>
          <a:p>
            <a:endParaRPr lang="ar-SA" sz="2800" b="1" dirty="0">
              <a:solidFill>
                <a:srgbClr val="FF0000"/>
              </a:solidFill>
            </a:endParaRPr>
          </a:p>
          <a:p>
            <a:r>
              <a:rPr lang="ar-SA" sz="2800" b="1" dirty="0" smtClean="0">
                <a:solidFill>
                  <a:srgbClr val="FF0000"/>
                </a:solidFill>
              </a:rPr>
              <a:t>8- بــأيِّ </a:t>
            </a:r>
            <a:r>
              <a:rPr lang="ar-SA" sz="2800" b="1" dirty="0">
                <a:solidFill>
                  <a:srgbClr val="FF0000"/>
                </a:solidFill>
              </a:rPr>
              <a:t>كـتــــابٍ أمْ بـأيـــَّـةِ ســنـَّـةٍ                   يُرى حبُّهـمْ عــارًا علـيَّ ويُحســبُ</a:t>
            </a:r>
            <a:r>
              <a:rPr lang="ar-SA" sz="2800" b="1" dirty="0" smtClean="0">
                <a:solidFill>
                  <a:srgbClr val="FF0000"/>
                </a:solidFill>
              </a:rPr>
              <a:t>؟</a:t>
            </a:r>
          </a:p>
          <a:p>
            <a:endParaRPr lang="ar-SA" sz="2800" b="1" dirty="0">
              <a:solidFill>
                <a:srgbClr val="FF0000"/>
              </a:solidFill>
            </a:endParaRPr>
          </a:p>
          <a:p>
            <a:endParaRPr lang="ar-SA" sz="2800" dirty="0"/>
          </a:p>
        </p:txBody>
      </p:sp>
    </p:spTree>
    <p:extLst>
      <p:ext uri="{BB962C8B-B14F-4D97-AF65-F5344CB8AC3E}">
        <p14:creationId xmlns:p14="http://schemas.microsoft.com/office/powerpoint/2010/main" val="36437577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150125"/>
            <a:ext cx="11160000" cy="5728074"/>
          </a:xfrm>
        </p:spPr>
        <p:txBody>
          <a:bodyPr>
            <a:normAutofit fontScale="55000" lnSpcReduction="20000"/>
          </a:bodyPr>
          <a:lstStyle/>
          <a:p>
            <a:endParaRPr lang="ar-SA" dirty="0"/>
          </a:p>
          <a:p>
            <a:pPr>
              <a:lnSpc>
                <a:spcPct val="170000"/>
              </a:lnSpc>
            </a:pPr>
            <a:r>
              <a:rPr lang="ar-SA" sz="4200" dirty="0" smtClean="0"/>
              <a:t>7- إنّ </a:t>
            </a:r>
            <a:r>
              <a:rPr lang="ar-SA" sz="4200" dirty="0"/>
              <a:t>حبّي وتأييدي وتشيّعي لآل البيت فقط؛ للرّسول وأهل بيته ( علي وأبنائه ). وطريقي وعقيدتي ومذهبي وديني وسياستي الّتي اتّبعها طريق الحقّ في تأييدهم. ( طريق الإسلام الصّحيح ).</a:t>
            </a:r>
          </a:p>
          <a:p>
            <a:pPr>
              <a:lnSpc>
                <a:spcPct val="170000"/>
              </a:lnSpc>
            </a:pPr>
            <a:r>
              <a:rPr lang="ar-SA" sz="4200" dirty="0" smtClean="0"/>
              <a:t>-من صفات </a:t>
            </a:r>
            <a:r>
              <a:rPr lang="ar-SA" sz="4200" dirty="0"/>
              <a:t>بني هاشم: أصحاب الحقّ</a:t>
            </a:r>
            <a:r>
              <a:rPr lang="ar-SA" sz="4200" dirty="0" smtClean="0"/>
              <a:t>.</a:t>
            </a:r>
            <a:endParaRPr lang="ar-SA" sz="4200" dirty="0"/>
          </a:p>
          <a:p>
            <a:pPr>
              <a:lnSpc>
                <a:spcPct val="170000"/>
              </a:lnSpc>
            </a:pPr>
            <a:r>
              <a:rPr lang="ar-SA" sz="4200" dirty="0" smtClean="0"/>
              <a:t>8-  </a:t>
            </a:r>
            <a:r>
              <a:rPr lang="ar-SA" sz="4200" dirty="0"/>
              <a:t>يتساءل الشّاعر مندهشًا لمن يلومه في حبّ آل البيت: ما هي التّبريرات والادّعاءات والأسباب الّتي يرى بها الآخرون حُبّي وتأييدي ومدحي لآل البيت عيبًا وسبّة؟ هل تعتمد هذه التّبريرات على أدلّة حقيقيّة كالقرآن أو السّنة أو أيّ قانون أو دستور؟ فهذا الحبّ أصيل مقدّس يجلب الشّرف والرّفعة والكرامة.</a:t>
            </a:r>
          </a:p>
          <a:p>
            <a:pPr>
              <a:lnSpc>
                <a:spcPct val="170000"/>
              </a:lnSpc>
            </a:pPr>
            <a:r>
              <a:rPr lang="ar-SA" sz="4200" dirty="0"/>
              <a:t> ( وهنا يردّ على الأمويين الّذين قد يحاسبونه على تشيّعه ، ويدّعون بعار الانتساب للشّيعة، وأنّه أصاب حقّ الخلافة).</a:t>
            </a:r>
          </a:p>
          <a:p>
            <a:pPr>
              <a:lnSpc>
                <a:spcPct val="170000"/>
              </a:lnSpc>
            </a:pPr>
            <a:endParaRPr lang="ar-SA" sz="4200" dirty="0"/>
          </a:p>
          <a:p>
            <a:pPr marL="0" indent="0">
              <a:buNone/>
            </a:pPr>
            <a:r>
              <a:rPr lang="ar-SA" sz="3400" dirty="0"/>
              <a:t>	</a:t>
            </a:r>
            <a:endParaRPr lang="he-IL" sz="3400" dirty="0"/>
          </a:p>
        </p:txBody>
      </p:sp>
    </p:spTree>
    <p:extLst>
      <p:ext uri="{BB962C8B-B14F-4D97-AF65-F5344CB8AC3E}">
        <p14:creationId xmlns:p14="http://schemas.microsoft.com/office/powerpoint/2010/main" val="2857185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sz="3600" dirty="0" smtClean="0"/>
              <a:t>المهارات المكتسبة من النصّ</a:t>
            </a:r>
            <a:endParaRPr lang="he-IL" sz="3600" dirty="0"/>
          </a:p>
        </p:txBody>
      </p:sp>
      <p:sp>
        <p:nvSpPr>
          <p:cNvPr id="4" name="מציין מיקום תוכן 3"/>
          <p:cNvSpPr>
            <a:spLocks noGrp="1"/>
          </p:cNvSpPr>
          <p:nvPr>
            <p:ph sz="quarter" idx="4"/>
          </p:nvPr>
        </p:nvSpPr>
        <p:spPr>
          <a:xfrm>
            <a:off x="515206" y="1310185"/>
            <a:ext cx="11160000" cy="4568013"/>
          </a:xfrm>
        </p:spPr>
        <p:txBody>
          <a:bodyPr>
            <a:normAutofit fontScale="92500" lnSpcReduction="10000"/>
          </a:bodyPr>
          <a:lstStyle/>
          <a:p>
            <a:r>
              <a:rPr lang="ar-SA" dirty="0"/>
              <a:t>1-	طرح الأسئلة: طربتُ وما شوقًا إلى البيض أطربُ...</a:t>
            </a:r>
          </a:p>
          <a:p>
            <a:r>
              <a:rPr lang="ar-SA" dirty="0"/>
              <a:t>ما الّذي يُطرب الشاعر؟؟....</a:t>
            </a:r>
          </a:p>
          <a:p>
            <a:endParaRPr lang="ar-SA" dirty="0"/>
          </a:p>
          <a:p>
            <a:r>
              <a:rPr lang="ar-SA" dirty="0"/>
              <a:t>2-	التحليل: بني هاشم رهط النبيّ....</a:t>
            </a:r>
          </a:p>
          <a:p>
            <a:r>
              <a:rPr lang="ar-SA" dirty="0"/>
              <a:t>تحليل أسباب طرب الشاعر من خلال الأبيات 4،5،6</a:t>
            </a:r>
          </a:p>
          <a:p>
            <a:endParaRPr lang="ar-SA" dirty="0"/>
          </a:p>
          <a:p>
            <a:r>
              <a:rPr lang="ar-SA" dirty="0"/>
              <a:t>3-	الربط: ولكن إلى أهل... الربط بين الملهيات الّتي لا تُطرب الشاعر وبين السبب الرئيسيّ لطربه</a:t>
            </a:r>
          </a:p>
          <a:p>
            <a:endParaRPr lang="ar-SA" dirty="0"/>
          </a:p>
          <a:p>
            <a:r>
              <a:rPr lang="ar-SA" dirty="0"/>
              <a:t>4-	التصنيف: تصنيف الأفعال ماضٍ مضارع  طربتُ أطربُ، يلعبُ</a:t>
            </a:r>
            <a:r>
              <a:rPr lang="ar-SA" dirty="0" smtClean="0"/>
              <a:t>....</a:t>
            </a:r>
            <a:endParaRPr lang="ar-SA" dirty="0"/>
          </a:p>
          <a:p>
            <a:endParaRPr lang="ar-SA" dirty="0"/>
          </a:p>
          <a:p>
            <a:r>
              <a:rPr lang="ar-SA" dirty="0"/>
              <a:t>5-	الاستنتاج: وما ليَ إلّا آلُ أحمد شيعةٌ.....ويحسبُ  استنتاج علاقة الشاعر بآلِ أحمد، وحبّه للنبيّ.</a:t>
            </a:r>
          </a:p>
          <a:p>
            <a:endParaRPr lang="he-IL" dirty="0"/>
          </a:p>
        </p:txBody>
      </p:sp>
    </p:spTree>
    <p:extLst>
      <p:ext uri="{BB962C8B-B14F-4D97-AF65-F5344CB8AC3E}">
        <p14:creationId xmlns:p14="http://schemas.microsoft.com/office/powerpoint/2010/main" val="2108895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sz="3600" dirty="0" smtClean="0"/>
              <a:t>القيم المكتسبة من النصّ</a:t>
            </a:r>
            <a:endParaRPr lang="he-IL" sz="3600" dirty="0"/>
          </a:p>
        </p:txBody>
      </p:sp>
      <p:sp>
        <p:nvSpPr>
          <p:cNvPr id="4" name="מציין מיקום תוכן 3"/>
          <p:cNvSpPr>
            <a:spLocks noGrp="1"/>
          </p:cNvSpPr>
          <p:nvPr>
            <p:ph sz="quarter" idx="4"/>
          </p:nvPr>
        </p:nvSpPr>
        <p:spPr>
          <a:xfrm>
            <a:off x="515206" y="933095"/>
            <a:ext cx="11160000" cy="4945104"/>
          </a:xfrm>
        </p:spPr>
        <p:txBody>
          <a:bodyPr>
            <a:normAutofit fontScale="55000" lnSpcReduction="20000"/>
          </a:bodyPr>
          <a:lstStyle/>
          <a:p>
            <a:endParaRPr lang="ar-SA" dirty="0"/>
          </a:p>
          <a:p>
            <a:r>
              <a:rPr lang="ar-SA" sz="3800" dirty="0" smtClean="0"/>
              <a:t>1- </a:t>
            </a:r>
            <a:r>
              <a:rPr lang="ar-SA" sz="3800" dirty="0"/>
              <a:t>	تقبّل الاخر: رغم أنّه أمويّ تقبّل الشيعة</a:t>
            </a:r>
          </a:p>
          <a:p>
            <a:endParaRPr lang="ar-SA" sz="3400" dirty="0"/>
          </a:p>
          <a:p>
            <a:r>
              <a:rPr lang="ar-SA" sz="3400" dirty="0"/>
              <a:t>2-	المحبّة: محبّة الناس </a:t>
            </a:r>
          </a:p>
          <a:p>
            <a:endParaRPr lang="ar-SA" sz="3400" dirty="0"/>
          </a:p>
          <a:p>
            <a:r>
              <a:rPr lang="ar-SA" sz="3400" dirty="0"/>
              <a:t>3-	الاحترام: البيت السادس</a:t>
            </a:r>
          </a:p>
          <a:p>
            <a:endParaRPr lang="ar-SA" sz="3400" dirty="0"/>
          </a:p>
          <a:p>
            <a:r>
              <a:rPr lang="ar-SA" sz="3400" dirty="0"/>
              <a:t>4-	الإعجاب والرضى: البيت الخامس بهم ولهم </a:t>
            </a:r>
            <a:r>
              <a:rPr lang="ar-SA" sz="3400" dirty="0" smtClean="0"/>
              <a:t>أرضى</a:t>
            </a:r>
            <a:endParaRPr lang="ar-SA" sz="3400" dirty="0"/>
          </a:p>
          <a:p>
            <a:endParaRPr lang="ar-SA" sz="3400" dirty="0"/>
          </a:p>
          <a:p>
            <a:r>
              <a:rPr lang="ar-SA" sz="3400" dirty="0"/>
              <a:t>5-	التقدير: من خلال اعترافه بعظمة بني هاشم</a:t>
            </a:r>
          </a:p>
          <a:p>
            <a:endParaRPr lang="ar-SA" sz="3400" dirty="0"/>
          </a:p>
          <a:p>
            <a:r>
              <a:rPr lang="ar-SA" sz="3400" dirty="0"/>
              <a:t>6-	المدح: بني هاشم هم رهط...</a:t>
            </a:r>
          </a:p>
          <a:p>
            <a:endParaRPr lang="ar-SA" sz="3400" dirty="0"/>
          </a:p>
          <a:p>
            <a:r>
              <a:rPr lang="ar-SA" sz="3400" dirty="0"/>
              <a:t>7-	الطاعة: خفضتُ لهم </a:t>
            </a:r>
            <a:r>
              <a:rPr lang="ar-SA" sz="3400" dirty="0" smtClean="0"/>
              <a:t>...</a:t>
            </a:r>
          </a:p>
          <a:p>
            <a:r>
              <a:rPr lang="ar-SA" sz="3400" dirty="0"/>
              <a:t> الاهتمام بالمبادئ والأخلاقيّات، وليس بالملهيات الماديّة..</a:t>
            </a:r>
          </a:p>
          <a:p>
            <a:endParaRPr lang="ar-SA" sz="3400" dirty="0"/>
          </a:p>
          <a:p>
            <a:endParaRPr lang="ar-SA" dirty="0"/>
          </a:p>
          <a:p>
            <a:endParaRPr lang="he-IL" dirty="0"/>
          </a:p>
        </p:txBody>
      </p:sp>
    </p:spTree>
    <p:extLst>
      <p:ext uri="{BB962C8B-B14F-4D97-AF65-F5344CB8AC3E}">
        <p14:creationId xmlns:p14="http://schemas.microsoft.com/office/powerpoint/2010/main" val="27873491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sz="3600" dirty="0" smtClean="0"/>
              <a:t>الأساليب الّتي وظّفها الشّاعر في النصّ</a:t>
            </a:r>
            <a:endParaRPr lang="he-IL" sz="3600" dirty="0"/>
          </a:p>
        </p:txBody>
      </p:sp>
      <p:sp>
        <p:nvSpPr>
          <p:cNvPr id="4" name="מציין מיקום תוכן 3"/>
          <p:cNvSpPr>
            <a:spLocks noGrp="1"/>
          </p:cNvSpPr>
          <p:nvPr>
            <p:ph sz="quarter" idx="4"/>
          </p:nvPr>
        </p:nvSpPr>
        <p:spPr>
          <a:xfrm>
            <a:off x="515206" y="933095"/>
            <a:ext cx="11160000" cy="4945104"/>
          </a:xfrm>
        </p:spPr>
        <p:txBody>
          <a:bodyPr>
            <a:normAutofit/>
          </a:bodyPr>
          <a:lstStyle/>
          <a:p>
            <a:pPr>
              <a:lnSpc>
                <a:spcPct val="150000"/>
              </a:lnSpc>
            </a:pPr>
            <a:r>
              <a:rPr lang="ar-SA" dirty="0" smtClean="0"/>
              <a:t>1-</a:t>
            </a:r>
            <a:r>
              <a:rPr lang="ar-SA" dirty="0"/>
              <a:t>	الأسلوب الإنشائيّ الخبريّ      جاءت معظم الأبيات بالأسلوب الخبريّ لأتّها تحمل أخبارًا يتلقّاها القارئ أو السامع، فالشاعر يقصّ أمره على الناس، وهذا ما يحتمل التصديق أو التكذيب، لذلك فهو أسلوب </a:t>
            </a:r>
            <a:r>
              <a:rPr lang="ar-SA" dirty="0" smtClean="0"/>
              <a:t>خبريّ</a:t>
            </a:r>
            <a:endParaRPr lang="ar-SA" dirty="0"/>
          </a:p>
          <a:p>
            <a:pPr>
              <a:lnSpc>
                <a:spcPct val="150000"/>
              </a:lnSpc>
            </a:pPr>
            <a:r>
              <a:rPr lang="ar-SA" dirty="0"/>
              <a:t>2-	الطباق: أرضى و أغضب أي موافقة </a:t>
            </a:r>
            <a:r>
              <a:rPr lang="ar-SA" dirty="0" smtClean="0"/>
              <a:t>ورفض- السّانحات </a:t>
            </a:r>
            <a:r>
              <a:rPr lang="ar-SA" dirty="0" err="1" smtClean="0"/>
              <a:t>البارحات</a:t>
            </a:r>
            <a:r>
              <a:rPr lang="ar-SA" dirty="0" smtClean="0"/>
              <a:t>- وهي كناية عن التّفاؤل والتّشاؤم. سليم القرن </a:t>
            </a:r>
            <a:r>
              <a:rPr lang="ar-SA" dirty="0" err="1" smtClean="0"/>
              <a:t>وأعضب</a:t>
            </a:r>
            <a:r>
              <a:rPr lang="ar-SA" dirty="0" smtClean="0"/>
              <a:t>.</a:t>
            </a:r>
            <a:endParaRPr lang="ar-SA" dirty="0"/>
          </a:p>
          <a:p>
            <a:pPr>
              <a:lnSpc>
                <a:spcPct val="150000"/>
              </a:lnSpc>
            </a:pPr>
            <a:r>
              <a:rPr lang="ar-SA" dirty="0"/>
              <a:t>3-	التشويق: الأبيات 1،2،3 </a:t>
            </a:r>
          </a:p>
          <a:p>
            <a:pPr>
              <a:lnSpc>
                <a:spcPct val="150000"/>
              </a:lnSpc>
            </a:pPr>
            <a:r>
              <a:rPr lang="ar-SA" dirty="0"/>
              <a:t>4-	التوكيد: البيت الخامس لإظهار موقفه من بني هاشم في حالتين متضادّتين، قبولهم وقبول مبادئهم، والرضى بهم، ورفض من يقف ضدّهم.</a:t>
            </a:r>
          </a:p>
          <a:p>
            <a:pPr>
              <a:lnSpc>
                <a:spcPct val="150000"/>
              </a:lnSpc>
            </a:pPr>
            <a:endParaRPr lang="ar-SA" dirty="0"/>
          </a:p>
          <a:p>
            <a:pPr>
              <a:lnSpc>
                <a:spcPct val="150000"/>
              </a:lnSpc>
            </a:pPr>
            <a:endParaRPr lang="he-IL" dirty="0"/>
          </a:p>
        </p:txBody>
      </p:sp>
    </p:spTree>
    <p:extLst>
      <p:ext uri="{BB962C8B-B14F-4D97-AF65-F5344CB8AC3E}">
        <p14:creationId xmlns:p14="http://schemas.microsoft.com/office/powerpoint/2010/main" val="67642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491319"/>
            <a:ext cx="11160000" cy="5386879"/>
          </a:xfrm>
        </p:spPr>
        <p:txBody>
          <a:bodyPr>
            <a:normAutofit lnSpcReduction="10000"/>
          </a:bodyPr>
          <a:lstStyle/>
          <a:p>
            <a:pPr>
              <a:lnSpc>
                <a:spcPct val="200000"/>
              </a:lnSpc>
            </a:pPr>
            <a:r>
              <a:rPr lang="ar-SA" dirty="0"/>
              <a:t>5-	الكناية: (بنان مخضّب) كناية عن المرأة الناعمة </a:t>
            </a:r>
            <a:r>
              <a:rPr lang="ar-SA" dirty="0" smtClean="0"/>
              <a:t>المتبرّجة</a:t>
            </a:r>
          </a:p>
          <a:p>
            <a:pPr>
              <a:lnSpc>
                <a:spcPct val="200000"/>
              </a:lnSpc>
              <a:buFontTx/>
              <a:buChar char="-"/>
            </a:pPr>
            <a:r>
              <a:rPr lang="ar-SA" dirty="0" smtClean="0"/>
              <a:t>(البيض</a:t>
            </a:r>
            <a:r>
              <a:rPr lang="ar-SA" dirty="0"/>
              <a:t>) كناية عن النساء ذوات اللّون الأبيض، (ذو الشيب) كناية عن التقدّم في العمر، (رسم منزل) آثار بيت الأحبّة، (مذهب الحقّ) الدين الإسلاميّ، خفض الجناح: كناية عن الخضوع، أهل الفضائل كناية عن بني هاشم. بني حوّاء: كناية عنن جميع </a:t>
            </a:r>
            <a:r>
              <a:rPr lang="ar-SA" dirty="0" smtClean="0"/>
              <a:t>البشر.</a:t>
            </a:r>
            <a:endParaRPr lang="ar-SA" dirty="0"/>
          </a:p>
          <a:p>
            <a:pPr marL="0" indent="0">
              <a:lnSpc>
                <a:spcPct val="200000"/>
              </a:lnSpc>
              <a:buNone/>
            </a:pPr>
            <a:r>
              <a:rPr lang="ar-SA" dirty="0" smtClean="0"/>
              <a:t>6- </a:t>
            </a:r>
            <a:r>
              <a:rPr lang="ar-SA" dirty="0"/>
              <a:t>	الاستعارة: (خفضتُ لهم منّي الجناح مودّةً) فقد شبّه حاله في ركونه إلى بني هاشم بالطائر الوديع الّذي يخفض جناحه لمن يقدّم له الحبّ </a:t>
            </a:r>
            <a:r>
              <a:rPr lang="ar-SA" dirty="0" smtClean="0"/>
              <a:t>والولاء</a:t>
            </a:r>
            <a:endParaRPr lang="ar-SA" dirty="0"/>
          </a:p>
          <a:p>
            <a:pPr marL="0" indent="0">
              <a:lnSpc>
                <a:spcPct val="200000"/>
              </a:lnSpc>
              <a:buNone/>
            </a:pPr>
            <a:r>
              <a:rPr lang="ar-SA" dirty="0" smtClean="0"/>
              <a:t>7- </a:t>
            </a:r>
            <a:r>
              <a:rPr lang="ar-SA" dirty="0"/>
              <a:t>	التصريع: أطرب يطرب البيت الأوّل</a:t>
            </a:r>
          </a:p>
          <a:p>
            <a:pPr marL="0" indent="0">
              <a:lnSpc>
                <a:spcPct val="150000"/>
              </a:lnSpc>
              <a:buNone/>
            </a:pPr>
            <a:endParaRPr lang="ar-SA" dirty="0" smtClean="0"/>
          </a:p>
          <a:p>
            <a:pPr marL="0" indent="0">
              <a:lnSpc>
                <a:spcPct val="150000"/>
              </a:lnSpc>
              <a:buNone/>
            </a:pPr>
            <a:endParaRPr lang="ar-SA" dirty="0"/>
          </a:p>
          <a:p>
            <a:endParaRPr lang="he-IL" dirty="0"/>
          </a:p>
        </p:txBody>
      </p:sp>
    </p:spTree>
    <p:extLst>
      <p:ext uri="{BB962C8B-B14F-4D97-AF65-F5344CB8AC3E}">
        <p14:creationId xmlns:p14="http://schemas.microsoft.com/office/powerpoint/2010/main" val="4189003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321" y="2695767"/>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5" name="כותרת 4"/>
          <p:cNvSpPr>
            <a:spLocks noGrp="1"/>
          </p:cNvSpPr>
          <p:nvPr>
            <p:ph type="ctrTitle"/>
          </p:nvPr>
        </p:nvSpPr>
        <p:spPr/>
        <p:txBody>
          <a:bodyPr/>
          <a:lstStyle/>
          <a:p>
            <a:r>
              <a:rPr lang="ar-SA" sz="5400" dirty="0" smtClean="0"/>
              <a:t>أدب للمرحلة الثّانويّة - شعر كلاسيكيّ قديم</a:t>
            </a:r>
            <a:endParaRPr lang="he-IL" sz="5400" dirty="0"/>
          </a:p>
        </p:txBody>
      </p:sp>
      <p:sp>
        <p:nvSpPr>
          <p:cNvPr id="7" name="כותרת משנה 6"/>
          <p:cNvSpPr>
            <a:spLocks noGrp="1"/>
          </p:cNvSpPr>
          <p:nvPr>
            <p:ph type="subTitle" idx="1"/>
          </p:nvPr>
        </p:nvSpPr>
        <p:spPr>
          <a:xfrm>
            <a:off x="738117" y="2695767"/>
            <a:ext cx="10872000" cy="1965529"/>
          </a:xfrm>
        </p:spPr>
        <p:txBody>
          <a:bodyPr/>
          <a:lstStyle/>
          <a:p>
            <a:r>
              <a:rPr lang="ar-SA" dirty="0" smtClean="0">
                <a:sym typeface="Varela Round"/>
              </a:rPr>
              <a:t>نصّ طربت – للشّاعر الكميت بن زيد الأسديّ</a:t>
            </a:r>
          </a:p>
          <a:p>
            <a:r>
              <a:rPr lang="ar-SA" dirty="0" smtClean="0">
                <a:sym typeface="Varela Round"/>
              </a:rPr>
              <a:t>الوحدة الأولى 020181</a:t>
            </a:r>
            <a:endParaRPr lang="ar-SA" dirty="0" smtClean="0">
              <a:sym typeface="Varela Round"/>
            </a:endParaRPr>
          </a:p>
          <a:p>
            <a:r>
              <a:rPr lang="ar-SA" dirty="0" smtClean="0">
                <a:sym typeface="Varela Round"/>
              </a:rPr>
              <a:t> </a:t>
            </a:r>
            <a:endParaRPr lang="he-IL" dirty="0">
              <a:sym typeface="Varela Round"/>
            </a:endParaRPr>
          </a:p>
        </p:txBody>
      </p:sp>
      <p:sp>
        <p:nvSpPr>
          <p:cNvPr id="4" name="מציין מיקום תוכן 3"/>
          <p:cNvSpPr>
            <a:spLocks noGrp="1"/>
          </p:cNvSpPr>
          <p:nvPr>
            <p:ph idx="10"/>
          </p:nvPr>
        </p:nvSpPr>
        <p:spPr>
          <a:xfrm>
            <a:off x="738117" y="3812345"/>
            <a:ext cx="10872000" cy="563486"/>
          </a:xfrm>
        </p:spPr>
        <p:txBody>
          <a:bodyPr/>
          <a:lstStyle/>
          <a:p>
            <a:r>
              <a:rPr lang="ar-SA" sz="3200" dirty="0" smtClean="0">
                <a:sym typeface="Varela Round"/>
              </a:rPr>
              <a:t>المعلّمة: عايدة حمزة مصاروة</a:t>
            </a:r>
            <a:endParaRPr lang="he-IL" sz="3200" dirty="0">
              <a:sym typeface="Varela Roun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122831"/>
            <a:ext cx="11160000" cy="5755368"/>
          </a:xfrm>
        </p:spPr>
        <p:txBody>
          <a:bodyPr>
            <a:normAutofit/>
          </a:bodyPr>
          <a:lstStyle/>
          <a:p>
            <a:pPr>
              <a:lnSpc>
                <a:spcPct val="200000"/>
              </a:lnSpc>
            </a:pPr>
            <a:r>
              <a:rPr lang="ar-SA" dirty="0" smtClean="0"/>
              <a:t>8- </a:t>
            </a:r>
            <a:r>
              <a:rPr lang="ar-SA" dirty="0"/>
              <a:t>	الترادف: منزل = </a:t>
            </a:r>
            <a:r>
              <a:rPr lang="ar-SA" dirty="0" smtClean="0"/>
              <a:t>دار</a:t>
            </a:r>
          </a:p>
          <a:p>
            <a:pPr>
              <a:lnSpc>
                <a:spcPct val="200000"/>
              </a:lnSpc>
            </a:pPr>
            <a:r>
              <a:rPr lang="ar-SA" dirty="0" smtClean="0"/>
              <a:t>9- </a:t>
            </a:r>
            <a:r>
              <a:rPr lang="ar-SA" dirty="0"/>
              <a:t>	الاستفهام </a:t>
            </a:r>
            <a:r>
              <a:rPr lang="ar-SA" dirty="0" smtClean="0"/>
              <a:t>البلاغيّ/ الإنكاري: </a:t>
            </a:r>
            <a:r>
              <a:rPr lang="ar-SA" dirty="0"/>
              <a:t>أمرّ سليم القرن أم مرّ </a:t>
            </a:r>
            <a:r>
              <a:rPr lang="ar-SA" dirty="0" err="1"/>
              <a:t>أعضب</a:t>
            </a:r>
            <a:r>
              <a:rPr lang="ar-SA" dirty="0"/>
              <a:t>؟ الغرض المساواة \ التّسوية بينهما.</a:t>
            </a:r>
          </a:p>
          <a:p>
            <a:pPr>
              <a:lnSpc>
                <a:spcPct val="200000"/>
              </a:lnSpc>
            </a:pPr>
            <a:r>
              <a:rPr lang="ar-SA" dirty="0" smtClean="0"/>
              <a:t> </a:t>
            </a:r>
            <a:r>
              <a:rPr lang="ar-SA" dirty="0"/>
              <a:t>بأيّ </a:t>
            </a:r>
            <a:r>
              <a:rPr lang="ar-SA" dirty="0" smtClean="0"/>
              <a:t>كتاب؟.. </a:t>
            </a:r>
            <a:r>
              <a:rPr lang="ar-SA" dirty="0"/>
              <a:t>بأيّة </a:t>
            </a:r>
            <a:r>
              <a:rPr lang="ar-SA" dirty="0" smtClean="0"/>
              <a:t>سنّة؟.. </a:t>
            </a:r>
            <a:r>
              <a:rPr lang="ar-SA" dirty="0"/>
              <a:t>الغرض: إظهار الدّهشة والغرابة وعدم التّصديق، والرّد على معارضيه لتأكيد حبّه لآل البيت الّذي لا يجلب العار بل الشّرف والعزّة والكرامة.</a:t>
            </a:r>
          </a:p>
          <a:p>
            <a:pPr>
              <a:lnSpc>
                <a:spcPct val="200000"/>
              </a:lnSpc>
            </a:pPr>
            <a:r>
              <a:rPr lang="ar-SA" dirty="0"/>
              <a:t>- كتاب وسنّة: كناية عن القرآن والسّنّة</a:t>
            </a:r>
            <a:r>
              <a:rPr lang="ar-SA" dirty="0" smtClean="0"/>
              <a:t>.</a:t>
            </a:r>
            <a:endParaRPr lang="ar-SA" dirty="0"/>
          </a:p>
          <a:p>
            <a:pPr>
              <a:lnSpc>
                <a:spcPct val="200000"/>
              </a:lnSpc>
            </a:pPr>
            <a:r>
              <a:rPr lang="ar-SA" dirty="0" smtClean="0"/>
              <a:t>10- النفي</a:t>
            </a:r>
            <a:r>
              <a:rPr lang="ar-SA" dirty="0"/>
              <a:t>: ما شوقًا، ولا لعبًا </a:t>
            </a:r>
            <a:r>
              <a:rPr lang="ar-SA" dirty="0" smtClean="0"/>
              <a:t>....ولا السّانحات</a:t>
            </a:r>
            <a:endParaRPr lang="ar-SA" dirty="0"/>
          </a:p>
        </p:txBody>
      </p:sp>
    </p:spTree>
    <p:extLst>
      <p:ext uri="{BB962C8B-B14F-4D97-AF65-F5344CB8AC3E}">
        <p14:creationId xmlns:p14="http://schemas.microsoft.com/office/powerpoint/2010/main" val="2241005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627797"/>
            <a:ext cx="11160000" cy="5250401"/>
          </a:xfrm>
        </p:spPr>
        <p:txBody>
          <a:bodyPr>
            <a:normAutofit/>
          </a:bodyPr>
          <a:lstStyle/>
          <a:p>
            <a:endParaRPr lang="ar-SA" dirty="0" smtClean="0"/>
          </a:p>
          <a:p>
            <a:pPr marL="0" indent="0">
              <a:lnSpc>
                <a:spcPct val="150000"/>
              </a:lnSpc>
              <a:buNone/>
            </a:pPr>
            <a:r>
              <a:rPr lang="ar-SA" dirty="0"/>
              <a:t>11- 	التقسيم: أمرّ سليم القرن أم مرّ </a:t>
            </a:r>
            <a:r>
              <a:rPr lang="ar-SA" dirty="0" err="1"/>
              <a:t>أعضبُ</a:t>
            </a:r>
            <a:r>
              <a:rPr lang="ar-SA" dirty="0"/>
              <a:t>؟ ( يورد جميع الإمكانيّات ).</a:t>
            </a:r>
          </a:p>
          <a:p>
            <a:pPr marL="0" indent="0">
              <a:lnSpc>
                <a:spcPct val="150000"/>
              </a:lnSpc>
              <a:buNone/>
            </a:pPr>
            <a:r>
              <a:rPr lang="ar-SA" dirty="0"/>
              <a:t>12-  الحصر والقصر: ما لي إلا آل أحمد.. وما لي إلا مذهب.. الغرض: تفيد التّوكيد وإبعاد الشّك.</a:t>
            </a:r>
          </a:p>
          <a:p>
            <a:pPr marL="0" indent="0">
              <a:lnSpc>
                <a:spcPct val="150000"/>
              </a:lnSpc>
              <a:buNone/>
            </a:pPr>
            <a:r>
              <a:rPr lang="ar-SA" dirty="0"/>
              <a:t>13- 	العطف: وما شوقي ولا لعبًا عطف أدوات النفي وما، ولم يلهني</a:t>
            </a:r>
            <a:r>
              <a:rPr lang="ar-SA" dirty="0" smtClean="0"/>
              <a:t>....</a:t>
            </a:r>
          </a:p>
          <a:p>
            <a:pPr marL="0" indent="0">
              <a:lnSpc>
                <a:spcPct val="150000"/>
              </a:lnSpc>
              <a:buNone/>
            </a:pPr>
            <a:r>
              <a:rPr lang="ar-SA" dirty="0"/>
              <a:t>14- </a:t>
            </a:r>
            <a:r>
              <a:rPr lang="ar-SA" dirty="0" smtClean="0"/>
              <a:t> </a:t>
            </a:r>
            <a:r>
              <a:rPr lang="ar-SA" dirty="0"/>
              <a:t>المدح: صفات بني هاشم وأبناء عليّ: أصحاب الصفات الحميدة، الكرماء، اصحاب العقول، خير بني آدم.</a:t>
            </a:r>
          </a:p>
          <a:p>
            <a:pPr marL="0" indent="0">
              <a:lnSpc>
                <a:spcPct val="150000"/>
              </a:lnSpc>
              <a:buNone/>
            </a:pPr>
            <a:endParaRPr lang="ar-SA" dirty="0"/>
          </a:p>
          <a:p>
            <a:pPr marL="0" indent="0">
              <a:lnSpc>
                <a:spcPct val="150000"/>
              </a:lnSpc>
              <a:buNone/>
            </a:pPr>
            <a:endParaRPr lang="ar-SA" dirty="0"/>
          </a:p>
          <a:p>
            <a:pPr marL="0" indent="0">
              <a:buNone/>
            </a:pPr>
            <a:endParaRPr lang="ar-SA" dirty="0" smtClean="0"/>
          </a:p>
          <a:p>
            <a:endParaRPr lang="ar-SA" dirty="0"/>
          </a:p>
          <a:p>
            <a:pPr marL="0" indent="0">
              <a:buNone/>
            </a:pPr>
            <a:endParaRPr lang="ar-SA" dirty="0"/>
          </a:p>
          <a:p>
            <a:endParaRPr lang="ar-SA" dirty="0"/>
          </a:p>
          <a:p>
            <a:endParaRPr lang="ar-SA" dirty="0"/>
          </a:p>
          <a:p>
            <a:endParaRPr lang="he-IL" dirty="0"/>
          </a:p>
        </p:txBody>
      </p:sp>
    </p:spTree>
    <p:extLst>
      <p:ext uri="{BB962C8B-B14F-4D97-AF65-F5344CB8AC3E}">
        <p14:creationId xmlns:p14="http://schemas.microsoft.com/office/powerpoint/2010/main" val="4217189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4"/>
          <p:cNvSpPr>
            <a:spLocks noGrp="1"/>
          </p:cNvSpPr>
          <p:nvPr>
            <p:ph type="title"/>
          </p:nvPr>
        </p:nvSpPr>
        <p:spPr>
          <a:xfrm>
            <a:off x="515206" y="213093"/>
            <a:ext cx="11160000" cy="4959408"/>
          </a:xfrm>
        </p:spPr>
        <p:txBody>
          <a:bodyPr/>
          <a:lstStyle/>
          <a:p>
            <a:pPr>
              <a:lnSpc>
                <a:spcPct val="150000"/>
              </a:lnSpc>
            </a:pPr>
            <a:r>
              <a:rPr lang="ar-SA" dirty="0" smtClean="0"/>
              <a:t>نشكركم على المشاركة وحسن الإصغاء</a:t>
            </a:r>
            <a:br>
              <a:rPr lang="ar-SA" dirty="0" smtClean="0"/>
            </a:br>
            <a:r>
              <a:rPr lang="ar-SA" dirty="0" smtClean="0"/>
              <a:t>المعلّمة عايدة حمزة مصاروة</a:t>
            </a:r>
            <a:r>
              <a:rPr lang="ar-SA" dirty="0" smtClean="0"/>
              <a:t> </a:t>
            </a:r>
            <a:endParaRPr lang="he-I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p:txBody>
          <a:bodyPr/>
          <a:lstStyle/>
          <a:p>
            <a:r>
              <a:rPr lang="ar-SA" dirty="0" smtClean="0"/>
              <a:t>سنتعرّف اليوم على </a:t>
            </a:r>
            <a:r>
              <a:rPr lang="he-IL" dirty="0" smtClean="0"/>
              <a:t> </a:t>
            </a:r>
            <a:endParaRPr lang="he-IL" dirty="0"/>
          </a:p>
        </p:txBody>
      </p:sp>
      <p:sp>
        <p:nvSpPr>
          <p:cNvPr id="3" name="מציין מיקום טקסט 2"/>
          <p:cNvSpPr>
            <a:spLocks noGrp="1"/>
          </p:cNvSpPr>
          <p:nvPr>
            <p:ph type="body" sz="quarter" idx="3"/>
          </p:nvPr>
        </p:nvSpPr>
        <p:spPr/>
        <p:txBody>
          <a:bodyPr/>
          <a:lstStyle/>
          <a:p>
            <a:r>
              <a:rPr lang="ar-SA" dirty="0" smtClean="0"/>
              <a:t>مهارات </a:t>
            </a:r>
            <a:endParaRPr lang="he-IL" dirty="0"/>
          </a:p>
        </p:txBody>
      </p:sp>
      <p:sp>
        <p:nvSpPr>
          <p:cNvPr id="12" name="מציין מיקום תוכן 11"/>
          <p:cNvSpPr>
            <a:spLocks noGrp="1"/>
          </p:cNvSpPr>
          <p:nvPr>
            <p:ph sz="quarter" idx="4"/>
          </p:nvPr>
        </p:nvSpPr>
        <p:spPr/>
        <p:txBody>
          <a:bodyPr/>
          <a:lstStyle/>
          <a:p>
            <a:pPr>
              <a:lnSpc>
                <a:spcPct val="150000"/>
              </a:lnSpc>
            </a:pPr>
            <a:r>
              <a:rPr lang="ar-SA" b="1" dirty="0" smtClean="0"/>
              <a:t>طرح الأسئلة</a:t>
            </a:r>
          </a:p>
          <a:p>
            <a:pPr>
              <a:lnSpc>
                <a:spcPct val="150000"/>
              </a:lnSpc>
            </a:pPr>
            <a:r>
              <a:rPr lang="ar-SA" b="1" dirty="0" smtClean="0"/>
              <a:t>التّحليل</a:t>
            </a:r>
          </a:p>
          <a:p>
            <a:pPr>
              <a:lnSpc>
                <a:spcPct val="150000"/>
              </a:lnSpc>
            </a:pPr>
            <a:r>
              <a:rPr lang="ar-SA" b="1" dirty="0" smtClean="0"/>
              <a:t>الرّبط</a:t>
            </a:r>
          </a:p>
          <a:p>
            <a:pPr>
              <a:lnSpc>
                <a:spcPct val="150000"/>
              </a:lnSpc>
            </a:pPr>
            <a:r>
              <a:rPr lang="ar-SA" b="1" dirty="0" smtClean="0"/>
              <a:t>التّصنيف</a:t>
            </a:r>
          </a:p>
          <a:p>
            <a:pPr>
              <a:lnSpc>
                <a:spcPct val="150000"/>
              </a:lnSpc>
            </a:pPr>
            <a:r>
              <a:rPr lang="ar-SA" b="1" dirty="0" smtClean="0"/>
              <a:t>وذلك من خلال النص</a:t>
            </a:r>
            <a:r>
              <a:rPr lang="ar-SA" dirty="0" smtClean="0"/>
              <a:t>ّ</a:t>
            </a:r>
            <a:endParaRPr lang="he-I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321" y="2695767"/>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5" name="כותרת 4"/>
          <p:cNvSpPr>
            <a:spLocks noGrp="1"/>
          </p:cNvSpPr>
          <p:nvPr>
            <p:ph type="ctrTitle"/>
          </p:nvPr>
        </p:nvSpPr>
        <p:spPr>
          <a:xfrm>
            <a:off x="738940" y="1214652"/>
            <a:ext cx="10871177" cy="1255594"/>
          </a:xfrm>
        </p:spPr>
        <p:txBody>
          <a:bodyPr/>
          <a:lstStyle/>
          <a:p>
            <a:r>
              <a:rPr lang="ar-SA" dirty="0" smtClean="0"/>
              <a:t>سنتعلّم اليوم عن</a:t>
            </a:r>
            <a:endParaRPr lang="he-IL" dirty="0"/>
          </a:p>
        </p:txBody>
      </p:sp>
      <p:sp>
        <p:nvSpPr>
          <p:cNvPr id="8" name="כותרת משנה 7"/>
          <p:cNvSpPr>
            <a:spLocks noGrp="1"/>
          </p:cNvSpPr>
          <p:nvPr>
            <p:ph type="subTitle" idx="1"/>
          </p:nvPr>
        </p:nvSpPr>
        <p:spPr>
          <a:xfrm>
            <a:off x="738117" y="2279176"/>
            <a:ext cx="10872000" cy="2674962"/>
          </a:xfrm>
        </p:spPr>
        <p:txBody>
          <a:bodyPr/>
          <a:lstStyle/>
          <a:p>
            <a:r>
              <a:rPr lang="ar-SA" dirty="0" smtClean="0"/>
              <a:t> الشعر الكلاسيكيّ القديم ومميّزاته</a:t>
            </a:r>
          </a:p>
          <a:p>
            <a:r>
              <a:rPr lang="ar-SA" dirty="0" smtClean="0"/>
              <a:t>الشّاعر الكميت</a:t>
            </a:r>
          </a:p>
          <a:p>
            <a:r>
              <a:rPr lang="ar-SA" dirty="0" smtClean="0"/>
              <a:t>مضمون النصّ</a:t>
            </a:r>
          </a:p>
          <a:p>
            <a:r>
              <a:rPr lang="ar-SA" dirty="0" smtClean="0"/>
              <a:t>الأساليب الّتي وظّفها الشّاعر في النصّ</a:t>
            </a:r>
          </a:p>
          <a:p>
            <a:endParaRPr lang="he-I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8" name="כותרת 7"/>
          <p:cNvSpPr>
            <a:spLocks noGrp="1"/>
          </p:cNvSpPr>
          <p:nvPr>
            <p:ph type="title"/>
          </p:nvPr>
        </p:nvSpPr>
        <p:spPr>
          <a:xfrm>
            <a:off x="515206" y="-168812"/>
            <a:ext cx="11160000" cy="914400"/>
          </a:xfrm>
        </p:spPr>
        <p:txBody>
          <a:bodyPr/>
          <a:lstStyle/>
          <a:p>
            <a:r>
              <a:rPr lang="ar-SA" dirty="0" smtClean="0"/>
              <a:t>نصّ طربتُ</a:t>
            </a:r>
            <a:endParaRPr lang="he-IL" dirty="0"/>
          </a:p>
        </p:txBody>
      </p:sp>
      <p:sp>
        <p:nvSpPr>
          <p:cNvPr id="12" name="מציין מיקום תוכן 11"/>
          <p:cNvSpPr>
            <a:spLocks noGrp="1"/>
          </p:cNvSpPr>
          <p:nvPr>
            <p:ph sz="quarter" idx="4"/>
          </p:nvPr>
        </p:nvSpPr>
        <p:spPr>
          <a:xfrm>
            <a:off x="515206" y="745588"/>
            <a:ext cx="11160000" cy="5132611"/>
          </a:xfrm>
        </p:spPr>
        <p:txBody>
          <a:bodyPr>
            <a:normAutofit fontScale="85000" lnSpcReduction="20000"/>
          </a:bodyPr>
          <a:lstStyle/>
          <a:p>
            <a:pPr algn="ctr"/>
            <a:r>
              <a:rPr lang="ar-SA" b="1" dirty="0" smtClean="0">
                <a:solidFill>
                  <a:schemeClr val="tx1"/>
                </a:solidFill>
              </a:rPr>
              <a:t>طربتُ </a:t>
            </a:r>
            <a:r>
              <a:rPr lang="ar-SA" b="1" dirty="0">
                <a:solidFill>
                  <a:schemeClr val="tx1"/>
                </a:solidFill>
              </a:rPr>
              <a:t>وما شوقا إلى البيضِ أطربُ  </a:t>
            </a:r>
            <a:r>
              <a:rPr lang="ar-SA" b="1" dirty="0" smtClean="0">
                <a:solidFill>
                  <a:schemeClr val="tx1"/>
                </a:solidFill>
              </a:rPr>
              <a:t>             </a:t>
            </a:r>
            <a:r>
              <a:rPr lang="ar-SA" b="1" dirty="0">
                <a:solidFill>
                  <a:schemeClr val="tx1"/>
                </a:solidFill>
              </a:rPr>
              <a:t>ولا لعبـًا منـّي وذو الشيــبِ يلعــبُ</a:t>
            </a:r>
          </a:p>
          <a:p>
            <a:pPr algn="ctr"/>
            <a:endParaRPr lang="ar-SA" b="1" dirty="0">
              <a:solidFill>
                <a:schemeClr val="tx1"/>
              </a:solidFill>
            </a:endParaRPr>
          </a:p>
          <a:p>
            <a:pPr algn="ctr"/>
            <a:r>
              <a:rPr lang="ar-SA" b="1" dirty="0">
                <a:solidFill>
                  <a:schemeClr val="tx1"/>
                </a:solidFill>
              </a:rPr>
              <a:t>ولــم يُلهنــي دارٌ ولا رســمُ منـــزلٍ  </a:t>
            </a:r>
            <a:r>
              <a:rPr lang="ar-SA" b="1" dirty="0" smtClean="0">
                <a:solidFill>
                  <a:schemeClr val="tx1"/>
                </a:solidFill>
              </a:rPr>
              <a:t>            </a:t>
            </a:r>
            <a:r>
              <a:rPr lang="ar-SA" b="1" dirty="0">
                <a:solidFill>
                  <a:schemeClr val="tx1"/>
                </a:solidFill>
              </a:rPr>
              <a:t>ولــــم </a:t>
            </a:r>
            <a:r>
              <a:rPr lang="ar-SA" b="1" dirty="0" err="1">
                <a:solidFill>
                  <a:schemeClr val="tx1"/>
                </a:solidFill>
              </a:rPr>
              <a:t>يتطرّبنــــي</a:t>
            </a:r>
            <a:r>
              <a:rPr lang="ar-SA" b="1" dirty="0">
                <a:solidFill>
                  <a:schemeClr val="tx1"/>
                </a:solidFill>
              </a:rPr>
              <a:t> بنــــانٌ مخضّـــبُ</a:t>
            </a:r>
          </a:p>
          <a:p>
            <a:pPr algn="ctr"/>
            <a:endParaRPr lang="ar-SA" b="1" dirty="0">
              <a:solidFill>
                <a:schemeClr val="tx1"/>
              </a:solidFill>
            </a:endParaRPr>
          </a:p>
          <a:p>
            <a:pPr algn="ctr"/>
            <a:r>
              <a:rPr lang="ar-SA" b="1" dirty="0">
                <a:solidFill>
                  <a:schemeClr val="tx1"/>
                </a:solidFill>
              </a:rPr>
              <a:t>ولا السانحاتُ </a:t>
            </a:r>
            <a:r>
              <a:rPr lang="ar-SA" b="1" dirty="0" err="1">
                <a:solidFill>
                  <a:schemeClr val="tx1"/>
                </a:solidFill>
              </a:rPr>
              <a:t>البارحاتُ</a:t>
            </a:r>
            <a:r>
              <a:rPr lang="ar-SA" b="1" dirty="0">
                <a:solidFill>
                  <a:schemeClr val="tx1"/>
                </a:solidFill>
              </a:rPr>
              <a:t> عشيّةً      </a:t>
            </a:r>
            <a:r>
              <a:rPr lang="ar-SA" b="1" dirty="0" smtClean="0">
                <a:solidFill>
                  <a:schemeClr val="tx1"/>
                </a:solidFill>
              </a:rPr>
              <a:t>                     </a:t>
            </a:r>
            <a:r>
              <a:rPr lang="ar-SA" b="1" dirty="0">
                <a:solidFill>
                  <a:schemeClr val="tx1"/>
                </a:solidFill>
              </a:rPr>
              <a:t>أمرَّ سليمُ القرنِ أمْ مرَّ </a:t>
            </a:r>
            <a:r>
              <a:rPr lang="ar-SA" b="1" dirty="0" err="1">
                <a:solidFill>
                  <a:schemeClr val="tx1"/>
                </a:solidFill>
              </a:rPr>
              <a:t>أعضبُ</a:t>
            </a:r>
            <a:endParaRPr lang="ar-SA" b="1" dirty="0">
              <a:solidFill>
                <a:schemeClr val="tx1"/>
              </a:solidFill>
            </a:endParaRPr>
          </a:p>
          <a:p>
            <a:pPr algn="ctr"/>
            <a:endParaRPr lang="ar-SA" b="1" dirty="0">
              <a:solidFill>
                <a:schemeClr val="tx1"/>
              </a:solidFill>
            </a:endParaRPr>
          </a:p>
          <a:p>
            <a:pPr algn="ctr"/>
            <a:r>
              <a:rPr lang="ar-SA" b="1" dirty="0">
                <a:solidFill>
                  <a:schemeClr val="tx1"/>
                </a:solidFill>
              </a:rPr>
              <a:t>ولكـن إلـى أهـلِ الفضائــلِ والنُّهــى  </a:t>
            </a:r>
            <a:r>
              <a:rPr lang="ar-SA" b="1" dirty="0" smtClean="0">
                <a:solidFill>
                  <a:schemeClr val="tx1"/>
                </a:solidFill>
              </a:rPr>
              <a:t>           </a:t>
            </a:r>
            <a:r>
              <a:rPr lang="ar-SA" b="1" dirty="0">
                <a:solidFill>
                  <a:schemeClr val="tx1"/>
                </a:solidFill>
              </a:rPr>
              <a:t>وخيــرِ بَنـي حــوّاءَ والخيــرُ يُطلـــبُ</a:t>
            </a:r>
          </a:p>
          <a:p>
            <a:pPr algn="ctr"/>
            <a:endParaRPr lang="ar-SA" b="1" dirty="0">
              <a:solidFill>
                <a:schemeClr val="tx1"/>
              </a:solidFill>
            </a:endParaRPr>
          </a:p>
          <a:p>
            <a:pPr algn="ctr"/>
            <a:r>
              <a:rPr lang="ar-SA" b="1" dirty="0">
                <a:solidFill>
                  <a:schemeClr val="tx1"/>
                </a:solidFill>
              </a:rPr>
              <a:t>بنــي هاشـمٍ رهــطِ النبـــيِ فإنّنـــي  </a:t>
            </a:r>
            <a:r>
              <a:rPr lang="ar-SA" b="1" dirty="0" smtClean="0">
                <a:solidFill>
                  <a:schemeClr val="tx1"/>
                </a:solidFill>
              </a:rPr>
              <a:t>              </a:t>
            </a:r>
            <a:r>
              <a:rPr lang="ar-SA" b="1" dirty="0">
                <a:solidFill>
                  <a:schemeClr val="tx1"/>
                </a:solidFill>
              </a:rPr>
              <a:t>بهِم ولهـُــم أرضى مــرارًا وأغضبُ</a:t>
            </a:r>
          </a:p>
          <a:p>
            <a:pPr algn="ctr"/>
            <a:endParaRPr lang="ar-SA" b="1" dirty="0">
              <a:solidFill>
                <a:schemeClr val="tx1"/>
              </a:solidFill>
            </a:endParaRPr>
          </a:p>
          <a:p>
            <a:pPr algn="ctr"/>
            <a:r>
              <a:rPr lang="ar-SA" b="1" dirty="0">
                <a:solidFill>
                  <a:schemeClr val="tx1"/>
                </a:solidFill>
              </a:rPr>
              <a:t>خفضــتُ لهـمْ منـّي الجناحَ مــودَّةً   </a:t>
            </a:r>
            <a:r>
              <a:rPr lang="ar-SA" b="1" dirty="0" smtClean="0">
                <a:solidFill>
                  <a:schemeClr val="tx1"/>
                </a:solidFill>
              </a:rPr>
              <a:t>             </a:t>
            </a:r>
            <a:r>
              <a:rPr lang="ar-SA" b="1" dirty="0">
                <a:solidFill>
                  <a:schemeClr val="tx1"/>
                </a:solidFill>
              </a:rPr>
              <a:t>على كنــفٍ عطفـــاهُ أهـــلٌ ومرحـبُ</a:t>
            </a:r>
          </a:p>
          <a:p>
            <a:pPr algn="ctr"/>
            <a:endParaRPr lang="ar-SA" b="1" dirty="0">
              <a:solidFill>
                <a:schemeClr val="tx1"/>
              </a:solidFill>
            </a:endParaRPr>
          </a:p>
          <a:p>
            <a:pPr algn="ctr"/>
            <a:r>
              <a:rPr lang="ar-SA" b="1" dirty="0">
                <a:solidFill>
                  <a:schemeClr val="tx1"/>
                </a:solidFill>
              </a:rPr>
              <a:t> وما ليَ إلّا آلُ أحمدَ شيعةٌ     </a:t>
            </a:r>
            <a:r>
              <a:rPr lang="ar-SA" b="1" dirty="0" smtClean="0">
                <a:solidFill>
                  <a:schemeClr val="tx1"/>
                </a:solidFill>
              </a:rPr>
              <a:t>                          </a:t>
            </a:r>
            <a:r>
              <a:rPr lang="ar-SA" b="1" dirty="0">
                <a:solidFill>
                  <a:schemeClr val="tx1"/>
                </a:solidFill>
              </a:rPr>
              <a:t>وما ليَ إلّا مذهبُ الحقِّ مذهبُ</a:t>
            </a:r>
          </a:p>
          <a:p>
            <a:pPr algn="ctr"/>
            <a:endParaRPr lang="ar-SA" b="1" dirty="0">
              <a:solidFill>
                <a:schemeClr val="tx1"/>
              </a:solidFill>
            </a:endParaRPr>
          </a:p>
          <a:p>
            <a:pPr algn="ctr"/>
            <a:r>
              <a:rPr lang="ar-SA" b="1" dirty="0">
                <a:solidFill>
                  <a:schemeClr val="tx1"/>
                </a:solidFill>
              </a:rPr>
              <a:t>بــأيِّ كـتــــابٍ أمْ بـأيـــَّـةِ ســنـَّـةٍ   </a:t>
            </a:r>
            <a:r>
              <a:rPr lang="ar-SA" b="1" dirty="0" smtClean="0">
                <a:solidFill>
                  <a:schemeClr val="tx1"/>
                </a:solidFill>
              </a:rPr>
              <a:t>                </a:t>
            </a:r>
            <a:r>
              <a:rPr lang="ar-SA" b="1" dirty="0">
                <a:solidFill>
                  <a:schemeClr val="tx1"/>
                </a:solidFill>
              </a:rPr>
              <a:t>يُرى حبُّهـمْ عــارًا علـيَّ ويُحســبُ؟</a:t>
            </a:r>
          </a:p>
          <a:p>
            <a:pPr algn="ctr"/>
            <a:endParaRPr lang="he-IL" b="1" dirty="0">
              <a:solidFill>
                <a:schemeClr val="tx1"/>
              </a:solidFill>
            </a:endParaRPr>
          </a:p>
        </p:txBody>
      </p:sp>
    </p:spTree>
    <p:extLst>
      <p:ext uri="{BB962C8B-B14F-4D97-AF65-F5344CB8AC3E}">
        <p14:creationId xmlns:p14="http://schemas.microsoft.com/office/powerpoint/2010/main" val="3351067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sz="4000" dirty="0" smtClean="0"/>
              <a:t>القصيدة الكلاسيكيّة </a:t>
            </a:r>
            <a:endParaRPr lang="he-IL" sz="4000" dirty="0"/>
          </a:p>
        </p:txBody>
      </p:sp>
      <p:sp>
        <p:nvSpPr>
          <p:cNvPr id="4" name="מציין מיקום תוכן 3"/>
          <p:cNvSpPr>
            <a:spLocks noGrp="1"/>
          </p:cNvSpPr>
          <p:nvPr>
            <p:ph sz="quarter" idx="4"/>
          </p:nvPr>
        </p:nvSpPr>
        <p:spPr/>
        <p:txBody>
          <a:bodyPr/>
          <a:lstStyle/>
          <a:p>
            <a:pPr>
              <a:lnSpc>
                <a:spcPct val="200000"/>
              </a:lnSpc>
            </a:pPr>
            <a:r>
              <a:rPr lang="ar-SA" dirty="0"/>
              <a:t>القصيدة التّقليديّة:</a:t>
            </a:r>
          </a:p>
          <a:p>
            <a:pPr>
              <a:lnSpc>
                <a:spcPct val="200000"/>
              </a:lnSpc>
            </a:pPr>
            <a:r>
              <a:rPr lang="ar-SA" dirty="0"/>
              <a:t> نظام البيت، الصدر والعجز، وحدة القافية </a:t>
            </a:r>
            <a:r>
              <a:rPr lang="ar-SA" dirty="0" smtClean="0"/>
              <a:t>والرّويّ، </a:t>
            </a:r>
            <a:r>
              <a:rPr lang="ar-SA" dirty="0"/>
              <a:t>التّصريع في البيت الأوّل.. مخالفة الأطلال</a:t>
            </a:r>
          </a:p>
          <a:p>
            <a:pPr>
              <a:lnSpc>
                <a:spcPct val="200000"/>
              </a:lnSpc>
            </a:pPr>
            <a:endParaRPr lang="he-IL" dirty="0"/>
          </a:p>
        </p:txBody>
      </p:sp>
    </p:spTree>
    <p:extLst>
      <p:ext uri="{BB962C8B-B14F-4D97-AF65-F5344CB8AC3E}">
        <p14:creationId xmlns:p14="http://schemas.microsoft.com/office/powerpoint/2010/main" val="917916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ar-SA" dirty="0" smtClean="0"/>
              <a:t>الشّاعر</a:t>
            </a:r>
            <a:endParaRPr lang="he-IL" dirty="0"/>
          </a:p>
        </p:txBody>
      </p:sp>
      <p:sp>
        <p:nvSpPr>
          <p:cNvPr id="3" name="מציין מיקום טקסט 2"/>
          <p:cNvSpPr>
            <a:spLocks noGrp="1"/>
          </p:cNvSpPr>
          <p:nvPr>
            <p:ph type="body" sz="quarter" idx="3"/>
          </p:nvPr>
        </p:nvSpPr>
        <p:spPr/>
        <p:txBody>
          <a:bodyPr/>
          <a:lstStyle/>
          <a:p>
            <a:r>
              <a:rPr lang="ar-SA" dirty="0" smtClean="0"/>
              <a:t>الكميت بن زيد الأسديّ</a:t>
            </a:r>
            <a:endParaRPr lang="he-IL" dirty="0"/>
          </a:p>
        </p:txBody>
      </p:sp>
      <p:sp>
        <p:nvSpPr>
          <p:cNvPr id="4" name="מציין מיקום תוכן 3"/>
          <p:cNvSpPr>
            <a:spLocks noGrp="1"/>
          </p:cNvSpPr>
          <p:nvPr>
            <p:ph sz="quarter" idx="4"/>
          </p:nvPr>
        </p:nvSpPr>
        <p:spPr/>
        <p:txBody>
          <a:bodyPr/>
          <a:lstStyle/>
          <a:p>
            <a:endParaRPr lang="ar-SA" dirty="0"/>
          </a:p>
          <a:p>
            <a:pPr>
              <a:lnSpc>
                <a:spcPct val="200000"/>
              </a:lnSpc>
            </a:pPr>
            <a:r>
              <a:rPr lang="ar-SA" dirty="0" smtClean="0"/>
              <a:t> </a:t>
            </a:r>
            <a:r>
              <a:rPr lang="ar-SA" dirty="0"/>
              <a:t>شاعر أمويّ، وُلد في الكوفة، ناصر أهل البيت، فكان متشيّعًا لهم، </a:t>
            </a:r>
            <a:endParaRPr lang="ar-SA" dirty="0" smtClean="0"/>
          </a:p>
          <a:p>
            <a:pPr>
              <a:lnSpc>
                <a:spcPct val="200000"/>
              </a:lnSpc>
            </a:pPr>
            <a:r>
              <a:rPr lang="ar-SA" dirty="0" smtClean="0"/>
              <a:t>وانصرف </a:t>
            </a:r>
            <a:r>
              <a:rPr lang="ar-SA" dirty="0"/>
              <a:t>في شعره إلى تأييد حقّهم في الخلافة، وخصّهم بالهاشميّات.</a:t>
            </a:r>
          </a:p>
          <a:p>
            <a:endParaRPr lang="he-IL" dirty="0"/>
          </a:p>
        </p:txBody>
      </p:sp>
    </p:spTree>
    <p:extLst>
      <p:ext uri="{BB962C8B-B14F-4D97-AF65-F5344CB8AC3E}">
        <p14:creationId xmlns:p14="http://schemas.microsoft.com/office/powerpoint/2010/main" val="1216522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723331"/>
            <a:ext cx="11160000" cy="5363570"/>
          </a:xfrm>
        </p:spPr>
        <p:txBody>
          <a:bodyPr/>
          <a:lstStyle/>
          <a:p>
            <a:r>
              <a:rPr lang="ar-SA" b="1" dirty="0" smtClean="0">
                <a:solidFill>
                  <a:srgbClr val="FF0000"/>
                </a:solidFill>
              </a:rPr>
              <a:t>1- طربتً </a:t>
            </a:r>
            <a:r>
              <a:rPr lang="ar-SA" b="1" dirty="0">
                <a:solidFill>
                  <a:srgbClr val="FF0000"/>
                </a:solidFill>
              </a:rPr>
              <a:t>وما شوقا إلى البيضِ أطربُ               ولا لعبـًا منـّي وذو الشيــبِ يلعــبُ</a:t>
            </a:r>
          </a:p>
          <a:p>
            <a:endParaRPr lang="ar-SA" b="1" dirty="0">
              <a:solidFill>
                <a:srgbClr val="FF0000"/>
              </a:solidFill>
            </a:endParaRPr>
          </a:p>
          <a:p>
            <a:r>
              <a:rPr lang="ar-SA" b="1" dirty="0" smtClean="0">
                <a:solidFill>
                  <a:srgbClr val="FF0000"/>
                </a:solidFill>
              </a:rPr>
              <a:t>2- ولــم </a:t>
            </a:r>
            <a:r>
              <a:rPr lang="ar-SA" b="1" dirty="0">
                <a:solidFill>
                  <a:srgbClr val="FF0000"/>
                </a:solidFill>
              </a:rPr>
              <a:t>يُلهنــي دارٌ ولا رســمُ منـــزلٍ              ولــــم </a:t>
            </a:r>
            <a:r>
              <a:rPr lang="ar-SA" b="1" dirty="0" err="1">
                <a:solidFill>
                  <a:srgbClr val="FF0000"/>
                </a:solidFill>
              </a:rPr>
              <a:t>يتطرّبنــــي</a:t>
            </a:r>
            <a:r>
              <a:rPr lang="ar-SA" b="1" dirty="0">
                <a:solidFill>
                  <a:srgbClr val="FF0000"/>
                </a:solidFill>
              </a:rPr>
              <a:t> بنــــانٌ مخضّـــبُ</a:t>
            </a:r>
          </a:p>
          <a:p>
            <a:endParaRPr lang="ar-SA" b="1" dirty="0">
              <a:solidFill>
                <a:srgbClr val="FF0000"/>
              </a:solidFill>
            </a:endParaRPr>
          </a:p>
          <a:p>
            <a:r>
              <a:rPr lang="ar-SA" b="1" dirty="0" smtClean="0">
                <a:solidFill>
                  <a:srgbClr val="FF0000"/>
                </a:solidFill>
              </a:rPr>
              <a:t>3- ولا </a:t>
            </a:r>
            <a:r>
              <a:rPr lang="ar-SA" b="1" dirty="0">
                <a:solidFill>
                  <a:srgbClr val="FF0000"/>
                </a:solidFill>
              </a:rPr>
              <a:t>السانحاتُ </a:t>
            </a:r>
            <a:r>
              <a:rPr lang="ar-SA" b="1" dirty="0" err="1">
                <a:solidFill>
                  <a:srgbClr val="FF0000"/>
                </a:solidFill>
              </a:rPr>
              <a:t>البارحاتُ</a:t>
            </a:r>
            <a:r>
              <a:rPr lang="ar-SA" b="1" dirty="0">
                <a:solidFill>
                  <a:srgbClr val="FF0000"/>
                </a:solidFill>
              </a:rPr>
              <a:t> عشيّةً                           أمرَّ سليمُ القرنِ أمْ مرَّ </a:t>
            </a:r>
            <a:r>
              <a:rPr lang="ar-SA" b="1" dirty="0" err="1" smtClean="0">
                <a:solidFill>
                  <a:srgbClr val="FF0000"/>
                </a:solidFill>
              </a:rPr>
              <a:t>أعضبُ</a:t>
            </a:r>
            <a:endParaRPr lang="ar-SA" b="1" dirty="0" smtClean="0">
              <a:solidFill>
                <a:srgbClr val="FF0000"/>
              </a:solidFill>
            </a:endParaRPr>
          </a:p>
          <a:p>
            <a:endParaRPr lang="ar-SA" b="1" dirty="0">
              <a:solidFill>
                <a:srgbClr val="FF0000"/>
              </a:solidFill>
            </a:endParaRPr>
          </a:p>
          <a:p>
            <a:pPr>
              <a:lnSpc>
                <a:spcPct val="200000"/>
              </a:lnSpc>
            </a:pPr>
            <a:r>
              <a:rPr lang="ar-SA" b="1" dirty="0"/>
              <a:t> </a:t>
            </a:r>
            <a:r>
              <a:rPr lang="ar-SA" b="1" dirty="0" err="1" smtClean="0"/>
              <a:t>يتغنّي</a:t>
            </a:r>
            <a:r>
              <a:rPr lang="ar-SA" b="1" dirty="0" smtClean="0"/>
              <a:t> </a:t>
            </a:r>
            <a:r>
              <a:rPr lang="ar-SA" b="1" dirty="0"/>
              <a:t>الشّاعر </a:t>
            </a:r>
            <a:r>
              <a:rPr lang="ar-SA" b="1" dirty="0" smtClean="0"/>
              <a:t>في هذه الأبيات بالطّرب</a:t>
            </a:r>
            <a:r>
              <a:rPr lang="ar-SA" b="1" dirty="0"/>
              <a:t>، لكن لا طرب لهو بالنّساء </a:t>
            </a:r>
            <a:endParaRPr lang="ar-SA" b="1" dirty="0" smtClean="0"/>
          </a:p>
          <a:p>
            <a:pPr>
              <a:lnSpc>
                <a:spcPct val="200000"/>
              </a:lnSpc>
            </a:pPr>
            <a:r>
              <a:rPr lang="ar-SA" b="1" dirty="0"/>
              <a:t>- أسلوب التّشويق لمعرفة سبب الفرح : في الأبيات الثّلاثة الأولى.</a:t>
            </a:r>
          </a:p>
          <a:p>
            <a:pPr>
              <a:lnSpc>
                <a:spcPct val="200000"/>
              </a:lnSpc>
            </a:pPr>
            <a:endParaRPr lang="ar-SA" b="1" dirty="0"/>
          </a:p>
          <a:p>
            <a:endParaRPr lang="he-IL" b="1" dirty="0"/>
          </a:p>
        </p:txBody>
      </p:sp>
    </p:spTree>
    <p:extLst>
      <p:ext uri="{BB962C8B-B14F-4D97-AF65-F5344CB8AC3E}">
        <p14:creationId xmlns:p14="http://schemas.microsoft.com/office/powerpoint/2010/main" val="2324761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ציין מיקום תוכן 3"/>
          <p:cNvSpPr>
            <a:spLocks noGrp="1"/>
          </p:cNvSpPr>
          <p:nvPr>
            <p:ph sz="quarter" idx="4"/>
          </p:nvPr>
        </p:nvSpPr>
        <p:spPr>
          <a:xfrm>
            <a:off x="515206" y="245661"/>
            <a:ext cx="11160000" cy="5632538"/>
          </a:xfrm>
        </p:spPr>
        <p:txBody>
          <a:bodyPr>
            <a:normAutofit/>
          </a:bodyPr>
          <a:lstStyle/>
          <a:p>
            <a:pPr>
              <a:lnSpc>
                <a:spcPct val="150000"/>
              </a:lnSpc>
            </a:pPr>
            <a:r>
              <a:rPr lang="ar-SA" dirty="0" smtClean="0"/>
              <a:t>1-  فرحت وسعدْت، </a:t>
            </a:r>
            <a:r>
              <a:rPr lang="ar-SA" dirty="0"/>
              <a:t>لكنّ ليس لأجل النّساء والفتيات الجميلات، وليس فرحًا ولهوًا ولعبًا بمتعة دنيويّة؛ وقد أصبحت </a:t>
            </a:r>
            <a:r>
              <a:rPr lang="ar-SA" dirty="0" smtClean="0"/>
              <a:t>كبير </a:t>
            </a:r>
            <a:r>
              <a:rPr lang="ar-SA" dirty="0"/>
              <a:t>السّنّ يظهر الشّيب برأسي فكيف ألعب والشّيب يلعب برأسي ( أو يمكن للكبير أن يلهو </a:t>
            </a:r>
            <a:r>
              <a:rPr lang="ar-SA" dirty="0" smtClean="0"/>
              <a:t>لاعبًا/ مراهقة </a:t>
            </a:r>
            <a:r>
              <a:rPr lang="ar-SA" dirty="0"/>
              <a:t>الكبار ).</a:t>
            </a:r>
          </a:p>
          <a:p>
            <a:pPr>
              <a:lnSpc>
                <a:spcPct val="150000"/>
              </a:lnSpc>
            </a:pPr>
            <a:r>
              <a:rPr lang="ar-SA" dirty="0" smtClean="0"/>
              <a:t>- </a:t>
            </a:r>
            <a:r>
              <a:rPr lang="ar-SA" dirty="0" smtClean="0">
                <a:solidFill>
                  <a:srgbClr val="FF0000"/>
                </a:solidFill>
              </a:rPr>
              <a:t>الحالة النّفسيّة للشاعر: التّغنّي والنّشوة ليس للّهو الجسدي والغرام بالنّساء، إنّما روحيًّا وعاطفيًّا </a:t>
            </a:r>
            <a:r>
              <a:rPr lang="ar-SA" dirty="0">
                <a:solidFill>
                  <a:srgbClr val="FF0000"/>
                </a:solidFill>
              </a:rPr>
              <a:t>لآل البيت</a:t>
            </a:r>
            <a:r>
              <a:rPr lang="ar-SA" dirty="0" smtClean="0">
                <a:solidFill>
                  <a:srgbClr val="FF0000"/>
                </a:solidFill>
              </a:rPr>
              <a:t>.</a:t>
            </a:r>
          </a:p>
          <a:p>
            <a:pPr>
              <a:lnSpc>
                <a:spcPct val="150000"/>
              </a:lnSpc>
            </a:pPr>
            <a:r>
              <a:rPr lang="ar-SA" dirty="0" smtClean="0"/>
              <a:t>2-  </a:t>
            </a:r>
            <a:r>
              <a:rPr lang="ar-SA" dirty="0"/>
              <a:t>لم يشغلني لهو لديار محبوبة أو أطلالها، ولم أطرب أو أفرح لأكفّ النّساء </a:t>
            </a:r>
            <a:r>
              <a:rPr lang="ar-SA" dirty="0" smtClean="0"/>
              <a:t>والفتيات </a:t>
            </a:r>
            <a:r>
              <a:rPr lang="ar-SA" dirty="0"/>
              <a:t>المصبوغة بالحنّاء. </a:t>
            </a:r>
          </a:p>
          <a:p>
            <a:pPr>
              <a:lnSpc>
                <a:spcPct val="150000"/>
              </a:lnSpc>
            </a:pPr>
            <a:r>
              <a:rPr lang="ar-SA" dirty="0" smtClean="0"/>
              <a:t>(عادة </a:t>
            </a:r>
            <a:r>
              <a:rPr lang="ar-SA" dirty="0"/>
              <a:t>تصبغ الفتيات أناملهنّ بالحنّاء عند المناسبة أو </a:t>
            </a:r>
            <a:r>
              <a:rPr lang="ar-SA" dirty="0" smtClean="0"/>
              <a:t>الزّواج). </a:t>
            </a:r>
            <a:r>
              <a:rPr lang="ar-SA" dirty="0"/>
              <a:t>قد يقصد لا يفرح للزّواج فربّما هناك أمر أفضل يُفرحه.</a:t>
            </a:r>
          </a:p>
          <a:p>
            <a:pPr>
              <a:lnSpc>
                <a:spcPct val="150000"/>
              </a:lnSpc>
            </a:pPr>
            <a:r>
              <a:rPr lang="ar-SA" dirty="0"/>
              <a:t>- رفض الشّاعر العادات العربيّة الجاهليّة ( التّطيّر، وسبقها حب النّساء وذكر الأطلال.. ).</a:t>
            </a:r>
          </a:p>
          <a:p>
            <a:endParaRPr lang="ar-SA" dirty="0"/>
          </a:p>
          <a:p>
            <a:endParaRPr lang="ar-SA" dirty="0" smtClean="0"/>
          </a:p>
          <a:p>
            <a:endParaRPr lang="he-IL" dirty="0"/>
          </a:p>
        </p:txBody>
      </p:sp>
    </p:spTree>
    <p:extLst>
      <p:ext uri="{BB962C8B-B14F-4D97-AF65-F5344CB8AC3E}">
        <p14:creationId xmlns:p14="http://schemas.microsoft.com/office/powerpoint/2010/main" val="901243244"/>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922</TotalTime>
  <Words>970</Words>
  <Application>Microsoft Office PowerPoint</Application>
  <PresentationFormat>מותאם אישית</PresentationFormat>
  <Paragraphs>149</Paragraphs>
  <Slides>22</Slides>
  <Notes>4</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22</vt:i4>
      </vt:variant>
    </vt:vector>
  </HeadingPairs>
  <TitlesOfParts>
    <vt:vector size="26" baseType="lpstr">
      <vt:lpstr>Arial</vt:lpstr>
      <vt:lpstr>Calibri</vt:lpstr>
      <vt:lpstr>Varela Round</vt:lpstr>
      <vt:lpstr>ערכת נושא Office</vt:lpstr>
      <vt:lpstr>منظومة البثّ القطريّة</vt:lpstr>
      <vt:lpstr>أدب للمرحلة الثّانويّة - شعر كلاسيكيّ قديم</vt:lpstr>
      <vt:lpstr>سنتعرّف اليوم على  </vt:lpstr>
      <vt:lpstr>سنتعلّم اليوم عن</vt:lpstr>
      <vt:lpstr>نصّ طربتُ</vt:lpstr>
      <vt:lpstr>القصيدة الكلاسيكيّة </vt:lpstr>
      <vt:lpstr>الشّاعر</vt:lpstr>
      <vt:lpstr>מצגת של PowerPoint</vt:lpstr>
      <vt:lpstr>מצגת של PowerPoint</vt:lpstr>
      <vt:lpstr>מצגת של PowerPoint</vt:lpstr>
      <vt:lpstr>السّبب الحقيقيّ لطرب الشّاعر</vt:lpstr>
      <vt:lpstr>מצגת של PowerPoint</vt:lpstr>
      <vt:lpstr>מצגת של PowerPoint</vt:lpstr>
      <vt:lpstr>دفاع الشّاعر عن حبّه لآل أحمد</vt:lpstr>
      <vt:lpstr>מצגת של PowerPoint</vt:lpstr>
      <vt:lpstr>المهارات المكتسبة من النصّ</vt:lpstr>
      <vt:lpstr>القيم المكتسبة من النصّ</vt:lpstr>
      <vt:lpstr>الأساليب الّتي وظّفها الشّاعر في النصّ</vt:lpstr>
      <vt:lpstr>מצגת של PowerPoint</vt:lpstr>
      <vt:lpstr>מצגת של PowerPoint</vt:lpstr>
      <vt:lpstr>מצגת של PowerPoint</vt:lpstr>
      <vt:lpstr>نشكركم على المشاركة وحسن الإصغاء المعلّمة عايدة حمزة مصاروة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aida hamze masarwe</cp:lastModifiedBy>
  <cp:revision>56</cp:revision>
  <dcterms:created xsi:type="dcterms:W3CDTF">2020-03-15T19:13:03Z</dcterms:created>
  <dcterms:modified xsi:type="dcterms:W3CDTF">2020-06-29T18:00:23Z</dcterms:modified>
</cp:coreProperties>
</file>