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7"/>
  </p:notesMasterIdLst>
  <p:sldIdLst>
    <p:sldId id="257" r:id="rId2"/>
    <p:sldId id="262" r:id="rId3"/>
    <p:sldId id="263" r:id="rId4"/>
    <p:sldId id="292" r:id="rId5"/>
    <p:sldId id="293" r:id="rId6"/>
    <p:sldId id="294" r:id="rId7"/>
    <p:sldId id="288" r:id="rId8"/>
    <p:sldId id="289" r:id="rId9"/>
    <p:sldId id="324" r:id="rId10"/>
    <p:sldId id="290" r:id="rId11"/>
    <p:sldId id="295" r:id="rId12"/>
    <p:sldId id="296" r:id="rId13"/>
    <p:sldId id="298" r:id="rId14"/>
    <p:sldId id="330" r:id="rId15"/>
    <p:sldId id="297" r:id="rId16"/>
    <p:sldId id="302" r:id="rId17"/>
    <p:sldId id="303" r:id="rId18"/>
    <p:sldId id="299" r:id="rId19"/>
    <p:sldId id="300" r:id="rId20"/>
    <p:sldId id="301" r:id="rId21"/>
    <p:sldId id="304" r:id="rId22"/>
    <p:sldId id="305" r:id="rId23"/>
    <p:sldId id="307" r:id="rId24"/>
    <p:sldId id="308" r:id="rId25"/>
    <p:sldId id="309" r:id="rId26"/>
    <p:sldId id="310" r:id="rId27"/>
    <p:sldId id="326" r:id="rId28"/>
    <p:sldId id="311" r:id="rId29"/>
    <p:sldId id="312" r:id="rId30"/>
    <p:sldId id="306" r:id="rId31"/>
    <p:sldId id="313" r:id="rId32"/>
    <p:sldId id="314" r:id="rId33"/>
    <p:sldId id="316" r:id="rId34"/>
    <p:sldId id="317" r:id="rId35"/>
    <p:sldId id="319" r:id="rId36"/>
    <p:sldId id="331" r:id="rId37"/>
    <p:sldId id="320" r:id="rId38"/>
    <p:sldId id="321" r:id="rId39"/>
    <p:sldId id="322" r:id="rId40"/>
    <p:sldId id="315" r:id="rId41"/>
    <p:sldId id="327" r:id="rId42"/>
    <p:sldId id="323" r:id="rId43"/>
    <p:sldId id="328" r:id="rId44"/>
    <p:sldId id="329" r:id="rId45"/>
    <p:sldId id="291" r:id="rId46"/>
  </p:sldIdLst>
  <p:sldSz cx="12190413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594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ז'/תמוז/תש"פ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76631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239322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457329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10789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281" y="2693988"/>
            <a:ext cx="10361851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69982" y="6569428"/>
            <a:ext cx="2623619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616" y="6410587"/>
            <a:ext cx="3245977" cy="86423"/>
          </a:xfrm>
          <a:prstGeom prst="roundRect">
            <a:avLst>
              <a:gd name="adj" fmla="val 49359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5182" y="-439221"/>
            <a:ext cx="4205100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8395" y="6565100"/>
            <a:ext cx="4433637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4576" y="369916"/>
            <a:ext cx="1301261" cy="15974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ם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8940" y="1640910"/>
            <a:ext cx="10871177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38117" y="2918492"/>
            <a:ext cx="10872000" cy="720000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738117" y="3655832"/>
            <a:ext cx="10872000" cy="720000"/>
          </a:xfrm>
        </p:spPr>
        <p:txBody>
          <a:bodyPr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8940" y="1640910"/>
            <a:ext cx="10871177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38117" y="2918493"/>
            <a:ext cx="10872000" cy="642090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200" b="1">
                <a:latin typeface="Arial" pitchFamily="34" charset="0"/>
                <a:cs typeface="Arial" pitchFamily="34" charset="0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</p:spPr>
        <p:txBody>
          <a:bodyPr lIns="36000" tIns="0" rIns="36000" bIns="0">
            <a:noAutofit/>
          </a:bodyPr>
          <a:lstStyle>
            <a:lvl1pPr>
              <a:defRPr sz="4800" b="1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06" y="1195757"/>
            <a:ext cx="11160000" cy="468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06" y="1185681"/>
            <a:ext cx="11159999" cy="540000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0070C0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06" y="1725681"/>
            <a:ext cx="11160000" cy="4152517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10" name="מלבן מעוגל 9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סרט על פורמט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xmlns="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193675" y="228600"/>
            <a:ext cx="11780838" cy="6470650"/>
          </a:xfrm>
        </p:spPr>
        <p:txBody>
          <a:bodyPr/>
          <a:lstStyle>
            <a:lvl1pPr>
              <a:buNone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לב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0090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BB6F552B-607E-4869-A917-C44959BDCB12}" type="datetimeFigureOut">
              <a:rPr lang="he-IL" smtClean="0"/>
              <a:pPr/>
              <a:t>ז'/תמוז/תש"פ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50" r:id="rId4"/>
    <p:sldLayoutId id="2147483653" r:id="rId5"/>
    <p:sldLayoutId id="2147483663" r:id="rId6"/>
    <p:sldLayoutId id="2147483668" r:id="rId7"/>
    <p:sldLayoutId id="2147483666" r:id="rId8"/>
    <p:sldLayoutId id="2147483667" r:id="rId9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منظومة البثّ القطريّة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xmlns="" id="{7006D59A-6889-4D4C-A5CA-6B2C8442CF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5206" y="191070"/>
            <a:ext cx="11159999" cy="968992"/>
          </a:xfrm>
        </p:spPr>
        <p:txBody>
          <a:bodyPr/>
          <a:lstStyle/>
          <a:p>
            <a:r>
              <a:rPr lang="ar-SA" dirty="0" smtClean="0"/>
              <a:t>أدب محمّد علي طه</a:t>
            </a:r>
            <a:endParaRPr lang="he-IL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xmlns="" id="{47262396-C91E-4C97-855F-7669D90EDF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06" y="1160061"/>
            <a:ext cx="11160000" cy="4718138"/>
          </a:xfrm>
        </p:spPr>
        <p:txBody>
          <a:bodyPr>
            <a:normAutofit/>
          </a:bodyPr>
          <a:lstStyle/>
          <a:p>
            <a:endParaRPr lang="ar-SA" dirty="0"/>
          </a:p>
          <a:p>
            <a:r>
              <a:rPr lang="ar-SA" dirty="0"/>
              <a:t>بدأ طه كتاباته في </a:t>
            </a:r>
            <a:r>
              <a:rPr lang="ar-SA" dirty="0" smtClean="0"/>
              <a:t>الستّينات </a:t>
            </a:r>
            <a:endParaRPr lang="ar-SA" dirty="0"/>
          </a:p>
          <a:p>
            <a:r>
              <a:rPr lang="ar-SA" dirty="0"/>
              <a:t>يقسّم </a:t>
            </a:r>
            <a:r>
              <a:rPr lang="ar-SA" dirty="0" smtClean="0"/>
              <a:t>الدّارسون </a:t>
            </a:r>
            <a:r>
              <a:rPr lang="ar-SA" dirty="0"/>
              <a:t>أدب طه </a:t>
            </a:r>
            <a:r>
              <a:rPr lang="ar-SA" dirty="0" smtClean="0"/>
              <a:t>إلى </a:t>
            </a:r>
            <a:r>
              <a:rPr lang="ar-SA" b="1" dirty="0">
                <a:solidFill>
                  <a:srgbClr val="FF0000"/>
                </a:solidFill>
              </a:rPr>
              <a:t>مرحلتين مركزيّتين</a:t>
            </a:r>
            <a:r>
              <a:rPr lang="ar-SA" dirty="0"/>
              <a:t>: </a:t>
            </a:r>
            <a:r>
              <a:rPr lang="ar-SA" dirty="0">
                <a:solidFill>
                  <a:srgbClr val="FF0000"/>
                </a:solidFill>
              </a:rPr>
              <a:t>الأولى</a:t>
            </a:r>
            <a:r>
              <a:rPr lang="ar-SA" dirty="0"/>
              <a:t> تُعنى بالهموم الاجتماعيّة </a:t>
            </a:r>
            <a:r>
              <a:rPr lang="ar-SA" dirty="0" smtClean="0"/>
              <a:t>الّتي </a:t>
            </a:r>
            <a:r>
              <a:rPr lang="ar-SA" dirty="0"/>
              <a:t>كان الكاتب يستمدّها من بيئته القريبة، ومن آلام وآمال أهلها. أمّا المرحلة</a:t>
            </a:r>
            <a:r>
              <a:rPr lang="ar-SA" dirty="0">
                <a:solidFill>
                  <a:srgbClr val="FF0000"/>
                </a:solidFill>
              </a:rPr>
              <a:t> </a:t>
            </a:r>
            <a:r>
              <a:rPr lang="ar-SA" dirty="0" smtClean="0">
                <a:solidFill>
                  <a:srgbClr val="FF0000"/>
                </a:solidFill>
              </a:rPr>
              <a:t>الثّانية</a:t>
            </a:r>
            <a:r>
              <a:rPr lang="ar-SA" dirty="0"/>
              <a:t>، فتعدّت حدود القرية </a:t>
            </a:r>
            <a:r>
              <a:rPr lang="ar-SA" dirty="0" smtClean="0"/>
              <a:t>إلى </a:t>
            </a:r>
            <a:r>
              <a:rPr lang="ar-SA" dirty="0"/>
              <a:t>حيّز </a:t>
            </a:r>
            <a:r>
              <a:rPr lang="ar-SA" dirty="0" smtClean="0"/>
              <a:t>جغرافيّ </a:t>
            </a:r>
            <a:r>
              <a:rPr lang="ar-SA" dirty="0"/>
              <a:t>أوسع، </a:t>
            </a:r>
            <a:r>
              <a:rPr lang="ar-SA" dirty="0" smtClean="0"/>
              <a:t>إلى </a:t>
            </a:r>
            <a:r>
              <a:rPr lang="ar-SA" dirty="0"/>
              <a:t>الوعي الفلسطينيّ، والغضب </a:t>
            </a:r>
            <a:r>
              <a:rPr lang="ar-SA" dirty="0" smtClean="0"/>
              <a:t>الاجتماعيّ، </a:t>
            </a:r>
            <a:r>
              <a:rPr lang="ar-SA" dirty="0"/>
              <a:t>والهمّ </a:t>
            </a:r>
            <a:r>
              <a:rPr lang="ar-SA" dirty="0" smtClean="0"/>
              <a:t>السياسيّ. </a:t>
            </a:r>
            <a:r>
              <a:rPr lang="ar-SA" dirty="0"/>
              <a:t>تميّزت بالدراميّة والانفعاليّة معتمدًا على </a:t>
            </a:r>
            <a:r>
              <a:rPr lang="ar-SA" dirty="0" smtClean="0"/>
              <a:t>الصّراحة والسّخرية للتّنفيس </a:t>
            </a:r>
            <a:r>
              <a:rPr lang="ar-SA" dirty="0"/>
              <a:t>عن الألم والغضب.  كما "ودلّت قصص المرحلة </a:t>
            </a:r>
            <a:r>
              <a:rPr lang="ar-SA" dirty="0" smtClean="0"/>
              <a:t>الثّانية </a:t>
            </a:r>
            <a:r>
              <a:rPr lang="ar-SA" dirty="0"/>
              <a:t>على نقلة نوعيّة مهمّة في توجّه، ورؤية، ولغة وأسلوب الكاتب.  </a:t>
            </a:r>
            <a:r>
              <a:rPr lang="ar-SA" dirty="0" smtClean="0"/>
              <a:t>وقد </a:t>
            </a:r>
            <a:r>
              <a:rPr lang="ar-SA" dirty="0"/>
              <a:t>التزم طه من حيث المضمون بقضايا شعبه العربي </a:t>
            </a:r>
            <a:r>
              <a:rPr lang="ar-SA" dirty="0" smtClean="0"/>
              <a:t>الفلسطينيّ والعربيّ </a:t>
            </a:r>
            <a:r>
              <a:rPr lang="ar-SA" dirty="0" smtClean="0"/>
              <a:t>عامّة. </a:t>
            </a:r>
            <a:endParaRPr lang="ar-SA" dirty="0"/>
          </a:p>
          <a:p>
            <a:r>
              <a:rPr lang="ar-SA" dirty="0"/>
              <a:t>امتاز أدب طه </a:t>
            </a:r>
            <a:r>
              <a:rPr lang="ar-SA" dirty="0" smtClean="0"/>
              <a:t>بالسّخرية</a:t>
            </a:r>
            <a:r>
              <a:rPr lang="ar-SA" dirty="0"/>
              <a:t>، فقال إميل توما: "القاصّ محمد علي طه كاتب ملتزم يُسخّر قلمه في خدمة مجتمعه وشعبه".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78259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>
          <a:xfrm>
            <a:off x="515206" y="245661"/>
            <a:ext cx="11159999" cy="900752"/>
          </a:xfrm>
        </p:spPr>
        <p:txBody>
          <a:bodyPr/>
          <a:lstStyle/>
          <a:p>
            <a:r>
              <a:rPr lang="ar-SA" dirty="0" smtClean="0"/>
              <a:t>تلخيص القصّة</a:t>
            </a:r>
            <a:endParaRPr lang="he-IL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1146413"/>
            <a:ext cx="11160000" cy="4731785"/>
          </a:xfrm>
        </p:spPr>
        <p:txBody>
          <a:bodyPr>
            <a:normAutofit lnSpcReduction="10000"/>
          </a:bodyPr>
          <a:lstStyle/>
          <a:p>
            <a:r>
              <a:rPr lang="ar-SA" dirty="0"/>
              <a:t>يبدأ </a:t>
            </a:r>
            <a:r>
              <a:rPr lang="ar-SA" dirty="0" smtClean="0"/>
              <a:t>محمّد </a:t>
            </a:r>
            <a:r>
              <a:rPr lang="ar-SA" dirty="0"/>
              <a:t>علي طه </a:t>
            </a:r>
            <a:r>
              <a:rPr lang="ar-SA" dirty="0" smtClean="0"/>
              <a:t>قصّته (</a:t>
            </a:r>
            <a:r>
              <a:rPr lang="ar-SA" dirty="0" smtClean="0">
                <a:solidFill>
                  <a:srgbClr val="FF0000"/>
                </a:solidFill>
              </a:rPr>
              <a:t>النّخلة </a:t>
            </a:r>
            <a:r>
              <a:rPr lang="ar-SA" dirty="0">
                <a:solidFill>
                  <a:srgbClr val="FF0000"/>
                </a:solidFill>
              </a:rPr>
              <a:t>المائلة</a:t>
            </a:r>
            <a:r>
              <a:rPr lang="ar-SA" dirty="0"/>
              <a:t>) </a:t>
            </a:r>
            <a:r>
              <a:rPr lang="ar-SA" dirty="0" smtClean="0"/>
              <a:t>ب</a:t>
            </a:r>
            <a:r>
              <a:rPr lang="ar-SA" dirty="0" smtClean="0">
                <a:solidFill>
                  <a:srgbClr val="FF0000"/>
                </a:solidFill>
              </a:rPr>
              <a:t>اقتباس</a:t>
            </a:r>
            <a:r>
              <a:rPr lang="ar-SA" dirty="0" smtClean="0"/>
              <a:t>  </a:t>
            </a:r>
            <a:r>
              <a:rPr lang="ar-SA" dirty="0"/>
              <a:t>وذلك ما جاء في </a:t>
            </a:r>
            <a:r>
              <a:rPr lang="ar-SA" dirty="0" smtClean="0"/>
              <a:t>"</a:t>
            </a:r>
            <a:r>
              <a:rPr lang="ar-SA" dirty="0" smtClean="0">
                <a:solidFill>
                  <a:srgbClr val="FF0000"/>
                </a:solidFill>
              </a:rPr>
              <a:t>أرض </a:t>
            </a:r>
            <a:r>
              <a:rPr lang="ar-SA" dirty="0">
                <a:solidFill>
                  <a:srgbClr val="FF0000"/>
                </a:solidFill>
              </a:rPr>
              <a:t>الحقيقة الفتوحات </a:t>
            </a:r>
            <a:r>
              <a:rPr lang="ar-SA" dirty="0" smtClean="0">
                <a:solidFill>
                  <a:srgbClr val="FF0000"/>
                </a:solidFill>
              </a:rPr>
              <a:t>المكّيّة </a:t>
            </a:r>
            <a:r>
              <a:rPr lang="ar-SA" dirty="0"/>
              <a:t>" على لسان محي </a:t>
            </a:r>
            <a:r>
              <a:rPr lang="ar-SA" dirty="0" smtClean="0"/>
              <a:t>الدّين </a:t>
            </a:r>
            <a:r>
              <a:rPr lang="ar-SA" dirty="0"/>
              <a:t>بن </a:t>
            </a:r>
            <a:r>
              <a:rPr lang="ar-SA" dirty="0" smtClean="0"/>
              <a:t>عربي، </a:t>
            </a:r>
            <a:r>
              <a:rPr lang="ar-SA" dirty="0"/>
              <a:t>كي تصبح </a:t>
            </a:r>
            <a:r>
              <a:rPr lang="ar-SA" dirty="0" smtClean="0"/>
              <a:t>النّخلة رمزًا </a:t>
            </a:r>
            <a:r>
              <a:rPr lang="ar-SA" dirty="0"/>
              <a:t>ودلالة </a:t>
            </a:r>
            <a:r>
              <a:rPr lang="ar-SA" dirty="0" err="1"/>
              <a:t>لأنسنة</a:t>
            </a:r>
            <a:r>
              <a:rPr lang="ar-SA" dirty="0"/>
              <a:t> </a:t>
            </a:r>
            <a:r>
              <a:rPr lang="ar-SA" dirty="0" smtClean="0"/>
              <a:t>النّبات</a:t>
            </a:r>
            <a:r>
              <a:rPr lang="ar-SA" dirty="0"/>
              <a:t>. </a:t>
            </a:r>
          </a:p>
          <a:p>
            <a:r>
              <a:rPr lang="ar-SA" dirty="0" smtClean="0"/>
              <a:t>تتحدّث القصّة </a:t>
            </a:r>
            <a:r>
              <a:rPr lang="ar-SA" dirty="0"/>
              <a:t>عن عودة يوسف العلي في </a:t>
            </a:r>
            <a:r>
              <a:rPr lang="ar-SA" dirty="0" smtClean="0"/>
              <a:t>الستّين </a:t>
            </a:r>
            <a:r>
              <a:rPr lang="ar-SA" dirty="0"/>
              <a:t>من عمره، لكي يزور أطلال بلدته </a:t>
            </a:r>
            <a:r>
              <a:rPr lang="ar-SA" dirty="0" smtClean="0"/>
              <a:t>الّتي </a:t>
            </a:r>
            <a:r>
              <a:rPr lang="ar-SA" dirty="0"/>
              <a:t>عاش وقضى فيها أجمل </a:t>
            </a:r>
            <a:r>
              <a:rPr lang="ar-SA" dirty="0" smtClean="0"/>
              <a:t>أيّام </a:t>
            </a:r>
            <a:r>
              <a:rPr lang="ar-SA" dirty="0"/>
              <a:t>طفولته</a:t>
            </a:r>
            <a:r>
              <a:rPr lang="ar-SA" dirty="0" smtClean="0"/>
              <a:t>، بين أحضان </a:t>
            </a:r>
            <a:r>
              <a:rPr lang="ar-SA" dirty="0"/>
              <a:t>الأهل والأقارب </a:t>
            </a:r>
            <a:r>
              <a:rPr lang="ar-SA" dirty="0" smtClean="0"/>
              <a:t>والأصدقاء، فلا </a:t>
            </a:r>
            <a:r>
              <a:rPr lang="ar-SA" dirty="0"/>
              <a:t>يجد من </a:t>
            </a:r>
            <a:r>
              <a:rPr lang="ar-SA" b="1" dirty="0">
                <a:solidFill>
                  <a:srgbClr val="FF0000"/>
                </a:solidFill>
              </a:rPr>
              <a:t>معالم المكان </a:t>
            </a:r>
            <a:r>
              <a:rPr lang="ar-SA" b="1" dirty="0"/>
              <a:t>سوى </a:t>
            </a:r>
            <a:r>
              <a:rPr lang="ar-SA" b="1" dirty="0" smtClean="0"/>
              <a:t>النّخلة </a:t>
            </a:r>
            <a:r>
              <a:rPr lang="ar-SA" b="1" dirty="0"/>
              <a:t>"</a:t>
            </a:r>
            <a:r>
              <a:rPr lang="ar-SA" b="1" dirty="0" smtClean="0"/>
              <a:t>مبروكة</a:t>
            </a:r>
            <a:r>
              <a:rPr lang="ar-SA" dirty="0" smtClean="0"/>
              <a:t>" </a:t>
            </a:r>
            <a:r>
              <a:rPr lang="ar-SA" dirty="0" smtClean="0">
                <a:solidFill>
                  <a:srgbClr val="FF0000"/>
                </a:solidFill>
              </a:rPr>
              <a:t>فيخاطبها </a:t>
            </a:r>
            <a:r>
              <a:rPr lang="ar-SA" dirty="0" smtClean="0"/>
              <a:t>ويعبّر </a:t>
            </a:r>
            <a:r>
              <a:rPr lang="ar-SA" dirty="0"/>
              <a:t>لها عن شوقه وحنينه ومعاناته </a:t>
            </a:r>
            <a:r>
              <a:rPr lang="ar-SA" dirty="0" smtClean="0"/>
              <a:t>وألمه </a:t>
            </a:r>
            <a:r>
              <a:rPr lang="ar-SA" dirty="0"/>
              <a:t>بسبب </a:t>
            </a:r>
            <a:r>
              <a:rPr lang="ar-SA" dirty="0">
                <a:solidFill>
                  <a:srgbClr val="FF0000"/>
                </a:solidFill>
              </a:rPr>
              <a:t>الغربة </a:t>
            </a:r>
            <a:r>
              <a:rPr lang="ar-SA" dirty="0" smtClean="0">
                <a:solidFill>
                  <a:srgbClr val="FF0000"/>
                </a:solidFill>
              </a:rPr>
              <a:t> </a:t>
            </a:r>
            <a:r>
              <a:rPr lang="ar-SA" dirty="0"/>
              <a:t>طوال خمسة عقود</a:t>
            </a:r>
            <a:r>
              <a:rPr lang="ar-SA" dirty="0" smtClean="0"/>
              <a:t>، وبذلك </a:t>
            </a:r>
            <a:r>
              <a:rPr lang="ar-SA" dirty="0"/>
              <a:t>يخاطب </a:t>
            </a:r>
            <a:r>
              <a:rPr lang="ar-SA" dirty="0" smtClean="0"/>
              <a:t>النّخلة فيشخّصها ويتخيّلها </a:t>
            </a:r>
            <a:r>
              <a:rPr lang="ar-SA" dirty="0"/>
              <a:t>أرضه فهي راسخة وثابتة في وجدانه، فيروي لها </a:t>
            </a:r>
            <a:r>
              <a:rPr lang="ar-SA" dirty="0" smtClean="0"/>
              <a:t>كلّ </a:t>
            </a:r>
            <a:r>
              <a:rPr lang="ar-SA" dirty="0"/>
              <a:t>ما به من نكبات وثبات وصمود</a:t>
            </a:r>
            <a:r>
              <a:rPr lang="ar-SA" dirty="0" smtClean="0"/>
              <a:t>، فالنّخلة (أرضه) تذكّره بالرّوائح الطّيّبة </a:t>
            </a:r>
            <a:r>
              <a:rPr lang="ar-SA" dirty="0"/>
              <a:t>في </a:t>
            </a:r>
            <a:r>
              <a:rPr lang="ar-SA" dirty="0" smtClean="0"/>
              <a:t>الطّبيعة </a:t>
            </a:r>
            <a:r>
              <a:rPr lang="ar-SA" dirty="0"/>
              <a:t>وأسماء </a:t>
            </a:r>
            <a:r>
              <a:rPr lang="ar-SA" dirty="0" smtClean="0"/>
              <a:t>التّلال والدّروب والشّعاب والسّبل، </a:t>
            </a:r>
            <a:r>
              <a:rPr lang="ar-SA" dirty="0" smtClean="0"/>
              <a:t>ويمزج الكاتب </a:t>
            </a:r>
            <a:r>
              <a:rPr lang="ar-SA" dirty="0"/>
              <a:t>بذلك </a:t>
            </a:r>
            <a:r>
              <a:rPr lang="ar-SA" dirty="0" smtClean="0">
                <a:solidFill>
                  <a:srgbClr val="FF0000"/>
                </a:solidFill>
              </a:rPr>
              <a:t>بين </a:t>
            </a:r>
            <a:r>
              <a:rPr lang="ar-SA" dirty="0">
                <a:solidFill>
                  <a:srgbClr val="FF0000"/>
                </a:solidFill>
              </a:rPr>
              <a:t>الماضي الجميل والحاضر الحزين</a:t>
            </a:r>
            <a:r>
              <a:rPr lang="ar-SA" dirty="0" smtClean="0"/>
              <a:t>، فهو </a:t>
            </a:r>
            <a:r>
              <a:rPr lang="ar-SA" dirty="0"/>
              <a:t>يعشقها </a:t>
            </a:r>
            <a:r>
              <a:rPr lang="ar-SA" dirty="0" smtClean="0"/>
              <a:t>إلى </a:t>
            </a:r>
            <a:r>
              <a:rPr lang="ar-SA" dirty="0"/>
              <a:t>أبعد </a:t>
            </a:r>
            <a:r>
              <a:rPr lang="ar-SA" dirty="0" smtClean="0"/>
              <a:t>الحدود، وقد </a:t>
            </a:r>
            <a:r>
              <a:rPr lang="ar-SA" dirty="0"/>
              <a:t>ورث هذا </a:t>
            </a:r>
            <a:r>
              <a:rPr lang="ar-SA" dirty="0" smtClean="0"/>
              <a:t>الحبّ </a:t>
            </a:r>
            <a:r>
              <a:rPr lang="ar-SA" dirty="0"/>
              <a:t>والعشق عن </a:t>
            </a:r>
            <a:r>
              <a:rPr lang="ar-SA" dirty="0" smtClean="0"/>
              <a:t>أبيه الّذي </a:t>
            </a:r>
            <a:r>
              <a:rPr lang="ar-SA" dirty="0"/>
              <a:t>مات ولم </a:t>
            </a:r>
            <a:r>
              <a:rPr lang="ar-SA" dirty="0" smtClean="0"/>
              <a:t>يجفّ </a:t>
            </a:r>
            <a:r>
              <a:rPr lang="ar-SA" dirty="0"/>
              <a:t>لسانه عن ذكرها</a:t>
            </a:r>
            <a:r>
              <a:rPr lang="ar-SA" dirty="0" smtClean="0"/>
              <a:t>، ويسترجع </a:t>
            </a:r>
            <a:r>
              <a:rPr lang="ar-SA" dirty="0"/>
              <a:t>أغانيه لها</a:t>
            </a:r>
            <a:r>
              <a:rPr lang="ar-SA" dirty="0" smtClean="0"/>
              <a:t>، </a:t>
            </a:r>
            <a:r>
              <a:rPr lang="ar-SA" dirty="0" smtClean="0">
                <a:solidFill>
                  <a:srgbClr val="FF0000"/>
                </a:solidFill>
              </a:rPr>
              <a:t>ويتخيّل أنّ النّخلة تخاطبه </a:t>
            </a:r>
            <a:r>
              <a:rPr lang="ar-SA" dirty="0" smtClean="0"/>
              <a:t>وتؤكّد </a:t>
            </a:r>
            <a:r>
              <a:rPr lang="ar-SA" dirty="0"/>
              <a:t>له حفاظها على عهده </a:t>
            </a:r>
            <a:r>
              <a:rPr lang="ar-SA" dirty="0" smtClean="0"/>
              <a:t>وتغنّي له</a:t>
            </a:r>
            <a:r>
              <a:rPr lang="ar-SA" dirty="0"/>
              <a:t>،</a:t>
            </a:r>
            <a:r>
              <a:rPr lang="ar-SA" dirty="0" smtClean="0"/>
              <a:t> </a:t>
            </a:r>
            <a:r>
              <a:rPr lang="ar-SA" dirty="0" smtClean="0">
                <a:solidFill>
                  <a:srgbClr val="FF0000"/>
                </a:solidFill>
              </a:rPr>
              <a:t>ويتذكّر فاطمة بنت الجيران </a:t>
            </a:r>
            <a:r>
              <a:rPr lang="ar-SA" dirty="0" smtClean="0"/>
              <a:t>الّتي </a:t>
            </a:r>
            <a:r>
              <a:rPr lang="ar-SA" dirty="0"/>
              <a:t>كان يكتب لها </a:t>
            </a:r>
            <a:r>
              <a:rPr lang="ar-SA" dirty="0" smtClean="0"/>
              <a:t>الرّسائل ويضعها </a:t>
            </a:r>
            <a:r>
              <a:rPr lang="ar-SA" dirty="0"/>
              <a:t>في </a:t>
            </a:r>
            <a:r>
              <a:rPr lang="ar-SA" dirty="0" smtClean="0"/>
              <a:t>جذع النّخلة "مبروكة"، فقد </a:t>
            </a:r>
            <a:r>
              <a:rPr lang="ar-SA" dirty="0"/>
              <a:t>لاقت فاطمة مصرعها تحت </a:t>
            </a:r>
            <a:r>
              <a:rPr lang="ar-SA" dirty="0" smtClean="0"/>
              <a:t>قصف </a:t>
            </a:r>
            <a:r>
              <a:rPr lang="ar-SA" dirty="0"/>
              <a:t>المدافع في </a:t>
            </a:r>
            <a:r>
              <a:rPr lang="ar-SA" dirty="0" smtClean="0">
                <a:solidFill>
                  <a:srgbClr val="FF0000"/>
                </a:solidFill>
              </a:rPr>
              <a:t>مخيّم "عين الحلوة</a:t>
            </a:r>
            <a:r>
              <a:rPr lang="ar-SA" dirty="0" smtClean="0"/>
              <a:t>" فيبحث </a:t>
            </a:r>
            <a:r>
              <a:rPr lang="ar-SA" dirty="0"/>
              <a:t>عن أثر لفاطمة في جذع </a:t>
            </a:r>
            <a:r>
              <a:rPr lang="ar-SA" dirty="0" smtClean="0"/>
              <a:t>النّخلة فيشدّ </a:t>
            </a:r>
            <a:r>
              <a:rPr lang="ar-SA" dirty="0"/>
              <a:t>انتباهه انحناء وميل جذع </a:t>
            </a:r>
            <a:r>
              <a:rPr lang="ar-SA" dirty="0" smtClean="0"/>
              <a:t>النّخلة كثيرًا، فيتساءل </a:t>
            </a:r>
            <a:r>
              <a:rPr lang="ar-SA" dirty="0"/>
              <a:t>عن سبب </a:t>
            </a:r>
            <a:r>
              <a:rPr lang="ar-SA" dirty="0" smtClean="0"/>
              <a:t>ذلك </a:t>
            </a:r>
            <a:r>
              <a:rPr lang="ar-SA" dirty="0" smtClean="0">
                <a:solidFill>
                  <a:srgbClr val="FF0000"/>
                </a:solidFill>
              </a:rPr>
              <a:t>الصمود أمام الرّيح </a:t>
            </a:r>
            <a:r>
              <a:rPr lang="ar-SA" dirty="0"/>
              <a:t>ام </a:t>
            </a:r>
            <a:r>
              <a:rPr lang="ar-SA" dirty="0" smtClean="0">
                <a:solidFill>
                  <a:srgbClr val="FF0000"/>
                </a:solidFill>
              </a:rPr>
              <a:t>لتشمّ رائحة الأهل</a:t>
            </a:r>
            <a:r>
              <a:rPr lang="ar-SA" dirty="0" smtClean="0"/>
              <a:t> في </a:t>
            </a:r>
            <a:r>
              <a:rPr lang="ar-SA" dirty="0"/>
              <a:t>الأرض</a:t>
            </a:r>
            <a:r>
              <a:rPr lang="ar-SA" dirty="0" smtClean="0"/>
              <a:t>، </a:t>
            </a:r>
            <a:r>
              <a:rPr lang="ar-SA" dirty="0" smtClean="0">
                <a:solidFill>
                  <a:srgbClr val="FF0000"/>
                </a:solidFill>
              </a:rPr>
              <a:t>ويستمرّ </a:t>
            </a:r>
            <a:r>
              <a:rPr lang="ar-SA" dirty="0">
                <a:solidFill>
                  <a:srgbClr val="FF0000"/>
                </a:solidFill>
              </a:rPr>
              <a:t>في غنائه الحزين ويختتم به </a:t>
            </a:r>
            <a:r>
              <a:rPr lang="ar-SA" dirty="0" smtClean="0">
                <a:solidFill>
                  <a:srgbClr val="FF0000"/>
                </a:solidFill>
              </a:rPr>
              <a:t>القصّة</a:t>
            </a:r>
            <a:r>
              <a:rPr lang="ar-SA" dirty="0" smtClean="0"/>
              <a:t>.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126269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>
          <a:xfrm>
            <a:off x="515206" y="245661"/>
            <a:ext cx="11159999" cy="1023582"/>
          </a:xfrm>
        </p:spPr>
        <p:txBody>
          <a:bodyPr/>
          <a:lstStyle/>
          <a:p>
            <a:r>
              <a:rPr lang="ar-SA" dirty="0" smtClean="0"/>
              <a:t>تحليل القصّة</a:t>
            </a:r>
            <a:endParaRPr lang="he-IL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ar-SA" dirty="0"/>
              <a:t>من خلال </a:t>
            </a:r>
            <a:r>
              <a:rPr lang="ar-SA" dirty="0" smtClean="0"/>
              <a:t>قصّة "</a:t>
            </a:r>
            <a:r>
              <a:rPr lang="ar-SA" dirty="0" smtClean="0">
                <a:solidFill>
                  <a:srgbClr val="FF0000"/>
                </a:solidFill>
              </a:rPr>
              <a:t>النّخلة المائلة</a:t>
            </a:r>
            <a:r>
              <a:rPr lang="ar-SA" dirty="0" smtClean="0"/>
              <a:t>" يتّضح أنّ هناك ثمّة </a:t>
            </a:r>
            <a:r>
              <a:rPr lang="ar-SA" dirty="0" smtClean="0">
                <a:solidFill>
                  <a:srgbClr val="FF0000"/>
                </a:solidFill>
              </a:rPr>
              <a:t>علاقة </a:t>
            </a:r>
            <a:r>
              <a:rPr lang="ar-SA" dirty="0">
                <a:solidFill>
                  <a:srgbClr val="FF0000"/>
                </a:solidFill>
              </a:rPr>
              <a:t>متينة وارتباط وثيق بين الأرض والإنسان </a:t>
            </a:r>
            <a:r>
              <a:rPr lang="ar-SA" dirty="0" smtClean="0">
                <a:solidFill>
                  <a:srgbClr val="FF0000"/>
                </a:solidFill>
              </a:rPr>
              <a:t>الفلسطينيّ</a:t>
            </a:r>
            <a:r>
              <a:rPr lang="ar-SA" dirty="0" smtClean="0"/>
              <a:t>، وهذه </a:t>
            </a:r>
            <a:r>
              <a:rPr lang="ar-SA" dirty="0"/>
              <a:t>العلاقة </a:t>
            </a:r>
            <a:r>
              <a:rPr lang="ar-SA" dirty="0" smtClean="0"/>
              <a:t>هي </a:t>
            </a:r>
            <a:r>
              <a:rPr lang="ar-SA" dirty="0"/>
              <a:t>علاقة </a:t>
            </a:r>
            <a:r>
              <a:rPr lang="ar-SA" dirty="0" smtClean="0"/>
              <a:t>تلازم وإيجاب، فهو </a:t>
            </a:r>
            <a:r>
              <a:rPr lang="ar-SA" dirty="0"/>
              <a:t>مخلص لها </a:t>
            </a:r>
            <a:r>
              <a:rPr lang="ar-SA" dirty="0" smtClean="0"/>
              <a:t>إخلاصًا شديدًا، بل </a:t>
            </a:r>
            <a:r>
              <a:rPr lang="ar-SA" dirty="0"/>
              <a:t>ويعشقها </a:t>
            </a:r>
            <a:r>
              <a:rPr lang="ar-SA" dirty="0" smtClean="0"/>
              <a:t>عشقًا شديدًا، ويتمّ التّعبير </a:t>
            </a:r>
            <a:r>
              <a:rPr lang="ar-SA" dirty="0"/>
              <a:t>عن الارتباط بين الأرض والإنسان </a:t>
            </a:r>
            <a:r>
              <a:rPr lang="ar-SA" dirty="0" smtClean="0"/>
              <a:t>الفلسطينيّ </a:t>
            </a:r>
            <a:r>
              <a:rPr lang="ar-SA" dirty="0"/>
              <a:t>على </a:t>
            </a:r>
            <a:r>
              <a:rPr lang="ar-SA" dirty="0" smtClean="0"/>
              <a:t>النّحو التّالي</a:t>
            </a:r>
            <a:r>
              <a:rPr lang="ar-SA" dirty="0"/>
              <a:t>:</a:t>
            </a:r>
          </a:p>
          <a:p>
            <a:r>
              <a:rPr lang="ar-SA" dirty="0" smtClean="0">
                <a:solidFill>
                  <a:srgbClr val="FF0000"/>
                </a:solidFill>
              </a:rPr>
              <a:t>النّخلة تراثيًّا </a:t>
            </a:r>
            <a:r>
              <a:rPr lang="ar-SA" dirty="0">
                <a:solidFill>
                  <a:srgbClr val="FF0000"/>
                </a:solidFill>
              </a:rPr>
              <a:t>خلقت من بقايا آدم فهي "</a:t>
            </a:r>
            <a:r>
              <a:rPr lang="ar-SA" dirty="0" smtClean="0">
                <a:solidFill>
                  <a:srgbClr val="FF0000"/>
                </a:solidFill>
              </a:rPr>
              <a:t>عمّتنا</a:t>
            </a:r>
            <a:r>
              <a:rPr lang="ar-SA" dirty="0"/>
              <a:t>" كما يقول </a:t>
            </a:r>
            <a:r>
              <a:rPr lang="ar-SA" dirty="0" smtClean="0"/>
              <a:t>الشّرع </a:t>
            </a:r>
            <a:r>
              <a:rPr lang="ar-SA" dirty="0"/>
              <a:t>فيما يقتبسه الكاتب عن ابن </a:t>
            </a:r>
            <a:r>
              <a:rPr lang="ar-SA" dirty="0" smtClean="0"/>
              <a:t>عربيّ </a:t>
            </a:r>
            <a:r>
              <a:rPr lang="ar-SA" dirty="0"/>
              <a:t>في </a:t>
            </a:r>
            <a:r>
              <a:rPr lang="ar-SA" dirty="0" smtClean="0"/>
              <a:t>مقدّمة القصّة، حيث يعمد إلى </a:t>
            </a:r>
            <a:r>
              <a:rPr lang="ar-SA" dirty="0"/>
              <a:t>بيان فضائل </a:t>
            </a:r>
            <a:r>
              <a:rPr lang="ar-SA" dirty="0" smtClean="0"/>
              <a:t>النّخلة إلى </a:t>
            </a:r>
            <a:r>
              <a:rPr lang="ar-SA" dirty="0"/>
              <a:t>درجة كونها </a:t>
            </a:r>
            <a:r>
              <a:rPr lang="ar-SA" dirty="0" smtClean="0"/>
              <a:t>اختًا </a:t>
            </a:r>
            <a:r>
              <a:rPr lang="ar-SA" dirty="0"/>
              <a:t>لآدم خلقت من فضلة </a:t>
            </a:r>
            <a:r>
              <a:rPr lang="ar-SA" dirty="0" smtClean="0"/>
              <a:t>التّراب الّذي </a:t>
            </a:r>
            <a:r>
              <a:rPr lang="ar-SA" dirty="0"/>
              <a:t>خلق منه فهي لنا </a:t>
            </a:r>
            <a:r>
              <a:rPr lang="ar-SA" dirty="0" smtClean="0"/>
              <a:t>عمّة، ويشرح </a:t>
            </a:r>
            <a:r>
              <a:rPr lang="ar-SA" dirty="0"/>
              <a:t>القزويني الحديث: </a:t>
            </a:r>
            <a:r>
              <a:rPr lang="ar-SA" dirty="0" smtClean="0"/>
              <a:t>"أكرموا عمّاتكم النّخل</a:t>
            </a:r>
            <a:r>
              <a:rPr lang="ar-SA" dirty="0"/>
              <a:t>"، ويشير </a:t>
            </a:r>
            <a:r>
              <a:rPr lang="ar-SA" dirty="0" smtClean="0"/>
              <a:t>إلى </a:t>
            </a:r>
            <a:r>
              <a:rPr lang="ar-SA" dirty="0"/>
              <a:t>مدى </a:t>
            </a:r>
            <a:r>
              <a:rPr lang="ar-SA" dirty="0" smtClean="0"/>
              <a:t>التّشابه </a:t>
            </a:r>
            <a:r>
              <a:rPr lang="ar-SA" dirty="0"/>
              <a:t>بين </a:t>
            </a:r>
            <a:r>
              <a:rPr lang="ar-SA" dirty="0" smtClean="0"/>
              <a:t>الإنسان والنّخلة، </a:t>
            </a:r>
            <a:r>
              <a:rPr lang="ar-SA" dirty="0"/>
              <a:t>لذلك  </a:t>
            </a:r>
            <a:r>
              <a:rPr lang="ar-SA" dirty="0" smtClean="0"/>
              <a:t>كانت </a:t>
            </a:r>
            <a:r>
              <a:rPr lang="ar-SA" dirty="0"/>
              <a:t>"</a:t>
            </a:r>
            <a:r>
              <a:rPr lang="ar-SA" dirty="0" err="1"/>
              <a:t>أنسنة</a:t>
            </a:r>
            <a:r>
              <a:rPr lang="ar-SA" dirty="0"/>
              <a:t>" </a:t>
            </a:r>
            <a:r>
              <a:rPr lang="ar-SA" dirty="0" smtClean="0"/>
              <a:t>النّخلة </a:t>
            </a:r>
            <a:r>
              <a:rPr lang="ar-SA" dirty="0"/>
              <a:t>لدى الكاتب اختيارًا </a:t>
            </a:r>
            <a:r>
              <a:rPr lang="ar-SA" dirty="0" smtClean="0"/>
              <a:t>موفّقًا </a:t>
            </a:r>
            <a:r>
              <a:rPr lang="ar-SA" dirty="0" smtClean="0"/>
              <a:t>وصائبًا</a:t>
            </a:r>
            <a:r>
              <a:rPr lang="ar-SA" dirty="0" smtClean="0"/>
              <a:t>. فالنّخلة </a:t>
            </a:r>
            <a:r>
              <a:rPr lang="ar-SA" dirty="0"/>
              <a:t>لم تتبادر </a:t>
            </a:r>
            <a:r>
              <a:rPr lang="ar-SA" dirty="0" smtClean="0"/>
              <a:t>إلى </a:t>
            </a:r>
            <a:r>
              <a:rPr lang="ar-SA" dirty="0"/>
              <a:t>ذهن الكاتب بشكل </a:t>
            </a:r>
            <a:r>
              <a:rPr lang="ar-SA" dirty="0" smtClean="0"/>
              <a:t>عشوائيّ، إنّما </a:t>
            </a:r>
            <a:r>
              <a:rPr lang="ar-SA" dirty="0"/>
              <a:t>هي مرتبطة </a:t>
            </a:r>
            <a:r>
              <a:rPr lang="ar-SA" dirty="0">
                <a:solidFill>
                  <a:srgbClr val="FF0000"/>
                </a:solidFill>
              </a:rPr>
              <a:t>كرمز في الوجود </a:t>
            </a:r>
            <a:r>
              <a:rPr lang="ar-SA" dirty="0" smtClean="0">
                <a:solidFill>
                  <a:srgbClr val="FF0000"/>
                </a:solidFill>
              </a:rPr>
              <a:t>الفلسطينيّ</a:t>
            </a:r>
            <a:r>
              <a:rPr lang="ar-SA" dirty="0" smtClean="0"/>
              <a:t>، رمز عربيّ اسلاميّ فلسطينيّ، </a:t>
            </a:r>
            <a:r>
              <a:rPr lang="ar-SA" dirty="0" smtClean="0">
                <a:solidFill>
                  <a:srgbClr val="FF0000"/>
                </a:solidFill>
              </a:rPr>
              <a:t>وللنّخلة عدّة </a:t>
            </a:r>
            <a:r>
              <a:rPr lang="ar-SA" dirty="0">
                <a:solidFill>
                  <a:srgbClr val="FF0000"/>
                </a:solidFill>
              </a:rPr>
              <a:t>تفسيرات من </a:t>
            </a:r>
            <a:r>
              <a:rPr lang="ar-SA" dirty="0" smtClean="0">
                <a:solidFill>
                  <a:srgbClr val="FF0000"/>
                </a:solidFill>
              </a:rPr>
              <a:t>النّاحية التّراثيّة </a:t>
            </a:r>
            <a:r>
              <a:rPr lang="ar-SA" dirty="0"/>
              <a:t>ومنها</a:t>
            </a:r>
            <a:r>
              <a:rPr lang="ar-SA" dirty="0" smtClean="0"/>
              <a:t>: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974996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300251"/>
            <a:ext cx="11160000" cy="5577947"/>
          </a:xfrm>
        </p:spPr>
        <p:txBody>
          <a:bodyPr>
            <a:normAutofit/>
          </a:bodyPr>
          <a:lstStyle/>
          <a:p>
            <a:r>
              <a:rPr lang="ar-SA" dirty="0" smtClean="0"/>
              <a:t>النّخلة </a:t>
            </a:r>
            <a:r>
              <a:rPr lang="ar-SA" dirty="0"/>
              <a:t>هي شجرة "عشتار" </a:t>
            </a:r>
            <a:r>
              <a:rPr lang="ar-SA" dirty="0" smtClean="0"/>
              <a:t>المقدّسة </a:t>
            </a:r>
            <a:r>
              <a:rPr lang="ar-SA" dirty="0"/>
              <a:t>"الهة </a:t>
            </a:r>
            <a:r>
              <a:rPr lang="ar-SA" dirty="0" smtClean="0"/>
              <a:t>الخصب"،  لذلك </a:t>
            </a:r>
            <a:r>
              <a:rPr lang="ar-SA" dirty="0"/>
              <a:t>يقال </a:t>
            </a:r>
            <a:r>
              <a:rPr lang="ar-SA" dirty="0" smtClean="0"/>
              <a:t>أنّ هناك علاقة </a:t>
            </a:r>
            <a:r>
              <a:rPr lang="ar-SA" dirty="0"/>
              <a:t>بين </a:t>
            </a:r>
            <a:r>
              <a:rPr lang="ar-SA" dirty="0" smtClean="0"/>
              <a:t>النّخيل </a:t>
            </a:r>
            <a:r>
              <a:rPr lang="ar-SA" dirty="0"/>
              <a:t>واستمرار الولادة </a:t>
            </a:r>
            <a:endParaRPr lang="ar-SA" dirty="0" smtClean="0"/>
          </a:p>
          <a:p>
            <a:r>
              <a:rPr lang="ar-SA" dirty="0" smtClean="0"/>
              <a:t>أو </a:t>
            </a:r>
            <a:r>
              <a:rPr lang="ar-SA" dirty="0"/>
              <a:t>معنى </a:t>
            </a:r>
            <a:r>
              <a:rPr lang="ar-SA" dirty="0" err="1" smtClean="0"/>
              <a:t>الفينيق</a:t>
            </a:r>
            <a:r>
              <a:rPr lang="ar-SA" dirty="0" smtClean="0"/>
              <a:t>، والبعض </a:t>
            </a:r>
            <a:r>
              <a:rPr lang="ar-SA" dirty="0"/>
              <a:t>قال </a:t>
            </a:r>
            <a:r>
              <a:rPr lang="ar-SA" dirty="0" smtClean="0"/>
              <a:t>أنّ </a:t>
            </a:r>
            <a:r>
              <a:rPr lang="ar-SA" dirty="0"/>
              <a:t>طائر </a:t>
            </a:r>
            <a:r>
              <a:rPr lang="ar-SA" dirty="0" err="1"/>
              <a:t>الفينيق</a:t>
            </a:r>
            <a:r>
              <a:rPr lang="ar-SA" dirty="0"/>
              <a:t> هو طائر </a:t>
            </a:r>
            <a:r>
              <a:rPr lang="ar-SA" dirty="0" smtClean="0"/>
              <a:t>النّخيل، وقد </a:t>
            </a:r>
            <a:r>
              <a:rPr lang="ar-SA" dirty="0"/>
              <a:t>اشتهرت بلاد </a:t>
            </a:r>
            <a:r>
              <a:rPr lang="ar-SA" dirty="0" err="1"/>
              <a:t>فينيقا</a:t>
            </a:r>
            <a:r>
              <a:rPr lang="ar-SA" dirty="0"/>
              <a:t> </a:t>
            </a:r>
            <a:r>
              <a:rPr lang="ar-SA" dirty="0" smtClean="0"/>
              <a:t>وطنًا </a:t>
            </a:r>
            <a:r>
              <a:rPr lang="ar-SA" dirty="0"/>
              <a:t>يكثر فيه </a:t>
            </a:r>
            <a:r>
              <a:rPr lang="ar-SA" dirty="0" smtClean="0"/>
              <a:t>النّخيل، وهذا أعطى النّخلة </a:t>
            </a:r>
            <a:r>
              <a:rPr lang="ar-SA" dirty="0"/>
              <a:t>مكانة </a:t>
            </a:r>
            <a:r>
              <a:rPr lang="ar-SA" dirty="0">
                <a:solidFill>
                  <a:srgbClr val="FF0000"/>
                </a:solidFill>
              </a:rPr>
              <a:t>وقيمة </a:t>
            </a:r>
            <a:r>
              <a:rPr lang="ar-SA" dirty="0" smtClean="0">
                <a:solidFill>
                  <a:srgbClr val="FF0000"/>
                </a:solidFill>
              </a:rPr>
              <a:t>هامّة </a:t>
            </a:r>
            <a:r>
              <a:rPr lang="ar-SA" dirty="0">
                <a:solidFill>
                  <a:srgbClr val="FF0000"/>
                </a:solidFill>
              </a:rPr>
              <a:t>تواصلت </a:t>
            </a:r>
            <a:r>
              <a:rPr lang="ar-SA" dirty="0" smtClean="0">
                <a:solidFill>
                  <a:srgbClr val="FF0000"/>
                </a:solidFill>
              </a:rPr>
              <a:t>جيلًا </a:t>
            </a:r>
            <a:r>
              <a:rPr lang="ar-SA" dirty="0">
                <a:solidFill>
                  <a:srgbClr val="FF0000"/>
                </a:solidFill>
              </a:rPr>
              <a:t>بعد جيل</a:t>
            </a:r>
            <a:r>
              <a:rPr lang="ar-SA" dirty="0" smtClean="0"/>
              <a:t>، ويتجسّد </a:t>
            </a:r>
            <a:r>
              <a:rPr lang="ar-SA" dirty="0"/>
              <a:t>ذلك في بداية </a:t>
            </a:r>
            <a:r>
              <a:rPr lang="ar-SA" dirty="0" smtClean="0"/>
              <a:t>القصّة </a:t>
            </a:r>
            <a:r>
              <a:rPr lang="ar-SA" dirty="0"/>
              <a:t>في قول </a:t>
            </a:r>
            <a:r>
              <a:rPr lang="ar-SA" dirty="0" smtClean="0"/>
              <a:t>الرّاوي</a:t>
            </a:r>
            <a:r>
              <a:rPr lang="ar-SA" dirty="0"/>
              <a:t>: "</a:t>
            </a:r>
            <a:r>
              <a:rPr lang="ar-SA" dirty="0">
                <a:solidFill>
                  <a:srgbClr val="FF0000"/>
                </a:solidFill>
              </a:rPr>
              <a:t>اغتالوني </a:t>
            </a:r>
            <a:r>
              <a:rPr lang="ar-SA" dirty="0" smtClean="0">
                <a:solidFill>
                  <a:srgbClr val="FF0000"/>
                </a:solidFill>
              </a:rPr>
              <a:t>وأنا اصبّ </a:t>
            </a:r>
            <a:r>
              <a:rPr lang="ar-SA" dirty="0">
                <a:solidFill>
                  <a:srgbClr val="FF0000"/>
                </a:solidFill>
              </a:rPr>
              <a:t>قهوة </a:t>
            </a:r>
            <a:r>
              <a:rPr lang="ar-SA" dirty="0" smtClean="0">
                <a:solidFill>
                  <a:srgbClr val="FF0000"/>
                </a:solidFill>
              </a:rPr>
              <a:t>الصّبح </a:t>
            </a:r>
            <a:r>
              <a:rPr lang="ar-SA" dirty="0"/>
              <a:t>....قتلوني </a:t>
            </a:r>
            <a:r>
              <a:rPr lang="ar-SA" dirty="0" smtClean="0"/>
              <a:t>مرّات عديدة، نهضت </a:t>
            </a:r>
            <a:r>
              <a:rPr lang="ar-SA" dirty="0"/>
              <a:t>من بين جثث </a:t>
            </a:r>
            <a:r>
              <a:rPr lang="ar-SA" dirty="0" smtClean="0"/>
              <a:t>الموتى" هذه </a:t>
            </a:r>
            <a:r>
              <a:rPr lang="ar-SA" dirty="0"/>
              <a:t>الأقوال </a:t>
            </a:r>
            <a:r>
              <a:rPr lang="ar-SA" dirty="0" smtClean="0"/>
              <a:t>دالّة </a:t>
            </a:r>
            <a:r>
              <a:rPr lang="ar-SA" dirty="0"/>
              <a:t>على </a:t>
            </a:r>
            <a:r>
              <a:rPr lang="ar-SA" dirty="0" smtClean="0"/>
              <a:t>أسطورة </a:t>
            </a:r>
            <a:r>
              <a:rPr lang="ar-SA" dirty="0" err="1"/>
              <a:t>الفينيق</a:t>
            </a:r>
            <a:r>
              <a:rPr lang="ar-SA" dirty="0" smtClean="0"/>
              <a:t>، وتدلّ ايضًا </a:t>
            </a:r>
            <a:r>
              <a:rPr lang="ar-SA" dirty="0"/>
              <a:t>على</a:t>
            </a:r>
            <a:r>
              <a:rPr lang="ar-SA" dirty="0">
                <a:solidFill>
                  <a:srgbClr val="FF0000"/>
                </a:solidFill>
              </a:rPr>
              <a:t> ثباته وصموده </a:t>
            </a:r>
            <a:r>
              <a:rPr lang="ar-SA" dirty="0" smtClean="0">
                <a:solidFill>
                  <a:srgbClr val="FF0000"/>
                </a:solidFill>
              </a:rPr>
              <a:t>كالنّخلة</a:t>
            </a:r>
            <a:r>
              <a:rPr lang="ar-SA" dirty="0" smtClean="0"/>
              <a:t>. </a:t>
            </a:r>
          </a:p>
          <a:p>
            <a:r>
              <a:rPr lang="ar-SA" b="1" dirty="0" smtClean="0">
                <a:solidFill>
                  <a:srgbClr val="FF0000"/>
                </a:solidFill>
              </a:rPr>
              <a:t>وسيّدنا </a:t>
            </a:r>
            <a:r>
              <a:rPr lang="ar-SA" b="1" dirty="0">
                <a:solidFill>
                  <a:srgbClr val="FF0000"/>
                </a:solidFill>
              </a:rPr>
              <a:t>عيسى عليه </a:t>
            </a:r>
            <a:r>
              <a:rPr lang="ar-SA" b="1" dirty="0" smtClean="0">
                <a:solidFill>
                  <a:srgbClr val="FF0000"/>
                </a:solidFill>
              </a:rPr>
              <a:t>السّلام </a:t>
            </a:r>
            <a:r>
              <a:rPr lang="ar-SA" b="1" dirty="0">
                <a:solidFill>
                  <a:srgbClr val="FF0000"/>
                </a:solidFill>
              </a:rPr>
              <a:t>ولد تحت </a:t>
            </a:r>
            <a:r>
              <a:rPr lang="ar-SA" b="1" dirty="0" smtClean="0">
                <a:solidFill>
                  <a:srgbClr val="FF0000"/>
                </a:solidFill>
              </a:rPr>
              <a:t>النّخلة</a:t>
            </a:r>
            <a:r>
              <a:rPr lang="ar-SA" dirty="0" smtClean="0"/>
              <a:t>، فخاطب </a:t>
            </a:r>
            <a:r>
              <a:rPr lang="ar-SA" dirty="0"/>
              <a:t>القرآن مريم</a:t>
            </a:r>
            <a:r>
              <a:rPr lang="ar-SA" dirty="0" smtClean="0"/>
              <a:t>: "وهزّي إليك </a:t>
            </a:r>
            <a:r>
              <a:rPr lang="ar-SA" dirty="0"/>
              <a:t>بجذع </a:t>
            </a:r>
            <a:r>
              <a:rPr lang="ar-SA" dirty="0" smtClean="0"/>
              <a:t>النّخلة تساقَطُ </a:t>
            </a:r>
            <a:r>
              <a:rPr lang="ar-SA" dirty="0"/>
              <a:t>عليك </a:t>
            </a:r>
            <a:r>
              <a:rPr lang="ar-SA" dirty="0" smtClean="0"/>
              <a:t>رُطَبًا ج</a:t>
            </a:r>
            <a:r>
              <a:rPr lang="ar-SA" dirty="0" smtClean="0">
                <a:solidFill>
                  <a:schemeClr val="tx1"/>
                </a:solidFill>
              </a:rPr>
              <a:t>َنِيًّا</a:t>
            </a:r>
            <a:r>
              <a:rPr lang="ar-SA" dirty="0" smtClean="0"/>
              <a:t>"، هذه </a:t>
            </a:r>
            <a:r>
              <a:rPr lang="ar-SA" dirty="0"/>
              <a:t>الآية تشير </a:t>
            </a:r>
            <a:r>
              <a:rPr lang="ar-SA" dirty="0" smtClean="0"/>
              <a:t>إلى </a:t>
            </a:r>
            <a:r>
              <a:rPr lang="ar-SA" dirty="0"/>
              <a:t>قداسة </a:t>
            </a:r>
            <a:r>
              <a:rPr lang="ar-SA" dirty="0" smtClean="0"/>
              <a:t>النّخلة، </a:t>
            </a:r>
            <a:r>
              <a:rPr lang="ar-SA" dirty="0"/>
              <a:t>وبعض </a:t>
            </a:r>
            <a:r>
              <a:rPr lang="ar-SA" dirty="0" smtClean="0"/>
              <a:t>المفسّرين أشاروا أنّ الشّجرة </a:t>
            </a:r>
            <a:r>
              <a:rPr lang="ar-SA" dirty="0"/>
              <a:t>كانت قديمة العهد منذ </a:t>
            </a:r>
            <a:r>
              <a:rPr lang="ar-SA" dirty="0" smtClean="0"/>
              <a:t>أكثر </a:t>
            </a:r>
            <a:r>
              <a:rPr lang="ar-SA" dirty="0"/>
              <a:t>من </a:t>
            </a:r>
            <a:r>
              <a:rPr lang="ar-SA" dirty="0" smtClean="0"/>
              <a:t>ألفيْ </a:t>
            </a:r>
            <a:r>
              <a:rPr lang="ar-SA" dirty="0"/>
              <a:t>سنة وكانت </a:t>
            </a:r>
            <a:r>
              <a:rPr lang="ar-SA" dirty="0" smtClean="0"/>
              <a:t>منحنية. </a:t>
            </a:r>
          </a:p>
          <a:p>
            <a:r>
              <a:rPr lang="ar-SA" dirty="0" smtClean="0"/>
              <a:t>والبعض أشار إلى </a:t>
            </a:r>
            <a:r>
              <a:rPr lang="ar-SA" dirty="0"/>
              <a:t>"نخلة نجران" </a:t>
            </a:r>
            <a:r>
              <a:rPr lang="ar-SA" dirty="0" smtClean="0"/>
              <a:t>الّتي </a:t>
            </a:r>
            <a:r>
              <a:rPr lang="ar-SA" dirty="0"/>
              <a:t>عبدها بعض </a:t>
            </a:r>
            <a:r>
              <a:rPr lang="ar-SA" dirty="0" smtClean="0"/>
              <a:t>العرب.</a:t>
            </a:r>
          </a:p>
          <a:p>
            <a:pPr marL="0" indent="0">
              <a:buNone/>
            </a:pPr>
            <a:r>
              <a:rPr lang="ar-SA" dirty="0" smtClean="0"/>
              <a:t> كلّ </a:t>
            </a:r>
            <a:r>
              <a:rPr lang="ar-SA" dirty="0"/>
              <a:t>هذه </a:t>
            </a:r>
            <a:r>
              <a:rPr lang="ar-SA" dirty="0" smtClean="0"/>
              <a:t>التّفسيرات </a:t>
            </a:r>
            <a:r>
              <a:rPr lang="ar-SA" dirty="0"/>
              <a:t>تشير </a:t>
            </a:r>
            <a:r>
              <a:rPr lang="ar-SA" dirty="0" smtClean="0"/>
              <a:t>إلى </a:t>
            </a:r>
            <a:r>
              <a:rPr lang="ar-SA" dirty="0"/>
              <a:t>مدى ارتباط </a:t>
            </a:r>
            <a:r>
              <a:rPr lang="ar-SA" dirty="0" smtClean="0"/>
              <a:t>النّخلة بالتّراث</a:t>
            </a:r>
            <a:r>
              <a:rPr lang="ar-SA" dirty="0"/>
              <a:t>، </a:t>
            </a:r>
            <a:r>
              <a:rPr lang="ar-SA" dirty="0" smtClean="0"/>
              <a:t>وأنّها </a:t>
            </a:r>
            <a:r>
              <a:rPr lang="ar-SA" dirty="0"/>
              <a:t>معروفة وموجودة منذ القدم</a:t>
            </a:r>
            <a:r>
              <a:rPr lang="ar-SA" dirty="0" smtClean="0"/>
              <a:t>، وهذا يكسب النّخلة </a:t>
            </a:r>
            <a:r>
              <a:rPr lang="ar-SA" dirty="0"/>
              <a:t>مكانة عالية ومرموقة </a:t>
            </a:r>
            <a:r>
              <a:rPr lang="ar-SA" dirty="0" smtClean="0"/>
              <a:t>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615397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1091821"/>
            <a:ext cx="11160000" cy="4786377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ar-SA" b="1" dirty="0" smtClean="0">
                <a:solidFill>
                  <a:srgbClr val="FF0000"/>
                </a:solidFill>
              </a:rPr>
              <a:t>يوسف العلي </a:t>
            </a:r>
            <a:r>
              <a:rPr lang="ar-SA" dirty="0" smtClean="0"/>
              <a:t>بطل </a:t>
            </a:r>
            <a:r>
              <a:rPr lang="ar-SA" dirty="0"/>
              <a:t>القصّة يمثّل المحارب المناضل </a:t>
            </a:r>
            <a:r>
              <a:rPr lang="ar-SA" dirty="0" smtClean="0"/>
              <a:t>الفلسطينيّ </a:t>
            </a:r>
            <a:r>
              <a:rPr lang="ar-SA" dirty="0"/>
              <a:t>المعذّب المنفي، الّذي تذوّق لوعة </a:t>
            </a:r>
            <a:r>
              <a:rPr lang="ar-SA" dirty="0" smtClean="0"/>
              <a:t>الفراق، </a:t>
            </a:r>
            <a:r>
              <a:rPr lang="ar-SA" dirty="0"/>
              <a:t>فراق الوطن والأحبّة، </a:t>
            </a:r>
            <a:r>
              <a:rPr lang="ar-SA" dirty="0">
                <a:solidFill>
                  <a:srgbClr val="FF0000"/>
                </a:solidFill>
              </a:rPr>
              <a:t>يتماهى مع النّخلة مبروكة </a:t>
            </a:r>
            <a:r>
              <a:rPr lang="ar-SA" dirty="0"/>
              <a:t>ويجعلها المكان الّتي تستند عليه الذّكريات والحنين والشّوق والعشق </a:t>
            </a:r>
            <a:r>
              <a:rPr lang="ar-SA" dirty="0" smtClean="0"/>
              <a:t>للأرض</a:t>
            </a:r>
            <a:r>
              <a:rPr lang="ar-SA" dirty="0"/>
              <a:t>، فهو ينتمي إلى هذه الأرض كانتماء الابن لأمّه، انتماء لا ينبغي أن تزعزعه أو تؤثّر فيه أيّة معاناة.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4755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368491"/>
            <a:ext cx="11160000" cy="550970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SA" dirty="0">
                <a:solidFill>
                  <a:srgbClr val="FF0000"/>
                </a:solidFill>
              </a:rPr>
              <a:t>تسمية </a:t>
            </a:r>
            <a:r>
              <a:rPr lang="ar-SA" dirty="0" smtClean="0">
                <a:solidFill>
                  <a:srgbClr val="FF0000"/>
                </a:solidFill>
              </a:rPr>
              <a:t>النّخلة "</a:t>
            </a:r>
            <a:r>
              <a:rPr lang="ar-SA" dirty="0" smtClean="0">
                <a:solidFill>
                  <a:srgbClr val="FF0000"/>
                </a:solidFill>
              </a:rPr>
              <a:t>مبروكة" </a:t>
            </a:r>
          </a:p>
          <a:p>
            <a:pPr>
              <a:lnSpc>
                <a:spcPct val="150000"/>
              </a:lnSpc>
            </a:pPr>
            <a:r>
              <a:rPr lang="ar-SA" dirty="0" smtClean="0"/>
              <a:t>يضفي </a:t>
            </a:r>
            <a:r>
              <a:rPr lang="ar-SA" dirty="0"/>
              <a:t>عليها </a:t>
            </a:r>
            <a:r>
              <a:rPr lang="ar-SA" dirty="0" smtClean="0">
                <a:solidFill>
                  <a:srgbClr val="FF0000"/>
                </a:solidFill>
              </a:rPr>
              <a:t>جوًّا </a:t>
            </a:r>
            <a:r>
              <a:rPr lang="ar-SA" dirty="0">
                <a:solidFill>
                  <a:srgbClr val="FF0000"/>
                </a:solidFill>
              </a:rPr>
              <a:t>من القداسة</a:t>
            </a:r>
            <a:r>
              <a:rPr lang="ar-SA" dirty="0"/>
              <a:t>، ويعطيها دلالة القداسة</a:t>
            </a:r>
            <a:r>
              <a:rPr lang="ar-SA" dirty="0" smtClean="0"/>
              <a:t>، ولقد </a:t>
            </a:r>
            <a:r>
              <a:rPr lang="ar-SA" dirty="0"/>
              <a:t>سمع </a:t>
            </a:r>
            <a:r>
              <a:rPr lang="ar-SA" dirty="0">
                <a:solidFill>
                  <a:srgbClr val="FF0000"/>
                </a:solidFill>
              </a:rPr>
              <a:t>يوسف العلي في المنام  </a:t>
            </a:r>
            <a:r>
              <a:rPr lang="ar-SA" dirty="0"/>
              <a:t>عندما أسند ظهره </a:t>
            </a:r>
            <a:r>
              <a:rPr lang="ar-SA" dirty="0" smtClean="0"/>
              <a:t>إلى النّخلة وحيًا </a:t>
            </a:r>
            <a:r>
              <a:rPr lang="ar-SA" dirty="0"/>
              <a:t>يقول: </a:t>
            </a:r>
            <a:r>
              <a:rPr lang="ar-SA" dirty="0" smtClean="0"/>
              <a:t>"</a:t>
            </a:r>
            <a:r>
              <a:rPr lang="ar-SA" dirty="0" smtClean="0">
                <a:solidFill>
                  <a:srgbClr val="FF0000"/>
                </a:solidFill>
              </a:rPr>
              <a:t>وهزّي إليك </a:t>
            </a:r>
            <a:r>
              <a:rPr lang="ar-SA" dirty="0">
                <a:solidFill>
                  <a:srgbClr val="FF0000"/>
                </a:solidFill>
              </a:rPr>
              <a:t>بجذع </a:t>
            </a:r>
            <a:r>
              <a:rPr lang="ar-SA" dirty="0" smtClean="0">
                <a:solidFill>
                  <a:srgbClr val="FF0000"/>
                </a:solidFill>
              </a:rPr>
              <a:t>النّخلة </a:t>
            </a:r>
            <a:r>
              <a:rPr lang="ar-SA" dirty="0">
                <a:solidFill>
                  <a:srgbClr val="FF0000"/>
                </a:solidFill>
              </a:rPr>
              <a:t>تساقط عليك </a:t>
            </a:r>
            <a:r>
              <a:rPr lang="ar-SA" dirty="0" smtClean="0">
                <a:solidFill>
                  <a:srgbClr val="FF0000"/>
                </a:solidFill>
              </a:rPr>
              <a:t>رطبًا جنيّا"، </a:t>
            </a:r>
            <a:r>
              <a:rPr lang="ar-SA" dirty="0" smtClean="0"/>
              <a:t>دلالة </a:t>
            </a:r>
            <a:r>
              <a:rPr lang="ar-SA" dirty="0"/>
              <a:t>الحلم لا تشير فقط </a:t>
            </a:r>
            <a:r>
              <a:rPr lang="ar-SA" dirty="0" smtClean="0"/>
              <a:t>إلى </a:t>
            </a:r>
            <a:r>
              <a:rPr lang="ar-SA" dirty="0"/>
              <a:t>قداسة </a:t>
            </a:r>
            <a:r>
              <a:rPr lang="ar-SA" dirty="0" smtClean="0"/>
              <a:t>النّخلة لأنّها </a:t>
            </a:r>
            <a:r>
              <a:rPr lang="ar-SA" dirty="0"/>
              <a:t>ذكرت في القرآن الكريم</a:t>
            </a:r>
            <a:r>
              <a:rPr lang="ar-SA" dirty="0" smtClean="0"/>
              <a:t>، بل </a:t>
            </a:r>
            <a:r>
              <a:rPr lang="ar-SA" dirty="0"/>
              <a:t>بالإضافة </a:t>
            </a:r>
            <a:r>
              <a:rPr lang="ar-SA" dirty="0" smtClean="0"/>
              <a:t>إلى </a:t>
            </a:r>
            <a:r>
              <a:rPr lang="ar-SA" dirty="0"/>
              <a:t>ذلك تشير </a:t>
            </a:r>
            <a:r>
              <a:rPr lang="ar-SA" dirty="0" smtClean="0"/>
              <a:t>إلى </a:t>
            </a:r>
            <a:r>
              <a:rPr lang="ar-SA" dirty="0"/>
              <a:t>دلالتها </a:t>
            </a:r>
            <a:r>
              <a:rPr lang="ar-SA" dirty="0" smtClean="0"/>
              <a:t>الرّمزيّة </a:t>
            </a:r>
            <a:r>
              <a:rPr lang="ar-SA" dirty="0"/>
              <a:t>في </a:t>
            </a:r>
            <a:r>
              <a:rPr lang="ar-SA" dirty="0" smtClean="0">
                <a:solidFill>
                  <a:srgbClr val="FF0000"/>
                </a:solidFill>
              </a:rPr>
              <a:t>استحضار </a:t>
            </a:r>
            <a:r>
              <a:rPr lang="ar-SA" dirty="0" err="1" smtClean="0">
                <a:solidFill>
                  <a:srgbClr val="FF0000"/>
                </a:solidFill>
              </a:rPr>
              <a:t>التّناص</a:t>
            </a:r>
            <a:r>
              <a:rPr lang="ar-SA" dirty="0" smtClean="0">
                <a:solidFill>
                  <a:srgbClr val="FF0000"/>
                </a:solidFill>
              </a:rPr>
              <a:t> الدّينيّ عن ولادة سيّدنا </a:t>
            </a:r>
            <a:r>
              <a:rPr lang="ar-SA" dirty="0">
                <a:solidFill>
                  <a:srgbClr val="FF0000"/>
                </a:solidFill>
              </a:rPr>
              <a:t>عيسى عليه </a:t>
            </a:r>
            <a:r>
              <a:rPr lang="ar-SA" dirty="0" smtClean="0">
                <a:solidFill>
                  <a:srgbClr val="FF0000"/>
                </a:solidFill>
              </a:rPr>
              <a:t>السّلام</a:t>
            </a:r>
            <a:r>
              <a:rPr lang="ar-SA" dirty="0" smtClean="0"/>
              <a:t>، </a:t>
            </a:r>
            <a:r>
              <a:rPr lang="ar-SA" dirty="0" smtClean="0"/>
              <a:t>يمكن </a:t>
            </a:r>
            <a:r>
              <a:rPr lang="ar-SA" dirty="0"/>
              <a:t>القول </a:t>
            </a:r>
            <a:r>
              <a:rPr lang="ar-SA" dirty="0" smtClean="0"/>
              <a:t>أنّها إشارة إلى </a:t>
            </a:r>
            <a:r>
              <a:rPr lang="ar-SA" dirty="0"/>
              <a:t>ولادة </a:t>
            </a:r>
            <a:r>
              <a:rPr lang="ar-SA" dirty="0" smtClean="0"/>
              <a:t>فلسطينيّة </a:t>
            </a:r>
            <a:r>
              <a:rPr lang="ar-SA" dirty="0"/>
              <a:t>جديدة</a:t>
            </a:r>
            <a:r>
              <a:rPr lang="ar-SA" dirty="0" smtClean="0"/>
              <a:t>، تتجسّد </a:t>
            </a:r>
            <a:r>
              <a:rPr lang="ar-SA" dirty="0"/>
              <a:t>في العودة </a:t>
            </a:r>
            <a:r>
              <a:rPr lang="ar-SA" dirty="0" smtClean="0"/>
              <a:t>إلى </a:t>
            </a:r>
            <a:r>
              <a:rPr lang="ar-SA" dirty="0" smtClean="0"/>
              <a:t>الأرض.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228090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368491"/>
            <a:ext cx="11160000" cy="550970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SA" dirty="0"/>
              <a:t>فاطمة أ</a:t>
            </a:r>
            <a:r>
              <a:rPr lang="ar-SA" dirty="0" smtClean="0"/>
              <a:t>يضًا تجسّد </a:t>
            </a:r>
            <a:r>
              <a:rPr lang="ar-SA" dirty="0">
                <a:solidFill>
                  <a:srgbClr val="FF0000"/>
                </a:solidFill>
              </a:rPr>
              <a:t>العلاقة الوثيقة بين الأرض والإنسان </a:t>
            </a:r>
            <a:r>
              <a:rPr lang="ar-SA" dirty="0" smtClean="0">
                <a:solidFill>
                  <a:srgbClr val="FF0000"/>
                </a:solidFill>
              </a:rPr>
              <a:t>الفلسطينيّ</a:t>
            </a:r>
            <a:r>
              <a:rPr lang="ar-SA" dirty="0" smtClean="0"/>
              <a:t>، ويتجسّد </a:t>
            </a:r>
            <a:r>
              <a:rPr lang="ar-SA" dirty="0"/>
              <a:t>ذلك عندما </a:t>
            </a:r>
            <a:r>
              <a:rPr lang="ar-SA" dirty="0" smtClean="0"/>
              <a:t>يتذكّر </a:t>
            </a:r>
            <a:r>
              <a:rPr lang="ar-SA" dirty="0">
                <a:solidFill>
                  <a:srgbClr val="FF0000"/>
                </a:solidFill>
              </a:rPr>
              <a:t>يوسف العلي حبيبته وعشيقته فاطمة</a:t>
            </a:r>
            <a:r>
              <a:rPr lang="ar-SA" dirty="0" smtClean="0"/>
              <a:t>، "</a:t>
            </a:r>
            <a:r>
              <a:rPr lang="ar-SA" dirty="0"/>
              <a:t>فاطمة الحلوة</a:t>
            </a:r>
            <a:r>
              <a:rPr lang="ar-SA" dirty="0" smtClean="0"/>
              <a:t>، فاطمة الزّهراء، هي </a:t>
            </a:r>
            <a:r>
              <a:rPr lang="ar-SA" dirty="0"/>
              <a:t>بنت الجيران </a:t>
            </a:r>
            <a:r>
              <a:rPr lang="ar-SA" dirty="0" smtClean="0"/>
              <a:t>الّتي </a:t>
            </a:r>
            <a:r>
              <a:rPr lang="ar-SA" dirty="0"/>
              <a:t>كان يكتب لها </a:t>
            </a:r>
            <a:r>
              <a:rPr lang="ar-SA" dirty="0" smtClean="0"/>
              <a:t>الرّسائل </a:t>
            </a:r>
            <a:r>
              <a:rPr lang="ar-SA" dirty="0"/>
              <a:t>ويضعها في جذع مبروكة فتأخذها عندما تأتي لتملأ </a:t>
            </a:r>
            <a:r>
              <a:rPr lang="ar-SA" dirty="0" smtClean="0"/>
              <a:t>جرّتها </a:t>
            </a:r>
            <a:r>
              <a:rPr lang="ar-SA" dirty="0"/>
              <a:t>من بئر </a:t>
            </a:r>
            <a:r>
              <a:rPr lang="ar-SA" dirty="0" smtClean="0"/>
              <a:t>الماء".</a:t>
            </a:r>
          </a:p>
          <a:p>
            <a:pPr>
              <a:lnSpc>
                <a:spcPct val="150000"/>
              </a:lnSpc>
            </a:pPr>
            <a:r>
              <a:rPr lang="ar-SA" dirty="0" smtClean="0"/>
              <a:t> من </a:t>
            </a:r>
            <a:r>
              <a:rPr lang="ar-SA" dirty="0"/>
              <a:t>خلال </a:t>
            </a:r>
            <a:r>
              <a:rPr lang="ar-SA" dirty="0" smtClean="0"/>
              <a:t>القصّة يتّضح </a:t>
            </a:r>
            <a:r>
              <a:rPr lang="ar-SA" dirty="0"/>
              <a:t>لنا مصير </a:t>
            </a:r>
            <a:r>
              <a:rPr lang="ar-SA" dirty="0" smtClean="0"/>
              <a:t>فاطمة، فاطمة </a:t>
            </a:r>
            <a:r>
              <a:rPr lang="ar-SA" dirty="0" smtClean="0"/>
              <a:t>المقدّسة الّتي </a:t>
            </a:r>
            <a:r>
              <a:rPr lang="ar-SA" dirty="0"/>
              <a:t>تحمل اسم بنت </a:t>
            </a:r>
            <a:r>
              <a:rPr lang="ar-SA" dirty="0" smtClean="0"/>
              <a:t>الرّسول محمّد صلّى </a:t>
            </a:r>
            <a:r>
              <a:rPr lang="ar-SA" dirty="0"/>
              <a:t>الله عليه </a:t>
            </a:r>
            <a:r>
              <a:rPr lang="ar-SA" dirty="0" smtClean="0"/>
              <a:t>وسلّم، وكانت </a:t>
            </a:r>
            <a:r>
              <a:rPr lang="ar-SA" dirty="0"/>
              <a:t>محبوبته. هذا </a:t>
            </a:r>
            <a:r>
              <a:rPr lang="ar-SA" dirty="0" err="1" smtClean="0"/>
              <a:t>الإسم</a:t>
            </a:r>
            <a:r>
              <a:rPr lang="ar-SA" dirty="0" smtClean="0"/>
              <a:t> </a:t>
            </a:r>
            <a:r>
              <a:rPr lang="ar-SA" dirty="0"/>
              <a:t>أعطاها قداسة</a:t>
            </a:r>
            <a:r>
              <a:rPr lang="ar-SA" dirty="0" smtClean="0"/>
              <a:t>، وكانت النّخلة </a:t>
            </a:r>
            <a:r>
              <a:rPr lang="ar-SA" dirty="0"/>
              <a:t>شاهدة على هذا </a:t>
            </a:r>
            <a:r>
              <a:rPr lang="ar-SA" dirty="0" smtClean="0"/>
              <a:t>الحبّ، فلا </a:t>
            </a:r>
            <a:r>
              <a:rPr lang="ar-SA" dirty="0"/>
              <a:t>يجد </a:t>
            </a:r>
            <a:r>
              <a:rPr lang="ar-SA" dirty="0" smtClean="0"/>
              <a:t>شاهدًا </a:t>
            </a:r>
            <a:r>
              <a:rPr lang="ar-SA" dirty="0"/>
              <a:t>على المكان ومعالم بلده سوى </a:t>
            </a:r>
            <a:r>
              <a:rPr lang="ar-SA" dirty="0" smtClean="0"/>
              <a:t>النّخلة. </a:t>
            </a:r>
            <a:r>
              <a:rPr lang="ar-SA" dirty="0"/>
              <a:t>فهو يبحث في جذع </a:t>
            </a:r>
            <a:r>
              <a:rPr lang="ar-SA" dirty="0" smtClean="0"/>
              <a:t>النّخلة عن </a:t>
            </a:r>
            <a:r>
              <a:rPr lang="ar-SA" dirty="0"/>
              <a:t>أثر لفاطمة</a:t>
            </a:r>
            <a:r>
              <a:rPr lang="ar-SA" dirty="0" smtClean="0"/>
              <a:t>، عن </a:t>
            </a:r>
            <a:r>
              <a:rPr lang="ar-SA" dirty="0"/>
              <a:t>رسالة عن ورقة عن ذكريات</a:t>
            </a:r>
            <a:r>
              <a:rPr lang="ar-SA" dirty="0" smtClean="0"/>
              <a:t>، هو </a:t>
            </a:r>
            <a:r>
              <a:rPr lang="ar-SA" dirty="0"/>
              <a:t>يرتبط بمحبوبته </a:t>
            </a:r>
            <a:r>
              <a:rPr lang="ar-SA" dirty="0" smtClean="0"/>
              <a:t>الشّهيدة، </a:t>
            </a:r>
            <a:r>
              <a:rPr lang="ar-SA" dirty="0" smtClean="0">
                <a:solidFill>
                  <a:srgbClr val="FF0000"/>
                </a:solidFill>
              </a:rPr>
              <a:t>مصير </a:t>
            </a:r>
            <a:r>
              <a:rPr lang="ar-SA" dirty="0">
                <a:solidFill>
                  <a:srgbClr val="FF0000"/>
                </a:solidFill>
              </a:rPr>
              <a:t>وحال فاطمة كحال الكثير من </a:t>
            </a:r>
            <a:r>
              <a:rPr lang="ar-SA" dirty="0" smtClean="0">
                <a:solidFill>
                  <a:srgbClr val="FF0000"/>
                </a:solidFill>
              </a:rPr>
              <a:t>الفاطمات</a:t>
            </a:r>
            <a:r>
              <a:rPr lang="ar-SA" dirty="0" smtClean="0"/>
              <a:t> </a:t>
            </a:r>
            <a:r>
              <a:rPr lang="ar-SA" dirty="0" smtClean="0"/>
              <a:t>المهجّرات الشّهيدات اللّواتي شكّلن </a:t>
            </a:r>
            <a:r>
              <a:rPr lang="ar-SA" dirty="0"/>
              <a:t>قصص عشق </a:t>
            </a:r>
            <a:r>
              <a:rPr lang="ar-SA" dirty="0" smtClean="0"/>
              <a:t>وحبّ </a:t>
            </a:r>
            <a:r>
              <a:rPr lang="ar-SA" dirty="0"/>
              <a:t>للكثير من </a:t>
            </a:r>
            <a:r>
              <a:rPr lang="ar-SA" dirty="0" smtClean="0"/>
              <a:t>الفلسطينيّين، </a:t>
            </a:r>
            <a:r>
              <a:rPr lang="ar-SA" dirty="0" smtClean="0">
                <a:solidFill>
                  <a:srgbClr val="FF0000"/>
                </a:solidFill>
              </a:rPr>
              <a:t>فهي مثّلت </a:t>
            </a:r>
            <a:r>
              <a:rPr lang="ar-SA" dirty="0">
                <a:solidFill>
                  <a:srgbClr val="FF0000"/>
                </a:solidFill>
              </a:rPr>
              <a:t>علاقة </a:t>
            </a:r>
            <a:r>
              <a:rPr lang="ar-SA" dirty="0" smtClean="0">
                <a:solidFill>
                  <a:srgbClr val="FF0000"/>
                </a:solidFill>
              </a:rPr>
              <a:t>حبّ </a:t>
            </a:r>
            <a:r>
              <a:rPr lang="ar-SA" dirty="0">
                <a:solidFill>
                  <a:srgbClr val="FF0000"/>
                </a:solidFill>
              </a:rPr>
              <a:t>عاشها </a:t>
            </a:r>
            <a:r>
              <a:rPr lang="ar-SA" dirty="0" smtClean="0">
                <a:solidFill>
                  <a:srgbClr val="FF0000"/>
                </a:solidFill>
              </a:rPr>
              <a:t>البطل</a:t>
            </a:r>
            <a:r>
              <a:rPr lang="ar-SA" dirty="0" smtClean="0"/>
              <a:t>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902517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327546"/>
            <a:ext cx="11160000" cy="555065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SA" dirty="0" smtClean="0"/>
              <a:t>لكن</a:t>
            </a:r>
            <a:r>
              <a:rPr lang="ar-SA" dirty="0" smtClean="0">
                <a:solidFill>
                  <a:srgbClr val="FF0000"/>
                </a:solidFill>
              </a:rPr>
              <a:t> نهاية </a:t>
            </a:r>
            <a:r>
              <a:rPr lang="ar-SA" dirty="0">
                <a:solidFill>
                  <a:srgbClr val="FF0000"/>
                </a:solidFill>
              </a:rPr>
              <a:t>هذه العلاقة كانت فقدان المحبوبة </a:t>
            </a:r>
            <a:r>
              <a:rPr lang="ar-SA" dirty="0"/>
              <a:t>فهذه مأساة </a:t>
            </a:r>
            <a:r>
              <a:rPr lang="ar-SA" dirty="0" smtClean="0"/>
              <a:t>مرّ </a:t>
            </a:r>
            <a:r>
              <a:rPr lang="ar-SA" dirty="0"/>
              <a:t>فيها الكثير من </a:t>
            </a:r>
            <a:r>
              <a:rPr lang="ar-SA" dirty="0" smtClean="0"/>
              <a:t>الفلسطينيّين.</a:t>
            </a:r>
          </a:p>
          <a:p>
            <a:pPr>
              <a:lnSpc>
                <a:spcPct val="150000"/>
              </a:lnSpc>
            </a:pPr>
            <a:r>
              <a:rPr lang="ar-SA" dirty="0" smtClean="0"/>
              <a:t> فاطمة </a:t>
            </a:r>
            <a:r>
              <a:rPr lang="ar-SA" dirty="0"/>
              <a:t>فارقت هذه الحياة </a:t>
            </a:r>
            <a:r>
              <a:rPr lang="ar-SA" dirty="0" smtClean="0"/>
              <a:t>لكنّ النّخلة </a:t>
            </a:r>
            <a:r>
              <a:rPr lang="ar-SA" dirty="0"/>
              <a:t>بقيت </a:t>
            </a:r>
            <a:r>
              <a:rPr lang="ar-SA" dirty="0" smtClean="0"/>
              <a:t>متأصّلة </a:t>
            </a:r>
            <a:r>
              <a:rPr lang="ar-SA" dirty="0"/>
              <a:t>في </a:t>
            </a:r>
            <a:r>
              <a:rPr lang="ar-SA" dirty="0" smtClean="0"/>
              <a:t>التّراب </a:t>
            </a:r>
            <a:r>
              <a:rPr lang="ar-SA" dirty="0"/>
              <a:t>لتكون شاهدة على هذا </a:t>
            </a:r>
            <a:r>
              <a:rPr lang="ar-SA" dirty="0" smtClean="0"/>
              <a:t>الحبّ، فقلبه </a:t>
            </a:r>
            <a:r>
              <a:rPr lang="ar-SA" dirty="0"/>
              <a:t>وعقله </a:t>
            </a:r>
            <a:r>
              <a:rPr lang="ar-SA" dirty="0" smtClean="0"/>
              <a:t>متعلّقٌ </a:t>
            </a:r>
            <a:r>
              <a:rPr lang="ar-SA" dirty="0"/>
              <a:t>بالأرض كما هو </a:t>
            </a:r>
            <a:r>
              <a:rPr lang="ar-SA" dirty="0" smtClean="0"/>
              <a:t>متعلّق </a:t>
            </a:r>
            <a:r>
              <a:rPr lang="ar-SA" dirty="0"/>
              <a:t>بفاطمة</a:t>
            </a:r>
            <a:r>
              <a:rPr lang="ar-SA" dirty="0" smtClean="0"/>
              <a:t>، </a:t>
            </a:r>
            <a:r>
              <a:rPr lang="ar-SA" dirty="0" smtClean="0">
                <a:solidFill>
                  <a:srgbClr val="FF0000"/>
                </a:solidFill>
              </a:rPr>
              <a:t>فاطمة جسّدت </a:t>
            </a:r>
            <a:r>
              <a:rPr lang="ar-SA" dirty="0">
                <a:solidFill>
                  <a:srgbClr val="FF0000"/>
                </a:solidFill>
              </a:rPr>
              <a:t>العلاقة الوثيقة بين الأرض ويوسف </a:t>
            </a:r>
            <a:r>
              <a:rPr lang="ar-SA" dirty="0" smtClean="0">
                <a:solidFill>
                  <a:srgbClr val="FF0000"/>
                </a:solidFill>
              </a:rPr>
              <a:t>العلي(الفلسطينيّ</a:t>
            </a:r>
            <a:r>
              <a:rPr lang="ar-SA" dirty="0" smtClean="0"/>
              <a:t>)، ففاطمة </a:t>
            </a:r>
            <a:r>
              <a:rPr lang="ar-SA" dirty="0"/>
              <a:t>تشير </a:t>
            </a:r>
            <a:r>
              <a:rPr lang="ar-SA" dirty="0" smtClean="0"/>
              <a:t>إلى </a:t>
            </a:r>
            <a:r>
              <a:rPr lang="ar-SA" dirty="0"/>
              <a:t>حالة </a:t>
            </a:r>
            <a:r>
              <a:rPr lang="ar-SA" dirty="0" smtClean="0"/>
              <a:t>الضّياع الفلسطينيّ، </a:t>
            </a:r>
            <a:r>
              <a:rPr lang="ar-SA" dirty="0"/>
              <a:t>فاطمة </a:t>
            </a:r>
            <a:r>
              <a:rPr lang="ar-SA" dirty="0" smtClean="0"/>
              <a:t>تذكّره </a:t>
            </a:r>
            <a:r>
              <a:rPr lang="ar-SA" dirty="0"/>
              <a:t>بالأرض والحنين </a:t>
            </a:r>
            <a:r>
              <a:rPr lang="ar-SA" dirty="0" smtClean="0"/>
              <a:t>إليها، فهو يحنّ </a:t>
            </a:r>
            <a:r>
              <a:rPr lang="ar-SA" dirty="0"/>
              <a:t>للأرض كما </a:t>
            </a:r>
            <a:r>
              <a:rPr lang="ar-SA" dirty="0" smtClean="0"/>
              <a:t>يحنّ </a:t>
            </a:r>
            <a:r>
              <a:rPr lang="ar-SA" dirty="0"/>
              <a:t>لفاطمة</a:t>
            </a:r>
            <a:r>
              <a:rPr lang="ar-SA" dirty="0" smtClean="0"/>
              <a:t>، </a:t>
            </a:r>
            <a:r>
              <a:rPr lang="ar-SA" dirty="0" smtClean="0"/>
              <a:t>فمهما تغيّرت </a:t>
            </a:r>
            <a:r>
              <a:rPr lang="ar-SA" dirty="0"/>
              <a:t>الأحوال </a:t>
            </a:r>
            <a:r>
              <a:rPr lang="ar-SA" dirty="0" smtClean="0"/>
              <a:t>ومرّ </a:t>
            </a:r>
            <a:r>
              <a:rPr lang="ar-SA" dirty="0"/>
              <a:t>في ظروف صعبة وعصيبة سيبقى مرتبطًا بها وتبقى عالقة في ذهنه لا </a:t>
            </a:r>
            <a:r>
              <a:rPr lang="ar-SA" dirty="0" smtClean="0"/>
              <a:t>ينساها ولا </a:t>
            </a:r>
            <a:r>
              <a:rPr lang="ar-SA" dirty="0"/>
              <a:t>يتنازل </a:t>
            </a:r>
            <a:r>
              <a:rPr lang="ar-SA" dirty="0" smtClean="0"/>
              <a:t>عنها، </a:t>
            </a:r>
            <a:r>
              <a:rPr lang="ar-SA" dirty="0" smtClean="0"/>
              <a:t>فلن </a:t>
            </a:r>
            <a:r>
              <a:rPr lang="ar-SA" dirty="0"/>
              <a:t>تنسى الأرض دفاع </a:t>
            </a:r>
            <a:r>
              <a:rPr lang="ar-SA" dirty="0" smtClean="0"/>
              <a:t>محبّيها عنها، فهم يحنّون </a:t>
            </a:r>
            <a:r>
              <a:rPr lang="ar-SA" dirty="0"/>
              <a:t>لها </a:t>
            </a:r>
            <a:r>
              <a:rPr lang="ar-SA" dirty="0" smtClean="0"/>
              <a:t>ويفدون </a:t>
            </a:r>
            <a:r>
              <a:rPr lang="ar-SA" dirty="0"/>
              <a:t>بأغلى ما </a:t>
            </a:r>
            <a:r>
              <a:rPr lang="ar-SA" dirty="0" smtClean="0"/>
              <a:t>يملكون </a:t>
            </a:r>
            <a:r>
              <a:rPr lang="ar-SA" dirty="0"/>
              <a:t>لكي يحافظوا عليها، ويفدوا بأرواحهم من أجلها فكيف لها </a:t>
            </a:r>
            <a:r>
              <a:rPr lang="ar-SA" dirty="0" smtClean="0"/>
              <a:t>أن </a:t>
            </a:r>
            <a:r>
              <a:rPr lang="ar-SA" dirty="0"/>
              <a:t>تنسى </a:t>
            </a:r>
            <a:r>
              <a:rPr lang="ar-SA" dirty="0" smtClean="0"/>
              <a:t>كلّ هذا.</a:t>
            </a:r>
            <a:endParaRPr lang="ar-SA" dirty="0"/>
          </a:p>
          <a:p>
            <a:pPr>
              <a:lnSpc>
                <a:spcPct val="150000"/>
              </a:lnSpc>
            </a:pPr>
            <a:endParaRPr lang="ar-SA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394837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955343"/>
            <a:ext cx="11160000" cy="492285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SA" dirty="0"/>
              <a:t>يلاحظ وينتبه يوسف العلي </a:t>
            </a:r>
            <a:r>
              <a:rPr lang="ar-SA" dirty="0" smtClean="0"/>
              <a:t>إلى </a:t>
            </a:r>
            <a:r>
              <a:rPr lang="ar-SA" dirty="0">
                <a:solidFill>
                  <a:srgbClr val="FF0000"/>
                </a:solidFill>
              </a:rPr>
              <a:t>انحناء </a:t>
            </a:r>
            <a:r>
              <a:rPr lang="ar-SA" dirty="0" smtClean="0">
                <a:solidFill>
                  <a:srgbClr val="FF0000"/>
                </a:solidFill>
              </a:rPr>
              <a:t>النّخلة</a:t>
            </a:r>
            <a:r>
              <a:rPr lang="ar-SA" dirty="0" smtClean="0"/>
              <a:t>، وهذه الصّفة </a:t>
            </a:r>
            <a:r>
              <a:rPr lang="ar-SA" dirty="0"/>
              <a:t>لا تمتاز بها </a:t>
            </a:r>
            <a:r>
              <a:rPr lang="ar-SA" dirty="0" smtClean="0"/>
              <a:t>النّخلة، </a:t>
            </a:r>
            <a:r>
              <a:rPr lang="ar-SA" dirty="0" smtClean="0">
                <a:solidFill>
                  <a:srgbClr val="FF0000"/>
                </a:solidFill>
              </a:rPr>
              <a:t>فالنّخلة </a:t>
            </a:r>
            <a:r>
              <a:rPr lang="ar-SA" dirty="0">
                <a:solidFill>
                  <a:srgbClr val="FF0000"/>
                </a:solidFill>
              </a:rPr>
              <a:t>تمتاز </a:t>
            </a:r>
            <a:r>
              <a:rPr lang="ar-SA" dirty="0" smtClean="0">
                <a:solidFill>
                  <a:srgbClr val="FF0000"/>
                </a:solidFill>
              </a:rPr>
              <a:t>بالعلوّ والشّموخ والسموّ</a:t>
            </a:r>
            <a:r>
              <a:rPr lang="ar-SA" dirty="0" smtClean="0"/>
              <a:t>، لتبقى </a:t>
            </a:r>
            <a:r>
              <a:rPr lang="ar-SA" dirty="0"/>
              <a:t>نهاية </a:t>
            </a:r>
            <a:r>
              <a:rPr lang="ar-SA" dirty="0" smtClean="0"/>
              <a:t>القصّة </a:t>
            </a:r>
            <a:r>
              <a:rPr lang="ar-SA" dirty="0"/>
              <a:t>مفتوحة على </a:t>
            </a:r>
            <a:r>
              <a:rPr lang="ar-SA" dirty="0">
                <a:solidFill>
                  <a:srgbClr val="FF0000"/>
                </a:solidFill>
              </a:rPr>
              <a:t>شكل تساؤل </a:t>
            </a:r>
            <a:r>
              <a:rPr lang="ar-SA" dirty="0"/>
              <a:t>"</a:t>
            </a:r>
            <a:r>
              <a:rPr lang="ar-SA" dirty="0">
                <a:solidFill>
                  <a:srgbClr val="FF0000"/>
                </a:solidFill>
              </a:rPr>
              <a:t>ما </a:t>
            </a:r>
            <a:r>
              <a:rPr lang="ar-SA" dirty="0" smtClean="0">
                <a:solidFill>
                  <a:srgbClr val="FF0000"/>
                </a:solidFill>
              </a:rPr>
              <a:t>الّذي حناكِ </a:t>
            </a:r>
            <a:r>
              <a:rPr lang="ar-SA" dirty="0">
                <a:solidFill>
                  <a:srgbClr val="FF0000"/>
                </a:solidFill>
              </a:rPr>
              <a:t>هل انحنيت لتصمدي أمام </a:t>
            </a:r>
            <a:r>
              <a:rPr lang="ar-SA" dirty="0" smtClean="0">
                <a:solidFill>
                  <a:srgbClr val="FF0000"/>
                </a:solidFill>
              </a:rPr>
              <a:t>الرّيح </a:t>
            </a:r>
            <a:r>
              <a:rPr lang="ar-SA" dirty="0">
                <a:solidFill>
                  <a:srgbClr val="FF0000"/>
                </a:solidFill>
              </a:rPr>
              <a:t>أم انحنيت </a:t>
            </a:r>
            <a:r>
              <a:rPr lang="ar-SA" dirty="0" smtClean="0">
                <a:solidFill>
                  <a:srgbClr val="FF0000"/>
                </a:solidFill>
              </a:rPr>
              <a:t>لتشمّي </a:t>
            </a:r>
            <a:r>
              <a:rPr lang="ar-SA" dirty="0">
                <a:solidFill>
                  <a:srgbClr val="FF0000"/>
                </a:solidFill>
              </a:rPr>
              <a:t>رائحة </a:t>
            </a:r>
            <a:r>
              <a:rPr lang="ar-SA" dirty="0" smtClean="0">
                <a:solidFill>
                  <a:srgbClr val="FF0000"/>
                </a:solidFill>
              </a:rPr>
              <a:t>الأهل </a:t>
            </a:r>
            <a:r>
              <a:rPr lang="ar-SA" dirty="0">
                <a:solidFill>
                  <a:srgbClr val="FF0000"/>
                </a:solidFill>
              </a:rPr>
              <a:t>في </a:t>
            </a:r>
            <a:r>
              <a:rPr lang="ar-SA" dirty="0" smtClean="0">
                <a:solidFill>
                  <a:srgbClr val="FF0000"/>
                </a:solidFill>
              </a:rPr>
              <a:t>الأرض</a:t>
            </a:r>
            <a:r>
              <a:rPr lang="ar-SA" dirty="0" smtClean="0"/>
              <a:t>؟ واضح أنّ </a:t>
            </a:r>
            <a:r>
              <a:rPr lang="ar-SA" dirty="0"/>
              <a:t>هذه </a:t>
            </a:r>
            <a:r>
              <a:rPr lang="ar-SA" dirty="0" smtClean="0"/>
              <a:t>النّهاية </a:t>
            </a:r>
            <a:r>
              <a:rPr lang="ar-SA" dirty="0"/>
              <a:t>مفتوحة </a:t>
            </a:r>
            <a:r>
              <a:rPr lang="ar-SA" dirty="0" smtClean="0"/>
              <a:t>بالشّكل </a:t>
            </a:r>
            <a:r>
              <a:rPr lang="ar-SA" dirty="0"/>
              <a:t>فقط</a:t>
            </a:r>
            <a:r>
              <a:rPr lang="ar-SA" dirty="0" smtClean="0"/>
              <a:t>، فالسّببان </a:t>
            </a:r>
            <a:r>
              <a:rPr lang="ar-SA" dirty="0"/>
              <a:t>ممكنان </a:t>
            </a:r>
            <a:r>
              <a:rPr lang="ar-SA" dirty="0" smtClean="0"/>
              <a:t>لانحناء النّخلة، وهذا </a:t>
            </a:r>
            <a:r>
              <a:rPr lang="ar-SA" dirty="0"/>
              <a:t>يزيد من حالة </a:t>
            </a:r>
            <a:r>
              <a:rPr lang="ar-SA" dirty="0" smtClean="0"/>
              <a:t>التّماهي </a:t>
            </a:r>
            <a:r>
              <a:rPr lang="ar-SA" dirty="0"/>
              <a:t>بين </a:t>
            </a:r>
            <a:r>
              <a:rPr lang="ar-SA" dirty="0" smtClean="0"/>
              <a:t>النّخلة </a:t>
            </a:r>
            <a:r>
              <a:rPr lang="ar-SA" dirty="0"/>
              <a:t>والأرض</a:t>
            </a:r>
            <a:r>
              <a:rPr lang="ar-SA" dirty="0" smtClean="0"/>
              <a:t>، وهذه </a:t>
            </a:r>
            <a:r>
              <a:rPr lang="ar-SA" dirty="0"/>
              <a:t>الحالة </a:t>
            </a:r>
            <a:r>
              <a:rPr lang="ar-SA" dirty="0" smtClean="0"/>
              <a:t>المؤسّسة </a:t>
            </a:r>
            <a:r>
              <a:rPr lang="ar-SA" dirty="0"/>
              <a:t>على </a:t>
            </a:r>
            <a:r>
              <a:rPr lang="ar-SA" dirty="0" smtClean="0"/>
              <a:t>الصّمود أوّلًا </a:t>
            </a:r>
            <a:r>
              <a:rPr lang="ar-SA" dirty="0"/>
              <a:t>أمام </a:t>
            </a:r>
            <a:r>
              <a:rPr lang="ar-SA" dirty="0" smtClean="0"/>
              <a:t>الرّيح الّتي تجسّد </a:t>
            </a:r>
            <a:r>
              <a:rPr lang="ar-SA" dirty="0" smtClean="0"/>
              <a:t>الهموم </a:t>
            </a:r>
            <a:r>
              <a:rPr lang="ar-SA" dirty="0" smtClean="0"/>
              <a:t>والتّهجير الّذي </a:t>
            </a:r>
            <a:r>
              <a:rPr lang="ar-SA" dirty="0"/>
              <a:t>لاقوه عام </a:t>
            </a:r>
            <a:r>
              <a:rPr lang="ar-SA" dirty="0" smtClean="0"/>
              <a:t>1948،والتّعلّق والتّشبّث </a:t>
            </a:r>
            <a:r>
              <a:rPr lang="ar-SA" dirty="0"/>
              <a:t>بتراب </a:t>
            </a:r>
            <a:r>
              <a:rPr lang="ar-SA" dirty="0" smtClean="0"/>
              <a:t>الأرض </a:t>
            </a:r>
            <a:r>
              <a:rPr lang="ar-SA" dirty="0" smtClean="0"/>
              <a:t>ثانيًا، فهم متشبّثون </a:t>
            </a:r>
            <a:r>
              <a:rPr lang="ar-SA" dirty="0"/>
              <a:t>بالأرض </a:t>
            </a:r>
            <a:r>
              <a:rPr lang="ar-SA" dirty="0" smtClean="0"/>
              <a:t>لأنّهم </a:t>
            </a:r>
            <a:r>
              <a:rPr lang="ar-SA" dirty="0" err="1"/>
              <a:t>بقدانها</a:t>
            </a:r>
            <a:r>
              <a:rPr lang="ar-SA" dirty="0"/>
              <a:t> يفقدون </a:t>
            </a:r>
            <a:r>
              <a:rPr lang="ar-SA" dirty="0" smtClean="0"/>
              <a:t>كلّ شيء.</a:t>
            </a:r>
            <a:endParaRPr lang="ar-SA" dirty="0"/>
          </a:p>
          <a:p>
            <a:pPr>
              <a:lnSpc>
                <a:spcPct val="150000"/>
              </a:lnSpc>
            </a:pPr>
            <a:endParaRPr lang="ar-SA" dirty="0"/>
          </a:p>
          <a:p>
            <a:endParaRPr lang="ar-SA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524848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5" y="204716"/>
            <a:ext cx="11549415" cy="567348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SA" dirty="0" smtClean="0"/>
              <a:t>يشكّل </a:t>
            </a:r>
            <a:r>
              <a:rPr lang="ar-SA" dirty="0">
                <a:solidFill>
                  <a:srgbClr val="FF0000"/>
                </a:solidFill>
              </a:rPr>
              <a:t>المكان أحد </a:t>
            </a:r>
            <a:r>
              <a:rPr lang="ar-SA" dirty="0" smtClean="0">
                <a:solidFill>
                  <a:srgbClr val="FF0000"/>
                </a:solidFill>
              </a:rPr>
              <a:t>وأهمّ </a:t>
            </a:r>
            <a:r>
              <a:rPr lang="ar-SA" dirty="0">
                <a:solidFill>
                  <a:srgbClr val="FF0000"/>
                </a:solidFill>
              </a:rPr>
              <a:t>العناصر </a:t>
            </a:r>
            <a:r>
              <a:rPr lang="ar-SA" dirty="0" smtClean="0">
                <a:solidFill>
                  <a:srgbClr val="FF0000"/>
                </a:solidFill>
              </a:rPr>
              <a:t>الأساسيّة </a:t>
            </a:r>
            <a:r>
              <a:rPr lang="ar-SA" dirty="0">
                <a:solidFill>
                  <a:srgbClr val="FF0000"/>
                </a:solidFill>
              </a:rPr>
              <a:t>في بنية </a:t>
            </a:r>
            <a:r>
              <a:rPr lang="ar-SA" dirty="0" smtClean="0">
                <a:solidFill>
                  <a:srgbClr val="FF0000"/>
                </a:solidFill>
              </a:rPr>
              <a:t>القصّة الفلسطينيّة</a:t>
            </a:r>
            <a:r>
              <a:rPr lang="ar-SA" dirty="0"/>
              <a:t>، </a:t>
            </a:r>
            <a:r>
              <a:rPr lang="ar-SA" dirty="0">
                <a:solidFill>
                  <a:srgbClr val="FF0000"/>
                </a:solidFill>
              </a:rPr>
              <a:t>وله دور بارز في </a:t>
            </a:r>
            <a:r>
              <a:rPr lang="ar-SA" dirty="0" smtClean="0">
                <a:solidFill>
                  <a:srgbClr val="FF0000"/>
                </a:solidFill>
              </a:rPr>
              <a:t>القصّة</a:t>
            </a:r>
            <a:r>
              <a:rPr lang="ar-SA" dirty="0" smtClean="0"/>
              <a:t>، لذلك </a:t>
            </a:r>
            <a:r>
              <a:rPr lang="ar-SA" dirty="0"/>
              <a:t>من </a:t>
            </a:r>
            <a:r>
              <a:rPr lang="ar-SA" dirty="0" smtClean="0"/>
              <a:t>الطبيعيّ أن </a:t>
            </a:r>
            <a:r>
              <a:rPr lang="ar-SA" dirty="0"/>
              <a:t>يكون </a:t>
            </a:r>
            <a:r>
              <a:rPr lang="ar-SA" dirty="0" smtClean="0"/>
              <a:t>محمّد </a:t>
            </a:r>
            <a:r>
              <a:rPr lang="ar-SA" dirty="0"/>
              <a:t>علي طه أكثر </a:t>
            </a:r>
            <a:r>
              <a:rPr lang="ar-SA" dirty="0" smtClean="0"/>
              <a:t>كتّابنا المحليّين إحساسًا </a:t>
            </a:r>
            <a:r>
              <a:rPr lang="ar-SA" dirty="0"/>
              <a:t>بالمكان وظهور المكان في قصصه بشكل بارز</a:t>
            </a:r>
            <a:r>
              <a:rPr lang="ar-SA" dirty="0" smtClean="0"/>
              <a:t>، </a:t>
            </a:r>
            <a:r>
              <a:rPr lang="ar-SA" dirty="0" smtClean="0"/>
              <a:t>وهذا </a:t>
            </a:r>
            <a:r>
              <a:rPr lang="ar-SA" dirty="0"/>
              <a:t>يشير </a:t>
            </a:r>
            <a:r>
              <a:rPr lang="ar-SA" dirty="0" smtClean="0"/>
              <a:t>إلى </a:t>
            </a:r>
            <a:r>
              <a:rPr lang="ar-SA" dirty="0"/>
              <a:t>مدى </a:t>
            </a:r>
            <a:r>
              <a:rPr lang="ar-SA" dirty="0" smtClean="0"/>
              <a:t>تعلّق الفلسطينيّ </a:t>
            </a:r>
            <a:r>
              <a:rPr lang="ar-SA" dirty="0" smtClean="0"/>
              <a:t>بأرضه </a:t>
            </a:r>
            <a:r>
              <a:rPr lang="ar-SA" dirty="0" smtClean="0"/>
              <a:t>وتراثه، فهو </a:t>
            </a:r>
            <a:r>
              <a:rPr lang="ar-SA" dirty="0"/>
              <a:t>من أبرز </a:t>
            </a:r>
            <a:r>
              <a:rPr lang="ar-SA" dirty="0" smtClean="0"/>
              <a:t>كتّاب </a:t>
            </a:r>
            <a:r>
              <a:rPr lang="ar-SA" dirty="0" smtClean="0">
                <a:solidFill>
                  <a:srgbClr val="FF0000"/>
                </a:solidFill>
              </a:rPr>
              <a:t>القصّة </a:t>
            </a:r>
            <a:r>
              <a:rPr lang="ar-SA" dirty="0">
                <a:solidFill>
                  <a:srgbClr val="FF0000"/>
                </a:solidFill>
              </a:rPr>
              <a:t>القصيرة متابعة للأمكنة </a:t>
            </a:r>
            <a:r>
              <a:rPr lang="ar-SA" dirty="0"/>
              <a:t>ورسم مواقعها وتحديد </a:t>
            </a:r>
            <a:r>
              <a:rPr lang="ar-SA" dirty="0" smtClean="0"/>
              <a:t>خصوصيّاتها، </a:t>
            </a:r>
            <a:r>
              <a:rPr lang="ar-SA" dirty="0" smtClean="0"/>
              <a:t>، </a:t>
            </a:r>
          </a:p>
          <a:p>
            <a:pPr>
              <a:lnSpc>
                <a:spcPct val="150000"/>
              </a:lnSpc>
            </a:pPr>
            <a:r>
              <a:rPr lang="ar-SA" dirty="0" smtClean="0">
                <a:solidFill>
                  <a:srgbClr val="FF0000"/>
                </a:solidFill>
              </a:rPr>
              <a:t>الأماكن </a:t>
            </a:r>
            <a:r>
              <a:rPr lang="ar-SA" dirty="0" smtClean="0">
                <a:solidFill>
                  <a:srgbClr val="FF0000"/>
                </a:solidFill>
              </a:rPr>
              <a:t>الّتي تطرّق إليها </a:t>
            </a:r>
            <a:r>
              <a:rPr lang="ar-SA" dirty="0">
                <a:solidFill>
                  <a:srgbClr val="FF0000"/>
                </a:solidFill>
              </a:rPr>
              <a:t>الكاتب </a:t>
            </a:r>
            <a:r>
              <a:rPr lang="ar-SA" dirty="0"/>
              <a:t>في </a:t>
            </a:r>
            <a:r>
              <a:rPr lang="ar-SA" dirty="0" smtClean="0"/>
              <a:t>قصّته </a:t>
            </a:r>
            <a:r>
              <a:rPr lang="ar-SA" dirty="0"/>
              <a:t>كثيرة </a:t>
            </a:r>
            <a:r>
              <a:rPr lang="ar-SA" dirty="0" smtClean="0"/>
              <a:t>وأهمها: النّخلة: </a:t>
            </a:r>
            <a:r>
              <a:rPr lang="ar-SA" dirty="0" smtClean="0">
                <a:solidFill>
                  <a:srgbClr val="FF0000"/>
                </a:solidFill>
              </a:rPr>
              <a:t>النّخلة هي </a:t>
            </a:r>
            <a:r>
              <a:rPr lang="ar-SA" dirty="0">
                <a:solidFill>
                  <a:srgbClr val="FF0000"/>
                </a:solidFill>
              </a:rPr>
              <a:t>مكان </a:t>
            </a:r>
            <a:r>
              <a:rPr lang="ar-SA" dirty="0" smtClean="0">
                <a:solidFill>
                  <a:srgbClr val="FF0000"/>
                </a:solidFill>
              </a:rPr>
              <a:t>الذّاكرة والطّفولة </a:t>
            </a:r>
            <a:r>
              <a:rPr lang="ar-SA" dirty="0" smtClean="0"/>
              <a:t>السّعيدة الّتي دُمّرت </a:t>
            </a:r>
            <a:r>
              <a:rPr lang="ar-SA" dirty="0"/>
              <a:t>في </a:t>
            </a:r>
            <a:r>
              <a:rPr lang="ar-SA" dirty="0" smtClean="0"/>
              <a:t>حرب1948،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07907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أدب للمرحلة الثانويّة - قصّة قصيرة</a:t>
            </a:r>
            <a:endParaRPr lang="he-IL" dirty="0"/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738117" y="2918492"/>
            <a:ext cx="10872000" cy="1334587"/>
          </a:xfrm>
        </p:spPr>
        <p:txBody>
          <a:bodyPr/>
          <a:lstStyle/>
          <a:p>
            <a:r>
              <a:rPr lang="ar-SA" dirty="0" smtClean="0">
                <a:sym typeface="Varela Round"/>
              </a:rPr>
              <a:t>قصّة النّخلة المائلة للأديب محمّد علي طه</a:t>
            </a:r>
            <a:endParaRPr lang="ar-SA" dirty="0">
              <a:sym typeface="Varela Round"/>
            </a:endParaRPr>
          </a:p>
          <a:p>
            <a:r>
              <a:rPr lang="ar-SA" dirty="0" smtClean="0">
                <a:sym typeface="Varela Round"/>
              </a:rPr>
              <a:t>الوحدة الأولى في الأدب - 020181</a:t>
            </a:r>
            <a:endParaRPr lang="he-IL" dirty="0">
              <a:sym typeface="Varela Round"/>
            </a:endParaRP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>
          <a:xfrm>
            <a:off x="738117" y="4783014"/>
            <a:ext cx="10872000" cy="892009"/>
          </a:xfrm>
        </p:spPr>
        <p:txBody>
          <a:bodyPr/>
          <a:lstStyle/>
          <a:p>
            <a:r>
              <a:rPr lang="ar-SA" dirty="0" smtClean="0">
                <a:sym typeface="Varela Round"/>
              </a:rPr>
              <a:t>المعلّمة عايدة حمزة مصاروة</a:t>
            </a:r>
            <a:endParaRPr lang="he-IL" dirty="0">
              <a:sym typeface="Varela Round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204717"/>
            <a:ext cx="11160000" cy="567348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SA" dirty="0" smtClean="0"/>
              <a:t>قد فارقها </a:t>
            </a:r>
            <a:r>
              <a:rPr lang="ar-SA" dirty="0"/>
              <a:t>ورحل عنها يوسف </a:t>
            </a:r>
            <a:r>
              <a:rPr lang="ar-SA" dirty="0" smtClean="0"/>
              <a:t>العلي، </a:t>
            </a:r>
            <a:r>
              <a:rPr lang="ar-SA" dirty="0" smtClean="0"/>
              <a:t>وبقي </a:t>
            </a:r>
            <a:r>
              <a:rPr lang="ar-SA" dirty="0"/>
              <a:t>طوال سنوات عمره يذكرها </a:t>
            </a:r>
            <a:r>
              <a:rPr lang="ar-SA" dirty="0">
                <a:solidFill>
                  <a:srgbClr val="FF0000"/>
                </a:solidFill>
              </a:rPr>
              <a:t>فهي راسخة في عقلة </a:t>
            </a:r>
            <a:r>
              <a:rPr lang="ar-SA" dirty="0"/>
              <a:t>ووجدانه كما </a:t>
            </a:r>
            <a:r>
              <a:rPr lang="ar-SA" dirty="0" smtClean="0">
                <a:solidFill>
                  <a:srgbClr val="FF0000"/>
                </a:solidFill>
              </a:rPr>
              <a:t>مترسّخة </a:t>
            </a:r>
            <a:r>
              <a:rPr lang="ar-SA" dirty="0">
                <a:solidFill>
                  <a:srgbClr val="FF0000"/>
                </a:solidFill>
              </a:rPr>
              <a:t>في </a:t>
            </a:r>
            <a:r>
              <a:rPr lang="ar-SA" dirty="0" smtClean="0">
                <a:solidFill>
                  <a:srgbClr val="FF0000"/>
                </a:solidFill>
              </a:rPr>
              <a:t>التّراب</a:t>
            </a:r>
            <a:r>
              <a:rPr lang="ar-SA" dirty="0" smtClean="0"/>
              <a:t>، فيسمع </a:t>
            </a:r>
            <a:r>
              <a:rPr lang="ar-SA" dirty="0"/>
              <a:t>والده يذكرها</a:t>
            </a:r>
            <a:r>
              <a:rPr lang="ar-SA" dirty="0" smtClean="0"/>
              <a:t>، يعود </a:t>
            </a:r>
            <a:r>
              <a:rPr lang="ar-SA" dirty="0"/>
              <a:t>يوسف </a:t>
            </a:r>
            <a:r>
              <a:rPr lang="ar-SA" dirty="0" smtClean="0"/>
              <a:t>إلى النّخلة </a:t>
            </a:r>
            <a:r>
              <a:rPr lang="ar-SA" dirty="0"/>
              <a:t>الآن بعد </a:t>
            </a:r>
            <a:r>
              <a:rPr lang="ar-SA" dirty="0" smtClean="0"/>
              <a:t>الاتّفاقيات الّتي </a:t>
            </a:r>
            <a:r>
              <a:rPr lang="ar-SA" dirty="0"/>
              <a:t>عقدت</a:t>
            </a:r>
            <a:r>
              <a:rPr lang="ar-SA" dirty="0" smtClean="0"/>
              <a:t>، لكي </a:t>
            </a:r>
            <a:r>
              <a:rPr lang="ar-SA" dirty="0"/>
              <a:t>يلتقي بها ويعانقها ويستمتع ويفرح بالجلوس </a:t>
            </a:r>
            <a:r>
              <a:rPr lang="ar-SA" dirty="0" smtClean="0"/>
              <a:t>إلى </a:t>
            </a:r>
            <a:r>
              <a:rPr lang="ar-SA" dirty="0"/>
              <a:t>جذعها وتحت </a:t>
            </a:r>
            <a:r>
              <a:rPr lang="ar-SA" dirty="0" smtClean="0"/>
              <a:t>ظلّها، "</a:t>
            </a:r>
            <a:r>
              <a:rPr lang="ar-SA" dirty="0" smtClean="0">
                <a:solidFill>
                  <a:srgbClr val="FF0000"/>
                </a:solidFill>
              </a:rPr>
              <a:t>مبروكة</a:t>
            </a:r>
            <a:r>
              <a:rPr lang="ar-SA" dirty="0" smtClean="0"/>
              <a:t>" </a:t>
            </a:r>
            <a:r>
              <a:rPr lang="ar-SA" dirty="0" smtClean="0"/>
              <a:t>تمثّلت </a:t>
            </a:r>
            <a:r>
              <a:rPr lang="ar-SA" dirty="0"/>
              <a:t>له طوال سنوات غربته وتهجيره في أجمل وأروع صورة، </a:t>
            </a:r>
            <a:r>
              <a:rPr lang="ar-SA" dirty="0">
                <a:solidFill>
                  <a:srgbClr val="FF0000"/>
                </a:solidFill>
              </a:rPr>
              <a:t>فهي صديقة الطفولة </a:t>
            </a:r>
            <a:r>
              <a:rPr lang="ar-SA" dirty="0" smtClean="0">
                <a:solidFill>
                  <a:srgbClr val="FF0000"/>
                </a:solidFill>
              </a:rPr>
              <a:t>الّتي </a:t>
            </a:r>
            <a:r>
              <a:rPr lang="ar-SA" dirty="0">
                <a:solidFill>
                  <a:srgbClr val="FF0000"/>
                </a:solidFill>
              </a:rPr>
              <a:t>انتظرته </a:t>
            </a:r>
            <a:r>
              <a:rPr lang="ar-SA" dirty="0" smtClean="0">
                <a:solidFill>
                  <a:srgbClr val="FF0000"/>
                </a:solidFill>
              </a:rPr>
              <a:t>حتّى عودته. </a:t>
            </a:r>
            <a:r>
              <a:rPr lang="ar-SA" dirty="0"/>
              <a:t>يخاطبها من خلال </a:t>
            </a:r>
            <a:r>
              <a:rPr lang="ar-SA" dirty="0" smtClean="0"/>
              <a:t>التّنفيس </a:t>
            </a:r>
            <a:r>
              <a:rPr lang="ar-SA" dirty="0"/>
              <a:t>عن نفسه </a:t>
            </a:r>
            <a:r>
              <a:rPr lang="ar-SA" dirty="0" smtClean="0"/>
              <a:t>وألم </a:t>
            </a:r>
            <a:r>
              <a:rPr lang="ar-SA" dirty="0"/>
              <a:t>الفراق </a:t>
            </a:r>
            <a:r>
              <a:rPr lang="ar-SA" dirty="0" smtClean="0"/>
              <a:t>الّذي </a:t>
            </a:r>
            <a:r>
              <a:rPr lang="ar-SA" dirty="0"/>
              <a:t>أبكاه</a:t>
            </a:r>
            <a:r>
              <a:rPr lang="ar-SA" dirty="0" smtClean="0"/>
              <a:t>، فهي كلّ </a:t>
            </a:r>
            <a:r>
              <a:rPr lang="ar-SA" dirty="0"/>
              <a:t>شيء </a:t>
            </a:r>
            <a:r>
              <a:rPr lang="ar-SA" dirty="0" smtClean="0"/>
              <a:t>بالنّسبة له.</a:t>
            </a:r>
          </a:p>
          <a:p>
            <a:pPr>
              <a:lnSpc>
                <a:spcPct val="150000"/>
              </a:lnSpc>
            </a:pPr>
            <a:r>
              <a:rPr lang="ar-SA" dirty="0" smtClean="0"/>
              <a:t> </a:t>
            </a:r>
            <a:r>
              <a:rPr lang="ar-SA" dirty="0" smtClean="0"/>
              <a:t> </a:t>
            </a:r>
            <a:r>
              <a:rPr lang="ar-SA" dirty="0"/>
              <a:t>يعود ليعانق بمعانقته </a:t>
            </a:r>
            <a:r>
              <a:rPr lang="ar-SA" dirty="0" smtClean="0"/>
              <a:t>للنّخلة</a:t>
            </a:r>
            <a:r>
              <a:rPr lang="ar-SA" dirty="0"/>
              <a:t>، البيت </a:t>
            </a:r>
            <a:r>
              <a:rPr lang="ar-SA" dirty="0" smtClean="0"/>
              <a:t>، الزّقاق، القنطرة، الخوخة، الياسمينة، ساحة </a:t>
            </a:r>
            <a:r>
              <a:rPr lang="ar-SA" dirty="0"/>
              <a:t>البيت</a:t>
            </a:r>
            <a:r>
              <a:rPr lang="ar-SA" dirty="0" smtClean="0"/>
              <a:t>، المدرسة، </a:t>
            </a:r>
            <a:r>
              <a:rPr lang="ar-SA" dirty="0" smtClean="0"/>
              <a:t>الحاكورة</a:t>
            </a:r>
            <a:r>
              <a:rPr lang="ar-SA" dirty="0" smtClean="0"/>
              <a:t>...</a:t>
            </a:r>
            <a:r>
              <a:rPr lang="ar-SA" dirty="0" smtClean="0"/>
              <a:t>، </a:t>
            </a:r>
            <a:r>
              <a:rPr lang="ar-SA" dirty="0" smtClean="0">
                <a:solidFill>
                  <a:srgbClr val="FF0000"/>
                </a:solidFill>
              </a:rPr>
              <a:t>فهي الشّاهد </a:t>
            </a:r>
            <a:r>
              <a:rPr lang="ar-SA" dirty="0">
                <a:solidFill>
                  <a:srgbClr val="FF0000"/>
                </a:solidFill>
              </a:rPr>
              <a:t>الوحيد </a:t>
            </a:r>
            <a:r>
              <a:rPr lang="ar-SA" dirty="0" smtClean="0">
                <a:solidFill>
                  <a:srgbClr val="FF0000"/>
                </a:solidFill>
              </a:rPr>
              <a:t>الّذي </a:t>
            </a:r>
            <a:r>
              <a:rPr lang="ar-SA" dirty="0" smtClean="0">
                <a:solidFill>
                  <a:srgbClr val="FF0000"/>
                </a:solidFill>
              </a:rPr>
              <a:t>بقي</a:t>
            </a:r>
            <a:r>
              <a:rPr lang="ar-SA" dirty="0"/>
              <a:t>.</a:t>
            </a:r>
            <a:endParaRPr lang="ar-SA" dirty="0" smtClean="0"/>
          </a:p>
          <a:p>
            <a:pPr>
              <a:lnSpc>
                <a:spcPct val="150000"/>
              </a:lnSpc>
            </a:pPr>
            <a:r>
              <a:rPr lang="ar-SA" dirty="0" smtClean="0"/>
              <a:t> يمكن </a:t>
            </a:r>
            <a:r>
              <a:rPr lang="ar-SA" dirty="0"/>
              <a:t>الإشارة </a:t>
            </a:r>
            <a:r>
              <a:rPr lang="ar-SA" dirty="0" smtClean="0"/>
              <a:t>إلى أنّ النّخلة </a:t>
            </a:r>
            <a:r>
              <a:rPr lang="ar-SA" dirty="0"/>
              <a:t>ترمز </a:t>
            </a:r>
            <a:r>
              <a:rPr lang="ar-SA" dirty="0" smtClean="0"/>
              <a:t>إلى </a:t>
            </a:r>
            <a:r>
              <a:rPr lang="ar-SA" dirty="0"/>
              <a:t>مدى </a:t>
            </a:r>
            <a:r>
              <a:rPr lang="ar-SA" dirty="0" smtClean="0"/>
              <a:t>تعلّق الفلسطينيّ </a:t>
            </a:r>
            <a:r>
              <a:rPr lang="ar-SA" dirty="0" smtClean="0"/>
              <a:t>بأرضه </a:t>
            </a:r>
            <a:r>
              <a:rPr lang="ar-SA" dirty="0"/>
              <a:t>وتراثه وحضارته فهو </a:t>
            </a:r>
            <a:r>
              <a:rPr lang="ar-SA" dirty="0" smtClean="0"/>
              <a:t>متشبّث </a:t>
            </a:r>
            <a:r>
              <a:rPr lang="ar-SA" dirty="0"/>
              <a:t>بالأرض </a:t>
            </a:r>
            <a:r>
              <a:rPr lang="ar-SA" dirty="0">
                <a:solidFill>
                  <a:srgbClr val="FF0000"/>
                </a:solidFill>
              </a:rPr>
              <a:t>فمهما</a:t>
            </a:r>
            <a:r>
              <a:rPr lang="ar-SA" dirty="0"/>
              <a:t> </a:t>
            </a:r>
            <a:r>
              <a:rPr lang="ar-SA" dirty="0">
                <a:solidFill>
                  <a:srgbClr val="FF0000"/>
                </a:solidFill>
              </a:rPr>
              <a:t>طال الغياب سيعود </a:t>
            </a:r>
            <a:r>
              <a:rPr lang="ar-SA" dirty="0" smtClean="0">
                <a:solidFill>
                  <a:srgbClr val="FF0000"/>
                </a:solidFill>
              </a:rPr>
              <a:t>إلى </a:t>
            </a:r>
            <a:r>
              <a:rPr lang="ar-SA" dirty="0" smtClean="0">
                <a:solidFill>
                  <a:srgbClr val="FF0000"/>
                </a:solidFill>
              </a:rPr>
              <a:t>أرضه</a:t>
            </a:r>
            <a:r>
              <a:rPr lang="ar-SA" dirty="0" smtClean="0"/>
              <a:t>.</a:t>
            </a:r>
            <a:endParaRPr lang="ar-SA" dirty="0"/>
          </a:p>
          <a:p>
            <a:pPr>
              <a:lnSpc>
                <a:spcPct val="150000"/>
              </a:lnSpc>
            </a:pPr>
            <a:endParaRPr lang="ar-SA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773919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>
          <a:xfrm>
            <a:off x="515206" y="122831"/>
            <a:ext cx="11159999" cy="682388"/>
          </a:xfrm>
        </p:spPr>
        <p:txBody>
          <a:bodyPr/>
          <a:lstStyle/>
          <a:p>
            <a:pPr algn="ctr"/>
            <a:r>
              <a:rPr lang="ar-SA" dirty="0" smtClean="0"/>
              <a:t>البيت</a:t>
            </a:r>
            <a:endParaRPr lang="he-IL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914400"/>
            <a:ext cx="11160000" cy="496379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SA" dirty="0" smtClean="0"/>
              <a:t>  برز </a:t>
            </a:r>
            <a:r>
              <a:rPr lang="ar-SA" dirty="0"/>
              <a:t>في </a:t>
            </a:r>
            <a:r>
              <a:rPr lang="ar-SA" dirty="0" smtClean="0"/>
              <a:t>القصّة ويتجسّد </a:t>
            </a:r>
            <a:r>
              <a:rPr lang="ar-SA" dirty="0"/>
              <a:t>من </a:t>
            </a:r>
            <a:r>
              <a:rPr lang="ar-SA" dirty="0" smtClean="0"/>
              <a:t>خلال: </a:t>
            </a:r>
            <a:r>
              <a:rPr lang="ar-SA" dirty="0" smtClean="0"/>
              <a:t>"</a:t>
            </a:r>
            <a:r>
              <a:rPr lang="ar-SA" dirty="0"/>
              <a:t>أين البيت</a:t>
            </a:r>
            <a:r>
              <a:rPr lang="ar-SA" dirty="0" smtClean="0"/>
              <a:t>؟ أين </a:t>
            </a:r>
            <a:r>
              <a:rPr lang="ar-SA" dirty="0"/>
              <a:t>ساحة البيت</a:t>
            </a:r>
            <a:r>
              <a:rPr lang="ar-SA" dirty="0" smtClean="0"/>
              <a:t>"؟ </a:t>
            </a:r>
            <a:r>
              <a:rPr lang="ar-SA" dirty="0" smtClean="0">
                <a:solidFill>
                  <a:srgbClr val="FF0000"/>
                </a:solidFill>
              </a:rPr>
              <a:t>فالبيت </a:t>
            </a:r>
            <a:r>
              <a:rPr lang="ar-SA" dirty="0">
                <a:solidFill>
                  <a:srgbClr val="FF0000"/>
                </a:solidFill>
              </a:rPr>
              <a:t>له مكانة </a:t>
            </a:r>
            <a:r>
              <a:rPr lang="ar-SA" dirty="0" smtClean="0">
                <a:solidFill>
                  <a:srgbClr val="FF0000"/>
                </a:solidFill>
              </a:rPr>
              <a:t>خاصّة </a:t>
            </a:r>
            <a:r>
              <a:rPr lang="ar-SA" dirty="0">
                <a:solidFill>
                  <a:srgbClr val="FF0000"/>
                </a:solidFill>
              </a:rPr>
              <a:t>في ذهن </a:t>
            </a:r>
            <a:r>
              <a:rPr lang="ar-SA" dirty="0" smtClean="0">
                <a:solidFill>
                  <a:srgbClr val="FF0000"/>
                </a:solidFill>
              </a:rPr>
              <a:t>كلّ </a:t>
            </a:r>
            <a:r>
              <a:rPr lang="ar-SA" dirty="0" smtClean="0">
                <a:solidFill>
                  <a:srgbClr val="FF0000"/>
                </a:solidFill>
              </a:rPr>
              <a:t>فلسطينيّ</a:t>
            </a:r>
            <a:r>
              <a:rPr lang="ar-SA" dirty="0" smtClean="0"/>
              <a:t>، </a:t>
            </a:r>
            <a:r>
              <a:rPr lang="ar-SA" dirty="0">
                <a:solidFill>
                  <a:srgbClr val="FF0000"/>
                </a:solidFill>
              </a:rPr>
              <a:t>ويحاول الأهل غرس البيت في قلوب أبنائهم والأجيال القادمة</a:t>
            </a:r>
            <a:r>
              <a:rPr lang="ar-SA" dirty="0" smtClean="0"/>
              <a:t>، فيحدّثونهم </a:t>
            </a:r>
            <a:r>
              <a:rPr lang="ar-SA" dirty="0"/>
              <a:t>عن البيت </a:t>
            </a:r>
            <a:r>
              <a:rPr lang="ar-SA" dirty="0" smtClean="0"/>
              <a:t>الّذي </a:t>
            </a:r>
            <a:r>
              <a:rPr lang="ar-SA" dirty="0"/>
              <a:t>تركوه </a:t>
            </a:r>
            <a:r>
              <a:rPr lang="ar-SA" dirty="0" smtClean="0"/>
              <a:t>وهجروه، فالبيت </a:t>
            </a:r>
            <a:r>
              <a:rPr lang="ar-SA" dirty="0"/>
              <a:t>ارتبط </a:t>
            </a:r>
            <a:r>
              <a:rPr lang="ar-SA" dirty="0" smtClean="0"/>
              <a:t>بالفلسطينيّ.</a:t>
            </a:r>
          </a:p>
          <a:p>
            <a:pPr>
              <a:lnSpc>
                <a:spcPct val="150000"/>
              </a:lnSpc>
            </a:pPr>
            <a:r>
              <a:rPr lang="ar-SA" dirty="0" smtClean="0"/>
              <a:t> </a:t>
            </a:r>
            <a:r>
              <a:rPr lang="ar-SA" dirty="0"/>
              <a:t>فالبيت </a:t>
            </a:r>
            <a:r>
              <a:rPr lang="ar-SA" dirty="0" smtClean="0"/>
              <a:t>الّذي </a:t>
            </a:r>
            <a:r>
              <a:rPr lang="ar-SA" dirty="0"/>
              <a:t>يقصده الكاتب </a:t>
            </a:r>
            <a:r>
              <a:rPr lang="ar-SA" dirty="0" smtClean="0"/>
              <a:t>وأحبّه </a:t>
            </a:r>
            <a:r>
              <a:rPr lang="ar-SA" dirty="0"/>
              <a:t>هو البيت القديم في قريته قبل الهجرة حيث </a:t>
            </a:r>
            <a:r>
              <a:rPr lang="ar-SA" dirty="0" smtClean="0">
                <a:solidFill>
                  <a:srgbClr val="FF0000"/>
                </a:solidFill>
              </a:rPr>
              <a:t>يمثّل الحبّ والدّفء والتّشبّث </a:t>
            </a:r>
            <a:r>
              <a:rPr lang="ar-SA" dirty="0">
                <a:solidFill>
                  <a:srgbClr val="FF0000"/>
                </a:solidFill>
              </a:rPr>
              <a:t>بالأرض</a:t>
            </a:r>
            <a:r>
              <a:rPr lang="ar-SA" dirty="0" smtClean="0"/>
              <a:t>، </a:t>
            </a:r>
            <a:r>
              <a:rPr lang="ar-SA" dirty="0" smtClean="0"/>
              <a:t>أيّ</a:t>
            </a:r>
            <a:r>
              <a:rPr lang="ar-SA" dirty="0" smtClean="0"/>
              <a:t> </a:t>
            </a:r>
            <a:r>
              <a:rPr lang="ar-SA" dirty="0"/>
              <a:t>يحتوي بداخله على </a:t>
            </a:r>
            <a:r>
              <a:rPr lang="ar-SA" dirty="0" smtClean="0"/>
              <a:t>أيّام </a:t>
            </a:r>
            <a:r>
              <a:rPr lang="ar-SA" dirty="0"/>
              <a:t>وذكريات </a:t>
            </a:r>
            <a:r>
              <a:rPr lang="ar-SA" dirty="0" smtClean="0"/>
              <a:t>الطّفولة.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474417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3600" dirty="0" smtClean="0"/>
              <a:t>أسماء الأماكن</a:t>
            </a:r>
            <a:endParaRPr lang="he-IL" sz="3600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933095"/>
            <a:ext cx="11160000" cy="49451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SA" dirty="0" smtClean="0"/>
              <a:t>أسماء </a:t>
            </a:r>
            <a:r>
              <a:rPr lang="ar-SA" dirty="0"/>
              <a:t>أماكن مختلفة منها</a:t>
            </a:r>
            <a:r>
              <a:rPr lang="ar-SA" dirty="0" smtClean="0"/>
              <a:t>: "</a:t>
            </a:r>
            <a:r>
              <a:rPr lang="ar-SA" dirty="0" smtClean="0">
                <a:solidFill>
                  <a:srgbClr val="FF0000"/>
                </a:solidFill>
              </a:rPr>
              <a:t>البيّاضة" </a:t>
            </a:r>
            <a:r>
              <a:rPr lang="ar-SA" dirty="0" smtClean="0"/>
              <a:t>، </a:t>
            </a:r>
            <a:r>
              <a:rPr lang="ar-SA" dirty="0" smtClean="0"/>
              <a:t>"</a:t>
            </a:r>
            <a:r>
              <a:rPr lang="ar-SA" dirty="0">
                <a:solidFill>
                  <a:srgbClr val="FF0000"/>
                </a:solidFill>
              </a:rPr>
              <a:t>رباع </a:t>
            </a:r>
            <a:r>
              <a:rPr lang="ar-SA" dirty="0" smtClean="0">
                <a:solidFill>
                  <a:srgbClr val="FF0000"/>
                </a:solidFill>
              </a:rPr>
              <a:t>الست</a:t>
            </a:r>
            <a:r>
              <a:rPr lang="ar-SA" dirty="0" smtClean="0"/>
              <a:t>"، </a:t>
            </a:r>
            <a:r>
              <a:rPr lang="ar-SA" dirty="0" smtClean="0"/>
              <a:t>"</a:t>
            </a:r>
            <a:r>
              <a:rPr lang="ar-SA" dirty="0" smtClean="0">
                <a:solidFill>
                  <a:srgbClr val="FF0000"/>
                </a:solidFill>
              </a:rPr>
              <a:t>المراح</a:t>
            </a:r>
            <a:r>
              <a:rPr lang="ar-SA" dirty="0" smtClean="0"/>
              <a:t>"، </a:t>
            </a:r>
            <a:r>
              <a:rPr lang="ar-SA" dirty="0" smtClean="0"/>
              <a:t>يذكّرنا  برائحة الأنعام </a:t>
            </a:r>
            <a:r>
              <a:rPr lang="ar-SA" dirty="0"/>
              <a:t>والمواشي والأغنام</a:t>
            </a:r>
            <a:r>
              <a:rPr lang="ar-SA" dirty="0" smtClean="0"/>
              <a:t>، بالرّغم </a:t>
            </a:r>
            <a:r>
              <a:rPr lang="ar-SA" dirty="0"/>
              <a:t>من </a:t>
            </a:r>
            <a:r>
              <a:rPr lang="ar-SA" dirty="0" smtClean="0"/>
              <a:t>أنّ </a:t>
            </a:r>
            <a:r>
              <a:rPr lang="ar-SA" dirty="0"/>
              <a:t>هذه </a:t>
            </a:r>
            <a:r>
              <a:rPr lang="ar-SA" dirty="0" smtClean="0"/>
              <a:t>الرّائحة سيّئة </a:t>
            </a:r>
            <a:r>
              <a:rPr lang="ar-SA" dirty="0"/>
              <a:t>فهو </a:t>
            </a:r>
            <a:r>
              <a:rPr lang="ar-SA" dirty="0" smtClean="0"/>
              <a:t>يحبّبها </a:t>
            </a:r>
            <a:r>
              <a:rPr lang="ar-SA" dirty="0"/>
              <a:t>للقارئ</a:t>
            </a:r>
            <a:r>
              <a:rPr lang="ar-SA" dirty="0" smtClean="0"/>
              <a:t>، </a:t>
            </a:r>
            <a:r>
              <a:rPr lang="ar-SA" dirty="0" smtClean="0"/>
              <a:t>فيحوّل </a:t>
            </a:r>
            <a:r>
              <a:rPr lang="ar-SA" dirty="0"/>
              <a:t>حالة </a:t>
            </a:r>
            <a:r>
              <a:rPr lang="ar-SA" dirty="0" smtClean="0"/>
              <a:t>التقزّز والاّشمئزاز إلى </a:t>
            </a:r>
            <a:r>
              <a:rPr lang="ar-SA" dirty="0"/>
              <a:t>حالة </a:t>
            </a:r>
            <a:r>
              <a:rPr lang="ar-SA" dirty="0" smtClean="0">
                <a:solidFill>
                  <a:srgbClr val="FF0000"/>
                </a:solidFill>
              </a:rPr>
              <a:t>التّشوّق </a:t>
            </a:r>
            <a:r>
              <a:rPr lang="ar-SA" dirty="0">
                <a:solidFill>
                  <a:srgbClr val="FF0000"/>
                </a:solidFill>
              </a:rPr>
              <a:t>والحنين </a:t>
            </a:r>
            <a:r>
              <a:rPr lang="ar-SA" dirty="0" smtClean="0">
                <a:solidFill>
                  <a:srgbClr val="FF0000"/>
                </a:solidFill>
              </a:rPr>
              <a:t>للأرض</a:t>
            </a:r>
            <a:r>
              <a:rPr lang="ar-SA" dirty="0" smtClean="0"/>
              <a:t>، </a:t>
            </a:r>
            <a:r>
              <a:rPr lang="ar-SA" dirty="0" smtClean="0"/>
              <a:t>والرّاوي </a:t>
            </a:r>
            <a:r>
              <a:rPr lang="ar-SA" dirty="0"/>
              <a:t>خبير برائحة الوطن، يعرف "رائحة الهضبة في سويعات </a:t>
            </a:r>
            <a:r>
              <a:rPr lang="ar-SA" dirty="0" smtClean="0"/>
              <a:t>الصّباح، ويعرف </a:t>
            </a:r>
            <a:r>
              <a:rPr lang="ar-SA" dirty="0"/>
              <a:t>نعومة </a:t>
            </a:r>
            <a:r>
              <a:rPr lang="ar-SA" dirty="0" smtClean="0"/>
              <a:t>النّسيم </a:t>
            </a:r>
            <a:r>
              <a:rPr lang="ar-SA" dirty="0"/>
              <a:t>فوق المنحنى"، يسترجع ذكرياته </a:t>
            </a:r>
            <a:r>
              <a:rPr lang="ar-SA" dirty="0" smtClean="0"/>
              <a:t>فيبدأ بذكر </a:t>
            </a:r>
            <a:r>
              <a:rPr lang="ar-SA" dirty="0">
                <a:solidFill>
                  <a:srgbClr val="FF0000"/>
                </a:solidFill>
              </a:rPr>
              <a:t>أسماء الأماكن </a:t>
            </a:r>
            <a:r>
              <a:rPr lang="ar-SA" dirty="0" smtClean="0">
                <a:solidFill>
                  <a:srgbClr val="FF0000"/>
                </a:solidFill>
              </a:rPr>
              <a:t>الّتي </a:t>
            </a:r>
            <a:r>
              <a:rPr lang="ar-SA" dirty="0">
                <a:solidFill>
                  <a:srgbClr val="FF0000"/>
                </a:solidFill>
              </a:rPr>
              <a:t>توحي </a:t>
            </a:r>
            <a:r>
              <a:rPr lang="ar-SA" dirty="0" smtClean="0">
                <a:solidFill>
                  <a:srgbClr val="FF0000"/>
                </a:solidFill>
              </a:rPr>
              <a:t>بالارتباط </a:t>
            </a:r>
            <a:r>
              <a:rPr lang="ar-SA" dirty="0">
                <a:solidFill>
                  <a:srgbClr val="FF0000"/>
                </a:solidFill>
              </a:rPr>
              <a:t>بالأرض </a:t>
            </a:r>
            <a:r>
              <a:rPr lang="ar-SA" dirty="0" smtClean="0"/>
              <a:t>، </a:t>
            </a:r>
            <a:r>
              <a:rPr lang="ar-SA" dirty="0" smtClean="0">
                <a:solidFill>
                  <a:srgbClr val="FF0000"/>
                </a:solidFill>
              </a:rPr>
              <a:t>فالمكان </a:t>
            </a:r>
            <a:r>
              <a:rPr lang="ar-SA" dirty="0">
                <a:solidFill>
                  <a:srgbClr val="FF0000"/>
                </a:solidFill>
              </a:rPr>
              <a:t>ثابت وراسخ في </a:t>
            </a:r>
            <a:r>
              <a:rPr lang="ar-SA" dirty="0" smtClean="0">
                <a:solidFill>
                  <a:srgbClr val="FF0000"/>
                </a:solidFill>
              </a:rPr>
              <a:t>وجدانه</a:t>
            </a:r>
            <a:r>
              <a:rPr lang="ar-SA" dirty="0" smtClean="0"/>
              <a:t>.</a:t>
            </a:r>
            <a:endParaRPr lang="ar-SA" dirty="0" smtClean="0"/>
          </a:p>
          <a:p>
            <a:pPr>
              <a:lnSpc>
                <a:spcPct val="150000"/>
              </a:lnSpc>
            </a:pPr>
            <a:r>
              <a:rPr lang="ar-SA" dirty="0" smtClean="0"/>
              <a:t> </a:t>
            </a:r>
            <a:r>
              <a:rPr lang="ar-SA" dirty="0" smtClean="0"/>
              <a:t>فالمكان </a:t>
            </a:r>
            <a:r>
              <a:rPr lang="ar-SA" dirty="0"/>
              <a:t>له </a:t>
            </a:r>
            <a:r>
              <a:rPr lang="ar-SA" dirty="0" smtClean="0"/>
              <a:t>أهميّة </a:t>
            </a:r>
            <a:r>
              <a:rPr lang="ar-SA" dirty="0"/>
              <a:t>بالغة لدى الكاتب</a:t>
            </a:r>
            <a:r>
              <a:rPr lang="ar-SA" dirty="0" smtClean="0"/>
              <a:t>. (الحارة، الزّقاق، البيت والمدرسة، الحاكورة والبئر، درب الملّايات....)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116349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-232012"/>
            <a:ext cx="11160000" cy="900752"/>
          </a:xfrm>
        </p:spPr>
        <p:txBody>
          <a:bodyPr/>
          <a:lstStyle/>
          <a:p>
            <a:r>
              <a:rPr lang="ar-SA" sz="4000" dirty="0" smtClean="0"/>
              <a:t>أسماء نباتات وأزهار</a:t>
            </a:r>
            <a:endParaRPr lang="he-IL" sz="4000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573206"/>
            <a:ext cx="11160000" cy="530499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SA" dirty="0"/>
              <a:t>تورد </a:t>
            </a:r>
            <a:r>
              <a:rPr lang="ar-SA" dirty="0" smtClean="0"/>
              <a:t>القصّة </a:t>
            </a:r>
            <a:r>
              <a:rPr lang="ar-SA" dirty="0"/>
              <a:t>أسماء نباتات وأزهار مختلفة ومنها</a:t>
            </a:r>
            <a:r>
              <a:rPr lang="ar-SA" dirty="0" smtClean="0"/>
              <a:t>: </a:t>
            </a:r>
            <a:r>
              <a:rPr lang="ar-SA" dirty="0" smtClean="0">
                <a:solidFill>
                  <a:srgbClr val="FF0000"/>
                </a:solidFill>
              </a:rPr>
              <a:t>زهر </a:t>
            </a:r>
            <a:r>
              <a:rPr lang="ar-SA" dirty="0" err="1">
                <a:solidFill>
                  <a:srgbClr val="FF0000"/>
                </a:solidFill>
              </a:rPr>
              <a:t>القندول</a:t>
            </a:r>
            <a:r>
              <a:rPr lang="ar-SA" dirty="0">
                <a:solidFill>
                  <a:srgbClr val="FF0000"/>
                </a:solidFill>
              </a:rPr>
              <a:t> </a:t>
            </a:r>
            <a:r>
              <a:rPr lang="ar-SA" dirty="0" smtClean="0"/>
              <a:t>يصوّرها </a:t>
            </a:r>
            <a:r>
              <a:rPr lang="ar-SA" dirty="0"/>
              <a:t>طه بشكل رائع وجميل</a:t>
            </a:r>
            <a:r>
              <a:rPr lang="ar-SA" dirty="0" smtClean="0"/>
              <a:t>، فكأنّها </a:t>
            </a:r>
            <a:r>
              <a:rPr lang="ar-SA" dirty="0"/>
              <a:t>معشوقة قد </a:t>
            </a:r>
            <a:r>
              <a:rPr lang="ar-SA" dirty="0" smtClean="0"/>
              <a:t>لفّ </a:t>
            </a:r>
            <a:r>
              <a:rPr lang="ar-SA" dirty="0"/>
              <a:t>حبيبها ذراعه حول </a:t>
            </a:r>
            <a:r>
              <a:rPr lang="ar-SA" dirty="0" smtClean="0"/>
              <a:t>خصرها، </a:t>
            </a:r>
            <a:r>
              <a:rPr lang="ar-SA" dirty="0" smtClean="0">
                <a:solidFill>
                  <a:srgbClr val="FF0000"/>
                </a:solidFill>
              </a:rPr>
              <a:t>البرقوق</a:t>
            </a:r>
            <a:r>
              <a:rPr lang="ar-SA" dirty="0" smtClean="0"/>
              <a:t>، </a:t>
            </a:r>
            <a:r>
              <a:rPr lang="ar-SA" dirty="0" smtClean="0">
                <a:solidFill>
                  <a:srgbClr val="FF0000"/>
                </a:solidFill>
              </a:rPr>
              <a:t>الاقحوان</a:t>
            </a:r>
            <a:r>
              <a:rPr lang="ar-SA" dirty="0" smtClean="0"/>
              <a:t>، </a:t>
            </a:r>
            <a:r>
              <a:rPr lang="ar-SA" dirty="0" smtClean="0">
                <a:solidFill>
                  <a:srgbClr val="FF0000"/>
                </a:solidFill>
              </a:rPr>
              <a:t>النرجس</a:t>
            </a:r>
            <a:r>
              <a:rPr lang="ar-SA" dirty="0" smtClean="0"/>
              <a:t>، </a:t>
            </a:r>
            <a:r>
              <a:rPr lang="ar-SA" dirty="0" smtClean="0">
                <a:solidFill>
                  <a:srgbClr val="FF0000"/>
                </a:solidFill>
              </a:rPr>
              <a:t>عصا </a:t>
            </a:r>
            <a:r>
              <a:rPr lang="ar-SA" dirty="0" smtClean="0">
                <a:solidFill>
                  <a:srgbClr val="FF0000"/>
                </a:solidFill>
              </a:rPr>
              <a:t>الراعي</a:t>
            </a:r>
            <a:r>
              <a:rPr lang="ar-SA" dirty="0" smtClean="0"/>
              <a:t>...ليعبّر عن اشتياقه لما يضمّه الوطن</a:t>
            </a:r>
            <a:r>
              <a:rPr lang="ar-SA" dirty="0" smtClean="0"/>
              <a:t>.</a:t>
            </a:r>
            <a:endParaRPr lang="ar-SA" dirty="0"/>
          </a:p>
          <a:p>
            <a:pPr>
              <a:lnSpc>
                <a:spcPct val="150000"/>
              </a:lnSpc>
            </a:pPr>
            <a:r>
              <a:rPr lang="ar-SA" dirty="0" smtClean="0"/>
              <a:t>يوثّق </a:t>
            </a:r>
            <a:r>
              <a:rPr lang="ar-SA" dirty="0"/>
              <a:t>طه أنواع الأزهار </a:t>
            </a:r>
            <a:r>
              <a:rPr lang="ar-SA" dirty="0" smtClean="0"/>
              <a:t>المحليّة </a:t>
            </a:r>
            <a:r>
              <a:rPr lang="ar-SA" dirty="0"/>
              <a:t>في فلسطين</a:t>
            </a:r>
            <a:r>
              <a:rPr lang="ar-SA" dirty="0" smtClean="0"/>
              <a:t>، كلّ </a:t>
            </a:r>
            <a:r>
              <a:rPr lang="ar-SA" dirty="0"/>
              <a:t>هذه </a:t>
            </a:r>
            <a:r>
              <a:rPr lang="ar-SA" dirty="0" smtClean="0"/>
              <a:t>النّباتات </a:t>
            </a:r>
            <a:r>
              <a:rPr lang="ar-SA" dirty="0"/>
              <a:t>والأزهار تصوير للبيئة </a:t>
            </a:r>
            <a:r>
              <a:rPr lang="ar-SA" dirty="0" smtClean="0"/>
              <a:t>الفلسطينيّة، ومن </a:t>
            </a:r>
            <a:r>
              <a:rPr lang="ar-SA" dirty="0"/>
              <a:t>سمات </a:t>
            </a:r>
            <a:r>
              <a:rPr lang="ar-SA" dirty="0" smtClean="0"/>
              <a:t>ومميّزات </a:t>
            </a:r>
            <a:r>
              <a:rPr lang="ar-SA" dirty="0"/>
              <a:t>البيئة </a:t>
            </a:r>
            <a:r>
              <a:rPr lang="ar-SA" dirty="0" smtClean="0"/>
              <a:t>الفلسطينيّة </a:t>
            </a:r>
            <a:r>
              <a:rPr lang="ar-SA" dirty="0"/>
              <a:t>فهي تنمو في الأراضي </a:t>
            </a:r>
            <a:r>
              <a:rPr lang="ar-SA" dirty="0" smtClean="0"/>
              <a:t>الفلسطينيّة</a:t>
            </a:r>
            <a:r>
              <a:rPr lang="ar-SA" dirty="0"/>
              <a:t>، هذه </a:t>
            </a:r>
            <a:r>
              <a:rPr lang="ar-SA" dirty="0" smtClean="0"/>
              <a:t>النّباتات </a:t>
            </a:r>
            <a:r>
              <a:rPr lang="ar-SA" dirty="0"/>
              <a:t>تشير </a:t>
            </a:r>
            <a:r>
              <a:rPr lang="ar-SA" dirty="0" smtClean="0"/>
              <a:t>إلى التّمسّك والارتباط والتّشبّث </a:t>
            </a:r>
            <a:r>
              <a:rPr lang="ar-SA" dirty="0"/>
              <a:t>ب</a:t>
            </a:r>
            <a:r>
              <a:rPr lang="ar-SA" dirty="0" smtClean="0"/>
              <a:t>الأرض </a:t>
            </a:r>
            <a:r>
              <a:rPr lang="ar-SA" dirty="0" smtClean="0"/>
              <a:t>الّتي </a:t>
            </a:r>
            <a:r>
              <a:rPr lang="ar-SA" dirty="0"/>
              <a:t>هي جزء لا </a:t>
            </a:r>
            <a:r>
              <a:rPr lang="ar-SA" dirty="0" smtClean="0"/>
              <a:t>يتجزّأ </a:t>
            </a:r>
            <a:r>
              <a:rPr lang="ar-SA" dirty="0"/>
              <a:t>من حياة </a:t>
            </a:r>
            <a:r>
              <a:rPr lang="ar-SA" dirty="0" smtClean="0"/>
              <a:t>الفلسطينيّ</a:t>
            </a:r>
            <a:r>
              <a:rPr lang="ar-SA" dirty="0" smtClean="0"/>
              <a:t>.</a:t>
            </a:r>
            <a:endParaRPr lang="ar-SA" dirty="0" smtClean="0"/>
          </a:p>
        </p:txBody>
      </p:sp>
    </p:spTree>
    <p:extLst>
      <p:ext uri="{BB962C8B-B14F-4D97-AF65-F5344CB8AC3E}">
        <p14:creationId xmlns:p14="http://schemas.microsoft.com/office/powerpoint/2010/main" val="31689025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4000" dirty="0" smtClean="0"/>
              <a:t>أسماء الطّيور</a:t>
            </a:r>
            <a:endParaRPr lang="he-IL" sz="4000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ar-SA" dirty="0"/>
              <a:t>تورد </a:t>
            </a:r>
            <a:r>
              <a:rPr lang="ar-SA" dirty="0" smtClean="0"/>
              <a:t>القصّة أيضًا </a:t>
            </a:r>
            <a:r>
              <a:rPr lang="ar-SA" dirty="0"/>
              <a:t>أسماء </a:t>
            </a:r>
            <a:r>
              <a:rPr lang="ar-SA" dirty="0" smtClean="0"/>
              <a:t>للطّيور </a:t>
            </a:r>
            <a:r>
              <a:rPr lang="ar-SA" dirty="0"/>
              <a:t>ومنها</a:t>
            </a:r>
            <a:r>
              <a:rPr lang="ar-SA" dirty="0" smtClean="0"/>
              <a:t>:</a:t>
            </a:r>
          </a:p>
          <a:p>
            <a:pPr>
              <a:lnSpc>
                <a:spcPct val="200000"/>
              </a:lnSpc>
            </a:pPr>
            <a:r>
              <a:rPr lang="ar-SA" dirty="0" smtClean="0"/>
              <a:t> </a:t>
            </a:r>
            <a:r>
              <a:rPr lang="ar-SA" dirty="0" smtClean="0">
                <a:solidFill>
                  <a:srgbClr val="FF0000"/>
                </a:solidFill>
              </a:rPr>
              <a:t>فراشات </a:t>
            </a:r>
            <a:r>
              <a:rPr lang="ar-SA" dirty="0">
                <a:solidFill>
                  <a:srgbClr val="FF0000"/>
                </a:solidFill>
              </a:rPr>
              <a:t>ملونة</a:t>
            </a:r>
            <a:r>
              <a:rPr lang="ar-SA" dirty="0" smtClean="0"/>
              <a:t>، </a:t>
            </a:r>
            <a:r>
              <a:rPr lang="ar-SA" dirty="0" smtClean="0">
                <a:solidFill>
                  <a:srgbClr val="FF0000"/>
                </a:solidFill>
              </a:rPr>
              <a:t>عصفور بنّي الذّنب</a:t>
            </a:r>
            <a:r>
              <a:rPr lang="ar-SA" dirty="0" smtClean="0"/>
              <a:t>، </a:t>
            </a:r>
            <a:r>
              <a:rPr lang="ar-SA" dirty="0" err="1" smtClean="0">
                <a:solidFill>
                  <a:srgbClr val="FF0000"/>
                </a:solidFill>
              </a:rPr>
              <a:t>طزّيز</a:t>
            </a:r>
            <a:r>
              <a:rPr lang="ar-SA" dirty="0" smtClean="0"/>
              <a:t>، </a:t>
            </a:r>
            <a:r>
              <a:rPr lang="ar-SA" dirty="0" smtClean="0">
                <a:solidFill>
                  <a:srgbClr val="FF0000"/>
                </a:solidFill>
              </a:rPr>
              <a:t>دوري</a:t>
            </a:r>
            <a:r>
              <a:rPr lang="ar-SA" dirty="0" smtClean="0"/>
              <a:t>: رمز إلى الفلسطينيّ المنفي، هذه </a:t>
            </a:r>
            <a:r>
              <a:rPr lang="ar-SA" dirty="0" smtClean="0"/>
              <a:t>الطّيور ترمز إلى الارتباط </a:t>
            </a:r>
            <a:r>
              <a:rPr lang="ar-SA" dirty="0" smtClean="0"/>
              <a:t>الوثيق </a:t>
            </a:r>
            <a:r>
              <a:rPr lang="ar-SA" dirty="0" smtClean="0"/>
              <a:t>بالأرض.</a:t>
            </a:r>
            <a:endParaRPr lang="he-I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9837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4000" dirty="0" smtClean="0"/>
              <a:t>عادات فلسطينيّة</a:t>
            </a:r>
            <a:endParaRPr lang="he-IL" sz="4000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933095"/>
            <a:ext cx="11160000" cy="49451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SA" dirty="0"/>
              <a:t>ذكر في </a:t>
            </a:r>
            <a:r>
              <a:rPr lang="ar-SA" dirty="0" smtClean="0"/>
              <a:t>القصّة </a:t>
            </a:r>
            <a:r>
              <a:rPr lang="ar-SA" dirty="0"/>
              <a:t>قسم من عادات </a:t>
            </a:r>
            <a:r>
              <a:rPr lang="ar-SA" dirty="0" smtClean="0"/>
              <a:t>الفلسطينيّين ويتجسّد </a:t>
            </a:r>
            <a:r>
              <a:rPr lang="ar-SA" dirty="0"/>
              <a:t>ذلك في </a:t>
            </a:r>
            <a:r>
              <a:rPr lang="ar-SA" dirty="0" smtClean="0"/>
              <a:t>القصّة: </a:t>
            </a:r>
            <a:r>
              <a:rPr lang="ar-SA" dirty="0" smtClean="0">
                <a:solidFill>
                  <a:srgbClr val="FF0000"/>
                </a:solidFill>
              </a:rPr>
              <a:t>حذوة </a:t>
            </a:r>
            <a:r>
              <a:rPr lang="ar-SA" dirty="0">
                <a:solidFill>
                  <a:srgbClr val="FF0000"/>
                </a:solidFill>
              </a:rPr>
              <a:t>الفرس</a:t>
            </a:r>
            <a:r>
              <a:rPr lang="ar-SA" dirty="0" smtClean="0"/>
              <a:t>، </a:t>
            </a:r>
            <a:r>
              <a:rPr lang="ar-SA" dirty="0" smtClean="0">
                <a:solidFill>
                  <a:srgbClr val="FF0000"/>
                </a:solidFill>
              </a:rPr>
              <a:t>الخرزة </a:t>
            </a:r>
            <a:r>
              <a:rPr lang="ar-SA" dirty="0">
                <a:solidFill>
                  <a:srgbClr val="FF0000"/>
                </a:solidFill>
              </a:rPr>
              <a:t>الزرقاء</a:t>
            </a:r>
            <a:r>
              <a:rPr lang="ar-SA" dirty="0" smtClean="0"/>
              <a:t>،</a:t>
            </a:r>
            <a:endParaRPr lang="ar-SA" dirty="0" smtClean="0"/>
          </a:p>
          <a:p>
            <a:pPr>
              <a:lnSpc>
                <a:spcPct val="150000"/>
              </a:lnSpc>
            </a:pPr>
            <a:r>
              <a:rPr lang="ar-SA" dirty="0" smtClean="0"/>
              <a:t> ذكر الأرض الفلسطينيّة </a:t>
            </a:r>
            <a:r>
              <a:rPr lang="ar-SA" dirty="0"/>
              <a:t>ومنها</a:t>
            </a:r>
            <a:r>
              <a:rPr lang="ar-SA" dirty="0" smtClean="0"/>
              <a:t>: </a:t>
            </a:r>
            <a:r>
              <a:rPr lang="ar-SA" dirty="0" smtClean="0">
                <a:solidFill>
                  <a:srgbClr val="FF0000"/>
                </a:solidFill>
              </a:rPr>
              <a:t>الخوخة</a:t>
            </a:r>
            <a:r>
              <a:rPr lang="ar-SA" dirty="0" smtClean="0"/>
              <a:t>، </a:t>
            </a:r>
            <a:r>
              <a:rPr lang="ar-SA" dirty="0" smtClean="0">
                <a:solidFill>
                  <a:srgbClr val="FF0000"/>
                </a:solidFill>
              </a:rPr>
              <a:t>القنطرة</a:t>
            </a:r>
            <a:r>
              <a:rPr lang="ar-SA" dirty="0" smtClean="0"/>
              <a:t>، </a:t>
            </a:r>
            <a:r>
              <a:rPr lang="ar-SA" dirty="0"/>
              <a:t>فتضيف وتشحن </a:t>
            </a:r>
            <a:r>
              <a:rPr lang="ar-SA" dirty="0" smtClean="0"/>
              <a:t>القصّة بالواقعيّة </a:t>
            </a:r>
            <a:r>
              <a:rPr lang="ar-SA" dirty="0"/>
              <a:t>وهذا يشير </a:t>
            </a:r>
            <a:r>
              <a:rPr lang="ar-SA" dirty="0" smtClean="0"/>
              <a:t>إلى </a:t>
            </a:r>
            <a:r>
              <a:rPr lang="ar-SA" dirty="0"/>
              <a:t>مدى </a:t>
            </a:r>
            <a:r>
              <a:rPr lang="ar-SA" dirty="0" smtClean="0"/>
              <a:t>التعلّق</a:t>
            </a:r>
            <a:r>
              <a:rPr lang="ar-SA" dirty="0" smtClean="0"/>
              <a:t>. </a:t>
            </a:r>
            <a:endParaRPr lang="ar-SA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ar-SA" dirty="0" smtClean="0">
                <a:solidFill>
                  <a:srgbClr val="FF0000"/>
                </a:solidFill>
              </a:rPr>
              <a:t>يساهم </a:t>
            </a:r>
            <a:r>
              <a:rPr lang="ar-SA" dirty="0">
                <a:solidFill>
                  <a:srgbClr val="FF0000"/>
                </a:solidFill>
              </a:rPr>
              <a:t>طه في </a:t>
            </a:r>
            <a:r>
              <a:rPr lang="ar-SA" dirty="0" smtClean="0">
                <a:solidFill>
                  <a:srgbClr val="FF0000"/>
                </a:solidFill>
              </a:rPr>
              <a:t>التّعبير </a:t>
            </a:r>
            <a:r>
              <a:rPr lang="ar-SA" dirty="0">
                <a:solidFill>
                  <a:srgbClr val="FF0000"/>
                </a:solidFill>
              </a:rPr>
              <a:t>عن </a:t>
            </a:r>
            <a:r>
              <a:rPr lang="ar-SA" dirty="0" smtClean="0">
                <a:solidFill>
                  <a:srgbClr val="FF0000"/>
                </a:solidFill>
              </a:rPr>
              <a:t>الهويّة الفلسطينيّة </a:t>
            </a:r>
            <a:r>
              <a:rPr lang="ar-SA" dirty="0">
                <a:solidFill>
                  <a:srgbClr val="FF0000"/>
                </a:solidFill>
              </a:rPr>
              <a:t>وإنسانها </a:t>
            </a:r>
            <a:r>
              <a:rPr lang="ar-SA" dirty="0"/>
              <a:t>ومكانها وزمانها من خلال </a:t>
            </a:r>
            <a:r>
              <a:rPr lang="ar-SA" dirty="0">
                <a:solidFill>
                  <a:srgbClr val="FF0000"/>
                </a:solidFill>
              </a:rPr>
              <a:t>علاقة </a:t>
            </a:r>
            <a:r>
              <a:rPr lang="ar-SA" dirty="0" smtClean="0">
                <a:solidFill>
                  <a:srgbClr val="FF0000"/>
                </a:solidFill>
              </a:rPr>
              <a:t>التّواصل </a:t>
            </a:r>
            <a:r>
              <a:rPr lang="ar-SA" dirty="0">
                <a:solidFill>
                  <a:srgbClr val="FF0000"/>
                </a:solidFill>
              </a:rPr>
              <a:t>بينه وبين </a:t>
            </a:r>
            <a:r>
              <a:rPr lang="ar-SA" dirty="0" smtClean="0">
                <a:solidFill>
                  <a:srgbClr val="FF0000"/>
                </a:solidFill>
              </a:rPr>
              <a:t>مقوّماتها الوجوديّة، أشجار، نباتات، حيوانات، أماكن، هذه </a:t>
            </a:r>
            <a:r>
              <a:rPr lang="ar-SA" dirty="0">
                <a:solidFill>
                  <a:srgbClr val="FF0000"/>
                </a:solidFill>
              </a:rPr>
              <a:t>جزء من </a:t>
            </a:r>
            <a:r>
              <a:rPr lang="ar-SA" dirty="0" smtClean="0">
                <a:solidFill>
                  <a:srgbClr val="FF0000"/>
                </a:solidFill>
              </a:rPr>
              <a:t>هويّة الفلسطينيّ تعبّر </a:t>
            </a:r>
            <a:r>
              <a:rPr lang="ar-SA" dirty="0">
                <a:solidFill>
                  <a:srgbClr val="FF0000"/>
                </a:solidFill>
              </a:rPr>
              <a:t>عن كيانه وتلاحمه وارتباطه الوثيق بالأرض. </a:t>
            </a:r>
            <a:endParaRPr lang="he-I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3089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0"/>
            <a:ext cx="11160000" cy="832513"/>
          </a:xfrm>
        </p:spPr>
        <p:txBody>
          <a:bodyPr/>
          <a:lstStyle/>
          <a:p>
            <a:r>
              <a:rPr lang="ar-SA" dirty="0" smtClean="0"/>
              <a:t>العنوان</a:t>
            </a:r>
            <a:endParaRPr lang="he-IL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832513"/>
            <a:ext cx="11160000" cy="5045685"/>
          </a:xfrm>
        </p:spPr>
        <p:txBody>
          <a:bodyPr>
            <a:normAutofit/>
          </a:bodyPr>
          <a:lstStyle/>
          <a:p>
            <a:pPr algn="ctr"/>
            <a:r>
              <a:rPr lang="ar-SA" b="1" dirty="0" smtClean="0">
                <a:solidFill>
                  <a:srgbClr val="FF0000"/>
                </a:solidFill>
              </a:rPr>
              <a:t>النّخلة المائلة</a:t>
            </a:r>
          </a:p>
          <a:p>
            <a:pPr>
              <a:lnSpc>
                <a:spcPct val="150000"/>
              </a:lnSpc>
            </a:pPr>
            <a:r>
              <a:rPr lang="ar-SA" dirty="0" smtClean="0"/>
              <a:t> (</a:t>
            </a:r>
            <a:r>
              <a:rPr lang="ar-SA" b="1" dirty="0" err="1" smtClean="0">
                <a:solidFill>
                  <a:srgbClr val="FF0000"/>
                </a:solidFill>
              </a:rPr>
              <a:t>الإرداف</a:t>
            </a:r>
            <a:r>
              <a:rPr lang="ar-SA" b="1" dirty="0" smtClean="0">
                <a:solidFill>
                  <a:srgbClr val="FF0000"/>
                </a:solidFill>
              </a:rPr>
              <a:t> الخلفيّ</a:t>
            </a:r>
            <a:r>
              <a:rPr lang="ar-SA" dirty="0" smtClean="0"/>
              <a:t>) – </a:t>
            </a:r>
            <a:r>
              <a:rPr lang="ar-SA" b="1" dirty="0" smtClean="0">
                <a:solidFill>
                  <a:schemeClr val="tx1"/>
                </a:solidFill>
              </a:rPr>
              <a:t>تناقض ظاهريّ بين لفظتين في مجالين مختلفين أو متناقضين، ينطوي على حقيقة عميقة بقصد إظهارها، أو تعبيرًا عن الدّهشة والإعجاب</a:t>
            </a:r>
            <a:r>
              <a:rPr lang="ar-SA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ar-SA" dirty="0" smtClean="0"/>
              <a:t> </a:t>
            </a:r>
            <a:endParaRPr lang="ar-SA" dirty="0"/>
          </a:p>
          <a:p>
            <a:pPr>
              <a:lnSpc>
                <a:spcPct val="150000"/>
              </a:lnSpc>
            </a:pPr>
            <a:r>
              <a:rPr lang="ar-SA" dirty="0" smtClean="0"/>
              <a:t>النّخلة </a:t>
            </a:r>
            <a:r>
              <a:rPr lang="ar-SA" dirty="0" smtClean="0"/>
              <a:t>وردت </a:t>
            </a:r>
            <a:r>
              <a:rPr lang="ar-SA" dirty="0" smtClean="0"/>
              <a:t>في القصّة </a:t>
            </a:r>
            <a:r>
              <a:rPr lang="ar-SA" dirty="0">
                <a:solidFill>
                  <a:srgbClr val="FF0000"/>
                </a:solidFill>
              </a:rPr>
              <a:t>بشكل بارز بشكلين</a:t>
            </a:r>
            <a:r>
              <a:rPr lang="ar-SA" dirty="0" smtClean="0"/>
              <a:t>: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222902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232013"/>
            <a:ext cx="11160000" cy="564618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SA" b="1" u="sng" dirty="0" smtClean="0">
                <a:solidFill>
                  <a:srgbClr val="FF0000"/>
                </a:solidFill>
              </a:rPr>
              <a:t>النّخلة أو "مبروكة"، </a:t>
            </a:r>
            <a:r>
              <a:rPr lang="ar-SA" dirty="0" smtClean="0"/>
              <a:t>فالنّخلة </a:t>
            </a:r>
            <a:r>
              <a:rPr lang="ar-SA" b="1" dirty="0">
                <a:solidFill>
                  <a:srgbClr val="FF0000"/>
                </a:solidFill>
              </a:rPr>
              <a:t>هي رمز </a:t>
            </a:r>
            <a:r>
              <a:rPr lang="ar-SA" b="1" dirty="0" smtClean="0">
                <a:solidFill>
                  <a:srgbClr val="FF0000"/>
                </a:solidFill>
              </a:rPr>
              <a:t>عربيّ فلسطينيّ اسلاميّ</a:t>
            </a:r>
            <a:r>
              <a:rPr lang="ar-SA" dirty="0" smtClean="0"/>
              <a:t>، تمتاز بالصّبر </a:t>
            </a:r>
            <a:r>
              <a:rPr lang="ar-SA" dirty="0"/>
              <a:t>والقدرة على </a:t>
            </a:r>
            <a:r>
              <a:rPr lang="ar-SA" dirty="0" smtClean="0"/>
              <a:t>التّحمّل لكلّ </a:t>
            </a:r>
            <a:r>
              <a:rPr lang="ar-SA" dirty="0"/>
              <a:t>أمر وظرف </a:t>
            </a:r>
            <a:r>
              <a:rPr lang="ar-SA" dirty="0" smtClean="0"/>
              <a:t>شاقّ </a:t>
            </a:r>
            <a:r>
              <a:rPr lang="ar-SA" dirty="0" smtClean="0"/>
              <a:t>وصعب، </a:t>
            </a:r>
            <a:r>
              <a:rPr lang="ar-SA" dirty="0" smtClean="0">
                <a:solidFill>
                  <a:srgbClr val="FF0000"/>
                </a:solidFill>
              </a:rPr>
              <a:t>وتمتاز بالثّبات </a:t>
            </a:r>
            <a:r>
              <a:rPr lang="ar-SA" dirty="0">
                <a:solidFill>
                  <a:srgbClr val="FF0000"/>
                </a:solidFill>
              </a:rPr>
              <a:t>في الأرض فهي صامدة </a:t>
            </a:r>
            <a:r>
              <a:rPr lang="ar-SA" dirty="0"/>
              <a:t>كما هو حال </a:t>
            </a:r>
            <a:r>
              <a:rPr lang="ar-SA" dirty="0" smtClean="0"/>
              <a:t>الفلسطينيّ</a:t>
            </a:r>
            <a:r>
              <a:rPr lang="ar-SA" dirty="0"/>
              <a:t>،</a:t>
            </a:r>
            <a:r>
              <a:rPr lang="ar-SA" dirty="0" smtClean="0"/>
              <a:t> </a:t>
            </a:r>
            <a:r>
              <a:rPr lang="ar-SA" dirty="0" smtClean="0"/>
              <a:t>جذعها </a:t>
            </a:r>
            <a:r>
              <a:rPr lang="ar-SA" dirty="0"/>
              <a:t>قوي وصامد أمام </a:t>
            </a:r>
            <a:r>
              <a:rPr lang="ar-SA" dirty="0" smtClean="0"/>
              <a:t>الرّياح القويّة، باقية </a:t>
            </a:r>
            <a:r>
              <a:rPr lang="ar-SA" dirty="0"/>
              <a:t>في </a:t>
            </a:r>
            <a:r>
              <a:rPr lang="ar-SA" dirty="0" smtClean="0"/>
              <a:t>الأرض</a:t>
            </a:r>
            <a:r>
              <a:rPr lang="ar-SA" dirty="0" smtClean="0"/>
              <a:t>.</a:t>
            </a:r>
            <a:endParaRPr lang="ar-SA" dirty="0" smtClean="0"/>
          </a:p>
          <a:p>
            <a:pPr>
              <a:lnSpc>
                <a:spcPct val="150000"/>
              </a:lnSpc>
            </a:pPr>
            <a:r>
              <a:rPr lang="ar-SA" dirty="0" smtClean="0"/>
              <a:t> </a:t>
            </a:r>
            <a:r>
              <a:rPr lang="ar-SA" b="1" dirty="0" smtClean="0">
                <a:solidFill>
                  <a:srgbClr val="FF0000"/>
                </a:solidFill>
              </a:rPr>
              <a:t>النّخلة </a:t>
            </a:r>
            <a:r>
              <a:rPr lang="ar-SA" b="1" dirty="0">
                <a:solidFill>
                  <a:srgbClr val="FF0000"/>
                </a:solidFill>
              </a:rPr>
              <a:t>ترتبط بصبر </a:t>
            </a:r>
            <a:r>
              <a:rPr lang="ar-SA" b="1" dirty="0" smtClean="0">
                <a:solidFill>
                  <a:srgbClr val="FF0000"/>
                </a:solidFill>
              </a:rPr>
              <a:t>الرّاوي </a:t>
            </a:r>
            <a:r>
              <a:rPr lang="ar-SA" b="1" dirty="0">
                <a:solidFill>
                  <a:srgbClr val="FF0000"/>
                </a:solidFill>
              </a:rPr>
              <a:t>وبصبر </a:t>
            </a:r>
            <a:r>
              <a:rPr lang="ar-SA" b="1" dirty="0" smtClean="0">
                <a:solidFill>
                  <a:srgbClr val="FF0000"/>
                </a:solidFill>
              </a:rPr>
              <a:t>الفلسطينيّ المشرّد المهجّر </a:t>
            </a:r>
            <a:r>
              <a:rPr lang="ar-SA" b="1" dirty="0">
                <a:solidFill>
                  <a:srgbClr val="FF0000"/>
                </a:solidFill>
              </a:rPr>
              <a:t>من </a:t>
            </a:r>
            <a:r>
              <a:rPr lang="ar-SA" b="1" dirty="0" smtClean="0">
                <a:solidFill>
                  <a:srgbClr val="FF0000"/>
                </a:solidFill>
              </a:rPr>
              <a:t>أرضه</a:t>
            </a:r>
            <a:r>
              <a:rPr lang="ar-SA" dirty="0" smtClean="0"/>
              <a:t>، </a:t>
            </a:r>
            <a:r>
              <a:rPr lang="ar-SA" dirty="0" smtClean="0"/>
              <a:t>يصوّر </a:t>
            </a:r>
            <a:r>
              <a:rPr lang="ar-SA" dirty="0"/>
              <a:t>نفسه </a:t>
            </a:r>
            <a:r>
              <a:rPr lang="ar-SA" dirty="0" smtClean="0"/>
              <a:t>أنّه </a:t>
            </a:r>
            <a:r>
              <a:rPr lang="ar-SA" dirty="0"/>
              <a:t>صابر </a:t>
            </a:r>
            <a:r>
              <a:rPr lang="ar-SA" dirty="0" smtClean="0"/>
              <a:t>صبرًا </a:t>
            </a:r>
            <a:r>
              <a:rPr lang="ar-SA" dirty="0"/>
              <a:t>لا </a:t>
            </a:r>
            <a:r>
              <a:rPr lang="ar-SA" dirty="0" smtClean="0"/>
              <a:t>يحتمّله </a:t>
            </a:r>
            <a:r>
              <a:rPr lang="ar-SA" dirty="0" smtClean="0"/>
              <a:t>أحد، فكلّ </a:t>
            </a:r>
            <a:r>
              <a:rPr lang="ar-SA" dirty="0"/>
              <a:t>هذا يساهم </a:t>
            </a:r>
            <a:r>
              <a:rPr lang="ar-SA" dirty="0" smtClean="0"/>
              <a:t>بسموّ </a:t>
            </a:r>
            <a:r>
              <a:rPr lang="ar-SA" dirty="0" smtClean="0"/>
              <a:t>النّخلة، </a:t>
            </a:r>
            <a:r>
              <a:rPr lang="ar-SA" dirty="0" smtClean="0">
                <a:solidFill>
                  <a:srgbClr val="FF0000"/>
                </a:solidFill>
              </a:rPr>
              <a:t>الصّبر تردّد </a:t>
            </a:r>
            <a:r>
              <a:rPr lang="ar-SA" dirty="0">
                <a:solidFill>
                  <a:srgbClr val="FF0000"/>
                </a:solidFill>
              </a:rPr>
              <a:t>في القصّة </a:t>
            </a:r>
            <a:r>
              <a:rPr lang="ar-SA" dirty="0"/>
              <a:t>بشكل واضح </a:t>
            </a:r>
            <a:r>
              <a:rPr lang="ar-SA" b="1" dirty="0" err="1">
                <a:solidFill>
                  <a:srgbClr val="FF0000"/>
                </a:solidFill>
              </a:rPr>
              <a:t>كموتيف</a:t>
            </a:r>
            <a:r>
              <a:rPr lang="ar-SA" b="1" dirty="0">
                <a:solidFill>
                  <a:srgbClr val="FF0000"/>
                </a:solidFill>
              </a:rPr>
              <a:t> في </a:t>
            </a:r>
            <a:r>
              <a:rPr lang="ar-SA" b="1" dirty="0" smtClean="0">
                <a:solidFill>
                  <a:srgbClr val="FF0000"/>
                </a:solidFill>
              </a:rPr>
              <a:t>سياقين </a:t>
            </a:r>
            <a:r>
              <a:rPr lang="ar-SA" dirty="0"/>
              <a:t>مختلفين</a:t>
            </a:r>
            <a:r>
              <a:rPr lang="ar-SA" dirty="0" smtClean="0"/>
              <a:t>: فهو</a:t>
            </a:r>
            <a:r>
              <a:rPr lang="ar-SA" dirty="0" smtClean="0">
                <a:solidFill>
                  <a:srgbClr val="FF0000"/>
                </a:solidFill>
              </a:rPr>
              <a:t> يصوّر </a:t>
            </a:r>
            <a:r>
              <a:rPr lang="ar-SA" dirty="0">
                <a:solidFill>
                  <a:srgbClr val="FF0000"/>
                </a:solidFill>
              </a:rPr>
              <a:t>صبره على فراق </a:t>
            </a:r>
            <a:r>
              <a:rPr lang="ar-SA" dirty="0" smtClean="0">
                <a:solidFill>
                  <a:srgbClr val="FF0000"/>
                </a:solidFill>
              </a:rPr>
              <a:t>أرضه </a:t>
            </a:r>
            <a:r>
              <a:rPr lang="ar-SA" dirty="0">
                <a:solidFill>
                  <a:srgbClr val="FF0000"/>
                </a:solidFill>
              </a:rPr>
              <a:t>وغربته</a:t>
            </a:r>
            <a:r>
              <a:rPr lang="ar-SA" dirty="0" smtClean="0"/>
              <a:t>، وقد </a:t>
            </a:r>
            <a:r>
              <a:rPr lang="ar-SA" dirty="0"/>
              <a:t>ورد </a:t>
            </a:r>
            <a:r>
              <a:rPr lang="ar-SA" dirty="0" smtClean="0"/>
              <a:t>أيضًا </a:t>
            </a:r>
            <a:r>
              <a:rPr lang="ar-SA" dirty="0" err="1">
                <a:solidFill>
                  <a:srgbClr val="FF0000"/>
                </a:solidFill>
              </a:rPr>
              <a:t>موتيف</a:t>
            </a:r>
            <a:r>
              <a:rPr lang="ar-SA" dirty="0">
                <a:solidFill>
                  <a:srgbClr val="FF0000"/>
                </a:solidFill>
              </a:rPr>
              <a:t> الصبر على صورة حكاية </a:t>
            </a:r>
            <a:r>
              <a:rPr lang="ar-SA" dirty="0"/>
              <a:t>تقول أ</a:t>
            </a:r>
            <a:r>
              <a:rPr lang="ar-SA" dirty="0" smtClean="0"/>
              <a:t>نّه </a:t>
            </a:r>
            <a:r>
              <a:rPr lang="ar-SA" dirty="0"/>
              <a:t>تقاوى على نفسه حتّى وصل إلى البحر فخرج </a:t>
            </a:r>
            <a:r>
              <a:rPr lang="ar-SA" dirty="0" smtClean="0"/>
              <a:t>معافًى، لذلك </a:t>
            </a:r>
            <a:r>
              <a:rPr lang="ar-SA" dirty="0"/>
              <a:t>هناك أمل بأن يصل </a:t>
            </a:r>
            <a:r>
              <a:rPr lang="ar-SA" dirty="0" smtClean="0"/>
              <a:t>الرّاوي </a:t>
            </a:r>
            <a:r>
              <a:rPr lang="ar-SA" dirty="0"/>
              <a:t>إلى مكان </a:t>
            </a:r>
            <a:r>
              <a:rPr lang="ar-SA" dirty="0" smtClean="0"/>
              <a:t>ولادته </a:t>
            </a:r>
            <a:r>
              <a:rPr lang="ar-SA" dirty="0" smtClean="0"/>
              <a:t>أيّ </a:t>
            </a:r>
            <a:r>
              <a:rPr lang="ar-SA" dirty="0"/>
              <a:t>العودة إلى </a:t>
            </a:r>
            <a:r>
              <a:rPr lang="ar-SA" dirty="0" smtClean="0"/>
              <a:t>أرضه</a:t>
            </a:r>
            <a:r>
              <a:rPr lang="ar-SA" dirty="0" smtClean="0"/>
              <a:t> </a:t>
            </a:r>
            <a:r>
              <a:rPr lang="ar-SA" dirty="0">
                <a:solidFill>
                  <a:srgbClr val="FF0000"/>
                </a:solidFill>
              </a:rPr>
              <a:t>وإلى النّخلة حتّى يرجع </a:t>
            </a:r>
            <a:r>
              <a:rPr lang="ar-SA" dirty="0" smtClean="0">
                <a:solidFill>
                  <a:srgbClr val="FF0000"/>
                </a:solidFill>
              </a:rPr>
              <a:t>أيّوب </a:t>
            </a:r>
            <a:r>
              <a:rPr lang="ar-SA" dirty="0">
                <a:solidFill>
                  <a:srgbClr val="FF0000"/>
                </a:solidFill>
              </a:rPr>
              <a:t>الجديد </a:t>
            </a:r>
            <a:r>
              <a:rPr lang="ar-SA" dirty="0" smtClean="0"/>
              <a:t>معافًى وسالمًا. </a:t>
            </a:r>
            <a:endParaRPr lang="ar-SA" dirty="0"/>
          </a:p>
          <a:p>
            <a:pPr>
              <a:lnSpc>
                <a:spcPct val="150000"/>
              </a:lnSpc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371649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614149"/>
            <a:ext cx="11160000" cy="526404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SA" b="1" u="sng" dirty="0">
                <a:solidFill>
                  <a:srgbClr val="FF0000"/>
                </a:solidFill>
              </a:rPr>
              <a:t>مائلة</a:t>
            </a:r>
            <a:r>
              <a:rPr lang="ar-SA" dirty="0" smtClean="0"/>
              <a:t>: تذكّرنا </a:t>
            </a:r>
            <a:r>
              <a:rPr lang="ar-SA" dirty="0"/>
              <a:t>بنخلة مريم </a:t>
            </a:r>
            <a:r>
              <a:rPr lang="ar-SA" dirty="0" smtClean="0"/>
              <a:t>المنحنية.</a:t>
            </a:r>
          </a:p>
          <a:p>
            <a:pPr>
              <a:lnSpc>
                <a:spcPct val="150000"/>
              </a:lnSpc>
            </a:pPr>
            <a:r>
              <a:rPr lang="ar-SA" dirty="0" smtClean="0"/>
              <a:t> </a:t>
            </a:r>
            <a:r>
              <a:rPr lang="ar-SA" dirty="0" smtClean="0"/>
              <a:t> </a:t>
            </a:r>
            <a:r>
              <a:rPr lang="ar-SA" dirty="0" smtClean="0">
                <a:solidFill>
                  <a:srgbClr val="FF0000"/>
                </a:solidFill>
              </a:rPr>
              <a:t>رمز التجدّد والصّبر والثّبات </a:t>
            </a:r>
            <a:r>
              <a:rPr lang="ar-SA" dirty="0" smtClean="0"/>
              <a:t>مهما </a:t>
            </a:r>
            <a:r>
              <a:rPr lang="ar-SA" dirty="0"/>
              <a:t>كانت </a:t>
            </a:r>
            <a:r>
              <a:rPr lang="ar-SA" dirty="0" smtClean="0"/>
              <a:t>شدّة </a:t>
            </a:r>
            <a:r>
              <a:rPr lang="ar-SA" dirty="0"/>
              <a:t>هذه </a:t>
            </a:r>
            <a:r>
              <a:rPr lang="ar-SA" dirty="0" smtClean="0"/>
              <a:t>الرّياح </a:t>
            </a:r>
            <a:r>
              <a:rPr lang="ar-SA" dirty="0"/>
              <a:t>فهي صابرة وصامدة أمام </a:t>
            </a:r>
            <a:r>
              <a:rPr lang="ar-SA" dirty="0" smtClean="0"/>
              <a:t>الرّياح.</a:t>
            </a:r>
          </a:p>
          <a:p>
            <a:pPr>
              <a:lnSpc>
                <a:spcPct val="150000"/>
              </a:lnSpc>
            </a:pPr>
            <a:r>
              <a:rPr lang="ar-SA" dirty="0" smtClean="0"/>
              <a:t> هي </a:t>
            </a:r>
            <a:r>
              <a:rPr lang="ar-SA" dirty="0"/>
              <a:t>مائلة بسبب العاصفة </a:t>
            </a:r>
            <a:r>
              <a:rPr lang="ar-SA" dirty="0" smtClean="0"/>
              <a:t>الّتي حلّت </a:t>
            </a:r>
            <a:r>
              <a:rPr lang="ar-SA" dirty="0" smtClean="0"/>
              <a:t>عليها، </a:t>
            </a:r>
            <a:r>
              <a:rPr lang="ar-SA" dirty="0">
                <a:solidFill>
                  <a:srgbClr val="FF0000"/>
                </a:solidFill>
              </a:rPr>
              <a:t>فمن </a:t>
            </a:r>
            <a:r>
              <a:rPr lang="ar-SA" dirty="0" smtClean="0">
                <a:solidFill>
                  <a:srgbClr val="FF0000"/>
                </a:solidFill>
              </a:rPr>
              <a:t>شدّة </a:t>
            </a:r>
            <a:r>
              <a:rPr lang="ar-SA" dirty="0">
                <a:solidFill>
                  <a:srgbClr val="FF0000"/>
                </a:solidFill>
              </a:rPr>
              <a:t>الهموم </a:t>
            </a:r>
            <a:r>
              <a:rPr lang="ar-SA" dirty="0" smtClean="0">
                <a:solidFill>
                  <a:srgbClr val="FF0000"/>
                </a:solidFill>
              </a:rPr>
              <a:t>أصبحت </a:t>
            </a:r>
            <a:r>
              <a:rPr lang="ar-SA" dirty="0">
                <a:solidFill>
                  <a:srgbClr val="FF0000"/>
                </a:solidFill>
              </a:rPr>
              <a:t>مائلة </a:t>
            </a:r>
            <a:r>
              <a:rPr lang="ar-SA" dirty="0" smtClean="0">
                <a:solidFill>
                  <a:srgbClr val="FF0000"/>
                </a:solidFill>
              </a:rPr>
              <a:t>لكنّها </a:t>
            </a:r>
            <a:r>
              <a:rPr lang="ar-SA" dirty="0">
                <a:solidFill>
                  <a:srgbClr val="FF0000"/>
                </a:solidFill>
              </a:rPr>
              <a:t>تمتاز </a:t>
            </a:r>
            <a:r>
              <a:rPr lang="ar-SA" dirty="0" smtClean="0">
                <a:solidFill>
                  <a:srgbClr val="FF0000"/>
                </a:solidFill>
              </a:rPr>
              <a:t>بالصّبر </a:t>
            </a:r>
            <a:r>
              <a:rPr lang="ar-SA" dirty="0" smtClean="0"/>
              <a:t>والثّبات والصّمود </a:t>
            </a:r>
            <a:r>
              <a:rPr lang="ar-SA" dirty="0"/>
              <a:t>مهما </a:t>
            </a:r>
            <a:r>
              <a:rPr lang="ar-SA" dirty="0" smtClean="0"/>
              <a:t>اشتدّت </a:t>
            </a:r>
            <a:r>
              <a:rPr lang="ar-SA" dirty="0"/>
              <a:t>عليها وكانت </a:t>
            </a:r>
            <a:r>
              <a:rPr lang="ar-SA" dirty="0" smtClean="0"/>
              <a:t>قويّة.</a:t>
            </a:r>
          </a:p>
          <a:p>
            <a:pPr>
              <a:lnSpc>
                <a:spcPct val="150000"/>
              </a:lnSpc>
            </a:pPr>
            <a:r>
              <a:rPr lang="ar-SA" dirty="0" smtClean="0"/>
              <a:t>يتساءل </a:t>
            </a:r>
            <a:r>
              <a:rPr lang="ar-SA" dirty="0" smtClean="0"/>
              <a:t>الراوي </a:t>
            </a:r>
            <a:r>
              <a:rPr lang="ar-SA" b="1" dirty="0" smtClean="0">
                <a:solidFill>
                  <a:srgbClr val="FF0000"/>
                </a:solidFill>
              </a:rPr>
              <a:t>عن سرّ انحنائها </a:t>
            </a:r>
            <a:r>
              <a:rPr lang="ar-SA" dirty="0" smtClean="0"/>
              <a:t>ويضع </a:t>
            </a:r>
            <a:r>
              <a:rPr lang="ar-SA" dirty="0"/>
              <a:t>لذلك </a:t>
            </a:r>
            <a:r>
              <a:rPr lang="ar-SA" b="1" u="sng" dirty="0">
                <a:solidFill>
                  <a:srgbClr val="FF0000"/>
                </a:solidFill>
              </a:rPr>
              <a:t>ثلاثة احتمالات</a:t>
            </a:r>
            <a:r>
              <a:rPr lang="ar-SA" dirty="0" smtClean="0"/>
              <a:t>: </a:t>
            </a:r>
            <a:r>
              <a:rPr lang="ar-SA" dirty="0" smtClean="0">
                <a:solidFill>
                  <a:srgbClr val="FF0000"/>
                </a:solidFill>
              </a:rPr>
              <a:t>الحنين</a:t>
            </a:r>
            <a:r>
              <a:rPr lang="ar-SA" dirty="0" smtClean="0"/>
              <a:t> أم </a:t>
            </a:r>
            <a:r>
              <a:rPr lang="ar-SA" dirty="0">
                <a:solidFill>
                  <a:srgbClr val="FF0000"/>
                </a:solidFill>
              </a:rPr>
              <a:t>الغربة</a:t>
            </a:r>
            <a:r>
              <a:rPr lang="ar-SA" dirty="0"/>
              <a:t> </a:t>
            </a:r>
            <a:r>
              <a:rPr lang="ar-SA" dirty="0" smtClean="0"/>
              <a:t>أم </a:t>
            </a:r>
            <a:r>
              <a:rPr lang="ar-SA" dirty="0" smtClean="0">
                <a:solidFill>
                  <a:srgbClr val="FF0000"/>
                </a:solidFill>
              </a:rPr>
              <a:t>الزّمان</a:t>
            </a:r>
            <a:r>
              <a:rPr lang="ar-SA" dirty="0" smtClean="0"/>
              <a:t>؟ ويعود ويتساءل مرّة </a:t>
            </a:r>
            <a:r>
              <a:rPr lang="ar-SA" dirty="0"/>
              <a:t>اخرى </a:t>
            </a:r>
            <a:r>
              <a:rPr lang="ar-SA" dirty="0">
                <a:solidFill>
                  <a:srgbClr val="FF0000"/>
                </a:solidFill>
              </a:rPr>
              <a:t>ما </a:t>
            </a:r>
            <a:r>
              <a:rPr lang="ar-SA" dirty="0" smtClean="0">
                <a:solidFill>
                  <a:srgbClr val="FF0000"/>
                </a:solidFill>
              </a:rPr>
              <a:t>الّذي </a:t>
            </a:r>
            <a:r>
              <a:rPr lang="ar-SA" dirty="0">
                <a:solidFill>
                  <a:srgbClr val="FF0000"/>
                </a:solidFill>
              </a:rPr>
              <a:t>حنى </a:t>
            </a:r>
            <a:r>
              <a:rPr lang="ar-SA" dirty="0" smtClean="0">
                <a:solidFill>
                  <a:srgbClr val="FF0000"/>
                </a:solidFill>
              </a:rPr>
              <a:t>النّخلة</a:t>
            </a:r>
            <a:r>
              <a:rPr lang="ar-SA" dirty="0" smtClean="0"/>
              <a:t>؟ </a:t>
            </a:r>
            <a:r>
              <a:rPr lang="ar-SA" dirty="0" smtClean="0">
                <a:solidFill>
                  <a:srgbClr val="FF0000"/>
                </a:solidFill>
              </a:rPr>
              <a:t>هل انحنيتِ </a:t>
            </a:r>
            <a:r>
              <a:rPr lang="ar-SA" dirty="0">
                <a:solidFill>
                  <a:srgbClr val="FF0000"/>
                </a:solidFill>
              </a:rPr>
              <a:t>لتصمدي أمام الريح</a:t>
            </a:r>
            <a:r>
              <a:rPr lang="ar-SA" dirty="0" smtClean="0"/>
              <a:t>؟ ام </a:t>
            </a:r>
            <a:r>
              <a:rPr lang="ar-SA" dirty="0" smtClean="0">
                <a:solidFill>
                  <a:srgbClr val="FF0000"/>
                </a:solidFill>
              </a:rPr>
              <a:t>لتشمّي </a:t>
            </a:r>
            <a:r>
              <a:rPr lang="ar-SA" dirty="0">
                <a:solidFill>
                  <a:srgbClr val="FF0000"/>
                </a:solidFill>
              </a:rPr>
              <a:t>رائحة الأهل في </a:t>
            </a:r>
            <a:r>
              <a:rPr lang="ar-SA" dirty="0" smtClean="0">
                <a:solidFill>
                  <a:srgbClr val="FF0000"/>
                </a:solidFill>
              </a:rPr>
              <a:t>الأرض</a:t>
            </a:r>
            <a:r>
              <a:rPr lang="ar-SA" dirty="0" smtClean="0"/>
              <a:t>؟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12536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4000" dirty="0" smtClean="0"/>
              <a:t>الرّمز</a:t>
            </a:r>
            <a:endParaRPr lang="he-IL" sz="4000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933095"/>
            <a:ext cx="11160000" cy="494510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ar-SA" dirty="0" smtClean="0"/>
              <a:t> </a:t>
            </a:r>
            <a:r>
              <a:rPr lang="ar-SA" dirty="0"/>
              <a:t>برز </a:t>
            </a:r>
            <a:r>
              <a:rPr lang="ar-SA" dirty="0" smtClean="0"/>
              <a:t>الرّمز </a:t>
            </a:r>
            <a:r>
              <a:rPr lang="ar-SA" dirty="0"/>
              <a:t>في </a:t>
            </a:r>
            <a:r>
              <a:rPr lang="ar-SA" dirty="0" smtClean="0"/>
              <a:t>قصّة "النّخلة </a:t>
            </a:r>
            <a:r>
              <a:rPr lang="ar-SA" dirty="0"/>
              <a:t>المائلة</a:t>
            </a:r>
            <a:r>
              <a:rPr lang="ar-SA" dirty="0" smtClean="0"/>
              <a:t>"، فهي </a:t>
            </a:r>
            <a:r>
              <a:rPr lang="ar-SA" dirty="0">
                <a:solidFill>
                  <a:srgbClr val="FF0000"/>
                </a:solidFill>
              </a:rPr>
              <a:t>ترمز </a:t>
            </a:r>
            <a:r>
              <a:rPr lang="ar-SA" dirty="0" smtClean="0">
                <a:solidFill>
                  <a:srgbClr val="FF0000"/>
                </a:solidFill>
              </a:rPr>
              <a:t>إلى </a:t>
            </a:r>
            <a:r>
              <a:rPr lang="ar-SA" dirty="0">
                <a:solidFill>
                  <a:srgbClr val="FF0000"/>
                </a:solidFill>
              </a:rPr>
              <a:t>الحنين </a:t>
            </a:r>
            <a:r>
              <a:rPr lang="ar-SA" dirty="0" smtClean="0">
                <a:solidFill>
                  <a:srgbClr val="FF0000"/>
                </a:solidFill>
              </a:rPr>
              <a:t>والشّوق واللّهفة إلى </a:t>
            </a:r>
            <a:r>
              <a:rPr lang="ar-SA" dirty="0">
                <a:solidFill>
                  <a:srgbClr val="FF0000"/>
                </a:solidFill>
              </a:rPr>
              <a:t>الوطن </a:t>
            </a:r>
            <a:r>
              <a:rPr lang="ar-SA" dirty="0"/>
              <a:t>بعد </a:t>
            </a:r>
            <a:r>
              <a:rPr lang="ar-SA" dirty="0" smtClean="0"/>
              <a:t>أن هُجِّر الفلسطينيّ </a:t>
            </a:r>
            <a:r>
              <a:rPr lang="ar-SA" dirty="0"/>
              <a:t>عن </a:t>
            </a:r>
            <a:r>
              <a:rPr lang="ar-SA" dirty="0" smtClean="0"/>
              <a:t>أرضه</a:t>
            </a:r>
            <a:r>
              <a:rPr lang="ar-SA" dirty="0" smtClean="0"/>
              <a:t> </a:t>
            </a:r>
            <a:r>
              <a:rPr lang="ar-SA" dirty="0" smtClean="0"/>
              <a:t>الّذي </a:t>
            </a:r>
            <a:r>
              <a:rPr lang="ar-SA" dirty="0"/>
              <a:t>رحل </a:t>
            </a:r>
            <a:r>
              <a:rPr lang="ar-SA" dirty="0" smtClean="0"/>
              <a:t>عنها </a:t>
            </a:r>
            <a:r>
              <a:rPr lang="ar-SA" dirty="0"/>
              <a:t>وسيعود ويرجع </a:t>
            </a:r>
            <a:r>
              <a:rPr lang="ar-SA" dirty="0" smtClean="0"/>
              <a:t>إليها </a:t>
            </a:r>
            <a:r>
              <a:rPr lang="ar-SA" dirty="0" smtClean="0"/>
              <a:t>يومًا ما. </a:t>
            </a:r>
            <a:endParaRPr lang="ar-SA" dirty="0" smtClean="0"/>
          </a:p>
          <a:p>
            <a:pPr>
              <a:lnSpc>
                <a:spcPct val="150000"/>
              </a:lnSpc>
            </a:pPr>
            <a:endParaRPr lang="ar-SA" dirty="0"/>
          </a:p>
          <a:p>
            <a:pPr>
              <a:lnSpc>
                <a:spcPct val="150000"/>
              </a:lnSpc>
            </a:pPr>
            <a:r>
              <a:rPr lang="ar-SA" dirty="0">
                <a:solidFill>
                  <a:srgbClr val="FF0000"/>
                </a:solidFill>
              </a:rPr>
              <a:t>نلاحظ انتشار الأغاني على طول </a:t>
            </a:r>
            <a:r>
              <a:rPr lang="ar-SA" dirty="0" smtClean="0">
                <a:solidFill>
                  <a:srgbClr val="FF0000"/>
                </a:solidFill>
              </a:rPr>
              <a:t>القصّة</a:t>
            </a:r>
            <a:r>
              <a:rPr lang="ar-SA" dirty="0" smtClean="0"/>
              <a:t>، فقد </a:t>
            </a:r>
            <a:r>
              <a:rPr lang="ar-SA" dirty="0"/>
              <a:t>استخدم الكاتب </a:t>
            </a:r>
            <a:r>
              <a:rPr lang="ar-SA" dirty="0" smtClean="0"/>
              <a:t>اللّغة الغنائيّة </a:t>
            </a:r>
            <a:r>
              <a:rPr lang="ar-SA" dirty="0"/>
              <a:t>بهدف </a:t>
            </a:r>
            <a:r>
              <a:rPr lang="ar-SA" dirty="0">
                <a:solidFill>
                  <a:srgbClr val="FF0000"/>
                </a:solidFill>
              </a:rPr>
              <a:t>الابتعاد عن مبنى </a:t>
            </a:r>
            <a:r>
              <a:rPr lang="ar-SA" dirty="0" smtClean="0">
                <a:solidFill>
                  <a:srgbClr val="FF0000"/>
                </a:solidFill>
              </a:rPr>
              <a:t>القصّة </a:t>
            </a:r>
            <a:r>
              <a:rPr lang="ar-SA" dirty="0" smtClean="0"/>
              <a:t>ا</a:t>
            </a:r>
            <a:r>
              <a:rPr lang="ar-SA" dirty="0" smtClean="0">
                <a:solidFill>
                  <a:srgbClr val="FF0000"/>
                </a:solidFill>
              </a:rPr>
              <a:t>لتّقليديّ</a:t>
            </a:r>
            <a:r>
              <a:rPr lang="ar-SA" dirty="0" smtClean="0"/>
              <a:t> وتحوّلها إلى </a:t>
            </a:r>
            <a:r>
              <a:rPr lang="ar-SA" dirty="0"/>
              <a:t>أناشيد </a:t>
            </a:r>
            <a:r>
              <a:rPr lang="ar-SA" dirty="0" smtClean="0"/>
              <a:t>حبّ </a:t>
            </a:r>
            <a:r>
              <a:rPr lang="ar-SA" dirty="0"/>
              <a:t>وحزن وشوق وحنين وتنتشر على مساحة </a:t>
            </a:r>
            <a:r>
              <a:rPr lang="ar-SA" dirty="0" smtClean="0"/>
              <a:t>القصّة </a:t>
            </a:r>
            <a:r>
              <a:rPr lang="ar-SA" dirty="0"/>
              <a:t>فتأخذ شكل </a:t>
            </a:r>
            <a:r>
              <a:rPr lang="ar-SA" dirty="0" smtClean="0"/>
              <a:t>النّشيد، فالنّشيد </a:t>
            </a:r>
            <a:r>
              <a:rPr lang="ar-SA" dirty="0"/>
              <a:t>كان </a:t>
            </a:r>
            <a:r>
              <a:rPr lang="ar-SA" dirty="0" smtClean="0">
                <a:solidFill>
                  <a:srgbClr val="FF0000"/>
                </a:solidFill>
              </a:rPr>
              <a:t>متنوّعًا: </a:t>
            </a:r>
            <a:r>
              <a:rPr lang="ar-SA" dirty="0">
                <a:solidFill>
                  <a:srgbClr val="FF0000"/>
                </a:solidFill>
              </a:rPr>
              <a:t>نشيد </a:t>
            </a:r>
            <a:r>
              <a:rPr lang="ar-SA" dirty="0" smtClean="0">
                <a:solidFill>
                  <a:srgbClr val="FF0000"/>
                </a:solidFill>
              </a:rPr>
              <a:t>النّخلة</a:t>
            </a:r>
            <a:r>
              <a:rPr lang="ar-SA" dirty="0" smtClean="0"/>
              <a:t>، </a:t>
            </a:r>
            <a:r>
              <a:rPr lang="ar-SA" dirty="0" smtClean="0">
                <a:solidFill>
                  <a:srgbClr val="FF0000"/>
                </a:solidFill>
              </a:rPr>
              <a:t>نشيد للرّاحلين</a:t>
            </a:r>
            <a:r>
              <a:rPr lang="ar-SA" dirty="0" smtClean="0"/>
              <a:t>، </a:t>
            </a:r>
            <a:r>
              <a:rPr lang="ar-SA" dirty="0" smtClean="0">
                <a:solidFill>
                  <a:srgbClr val="FF0000"/>
                </a:solidFill>
              </a:rPr>
              <a:t>نشيد </a:t>
            </a:r>
            <a:r>
              <a:rPr lang="ar-SA" dirty="0">
                <a:solidFill>
                  <a:srgbClr val="FF0000"/>
                </a:solidFill>
              </a:rPr>
              <a:t>للمكان</a:t>
            </a:r>
            <a:r>
              <a:rPr lang="ar-SA" dirty="0" smtClean="0"/>
              <a:t>، </a:t>
            </a:r>
            <a:r>
              <a:rPr lang="ar-SA" dirty="0" smtClean="0">
                <a:solidFill>
                  <a:srgbClr val="FF0000"/>
                </a:solidFill>
              </a:rPr>
              <a:t>نشيد </a:t>
            </a:r>
            <a:r>
              <a:rPr lang="ar-SA" dirty="0">
                <a:solidFill>
                  <a:srgbClr val="FF0000"/>
                </a:solidFill>
              </a:rPr>
              <a:t>للبيت</a:t>
            </a:r>
            <a:r>
              <a:rPr lang="ar-SA" dirty="0" smtClean="0"/>
              <a:t>، </a:t>
            </a:r>
            <a:r>
              <a:rPr lang="ar-SA" dirty="0" smtClean="0">
                <a:solidFill>
                  <a:srgbClr val="FF0000"/>
                </a:solidFill>
              </a:rPr>
              <a:t>نشيد </a:t>
            </a:r>
            <a:r>
              <a:rPr lang="ar-SA" dirty="0" smtClean="0">
                <a:solidFill>
                  <a:srgbClr val="FF0000"/>
                </a:solidFill>
              </a:rPr>
              <a:t>للياسمين</a:t>
            </a:r>
            <a:r>
              <a:rPr lang="ar-SA" dirty="0" smtClean="0"/>
              <a:t>...</a:t>
            </a:r>
            <a:r>
              <a:rPr lang="ar-SA" dirty="0" smtClean="0"/>
              <a:t>، </a:t>
            </a:r>
            <a:r>
              <a:rPr lang="ar-SA" dirty="0" smtClean="0"/>
              <a:t>وقد </a:t>
            </a:r>
            <a:r>
              <a:rPr lang="ar-SA" dirty="0"/>
              <a:t>تخلق هذه الأغاني </a:t>
            </a:r>
            <a:r>
              <a:rPr lang="ar-SA" dirty="0" smtClean="0"/>
              <a:t>جوًّا شعبيًّا يعبّر </a:t>
            </a:r>
            <a:r>
              <a:rPr lang="ar-SA" dirty="0" smtClean="0"/>
              <a:t>عمّا يجول </a:t>
            </a:r>
            <a:r>
              <a:rPr lang="ar-SA" dirty="0"/>
              <a:t>في خاطر </a:t>
            </a:r>
            <a:r>
              <a:rPr lang="ar-SA" dirty="0" smtClean="0"/>
              <a:t>الشّخصيّة. </a:t>
            </a:r>
            <a:endParaRPr lang="ar-SA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02537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سنعمل اليوم</a:t>
            </a:r>
            <a:r>
              <a:rPr lang="he-IL" dirty="0" smtClean="0"/>
              <a:t> </a:t>
            </a:r>
            <a:r>
              <a:rPr lang="ar-SA" dirty="0" smtClean="0"/>
              <a:t>على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>
          <a:xfrm>
            <a:off x="515206" y="1185681"/>
            <a:ext cx="11159999" cy="1721292"/>
          </a:xfrm>
        </p:spPr>
        <p:txBody>
          <a:bodyPr/>
          <a:lstStyle/>
          <a:p>
            <a:endParaRPr lang="ar-SA" dirty="0" smtClean="0">
              <a:sym typeface="Varela Round"/>
            </a:endParaRPr>
          </a:p>
          <a:p>
            <a:endParaRPr lang="ar-SA" dirty="0">
              <a:sym typeface="Varela Round"/>
            </a:endParaRPr>
          </a:p>
          <a:p>
            <a:r>
              <a:rPr lang="ar-SA" dirty="0"/>
              <a:t>مهارة المقارنة من خلال الوصف – كتابة وصف للمكان والإنسان بالاستناد على معطيات حقائق</a:t>
            </a:r>
          </a:p>
          <a:p>
            <a:endParaRPr lang="he-IL" dirty="0"/>
          </a:p>
        </p:txBody>
      </p:sp>
      <p:sp>
        <p:nvSpPr>
          <p:cNvPr id="12" name="מציין מיקום תוכן 11"/>
          <p:cNvSpPr>
            <a:spLocks noGrp="1"/>
          </p:cNvSpPr>
          <p:nvPr>
            <p:ph sz="quarter" idx="4"/>
          </p:nvPr>
        </p:nvSpPr>
        <p:spPr>
          <a:xfrm>
            <a:off x="515206" y="2797791"/>
            <a:ext cx="11160000" cy="3080407"/>
          </a:xfrm>
        </p:spPr>
        <p:txBody>
          <a:bodyPr/>
          <a:lstStyle/>
          <a:p>
            <a:endParaRPr lang="ar-SA" dirty="0" smtClean="0"/>
          </a:p>
          <a:p>
            <a:r>
              <a:rPr lang="ar-SA" dirty="0"/>
              <a:t>استراتيجيّة الرّبط والاستنتاج والتّصنيف – الجمع بين أفكار مركزيّة وتفاصيل معلومات مهمّة لتكوين معرفة جديدة</a:t>
            </a:r>
          </a:p>
          <a:p>
            <a:endParaRPr lang="ar-SA" dirty="0" smtClean="0"/>
          </a:p>
          <a:p>
            <a:pPr marL="0" indent="0">
              <a:buNone/>
            </a:pPr>
            <a:endParaRPr lang="he-IL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4000" dirty="0" smtClean="0"/>
              <a:t>الواقعيّة</a:t>
            </a:r>
            <a:endParaRPr lang="he-IL" sz="4000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1269243"/>
            <a:ext cx="11160000" cy="4608956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ar-SA" dirty="0" smtClean="0">
                <a:solidFill>
                  <a:srgbClr val="FF0000"/>
                </a:solidFill>
              </a:rPr>
              <a:t>يستمدّ طه قصصه </a:t>
            </a:r>
            <a:r>
              <a:rPr lang="ar-SA" dirty="0" smtClean="0"/>
              <a:t> </a:t>
            </a:r>
            <a:r>
              <a:rPr lang="ar-SA" dirty="0"/>
              <a:t>من </a:t>
            </a:r>
            <a:r>
              <a:rPr lang="ar-SA" dirty="0">
                <a:solidFill>
                  <a:srgbClr val="FF0000"/>
                </a:solidFill>
              </a:rPr>
              <a:t>الواقع </a:t>
            </a:r>
            <a:r>
              <a:rPr lang="ar-SA" dirty="0" smtClean="0">
                <a:solidFill>
                  <a:srgbClr val="FF0000"/>
                </a:solidFill>
              </a:rPr>
              <a:t>والتّقاليد </a:t>
            </a:r>
            <a:r>
              <a:rPr lang="ar-SA" dirty="0">
                <a:solidFill>
                  <a:srgbClr val="FF0000"/>
                </a:solidFill>
              </a:rPr>
              <a:t>والفولكلور</a:t>
            </a:r>
            <a:r>
              <a:rPr lang="ar-SA" dirty="0" smtClean="0"/>
              <a:t>، </a:t>
            </a:r>
            <a:r>
              <a:rPr lang="ar-SA" dirty="0" smtClean="0">
                <a:solidFill>
                  <a:srgbClr val="FF0000"/>
                </a:solidFill>
              </a:rPr>
              <a:t>وبرز </a:t>
            </a:r>
            <a:r>
              <a:rPr lang="ar-SA" dirty="0">
                <a:solidFill>
                  <a:srgbClr val="FF0000"/>
                </a:solidFill>
              </a:rPr>
              <a:t>استخدامه للأغاني </a:t>
            </a:r>
            <a:r>
              <a:rPr lang="ar-SA" dirty="0" smtClean="0">
                <a:solidFill>
                  <a:srgbClr val="FF0000"/>
                </a:solidFill>
              </a:rPr>
              <a:t>وخاصّة الشّعبيّة </a:t>
            </a:r>
            <a:r>
              <a:rPr lang="ar-SA" dirty="0">
                <a:solidFill>
                  <a:srgbClr val="FF0000"/>
                </a:solidFill>
              </a:rPr>
              <a:t>في قصصه</a:t>
            </a:r>
            <a:r>
              <a:rPr lang="ar-SA" dirty="0" smtClean="0"/>
              <a:t>، وهذه </a:t>
            </a:r>
            <a:r>
              <a:rPr lang="ar-SA" dirty="0">
                <a:solidFill>
                  <a:srgbClr val="FF0000"/>
                </a:solidFill>
              </a:rPr>
              <a:t>الأغاني جزء من الفولكلور </a:t>
            </a:r>
            <a:r>
              <a:rPr lang="ar-SA" dirty="0" smtClean="0">
                <a:solidFill>
                  <a:srgbClr val="FF0000"/>
                </a:solidFill>
              </a:rPr>
              <a:t>العربيّ الفلسطينيّ</a:t>
            </a:r>
            <a:r>
              <a:rPr lang="ar-SA" dirty="0" smtClean="0"/>
              <a:t>، فهذه </a:t>
            </a:r>
            <a:r>
              <a:rPr lang="ar-SA" dirty="0"/>
              <a:t>الأغاني نقلها لنا آباؤنا عن </a:t>
            </a:r>
            <a:r>
              <a:rPr lang="ar-SA" dirty="0" smtClean="0"/>
              <a:t>أجدادنا </a:t>
            </a:r>
            <a:r>
              <a:rPr lang="ar-SA" dirty="0"/>
              <a:t>عن آبائهم</a:t>
            </a:r>
            <a:r>
              <a:rPr lang="ar-SA" dirty="0" smtClean="0"/>
              <a:t>، فهي </a:t>
            </a:r>
            <a:r>
              <a:rPr lang="ar-SA" dirty="0"/>
              <a:t>جزء من </a:t>
            </a:r>
            <a:r>
              <a:rPr lang="ar-SA" dirty="0" smtClean="0"/>
              <a:t>التّراث </a:t>
            </a:r>
            <a:r>
              <a:rPr lang="ar-SA" dirty="0"/>
              <a:t>والوطن</a:t>
            </a:r>
            <a:r>
              <a:rPr lang="ar-SA" dirty="0" smtClean="0"/>
              <a:t>، </a:t>
            </a:r>
            <a:r>
              <a:rPr lang="ar-SA" dirty="0" smtClean="0"/>
              <a:t>فطالما </a:t>
            </a:r>
            <a:r>
              <a:rPr lang="ar-SA" dirty="0"/>
              <a:t>حافظنا على هذه الأغاني </a:t>
            </a:r>
            <a:r>
              <a:rPr lang="ar-SA" dirty="0" smtClean="0"/>
              <a:t>الّتي </a:t>
            </a:r>
            <a:r>
              <a:rPr lang="ar-SA" dirty="0"/>
              <a:t>هي جزء من تراثنا سوف نحافظ على </a:t>
            </a:r>
            <a:r>
              <a:rPr lang="ar-SA" dirty="0" smtClean="0"/>
              <a:t>أرضنا، </a:t>
            </a:r>
            <a:r>
              <a:rPr lang="ar-SA" b="1" dirty="0" smtClean="0">
                <a:solidFill>
                  <a:srgbClr val="FF0000"/>
                </a:solidFill>
              </a:rPr>
              <a:t>فهذه </a:t>
            </a:r>
            <a:r>
              <a:rPr lang="ar-SA" b="1" dirty="0">
                <a:solidFill>
                  <a:srgbClr val="FF0000"/>
                </a:solidFill>
              </a:rPr>
              <a:t>الأغاني </a:t>
            </a:r>
            <a:r>
              <a:rPr lang="ar-SA" b="1" dirty="0" smtClean="0">
                <a:solidFill>
                  <a:srgbClr val="FF0000"/>
                </a:solidFill>
              </a:rPr>
              <a:t>تجسّد </a:t>
            </a:r>
            <a:r>
              <a:rPr lang="ar-SA" b="1" dirty="0">
                <a:solidFill>
                  <a:srgbClr val="FF0000"/>
                </a:solidFill>
              </a:rPr>
              <a:t>انتماءنا </a:t>
            </a:r>
            <a:r>
              <a:rPr lang="ar-SA" b="1" dirty="0" smtClean="0">
                <a:solidFill>
                  <a:srgbClr val="FF0000"/>
                </a:solidFill>
              </a:rPr>
              <a:t>إلى </a:t>
            </a:r>
            <a:r>
              <a:rPr lang="ar-SA" b="1" dirty="0" smtClean="0">
                <a:solidFill>
                  <a:srgbClr val="FF0000"/>
                </a:solidFill>
              </a:rPr>
              <a:t>أرضنا</a:t>
            </a:r>
            <a:r>
              <a:rPr lang="ar-SA" dirty="0" smtClean="0"/>
              <a:t>. </a:t>
            </a:r>
            <a:r>
              <a:rPr lang="ar-SA" b="1" u="sng" dirty="0" smtClean="0">
                <a:solidFill>
                  <a:srgbClr val="FF0000"/>
                </a:solidFill>
              </a:rPr>
              <a:t>وردت </a:t>
            </a:r>
            <a:r>
              <a:rPr lang="ar-SA" b="1" u="sng" dirty="0">
                <a:solidFill>
                  <a:srgbClr val="FF0000"/>
                </a:solidFill>
              </a:rPr>
              <a:t>الأغاني في مواقع عديدة </a:t>
            </a:r>
            <a:r>
              <a:rPr lang="ar-SA" b="1" u="sng" dirty="0" smtClean="0">
                <a:solidFill>
                  <a:srgbClr val="FF0000"/>
                </a:solidFill>
              </a:rPr>
              <a:t>بالقصّة </a:t>
            </a:r>
            <a:r>
              <a:rPr lang="ar-SA" b="1" u="sng" dirty="0">
                <a:solidFill>
                  <a:srgbClr val="FF0000"/>
                </a:solidFill>
              </a:rPr>
              <a:t>ومنها:</a:t>
            </a:r>
            <a:endParaRPr lang="he-IL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2229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764275"/>
            <a:ext cx="11160000" cy="5113923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ar-SA" dirty="0"/>
              <a:t>"</a:t>
            </a:r>
            <a:r>
              <a:rPr lang="ar-SA" dirty="0">
                <a:solidFill>
                  <a:srgbClr val="FF0000"/>
                </a:solidFill>
              </a:rPr>
              <a:t>مبروكة يا مبروكة</a:t>
            </a:r>
            <a:r>
              <a:rPr lang="ar-SA" dirty="0"/>
              <a:t>، </a:t>
            </a:r>
            <a:r>
              <a:rPr lang="ar-SA" dirty="0">
                <a:solidFill>
                  <a:srgbClr val="FF0000"/>
                </a:solidFill>
              </a:rPr>
              <a:t>يا عين </a:t>
            </a:r>
            <a:r>
              <a:rPr lang="ar-SA" dirty="0" smtClean="0">
                <a:solidFill>
                  <a:srgbClr val="FF0000"/>
                </a:solidFill>
              </a:rPr>
              <a:t>امّك وأبوك</a:t>
            </a:r>
            <a:r>
              <a:rPr lang="ar-SA" dirty="0"/>
              <a:t>، </a:t>
            </a:r>
            <a:r>
              <a:rPr lang="ar-SA" dirty="0" smtClean="0">
                <a:solidFill>
                  <a:srgbClr val="FF0000"/>
                </a:solidFill>
              </a:rPr>
              <a:t>بالدمّ </a:t>
            </a:r>
            <a:r>
              <a:rPr lang="ar-SA" dirty="0" err="1">
                <a:solidFill>
                  <a:srgbClr val="FF0000"/>
                </a:solidFill>
              </a:rPr>
              <a:t>زرعناك</a:t>
            </a:r>
            <a:r>
              <a:rPr lang="ar-SA" dirty="0"/>
              <a:t>، </a:t>
            </a:r>
            <a:r>
              <a:rPr lang="ar-SA" dirty="0">
                <a:solidFill>
                  <a:srgbClr val="FF0000"/>
                </a:solidFill>
              </a:rPr>
              <a:t>وبالدمع </a:t>
            </a:r>
            <a:r>
              <a:rPr lang="ar-SA" dirty="0" err="1">
                <a:solidFill>
                  <a:srgbClr val="FF0000"/>
                </a:solidFill>
              </a:rPr>
              <a:t>سقيناك</a:t>
            </a:r>
            <a:r>
              <a:rPr lang="ar-SA" dirty="0"/>
              <a:t>، </a:t>
            </a:r>
            <a:r>
              <a:rPr lang="ar-SA" dirty="0" smtClean="0">
                <a:solidFill>
                  <a:srgbClr val="FF0000"/>
                </a:solidFill>
              </a:rPr>
              <a:t>وأجا </a:t>
            </a:r>
            <a:r>
              <a:rPr lang="ar-SA" dirty="0" err="1">
                <a:solidFill>
                  <a:srgbClr val="FF0000"/>
                </a:solidFill>
              </a:rPr>
              <a:t>الغربا</a:t>
            </a:r>
            <a:r>
              <a:rPr lang="ar-SA" dirty="0">
                <a:solidFill>
                  <a:srgbClr val="FF0000"/>
                </a:solidFill>
              </a:rPr>
              <a:t> سرقوك</a:t>
            </a:r>
            <a:r>
              <a:rPr lang="ar-SA" dirty="0" smtClean="0"/>
              <a:t>"، فهو يغنّي للنّخلة </a:t>
            </a:r>
            <a:r>
              <a:rPr lang="ar-SA" dirty="0"/>
              <a:t>ويقول </a:t>
            </a:r>
            <a:r>
              <a:rPr lang="ar-SA" dirty="0" smtClean="0"/>
              <a:t>أنّهم </a:t>
            </a:r>
            <a:r>
              <a:rPr lang="ar-SA" dirty="0">
                <a:solidFill>
                  <a:srgbClr val="FF0000"/>
                </a:solidFill>
              </a:rPr>
              <a:t>زرعوها </a:t>
            </a:r>
            <a:r>
              <a:rPr lang="ar-SA" dirty="0" smtClean="0">
                <a:solidFill>
                  <a:srgbClr val="FF0000"/>
                </a:solidFill>
              </a:rPr>
              <a:t>بالدّم</a:t>
            </a:r>
            <a:r>
              <a:rPr lang="ar-SA" dirty="0" smtClean="0"/>
              <a:t>، </a:t>
            </a:r>
            <a:r>
              <a:rPr lang="ar-SA" dirty="0" smtClean="0">
                <a:solidFill>
                  <a:srgbClr val="FF0000"/>
                </a:solidFill>
              </a:rPr>
              <a:t>وسُقيت </a:t>
            </a:r>
            <a:r>
              <a:rPr lang="ar-SA" dirty="0">
                <a:solidFill>
                  <a:srgbClr val="FF0000"/>
                </a:solidFill>
              </a:rPr>
              <a:t>هذه </a:t>
            </a:r>
            <a:r>
              <a:rPr lang="ar-SA" dirty="0" smtClean="0">
                <a:solidFill>
                  <a:srgbClr val="FF0000"/>
                </a:solidFill>
              </a:rPr>
              <a:t>النّخلة بالدّموع</a:t>
            </a:r>
            <a:r>
              <a:rPr lang="ar-SA" dirty="0" smtClean="0"/>
              <a:t>،، </a:t>
            </a:r>
            <a:r>
              <a:rPr lang="ar-SA" dirty="0" smtClean="0"/>
              <a:t>وقد "جاءوا </a:t>
            </a:r>
            <a:r>
              <a:rPr lang="ar-SA" dirty="0" err="1"/>
              <a:t>الغربا</a:t>
            </a:r>
            <a:r>
              <a:rPr lang="ar-SA" dirty="0"/>
              <a:t> </a:t>
            </a:r>
            <a:r>
              <a:rPr lang="ar-SA" dirty="0" smtClean="0"/>
              <a:t>وسرقوها".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0898604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723331"/>
            <a:ext cx="11160000" cy="515486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ar-SA" dirty="0"/>
              <a:t>"</a:t>
            </a:r>
            <a:r>
              <a:rPr lang="ar-SA" dirty="0">
                <a:solidFill>
                  <a:srgbClr val="FF0000"/>
                </a:solidFill>
              </a:rPr>
              <a:t>تعال ..تعال يا </a:t>
            </a:r>
            <a:r>
              <a:rPr lang="ar-SA" dirty="0" smtClean="0">
                <a:solidFill>
                  <a:srgbClr val="FF0000"/>
                </a:solidFill>
              </a:rPr>
              <a:t>طيورًا </a:t>
            </a:r>
            <a:r>
              <a:rPr lang="ar-SA" dirty="0" err="1" smtClean="0">
                <a:solidFill>
                  <a:srgbClr val="FF0000"/>
                </a:solidFill>
              </a:rPr>
              <a:t>طايرة</a:t>
            </a:r>
            <a:r>
              <a:rPr lang="ar-SA" dirty="0">
                <a:solidFill>
                  <a:srgbClr val="FF0000"/>
                </a:solidFill>
              </a:rPr>
              <a:t>!</a:t>
            </a:r>
            <a:r>
              <a:rPr lang="ar-SA" dirty="0" smtClean="0">
                <a:solidFill>
                  <a:srgbClr val="FF0000"/>
                </a:solidFill>
              </a:rPr>
              <a:t> يا وحوشًا غابرة</a:t>
            </a:r>
            <a:r>
              <a:rPr lang="ar-SA" dirty="0">
                <a:solidFill>
                  <a:srgbClr val="FF0000"/>
                </a:solidFill>
              </a:rPr>
              <a:t>!</a:t>
            </a:r>
            <a:r>
              <a:rPr lang="ar-SA" dirty="0" smtClean="0">
                <a:solidFill>
                  <a:srgbClr val="FF0000"/>
                </a:solidFill>
              </a:rPr>
              <a:t> سلموا </a:t>
            </a:r>
            <a:r>
              <a:rPr lang="ar-SA" dirty="0">
                <a:solidFill>
                  <a:srgbClr val="FF0000"/>
                </a:solidFill>
              </a:rPr>
              <a:t>على يوسف </a:t>
            </a:r>
            <a:r>
              <a:rPr lang="ar-SA" dirty="0" smtClean="0">
                <a:solidFill>
                  <a:srgbClr val="FF0000"/>
                </a:solidFill>
              </a:rPr>
              <a:t>العلي، وقولوا له: تعال شوف مبروكة كيف صايرة</a:t>
            </a:r>
            <a:r>
              <a:rPr lang="ar-SA" dirty="0" smtClean="0"/>
              <a:t>"، تروي النّخلة </a:t>
            </a:r>
            <a:r>
              <a:rPr lang="ar-SA" dirty="0"/>
              <a:t>المائلة </a:t>
            </a:r>
            <a:r>
              <a:rPr lang="ar-SA" dirty="0" smtClean="0"/>
              <a:t>قصّة </a:t>
            </a:r>
            <a:r>
              <a:rPr lang="ar-SA" dirty="0"/>
              <a:t>حديث الغياب والفراق وتصغي لنشيد الغياب</a:t>
            </a:r>
            <a:r>
              <a:rPr lang="ar-SA" dirty="0" smtClean="0"/>
              <a:t>، يلوذ </a:t>
            </a:r>
            <a:r>
              <a:rPr lang="ar-SA" dirty="0"/>
              <a:t>بها يوسف العلي حيث تقف بقامتها </a:t>
            </a:r>
            <a:r>
              <a:rPr lang="ar-SA" dirty="0" smtClean="0"/>
              <a:t>الشّامخة الطّويلة </a:t>
            </a:r>
            <a:r>
              <a:rPr lang="ar-SA" dirty="0"/>
              <a:t>شاهدة </a:t>
            </a:r>
            <a:r>
              <a:rPr lang="ar-SA" dirty="0" smtClean="0"/>
              <a:t>على </a:t>
            </a:r>
            <a:r>
              <a:rPr lang="ar-SA" dirty="0"/>
              <a:t>المكان </a:t>
            </a:r>
            <a:r>
              <a:rPr lang="ar-SA" dirty="0" smtClean="0"/>
              <a:t>الّذي أُجبر </a:t>
            </a:r>
            <a:r>
              <a:rPr lang="ar-SA" dirty="0"/>
              <a:t>على الغياب</a:t>
            </a:r>
            <a:r>
              <a:rPr lang="ar-SA" dirty="0" smtClean="0"/>
              <a:t>، </a:t>
            </a:r>
            <a:r>
              <a:rPr lang="ar-SA" dirty="0" smtClean="0">
                <a:solidFill>
                  <a:srgbClr val="FF0000"/>
                </a:solidFill>
              </a:rPr>
              <a:t>وهذا </a:t>
            </a:r>
            <a:r>
              <a:rPr lang="ar-SA" dirty="0">
                <a:solidFill>
                  <a:srgbClr val="FF0000"/>
                </a:solidFill>
              </a:rPr>
              <a:t>يعني فقدان المكان </a:t>
            </a:r>
            <a:r>
              <a:rPr lang="ar-SA" dirty="0" smtClean="0">
                <a:solidFill>
                  <a:srgbClr val="FF0000"/>
                </a:solidFill>
              </a:rPr>
              <a:t>والاحتفاظ </a:t>
            </a:r>
            <a:r>
              <a:rPr lang="ar-SA" dirty="0">
                <a:solidFill>
                  <a:srgbClr val="FF0000"/>
                </a:solidFill>
              </a:rPr>
              <a:t>به في </a:t>
            </a:r>
            <a:r>
              <a:rPr lang="ar-SA" dirty="0" smtClean="0">
                <a:solidFill>
                  <a:srgbClr val="FF0000"/>
                </a:solidFill>
              </a:rPr>
              <a:t>الذّاكرة</a:t>
            </a:r>
            <a:r>
              <a:rPr lang="ar-SA" dirty="0" smtClean="0"/>
              <a:t>، فعبر </a:t>
            </a:r>
            <a:r>
              <a:rPr lang="ar-SA" dirty="0" smtClean="0">
                <a:solidFill>
                  <a:srgbClr val="FF0000"/>
                </a:solidFill>
              </a:rPr>
              <a:t>الذّاكرة </a:t>
            </a:r>
            <a:r>
              <a:rPr lang="ar-SA" dirty="0">
                <a:solidFill>
                  <a:srgbClr val="FF0000"/>
                </a:solidFill>
              </a:rPr>
              <a:t>فقط وليس في الواقع</a:t>
            </a:r>
            <a:r>
              <a:rPr lang="ar-SA" dirty="0" smtClean="0"/>
              <a:t>، </a:t>
            </a:r>
            <a:endParaRPr lang="ar-SA" dirty="0"/>
          </a:p>
          <a:p>
            <a:pPr>
              <a:lnSpc>
                <a:spcPct val="150000"/>
              </a:lnSpc>
            </a:pPr>
            <a:r>
              <a:rPr lang="ar-SA" dirty="0" smtClean="0"/>
              <a:t> </a:t>
            </a:r>
            <a:r>
              <a:rPr lang="ar-SA" dirty="0" smtClean="0">
                <a:solidFill>
                  <a:srgbClr val="FF0000"/>
                </a:solidFill>
              </a:rPr>
              <a:t>وهذا </a:t>
            </a:r>
            <a:r>
              <a:rPr lang="ar-SA" dirty="0">
                <a:solidFill>
                  <a:srgbClr val="FF0000"/>
                </a:solidFill>
              </a:rPr>
              <a:t>يشير </a:t>
            </a:r>
            <a:r>
              <a:rPr lang="ar-SA" dirty="0" smtClean="0">
                <a:solidFill>
                  <a:srgbClr val="FF0000"/>
                </a:solidFill>
              </a:rPr>
              <a:t>أنّه كُتب </a:t>
            </a:r>
            <a:r>
              <a:rPr lang="ar-SA" dirty="0">
                <a:solidFill>
                  <a:srgbClr val="FF0000"/>
                </a:solidFill>
              </a:rPr>
              <a:t>على </a:t>
            </a:r>
            <a:r>
              <a:rPr lang="ar-SA" dirty="0" smtClean="0">
                <a:solidFill>
                  <a:srgbClr val="FF0000"/>
                </a:solidFill>
              </a:rPr>
              <a:t>الفلسطينيّ </a:t>
            </a:r>
            <a:r>
              <a:rPr lang="ar-SA" b="1" dirty="0" smtClean="0">
                <a:solidFill>
                  <a:srgbClr val="FF0000"/>
                </a:solidFill>
              </a:rPr>
              <a:t>خياران</a:t>
            </a:r>
            <a:r>
              <a:rPr lang="ar-SA" dirty="0" smtClean="0"/>
              <a:t>: </a:t>
            </a:r>
            <a:r>
              <a:rPr lang="ar-SA" dirty="0" smtClean="0">
                <a:solidFill>
                  <a:srgbClr val="FF0000"/>
                </a:solidFill>
              </a:rPr>
              <a:t>مكان في الذّاكرة </a:t>
            </a:r>
            <a:r>
              <a:rPr lang="ar-SA" dirty="0">
                <a:solidFill>
                  <a:srgbClr val="FF0000"/>
                </a:solidFill>
              </a:rPr>
              <a:t>يساعده على </a:t>
            </a:r>
            <a:r>
              <a:rPr lang="ar-SA" dirty="0" smtClean="0">
                <a:solidFill>
                  <a:srgbClr val="FF0000"/>
                </a:solidFill>
              </a:rPr>
              <a:t>تحمّل </a:t>
            </a:r>
            <a:r>
              <a:rPr lang="ar-SA" dirty="0">
                <a:solidFill>
                  <a:srgbClr val="FF0000"/>
                </a:solidFill>
              </a:rPr>
              <a:t>الغياب</a:t>
            </a:r>
            <a:r>
              <a:rPr lang="ar-SA" dirty="0"/>
              <a:t>، </a:t>
            </a:r>
            <a:r>
              <a:rPr lang="ar-SA" dirty="0" smtClean="0"/>
              <a:t>أو </a:t>
            </a:r>
            <a:r>
              <a:rPr lang="ar-SA" dirty="0">
                <a:solidFill>
                  <a:srgbClr val="FF0000"/>
                </a:solidFill>
              </a:rPr>
              <a:t>البقاء </a:t>
            </a:r>
            <a:r>
              <a:rPr lang="ar-SA" dirty="0" smtClean="0">
                <a:solidFill>
                  <a:srgbClr val="FF0000"/>
                </a:solidFill>
              </a:rPr>
              <a:t>والتّشبّث في </a:t>
            </a:r>
            <a:r>
              <a:rPr lang="ar-SA" dirty="0">
                <a:solidFill>
                  <a:srgbClr val="FF0000"/>
                </a:solidFill>
              </a:rPr>
              <a:t>المكان </a:t>
            </a:r>
            <a:r>
              <a:rPr lang="ar-SA" dirty="0" smtClean="0">
                <a:solidFill>
                  <a:srgbClr val="FF0000"/>
                </a:solidFill>
              </a:rPr>
              <a:t>مستعينًا بالذّاكرة </a:t>
            </a:r>
            <a:r>
              <a:rPr lang="ar-SA" dirty="0">
                <a:solidFill>
                  <a:srgbClr val="FF0000"/>
                </a:solidFill>
              </a:rPr>
              <a:t>على </a:t>
            </a:r>
            <a:r>
              <a:rPr lang="ar-SA" dirty="0" smtClean="0">
                <a:solidFill>
                  <a:srgbClr val="FF0000"/>
                </a:solidFill>
              </a:rPr>
              <a:t>تحوّلات </a:t>
            </a:r>
            <a:r>
              <a:rPr lang="ar-SA" dirty="0">
                <a:solidFill>
                  <a:srgbClr val="FF0000"/>
                </a:solidFill>
              </a:rPr>
              <a:t>المكان . </a:t>
            </a:r>
            <a:endParaRPr lang="he-I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3568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313899"/>
            <a:ext cx="11160000" cy="556429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ar-SA" dirty="0"/>
              <a:t>"</a:t>
            </a:r>
            <a:r>
              <a:rPr lang="ar-SA" dirty="0">
                <a:solidFill>
                  <a:srgbClr val="FF0000"/>
                </a:solidFill>
              </a:rPr>
              <a:t>مبروكة يا مبروكة</a:t>
            </a:r>
            <a:r>
              <a:rPr lang="ar-SA" dirty="0" smtClean="0">
                <a:solidFill>
                  <a:srgbClr val="FF0000"/>
                </a:solidFill>
              </a:rPr>
              <a:t>، يا </a:t>
            </a:r>
            <a:r>
              <a:rPr lang="ar-SA" dirty="0">
                <a:solidFill>
                  <a:srgbClr val="FF0000"/>
                </a:solidFill>
              </a:rPr>
              <a:t>عين امك وابوك</a:t>
            </a:r>
            <a:r>
              <a:rPr lang="ar-SA" dirty="0" smtClean="0">
                <a:solidFill>
                  <a:srgbClr val="FF0000"/>
                </a:solidFill>
              </a:rPr>
              <a:t>، لومي </a:t>
            </a:r>
            <a:r>
              <a:rPr lang="ar-SA" dirty="0">
                <a:solidFill>
                  <a:srgbClr val="FF0000"/>
                </a:solidFill>
              </a:rPr>
              <a:t>مش ع الزمن</a:t>
            </a:r>
            <a:r>
              <a:rPr lang="ar-SA" dirty="0" smtClean="0">
                <a:solidFill>
                  <a:srgbClr val="FF0000"/>
                </a:solidFill>
              </a:rPr>
              <a:t>، لومي </a:t>
            </a:r>
            <a:r>
              <a:rPr lang="ar-SA" dirty="0">
                <a:solidFill>
                  <a:srgbClr val="FF0000"/>
                </a:solidFill>
              </a:rPr>
              <a:t>ع اللي راحوا وهجروك</a:t>
            </a:r>
            <a:r>
              <a:rPr lang="ar-SA" dirty="0" smtClean="0"/>
              <a:t>": يوسف </a:t>
            </a:r>
            <a:r>
              <a:rPr lang="ar-SA" dirty="0"/>
              <a:t>العلي يعود ليجد </a:t>
            </a:r>
            <a:r>
              <a:rPr lang="ar-SA" dirty="0" smtClean="0"/>
              <a:t>النّخلة </a:t>
            </a:r>
            <a:r>
              <a:rPr lang="ar-SA" dirty="0"/>
              <a:t>قد مال </a:t>
            </a:r>
            <a:r>
              <a:rPr lang="ar-SA" dirty="0" smtClean="0"/>
              <a:t>جذعُها </a:t>
            </a:r>
            <a:r>
              <a:rPr lang="ar-SA" dirty="0"/>
              <a:t>تحت ضغط </a:t>
            </a:r>
            <a:r>
              <a:rPr lang="ar-SA" dirty="0" smtClean="0"/>
              <a:t>الزّمن، </a:t>
            </a:r>
            <a:r>
              <a:rPr lang="ar-SA" dirty="0" smtClean="0"/>
              <a:t>لكنّه </a:t>
            </a:r>
            <a:r>
              <a:rPr lang="ar-SA" dirty="0">
                <a:solidFill>
                  <a:srgbClr val="FF0000"/>
                </a:solidFill>
              </a:rPr>
              <a:t>يغفر لها انحناءها ويطمئنها </a:t>
            </a:r>
            <a:r>
              <a:rPr lang="ar-SA" dirty="0" smtClean="0">
                <a:solidFill>
                  <a:srgbClr val="FF0000"/>
                </a:solidFill>
              </a:rPr>
              <a:t>أنّه </a:t>
            </a:r>
            <a:r>
              <a:rPr lang="ar-SA" dirty="0">
                <a:solidFill>
                  <a:srgbClr val="FF0000"/>
                </a:solidFill>
              </a:rPr>
              <a:t>عاد</a:t>
            </a:r>
            <a:r>
              <a:rPr lang="ar-SA" dirty="0"/>
              <a:t> </a:t>
            </a:r>
            <a:r>
              <a:rPr lang="ar-SA" dirty="0" smtClean="0"/>
              <a:t>إليها </a:t>
            </a:r>
            <a:r>
              <a:rPr lang="ar-SA" dirty="0">
                <a:solidFill>
                  <a:srgbClr val="FF0000"/>
                </a:solidFill>
              </a:rPr>
              <a:t>ولن يرحل عنها ثانية</a:t>
            </a:r>
            <a:r>
              <a:rPr lang="ar-SA" dirty="0" smtClean="0"/>
              <a:t>، حيث </a:t>
            </a:r>
            <a:r>
              <a:rPr lang="ar-SA" dirty="0"/>
              <a:t>يرى بها </a:t>
            </a:r>
            <a:r>
              <a:rPr lang="ar-SA" dirty="0" smtClean="0"/>
              <a:t>الأرض </a:t>
            </a:r>
            <a:r>
              <a:rPr lang="ar-SA" dirty="0"/>
              <a:t>والبيت والحلم </a:t>
            </a:r>
            <a:r>
              <a:rPr lang="ar-SA" dirty="0" smtClean="0"/>
              <a:t>الّذي </a:t>
            </a:r>
            <a:r>
              <a:rPr lang="ar-SA" dirty="0"/>
              <a:t>يسعى لتحقيقه</a:t>
            </a:r>
            <a:r>
              <a:rPr lang="ar-SA" dirty="0" smtClean="0"/>
              <a:t>، مات </a:t>
            </a:r>
            <a:r>
              <a:rPr lang="ar-SA" dirty="0"/>
              <a:t>علي وبقيت أ</a:t>
            </a:r>
            <a:r>
              <a:rPr lang="ar-SA" dirty="0" smtClean="0"/>
              <a:t>حلامه </a:t>
            </a:r>
            <a:r>
              <a:rPr lang="ar-SA" dirty="0"/>
              <a:t>تعانق </a:t>
            </a:r>
            <a:r>
              <a:rPr lang="ar-SA" dirty="0" smtClean="0"/>
              <a:t>النّخلة حتّى اللّحظة </a:t>
            </a:r>
            <a:r>
              <a:rPr lang="ar-SA" dirty="0"/>
              <a:t>الأخيرة في حياته</a:t>
            </a:r>
            <a:r>
              <a:rPr lang="ar-SA" dirty="0" smtClean="0"/>
              <a:t>، فأغفى </a:t>
            </a:r>
            <a:r>
              <a:rPr lang="ar-SA" dirty="0"/>
              <a:t>وهو يحتضنها </a:t>
            </a:r>
            <a:r>
              <a:rPr lang="ar-SA" dirty="0" smtClean="0"/>
              <a:t>ويتلمّس </a:t>
            </a:r>
            <a:r>
              <a:rPr lang="ar-SA" dirty="0"/>
              <a:t>رائحة الأرض </a:t>
            </a:r>
            <a:r>
              <a:rPr lang="ar-SA" dirty="0" smtClean="0"/>
              <a:t>الّتي </a:t>
            </a:r>
            <a:r>
              <a:rPr lang="ar-SA" dirty="0"/>
              <a:t>رحل عنها</a:t>
            </a:r>
            <a:r>
              <a:rPr lang="ar-SA" dirty="0" smtClean="0"/>
              <a:t>، </a:t>
            </a:r>
            <a:r>
              <a:rPr lang="ar-SA" dirty="0" smtClean="0">
                <a:solidFill>
                  <a:srgbClr val="FF0000"/>
                </a:solidFill>
              </a:rPr>
              <a:t>يعود </a:t>
            </a:r>
            <a:r>
              <a:rPr lang="ar-SA" dirty="0">
                <a:solidFill>
                  <a:srgbClr val="FF0000"/>
                </a:solidFill>
              </a:rPr>
              <a:t>ليعانق بمعانقته لها البيت</a:t>
            </a:r>
            <a:r>
              <a:rPr lang="ar-SA" dirty="0" smtClean="0">
                <a:solidFill>
                  <a:srgbClr val="FF0000"/>
                </a:solidFill>
              </a:rPr>
              <a:t>، الزقاق، القنطرة، الخوخة</a:t>
            </a:r>
            <a:r>
              <a:rPr lang="ar-SA" dirty="0">
                <a:solidFill>
                  <a:srgbClr val="FF0000"/>
                </a:solidFill>
              </a:rPr>
              <a:t>.... يوسف يرى </a:t>
            </a:r>
            <a:r>
              <a:rPr lang="ar-SA" dirty="0" smtClean="0">
                <a:solidFill>
                  <a:srgbClr val="FF0000"/>
                </a:solidFill>
              </a:rPr>
              <a:t>بالنّخلة </a:t>
            </a:r>
            <a:r>
              <a:rPr lang="ar-SA" dirty="0" smtClean="0">
                <a:solidFill>
                  <a:srgbClr val="FF0000"/>
                </a:solidFill>
              </a:rPr>
              <a:t>الأرض</a:t>
            </a:r>
            <a:r>
              <a:rPr lang="ar-SA" dirty="0" smtClean="0">
                <a:solidFill>
                  <a:srgbClr val="FF0000"/>
                </a:solidFill>
              </a:rPr>
              <a:t> </a:t>
            </a:r>
            <a:r>
              <a:rPr lang="ar-SA" dirty="0"/>
              <a:t>فهي </a:t>
            </a:r>
            <a:r>
              <a:rPr lang="ar-SA" dirty="0" smtClean="0"/>
              <a:t>الشّاهد </a:t>
            </a:r>
            <a:r>
              <a:rPr lang="ar-SA" dirty="0"/>
              <a:t>الوحيد لا يوجد شاهد </a:t>
            </a:r>
            <a:r>
              <a:rPr lang="ar-SA" dirty="0" smtClean="0"/>
              <a:t>سواها</a:t>
            </a:r>
            <a:r>
              <a:rPr lang="ar-SA" dirty="0"/>
              <a:t>.</a:t>
            </a:r>
            <a:endParaRPr lang="he-I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7062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4000" dirty="0" err="1" smtClean="0"/>
              <a:t>الموتيف</a:t>
            </a:r>
            <a:endParaRPr lang="he-IL" sz="4000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933094"/>
            <a:ext cx="11160000" cy="4703431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ar-SA" b="1" dirty="0" err="1">
                <a:solidFill>
                  <a:srgbClr val="FF0000"/>
                </a:solidFill>
              </a:rPr>
              <a:t>الموتيف</a:t>
            </a:r>
            <a:r>
              <a:rPr lang="ar-SA" dirty="0" smtClean="0"/>
              <a:t>: </a:t>
            </a:r>
            <a:r>
              <a:rPr lang="ar-SA" dirty="0" smtClean="0">
                <a:solidFill>
                  <a:srgbClr val="FF0000"/>
                </a:solidFill>
              </a:rPr>
              <a:t>هو لفظه</a:t>
            </a:r>
            <a:r>
              <a:rPr lang="ar-SA" dirty="0" smtClean="0"/>
              <a:t>، </a:t>
            </a:r>
            <a:r>
              <a:rPr lang="ar-SA" dirty="0" smtClean="0">
                <a:solidFill>
                  <a:srgbClr val="FF0000"/>
                </a:solidFill>
              </a:rPr>
              <a:t>جملة</a:t>
            </a:r>
            <a:r>
              <a:rPr lang="ar-SA" dirty="0" smtClean="0"/>
              <a:t>، </a:t>
            </a:r>
            <a:r>
              <a:rPr lang="ar-SA" dirty="0">
                <a:solidFill>
                  <a:srgbClr val="FF0000"/>
                </a:solidFill>
              </a:rPr>
              <a:t>فكرة</a:t>
            </a:r>
            <a:r>
              <a:rPr lang="ar-SA" dirty="0" smtClean="0"/>
              <a:t>، </a:t>
            </a:r>
            <a:r>
              <a:rPr lang="ar-SA" dirty="0" smtClean="0">
                <a:solidFill>
                  <a:srgbClr val="FF0000"/>
                </a:solidFill>
              </a:rPr>
              <a:t>موضوع متكرّر </a:t>
            </a:r>
            <a:r>
              <a:rPr lang="ar-SA" dirty="0">
                <a:solidFill>
                  <a:srgbClr val="FF0000"/>
                </a:solidFill>
              </a:rPr>
              <a:t>في العمل </a:t>
            </a:r>
            <a:r>
              <a:rPr lang="ar-SA" dirty="0" smtClean="0">
                <a:solidFill>
                  <a:srgbClr val="FF0000"/>
                </a:solidFill>
              </a:rPr>
              <a:t>الأدبيّ </a:t>
            </a:r>
            <a:r>
              <a:rPr lang="ar-SA" dirty="0"/>
              <a:t>من أجل </a:t>
            </a:r>
            <a:r>
              <a:rPr lang="ar-SA" dirty="0">
                <a:solidFill>
                  <a:srgbClr val="FF0000"/>
                </a:solidFill>
              </a:rPr>
              <a:t>تطوير فكرة </a:t>
            </a:r>
            <a:r>
              <a:rPr lang="ar-SA" dirty="0" smtClean="0">
                <a:solidFill>
                  <a:srgbClr val="FF0000"/>
                </a:solidFill>
              </a:rPr>
              <a:t>النّصّ</a:t>
            </a:r>
            <a:r>
              <a:rPr lang="ar-SA" dirty="0" smtClean="0"/>
              <a:t>، فهو </a:t>
            </a:r>
            <a:r>
              <a:rPr lang="ar-SA" dirty="0"/>
              <a:t>عنصر </a:t>
            </a:r>
            <a:r>
              <a:rPr lang="ar-SA" dirty="0" smtClean="0"/>
              <a:t>متكرّر </a:t>
            </a:r>
            <a:r>
              <a:rPr lang="ar-SA" dirty="0"/>
              <a:t>يرمز </a:t>
            </a:r>
            <a:r>
              <a:rPr lang="ar-SA" dirty="0" smtClean="0"/>
              <a:t>إلى </a:t>
            </a:r>
            <a:r>
              <a:rPr lang="ar-SA" dirty="0"/>
              <a:t>فكرة </a:t>
            </a:r>
            <a:r>
              <a:rPr lang="ar-SA" dirty="0" smtClean="0"/>
              <a:t>معيّنة، وتكرار </a:t>
            </a:r>
            <a:r>
              <a:rPr lang="ar-SA" dirty="0" err="1"/>
              <a:t>الموتيف</a:t>
            </a:r>
            <a:r>
              <a:rPr lang="ar-SA" dirty="0"/>
              <a:t> يمنحه قيمة </a:t>
            </a:r>
            <a:r>
              <a:rPr lang="ar-SA" dirty="0" smtClean="0"/>
              <a:t>ومعنى </a:t>
            </a:r>
            <a:r>
              <a:rPr lang="ar-SA" dirty="0"/>
              <a:t>ودلالة</a:t>
            </a:r>
            <a:r>
              <a:rPr lang="ar-SA" dirty="0" smtClean="0"/>
              <a:t>، كما أنّ </a:t>
            </a:r>
            <a:r>
              <a:rPr lang="ar-SA" dirty="0"/>
              <a:t>الحقل </a:t>
            </a:r>
            <a:r>
              <a:rPr lang="ar-SA" dirty="0" smtClean="0"/>
              <a:t>الدّلاليّ يتحدّد ويتشكّل </a:t>
            </a:r>
            <a:r>
              <a:rPr lang="ar-SA" dirty="0"/>
              <a:t>من خلال </a:t>
            </a:r>
            <a:r>
              <a:rPr lang="ar-SA" dirty="0" err="1"/>
              <a:t>الموتيفات</a:t>
            </a:r>
            <a:r>
              <a:rPr lang="ar-SA" dirty="0"/>
              <a:t> </a:t>
            </a:r>
            <a:r>
              <a:rPr lang="ar-SA" dirty="0" smtClean="0"/>
              <a:t>المتكرّرة </a:t>
            </a:r>
            <a:r>
              <a:rPr lang="ar-SA" dirty="0"/>
              <a:t>داخل </a:t>
            </a:r>
            <a:r>
              <a:rPr lang="ar-SA" dirty="0" smtClean="0"/>
              <a:t>النصّ.</a:t>
            </a:r>
          </a:p>
          <a:p>
            <a:pPr>
              <a:lnSpc>
                <a:spcPct val="200000"/>
              </a:lnSpc>
            </a:pPr>
            <a:r>
              <a:rPr lang="ar-SA" dirty="0" smtClean="0"/>
              <a:t>- </a:t>
            </a:r>
            <a:r>
              <a:rPr lang="ar-SA" dirty="0" smtClean="0">
                <a:solidFill>
                  <a:srgbClr val="FF0000"/>
                </a:solidFill>
              </a:rPr>
              <a:t>مرّت </a:t>
            </a:r>
            <a:r>
              <a:rPr lang="ar-SA" dirty="0">
                <a:solidFill>
                  <a:srgbClr val="FF0000"/>
                </a:solidFill>
              </a:rPr>
              <a:t>القصّة القصيرة </a:t>
            </a:r>
            <a:r>
              <a:rPr lang="ar-SA" dirty="0" smtClean="0">
                <a:solidFill>
                  <a:srgbClr val="FF0000"/>
                </a:solidFill>
              </a:rPr>
              <a:t>العربيّة </a:t>
            </a:r>
            <a:r>
              <a:rPr lang="ar-SA" dirty="0">
                <a:solidFill>
                  <a:srgbClr val="FF0000"/>
                </a:solidFill>
              </a:rPr>
              <a:t>في </a:t>
            </a:r>
            <a:r>
              <a:rPr lang="ar-SA" dirty="0" smtClean="0">
                <a:solidFill>
                  <a:srgbClr val="FF0000"/>
                </a:solidFill>
              </a:rPr>
              <a:t>إسرائيل </a:t>
            </a:r>
            <a:r>
              <a:rPr lang="ar-SA" dirty="0">
                <a:solidFill>
                  <a:srgbClr val="FF0000"/>
                </a:solidFill>
              </a:rPr>
              <a:t>بالكثير من </a:t>
            </a:r>
            <a:r>
              <a:rPr lang="ar-SA" dirty="0" smtClean="0">
                <a:solidFill>
                  <a:srgbClr val="FF0000"/>
                </a:solidFill>
              </a:rPr>
              <a:t>التّقلّبات والتّغيّرات السّياسيّة </a:t>
            </a:r>
            <a:r>
              <a:rPr lang="ar-SA" dirty="0" smtClean="0"/>
              <a:t>و</a:t>
            </a:r>
            <a:r>
              <a:rPr lang="ar-SA" dirty="0" smtClean="0">
                <a:solidFill>
                  <a:srgbClr val="FF0000"/>
                </a:solidFill>
              </a:rPr>
              <a:t>الاجتماعيّة</a:t>
            </a:r>
            <a:r>
              <a:rPr lang="ar-SA" dirty="0" smtClean="0"/>
              <a:t>، فعبّر </a:t>
            </a:r>
            <a:r>
              <a:rPr lang="ar-SA" dirty="0"/>
              <a:t>الأدباء من خلال مواجهتهم لهذه </a:t>
            </a:r>
            <a:r>
              <a:rPr lang="ar-SA" dirty="0" smtClean="0"/>
              <a:t>التّحدّيات </a:t>
            </a:r>
            <a:r>
              <a:rPr lang="ar-SA" dirty="0"/>
              <a:t>عن تجاربهم ومعاناتهم</a:t>
            </a:r>
            <a:r>
              <a:rPr lang="ar-SA" dirty="0" smtClean="0"/>
              <a:t>، لذلك </a:t>
            </a:r>
            <a:r>
              <a:rPr lang="ar-SA" dirty="0"/>
              <a:t>برز في </a:t>
            </a:r>
            <a:r>
              <a:rPr lang="ar-SA" dirty="0" smtClean="0"/>
              <a:t>إبداعاتهم </a:t>
            </a:r>
            <a:r>
              <a:rPr lang="ar-SA" dirty="0" err="1">
                <a:solidFill>
                  <a:srgbClr val="FF0000"/>
                </a:solidFill>
              </a:rPr>
              <a:t>موتيفات</a:t>
            </a:r>
            <a:r>
              <a:rPr lang="ar-SA" dirty="0">
                <a:solidFill>
                  <a:srgbClr val="FF0000"/>
                </a:solidFill>
              </a:rPr>
              <a:t> </a:t>
            </a:r>
            <a:r>
              <a:rPr lang="ar-SA" dirty="0" smtClean="0">
                <a:solidFill>
                  <a:srgbClr val="FF0000"/>
                </a:solidFill>
              </a:rPr>
              <a:t>متنوّعة </a:t>
            </a:r>
            <a:r>
              <a:rPr lang="ar-SA" dirty="0"/>
              <a:t>منها</a:t>
            </a:r>
            <a:r>
              <a:rPr lang="ar-SA" dirty="0" smtClean="0"/>
              <a:t>: </a:t>
            </a:r>
            <a:r>
              <a:rPr lang="ar-SA" b="1" dirty="0" smtClean="0">
                <a:solidFill>
                  <a:srgbClr val="FF0000"/>
                </a:solidFill>
              </a:rPr>
              <a:t>الأرض</a:t>
            </a:r>
            <a:r>
              <a:rPr lang="ar-SA" dirty="0" smtClean="0"/>
              <a:t>، </a:t>
            </a:r>
            <a:r>
              <a:rPr lang="ar-SA" b="1" dirty="0" smtClean="0">
                <a:solidFill>
                  <a:srgbClr val="FF0000"/>
                </a:solidFill>
              </a:rPr>
              <a:t>فقدان الهويّة</a:t>
            </a:r>
            <a:r>
              <a:rPr lang="ar-SA" dirty="0" smtClean="0"/>
              <a:t>...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062035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232013"/>
            <a:ext cx="11160000" cy="564618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SA" dirty="0"/>
              <a:t>يظهر </a:t>
            </a:r>
            <a:r>
              <a:rPr lang="ar-SA" dirty="0" err="1">
                <a:solidFill>
                  <a:srgbClr val="FF0000"/>
                </a:solidFill>
              </a:rPr>
              <a:t>الموتيف</a:t>
            </a:r>
            <a:r>
              <a:rPr lang="ar-SA" dirty="0">
                <a:solidFill>
                  <a:srgbClr val="FF0000"/>
                </a:solidFill>
              </a:rPr>
              <a:t> في </a:t>
            </a:r>
            <a:r>
              <a:rPr lang="ar-SA" dirty="0" smtClean="0">
                <a:solidFill>
                  <a:srgbClr val="FF0000"/>
                </a:solidFill>
              </a:rPr>
              <a:t>قصّة النّخلة </a:t>
            </a:r>
            <a:r>
              <a:rPr lang="ar-SA" dirty="0">
                <a:solidFill>
                  <a:srgbClr val="FF0000"/>
                </a:solidFill>
              </a:rPr>
              <a:t>المائلة </a:t>
            </a:r>
            <a:r>
              <a:rPr lang="ar-SA" dirty="0"/>
              <a:t>بشكل كبير </a:t>
            </a:r>
            <a:r>
              <a:rPr lang="ar-SA" dirty="0" smtClean="0"/>
              <a:t>وهو: </a:t>
            </a:r>
            <a:r>
              <a:rPr lang="ar-SA" b="1" dirty="0" smtClean="0">
                <a:solidFill>
                  <a:srgbClr val="FF0000"/>
                </a:solidFill>
              </a:rPr>
              <a:t>النّخلة </a:t>
            </a:r>
            <a:r>
              <a:rPr lang="ar-SA" b="1" dirty="0">
                <a:solidFill>
                  <a:srgbClr val="FF0000"/>
                </a:solidFill>
              </a:rPr>
              <a:t>"</a:t>
            </a:r>
            <a:r>
              <a:rPr lang="ar-SA" b="1" dirty="0" smtClean="0">
                <a:solidFill>
                  <a:srgbClr val="FF0000"/>
                </a:solidFill>
              </a:rPr>
              <a:t>مبروكة</a:t>
            </a:r>
            <a:r>
              <a:rPr lang="ar-SA" dirty="0" smtClean="0"/>
              <a:t>" لفظة تكرّرت </a:t>
            </a:r>
            <a:r>
              <a:rPr lang="ar-SA" dirty="0"/>
              <a:t>داخل </a:t>
            </a:r>
            <a:r>
              <a:rPr lang="ar-SA" dirty="0" smtClean="0"/>
              <a:t>القصّة </a:t>
            </a:r>
            <a:r>
              <a:rPr lang="ar-SA" dirty="0"/>
              <a:t>بشكل واضح</a:t>
            </a:r>
            <a:r>
              <a:rPr lang="ar-SA" dirty="0" smtClean="0"/>
              <a:t>، وتهدف إلى </a:t>
            </a:r>
            <a:r>
              <a:rPr lang="ar-SA" dirty="0"/>
              <a:t>الإشارة </a:t>
            </a:r>
            <a:r>
              <a:rPr lang="ar-SA" dirty="0" smtClean="0"/>
              <a:t>إلى </a:t>
            </a:r>
            <a:r>
              <a:rPr lang="ar-SA" dirty="0"/>
              <a:t>فكرة </a:t>
            </a:r>
            <a:r>
              <a:rPr lang="ar-SA" dirty="0" smtClean="0"/>
              <a:t>معيّنة </a:t>
            </a:r>
            <a:r>
              <a:rPr lang="ar-SA" dirty="0"/>
              <a:t>يريد الكاتب </a:t>
            </a:r>
            <a:r>
              <a:rPr lang="ar-SA" dirty="0" smtClean="0"/>
              <a:t>إيصالها إلى </a:t>
            </a:r>
            <a:r>
              <a:rPr lang="ar-SA" dirty="0"/>
              <a:t>القارئ</a:t>
            </a:r>
            <a:r>
              <a:rPr lang="ar-SA" dirty="0" smtClean="0"/>
              <a:t>، ويتجسّد </a:t>
            </a:r>
            <a:r>
              <a:rPr lang="ar-SA" dirty="0"/>
              <a:t>ذلك في </a:t>
            </a:r>
            <a:r>
              <a:rPr lang="ar-SA" dirty="0" smtClean="0"/>
              <a:t>أنّ النّخلة ذُكرت </a:t>
            </a:r>
            <a:r>
              <a:rPr lang="ar-SA" dirty="0"/>
              <a:t>على طول </a:t>
            </a:r>
            <a:r>
              <a:rPr lang="ar-SA" dirty="0" smtClean="0"/>
              <a:t>القصّة، </a:t>
            </a:r>
            <a:r>
              <a:rPr lang="ar-SA" dirty="0"/>
              <a:t>فهي تشير </a:t>
            </a:r>
            <a:r>
              <a:rPr lang="ar-SA" dirty="0" smtClean="0"/>
              <a:t>إلى </a:t>
            </a:r>
            <a:r>
              <a:rPr lang="ar-SA" dirty="0" smtClean="0"/>
              <a:t>الأرض، </a:t>
            </a:r>
            <a:r>
              <a:rPr lang="ar-SA" dirty="0" smtClean="0"/>
              <a:t>هذا </a:t>
            </a:r>
            <a:r>
              <a:rPr lang="ar-SA" dirty="0" err="1"/>
              <a:t>الموتيف</a:t>
            </a:r>
            <a:r>
              <a:rPr lang="ar-SA" dirty="0"/>
              <a:t> </a:t>
            </a:r>
            <a:r>
              <a:rPr lang="ar-SA" dirty="0" smtClean="0"/>
              <a:t>المتكرّر </a:t>
            </a:r>
            <a:r>
              <a:rPr lang="ar-SA" dirty="0"/>
              <a:t>يشير </a:t>
            </a:r>
            <a:r>
              <a:rPr lang="ar-SA" dirty="0" smtClean="0"/>
              <a:t>إلى </a:t>
            </a:r>
            <a:r>
              <a:rPr lang="ar-SA" dirty="0"/>
              <a:t>مدى </a:t>
            </a:r>
            <a:r>
              <a:rPr lang="ar-SA" dirty="0" smtClean="0"/>
              <a:t>تعلّق الفلسطينيّ بأرضه، بترابه، </a:t>
            </a:r>
            <a:r>
              <a:rPr lang="ar-SA" dirty="0" smtClean="0">
                <a:solidFill>
                  <a:srgbClr val="FF0000"/>
                </a:solidFill>
              </a:rPr>
              <a:t>فالأرض </a:t>
            </a:r>
            <a:r>
              <a:rPr lang="ar-SA" dirty="0">
                <a:solidFill>
                  <a:srgbClr val="FF0000"/>
                </a:solidFill>
              </a:rPr>
              <a:t>هي </a:t>
            </a:r>
            <a:r>
              <a:rPr lang="ar-SA" dirty="0" smtClean="0">
                <a:solidFill>
                  <a:srgbClr val="FF0000"/>
                </a:solidFill>
              </a:rPr>
              <a:t>سرّ </a:t>
            </a:r>
            <a:r>
              <a:rPr lang="ar-SA" dirty="0">
                <a:solidFill>
                  <a:srgbClr val="FF0000"/>
                </a:solidFill>
              </a:rPr>
              <a:t>بقائنا وصمودنا </a:t>
            </a:r>
            <a:r>
              <a:rPr lang="ar-SA" dirty="0" smtClean="0">
                <a:solidFill>
                  <a:srgbClr val="FF0000"/>
                </a:solidFill>
              </a:rPr>
              <a:t>ووجودنا</a:t>
            </a:r>
            <a:r>
              <a:rPr lang="ar-SA" dirty="0" smtClean="0"/>
              <a:t>، </a:t>
            </a:r>
            <a:r>
              <a:rPr lang="ar-SA" dirty="0" smtClean="0"/>
              <a:t>فكلّ </a:t>
            </a:r>
            <a:r>
              <a:rPr lang="ar-SA" dirty="0"/>
              <a:t>الحقل </a:t>
            </a:r>
            <a:r>
              <a:rPr lang="ar-SA" dirty="0" smtClean="0"/>
              <a:t>الدلاليّ </a:t>
            </a:r>
            <a:r>
              <a:rPr lang="ar-SA" dirty="0"/>
              <a:t>والكلمات </a:t>
            </a:r>
            <a:r>
              <a:rPr lang="ar-SA" dirty="0" smtClean="0"/>
              <a:t>تتشكّل </a:t>
            </a:r>
            <a:r>
              <a:rPr lang="ar-SA" dirty="0"/>
              <a:t>من </a:t>
            </a:r>
            <a:r>
              <a:rPr lang="ar-SA" dirty="0" err="1"/>
              <a:t>الموتيف</a:t>
            </a:r>
            <a:r>
              <a:rPr lang="ar-SA" dirty="0"/>
              <a:t> </a:t>
            </a:r>
            <a:r>
              <a:rPr lang="ar-SA" dirty="0" smtClean="0"/>
              <a:t>(</a:t>
            </a:r>
            <a:r>
              <a:rPr lang="ar-SA" dirty="0" smtClean="0">
                <a:solidFill>
                  <a:srgbClr val="FF0000"/>
                </a:solidFill>
              </a:rPr>
              <a:t>النّخلة\الأرض</a:t>
            </a:r>
            <a:r>
              <a:rPr lang="ar-SA" dirty="0" smtClean="0"/>
              <a:t>)، </a:t>
            </a:r>
            <a:r>
              <a:rPr lang="ar-SA" dirty="0" smtClean="0">
                <a:solidFill>
                  <a:srgbClr val="FF0000"/>
                </a:solidFill>
              </a:rPr>
              <a:t>فالأرض النّخلة </a:t>
            </a:r>
            <a:r>
              <a:rPr lang="ar-SA" dirty="0">
                <a:solidFill>
                  <a:srgbClr val="FF0000"/>
                </a:solidFill>
              </a:rPr>
              <a:t>هي </a:t>
            </a:r>
            <a:r>
              <a:rPr lang="ar-SA" dirty="0" smtClean="0">
                <a:solidFill>
                  <a:srgbClr val="FF0000"/>
                </a:solidFill>
              </a:rPr>
              <a:t>المركّب الأساسيّ والرئيسيّ </a:t>
            </a:r>
            <a:r>
              <a:rPr lang="ar-SA" dirty="0">
                <a:solidFill>
                  <a:srgbClr val="FF0000"/>
                </a:solidFill>
              </a:rPr>
              <a:t>لحبكة </a:t>
            </a:r>
            <a:r>
              <a:rPr lang="ar-SA" dirty="0" smtClean="0">
                <a:solidFill>
                  <a:srgbClr val="FF0000"/>
                </a:solidFill>
              </a:rPr>
              <a:t>النصّ</a:t>
            </a:r>
            <a:r>
              <a:rPr lang="ar-SA" dirty="0" smtClean="0"/>
              <a:t>، ومن </a:t>
            </a:r>
            <a:r>
              <a:rPr lang="ar-SA" dirty="0"/>
              <a:t>هذه المفردات </a:t>
            </a:r>
            <a:r>
              <a:rPr lang="ar-SA" dirty="0" smtClean="0"/>
              <a:t>الّتي </a:t>
            </a:r>
            <a:r>
              <a:rPr lang="ar-SA" dirty="0"/>
              <a:t>تظهر في </a:t>
            </a:r>
            <a:r>
              <a:rPr lang="ar-SA" dirty="0" smtClean="0"/>
              <a:t>القصّة: "</a:t>
            </a:r>
            <a:r>
              <a:rPr lang="ar-SA" dirty="0">
                <a:solidFill>
                  <a:srgbClr val="FF0000"/>
                </a:solidFill>
              </a:rPr>
              <a:t>عبير البرتقال</a:t>
            </a:r>
            <a:r>
              <a:rPr lang="ar-SA" dirty="0" smtClean="0">
                <a:solidFill>
                  <a:srgbClr val="FF0000"/>
                </a:solidFill>
              </a:rPr>
              <a:t>، نسيم </a:t>
            </a:r>
            <a:r>
              <a:rPr lang="ar-SA" dirty="0">
                <a:solidFill>
                  <a:srgbClr val="FF0000"/>
                </a:solidFill>
              </a:rPr>
              <a:t>البحر</a:t>
            </a:r>
            <a:r>
              <a:rPr lang="ar-SA" dirty="0" smtClean="0">
                <a:solidFill>
                  <a:srgbClr val="FF0000"/>
                </a:solidFill>
              </a:rPr>
              <a:t>، تراب البيّاضة، دروب، حارة، زقاق، تلال، عود يابس</a:t>
            </a:r>
            <a:r>
              <a:rPr lang="ar-SA" dirty="0" smtClean="0"/>
              <a:t>"، كلّ </a:t>
            </a:r>
            <a:r>
              <a:rPr lang="ar-SA" dirty="0"/>
              <a:t>هذه المفردات </a:t>
            </a:r>
            <a:r>
              <a:rPr lang="ar-SA" dirty="0" err="1"/>
              <a:t>مستقاة</a:t>
            </a:r>
            <a:r>
              <a:rPr lang="ar-SA" dirty="0"/>
              <a:t> من طبيعة البيئة والأرض </a:t>
            </a:r>
            <a:r>
              <a:rPr lang="ar-SA" dirty="0" smtClean="0"/>
              <a:t>الفلسطينيّة</a:t>
            </a:r>
            <a:r>
              <a:rPr lang="ar-SA" dirty="0"/>
              <a:t>، </a:t>
            </a:r>
            <a:endParaRPr lang="ar-SA" dirty="0" smtClean="0"/>
          </a:p>
        </p:txBody>
      </p:sp>
    </p:spTree>
    <p:extLst>
      <p:ext uri="{BB962C8B-B14F-4D97-AF65-F5344CB8AC3E}">
        <p14:creationId xmlns:p14="http://schemas.microsoft.com/office/powerpoint/2010/main" val="38220474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4000" dirty="0" smtClean="0"/>
              <a:t>زاوية الإشراف</a:t>
            </a:r>
            <a:endParaRPr lang="he-IL" sz="4000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1392073"/>
            <a:ext cx="11160000" cy="4486126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ar-SA" dirty="0"/>
              <a:t>الكاتب ينقل للقارئ طبيعة البلاد الفلسطينيّة الجميلة الرّاسخة والمتجذّرة في ذاكرة وقلب كلّ فلسطينيّ، هو السّارد الّذي يصوّر بكاميرته البيئة الفلسطينيّة، وهو السّارد العليم بكل شيء. </a:t>
            </a:r>
          </a:p>
          <a:p>
            <a:pPr>
              <a:lnSpc>
                <a:spcPct val="200000"/>
              </a:lnSpc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729235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259307"/>
            <a:ext cx="11160000" cy="56188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SA" dirty="0" smtClean="0"/>
              <a:t>من </a:t>
            </a:r>
            <a:r>
              <a:rPr lang="ar-SA" dirty="0"/>
              <a:t>خلال </a:t>
            </a:r>
            <a:r>
              <a:rPr lang="ar-SA" dirty="0" smtClean="0"/>
              <a:t>القصّة يتّضح أنّ </a:t>
            </a:r>
            <a:r>
              <a:rPr lang="ar-SA" dirty="0"/>
              <a:t>الكاتب قام باستخدام </a:t>
            </a:r>
            <a:r>
              <a:rPr lang="ar-SA" dirty="0" err="1" smtClean="0">
                <a:solidFill>
                  <a:srgbClr val="FF0000"/>
                </a:solidFill>
              </a:rPr>
              <a:t>تناصّات</a:t>
            </a:r>
            <a:r>
              <a:rPr lang="ar-SA" dirty="0" smtClean="0">
                <a:solidFill>
                  <a:srgbClr val="FF0000"/>
                </a:solidFill>
              </a:rPr>
              <a:t> </a:t>
            </a:r>
            <a:r>
              <a:rPr lang="ar-SA" dirty="0">
                <a:solidFill>
                  <a:srgbClr val="FF0000"/>
                </a:solidFill>
              </a:rPr>
              <a:t>مختلفة ومتنوعة</a:t>
            </a:r>
            <a:r>
              <a:rPr lang="ar-SA" dirty="0"/>
              <a:t> </a:t>
            </a:r>
            <a:r>
              <a:rPr lang="ar-SA" dirty="0" smtClean="0"/>
              <a:t>ومنها: </a:t>
            </a:r>
            <a:r>
              <a:rPr lang="ar-SA" dirty="0" smtClean="0">
                <a:solidFill>
                  <a:srgbClr val="FF0000"/>
                </a:solidFill>
              </a:rPr>
              <a:t>الغناء </a:t>
            </a:r>
            <a:r>
              <a:rPr lang="ar-SA" dirty="0" smtClean="0">
                <a:solidFill>
                  <a:srgbClr val="FF0000"/>
                </a:solidFill>
              </a:rPr>
              <a:t>الشّعبيّ</a:t>
            </a:r>
            <a:r>
              <a:rPr lang="ar-SA" dirty="0" smtClean="0"/>
              <a:t>، </a:t>
            </a:r>
            <a:r>
              <a:rPr lang="ar-SA" dirty="0" smtClean="0">
                <a:solidFill>
                  <a:srgbClr val="FF0000"/>
                </a:solidFill>
              </a:rPr>
              <a:t>الآيات </a:t>
            </a:r>
            <a:r>
              <a:rPr lang="ar-SA" dirty="0" smtClean="0">
                <a:solidFill>
                  <a:srgbClr val="FF0000"/>
                </a:solidFill>
              </a:rPr>
              <a:t>القرآنيّة الكريمة</a:t>
            </a:r>
            <a:r>
              <a:rPr lang="ar-SA" dirty="0" smtClean="0"/>
              <a:t> </a:t>
            </a:r>
            <a:r>
              <a:rPr lang="ar-SA" dirty="0"/>
              <a:t>في </a:t>
            </a:r>
            <a:r>
              <a:rPr lang="ar-SA" dirty="0" smtClean="0">
                <a:solidFill>
                  <a:srgbClr val="FF0000"/>
                </a:solidFill>
              </a:rPr>
              <a:t>قصّة "النّخلة </a:t>
            </a:r>
            <a:r>
              <a:rPr lang="ar-SA" dirty="0">
                <a:solidFill>
                  <a:srgbClr val="FF0000"/>
                </a:solidFill>
              </a:rPr>
              <a:t>المائلة </a:t>
            </a:r>
            <a:r>
              <a:rPr lang="ar-SA" dirty="0"/>
              <a:t>"على </a:t>
            </a:r>
            <a:r>
              <a:rPr lang="ar-SA" dirty="0" smtClean="0"/>
              <a:t>النّحو التّالي</a:t>
            </a:r>
            <a:r>
              <a:rPr lang="ar-SA" dirty="0"/>
              <a:t>:</a:t>
            </a:r>
          </a:p>
          <a:p>
            <a:pPr>
              <a:lnSpc>
                <a:spcPct val="150000"/>
              </a:lnSpc>
            </a:pPr>
            <a:r>
              <a:rPr lang="ar-SA" dirty="0" smtClean="0">
                <a:solidFill>
                  <a:srgbClr val="FF0000"/>
                </a:solidFill>
              </a:rPr>
              <a:t>حرّف </a:t>
            </a:r>
            <a:r>
              <a:rPr lang="ar-SA" dirty="0">
                <a:solidFill>
                  <a:srgbClr val="FF0000"/>
                </a:solidFill>
              </a:rPr>
              <a:t>الكاتب </a:t>
            </a:r>
            <a:r>
              <a:rPr lang="ar-SA" dirty="0"/>
              <a:t>قوله </a:t>
            </a:r>
            <a:r>
              <a:rPr lang="ar-SA" dirty="0" smtClean="0"/>
              <a:t>تعالى: "</a:t>
            </a:r>
            <a:r>
              <a:rPr lang="ar-SA" dirty="0">
                <a:solidFill>
                  <a:srgbClr val="FF0000"/>
                </a:solidFill>
              </a:rPr>
              <a:t>ما ضل صاحبكم وما </a:t>
            </a:r>
            <a:r>
              <a:rPr lang="ar-SA" dirty="0" smtClean="0">
                <a:solidFill>
                  <a:srgbClr val="FF0000"/>
                </a:solidFill>
              </a:rPr>
              <a:t>غوى</a:t>
            </a:r>
            <a:r>
              <a:rPr lang="ar-SA" dirty="0" smtClean="0"/>
              <a:t>" إلى </a:t>
            </a:r>
            <a:r>
              <a:rPr lang="ar-SA" dirty="0"/>
              <a:t>"</a:t>
            </a:r>
            <a:r>
              <a:rPr lang="ar-SA" dirty="0">
                <a:solidFill>
                  <a:srgbClr val="FF0000"/>
                </a:solidFill>
              </a:rPr>
              <a:t>ما </a:t>
            </a:r>
            <a:r>
              <a:rPr lang="ar-SA" dirty="0" smtClean="0">
                <a:solidFill>
                  <a:srgbClr val="FF0000"/>
                </a:solidFill>
              </a:rPr>
              <a:t>ضلّ </a:t>
            </a:r>
            <a:r>
              <a:rPr lang="ar-SA" dirty="0">
                <a:solidFill>
                  <a:srgbClr val="FF0000"/>
                </a:solidFill>
              </a:rPr>
              <a:t>صاحبك وما هوى</a:t>
            </a:r>
            <a:r>
              <a:rPr lang="ar-SA" dirty="0" smtClean="0"/>
              <a:t>"، فهو </a:t>
            </a:r>
            <a:r>
              <a:rPr lang="ar-SA" dirty="0"/>
              <a:t>يخاطب </a:t>
            </a:r>
            <a:r>
              <a:rPr lang="ar-SA" dirty="0" smtClean="0"/>
              <a:t>النّخلة </a:t>
            </a:r>
            <a:r>
              <a:rPr lang="ar-SA" dirty="0"/>
              <a:t>بجملة "</a:t>
            </a:r>
            <a:r>
              <a:rPr lang="ar-SA" dirty="0">
                <a:solidFill>
                  <a:srgbClr val="FF0000"/>
                </a:solidFill>
              </a:rPr>
              <a:t>ما ضل صاحبك وما هوى</a:t>
            </a:r>
            <a:r>
              <a:rPr lang="ar-SA" dirty="0" smtClean="0"/>
              <a:t>"، وهو قول </a:t>
            </a:r>
            <a:r>
              <a:rPr lang="ar-SA" dirty="0"/>
              <a:t>مأخوذ من الآية الكريمة (سورة </a:t>
            </a:r>
            <a:r>
              <a:rPr lang="ar-SA" dirty="0" smtClean="0"/>
              <a:t>النّجم) يقوم </a:t>
            </a:r>
            <a:r>
              <a:rPr lang="ar-SA" dirty="0"/>
              <a:t>بذلك من </a:t>
            </a:r>
            <a:r>
              <a:rPr lang="ar-SA" dirty="0" smtClean="0"/>
              <a:t>أجل </a:t>
            </a:r>
            <a:r>
              <a:rPr lang="ar-SA" dirty="0"/>
              <a:t>استخدام لفظ صاحبك ويقصد </a:t>
            </a:r>
            <a:r>
              <a:rPr lang="ar-SA" dirty="0" smtClean="0"/>
              <a:t>بها: أيّتها النّخلة، وما </a:t>
            </a:r>
            <a:r>
              <a:rPr lang="ar-SA" dirty="0"/>
              <a:t>هوى ولا عشق ولا </a:t>
            </a:r>
            <a:r>
              <a:rPr lang="ar-SA" dirty="0" smtClean="0"/>
              <a:t>أحبّ سواكِ إلّا أرضك، هنا يتجلّى </a:t>
            </a:r>
            <a:r>
              <a:rPr lang="ar-SA" dirty="0"/>
              <a:t>لنا </a:t>
            </a:r>
            <a:r>
              <a:rPr lang="ar-SA" dirty="0" smtClean="0"/>
              <a:t>حبّه </a:t>
            </a:r>
            <a:r>
              <a:rPr lang="ar-SA" dirty="0"/>
              <a:t>وعشقه </a:t>
            </a:r>
            <a:r>
              <a:rPr lang="ar-SA" dirty="0" smtClean="0"/>
              <a:t>وإخلاصه </a:t>
            </a:r>
            <a:r>
              <a:rPr lang="ar-SA" dirty="0"/>
              <a:t>للأرض</a:t>
            </a:r>
            <a:r>
              <a:rPr lang="ar-SA" dirty="0" smtClean="0"/>
              <a:t>، لا </a:t>
            </a:r>
            <a:r>
              <a:rPr lang="ar-SA" dirty="0" smtClean="0">
                <a:solidFill>
                  <a:srgbClr val="FF0000"/>
                </a:solidFill>
              </a:rPr>
              <a:t>يحبّ شيئًا </a:t>
            </a:r>
            <a:r>
              <a:rPr lang="ar-SA" dirty="0" smtClean="0">
                <a:solidFill>
                  <a:srgbClr val="FF0000"/>
                </a:solidFill>
              </a:rPr>
              <a:t>أكثر من النّخلة إلّا أرضه، </a:t>
            </a:r>
            <a:r>
              <a:rPr lang="ar-SA" dirty="0" smtClean="0">
                <a:solidFill>
                  <a:srgbClr val="FF0000"/>
                </a:solidFill>
              </a:rPr>
              <a:t>و</a:t>
            </a:r>
            <a:r>
              <a:rPr lang="ar-SA" dirty="0" smtClean="0"/>
              <a:t>هذا يدلّ </a:t>
            </a:r>
            <a:r>
              <a:rPr lang="ar-SA" dirty="0"/>
              <a:t>على ارتباطه بالأرض</a:t>
            </a:r>
            <a:r>
              <a:rPr lang="ar-SA" dirty="0" smtClean="0"/>
              <a:t>، فهي </a:t>
            </a:r>
            <a:r>
              <a:rPr lang="ar-SA" dirty="0"/>
              <a:t>جزء من وجوده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660884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4000" dirty="0" err="1" smtClean="0"/>
              <a:t>التّناصّ</a:t>
            </a:r>
            <a:endParaRPr lang="he-IL" sz="4000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933095"/>
            <a:ext cx="11160000" cy="494510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ar-SA" b="1" dirty="0" smtClean="0">
                <a:solidFill>
                  <a:srgbClr val="FF0000"/>
                </a:solidFill>
              </a:rPr>
              <a:t>يظهر </a:t>
            </a:r>
            <a:r>
              <a:rPr lang="ar-SA" b="1" dirty="0" err="1" smtClean="0">
                <a:solidFill>
                  <a:srgbClr val="FF0000"/>
                </a:solidFill>
              </a:rPr>
              <a:t>التّناصّ</a:t>
            </a:r>
            <a:r>
              <a:rPr lang="ar-SA" b="1" dirty="0" smtClean="0">
                <a:solidFill>
                  <a:srgbClr val="FF0000"/>
                </a:solidFill>
              </a:rPr>
              <a:t> </a:t>
            </a:r>
            <a:r>
              <a:rPr lang="ar-SA" dirty="0" smtClean="0"/>
              <a:t>بشكل </a:t>
            </a:r>
            <a:r>
              <a:rPr lang="ar-SA" dirty="0"/>
              <a:t>بارز في </a:t>
            </a:r>
            <a:r>
              <a:rPr lang="ar-SA" dirty="0" smtClean="0"/>
              <a:t>القصّة وخاصّة </a:t>
            </a:r>
            <a:r>
              <a:rPr lang="ar-SA" dirty="0">
                <a:solidFill>
                  <a:srgbClr val="FF0000"/>
                </a:solidFill>
              </a:rPr>
              <a:t>في العديد من الآيات القرآنية </a:t>
            </a:r>
            <a:r>
              <a:rPr lang="ar-SA" dirty="0" smtClean="0"/>
              <a:t>: </a:t>
            </a:r>
            <a:r>
              <a:rPr lang="ar-SA" dirty="0"/>
              <a:t>(</a:t>
            </a:r>
            <a:r>
              <a:rPr lang="ar-SA" dirty="0" smtClean="0"/>
              <a:t>والنّخل </a:t>
            </a:r>
            <a:r>
              <a:rPr lang="ar-SA" dirty="0"/>
              <a:t>ذات الأكمام) ،وهذا يعطي </a:t>
            </a:r>
            <a:r>
              <a:rPr lang="ar-SA" dirty="0" smtClean="0"/>
              <a:t>قدسيّة للنّخلة </a:t>
            </a:r>
            <a:r>
              <a:rPr lang="ar-SA" dirty="0"/>
              <a:t>بسبب ذكرها في القرآن الكريم</a:t>
            </a:r>
            <a:r>
              <a:rPr lang="ar-SA" dirty="0" smtClean="0"/>
              <a:t>، فقد </a:t>
            </a:r>
            <a:r>
              <a:rPr lang="ar-SA" dirty="0"/>
              <a:t>كان </a:t>
            </a:r>
            <a:r>
              <a:rPr lang="ar-SA" dirty="0" smtClean="0"/>
              <a:t>أبوه </a:t>
            </a:r>
            <a:r>
              <a:rPr lang="ar-SA" dirty="0"/>
              <a:t>يقول </a:t>
            </a:r>
            <a:r>
              <a:rPr lang="ar-SA" dirty="0" smtClean="0"/>
              <a:t>أنّ </a:t>
            </a:r>
            <a:r>
              <a:rPr lang="ar-SA" dirty="0"/>
              <a:t>الله خلق </a:t>
            </a:r>
            <a:r>
              <a:rPr lang="ar-SA" dirty="0" smtClean="0"/>
              <a:t>النّخيل </a:t>
            </a:r>
            <a:r>
              <a:rPr lang="ar-SA" dirty="0"/>
              <a:t>في </a:t>
            </a:r>
            <a:r>
              <a:rPr lang="ar-SA" dirty="0" smtClean="0"/>
              <a:t>الجنّة </a:t>
            </a:r>
            <a:r>
              <a:rPr lang="ar-SA" dirty="0"/>
              <a:t>في دار الإسلام</a:t>
            </a:r>
            <a:r>
              <a:rPr lang="ar-SA" dirty="0" smtClean="0"/>
              <a:t>، </a:t>
            </a:r>
            <a:r>
              <a:rPr lang="ar-SA" dirty="0" smtClean="0">
                <a:solidFill>
                  <a:srgbClr val="FF0000"/>
                </a:solidFill>
              </a:rPr>
              <a:t>واختار التّمر لتتغذّى </a:t>
            </a:r>
            <a:r>
              <a:rPr lang="ar-SA" dirty="0">
                <a:solidFill>
                  <a:srgbClr val="FF0000"/>
                </a:solidFill>
              </a:rPr>
              <a:t>به </a:t>
            </a:r>
            <a:r>
              <a:rPr lang="ar-SA" dirty="0" smtClean="0">
                <a:solidFill>
                  <a:srgbClr val="FF0000"/>
                </a:solidFill>
              </a:rPr>
              <a:t>ستّنا </a:t>
            </a:r>
            <a:r>
              <a:rPr lang="ar-SA" dirty="0">
                <a:solidFill>
                  <a:srgbClr val="FF0000"/>
                </a:solidFill>
              </a:rPr>
              <a:t>مريم </a:t>
            </a:r>
            <a:r>
              <a:rPr lang="ar-SA" dirty="0"/>
              <a:t>عندما وضعت </a:t>
            </a:r>
            <a:r>
              <a:rPr lang="ar-SA" dirty="0" smtClean="0"/>
              <a:t>سيّدنا </a:t>
            </a:r>
            <a:r>
              <a:rPr lang="ar-SA" dirty="0"/>
              <a:t>عيسى عليه </a:t>
            </a:r>
            <a:r>
              <a:rPr lang="ar-SA" dirty="0" smtClean="0"/>
              <a:t>السّلام. </a:t>
            </a:r>
            <a:endParaRPr lang="ar-SA" dirty="0"/>
          </a:p>
          <a:p>
            <a:pPr>
              <a:lnSpc>
                <a:spcPct val="150000"/>
              </a:lnSpc>
            </a:pPr>
            <a:r>
              <a:rPr lang="ar-SA" dirty="0"/>
              <a:t>(</a:t>
            </a:r>
            <a:r>
              <a:rPr lang="ar-SA" dirty="0" smtClean="0">
                <a:solidFill>
                  <a:srgbClr val="FF0000"/>
                </a:solidFill>
              </a:rPr>
              <a:t>وهزّي إليك </a:t>
            </a:r>
            <a:r>
              <a:rPr lang="ar-SA" dirty="0">
                <a:solidFill>
                  <a:srgbClr val="FF0000"/>
                </a:solidFill>
              </a:rPr>
              <a:t>بجذع </a:t>
            </a:r>
            <a:r>
              <a:rPr lang="ar-SA" dirty="0" smtClean="0">
                <a:solidFill>
                  <a:srgbClr val="FF0000"/>
                </a:solidFill>
              </a:rPr>
              <a:t>النّخلة </a:t>
            </a:r>
            <a:r>
              <a:rPr lang="ar-SA" dirty="0">
                <a:solidFill>
                  <a:srgbClr val="FF0000"/>
                </a:solidFill>
              </a:rPr>
              <a:t>يتساقط </a:t>
            </a:r>
            <a:r>
              <a:rPr lang="ar-SA" dirty="0" smtClean="0">
                <a:solidFill>
                  <a:srgbClr val="FF0000"/>
                </a:solidFill>
              </a:rPr>
              <a:t>رُطَبًا جنيَّا</a:t>
            </a:r>
            <a:r>
              <a:rPr lang="ar-SA" dirty="0" smtClean="0"/>
              <a:t>).</a:t>
            </a:r>
          </a:p>
          <a:p>
            <a:pPr>
              <a:lnSpc>
                <a:spcPct val="150000"/>
              </a:lnSpc>
            </a:pPr>
            <a:r>
              <a:rPr lang="ar-SA" dirty="0" smtClean="0"/>
              <a:t> يتجلّى </a:t>
            </a:r>
            <a:r>
              <a:rPr lang="ar-SA" dirty="0" err="1" smtClean="0">
                <a:solidFill>
                  <a:srgbClr val="FF0000"/>
                </a:solidFill>
              </a:rPr>
              <a:t>التّناصّ</a:t>
            </a:r>
            <a:r>
              <a:rPr lang="ar-SA" dirty="0" smtClean="0">
                <a:solidFill>
                  <a:srgbClr val="FF0000"/>
                </a:solidFill>
              </a:rPr>
              <a:t> الدّينيّ </a:t>
            </a:r>
            <a:r>
              <a:rPr lang="ar-SA" dirty="0"/>
              <a:t>عن ولادة </a:t>
            </a:r>
            <a:r>
              <a:rPr lang="ar-SA" dirty="0" smtClean="0"/>
              <a:t>سيّدنا </a:t>
            </a:r>
            <a:r>
              <a:rPr lang="ar-SA" dirty="0"/>
              <a:t>عيسى عليه </a:t>
            </a:r>
            <a:r>
              <a:rPr lang="ar-SA" dirty="0" smtClean="0"/>
              <a:t>السّلام، شهدت النّخلة </a:t>
            </a:r>
            <a:r>
              <a:rPr lang="ar-SA" dirty="0"/>
              <a:t>معجزة الولادة</a:t>
            </a:r>
            <a:r>
              <a:rPr lang="ar-SA" dirty="0" smtClean="0"/>
              <a:t>، وخفّفت الرّطب </a:t>
            </a:r>
            <a:r>
              <a:rPr lang="ar-SA" dirty="0"/>
              <a:t>من معاناة </a:t>
            </a:r>
            <a:r>
              <a:rPr lang="ar-SA" dirty="0" smtClean="0"/>
              <a:t>ستّنا </a:t>
            </a:r>
            <a:r>
              <a:rPr lang="ar-SA" dirty="0"/>
              <a:t>مريم</a:t>
            </a:r>
            <a:r>
              <a:rPr lang="ar-SA" dirty="0" smtClean="0"/>
              <a:t>، </a:t>
            </a:r>
          </a:p>
          <a:p>
            <a:pPr>
              <a:lnSpc>
                <a:spcPct val="150000"/>
              </a:lnSpc>
            </a:pPr>
            <a:r>
              <a:rPr lang="ar-SA" b="1" dirty="0" smtClean="0">
                <a:solidFill>
                  <a:srgbClr val="FF0000"/>
                </a:solidFill>
              </a:rPr>
              <a:t>هدف </a:t>
            </a:r>
            <a:r>
              <a:rPr lang="ar-SA" b="1" dirty="0">
                <a:solidFill>
                  <a:srgbClr val="FF0000"/>
                </a:solidFill>
              </a:rPr>
              <a:t>طه من استخدام </a:t>
            </a:r>
            <a:r>
              <a:rPr lang="ar-SA" b="1" dirty="0" err="1">
                <a:solidFill>
                  <a:srgbClr val="FF0000"/>
                </a:solidFill>
              </a:rPr>
              <a:t>التناصّ</a:t>
            </a:r>
            <a:r>
              <a:rPr lang="ar-SA" b="1" dirty="0">
                <a:solidFill>
                  <a:srgbClr val="FF0000"/>
                </a:solidFill>
              </a:rPr>
              <a:t> </a:t>
            </a:r>
            <a:r>
              <a:rPr lang="ar-SA" dirty="0"/>
              <a:t>هو</a:t>
            </a:r>
            <a:r>
              <a:rPr lang="ar-SA" dirty="0">
                <a:solidFill>
                  <a:srgbClr val="FF0000"/>
                </a:solidFill>
              </a:rPr>
              <a:t>: </a:t>
            </a:r>
            <a:r>
              <a:rPr lang="ar-SA" dirty="0" smtClean="0">
                <a:solidFill>
                  <a:srgbClr val="FF0000"/>
                </a:solidFill>
              </a:rPr>
              <a:t>إضفاء جوّ </a:t>
            </a:r>
            <a:r>
              <a:rPr lang="ar-SA" dirty="0">
                <a:solidFill>
                  <a:srgbClr val="FF0000"/>
                </a:solidFill>
              </a:rPr>
              <a:t>من القداسة </a:t>
            </a:r>
            <a:r>
              <a:rPr lang="ar-SA" dirty="0" smtClean="0">
                <a:solidFill>
                  <a:srgbClr val="FF0000"/>
                </a:solidFill>
              </a:rPr>
              <a:t>على النّخلة، والإشارة إلى </a:t>
            </a:r>
            <a:r>
              <a:rPr lang="ar-SA" dirty="0">
                <a:solidFill>
                  <a:srgbClr val="FF0000"/>
                </a:solidFill>
              </a:rPr>
              <a:t>مدى </a:t>
            </a:r>
            <a:r>
              <a:rPr lang="ar-SA" dirty="0" smtClean="0">
                <a:solidFill>
                  <a:srgbClr val="FF0000"/>
                </a:solidFill>
              </a:rPr>
              <a:t>أهمّيّتها</a:t>
            </a:r>
            <a:r>
              <a:rPr lang="ar-SA" dirty="0" smtClean="0"/>
              <a:t>.</a:t>
            </a:r>
            <a:endParaRPr lang="ar-SA" dirty="0"/>
          </a:p>
          <a:p>
            <a:pPr>
              <a:lnSpc>
                <a:spcPct val="150000"/>
              </a:lnSpc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6909541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709685"/>
            <a:ext cx="11160000" cy="5168514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ar-SA" dirty="0" smtClean="0">
                <a:solidFill>
                  <a:srgbClr val="FF0000"/>
                </a:solidFill>
              </a:rPr>
              <a:t>غيّر طه </a:t>
            </a:r>
            <a:r>
              <a:rPr lang="ar-SA" dirty="0">
                <a:solidFill>
                  <a:srgbClr val="FF0000"/>
                </a:solidFill>
              </a:rPr>
              <a:t>قول </a:t>
            </a:r>
            <a:r>
              <a:rPr lang="ar-SA" dirty="0"/>
              <a:t>امرئ </a:t>
            </a:r>
            <a:r>
              <a:rPr lang="ar-SA" dirty="0" smtClean="0"/>
              <a:t>القيس: "</a:t>
            </a:r>
            <a:r>
              <a:rPr lang="ar-SA" b="1" dirty="0" smtClean="0">
                <a:solidFill>
                  <a:srgbClr val="FF0000"/>
                </a:solidFill>
              </a:rPr>
              <a:t>ضيّعني  أبي </a:t>
            </a:r>
            <a:r>
              <a:rPr lang="ar-SA" b="1" dirty="0">
                <a:solidFill>
                  <a:srgbClr val="FF0000"/>
                </a:solidFill>
              </a:rPr>
              <a:t>صغيرًا </a:t>
            </a:r>
            <a:r>
              <a:rPr lang="ar-SA" b="1" dirty="0" smtClean="0">
                <a:solidFill>
                  <a:srgbClr val="FF0000"/>
                </a:solidFill>
              </a:rPr>
              <a:t>وحمّلني </a:t>
            </a:r>
            <a:r>
              <a:rPr lang="ar-SA" b="1" dirty="0">
                <a:solidFill>
                  <a:srgbClr val="FF0000"/>
                </a:solidFill>
              </a:rPr>
              <a:t>دمه </a:t>
            </a:r>
            <a:r>
              <a:rPr lang="ar-SA" b="1" dirty="0" smtClean="0">
                <a:solidFill>
                  <a:srgbClr val="FF0000"/>
                </a:solidFill>
              </a:rPr>
              <a:t>كبيرًا</a:t>
            </a:r>
            <a:r>
              <a:rPr lang="ar-SA" dirty="0" smtClean="0"/>
              <a:t>" إلى قوله "</a:t>
            </a:r>
            <a:r>
              <a:rPr lang="ar-SA" b="1" dirty="0" smtClean="0">
                <a:solidFill>
                  <a:srgbClr val="FF0000"/>
                </a:solidFill>
              </a:rPr>
              <a:t>ضيّعني أبي </a:t>
            </a:r>
            <a:r>
              <a:rPr lang="ar-SA" b="1" dirty="0">
                <a:solidFill>
                  <a:srgbClr val="FF0000"/>
                </a:solidFill>
              </a:rPr>
              <a:t>صغيرًا </a:t>
            </a:r>
            <a:r>
              <a:rPr lang="ar-SA" b="1" dirty="0" smtClean="0">
                <a:solidFill>
                  <a:srgbClr val="FF0000"/>
                </a:solidFill>
              </a:rPr>
              <a:t>وحمّلني الهمّ </a:t>
            </a:r>
            <a:r>
              <a:rPr lang="ar-SA" b="1" dirty="0">
                <a:solidFill>
                  <a:srgbClr val="FF0000"/>
                </a:solidFill>
              </a:rPr>
              <a:t>صغيرًا</a:t>
            </a:r>
            <a:r>
              <a:rPr lang="ar-SA" dirty="0"/>
              <a:t>" يوسف العلي </a:t>
            </a:r>
            <a:r>
              <a:rPr lang="ar-SA" dirty="0">
                <a:solidFill>
                  <a:srgbClr val="FF0000"/>
                </a:solidFill>
              </a:rPr>
              <a:t>يعاني من </a:t>
            </a:r>
            <a:r>
              <a:rPr lang="ar-SA" dirty="0" smtClean="0">
                <a:solidFill>
                  <a:srgbClr val="FF0000"/>
                </a:solidFill>
              </a:rPr>
              <a:t>الضّياع </a:t>
            </a:r>
            <a:r>
              <a:rPr lang="ar-SA" dirty="0">
                <a:solidFill>
                  <a:srgbClr val="FF0000"/>
                </a:solidFill>
              </a:rPr>
              <a:t>والفقدان </a:t>
            </a:r>
            <a:r>
              <a:rPr lang="ar-SA" dirty="0" smtClean="0"/>
              <a:t>وخاصّة </a:t>
            </a:r>
            <a:r>
              <a:rPr lang="ar-SA" dirty="0"/>
              <a:t>في </a:t>
            </a:r>
            <a:r>
              <a:rPr lang="ar-SA" dirty="0" smtClean="0">
                <a:solidFill>
                  <a:srgbClr val="FF0000"/>
                </a:solidFill>
              </a:rPr>
              <a:t>سنّ الطّفولة</a:t>
            </a:r>
            <a:r>
              <a:rPr lang="ar-SA" dirty="0" smtClean="0"/>
              <a:t>، الطّفولة </a:t>
            </a:r>
            <a:r>
              <a:rPr lang="ar-SA" dirty="0"/>
              <a:t>الجميلة </a:t>
            </a:r>
            <a:r>
              <a:rPr lang="ar-SA" dirty="0" smtClean="0"/>
              <a:t>هُدمت </a:t>
            </a:r>
            <a:r>
              <a:rPr lang="ar-SA" dirty="0"/>
              <a:t>عندما </a:t>
            </a:r>
            <a:r>
              <a:rPr lang="ar-SA" dirty="0">
                <a:solidFill>
                  <a:srgbClr val="FF0000"/>
                </a:solidFill>
              </a:rPr>
              <a:t>هدموا قريته </a:t>
            </a:r>
            <a:r>
              <a:rPr lang="ar-SA" dirty="0" err="1">
                <a:solidFill>
                  <a:srgbClr val="FF0000"/>
                </a:solidFill>
              </a:rPr>
              <a:t>ميعار</a:t>
            </a:r>
            <a:r>
              <a:rPr lang="ar-SA" dirty="0" smtClean="0"/>
              <a:t>، فيها </a:t>
            </a:r>
            <a:r>
              <a:rPr lang="ar-SA" dirty="0"/>
              <a:t>فقدان </a:t>
            </a:r>
            <a:r>
              <a:rPr lang="ar-SA" dirty="0" smtClean="0"/>
              <a:t>الأرض </a:t>
            </a:r>
            <a:r>
              <a:rPr lang="ar-SA" dirty="0"/>
              <a:t>والأحباب </a:t>
            </a:r>
            <a:r>
              <a:rPr lang="ar-SA" dirty="0" smtClean="0"/>
              <a:t>والأصدقاء. </a:t>
            </a:r>
            <a:r>
              <a:rPr lang="ar-SA" dirty="0" smtClean="0"/>
              <a:t>وينقل </a:t>
            </a:r>
            <a:r>
              <a:rPr lang="ar-SA" dirty="0"/>
              <a:t>تجربة </a:t>
            </a:r>
            <a:r>
              <a:rPr lang="ar-SA" dirty="0" smtClean="0"/>
              <a:t>أيّوب، ويتحدّث </a:t>
            </a:r>
            <a:r>
              <a:rPr lang="ar-SA" dirty="0"/>
              <a:t>عن "</a:t>
            </a:r>
            <a:r>
              <a:rPr lang="ar-SA" dirty="0">
                <a:solidFill>
                  <a:srgbClr val="FF0000"/>
                </a:solidFill>
              </a:rPr>
              <a:t>الفردوس </a:t>
            </a:r>
            <a:r>
              <a:rPr lang="ar-SA" dirty="0" smtClean="0">
                <a:solidFill>
                  <a:srgbClr val="FF0000"/>
                </a:solidFill>
              </a:rPr>
              <a:t>المفقود</a:t>
            </a:r>
            <a:r>
              <a:rPr lang="ar-SA" dirty="0"/>
              <a:t>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18864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سنتعلّم اليوم عن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ar-SA" dirty="0" smtClean="0"/>
              <a:t>اللّون الأدبيّ – القصّة القصيرة</a:t>
            </a:r>
            <a:endParaRPr lang="he-IL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endParaRPr lang="ar-SA" dirty="0" smtClean="0"/>
          </a:p>
          <a:p>
            <a:r>
              <a:rPr lang="ar-SA" dirty="0" smtClean="0"/>
              <a:t>- القصّة القصيرة المحليّة</a:t>
            </a:r>
          </a:p>
          <a:p>
            <a:r>
              <a:rPr lang="ar-SA" dirty="0"/>
              <a:t>- الكاتب محمّد علي </a:t>
            </a:r>
            <a:r>
              <a:rPr lang="ar-SA" dirty="0" smtClean="0"/>
              <a:t>طه</a:t>
            </a:r>
          </a:p>
          <a:p>
            <a:r>
              <a:rPr lang="ar-SA" dirty="0" smtClean="0"/>
              <a:t>- ركائز القصّة القصيرة</a:t>
            </a:r>
          </a:p>
          <a:p>
            <a:r>
              <a:rPr lang="ar-SA" dirty="0" smtClean="0"/>
              <a:t>- العلاقة بين الكاتب ونتاجه</a:t>
            </a:r>
          </a:p>
          <a:p>
            <a:r>
              <a:rPr lang="ar-SA" dirty="0" smtClean="0"/>
              <a:t>- محاور مركزيّة في قصّة النّخلة المائلة</a:t>
            </a:r>
          </a:p>
          <a:p>
            <a:r>
              <a:rPr lang="ar-SA" dirty="0" smtClean="0"/>
              <a:t>- الشخصيّات في القصّة القصيرة المحليّة</a:t>
            </a:r>
          </a:p>
          <a:p>
            <a:r>
              <a:rPr lang="ar-SA" dirty="0" smtClean="0"/>
              <a:t>- توظيف الرّموز في القصّة القصيرة المحليّة</a:t>
            </a:r>
          </a:p>
          <a:p>
            <a:r>
              <a:rPr lang="ar-SA" dirty="0" smtClean="0"/>
              <a:t>- أساليب فنيّة وبلاغيّة في القصّة القصيرة المحليّة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6071025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4000" dirty="0" smtClean="0"/>
              <a:t>التّرميز في الأسماء</a:t>
            </a:r>
            <a:endParaRPr lang="he-IL" sz="4000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933094"/>
            <a:ext cx="11160000" cy="494510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SA" dirty="0"/>
              <a:t>نلاحظ </a:t>
            </a:r>
            <a:r>
              <a:rPr lang="ar-SA" dirty="0">
                <a:solidFill>
                  <a:srgbClr val="FF0000"/>
                </a:solidFill>
              </a:rPr>
              <a:t>أسلوب </a:t>
            </a:r>
            <a:r>
              <a:rPr lang="ar-SA" dirty="0" smtClean="0">
                <a:solidFill>
                  <a:srgbClr val="FF0000"/>
                </a:solidFill>
              </a:rPr>
              <a:t>التّرميز في </a:t>
            </a:r>
            <a:r>
              <a:rPr lang="ar-SA" dirty="0" smtClean="0">
                <a:solidFill>
                  <a:srgbClr val="FF0000"/>
                </a:solidFill>
              </a:rPr>
              <a:t>الأسماء</a:t>
            </a:r>
            <a:r>
              <a:rPr lang="ar-SA" dirty="0" smtClean="0"/>
              <a:t>، </a:t>
            </a:r>
            <a:r>
              <a:rPr lang="ar-SA" dirty="0" smtClean="0">
                <a:solidFill>
                  <a:srgbClr val="FF0000"/>
                </a:solidFill>
              </a:rPr>
              <a:t>يوسف </a:t>
            </a:r>
            <a:r>
              <a:rPr lang="ar-SA" dirty="0">
                <a:solidFill>
                  <a:srgbClr val="FF0000"/>
                </a:solidFill>
              </a:rPr>
              <a:t>العلي </a:t>
            </a:r>
            <a:r>
              <a:rPr lang="ar-SA" dirty="0"/>
              <a:t>يعيدنا </a:t>
            </a:r>
            <a:r>
              <a:rPr lang="ar-SA" dirty="0" smtClean="0"/>
              <a:t>إلى </a:t>
            </a:r>
            <a:r>
              <a:rPr lang="ar-SA" dirty="0" smtClean="0"/>
              <a:t>الماضي الّذي يمثّل </a:t>
            </a:r>
            <a:r>
              <a:rPr lang="ar-SA" dirty="0"/>
              <a:t>له زمان </a:t>
            </a:r>
            <a:r>
              <a:rPr lang="ar-SA" dirty="0" smtClean="0"/>
              <a:t>السّعادة والاستقرار والطّفولة السّعيدة </a:t>
            </a:r>
            <a:r>
              <a:rPr lang="ar-SA" dirty="0"/>
              <a:t>بين </a:t>
            </a:r>
            <a:r>
              <a:rPr lang="ar-SA" dirty="0" smtClean="0"/>
              <a:t>أحضان أصدقائه وأهله </a:t>
            </a:r>
            <a:r>
              <a:rPr lang="ar-SA" dirty="0"/>
              <a:t>في </a:t>
            </a:r>
            <a:r>
              <a:rPr lang="ar-SA" dirty="0" smtClean="0"/>
              <a:t>أرضه</a:t>
            </a:r>
            <a:r>
              <a:rPr lang="ar-SA" dirty="0" smtClean="0"/>
              <a:t> </a:t>
            </a:r>
            <a:r>
              <a:rPr lang="ar-SA" dirty="0"/>
              <a:t>وبلده</a:t>
            </a:r>
            <a:r>
              <a:rPr lang="ar-SA" dirty="0" smtClean="0"/>
              <a:t>، والتّمسّك </a:t>
            </a:r>
            <a:r>
              <a:rPr lang="ar-SA" dirty="0" smtClean="0">
                <a:solidFill>
                  <a:srgbClr val="FF0000"/>
                </a:solidFill>
              </a:rPr>
              <a:t>بالقيم </a:t>
            </a:r>
            <a:r>
              <a:rPr lang="ar-SA" dirty="0">
                <a:solidFill>
                  <a:srgbClr val="FF0000"/>
                </a:solidFill>
              </a:rPr>
              <a:t>والعادات </a:t>
            </a:r>
            <a:r>
              <a:rPr lang="ar-SA" dirty="0"/>
              <a:t>الأصيلة </a:t>
            </a:r>
            <a:r>
              <a:rPr lang="ar-SA" dirty="0" smtClean="0"/>
              <a:t>العربيّة الفلسطينيّة</a:t>
            </a:r>
            <a:r>
              <a:rPr lang="ar-SA" dirty="0"/>
              <a:t>، </a:t>
            </a:r>
            <a:r>
              <a:rPr lang="ar-SA" dirty="0">
                <a:solidFill>
                  <a:srgbClr val="FF0000"/>
                </a:solidFill>
              </a:rPr>
              <a:t>يحمل في ذاكرته ذاكرة </a:t>
            </a:r>
            <a:r>
              <a:rPr lang="ar-SA" dirty="0" smtClean="0">
                <a:solidFill>
                  <a:srgbClr val="FF0000"/>
                </a:solidFill>
              </a:rPr>
              <a:t>الطّفولة </a:t>
            </a:r>
            <a:r>
              <a:rPr lang="ar-SA" dirty="0" smtClean="0"/>
              <a:t>النديّة </a:t>
            </a:r>
            <a:r>
              <a:rPr lang="ar-SA" dirty="0">
                <a:solidFill>
                  <a:srgbClr val="FF0000"/>
                </a:solidFill>
              </a:rPr>
              <a:t>وجعبة من </a:t>
            </a:r>
            <a:r>
              <a:rPr lang="ar-SA" dirty="0" smtClean="0">
                <a:solidFill>
                  <a:srgbClr val="FF0000"/>
                </a:solidFill>
              </a:rPr>
              <a:t>الذّكريات </a:t>
            </a:r>
            <a:r>
              <a:rPr lang="ar-SA" dirty="0">
                <a:solidFill>
                  <a:srgbClr val="FF0000"/>
                </a:solidFill>
              </a:rPr>
              <a:t>عن قريته </a:t>
            </a:r>
            <a:r>
              <a:rPr lang="ar-SA" dirty="0" err="1" smtClean="0">
                <a:solidFill>
                  <a:srgbClr val="FF0000"/>
                </a:solidFill>
              </a:rPr>
              <a:t>الجليليّة</a:t>
            </a:r>
            <a:r>
              <a:rPr lang="ar-SA" dirty="0" smtClean="0">
                <a:solidFill>
                  <a:srgbClr val="FF0000"/>
                </a:solidFill>
              </a:rPr>
              <a:t> </a:t>
            </a:r>
            <a:r>
              <a:rPr lang="ar-SA" dirty="0" err="1" smtClean="0">
                <a:solidFill>
                  <a:srgbClr val="FF0000"/>
                </a:solidFill>
              </a:rPr>
              <a:t>ميعار</a:t>
            </a:r>
            <a:r>
              <a:rPr lang="ar-SA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ar-SA" dirty="0"/>
              <a:t>-</a:t>
            </a:r>
            <a:r>
              <a:rPr lang="ar-SA" dirty="0" smtClean="0"/>
              <a:t> </a:t>
            </a:r>
            <a:r>
              <a:rPr lang="ar-SA" dirty="0" smtClean="0">
                <a:solidFill>
                  <a:srgbClr val="FF0000"/>
                </a:solidFill>
              </a:rPr>
              <a:t>يوسف العلي </a:t>
            </a:r>
            <a:r>
              <a:rPr lang="ar-SA" dirty="0" smtClean="0"/>
              <a:t>(</a:t>
            </a:r>
            <a:r>
              <a:rPr lang="ar-SA" dirty="0" smtClean="0">
                <a:solidFill>
                  <a:srgbClr val="FF0000"/>
                </a:solidFill>
              </a:rPr>
              <a:t>سورة يوسف</a:t>
            </a:r>
            <a:r>
              <a:rPr lang="ar-SA" dirty="0" smtClean="0"/>
              <a:t>) </a:t>
            </a:r>
            <a:r>
              <a:rPr lang="ar-SA" dirty="0"/>
              <a:t>هو من الأسماء </a:t>
            </a:r>
            <a:r>
              <a:rPr lang="ar-SA" dirty="0" smtClean="0"/>
              <a:t>المقدّسة، اسم نبيّ </a:t>
            </a:r>
            <a:r>
              <a:rPr lang="ar-SA" dirty="0"/>
              <a:t>من الأنبياء  كان </a:t>
            </a:r>
            <a:r>
              <a:rPr lang="ar-SA" dirty="0" smtClean="0"/>
              <a:t>مهجّرًا </a:t>
            </a:r>
            <a:r>
              <a:rPr lang="ar-SA" dirty="0"/>
              <a:t>في مصر وعاد </a:t>
            </a:r>
            <a:r>
              <a:rPr lang="ar-SA" dirty="0" smtClean="0"/>
              <a:t>إلى </a:t>
            </a:r>
            <a:r>
              <a:rPr lang="ar-SA" dirty="0"/>
              <a:t>وطنه </a:t>
            </a:r>
            <a:r>
              <a:rPr lang="ar-SA" dirty="0" smtClean="0"/>
              <a:t>وأرضه، لذلك </a:t>
            </a:r>
            <a:r>
              <a:rPr lang="ar-SA" dirty="0">
                <a:solidFill>
                  <a:srgbClr val="FF0000"/>
                </a:solidFill>
              </a:rPr>
              <a:t>اختار الكاتب اسم يوسف العلي لأن يوسف </a:t>
            </a:r>
            <a:r>
              <a:rPr lang="ar-SA" dirty="0"/>
              <a:t>ايضًا ترك </a:t>
            </a:r>
            <a:r>
              <a:rPr lang="ar-SA" dirty="0">
                <a:solidFill>
                  <a:srgbClr val="FF0000"/>
                </a:solidFill>
              </a:rPr>
              <a:t>وغادر وهاجر بلدته قسرًا</a:t>
            </a:r>
            <a:r>
              <a:rPr lang="ar-SA" dirty="0" smtClean="0"/>
              <a:t>، وفي </a:t>
            </a:r>
            <a:r>
              <a:rPr lang="ar-SA" dirty="0" smtClean="0">
                <a:solidFill>
                  <a:srgbClr val="FF0000"/>
                </a:solidFill>
              </a:rPr>
              <a:t>النّهاية </a:t>
            </a:r>
            <a:r>
              <a:rPr lang="ar-SA" dirty="0">
                <a:solidFill>
                  <a:srgbClr val="FF0000"/>
                </a:solidFill>
              </a:rPr>
              <a:t>عاد </a:t>
            </a:r>
            <a:r>
              <a:rPr lang="ar-SA" dirty="0" smtClean="0">
                <a:solidFill>
                  <a:srgbClr val="FF0000"/>
                </a:solidFill>
              </a:rPr>
              <a:t>إلى </a:t>
            </a:r>
            <a:r>
              <a:rPr lang="ar-SA" dirty="0">
                <a:solidFill>
                  <a:srgbClr val="FF0000"/>
                </a:solidFill>
              </a:rPr>
              <a:t>أرض الوطن</a:t>
            </a:r>
            <a:r>
              <a:rPr lang="ar-SA" dirty="0" smtClean="0"/>
              <a:t>، فلا </a:t>
            </a:r>
            <a:r>
              <a:rPr lang="ar-SA" dirty="0"/>
              <a:t>يجد من معالم المكان سوى </a:t>
            </a:r>
            <a:r>
              <a:rPr lang="ar-SA" dirty="0" smtClean="0"/>
              <a:t>النّخلة، ولا بدّ </a:t>
            </a:r>
            <a:r>
              <a:rPr lang="ar-SA" dirty="0"/>
              <a:t>من </a:t>
            </a:r>
            <a:r>
              <a:rPr lang="ar-SA" dirty="0" smtClean="0"/>
              <a:t>التّطرّق </a:t>
            </a:r>
            <a:r>
              <a:rPr lang="ar-SA" b="1" dirty="0" smtClean="0">
                <a:solidFill>
                  <a:srgbClr val="FF0000"/>
                </a:solidFill>
              </a:rPr>
              <a:t>إلى </a:t>
            </a:r>
            <a:r>
              <a:rPr lang="ar-SA" b="1" dirty="0">
                <a:solidFill>
                  <a:srgbClr val="FF0000"/>
                </a:solidFill>
              </a:rPr>
              <a:t>اسم العلي</a:t>
            </a:r>
            <a:r>
              <a:rPr lang="ar-SA" dirty="0" smtClean="0"/>
              <a:t>: يشير إلى </a:t>
            </a:r>
            <a:r>
              <a:rPr lang="ar-SA" dirty="0" smtClean="0">
                <a:solidFill>
                  <a:srgbClr val="FF0000"/>
                </a:solidFill>
              </a:rPr>
              <a:t>العلوّ والسموّ والأصالة</a:t>
            </a:r>
            <a:r>
              <a:rPr lang="ar-SA" dirty="0" smtClean="0"/>
              <a:t>، نجد </a:t>
            </a:r>
            <a:r>
              <a:rPr lang="ar-SA" dirty="0"/>
              <a:t>علاقة بين اسم </a:t>
            </a:r>
            <a:r>
              <a:rPr lang="ar-SA" dirty="0">
                <a:solidFill>
                  <a:srgbClr val="FF0000"/>
                </a:solidFill>
              </a:rPr>
              <a:t>والد يوسف </a:t>
            </a:r>
            <a:r>
              <a:rPr lang="ar-SA" dirty="0"/>
              <a:t>،وبين اسم </a:t>
            </a:r>
            <a:r>
              <a:rPr lang="ar-SA" dirty="0">
                <a:solidFill>
                  <a:srgbClr val="FF0000"/>
                </a:solidFill>
              </a:rPr>
              <a:t>والد</a:t>
            </a:r>
            <a:r>
              <a:rPr lang="ar-SA" dirty="0"/>
              <a:t> </a:t>
            </a:r>
            <a:r>
              <a:rPr lang="ar-SA" dirty="0" smtClean="0">
                <a:solidFill>
                  <a:srgbClr val="FF0000"/>
                </a:solidFill>
              </a:rPr>
              <a:t>الكاتب</a:t>
            </a:r>
            <a:r>
              <a:rPr lang="ar-SA" dirty="0" smtClean="0"/>
              <a:t>، هذا </a:t>
            </a:r>
            <a:r>
              <a:rPr lang="ar-SA" dirty="0"/>
              <a:t>يقودنا </a:t>
            </a:r>
            <a:r>
              <a:rPr lang="ar-SA" dirty="0" smtClean="0"/>
              <a:t>إلى </a:t>
            </a:r>
            <a:r>
              <a:rPr lang="ar-SA" dirty="0"/>
              <a:t>مشاركة </a:t>
            </a:r>
            <a:r>
              <a:rPr lang="ar-SA" dirty="0" smtClean="0"/>
              <a:t>المتلقّي </a:t>
            </a:r>
            <a:r>
              <a:rPr lang="ar-SA" dirty="0"/>
              <a:t>في </a:t>
            </a:r>
            <a:r>
              <a:rPr lang="ar-SA" dirty="0" smtClean="0"/>
              <a:t>القصّة، وأن </a:t>
            </a:r>
            <a:r>
              <a:rPr lang="ar-SA" dirty="0" smtClean="0">
                <a:solidFill>
                  <a:srgbClr val="FF0000"/>
                </a:solidFill>
              </a:rPr>
              <a:t>يتوقّع بأنّ </a:t>
            </a:r>
            <a:r>
              <a:rPr lang="ar-SA" dirty="0">
                <a:solidFill>
                  <a:srgbClr val="FF0000"/>
                </a:solidFill>
              </a:rPr>
              <a:t>الكاتب </a:t>
            </a:r>
            <a:r>
              <a:rPr lang="ar-SA" dirty="0"/>
              <a:t>عاش هذا الواقع حقًا </a:t>
            </a:r>
            <a:r>
              <a:rPr lang="ar-SA" dirty="0" smtClean="0"/>
              <a:t>أو </a:t>
            </a:r>
            <a:r>
              <a:rPr lang="ar-SA" dirty="0"/>
              <a:t>معايشة </a:t>
            </a:r>
            <a:r>
              <a:rPr lang="ar-SA" dirty="0" smtClean="0"/>
              <a:t>وجوديّة نفسيّة.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22876963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اللّغة</a:t>
            </a:r>
            <a:endParaRPr lang="he-IL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1269243"/>
            <a:ext cx="11160000" cy="4608956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ar-SA" dirty="0" smtClean="0">
                <a:solidFill>
                  <a:srgbClr val="FF0000"/>
                </a:solidFill>
              </a:rPr>
              <a:t>اللّغة </a:t>
            </a:r>
            <a:r>
              <a:rPr lang="ar-SA" dirty="0">
                <a:solidFill>
                  <a:srgbClr val="FF0000"/>
                </a:solidFill>
              </a:rPr>
              <a:t>بإشارتها ومدلولها </a:t>
            </a:r>
            <a:r>
              <a:rPr lang="ar-SA" dirty="0" smtClean="0"/>
              <a:t>الخفيّ والظّاهر </a:t>
            </a:r>
            <a:r>
              <a:rPr lang="ar-SA" dirty="0">
                <a:solidFill>
                  <a:srgbClr val="FF0000"/>
                </a:solidFill>
              </a:rPr>
              <a:t>ترتبط بالواقع </a:t>
            </a:r>
            <a:r>
              <a:rPr lang="ar-SA" dirty="0" smtClean="0">
                <a:solidFill>
                  <a:srgbClr val="FF0000"/>
                </a:solidFill>
              </a:rPr>
              <a:t>المتمثّل بالصّراع الاجتماعيّ والسّياسيّ للكاتب</a:t>
            </a:r>
            <a:r>
              <a:rPr lang="ar-SA" dirty="0" smtClean="0"/>
              <a:t>.</a:t>
            </a:r>
            <a:endParaRPr lang="ar-SA" dirty="0" smtClean="0"/>
          </a:p>
          <a:p>
            <a:pPr>
              <a:lnSpc>
                <a:spcPct val="150000"/>
              </a:lnSpc>
            </a:pPr>
            <a:r>
              <a:rPr lang="ar-SA" dirty="0" smtClean="0"/>
              <a:t> قدمت اللّغة </a:t>
            </a:r>
            <a:r>
              <a:rPr lang="ar-SA" dirty="0">
                <a:solidFill>
                  <a:srgbClr val="FF0000"/>
                </a:solidFill>
              </a:rPr>
              <a:t>في القصّة قدرة </a:t>
            </a:r>
            <a:r>
              <a:rPr lang="ar-SA" dirty="0" smtClean="0">
                <a:solidFill>
                  <a:srgbClr val="FF0000"/>
                </a:solidFill>
              </a:rPr>
              <a:t>سرديّة </a:t>
            </a:r>
            <a:r>
              <a:rPr lang="ar-SA" dirty="0">
                <a:solidFill>
                  <a:srgbClr val="FF0000"/>
                </a:solidFill>
              </a:rPr>
              <a:t>في استرسال العبارات والمعاني</a:t>
            </a:r>
            <a:r>
              <a:rPr lang="ar-SA" dirty="0" smtClean="0"/>
              <a:t>، </a:t>
            </a:r>
            <a:r>
              <a:rPr lang="ar-SA" dirty="0" smtClean="0">
                <a:solidFill>
                  <a:srgbClr val="FF0000"/>
                </a:solidFill>
              </a:rPr>
              <a:t>ودمجت </a:t>
            </a:r>
            <a:r>
              <a:rPr lang="ar-SA" dirty="0">
                <a:solidFill>
                  <a:srgbClr val="FF0000"/>
                </a:solidFill>
              </a:rPr>
              <a:t>بين تعابير من </a:t>
            </a:r>
            <a:r>
              <a:rPr lang="ar-SA" dirty="0" smtClean="0">
                <a:solidFill>
                  <a:srgbClr val="FF0000"/>
                </a:solidFill>
              </a:rPr>
              <a:t>التّراث </a:t>
            </a:r>
            <a:r>
              <a:rPr lang="ar-SA" dirty="0">
                <a:solidFill>
                  <a:srgbClr val="FF0000"/>
                </a:solidFill>
              </a:rPr>
              <a:t>والواقع</a:t>
            </a:r>
            <a:r>
              <a:rPr lang="ar-SA" dirty="0" smtClean="0"/>
              <a:t>، </a:t>
            </a:r>
            <a:r>
              <a:rPr lang="ar-SA" dirty="0" smtClean="0">
                <a:solidFill>
                  <a:srgbClr val="FF0000"/>
                </a:solidFill>
              </a:rPr>
              <a:t>واستعانت </a:t>
            </a:r>
            <a:r>
              <a:rPr lang="ar-SA" dirty="0">
                <a:solidFill>
                  <a:srgbClr val="FF0000"/>
                </a:solidFill>
              </a:rPr>
              <a:t>بلغة </a:t>
            </a:r>
            <a:r>
              <a:rPr lang="ar-SA" dirty="0" smtClean="0">
                <a:solidFill>
                  <a:srgbClr val="FF0000"/>
                </a:solidFill>
              </a:rPr>
              <a:t>غنائيّة</a:t>
            </a:r>
            <a:r>
              <a:rPr lang="ar-SA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ar-SA" b="1" dirty="0" smtClean="0"/>
              <a:t>الأسلوب</a:t>
            </a:r>
            <a:r>
              <a:rPr lang="ar-SA" dirty="0" smtClean="0"/>
              <a:t> </a:t>
            </a:r>
            <a:r>
              <a:rPr lang="ar-SA" b="1" dirty="0" smtClean="0"/>
              <a:t>السّرديّ هو المنتشر في القصّة ويغلب على الحوار</a:t>
            </a:r>
            <a:r>
              <a:rPr lang="ar-SA" dirty="0" smtClean="0"/>
              <a:t>، </a:t>
            </a:r>
            <a:r>
              <a:rPr lang="ar-SA" b="1" dirty="0">
                <a:solidFill>
                  <a:srgbClr val="FF0000"/>
                </a:solidFill>
              </a:rPr>
              <a:t>والهدف من </a:t>
            </a:r>
            <a:r>
              <a:rPr lang="ar-SA" b="1" dirty="0" smtClean="0">
                <a:solidFill>
                  <a:srgbClr val="FF0000"/>
                </a:solidFill>
              </a:rPr>
              <a:t>السّرد</a:t>
            </a:r>
            <a:r>
              <a:rPr lang="ar-SA" dirty="0" smtClean="0"/>
              <a:t>: </a:t>
            </a:r>
            <a:r>
              <a:rPr lang="ar-SA" b="1" dirty="0" smtClean="0">
                <a:solidFill>
                  <a:srgbClr val="FF0000"/>
                </a:solidFill>
              </a:rPr>
              <a:t>التّغلغل</a:t>
            </a:r>
            <a:r>
              <a:rPr lang="ar-SA" dirty="0" smtClean="0">
                <a:solidFill>
                  <a:srgbClr val="FF0000"/>
                </a:solidFill>
              </a:rPr>
              <a:t> </a:t>
            </a:r>
            <a:r>
              <a:rPr lang="ar-SA" dirty="0" smtClean="0">
                <a:solidFill>
                  <a:schemeClr val="tx1"/>
                </a:solidFill>
              </a:rPr>
              <a:t>في أعماق </a:t>
            </a:r>
            <a:r>
              <a:rPr lang="ar-SA" dirty="0" smtClean="0">
                <a:solidFill>
                  <a:srgbClr val="FF0000"/>
                </a:solidFill>
              </a:rPr>
              <a:t>الشّخصيّة، </a:t>
            </a:r>
            <a:r>
              <a:rPr lang="ar-SA" b="1" dirty="0" smtClean="0">
                <a:solidFill>
                  <a:srgbClr val="FF0000"/>
                </a:solidFill>
              </a:rPr>
              <a:t>الإيهام</a:t>
            </a:r>
            <a:r>
              <a:rPr lang="ar-SA" dirty="0" smtClean="0">
                <a:solidFill>
                  <a:srgbClr val="FF0000"/>
                </a:solidFill>
              </a:rPr>
              <a:t> ب</a:t>
            </a:r>
            <a:r>
              <a:rPr lang="ar-SA" dirty="0" smtClean="0">
                <a:solidFill>
                  <a:schemeClr val="tx1"/>
                </a:solidFill>
              </a:rPr>
              <a:t>الواقعيّة والموضوعيّة</a:t>
            </a:r>
            <a:r>
              <a:rPr lang="ar-SA" dirty="0" smtClean="0">
                <a:solidFill>
                  <a:srgbClr val="FF0000"/>
                </a:solidFill>
              </a:rPr>
              <a:t>،</a:t>
            </a:r>
            <a:r>
              <a:rPr lang="ar-SA" b="1" dirty="0" smtClean="0">
                <a:solidFill>
                  <a:srgbClr val="FF0000"/>
                </a:solidFill>
              </a:rPr>
              <a:t> تقديم </a:t>
            </a:r>
            <a:r>
              <a:rPr lang="ar-SA" dirty="0" smtClean="0">
                <a:solidFill>
                  <a:schemeClr val="tx1"/>
                </a:solidFill>
              </a:rPr>
              <a:t>الشّخصيّات </a:t>
            </a:r>
            <a:r>
              <a:rPr lang="ar-SA" dirty="0">
                <a:solidFill>
                  <a:schemeClr val="tx1"/>
                </a:solidFill>
              </a:rPr>
              <a:t>بأبعادها </a:t>
            </a:r>
            <a:r>
              <a:rPr lang="ar-SA" dirty="0" smtClean="0">
                <a:solidFill>
                  <a:schemeClr val="tx1"/>
                </a:solidFill>
              </a:rPr>
              <a:t>التّاريخيّة والتّراثيّة.</a:t>
            </a:r>
          </a:p>
          <a:p>
            <a:pPr>
              <a:lnSpc>
                <a:spcPct val="150000"/>
              </a:lnSpc>
            </a:pPr>
            <a:r>
              <a:rPr lang="ar-SA" b="1" dirty="0" smtClean="0">
                <a:solidFill>
                  <a:srgbClr val="FF0000"/>
                </a:solidFill>
              </a:rPr>
              <a:t>يقدّم</a:t>
            </a:r>
            <a:r>
              <a:rPr lang="ar-SA" dirty="0" smtClean="0">
                <a:solidFill>
                  <a:srgbClr val="FF0000"/>
                </a:solidFill>
              </a:rPr>
              <a:t> </a:t>
            </a:r>
            <a:r>
              <a:rPr lang="ar-SA" dirty="0">
                <a:solidFill>
                  <a:schemeClr val="tx1"/>
                </a:solidFill>
              </a:rPr>
              <a:t>الأمكنة </a:t>
            </a:r>
            <a:r>
              <a:rPr lang="ar-SA" dirty="0" smtClean="0">
                <a:solidFill>
                  <a:schemeClr val="tx1"/>
                </a:solidFill>
              </a:rPr>
              <a:t>غير </a:t>
            </a:r>
            <a:r>
              <a:rPr lang="ar-SA" dirty="0">
                <a:solidFill>
                  <a:schemeClr val="tx1"/>
                </a:solidFill>
              </a:rPr>
              <a:t>معزولة عن ارتباط </a:t>
            </a:r>
            <a:r>
              <a:rPr lang="ar-SA" dirty="0" smtClean="0">
                <a:solidFill>
                  <a:schemeClr val="tx1"/>
                </a:solidFill>
              </a:rPr>
              <a:t>الأشخاص</a:t>
            </a:r>
            <a:r>
              <a:rPr lang="ar-SA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ar-SA" b="1" dirty="0" smtClean="0">
                <a:solidFill>
                  <a:srgbClr val="FF0000"/>
                </a:solidFill>
              </a:rPr>
              <a:t>جاء السّرد باللّغة </a:t>
            </a:r>
            <a:r>
              <a:rPr lang="ar-SA" b="1" dirty="0">
                <a:solidFill>
                  <a:srgbClr val="FF0000"/>
                </a:solidFill>
              </a:rPr>
              <a:t>الفصيحة </a:t>
            </a:r>
            <a:r>
              <a:rPr lang="ar-SA" dirty="0"/>
              <a:t>والغرض من </a:t>
            </a:r>
            <a:r>
              <a:rPr lang="ar-SA" dirty="0" smtClean="0"/>
              <a:t>ذلك: </a:t>
            </a:r>
            <a:r>
              <a:rPr lang="ar-SA" dirty="0" smtClean="0">
                <a:solidFill>
                  <a:srgbClr val="FF0000"/>
                </a:solidFill>
              </a:rPr>
              <a:t>إضفاء الجماليّة </a:t>
            </a:r>
            <a:r>
              <a:rPr lang="ar-SA" dirty="0">
                <a:solidFill>
                  <a:srgbClr val="FF0000"/>
                </a:solidFill>
              </a:rPr>
              <a:t>على </a:t>
            </a:r>
            <a:r>
              <a:rPr lang="ar-SA" dirty="0" smtClean="0">
                <a:solidFill>
                  <a:srgbClr val="FF0000"/>
                </a:solidFill>
              </a:rPr>
              <a:t>النصّ</a:t>
            </a:r>
            <a:r>
              <a:rPr lang="ar-SA" dirty="0" smtClean="0"/>
              <a:t>، </a:t>
            </a:r>
            <a:r>
              <a:rPr lang="ar-SA" dirty="0" smtClean="0">
                <a:solidFill>
                  <a:srgbClr val="FF0000"/>
                </a:solidFill>
              </a:rPr>
              <a:t>وإخراج </a:t>
            </a:r>
            <a:r>
              <a:rPr lang="ar-SA" dirty="0">
                <a:solidFill>
                  <a:srgbClr val="FF0000"/>
                </a:solidFill>
              </a:rPr>
              <a:t>العمل من </a:t>
            </a:r>
            <a:r>
              <a:rPr lang="ar-SA" dirty="0" smtClean="0">
                <a:solidFill>
                  <a:srgbClr val="FF0000"/>
                </a:solidFill>
              </a:rPr>
              <a:t>الصّبغة المحليّة </a:t>
            </a:r>
            <a:r>
              <a:rPr lang="ar-SA" dirty="0">
                <a:solidFill>
                  <a:srgbClr val="FF0000"/>
                </a:solidFill>
              </a:rPr>
              <a:t>إلى </a:t>
            </a:r>
            <a:r>
              <a:rPr lang="ar-SA" dirty="0" smtClean="0">
                <a:solidFill>
                  <a:srgbClr val="FF0000"/>
                </a:solidFill>
              </a:rPr>
              <a:t>الصّبغة العالميّة</a:t>
            </a:r>
            <a:r>
              <a:rPr lang="ar-SA" dirty="0" smtClean="0"/>
              <a:t> </a:t>
            </a:r>
            <a:r>
              <a:rPr lang="ar-SA" dirty="0"/>
              <a:t>ليكون </a:t>
            </a:r>
            <a:r>
              <a:rPr lang="ar-SA" dirty="0" smtClean="0"/>
              <a:t>النّصّ </a:t>
            </a:r>
            <a:r>
              <a:rPr lang="ar-SA" dirty="0" smtClean="0">
                <a:solidFill>
                  <a:srgbClr val="FF0000"/>
                </a:solidFill>
              </a:rPr>
              <a:t>مفهومًا </a:t>
            </a:r>
            <a:r>
              <a:rPr lang="ar-SA" dirty="0">
                <a:solidFill>
                  <a:srgbClr val="FF0000"/>
                </a:solidFill>
              </a:rPr>
              <a:t>على المستوى </a:t>
            </a:r>
            <a:r>
              <a:rPr lang="ar-SA" dirty="0" smtClean="0">
                <a:solidFill>
                  <a:srgbClr val="FF0000"/>
                </a:solidFill>
              </a:rPr>
              <a:t>العالميّ</a:t>
            </a:r>
            <a:r>
              <a:rPr lang="ar-SA" dirty="0" smtClean="0"/>
              <a:t>، والسّرد </a:t>
            </a:r>
            <a:r>
              <a:rPr lang="ar-SA" dirty="0">
                <a:solidFill>
                  <a:srgbClr val="FF0000"/>
                </a:solidFill>
              </a:rPr>
              <a:t>ربط أ</a:t>
            </a:r>
            <a:r>
              <a:rPr lang="ar-SA" dirty="0" smtClean="0">
                <a:solidFill>
                  <a:srgbClr val="FF0000"/>
                </a:solidFill>
              </a:rPr>
              <a:t>حداث القصّة </a:t>
            </a:r>
            <a:r>
              <a:rPr lang="ar-SA" dirty="0">
                <a:solidFill>
                  <a:srgbClr val="FF0000"/>
                </a:solidFill>
              </a:rPr>
              <a:t>بواسطة حروف </a:t>
            </a:r>
            <a:r>
              <a:rPr lang="ar-SA" dirty="0" smtClean="0">
                <a:solidFill>
                  <a:srgbClr val="FF0000"/>
                </a:solidFill>
              </a:rPr>
              <a:t>العطف</a:t>
            </a:r>
            <a:r>
              <a:rPr lang="ar-SA" dirty="0" smtClean="0"/>
              <a:t>. </a:t>
            </a:r>
            <a:endParaRPr lang="ar-SA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5167928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450377"/>
            <a:ext cx="11160000" cy="542782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SA" dirty="0"/>
              <a:t>سوف </a:t>
            </a:r>
            <a:r>
              <a:rPr lang="ar-SA" dirty="0" smtClean="0"/>
              <a:t>نتطرّق إلى </a:t>
            </a:r>
            <a:r>
              <a:rPr lang="ar-SA" dirty="0"/>
              <a:t>الأمثلة كما ظهرت في </a:t>
            </a:r>
            <a:r>
              <a:rPr lang="ar-SA" dirty="0" smtClean="0"/>
              <a:t>القصّة:</a:t>
            </a:r>
            <a:endParaRPr lang="ar-SA" dirty="0"/>
          </a:p>
          <a:p>
            <a:pPr>
              <a:lnSpc>
                <a:spcPct val="150000"/>
              </a:lnSpc>
            </a:pPr>
            <a:r>
              <a:rPr lang="ar-SA" dirty="0"/>
              <a:t>"</a:t>
            </a:r>
            <a:r>
              <a:rPr lang="ar-SA" dirty="0">
                <a:solidFill>
                  <a:srgbClr val="FF0000"/>
                </a:solidFill>
              </a:rPr>
              <a:t>يفتتح خوخة </a:t>
            </a:r>
            <a:r>
              <a:rPr lang="ar-SA" dirty="0" smtClean="0">
                <a:solidFill>
                  <a:srgbClr val="FF0000"/>
                </a:solidFill>
              </a:rPr>
              <a:t>للذّكريات النّائمة </a:t>
            </a:r>
            <a:r>
              <a:rPr lang="ar-SA" dirty="0">
                <a:solidFill>
                  <a:srgbClr val="FF0000"/>
                </a:solidFill>
              </a:rPr>
              <a:t>في أعماقها</a:t>
            </a:r>
            <a:r>
              <a:rPr lang="ar-SA" dirty="0" smtClean="0"/>
              <a:t>.." </a:t>
            </a:r>
            <a:r>
              <a:rPr lang="ar-SA" dirty="0"/>
              <a:t>استخدم كلمة "</a:t>
            </a:r>
            <a:r>
              <a:rPr lang="ar-SA" dirty="0" smtClean="0"/>
              <a:t>خوخة" ليتواصل </a:t>
            </a:r>
            <a:r>
              <a:rPr lang="ar-SA" dirty="0"/>
              <a:t>مع ماض وواقع</a:t>
            </a:r>
            <a:r>
              <a:rPr lang="ar-SA" dirty="0" smtClean="0"/>
              <a:t>. ويقول: "</a:t>
            </a:r>
            <a:r>
              <a:rPr lang="ar-SA" dirty="0">
                <a:solidFill>
                  <a:srgbClr val="FF0000"/>
                </a:solidFill>
              </a:rPr>
              <a:t>ملعون أبو الغياب </a:t>
            </a:r>
            <a:r>
              <a:rPr lang="ar-SA" dirty="0" smtClean="0">
                <a:solidFill>
                  <a:srgbClr val="FF0000"/>
                </a:solidFill>
              </a:rPr>
              <a:t>وأبو </a:t>
            </a:r>
            <a:r>
              <a:rPr lang="ar-SA" dirty="0">
                <a:solidFill>
                  <a:srgbClr val="FF0000"/>
                </a:solidFill>
              </a:rPr>
              <a:t>الفراق</a:t>
            </a:r>
            <a:r>
              <a:rPr lang="ar-SA" dirty="0" smtClean="0"/>
              <a:t>"، "</a:t>
            </a:r>
            <a:r>
              <a:rPr lang="ar-SA" dirty="0" smtClean="0">
                <a:solidFill>
                  <a:srgbClr val="FF0000"/>
                </a:solidFill>
              </a:rPr>
              <a:t>ما </a:t>
            </a:r>
            <a:r>
              <a:rPr lang="ar-SA" dirty="0">
                <a:solidFill>
                  <a:srgbClr val="FF0000"/>
                </a:solidFill>
              </a:rPr>
              <a:t>قعدت يومًا ولا عرفت </a:t>
            </a:r>
            <a:r>
              <a:rPr lang="ar-SA" dirty="0" smtClean="0">
                <a:solidFill>
                  <a:srgbClr val="FF0000"/>
                </a:solidFill>
              </a:rPr>
              <a:t>القعود</a:t>
            </a:r>
            <a:r>
              <a:rPr lang="ar-SA" dirty="0" smtClean="0"/>
              <a:t>": تعابير </a:t>
            </a:r>
            <a:r>
              <a:rPr lang="ar-SA" dirty="0"/>
              <a:t>مأخوذة من </a:t>
            </a:r>
            <a:r>
              <a:rPr lang="ar-SA" dirty="0" smtClean="0">
                <a:solidFill>
                  <a:srgbClr val="FF0000"/>
                </a:solidFill>
              </a:rPr>
              <a:t>اللّغة </a:t>
            </a:r>
            <a:r>
              <a:rPr lang="ar-SA" dirty="0">
                <a:solidFill>
                  <a:srgbClr val="FF0000"/>
                </a:solidFill>
              </a:rPr>
              <a:t>الدارجة </a:t>
            </a:r>
            <a:r>
              <a:rPr lang="ar-SA" dirty="0"/>
              <a:t>وهي قريبة للمحاورة </a:t>
            </a:r>
            <a:r>
              <a:rPr lang="ar-SA" dirty="0" smtClean="0"/>
              <a:t>وللواقعيّة ليعبّر </a:t>
            </a:r>
            <a:r>
              <a:rPr lang="ar-SA" dirty="0"/>
              <a:t>عن الصدق </a:t>
            </a:r>
            <a:r>
              <a:rPr lang="ar-SA" dirty="0" smtClean="0"/>
              <a:t>واللّحظة المرجوّة.</a:t>
            </a:r>
          </a:p>
          <a:p>
            <a:pPr>
              <a:lnSpc>
                <a:spcPct val="150000"/>
              </a:lnSpc>
            </a:pPr>
            <a:r>
              <a:rPr lang="ar-SA" dirty="0" smtClean="0">
                <a:solidFill>
                  <a:srgbClr val="FF0000"/>
                </a:solidFill>
              </a:rPr>
              <a:t> </a:t>
            </a:r>
            <a:r>
              <a:rPr lang="ar-SA" u="sng" dirty="0" smtClean="0">
                <a:solidFill>
                  <a:srgbClr val="FF0000"/>
                </a:solidFill>
              </a:rPr>
              <a:t>استخدم </a:t>
            </a:r>
            <a:r>
              <a:rPr lang="ar-SA" u="sng" dirty="0">
                <a:solidFill>
                  <a:srgbClr val="FF0000"/>
                </a:solidFill>
              </a:rPr>
              <a:t>الكاتب </a:t>
            </a:r>
            <a:r>
              <a:rPr lang="ar-SA" b="1" u="sng" dirty="0">
                <a:solidFill>
                  <a:srgbClr val="FF0000"/>
                </a:solidFill>
              </a:rPr>
              <a:t>لغة الجمع </a:t>
            </a:r>
            <a:r>
              <a:rPr lang="ar-SA" b="1" u="sng" dirty="0" smtClean="0">
                <a:solidFill>
                  <a:srgbClr val="FF0000"/>
                </a:solidFill>
              </a:rPr>
              <a:t>المذكّر </a:t>
            </a:r>
            <a:r>
              <a:rPr lang="ar-SA" dirty="0" smtClean="0">
                <a:solidFill>
                  <a:srgbClr val="FF0000"/>
                </a:solidFill>
              </a:rPr>
              <a:t>ليدلّ </a:t>
            </a:r>
            <a:r>
              <a:rPr lang="ar-SA" dirty="0">
                <a:solidFill>
                  <a:srgbClr val="FF0000"/>
                </a:solidFill>
              </a:rPr>
              <a:t>على القوة والتسلط </a:t>
            </a:r>
            <a:r>
              <a:rPr lang="ar-SA" dirty="0" smtClean="0"/>
              <a:t>ويتجسّد </a:t>
            </a:r>
            <a:r>
              <a:rPr lang="ar-SA" dirty="0"/>
              <a:t>ذلك في قوله</a:t>
            </a:r>
            <a:r>
              <a:rPr lang="ar-SA" dirty="0" smtClean="0"/>
              <a:t>: "</a:t>
            </a:r>
            <a:r>
              <a:rPr lang="ar-SA" dirty="0" smtClean="0">
                <a:solidFill>
                  <a:srgbClr val="FF0000"/>
                </a:solidFill>
              </a:rPr>
              <a:t>ستّون </a:t>
            </a:r>
            <a:r>
              <a:rPr lang="ar-SA" dirty="0">
                <a:solidFill>
                  <a:srgbClr val="FF0000"/>
                </a:solidFill>
              </a:rPr>
              <a:t>عامًا يربضون على كتفيك بما يحملون من الغربة والذل</a:t>
            </a:r>
            <a:r>
              <a:rPr lang="ar-SA" dirty="0"/>
              <a:t>.." ،</a:t>
            </a:r>
            <a:r>
              <a:rPr lang="ar-SA" dirty="0">
                <a:solidFill>
                  <a:srgbClr val="FF0000"/>
                </a:solidFill>
              </a:rPr>
              <a:t>وأسماء الأماكن </a:t>
            </a:r>
            <a:r>
              <a:rPr lang="ar-SA" dirty="0" smtClean="0">
                <a:solidFill>
                  <a:srgbClr val="FF0000"/>
                </a:solidFill>
              </a:rPr>
              <a:t>والطّيور والنّباتات كلّها تصبّ </a:t>
            </a:r>
            <a:r>
              <a:rPr lang="ar-SA" dirty="0">
                <a:solidFill>
                  <a:srgbClr val="FF0000"/>
                </a:solidFill>
              </a:rPr>
              <a:t>بمعنى </a:t>
            </a:r>
            <a:r>
              <a:rPr lang="ar-SA" dirty="0" smtClean="0">
                <a:solidFill>
                  <a:srgbClr val="FF0000"/>
                </a:solidFill>
              </a:rPr>
              <a:t>الحفاظ على الوطن  والتمسّك به</a:t>
            </a:r>
            <a:r>
              <a:rPr lang="ar-SA" dirty="0" smtClean="0"/>
              <a:t>.</a:t>
            </a:r>
            <a:endParaRPr lang="ar-SA" dirty="0" smtClean="0"/>
          </a:p>
        </p:txBody>
      </p:sp>
    </p:spTree>
    <p:extLst>
      <p:ext uri="{BB962C8B-B14F-4D97-AF65-F5344CB8AC3E}">
        <p14:creationId xmlns:p14="http://schemas.microsoft.com/office/powerpoint/2010/main" val="221411503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4000" dirty="0" smtClean="0"/>
              <a:t>التّشبيهات</a:t>
            </a:r>
            <a:endParaRPr lang="he-IL" sz="4000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1187355"/>
            <a:ext cx="11160000" cy="469084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SA" dirty="0" smtClean="0"/>
              <a:t>أغلب التّشبيهات </a:t>
            </a:r>
            <a:r>
              <a:rPr lang="ar-SA" dirty="0"/>
              <a:t>مأخوذة من </a:t>
            </a:r>
            <a:r>
              <a:rPr lang="ar-SA" dirty="0" smtClean="0"/>
              <a:t>جوّ </a:t>
            </a:r>
            <a:r>
              <a:rPr lang="ar-SA" dirty="0"/>
              <a:t>المكان </a:t>
            </a:r>
            <a:r>
              <a:rPr lang="ar-SA" dirty="0" smtClean="0"/>
              <a:t>والبيئة ويتجسّد </a:t>
            </a:r>
            <a:r>
              <a:rPr lang="ar-SA" dirty="0"/>
              <a:t>ذلك من خلال القصّة</a:t>
            </a:r>
            <a:r>
              <a:rPr lang="ar-SA" dirty="0" smtClean="0"/>
              <a:t>: "</a:t>
            </a:r>
            <a:r>
              <a:rPr lang="ar-SA" dirty="0">
                <a:solidFill>
                  <a:srgbClr val="FF0000"/>
                </a:solidFill>
              </a:rPr>
              <a:t>فاطمة جفت مثل عود يابس</a:t>
            </a:r>
            <a:r>
              <a:rPr lang="ar-SA" dirty="0" smtClean="0"/>
              <a:t>"، نعدو </a:t>
            </a:r>
            <a:r>
              <a:rPr lang="ar-SA" dirty="0" smtClean="0">
                <a:solidFill>
                  <a:srgbClr val="FF0000"/>
                </a:solidFill>
              </a:rPr>
              <a:t>مثل الحملان</a:t>
            </a:r>
            <a:r>
              <a:rPr lang="ar-SA" dirty="0" smtClean="0"/>
              <a:t>، </a:t>
            </a:r>
            <a:r>
              <a:rPr lang="ar-SA" dirty="0" smtClean="0">
                <a:solidFill>
                  <a:srgbClr val="FF0000"/>
                </a:solidFill>
              </a:rPr>
              <a:t>ونطير مثل الفراشات </a:t>
            </a:r>
            <a:r>
              <a:rPr lang="ar-SA" dirty="0" smtClean="0"/>
              <a:t>".</a:t>
            </a:r>
          </a:p>
          <a:p>
            <a:pPr>
              <a:lnSpc>
                <a:spcPct val="150000"/>
              </a:lnSpc>
            </a:pPr>
            <a:r>
              <a:rPr lang="ar-SA" dirty="0" smtClean="0"/>
              <a:t> تظهر </a:t>
            </a:r>
            <a:r>
              <a:rPr lang="ar-SA" dirty="0"/>
              <a:t>في القصّة أسئلة </a:t>
            </a:r>
            <a:r>
              <a:rPr lang="ar-SA" dirty="0" smtClean="0"/>
              <a:t>بلاغيّة: الكاتب </a:t>
            </a:r>
            <a:r>
              <a:rPr lang="ar-SA" dirty="0">
                <a:solidFill>
                  <a:srgbClr val="FF0000"/>
                </a:solidFill>
              </a:rPr>
              <a:t>يتساءل بكلمة </a:t>
            </a:r>
            <a:r>
              <a:rPr lang="ar-SA" dirty="0" smtClean="0">
                <a:solidFill>
                  <a:srgbClr val="FF0000"/>
                </a:solidFill>
              </a:rPr>
              <a:t>"أين" </a:t>
            </a:r>
            <a:r>
              <a:rPr lang="ar-SA" dirty="0"/>
              <a:t>بشكل </a:t>
            </a:r>
            <a:r>
              <a:rPr lang="ar-SA" dirty="0" smtClean="0"/>
              <a:t>متكرّر ويتجسّد </a:t>
            </a:r>
            <a:r>
              <a:rPr lang="ar-SA" dirty="0"/>
              <a:t>ذلك </a:t>
            </a:r>
            <a:r>
              <a:rPr lang="ar-SA" dirty="0" smtClean="0"/>
              <a:t>في </a:t>
            </a:r>
            <a:r>
              <a:rPr lang="ar-SA" dirty="0"/>
              <a:t>القصّة</a:t>
            </a:r>
            <a:r>
              <a:rPr lang="ar-SA" dirty="0" smtClean="0"/>
              <a:t>: "</a:t>
            </a:r>
            <a:r>
              <a:rPr lang="ar-SA" dirty="0">
                <a:solidFill>
                  <a:srgbClr val="FF0000"/>
                </a:solidFill>
              </a:rPr>
              <a:t>أين </a:t>
            </a:r>
            <a:r>
              <a:rPr lang="ar-SA" dirty="0" smtClean="0">
                <a:solidFill>
                  <a:srgbClr val="FF0000"/>
                </a:solidFill>
              </a:rPr>
              <a:t>البيت؟</a:t>
            </a:r>
            <a:r>
              <a:rPr lang="ar-SA" dirty="0" smtClean="0"/>
              <a:t>، </a:t>
            </a:r>
            <a:r>
              <a:rPr lang="ar-SA" dirty="0" smtClean="0">
                <a:solidFill>
                  <a:srgbClr val="FF0000"/>
                </a:solidFill>
              </a:rPr>
              <a:t>أين عصافير الدوري</a:t>
            </a:r>
            <a:r>
              <a:rPr lang="ar-SA" dirty="0" smtClean="0">
                <a:solidFill>
                  <a:srgbClr val="FF0000"/>
                </a:solidFill>
              </a:rPr>
              <a:t>؟</a:t>
            </a:r>
            <a:r>
              <a:rPr lang="ar-SA" dirty="0" smtClean="0"/>
              <a:t>..، </a:t>
            </a:r>
            <a:r>
              <a:rPr lang="ar-SA" b="1" u="sng" dirty="0" smtClean="0">
                <a:solidFill>
                  <a:srgbClr val="FF0000"/>
                </a:solidFill>
              </a:rPr>
              <a:t>من مميّزات </a:t>
            </a:r>
            <a:r>
              <a:rPr lang="ar-SA" b="1" u="sng" dirty="0">
                <a:solidFill>
                  <a:srgbClr val="FF0000"/>
                </a:solidFill>
              </a:rPr>
              <a:t>السؤال </a:t>
            </a:r>
            <a:r>
              <a:rPr lang="ar-SA" b="1" u="sng" dirty="0" smtClean="0">
                <a:solidFill>
                  <a:srgbClr val="FF0000"/>
                </a:solidFill>
              </a:rPr>
              <a:t>البلاغيّ</a:t>
            </a:r>
            <a:r>
              <a:rPr lang="ar-SA" b="1" dirty="0" smtClean="0">
                <a:solidFill>
                  <a:srgbClr val="FF0000"/>
                </a:solidFill>
              </a:rPr>
              <a:t>  </a:t>
            </a:r>
            <a:r>
              <a:rPr lang="ar-SA" b="1" dirty="0" smtClean="0"/>
              <a:t>الإثارة  واستيحاء </a:t>
            </a:r>
            <a:r>
              <a:rPr lang="ar-SA" b="1" dirty="0" smtClean="0"/>
              <a:t>الماضي</a:t>
            </a:r>
            <a:r>
              <a:rPr lang="ar-SA" dirty="0"/>
              <a:t>.</a:t>
            </a:r>
            <a:endParaRPr lang="ar-SA" dirty="0" smtClean="0"/>
          </a:p>
          <a:p>
            <a:pPr>
              <a:lnSpc>
                <a:spcPct val="150000"/>
              </a:lnSpc>
            </a:pPr>
            <a:r>
              <a:rPr lang="ar-SA" dirty="0" smtClean="0"/>
              <a:t>تظهر </a:t>
            </a:r>
            <a:r>
              <a:rPr lang="ar-SA" b="1" u="sng" dirty="0">
                <a:solidFill>
                  <a:schemeClr val="bg2">
                    <a:lumMod val="50000"/>
                  </a:schemeClr>
                </a:solidFill>
              </a:rPr>
              <a:t>في القصّة الجمل </a:t>
            </a:r>
            <a:r>
              <a:rPr lang="ar-SA" b="1" u="sng" dirty="0" smtClean="0">
                <a:solidFill>
                  <a:schemeClr val="bg2">
                    <a:lumMod val="50000"/>
                  </a:schemeClr>
                </a:solidFill>
              </a:rPr>
              <a:t>المتّصلة </a:t>
            </a:r>
            <a:r>
              <a:rPr lang="ar-SA" b="1" u="sng" dirty="0">
                <a:solidFill>
                  <a:schemeClr val="bg2">
                    <a:lumMod val="50000"/>
                  </a:schemeClr>
                </a:solidFill>
              </a:rPr>
              <a:t>المتراسلة </a:t>
            </a:r>
            <a:r>
              <a:rPr lang="ar-SA" dirty="0"/>
              <a:t>بهدف </a:t>
            </a:r>
            <a:r>
              <a:rPr lang="ar-SA" b="1" dirty="0" smtClean="0">
                <a:solidFill>
                  <a:schemeClr val="bg2">
                    <a:lumMod val="50000"/>
                  </a:schemeClr>
                </a:solidFill>
              </a:rPr>
              <a:t>التّوضيح</a:t>
            </a:r>
            <a:r>
              <a:rPr lang="ar-SA" dirty="0" smtClean="0"/>
              <a:t>، مثل: "</a:t>
            </a:r>
            <a:r>
              <a:rPr lang="ar-SA" dirty="0">
                <a:solidFill>
                  <a:srgbClr val="FF0000"/>
                </a:solidFill>
              </a:rPr>
              <a:t>يعرفها</a:t>
            </a:r>
            <a:r>
              <a:rPr lang="ar-SA" dirty="0"/>
              <a:t>.</a:t>
            </a:r>
            <a:r>
              <a:rPr lang="ar-SA" dirty="0">
                <a:solidFill>
                  <a:srgbClr val="FF0000"/>
                </a:solidFill>
              </a:rPr>
              <a:t> </a:t>
            </a:r>
            <a:r>
              <a:rPr lang="ar-SA" dirty="0" err="1" smtClean="0">
                <a:solidFill>
                  <a:srgbClr val="FF0000"/>
                </a:solidFill>
              </a:rPr>
              <a:t>يسيرإليها</a:t>
            </a:r>
            <a:r>
              <a:rPr lang="ar-SA" dirty="0" smtClean="0"/>
              <a:t>. </a:t>
            </a:r>
            <a:r>
              <a:rPr lang="ar-SA" dirty="0" smtClean="0">
                <a:solidFill>
                  <a:srgbClr val="FF0000"/>
                </a:solidFill>
              </a:rPr>
              <a:t>يمشي</a:t>
            </a:r>
            <a:r>
              <a:rPr lang="ar-SA" dirty="0" smtClean="0"/>
              <a:t>. </a:t>
            </a:r>
            <a:r>
              <a:rPr lang="ar-SA" dirty="0" smtClean="0">
                <a:solidFill>
                  <a:srgbClr val="FF0000"/>
                </a:solidFill>
              </a:rPr>
              <a:t>يهرول. يقفز</a:t>
            </a:r>
            <a:r>
              <a:rPr lang="ar-SA" dirty="0" smtClean="0"/>
              <a:t>. </a:t>
            </a:r>
            <a:r>
              <a:rPr lang="ar-SA" dirty="0" smtClean="0">
                <a:solidFill>
                  <a:srgbClr val="FF0000"/>
                </a:solidFill>
              </a:rPr>
              <a:t>يعدو</a:t>
            </a:r>
            <a:r>
              <a:rPr lang="ar-SA" dirty="0" smtClean="0"/>
              <a:t>.." هذه </a:t>
            </a:r>
            <a:r>
              <a:rPr lang="ar-SA" b="1" u="sng" dirty="0"/>
              <a:t>الأفعال المتعاقبة </a:t>
            </a:r>
            <a:r>
              <a:rPr lang="ar-SA" b="1" u="sng" dirty="0" smtClean="0"/>
              <a:t>حركيّة </a:t>
            </a:r>
            <a:r>
              <a:rPr lang="ar-SA" dirty="0" smtClean="0">
                <a:solidFill>
                  <a:srgbClr val="FF0000"/>
                </a:solidFill>
              </a:rPr>
              <a:t>تدلّ </a:t>
            </a:r>
            <a:r>
              <a:rPr lang="ar-SA" dirty="0">
                <a:solidFill>
                  <a:srgbClr val="FF0000"/>
                </a:solidFill>
              </a:rPr>
              <a:t>على الحركة </a:t>
            </a:r>
            <a:r>
              <a:rPr lang="ar-SA" dirty="0" smtClean="0">
                <a:solidFill>
                  <a:srgbClr val="FF0000"/>
                </a:solidFill>
              </a:rPr>
              <a:t>والانفعال</a:t>
            </a:r>
            <a:r>
              <a:rPr lang="ar-SA" dirty="0" smtClean="0"/>
              <a:t>، فالكاتب </a:t>
            </a:r>
            <a:r>
              <a:rPr lang="ar-SA" dirty="0"/>
              <a:t>منفعل </a:t>
            </a:r>
            <a:r>
              <a:rPr lang="ar-SA" dirty="0" smtClean="0"/>
              <a:t>لأنّه </a:t>
            </a:r>
            <a:r>
              <a:rPr lang="ar-SA" dirty="0"/>
              <a:t>لم يجد من معالم بلده </a:t>
            </a:r>
            <a:r>
              <a:rPr lang="ar-SA" dirty="0" smtClean="0"/>
              <a:t>سوى </a:t>
            </a:r>
            <a:r>
              <a:rPr lang="ar-SA" dirty="0"/>
              <a:t>مبروكة فهو مشتاق لها </a:t>
            </a:r>
            <a:r>
              <a:rPr lang="ar-SA" dirty="0" smtClean="0"/>
              <a:t>وهي </a:t>
            </a:r>
            <a:r>
              <a:rPr lang="ar-SA" dirty="0"/>
              <a:t>"عشيرة </a:t>
            </a:r>
            <a:r>
              <a:rPr lang="ar-SA" dirty="0" smtClean="0"/>
              <a:t>الطّفولة</a:t>
            </a:r>
            <a:r>
              <a:rPr lang="ar-SA" dirty="0"/>
              <a:t>"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7513120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ar-SA" dirty="0" smtClean="0"/>
              <a:t>وظّف الكاتب الطّباق لإظهار التخبّطات والاضطرابات الّتي ولّدها التّهجير والتّشريد في نفوس الفلسطينيّين</a:t>
            </a:r>
          </a:p>
          <a:p>
            <a:pPr>
              <a:lnSpc>
                <a:spcPct val="200000"/>
              </a:lnSpc>
            </a:pPr>
            <a:r>
              <a:rPr lang="ar-SA" dirty="0" smtClean="0"/>
              <a:t>"</a:t>
            </a:r>
            <a:r>
              <a:rPr lang="ar-SA" dirty="0" smtClean="0">
                <a:solidFill>
                  <a:srgbClr val="FF0000"/>
                </a:solidFill>
              </a:rPr>
              <a:t>التّحدّي والإحباط.. الكفر والإيمان.. الفشل والنّجاح.. الخطأ والصّواب.."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5" name="כותרת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4000" dirty="0" smtClean="0"/>
              <a:t>الطّباق</a:t>
            </a:r>
            <a:endParaRPr lang="he-IL" sz="4000" dirty="0"/>
          </a:p>
        </p:txBody>
      </p:sp>
    </p:spTree>
    <p:extLst>
      <p:ext uri="{BB962C8B-B14F-4D97-AF65-F5344CB8AC3E}">
        <p14:creationId xmlns:p14="http://schemas.microsoft.com/office/powerpoint/2010/main" val="314529941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title"/>
          </p:nvPr>
        </p:nvSpPr>
        <p:spPr>
          <a:xfrm>
            <a:off x="515206" y="213093"/>
            <a:ext cx="11160000" cy="5191419"/>
          </a:xfrm>
        </p:spPr>
        <p:txBody>
          <a:bodyPr/>
          <a:lstStyle/>
          <a:p>
            <a:r>
              <a:rPr lang="ar-SA" dirty="0" smtClean="0"/>
              <a:t>نتمنّى لكم استفادة جمّة</a:t>
            </a:r>
            <a:br>
              <a:rPr lang="ar-SA" dirty="0" smtClean="0"/>
            </a:br>
            <a:r>
              <a:rPr lang="ar-SA" dirty="0" smtClean="0"/>
              <a:t>المعلّمة عايدة حمزة مصاروة</a:t>
            </a:r>
            <a:endParaRPr lang="he-I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מציין מיקום תוכן 4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2433711" y="562708"/>
            <a:ext cx="7807569" cy="5416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019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מציין מיקום תוכן 4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2101755" y="641446"/>
            <a:ext cx="7779224" cy="4763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531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sz="5400" dirty="0" smtClean="0"/>
              <a:t>من خلال </a:t>
            </a:r>
            <a:r>
              <a:rPr lang="ar-SA" sz="5400" dirty="0" smtClean="0"/>
              <a:t>الصّور </a:t>
            </a:r>
            <a:r>
              <a:rPr lang="ar-SA" sz="5400" dirty="0" smtClean="0"/>
              <a:t>يمكننا وصف النّخلة المائلة</a:t>
            </a:r>
            <a:endParaRPr lang="he-IL" sz="5400" dirty="0"/>
          </a:p>
        </p:txBody>
      </p:sp>
      <p:sp>
        <p:nvSpPr>
          <p:cNvPr id="8" name="כותרת משנה 7"/>
          <p:cNvSpPr>
            <a:spLocks noGrp="1"/>
          </p:cNvSpPr>
          <p:nvPr>
            <p:ph type="subTitle" idx="1"/>
          </p:nvPr>
        </p:nvSpPr>
        <p:spPr>
          <a:xfrm>
            <a:off x="738117" y="2918493"/>
            <a:ext cx="10872000" cy="1134532"/>
          </a:xfrm>
        </p:spPr>
        <p:txBody>
          <a:bodyPr/>
          <a:lstStyle/>
          <a:p>
            <a:r>
              <a:rPr lang="ar-SA" dirty="0" smtClean="0"/>
              <a:t>ومن خلال استراتيجيّة المقارنة بين النّخلتين يمكن وصف حالة الكاتب وما طرأ عليها من تغيير، وكذلك وصف المكان</a:t>
            </a:r>
            <a:endParaRPr lang="he-I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القصّة القصيرة</a:t>
            </a:r>
            <a:endParaRPr lang="he-IL" dirty="0"/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ar-SA" dirty="0" smtClean="0"/>
              <a:t>القصّة القصيرة المحليّة</a:t>
            </a:r>
            <a:endParaRPr lang="he-IL" dirty="0"/>
          </a:p>
        </p:txBody>
      </p:sp>
      <p:sp>
        <p:nvSpPr>
          <p:cNvPr id="12" name="מציין מיקום תוכן 11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ar-SA" dirty="0"/>
              <a:t>لا </a:t>
            </a:r>
            <a:r>
              <a:rPr lang="ar-SA" dirty="0" smtClean="0"/>
              <a:t>بدّ </a:t>
            </a:r>
            <a:r>
              <a:rPr lang="ar-SA" dirty="0"/>
              <a:t>لنا من الحديث عن الأدب </a:t>
            </a:r>
            <a:r>
              <a:rPr lang="ar-SA" dirty="0" smtClean="0"/>
              <a:t>المحلّي </a:t>
            </a:r>
            <a:r>
              <a:rPr lang="ar-SA" dirty="0"/>
              <a:t>بشكل عام قبل </a:t>
            </a:r>
            <a:r>
              <a:rPr lang="ar-SA" dirty="0" smtClean="0"/>
              <a:t>التطرّق إلى القصّة الفلسطينيّة المحليّة </a:t>
            </a:r>
            <a:r>
              <a:rPr lang="ar-SA" dirty="0"/>
              <a:t>بشكل </a:t>
            </a:r>
            <a:r>
              <a:rPr lang="ar-SA" dirty="0" smtClean="0"/>
              <a:t>خاصّ. بعد </a:t>
            </a:r>
            <a:r>
              <a:rPr lang="ar-SA" dirty="0"/>
              <a:t>الإعلان عن قيام دولة إسرائيل تمحور مضمون الأدب </a:t>
            </a:r>
            <a:r>
              <a:rPr lang="ar-SA" dirty="0" smtClean="0"/>
              <a:t>المحلّي العربيّ </a:t>
            </a:r>
            <a:r>
              <a:rPr lang="ar-SA" dirty="0"/>
              <a:t>حول عدة مواضيع وأبرزها</a:t>
            </a:r>
            <a:r>
              <a:rPr lang="ar-SA" dirty="0" smtClean="0"/>
              <a:t>: قضيّة </a:t>
            </a:r>
            <a:r>
              <a:rPr lang="ar-SA" dirty="0"/>
              <a:t>الاحتلال والحياة في المنفى </a:t>
            </a:r>
            <a:r>
              <a:rPr lang="ar-SA" dirty="0" smtClean="0"/>
              <a:t>والتّشريد، المقاومة والتّحفيز </a:t>
            </a:r>
            <a:r>
              <a:rPr lang="ar-SA" dirty="0"/>
              <a:t>على </a:t>
            </a:r>
            <a:r>
              <a:rPr lang="ar-SA" dirty="0" smtClean="0"/>
              <a:t>الصّمود، وفي </a:t>
            </a:r>
            <a:r>
              <a:rPr lang="ar-SA" dirty="0"/>
              <a:t>سنوات </a:t>
            </a:r>
            <a:r>
              <a:rPr lang="ar-SA" dirty="0" smtClean="0"/>
              <a:t>السّبعينات والثّمانينات برزت </a:t>
            </a:r>
            <a:r>
              <a:rPr lang="ar-SA" dirty="0"/>
              <a:t>في الأدب </a:t>
            </a:r>
            <a:r>
              <a:rPr lang="ar-SA" dirty="0" err="1"/>
              <a:t>موتيفات</a:t>
            </a:r>
            <a:r>
              <a:rPr lang="ar-SA" dirty="0"/>
              <a:t> الوطن والأرض </a:t>
            </a:r>
            <a:r>
              <a:rPr lang="ar-SA" dirty="0" smtClean="0"/>
              <a:t>والتمسّك </a:t>
            </a:r>
            <a:r>
              <a:rPr lang="ar-SA" dirty="0"/>
              <a:t>بها والحفاظ عليها</a:t>
            </a:r>
            <a:r>
              <a:rPr lang="ar-SA" dirty="0" smtClean="0"/>
              <a:t>، والتمسّك بالهويّة، وفي </a:t>
            </a:r>
            <a:r>
              <a:rPr lang="ar-SA" dirty="0"/>
              <a:t>أواخر </a:t>
            </a:r>
            <a:r>
              <a:rPr lang="ar-SA" dirty="0" smtClean="0"/>
              <a:t>الثّمانينات </a:t>
            </a:r>
            <a:r>
              <a:rPr lang="ar-SA" dirty="0"/>
              <a:t>ومطلع </a:t>
            </a:r>
            <a:r>
              <a:rPr lang="ar-SA" dirty="0" smtClean="0"/>
              <a:t>التّسعينات </a:t>
            </a:r>
            <a:r>
              <a:rPr lang="ar-SA" dirty="0"/>
              <a:t>اندلعت الانتفاضة في أراضي </a:t>
            </a:r>
            <a:r>
              <a:rPr lang="ar-SA" dirty="0" smtClean="0"/>
              <a:t>الضفّة </a:t>
            </a:r>
            <a:r>
              <a:rPr lang="ar-SA" dirty="0"/>
              <a:t>وانتهت "</a:t>
            </a:r>
            <a:r>
              <a:rPr lang="ar-SA" dirty="0" smtClean="0"/>
              <a:t>باتّفاقية </a:t>
            </a:r>
            <a:r>
              <a:rPr lang="ar-SA" dirty="0"/>
              <a:t>أوسلو</a:t>
            </a:r>
            <a:r>
              <a:rPr lang="ar-SA" dirty="0" smtClean="0"/>
              <a:t>"، نلاحظ تغيّرًا </a:t>
            </a:r>
            <a:r>
              <a:rPr lang="ar-SA" dirty="0"/>
              <a:t>في </a:t>
            </a:r>
            <a:r>
              <a:rPr lang="ar-SA" dirty="0" smtClean="0"/>
              <a:t>الشّكل </a:t>
            </a:r>
            <a:r>
              <a:rPr lang="ar-SA" dirty="0"/>
              <a:t>والمضمون </a:t>
            </a:r>
            <a:r>
              <a:rPr lang="ar-SA" dirty="0" smtClean="0"/>
              <a:t>في الأدب المحلّي </a:t>
            </a:r>
            <a:r>
              <a:rPr lang="ar-SA" dirty="0"/>
              <a:t>حيث </a:t>
            </a:r>
            <a:r>
              <a:rPr lang="ar-SA" dirty="0" smtClean="0"/>
              <a:t>برزت فيه </a:t>
            </a:r>
            <a:r>
              <a:rPr lang="ar-SA" dirty="0" smtClean="0"/>
              <a:t>عناصر </a:t>
            </a:r>
            <a:r>
              <a:rPr lang="ar-SA" dirty="0" smtClean="0"/>
              <a:t>التّراث، الرّموز</a:t>
            </a:r>
            <a:r>
              <a:rPr lang="ar-SA" dirty="0"/>
              <a:t>، </a:t>
            </a:r>
            <a:r>
              <a:rPr lang="ar-SA" dirty="0" err="1" smtClean="0"/>
              <a:t>التّناص</a:t>
            </a:r>
            <a:r>
              <a:rPr lang="ar-SA" dirty="0"/>
              <a:t>، وأصبح المكان </a:t>
            </a:r>
            <a:r>
              <a:rPr lang="ar-SA" dirty="0" smtClean="0"/>
              <a:t>عنصرًا أساسيًّا </a:t>
            </a:r>
            <a:r>
              <a:rPr lang="ar-SA" dirty="0"/>
              <a:t>في بنية </a:t>
            </a:r>
            <a:r>
              <a:rPr lang="ar-SA" dirty="0" smtClean="0"/>
              <a:t>القصّة المحليّة باعتباره </a:t>
            </a:r>
            <a:r>
              <a:rPr lang="ar-SA" dirty="0"/>
              <a:t>محور </a:t>
            </a:r>
            <a:r>
              <a:rPr lang="ar-SA" dirty="0" smtClean="0"/>
              <a:t>الصّراع.</a:t>
            </a:r>
            <a:endParaRPr lang="ar-SA" dirty="0"/>
          </a:p>
          <a:p>
            <a:r>
              <a:rPr lang="ar-SA" dirty="0" smtClean="0"/>
              <a:t>أصبح </a:t>
            </a:r>
            <a:r>
              <a:rPr lang="ar-SA" dirty="0"/>
              <a:t>الأدب </a:t>
            </a:r>
            <a:r>
              <a:rPr lang="ar-SA" dirty="0" smtClean="0"/>
              <a:t>الفلسطينيّ عامّة، والقصّة </a:t>
            </a:r>
            <a:r>
              <a:rPr lang="ar-SA" dirty="0"/>
              <a:t>القصيرة </a:t>
            </a:r>
            <a:r>
              <a:rPr lang="ar-SA" dirty="0" smtClean="0"/>
              <a:t>خاصّة </a:t>
            </a:r>
            <a:r>
              <a:rPr lang="ar-SA" dirty="0"/>
              <a:t>بعد </a:t>
            </a:r>
            <a:r>
              <a:rPr lang="ar-SA" dirty="0" smtClean="0"/>
              <a:t>حرب</a:t>
            </a:r>
            <a:r>
              <a:rPr lang="ar-SA" dirty="0" smtClean="0"/>
              <a:t> </a:t>
            </a:r>
            <a:r>
              <a:rPr lang="ar-SA" dirty="0"/>
              <a:t>حزيران يعمل من أجل استعادة </a:t>
            </a:r>
            <a:r>
              <a:rPr lang="ar-SA" dirty="0" smtClean="0"/>
              <a:t>هويّته الوطنيّة، وتصوير الشّخصيّة </a:t>
            </a:r>
            <a:r>
              <a:rPr lang="ar-SA" dirty="0"/>
              <a:t>الجديدة الواثقة من نفسها</a:t>
            </a:r>
            <a:r>
              <a:rPr lang="ar-SA" dirty="0" smtClean="0"/>
              <a:t>، حاملة الهويّة الوطنيّة، وبدت </a:t>
            </a:r>
            <a:r>
              <a:rPr lang="ar-SA" dirty="0"/>
              <a:t>مرحلة البحث عن </a:t>
            </a:r>
            <a:r>
              <a:rPr lang="ar-SA" dirty="0" smtClean="0"/>
              <a:t>الواقعيّة، والتقت الرومانسيّة بالواقعيّة </a:t>
            </a:r>
            <a:r>
              <a:rPr lang="ar-SA" dirty="0"/>
              <a:t>الجديدة</a:t>
            </a:r>
            <a:r>
              <a:rPr lang="ar-SA" dirty="0" smtClean="0"/>
              <a:t>، ونجد </a:t>
            </a:r>
            <a:r>
              <a:rPr lang="ar-SA" dirty="0"/>
              <a:t>بذور هذا الالتقاء في مرحلة </a:t>
            </a:r>
            <a:r>
              <a:rPr lang="ar-SA" dirty="0" smtClean="0"/>
              <a:t>مبكّرة </a:t>
            </a:r>
            <a:r>
              <a:rPr lang="ar-SA" dirty="0"/>
              <a:t>من عمر </a:t>
            </a:r>
            <a:r>
              <a:rPr lang="ar-SA" dirty="0" smtClean="0"/>
              <a:t>القصّة </a:t>
            </a:r>
            <a:r>
              <a:rPr lang="ar-SA" dirty="0"/>
              <a:t>القصيرة </a:t>
            </a:r>
            <a:r>
              <a:rPr lang="ar-SA" dirty="0" smtClean="0"/>
              <a:t>الفلسطينيّة.</a:t>
            </a:r>
            <a:endParaRPr lang="ar-SA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51067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>
          <a:xfrm>
            <a:off x="515206" y="163773"/>
            <a:ext cx="11159999" cy="941696"/>
          </a:xfrm>
        </p:spPr>
        <p:txBody>
          <a:bodyPr/>
          <a:lstStyle/>
          <a:p>
            <a:r>
              <a:rPr lang="ar-SA" dirty="0" smtClean="0"/>
              <a:t>محمّد علي طه</a:t>
            </a:r>
            <a:endParaRPr lang="he-IL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1392073"/>
            <a:ext cx="11160000" cy="4486126"/>
          </a:xfrm>
        </p:spPr>
        <p:txBody>
          <a:bodyPr/>
          <a:lstStyle/>
          <a:p>
            <a:r>
              <a:rPr lang="ar-SA" dirty="0"/>
              <a:t>أديب قاصّ وروائيّ ومسرحيّ وكاتب مقالة </a:t>
            </a:r>
            <a:r>
              <a:rPr lang="ar-SA" dirty="0" smtClean="0"/>
              <a:t>ساخرة، </a:t>
            </a:r>
            <a:r>
              <a:rPr lang="ar-SA" dirty="0"/>
              <a:t>وهو كاتب بارز من </a:t>
            </a:r>
            <a:r>
              <a:rPr lang="ar-SA" dirty="0" smtClean="0"/>
              <a:t>كتّاب القصّة </a:t>
            </a:r>
            <a:r>
              <a:rPr lang="ar-SA" dirty="0"/>
              <a:t>القصيرة </a:t>
            </a:r>
            <a:r>
              <a:rPr lang="ar-SA" dirty="0" smtClean="0"/>
              <a:t>الفلسطينيّة</a:t>
            </a:r>
            <a:r>
              <a:rPr lang="ar-SA" dirty="0"/>
              <a:t>، يسكن مع اسرته في قرية كابول بعد أن هُدم </a:t>
            </a:r>
            <a:r>
              <a:rPr lang="ar-SA" dirty="0" smtClean="0"/>
              <a:t>بيتُه </a:t>
            </a:r>
            <a:r>
              <a:rPr lang="ar-SA" dirty="0"/>
              <a:t>وصودرت أراضي </a:t>
            </a:r>
            <a:r>
              <a:rPr lang="ar-SA" dirty="0" err="1"/>
              <a:t>ميعار</a:t>
            </a:r>
            <a:r>
              <a:rPr lang="ar-SA" dirty="0"/>
              <a:t> سنة 1948. </a:t>
            </a:r>
          </a:p>
          <a:p>
            <a:r>
              <a:rPr lang="ar-SA" dirty="0"/>
              <a:t>عمل مدرّسًا مدّة خمسة وعشرين عامًا في الكليّة </a:t>
            </a:r>
            <a:r>
              <a:rPr lang="ar-SA" dirty="0" err="1"/>
              <a:t>الأورثوذكسيّة</a:t>
            </a:r>
            <a:r>
              <a:rPr lang="ar-SA" dirty="0"/>
              <a:t> العربيّة في حيفا.</a:t>
            </a:r>
          </a:p>
          <a:p>
            <a:r>
              <a:rPr lang="ar-SA" dirty="0"/>
              <a:t>من مؤسّسي اتّحاد الكتّاب العرب في إسرائيل في عام 1987 وانتخبَ رئيسًا له عام 1991.</a:t>
            </a:r>
          </a:p>
          <a:p>
            <a:r>
              <a:rPr lang="ar-SA" dirty="0"/>
              <a:t>نال وسام القدس للثقافة والفنون عام 1997.</a:t>
            </a:r>
          </a:p>
          <a:p>
            <a:r>
              <a:rPr lang="ar-SA" dirty="0"/>
              <a:t>انتُخب عام 1998 رئيسًا للجنة "إحياء ذكرى </a:t>
            </a:r>
            <a:r>
              <a:rPr lang="ar-SA" dirty="0" smtClean="0"/>
              <a:t>النّكبة والصّمود".</a:t>
            </a:r>
          </a:p>
          <a:p>
            <a:r>
              <a:rPr lang="ar-SA" dirty="0" smtClean="0"/>
              <a:t>كتب العديد من المجموعات القصصيّة والمقالات</a:t>
            </a:r>
            <a:endParaRPr lang="ar-SA" dirty="0"/>
          </a:p>
          <a:p>
            <a:r>
              <a:rPr lang="ar-SA" dirty="0"/>
              <a:t>تُرجمت قصصه </a:t>
            </a:r>
            <a:r>
              <a:rPr lang="ar-SA" dirty="0" smtClean="0"/>
              <a:t>إلى </a:t>
            </a:r>
            <a:r>
              <a:rPr lang="ar-SA" dirty="0"/>
              <a:t>لغاتٍ عديدة.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82796507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3125</TotalTime>
  <Words>3904</Words>
  <Application>Microsoft Office PowerPoint</Application>
  <PresentationFormat>מותאם אישית</PresentationFormat>
  <Paragraphs>137</Paragraphs>
  <Slides>45</Slides>
  <Notes>4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45</vt:i4>
      </vt:variant>
    </vt:vector>
  </HeadingPairs>
  <TitlesOfParts>
    <vt:vector size="49" baseType="lpstr">
      <vt:lpstr>Arial</vt:lpstr>
      <vt:lpstr>Calibri</vt:lpstr>
      <vt:lpstr>Varela Round</vt:lpstr>
      <vt:lpstr>ערכת נושא Office</vt:lpstr>
      <vt:lpstr>منظومة البثّ القطريّة</vt:lpstr>
      <vt:lpstr>أدب للمرحلة الثانويّة - قصّة قصيرة</vt:lpstr>
      <vt:lpstr>سنعمل اليوم على</vt:lpstr>
      <vt:lpstr>سنتعلّم اليوم عن</vt:lpstr>
      <vt:lpstr>מצגת של PowerPoint</vt:lpstr>
      <vt:lpstr>מצגת של PowerPoint</vt:lpstr>
      <vt:lpstr>من خلال الصّور يمكننا وصف النّخلة المائلة</vt:lpstr>
      <vt:lpstr>القصّة القصيرة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أسماء الأماكن</vt:lpstr>
      <vt:lpstr>أسماء نباتات وأزهار</vt:lpstr>
      <vt:lpstr>أسماء الطّيور</vt:lpstr>
      <vt:lpstr>عادات فلسطينيّة</vt:lpstr>
      <vt:lpstr>العنوان</vt:lpstr>
      <vt:lpstr>מצגת של PowerPoint</vt:lpstr>
      <vt:lpstr>מצגת של PowerPoint</vt:lpstr>
      <vt:lpstr>الرّمز</vt:lpstr>
      <vt:lpstr>الواقعيّة</vt:lpstr>
      <vt:lpstr>מצגת של PowerPoint</vt:lpstr>
      <vt:lpstr>מצגת של PowerPoint</vt:lpstr>
      <vt:lpstr>מצגת של PowerPoint</vt:lpstr>
      <vt:lpstr>الموتيف</vt:lpstr>
      <vt:lpstr>מצגת של PowerPoint</vt:lpstr>
      <vt:lpstr>زاوية الإشراف</vt:lpstr>
      <vt:lpstr>מצגת של PowerPoint</vt:lpstr>
      <vt:lpstr>التّناصّ</vt:lpstr>
      <vt:lpstr>מצגת של PowerPoint</vt:lpstr>
      <vt:lpstr>التّرميز في الأسماء</vt:lpstr>
      <vt:lpstr>اللّغة</vt:lpstr>
      <vt:lpstr>מצגת של PowerPoint</vt:lpstr>
      <vt:lpstr>التّشبيهات</vt:lpstr>
      <vt:lpstr>الطّباق</vt:lpstr>
      <vt:lpstr>نتمنّى لكم استفادة جمّة المعلّمة عايدة حمزة مصاروة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aida hamze masarwe</cp:lastModifiedBy>
  <cp:revision>115</cp:revision>
  <dcterms:created xsi:type="dcterms:W3CDTF">2020-03-15T19:13:03Z</dcterms:created>
  <dcterms:modified xsi:type="dcterms:W3CDTF">2020-06-29T09:43:52Z</dcterms:modified>
</cp:coreProperties>
</file>