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31"/>
  </p:notesMasterIdLst>
  <p:handoutMasterIdLst>
    <p:handoutMasterId r:id="rId32"/>
  </p:handoutMasterIdLst>
  <p:sldIdLst>
    <p:sldId id="282" r:id="rId2"/>
    <p:sldId id="393" r:id="rId3"/>
    <p:sldId id="268" r:id="rId4"/>
    <p:sldId id="269" r:id="rId5"/>
    <p:sldId id="374" r:id="rId6"/>
    <p:sldId id="375" r:id="rId7"/>
    <p:sldId id="334" r:id="rId8"/>
    <p:sldId id="373" r:id="rId9"/>
    <p:sldId id="381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76" r:id="rId22"/>
    <p:sldId id="377" r:id="rId23"/>
    <p:sldId id="378" r:id="rId24"/>
    <p:sldId id="379" r:id="rId25"/>
    <p:sldId id="380" r:id="rId26"/>
    <p:sldId id="396" r:id="rId27"/>
    <p:sldId id="397" r:id="rId28"/>
    <p:sldId id="337" r:id="rId29"/>
    <p:sldId id="281" r:id="rId3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EBD6C527-3C2F-4654-9E4D-F7C004197824}">
          <p14:sldIdLst>
            <p14:sldId id="282"/>
            <p14:sldId id="393"/>
            <p14:sldId id="268"/>
            <p14:sldId id="269"/>
            <p14:sldId id="374"/>
            <p14:sldId id="375"/>
            <p14:sldId id="334"/>
            <p14:sldId id="373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76"/>
            <p14:sldId id="377"/>
            <p14:sldId id="378"/>
            <p14:sldId id="379"/>
            <p14:sldId id="380"/>
            <p14:sldId id="396"/>
            <p14:sldId id="397"/>
            <p14:sldId id="337"/>
            <p14:sldId id="281"/>
          </p14:sldIdLst>
        </p14:section>
        <p14:section name="מקטע ללא כותרת" id="{07D7888E-438E-4FF9-B696-C859B6BFC723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01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סגנון בהיר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7" autoAdjust="0"/>
    <p:restoredTop sz="72957" autoAdjust="0"/>
  </p:normalViewPr>
  <p:slideViewPr>
    <p:cSldViewPr snapToGrid="0" snapToObjects="1" showGuides="1">
      <p:cViewPr>
        <p:scale>
          <a:sx n="53" d="100"/>
          <a:sy n="53" d="100"/>
        </p:scale>
        <p:origin x="-1638" y="-84"/>
      </p:cViewPr>
      <p:guideLst>
        <p:guide orient="horz" pos="201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379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45B48B4-AFD3-4863-AC66-FFF22FC8A94F}" type="datetimeFigureOut">
              <a:rPr lang="he-IL" smtClean="0"/>
              <a:t>א'/סיון/תש"פ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FB0839D-E747-411D-B3A8-2FA196B5B9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6094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5/24/2020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3974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4317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1926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 will talk with Easy.</a:t>
            </a:r>
          </a:p>
          <a:p>
            <a:r>
              <a:rPr lang="en-US" dirty="0" smtClean="0"/>
              <a:t>Hi </a:t>
            </a:r>
          </a:p>
          <a:p>
            <a:r>
              <a:rPr lang="en-US" dirty="0" smtClean="0"/>
              <a:t>What are </a:t>
            </a:r>
            <a:r>
              <a:rPr lang="en-US" smtClean="0"/>
              <a:t>you doing?</a:t>
            </a:r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61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אור</a:t>
            </a:r>
          </a:p>
          <a:p>
            <a:r>
              <a:rPr lang="he-IL" dirty="0" smtClean="0"/>
              <a:t>האם את יכולה להעתיק את השקופית של הקרדיטים ממצגת</a:t>
            </a:r>
            <a:r>
              <a:rPr lang="he-IL" baseline="0" dirty="0" smtClean="0"/>
              <a:t> אחרת?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6500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will do a lot of games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9908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 will not teach the spelling rules</a:t>
            </a:r>
            <a:endParaRPr lang="he-IL" dirty="0" smtClean="0"/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 smtClean="0"/>
              <a:t>  .</a:t>
            </a:r>
            <a:r>
              <a:rPr lang="en-US" b="1" dirty="0" smtClean="0"/>
              <a:t> *I will say that we add </a:t>
            </a:r>
            <a:r>
              <a:rPr lang="en-US" b="1" dirty="0" err="1" smtClean="0"/>
              <a:t>ing</a:t>
            </a:r>
            <a:r>
              <a:rPr lang="en-US" b="1" dirty="0" smtClean="0"/>
              <a:t> to the verb when we talk about  activities\actions</a:t>
            </a:r>
            <a:r>
              <a:rPr lang="en-US" b="1" baseline="0" dirty="0" smtClean="0"/>
              <a:t> </a:t>
            </a:r>
            <a:r>
              <a:rPr lang="en-US" b="1" dirty="0" smtClean="0"/>
              <a:t> that are happening now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dirty="0">
              <a:solidFill>
                <a:schemeClr val="dk1"/>
              </a:solidFill>
              <a:latin typeface="Arial" panose="020B0604020202020204" pitchFamily="34" charset="0"/>
              <a:ea typeface="Alef"/>
              <a:sym typeface="Alef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8491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will teach the sound </a:t>
            </a:r>
            <a:r>
              <a:rPr lang="en-US" dirty="0" err="1" smtClean="0"/>
              <a:t>ea</a:t>
            </a:r>
            <a:r>
              <a:rPr lang="en-US" dirty="0" smtClean="0"/>
              <a:t>-reading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7920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 pantomime the sentences </a:t>
            </a:r>
          </a:p>
          <a:p>
            <a:r>
              <a:rPr lang="en-US" dirty="0" smtClean="0"/>
              <a:t>Then,</a:t>
            </a:r>
            <a:r>
              <a:rPr lang="en-US" baseline="0" dirty="0" smtClean="0"/>
              <a:t> </a:t>
            </a:r>
            <a:r>
              <a:rPr lang="en-US" dirty="0" smtClean="0"/>
              <a:t>they have</a:t>
            </a:r>
            <a:r>
              <a:rPr lang="en-US" baseline="0" dirty="0" smtClean="0"/>
              <a:t> to guess</a:t>
            </a:r>
          </a:p>
          <a:p>
            <a:r>
              <a:rPr lang="en-US" baseline="0" dirty="0" smtClean="0"/>
              <a:t>I read the words and they “show” me the number with their fingers.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376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same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54813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pupils will</a:t>
            </a:r>
            <a:r>
              <a:rPr lang="en-US" baseline="0" dirty="0" smtClean="0"/>
              <a:t> read the words that pop.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236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6783" t="19635" r="12187" b="27778"/>
          <a:stretch/>
        </p:blipFill>
        <p:spPr>
          <a:xfrm>
            <a:off x="4867835" y="1434354"/>
            <a:ext cx="6499412" cy="146806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22639" y="3092183"/>
            <a:ext cx="8250540" cy="824410"/>
          </a:xfrm>
        </p:spPr>
        <p:txBody>
          <a:bodyPr anchor="ctr">
            <a:noAutofit/>
          </a:bodyPr>
          <a:lstStyle>
            <a:lvl1pPr marL="0" indent="0" algn="l" rtl="0">
              <a:buFontTx/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22639" y="4469272"/>
            <a:ext cx="6704545" cy="411774"/>
          </a:xfrm>
        </p:spPr>
        <p:txBody>
          <a:bodyPr>
            <a:noAutofit/>
          </a:bodyPr>
          <a:lstStyle>
            <a:lvl1pPr marL="0" indent="0" algn="l" rtl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9" y="5115055"/>
            <a:ext cx="6704013" cy="385860"/>
          </a:xfrm>
        </p:spPr>
        <p:txBody>
          <a:bodyPr/>
          <a:lstStyle>
            <a:lvl1pPr marL="0" indent="0" algn="l" rtl="0">
              <a:buFontTx/>
              <a:buNone/>
              <a:defRPr>
                <a:solidFill>
                  <a:schemeClr val="bg1"/>
                </a:solidFill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421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 rot="10800000"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6803" y="254402"/>
            <a:ext cx="10442575" cy="628195"/>
          </a:xfr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Comic Sans MS" panose="030F0902030302020204" pitchFamily="66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9144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marL="13716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 b="0" i="0"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marL="18288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l" rtl="0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0761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200"/>
              </a:lnSpc>
            </a:pP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</a:t>
            </a:r>
            <a:r>
              <a:rPr lang="en-US" sz="6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watching!</a:t>
            </a:r>
            <a:endParaRPr lang="he-IL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68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="" xmlns:a16="http://schemas.microsoft.com/office/drawing/2014/main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="" xmlns:a16="http://schemas.microsoft.com/office/drawing/2014/main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5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4HItuy7y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Sutzo9oU7F18MakPtwxSpQ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What Are You Doing? </a:t>
            </a:r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Class</a:t>
            </a:r>
            <a:r>
              <a:rPr lang="he-IL" dirty="0"/>
              <a:t> | 5 </a:t>
            </a:r>
            <a:r>
              <a:rPr lang="en-US" dirty="0" smtClean="0"/>
              <a:t>English</a:t>
            </a:r>
            <a:endParaRPr lang="he-IL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375EB878-1004-0145-8883-C9825FA94E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With: </a:t>
            </a:r>
            <a:r>
              <a:rPr lang="en-US" dirty="0" err="1"/>
              <a:t>Asnat</a:t>
            </a:r>
            <a:r>
              <a:rPr lang="en-US" dirty="0"/>
              <a:t> </a:t>
            </a:r>
            <a:r>
              <a:rPr lang="en-US" dirty="0" err="1"/>
              <a:t>Notkin</a:t>
            </a:r>
            <a:r>
              <a:rPr lang="en-US" dirty="0"/>
              <a:t> Lumer &amp; Easy English</a:t>
            </a:r>
            <a:endParaRPr lang="he-IL" dirty="0"/>
          </a:p>
        </p:txBody>
      </p:sp>
      <p:pic>
        <p:nvPicPr>
          <p:cNvPr id="148" name="Picture 147">
            <a:extLst>
              <a:ext uri="{FF2B5EF4-FFF2-40B4-BE49-F238E27FC236}">
                <a16:creationId xmlns=""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=""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</a:pP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Verb?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972" y="1490166"/>
            <a:ext cx="4195699" cy="4492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306" y="1490166"/>
            <a:ext cx="31735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reading</a:t>
            </a:r>
            <a:endParaRPr lang="he-IL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Verb?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365" y="1978026"/>
            <a:ext cx="3907580" cy="386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Verb?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365" y="1978026"/>
            <a:ext cx="3907580" cy="3866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9247" y="1823283"/>
            <a:ext cx="24921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counting</a:t>
            </a:r>
            <a:endParaRPr lang="he-IL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95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Verb?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927" y="1904867"/>
            <a:ext cx="4381532" cy="391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Verb?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430306" y="1490166"/>
            <a:ext cx="31735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watching</a:t>
            </a:r>
            <a:endParaRPr lang="he-IL" sz="4000" dirty="0">
              <a:latin typeface="Comic Sans MS" panose="030F0702030302020204" pitchFamily="66" charset="0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232" y="1904867"/>
            <a:ext cx="4184309" cy="392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Verb?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819" y="1978025"/>
            <a:ext cx="3906735" cy="395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Verb?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819" y="1978025"/>
            <a:ext cx="3906735" cy="3956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9247" y="1823283"/>
            <a:ext cx="24921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smelling</a:t>
            </a:r>
            <a:endParaRPr lang="he-IL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Verb?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855" y="2066233"/>
            <a:ext cx="4202239" cy="38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Verb?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855" y="2066233"/>
            <a:ext cx="4202239" cy="3854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247" y="1823283"/>
            <a:ext cx="24921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talking</a:t>
            </a:r>
            <a:endParaRPr lang="he-IL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0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Verb?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699247" y="1823283"/>
            <a:ext cx="24921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calling</a:t>
            </a:r>
            <a:endParaRPr lang="he-IL" sz="3200" dirty="0">
              <a:latin typeface="Comic Sans MS" panose="030F0702030302020204" pitchFamily="66" charset="0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262" y="1978026"/>
            <a:ext cx="4021494" cy="40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Video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78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Verb?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699247" y="1823283"/>
            <a:ext cx="24921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calling</a:t>
            </a:r>
            <a:endParaRPr lang="he-IL" sz="3200" dirty="0">
              <a:latin typeface="Comic Sans MS" panose="030F0702030302020204" pitchFamily="66" charset="0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525" y="1697347"/>
            <a:ext cx="4107215" cy="415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4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Are You Doing?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Now you say: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I am ______.</a:t>
            </a:r>
            <a:endParaRPr lang="en-US" sz="4000" dirty="0"/>
          </a:p>
        </p:txBody>
      </p:sp>
      <p:cxnSp>
        <p:nvCxnSpPr>
          <p:cNvPr id="5" name="מחבר ישר 4"/>
          <p:cNvCxnSpPr/>
          <p:nvPr/>
        </p:nvCxnSpPr>
        <p:spPr>
          <a:xfrm flipV="1">
            <a:off x="2242868" y="3174519"/>
            <a:ext cx="117319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28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16000" dirty="0" err="1" smtClean="0"/>
              <a:t>Easy’s</a:t>
            </a:r>
            <a:r>
              <a:rPr lang="en-US" sz="16000" dirty="0" smtClean="0"/>
              <a:t> Clip</a:t>
            </a:r>
          </a:p>
          <a:p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www.youtube.com/watch?v=Q4HItuy7yoM</a:t>
            </a:r>
            <a:endParaRPr lang="he-IL" dirty="0" smtClean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409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Easy Doing?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She is           the flowers.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She is           Grandma and Grandpa.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She is           a nap.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She is </a:t>
            </a:r>
            <a:r>
              <a:rPr lang="en-US" b="1" dirty="0" smtClean="0">
                <a:latin typeface="Comic Sans MS" panose="030F0702030302020204" pitchFamily="66" charset="0"/>
              </a:rPr>
              <a:t>not______. </a:t>
            </a:r>
            <a:r>
              <a:rPr lang="en-US" dirty="0" smtClean="0">
                <a:latin typeface="Comic Sans MS" panose="030F0702030302020204" pitchFamily="66" charset="0"/>
              </a:rPr>
              <a:t>      </a:t>
            </a:r>
            <a:endParaRPr lang="he-IL" dirty="0">
              <a:latin typeface="Comic Sans MS" panose="030F0702030302020204" pitchFamily="66" charset="0"/>
            </a:endParaRPr>
          </a:p>
        </p:txBody>
      </p:sp>
      <p:cxnSp>
        <p:nvCxnSpPr>
          <p:cNvPr id="5" name="מחבר ישר 4"/>
          <p:cNvCxnSpPr/>
          <p:nvPr/>
        </p:nvCxnSpPr>
        <p:spPr>
          <a:xfrm>
            <a:off x="2898475" y="1846053"/>
            <a:ext cx="11731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>
            <a:off x="2898475" y="2481532"/>
            <a:ext cx="11731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מחבר ישר 7"/>
          <p:cNvCxnSpPr/>
          <p:nvPr/>
        </p:nvCxnSpPr>
        <p:spPr>
          <a:xfrm>
            <a:off x="2898475" y="3168770"/>
            <a:ext cx="11731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55336" y="4566312"/>
            <a:ext cx="326078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</a:t>
            </a:r>
            <a:r>
              <a:rPr lang="en-US" sz="3600" dirty="0" smtClean="0">
                <a:latin typeface="Comic Sans MS" panose="030F0702030302020204" pitchFamily="66" charset="0"/>
              </a:rPr>
              <a:t>alling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s</a:t>
            </a:r>
            <a:r>
              <a:rPr lang="en-US" sz="3600" dirty="0" smtClean="0">
                <a:latin typeface="Comic Sans MS" panose="030F0702030302020204" pitchFamily="66" charset="0"/>
              </a:rPr>
              <a:t>melling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t</a:t>
            </a:r>
            <a:r>
              <a:rPr lang="en-US" sz="3600" dirty="0" smtClean="0">
                <a:latin typeface="Comic Sans MS" panose="030F0702030302020204" pitchFamily="66" charset="0"/>
              </a:rPr>
              <a:t>aking</a:t>
            </a:r>
            <a:endParaRPr lang="he-IL" sz="3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35615" y="4654714"/>
            <a:ext cx="326078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</a:t>
            </a:r>
            <a:r>
              <a:rPr lang="en-US" sz="3600" dirty="0" smtClean="0">
                <a:latin typeface="Comic Sans MS" panose="030F0702030302020204" pitchFamily="66" charset="0"/>
              </a:rPr>
              <a:t>ounting</a:t>
            </a:r>
          </a:p>
          <a:p>
            <a:r>
              <a:rPr lang="en-US" sz="3600" dirty="0" smtClean="0">
                <a:latin typeface="Comic Sans MS" panose="030F0702030302020204" pitchFamily="66" charset="0"/>
              </a:rPr>
              <a:t>cleaning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6452" y="3881078"/>
            <a:ext cx="42614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u="sng" dirty="0" smtClean="0">
                <a:latin typeface="Comic Sans MS" panose="030F0702030302020204" pitchFamily="66" charset="0"/>
              </a:rPr>
              <a:t>Word Bank</a:t>
            </a:r>
            <a:endParaRPr lang="he-IL" sz="3600" u="sng" dirty="0">
              <a:latin typeface="Comic Sans MS" panose="030F0702030302020204" pitchFamily="66" charset="0"/>
            </a:endParaRPr>
          </a:p>
        </p:txBody>
      </p:sp>
      <p:pic>
        <p:nvPicPr>
          <p:cNvPr id="13" name="1min_final" descr="1min_final">
            <a:hlinkClick r:id="" action="ppaction://media"/>
            <a:extLst>
              <a:ext uri="{FF2B5EF4-FFF2-40B4-BE49-F238E27FC236}">
                <a16:creationId xmlns=""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6707" y="332996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6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Write Five Sentences 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>
          <a:xfrm>
            <a:off x="803754" y="1731034"/>
            <a:ext cx="10331450" cy="461823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</a:rPr>
              <a:t>I am________.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</a:rPr>
              <a:t>I am_________.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</a:rPr>
              <a:t>I am_________.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</a:rPr>
              <a:t>I am_________.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mic Sans MS" panose="030F0702030302020204" pitchFamily="66" charset="0"/>
              </a:rPr>
              <a:t>I am_________.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9355" y="1500995"/>
            <a:ext cx="5175849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u="sng" dirty="0" smtClean="0">
                <a:latin typeface="Comic Sans MS" panose="030F0702030302020204" pitchFamily="66" charset="0"/>
              </a:rPr>
              <a:t>Word Bank: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smelling the flowers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counting the </a:t>
            </a:r>
            <a:r>
              <a:rPr lang="en-US" sz="3200" dirty="0" smtClean="0">
                <a:latin typeface="Comic Sans MS" panose="030F0702030302020204" pitchFamily="66" charset="0"/>
              </a:rPr>
              <a:t>cards.</a:t>
            </a:r>
            <a:endParaRPr lang="en-US" sz="3200" dirty="0" smtClean="0">
              <a:latin typeface="Comic Sans MS" panose="030F0702030302020204" pitchFamily="66" charset="0"/>
            </a:endParaRPr>
          </a:p>
          <a:p>
            <a:r>
              <a:rPr lang="en-US" sz="3200" dirty="0" smtClean="0">
                <a:latin typeface="Comic Sans MS" panose="030F0702030302020204" pitchFamily="66" charset="0"/>
              </a:rPr>
              <a:t>calling my friend.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reading a </a:t>
            </a:r>
            <a:r>
              <a:rPr lang="en-US" sz="3200" dirty="0" smtClean="0">
                <a:latin typeface="Comic Sans MS" panose="030F0702030302020204" pitchFamily="66" charset="0"/>
              </a:rPr>
              <a:t>book.</a:t>
            </a:r>
            <a:endParaRPr lang="en-US" sz="3200" dirty="0" smtClean="0">
              <a:latin typeface="Comic Sans MS" panose="030F0702030302020204" pitchFamily="66" charset="0"/>
            </a:endParaRPr>
          </a:p>
          <a:p>
            <a:r>
              <a:rPr lang="en-US" sz="3200" dirty="0" smtClean="0">
                <a:latin typeface="Comic Sans MS" panose="030F0702030302020204" pitchFamily="66" charset="0"/>
              </a:rPr>
              <a:t>talking </a:t>
            </a:r>
            <a:r>
              <a:rPr lang="en-US" sz="3200" dirty="0" smtClean="0">
                <a:latin typeface="Comic Sans MS" panose="030F0702030302020204" pitchFamily="66" charset="0"/>
              </a:rPr>
              <a:t>on </a:t>
            </a:r>
            <a:r>
              <a:rPr lang="en-US" sz="3200" dirty="0" smtClean="0">
                <a:latin typeface="Comic Sans MS" panose="030F0702030302020204" pitchFamily="66" charset="0"/>
              </a:rPr>
              <a:t>the phone.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taking a nap.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w</a:t>
            </a:r>
            <a:r>
              <a:rPr lang="en-US" sz="3200" dirty="0" smtClean="0">
                <a:latin typeface="Comic Sans MS" panose="030F0702030302020204" pitchFamily="66" charset="0"/>
              </a:rPr>
              <a:t>atching TV.</a:t>
            </a:r>
          </a:p>
          <a:p>
            <a:endParaRPr lang="en-US" sz="3200" dirty="0" smtClean="0">
              <a:latin typeface="Comic Sans MS" panose="030F0702030302020204" pitchFamily="66" charset="0"/>
            </a:endParaRPr>
          </a:p>
          <a:p>
            <a:endParaRPr lang="he-IL" sz="3200" dirty="0">
              <a:latin typeface="Comic Sans MS" panose="030F0702030302020204" pitchFamily="66" charset="0"/>
            </a:endParaRPr>
          </a:p>
        </p:txBody>
      </p:sp>
      <p:pic>
        <p:nvPicPr>
          <p:cNvPr id="11" name="1min_final" descr="1min_final">
            <a:hlinkClick r:id="" action="ppaction://media"/>
            <a:extLst>
              <a:ext uri="{FF2B5EF4-FFF2-40B4-BE49-F238E27FC236}">
                <a16:creationId xmlns=""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8152" y="254402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Read And Answer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>
          <a:xfrm>
            <a:off x="1010603" y="1364112"/>
            <a:ext cx="10331450" cy="5493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Hi Mom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1"/>
                </a:solidFill>
              </a:rPr>
              <a:t>Hi Dana. How is the party? What are you doing?</a:t>
            </a:r>
          </a:p>
          <a:p>
            <a:pPr marL="0" indent="0">
              <a:buNone/>
            </a:pPr>
            <a:r>
              <a:rPr lang="en-US" sz="2800" dirty="0" err="1" smtClean="0"/>
              <a:t>Tali</a:t>
            </a:r>
            <a:r>
              <a:rPr lang="en-US" sz="2800" dirty="0" smtClean="0"/>
              <a:t> and Yam are playing ball. Ron is watching TV.</a:t>
            </a:r>
          </a:p>
          <a:p>
            <a:pPr marL="0" indent="0">
              <a:buNone/>
            </a:pPr>
            <a:r>
              <a:rPr lang="en-US" sz="2800" dirty="0" smtClean="0"/>
              <a:t>Tamar and Sari are singing and I am eating popcorn.</a:t>
            </a:r>
            <a:endParaRPr lang="en-US" dirty="0"/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1. Who </a:t>
            </a:r>
            <a:r>
              <a:rPr lang="en-US" sz="2800" dirty="0" smtClean="0">
                <a:solidFill>
                  <a:schemeClr val="accent2"/>
                </a:solidFill>
              </a:rPr>
              <a:t>is playing ball?   </a:t>
            </a:r>
            <a:endParaRPr lang="en-US" sz="28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2. </a:t>
            </a:r>
            <a:r>
              <a:rPr lang="en-US" sz="2800" dirty="0" smtClean="0">
                <a:solidFill>
                  <a:schemeClr val="accent2"/>
                </a:solidFill>
              </a:rPr>
              <a:t>Who </a:t>
            </a:r>
            <a:r>
              <a:rPr lang="en-US" sz="2800" dirty="0" smtClean="0">
                <a:solidFill>
                  <a:schemeClr val="accent2"/>
                </a:solidFill>
              </a:rPr>
              <a:t>is singing?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3. What is Dana doing?</a:t>
            </a:r>
            <a:endParaRPr lang="en-US" dirty="0" smtClean="0"/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4</a:t>
            </a:r>
            <a:r>
              <a:rPr lang="en-US" sz="2800" dirty="0" smtClean="0">
                <a:solidFill>
                  <a:schemeClr val="accent2"/>
                </a:solidFill>
              </a:rPr>
              <a:t>. You </a:t>
            </a:r>
            <a:r>
              <a:rPr lang="en-US" sz="2800" dirty="0" smtClean="0">
                <a:solidFill>
                  <a:schemeClr val="accent2"/>
                </a:solidFill>
              </a:rPr>
              <a:t>are at the party now.  What are you doing?</a:t>
            </a:r>
            <a:endParaRPr lang="en-US" sz="2800" dirty="0">
              <a:solidFill>
                <a:schemeClr val="accent2"/>
              </a:solidFill>
            </a:endParaRPr>
          </a:p>
          <a:p>
            <a:endParaRPr lang="en-US" dirty="0" smtClean="0"/>
          </a:p>
        </p:txBody>
      </p:sp>
      <p:pic>
        <p:nvPicPr>
          <p:cNvPr id="4" name="5min_final" descr="5min_final">
            <a:hlinkClick r:id="" action="ppaction://media"/>
            <a:extLst>
              <a:ext uri="{FF2B5EF4-FFF2-40B4-BE49-F238E27FC236}">
                <a16:creationId xmlns="" xmlns:a16="http://schemas.microsoft.com/office/drawing/2014/main" id="{975630C5-E5B6-C548-9002-3A338B01C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4650" y="332996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9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Calling Easy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22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At the end of this lesson, you can …</a:t>
            </a:r>
            <a:endParaRPr lang="x-none" dirty="0"/>
          </a:p>
        </p:txBody>
      </p:sp>
      <p:sp>
        <p:nvSpPr>
          <p:cNvPr id="3" name="TextBox 2"/>
          <p:cNvSpPr txBox="1"/>
          <p:nvPr/>
        </p:nvSpPr>
        <p:spPr>
          <a:xfrm>
            <a:off x="571500" y="1581150"/>
            <a:ext cx="10687050" cy="39241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300" dirty="0" smtClean="0">
                <a:latin typeface="Comic Sans MS" panose="030F0702030302020204" pitchFamily="66" charset="0"/>
              </a:rPr>
              <a:t>talk about actions that are happening now.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3300" dirty="0" smtClean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300" dirty="0" smtClean="0">
                <a:latin typeface="Comic Sans MS" panose="030F0702030302020204" pitchFamily="66" charset="0"/>
              </a:rPr>
              <a:t>read and write about actions that are happening now.</a:t>
            </a:r>
          </a:p>
          <a:p>
            <a:pPr>
              <a:buClr>
                <a:srgbClr val="FF0000"/>
              </a:buClr>
            </a:pPr>
            <a:endParaRPr lang="en-US" sz="3300" dirty="0" smtClean="0">
              <a:latin typeface="Comic Sans MS" panose="030F0702030302020204" pitchFamily="66" charset="0"/>
            </a:endParaRPr>
          </a:p>
          <a:p>
            <a:r>
              <a:rPr lang="en-US" sz="3300" dirty="0" smtClean="0">
                <a:latin typeface="Comic Sans MS" panose="030F0702030302020204" pitchFamily="66" charset="0"/>
              </a:rPr>
              <a:t> </a:t>
            </a:r>
          </a:p>
          <a:p>
            <a:endParaRPr lang="en-US" sz="3300" dirty="0" smtClean="0">
              <a:latin typeface="Comic Sans MS" panose="030F0702030302020204" pitchFamily="66" charset="0"/>
            </a:endParaRP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584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Credits: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www.youtube.com/channel/UCSutzo9oU7F18MakPtwxSpQ</a:t>
            </a:r>
            <a:r>
              <a:rPr lang="en-US" dirty="0" smtClean="0"/>
              <a:t> - </a:t>
            </a:r>
            <a:r>
              <a:rPr lang="en-US" dirty="0" err="1" smtClean="0"/>
              <a:t>Easy’s</a:t>
            </a:r>
            <a:r>
              <a:rPr lang="en-US" dirty="0" smtClean="0"/>
              <a:t> channel.</a:t>
            </a:r>
            <a:endParaRPr lang="en-US" dirty="0"/>
          </a:p>
          <a:p>
            <a:r>
              <a:rPr lang="en-US" dirty="0" smtClean="0"/>
              <a:t>pixabay.com – Background photos.</a:t>
            </a:r>
          </a:p>
          <a:p>
            <a:r>
              <a:rPr lang="en-US" dirty="0" smtClean="0"/>
              <a:t>Pexels.com</a:t>
            </a:r>
            <a:r>
              <a:rPr lang="en-US" dirty="0"/>
              <a:t>– Background photos.</a:t>
            </a:r>
          </a:p>
          <a:p>
            <a:endParaRPr lang="en-US" dirty="0" smtClean="0"/>
          </a:p>
          <a:p>
            <a:r>
              <a:rPr lang="en-US" dirty="0" smtClean="0"/>
              <a:t>freesound.org – </a:t>
            </a:r>
            <a:r>
              <a:rPr lang="en-US" dirty="0" err="1" smtClean="0"/>
              <a:t>Sfx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3460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FB6B734B-E233-1446-B952-D4371B0ED7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Alef"/>
              </a:rPr>
              <a:t>What will we do today?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4CB9EE-1568-B241-9EF8-284BECC539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5328" y="1411473"/>
            <a:ext cx="10331450" cy="4618236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We will use new verbs to say what’s happening now.</a:t>
            </a:r>
          </a:p>
          <a:p>
            <a:r>
              <a:rPr lang="en-US" dirty="0" smtClean="0"/>
              <a:t>We will watch a short clip.</a:t>
            </a:r>
          </a:p>
          <a:p>
            <a:pPr marL="0" indent="0">
              <a:buNone/>
            </a:pPr>
            <a:endParaRPr lang="en-US" dirty="0" smtClean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A59FBE2-8B38-9346-B739-6804ADF523CA}"/>
              </a:ext>
            </a:extLst>
          </p:cNvPr>
          <p:cNvGrpSpPr/>
          <p:nvPr/>
        </p:nvGrpSpPr>
        <p:grpSpPr>
          <a:xfrm flipH="1">
            <a:off x="10416619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202F7F75-0BD8-C144-9C23-ECBEB87EFA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0D204553-54A9-5F44-85B3-6FCC7AFC764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B5FF51E-BC28-7447-A5A6-0213CCF30EB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1ED556F-10B6-EA4A-A0ED-D80DAE4F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At the end of this lesson, can you…?</a:t>
            </a:r>
            <a:endParaRPr lang="x-none" dirty="0"/>
          </a:p>
        </p:txBody>
      </p:sp>
      <p:sp>
        <p:nvSpPr>
          <p:cNvPr id="3" name="TextBox 2"/>
          <p:cNvSpPr txBox="1"/>
          <p:nvPr/>
        </p:nvSpPr>
        <p:spPr>
          <a:xfrm>
            <a:off x="571500" y="1581150"/>
            <a:ext cx="10687050" cy="39241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300" dirty="0" smtClean="0">
                <a:latin typeface="Comic Sans MS" panose="030F0702030302020204" pitchFamily="66" charset="0"/>
              </a:rPr>
              <a:t>talk about actions that are happening now?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3300" dirty="0" smtClean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300" dirty="0" smtClean="0">
                <a:latin typeface="Comic Sans MS" panose="030F0702030302020204" pitchFamily="66" charset="0"/>
              </a:rPr>
              <a:t>read and write about actions that are happening now?</a:t>
            </a:r>
          </a:p>
          <a:p>
            <a:pPr>
              <a:buClr>
                <a:srgbClr val="FF0000"/>
              </a:buClr>
            </a:pPr>
            <a:endParaRPr lang="en-US" sz="3300" dirty="0" smtClean="0">
              <a:latin typeface="Comic Sans MS" panose="030F0702030302020204" pitchFamily="66" charset="0"/>
            </a:endParaRPr>
          </a:p>
          <a:p>
            <a:r>
              <a:rPr lang="en-US" sz="3300" dirty="0" smtClean="0">
                <a:latin typeface="Comic Sans MS" panose="030F0702030302020204" pitchFamily="66" charset="0"/>
              </a:rPr>
              <a:t> </a:t>
            </a:r>
          </a:p>
          <a:p>
            <a:endParaRPr lang="en-US" sz="3300" dirty="0" smtClean="0">
              <a:latin typeface="Comic Sans MS" panose="030F0702030302020204" pitchFamily="66" charset="0"/>
            </a:endParaRP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Vocabulary </a:t>
            </a:r>
            <a:endParaRPr lang="he-IL" dirty="0"/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238179"/>
              </p:ext>
            </p:extLst>
          </p:nvPr>
        </p:nvGraphicFramePr>
        <p:xfrm>
          <a:off x="1583428" y="1266800"/>
          <a:ext cx="8716512" cy="418467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905504"/>
                <a:gridCol w="2905504"/>
                <a:gridCol w="2905504"/>
              </a:tblGrid>
              <a:tr h="621836">
                <a:tc>
                  <a:txBody>
                    <a:bodyPr/>
                    <a:lstStyle/>
                    <a:p>
                      <a:pPr rtl="1"/>
                      <a:r>
                        <a:rPr lang="en-US" sz="4000" b="0" dirty="0" smtClean="0">
                          <a:latin typeface="Comic Sans MS" panose="030F0702030302020204" pitchFamily="66" charset="0"/>
                        </a:rPr>
                        <a:t>calling</a:t>
                      </a:r>
                      <a:endParaRPr lang="he-IL" sz="40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000" b="0" dirty="0" smtClean="0">
                          <a:latin typeface="Comic Sans MS" panose="030F0702030302020204" pitchFamily="66" charset="0"/>
                        </a:rPr>
                        <a:t>counting</a:t>
                      </a:r>
                      <a:endParaRPr lang="he-IL" sz="40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000" b="0" dirty="0" smtClean="0">
                          <a:latin typeface="Comic Sans MS" panose="030F0702030302020204" pitchFamily="66" charset="0"/>
                        </a:rPr>
                        <a:t>smelling</a:t>
                      </a:r>
                      <a:endParaRPr lang="he-IL" sz="40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483631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/>
          <a:srcRect r="34181"/>
          <a:stretch/>
        </p:blipFill>
        <p:spPr>
          <a:xfrm>
            <a:off x="1583428" y="2228679"/>
            <a:ext cx="2867802" cy="290183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/>
          <a:srcRect l="9305" r="18966"/>
          <a:stretch/>
        </p:blipFill>
        <p:spPr>
          <a:xfrm>
            <a:off x="4451230" y="2228679"/>
            <a:ext cx="2932981" cy="290183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/>
          <a:srcRect r="31645"/>
          <a:stretch/>
        </p:blipFill>
        <p:spPr>
          <a:xfrm>
            <a:off x="7384212" y="2228680"/>
            <a:ext cx="2867802" cy="29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8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Vocabulary </a:t>
            </a:r>
            <a:endParaRPr lang="he-IL" dirty="0"/>
          </a:p>
        </p:txBody>
      </p:sp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494806"/>
              </p:ext>
            </p:extLst>
          </p:nvPr>
        </p:nvGraphicFramePr>
        <p:xfrm>
          <a:off x="396815" y="1496043"/>
          <a:ext cx="11305092" cy="381519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26273"/>
                <a:gridCol w="2826273"/>
                <a:gridCol w="2826273"/>
                <a:gridCol w="2826273"/>
              </a:tblGrid>
              <a:tr h="496639">
                <a:tc>
                  <a:txBody>
                    <a:bodyPr/>
                    <a:lstStyle/>
                    <a:p>
                      <a:r>
                        <a:rPr lang="en-US" sz="4000" b="0" dirty="0" smtClean="0">
                          <a:latin typeface="Comic Sans MS" panose="030F0702030302020204" pitchFamily="66" charset="0"/>
                        </a:rPr>
                        <a:t>cleaning</a:t>
                      </a:r>
                      <a:endParaRPr lang="he-IL" sz="40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0" dirty="0" smtClean="0">
                          <a:latin typeface="Comic Sans MS" panose="030F0702030302020204" pitchFamily="66" charset="0"/>
                        </a:rPr>
                        <a:t>watching</a:t>
                      </a:r>
                      <a:endParaRPr lang="he-IL" sz="40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000" b="0" dirty="0" smtClean="0">
                          <a:latin typeface="Comic Sans MS" panose="030F0702030302020204" pitchFamily="66" charset="0"/>
                        </a:rPr>
                        <a:t>talking</a:t>
                      </a:r>
                      <a:endParaRPr lang="he-IL" sz="40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000" b="0" dirty="0" smtClean="0">
                          <a:latin typeface="Comic Sans MS" panose="030F0702030302020204" pitchFamily="66" charset="0"/>
                        </a:rPr>
                        <a:t>reading</a:t>
                      </a:r>
                      <a:endParaRPr lang="he-IL" sz="4000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114156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3"/>
          <a:srcRect r="40226"/>
          <a:stretch/>
        </p:blipFill>
        <p:spPr>
          <a:xfrm>
            <a:off x="396815" y="2260121"/>
            <a:ext cx="2846717" cy="3051118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532" y="2260121"/>
            <a:ext cx="2812211" cy="3051118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248" y="2260121"/>
            <a:ext cx="2812211" cy="30511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2318391"/>
            <a:ext cx="2385378" cy="299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7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Vocabulary		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192506" y="1130969"/>
            <a:ext cx="8710862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 smtClean="0">
                <a:latin typeface="Comic Sans MS" panose="030F0702030302020204" pitchFamily="66" charset="0"/>
              </a:rPr>
              <a:t>1  I am smelling the flowers.</a:t>
            </a:r>
          </a:p>
          <a:p>
            <a:endParaRPr lang="en-US" sz="3600" dirty="0" smtClean="0">
              <a:latin typeface="Comic Sans MS" panose="030F0702030302020204" pitchFamily="66" charset="0"/>
            </a:endParaRPr>
          </a:p>
          <a:p>
            <a:r>
              <a:rPr lang="en-US" sz="3600" dirty="0" smtClean="0">
                <a:latin typeface="Comic Sans MS" panose="030F0702030302020204" pitchFamily="66" charset="0"/>
              </a:rPr>
              <a:t>2 I am counting the cards.</a:t>
            </a:r>
          </a:p>
          <a:p>
            <a:endParaRPr lang="en-US" sz="3600" dirty="0" smtClean="0">
              <a:latin typeface="Comic Sans MS" panose="030F0702030302020204" pitchFamily="66" charset="0"/>
            </a:endParaRPr>
          </a:p>
          <a:p>
            <a:r>
              <a:rPr lang="en-US" sz="3600" dirty="0" smtClean="0">
                <a:latin typeface="Comic Sans MS" panose="030F0702030302020204" pitchFamily="66" charset="0"/>
              </a:rPr>
              <a:t>3 I am taking a nap.</a:t>
            </a:r>
          </a:p>
        </p:txBody>
      </p:sp>
    </p:spTree>
    <p:extLst>
      <p:ext uri="{BB962C8B-B14F-4D97-AF65-F5344CB8AC3E}">
        <p14:creationId xmlns:p14="http://schemas.microsoft.com/office/powerpoint/2010/main" val="7660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Vocabulary		</a:t>
            </a:r>
            <a:endParaRPr lang="he-IL" dirty="0"/>
          </a:p>
        </p:txBody>
      </p:sp>
      <p:sp>
        <p:nvSpPr>
          <p:cNvPr id="10" name="TextBox 9"/>
          <p:cNvSpPr txBox="1"/>
          <p:nvPr/>
        </p:nvSpPr>
        <p:spPr>
          <a:xfrm>
            <a:off x="324853" y="2001113"/>
            <a:ext cx="5068837" cy="36317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 smtClean="0">
                <a:latin typeface="Comic Sans MS" panose="030F0702030302020204" pitchFamily="66" charset="0"/>
              </a:rPr>
              <a:t>4 I am reading.</a:t>
            </a:r>
          </a:p>
          <a:p>
            <a:endParaRPr lang="en-US" sz="4400" dirty="0" smtClean="0">
              <a:latin typeface="Comic Sans MS" panose="030F0702030302020204" pitchFamily="66" charset="0"/>
            </a:endParaRPr>
          </a:p>
          <a:p>
            <a:r>
              <a:rPr lang="en-US" sz="4400" dirty="0" smtClean="0">
                <a:latin typeface="Comic Sans MS" panose="030F0702030302020204" pitchFamily="66" charset="0"/>
              </a:rPr>
              <a:t>5 I am calling my friend.</a:t>
            </a:r>
          </a:p>
          <a:p>
            <a:endParaRPr lang="en-US" sz="54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11253" y="2001113"/>
            <a:ext cx="5462336" cy="22775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 smtClean="0">
                <a:latin typeface="Comic Sans MS" panose="030F0702030302020204" pitchFamily="66" charset="0"/>
              </a:rPr>
              <a:t>6 We are talking.</a:t>
            </a:r>
            <a:endParaRPr lang="en-US" sz="4400" dirty="0">
              <a:latin typeface="Comic Sans MS" panose="030F0702030302020204" pitchFamily="66" charset="0"/>
            </a:endParaRPr>
          </a:p>
          <a:p>
            <a:endParaRPr lang="en-US" sz="5400" dirty="0">
              <a:latin typeface="Comic Sans MS" panose="030F0702030302020204" pitchFamily="66" charset="0"/>
            </a:endParaRPr>
          </a:p>
          <a:p>
            <a:r>
              <a:rPr lang="en-US" sz="4400" dirty="0" smtClean="0">
                <a:latin typeface="Comic Sans MS" panose="030F0702030302020204" pitchFamily="66" charset="0"/>
              </a:rPr>
              <a:t>7 You are watching.</a:t>
            </a:r>
            <a:endParaRPr lang="en-US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43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Verb?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972" y="1490166"/>
            <a:ext cx="4195699" cy="449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2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מצגות חירום" id="{A7D7F525-0B65-D945-B864-6F89B31E1D06}" vid="{6213A027-AFB6-6842-AD6E-C539F13190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מצגות חירום</Template>
  <TotalTime>3739</TotalTime>
  <Words>526</Words>
  <Application>Microsoft Office PowerPoint</Application>
  <PresentationFormat>Custom</PresentationFormat>
  <Paragraphs>139</Paragraphs>
  <Slides>29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מצגות חירום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‏‏משתמש Windows</cp:lastModifiedBy>
  <cp:revision>361</cp:revision>
  <dcterms:created xsi:type="dcterms:W3CDTF">2020-03-11T07:11:19Z</dcterms:created>
  <dcterms:modified xsi:type="dcterms:W3CDTF">2020-05-24T18:14:40Z</dcterms:modified>
</cp:coreProperties>
</file>