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63" r:id="rId4"/>
    <p:sldId id="303" r:id="rId5"/>
    <p:sldId id="304" r:id="rId6"/>
    <p:sldId id="289" r:id="rId7"/>
    <p:sldId id="307" r:id="rId8"/>
    <p:sldId id="306" r:id="rId9"/>
    <p:sldId id="292" r:id="rId10"/>
    <p:sldId id="308" r:id="rId11"/>
    <p:sldId id="309" r:id="rId12"/>
    <p:sldId id="311" r:id="rId13"/>
    <p:sldId id="312" r:id="rId14"/>
    <p:sldId id="313" r:id="rId15"/>
    <p:sldId id="310" r:id="rId16"/>
    <p:sldId id="315" r:id="rId17"/>
    <p:sldId id="316" r:id="rId18"/>
    <p:sldId id="314" r:id="rId19"/>
    <p:sldId id="291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א'/ניסן/תש"פ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05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א'/ניסן/תש"פ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מבצרים </a:t>
            </a:r>
            <a:r>
              <a:rPr lang="he-IL" dirty="0" err="1" smtClean="0"/>
              <a:t>מגינים</a:t>
            </a:r>
            <a:r>
              <a:rPr lang="he-IL" dirty="0" smtClean="0"/>
              <a:t> על הממלכה הצלבנית </a:t>
            </a:r>
            <a:endParaRPr lang="he-IL" dirty="0"/>
          </a:p>
        </p:txBody>
      </p:sp>
      <p:pic>
        <p:nvPicPr>
          <p:cNvPr id="4" name="Picture 2" descr="Belvoir for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48774" y="1180565"/>
            <a:ext cx="4507235" cy="31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uins of Crusaders fortress Apollona, Arsuf in Isra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26" y="1180565"/>
            <a:ext cx="4291779" cy="32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241457" y="4466518"/>
            <a:ext cx="3967316" cy="150364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הצורך הוא הגנה על הגבול הארוך של ההמלכה ועל הדרכים שבה 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571807" y="4345594"/>
            <a:ext cx="3524193" cy="150951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המבצרים המרכזיים בדרך לירושלים</a:t>
            </a:r>
          </a:p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בערי החוף </a:t>
            </a:r>
          </a:p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וליד מקורות מים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3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קרב קרני </a:t>
            </a:r>
            <a:r>
              <a:rPr lang="he-IL" dirty="0" err="1" smtClean="0"/>
              <a:t>חיטין</a:t>
            </a:r>
            <a:r>
              <a:rPr lang="he-IL" dirty="0" smtClean="0"/>
              <a:t> 1187</a:t>
            </a:r>
            <a:endParaRPr lang="he-IL" dirty="0"/>
          </a:p>
        </p:txBody>
      </p:sp>
      <p:pic>
        <p:nvPicPr>
          <p:cNvPr id="6146" name="Picture 2" descr="Battle of Cre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4" y="997159"/>
            <a:ext cx="3634760" cy="45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737279" y="1058006"/>
            <a:ext cx="2862676" cy="20225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הצבא הצלבני הובס בקרב קרני </a:t>
            </a:r>
            <a:r>
              <a:rPr lang="he-IL" sz="2000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חיטין</a:t>
            </a:r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(ליד טבריה ) .</a:t>
            </a:r>
          </a:p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מנהיג המוסלמים היה </a:t>
            </a:r>
            <a:r>
              <a:rPr lang="he-IL" sz="2000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צלאח</a:t>
            </a:r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א-דין 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Picture 4" descr="al Karak, Jordan- 02th December, 2018: Statue of the famous warrior Saladin (Ṣalāḥ ad-Dīn) outside mosque in Al Karak, Jordan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1172043"/>
            <a:ext cx="3948985" cy="44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737279" y="3417711"/>
            <a:ext cx="2862676" cy="1948659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תקופה קצרה גם נכנעה ירושלים שחזרה להיות עיר מוסלמית 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70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עכו- בירת הממלכה הצלבנית השנייה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24" y="1168743"/>
            <a:ext cx="2782779" cy="5020497"/>
          </a:xfrm>
          <a:prstGeom prst="rect">
            <a:avLst/>
          </a:prstGeom>
        </p:spPr>
      </p:pic>
      <p:pic>
        <p:nvPicPr>
          <p:cNvPr id="7170" name="Picture 2" descr="https://upload.wikimedia.org/wikipedia/commons/thumb/e/ec/Plan_of_Acre._After_a_Drawing_by_Marino_Sanuto_%2811229880494%29.jpg/800px-Plan_of_Acre._After_a_Drawing_by_Marino_Sanuto_%2811229880494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03" y="1316533"/>
            <a:ext cx="6625323" cy="44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עכו- מפגש בין תרבויות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3974"/>
          <a:stretch/>
        </p:blipFill>
        <p:spPr>
          <a:xfrm>
            <a:off x="8234278" y="1370216"/>
            <a:ext cx="3149019" cy="402907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906" y="1370216"/>
            <a:ext cx="3338052" cy="40290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9" y="2005780"/>
            <a:ext cx="2462453" cy="2757948"/>
          </a:xfrm>
          <a:prstGeom prst="rect">
            <a:avLst/>
          </a:prstGeom>
        </p:spPr>
      </p:pic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9354049" y="844628"/>
            <a:ext cx="1912374" cy="1343486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אולמות האבירים </a:t>
            </a:r>
            <a:r>
              <a:rPr lang="he-IL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ההוספיטלרים</a:t>
            </a: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תרשים זרימה: מסיים 7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357388" y="3868121"/>
            <a:ext cx="2117518" cy="109811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מסע מספרד לעכו וחזרה </a:t>
            </a: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תרשים זרימה: מסיים 8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70421" y="941205"/>
            <a:ext cx="2143181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חותם הרמב"ן</a:t>
            </a: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41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סופה של ממלכת הצלבנים-1291</a:t>
            </a:r>
            <a:endParaRPr lang="he-IL" dirty="0"/>
          </a:p>
        </p:txBody>
      </p:sp>
      <p:pic>
        <p:nvPicPr>
          <p:cNvPr id="9218" name="Picture 2" descr="SiegeOfAcre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0" y="933094"/>
            <a:ext cx="4586749" cy="49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6331081" y="1666569"/>
            <a:ext cx="4582726" cy="2890683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ב1291 הצליחו הממלוכים </a:t>
            </a:r>
          </a:p>
          <a:p>
            <a:pPr algn="ctr"/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(שעלו לשלטון במצרים)לכבוש את עכו ובכך הסתיים שלטון הצלבנים </a:t>
            </a:r>
            <a:r>
              <a:rPr lang="he-IL" sz="32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א"י</a:t>
            </a:r>
            <a:endParaRPr lang="he-IL" sz="32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61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מסעות  הצלב -משמעות </a:t>
            </a:r>
            <a:endParaRPr lang="he-IL" dirty="0"/>
          </a:p>
        </p:txBody>
      </p:sp>
      <p:pic>
        <p:nvPicPr>
          <p:cNvPr id="3" name="Picture 4" descr="al Karak, Jordan- 02th December, 2018: Statue of the famous warrior Saladin (Ṣalāḥ ad-Dīn) outside mosque in Al Karak, Jorda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24" y="1277752"/>
            <a:ext cx="5147189" cy="45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1061884" y="1725563"/>
            <a:ext cx="4007985" cy="1840196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ל200 שנות שלטון צלבני על ארץ ישראל היו משמעויות רבות הקשורות למפגש הדתות</a:t>
            </a:r>
          </a:p>
          <a:p>
            <a:pPr algn="ctr"/>
            <a:endParaRPr lang="he-IL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14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05863" y="564980"/>
            <a:ext cx="9642231" cy="720000"/>
          </a:xfrm>
        </p:spPr>
        <p:txBody>
          <a:bodyPr/>
          <a:lstStyle/>
          <a:p>
            <a:r>
              <a:rPr lang="he-IL" dirty="0" smtClean="0"/>
              <a:t>מה זה? מה הקשר?</a:t>
            </a:r>
            <a:endParaRPr lang="he-IL" dirty="0"/>
          </a:p>
        </p:txBody>
      </p:sp>
      <p:pic>
        <p:nvPicPr>
          <p:cNvPr id="1026" name="Picture 2" descr="Sugar cane isolated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17" y="1487681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רשים זרימה: תהליך חלופי 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8792788" y="3871615"/>
            <a:ext cx="2655306" cy="158799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עד הכיבוש הצלבני בני אירופה לא הכירו את הסוכר</a:t>
            </a:r>
            <a:r>
              <a:rPr lang="he-IL" sz="2000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9018931" y="1909472"/>
            <a:ext cx="2429163" cy="124684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32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סוכר</a:t>
            </a:r>
            <a:endParaRPr lang="he-IL" sz="32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84697" y="1653094"/>
            <a:ext cx="2655306" cy="158799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err="1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ההוספיטלרים</a:t>
            </a:r>
            <a:r>
              <a:rPr lang="he-IL" sz="20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והטמפלרים נלחמו על הקמת תעשיית  הסוכר והחיטה  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04684" y="3412690"/>
            <a:ext cx="2535319" cy="246880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32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עברו </a:t>
            </a:r>
            <a:r>
              <a:rPr lang="he-IL" sz="24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הימים שהיו </a:t>
            </a:r>
            <a:r>
              <a:rPr lang="he-IL" sz="2400" b="1" dirty="0" err="1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ררק</a:t>
            </a:r>
            <a:r>
              <a:rPr lang="he-IL" sz="2400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מסדרים צבאיים .הם רצו גם להרוויח</a:t>
            </a:r>
            <a:endParaRPr lang="he-IL" sz="24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88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מטלה </a:t>
            </a:r>
            <a:r>
              <a:rPr lang="he-IL" dirty="0" err="1" smtClean="0"/>
              <a:t>כתתית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999703" y="1165123"/>
            <a:ext cx="6194322" cy="406392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אתם מתבקשים לכתוב </a:t>
            </a:r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מכתב</a:t>
            </a: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לחברכם באירופה ולספר לו על החוויות שלכם בארץ-ישרא</a:t>
            </a: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 בתקופה הצלבנית ולציין לפחות 4 עובדות היסטוריות.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בחרו</a:t>
            </a: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את אחת התקופות (</a:t>
            </a:r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ממלכה צלבנית ראשונה  או ממלכה צלבנית שניה ).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כתבו</a:t>
            </a: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מנקודת מבט של נוצרי /יהודי/ מוסלמי .</a:t>
            </a:r>
          </a:p>
          <a:p>
            <a:pPr algn="ctr"/>
            <a:endParaRPr lang="he-IL" dirty="0" smtClean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את המכתב עליכם לערוך בצורה </a:t>
            </a:r>
            <a:r>
              <a:rPr lang="he-IL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יצירתית</a:t>
            </a: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ולהגישו לבדיקה למורה להיסטוריה .</a:t>
            </a:r>
          </a:p>
          <a:p>
            <a:pPr algn="ctr"/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עבודה נעימה! </a:t>
            </a:r>
            <a:endParaRPr lang="he-IL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242" name="Picture 2" descr="Set isometric books of magic spells and witchcraft, royal scrolls and parchments, old rice paper. Fairy tale icon in cartoon style  for computer game. Isolated 3d vector illustr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7" y="1312607"/>
            <a:ext cx="4365522" cy="38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המלצה  לצפייה </a:t>
            </a:r>
            <a:endParaRPr lang="he-IL" dirty="0"/>
          </a:p>
        </p:txBody>
      </p:sp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896716" y="1371600"/>
            <a:ext cx="7724133" cy="305291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ממליצה לצפייה בפרק 12 – מתוך הסדרה:</a:t>
            </a:r>
          </a:p>
          <a:p>
            <a:pPr algn="ctr"/>
            <a:r>
              <a:rPr lang="he-IL" b="1" dirty="0" smtClean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"והארץ הייתה תוהו ובוהו- הצלב החרב ורוח הקודש</a:t>
            </a:r>
            <a:r>
              <a:rPr lang="he-IL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  <a:endParaRPr lang="he-IL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264702" y="3421003"/>
            <a:ext cx="498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https://www.youtube.com/watch?v=9FfVvXpHBRw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99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3094"/>
            <a:ext cx="12192001" cy="1260164"/>
          </a:xfrm>
        </p:spPr>
        <p:txBody>
          <a:bodyPr/>
          <a:lstStyle/>
          <a:p>
            <a:r>
              <a:rPr lang="he-IL" dirty="0"/>
              <a:t>מסעות הצלב-חלק </a:t>
            </a:r>
            <a:r>
              <a:rPr lang="he-IL" dirty="0" smtClean="0"/>
              <a:t>ב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518804"/>
            <a:ext cx="12192001" cy="1334587"/>
          </a:xfrm>
        </p:spPr>
        <p:txBody>
          <a:bodyPr/>
          <a:lstStyle/>
          <a:p>
            <a:r>
              <a:rPr lang="he-IL" dirty="0" smtClean="0">
                <a:sym typeface="Varela Round"/>
              </a:rPr>
              <a:t>היסטוריה חט"ב- כתה ז'</a:t>
            </a:r>
          </a:p>
          <a:p>
            <a:r>
              <a:rPr lang="he-IL" dirty="0" smtClean="0">
                <a:sym typeface="Varela Round"/>
              </a:rPr>
              <a:t>יום חמישי 26/3, 12:30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</a:t>
            </a:r>
            <a:r>
              <a:rPr lang="he-IL" dirty="0" smtClean="0">
                <a:sym typeface="Varela Round"/>
              </a:rPr>
              <a:t>המורה: לאה וינברגר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</a:t>
            </a:r>
            <a:r>
              <a:rPr lang="he-IL" dirty="0" smtClean="0">
                <a:solidFill>
                  <a:srgbClr val="192A72"/>
                </a:solidFill>
              </a:rPr>
              <a:t>היום?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180736" y="109954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ציר </a:t>
            </a:r>
            <a:r>
              <a:rPr lang="he-IL" dirty="0"/>
              <a:t>זמן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מפה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המסדרים הצלבניים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המבצרים הצלבניים  </a:t>
            </a:r>
            <a:endParaRPr lang="he-IL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קרב קרני </a:t>
            </a:r>
            <a:r>
              <a:rPr lang="he-IL" b="1" dirty="0" err="1" smtClean="0"/>
              <a:t>חיטין</a:t>
            </a:r>
            <a:r>
              <a:rPr lang="he-IL" b="1" dirty="0" smtClean="0"/>
              <a:t> </a:t>
            </a:r>
            <a:endParaRPr lang="he-IL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עכו בירת הממלכה- מפגש בין תרבויות  </a:t>
            </a:r>
            <a:endParaRPr lang="he-IL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 סיום השלטון הצלבני בא"י-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מטלה </a:t>
            </a:r>
            <a:r>
              <a:rPr lang="he-IL" dirty="0" err="1" smtClean="0"/>
              <a:t>כתתית</a:t>
            </a:r>
            <a:r>
              <a:rPr lang="he-IL" dirty="0" smtClean="0"/>
              <a:t> והמלצה לצפייה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12350" y="933094"/>
            <a:ext cx="9642231" cy="720000"/>
          </a:xfrm>
        </p:spPr>
        <p:txBody>
          <a:bodyPr/>
          <a:lstStyle/>
          <a:p>
            <a:r>
              <a:rPr lang="he-IL" dirty="0" smtClean="0"/>
              <a:t>מה זה? מה הקשר?</a:t>
            </a:r>
            <a:endParaRPr lang="he-IL" dirty="0"/>
          </a:p>
        </p:txBody>
      </p:sp>
      <p:pic>
        <p:nvPicPr>
          <p:cNvPr id="1026" name="Picture 2" descr="Sugar cane isolated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49" y="1501877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חץ: למטה 12">
            <a:extLst>
              <a:ext uri="{FF2B5EF4-FFF2-40B4-BE49-F238E27FC236}">
                <a16:creationId xmlns:a16="http://schemas.microsoft.com/office/drawing/2014/main" id="{077B063C-9C17-412F-8E40-F4BE649C46E8}"/>
              </a:ext>
            </a:extLst>
          </p:cNvPr>
          <p:cNvSpPr/>
          <p:nvPr/>
        </p:nvSpPr>
        <p:spPr>
          <a:xfrm rot="5400000">
            <a:off x="6062026" y="3510622"/>
            <a:ext cx="847744" cy="33853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 smtClean="0"/>
              <a:t>ציר זמן </a:t>
            </a:r>
            <a:endParaRPr lang="he-IL" dirty="0"/>
          </a:p>
        </p:txBody>
      </p:sp>
      <p:sp>
        <p:nvSpPr>
          <p:cNvPr id="6" name="חץ: למטה 9">
            <a:extLst>
              <a:ext uri="{FF2B5EF4-FFF2-40B4-BE49-F238E27FC236}">
                <a16:creationId xmlns:a16="http://schemas.microsoft.com/office/drawing/2014/main" id="{D913AA88-2E50-41CC-9B98-719788F6934E}"/>
              </a:ext>
            </a:extLst>
          </p:cNvPr>
          <p:cNvSpPr/>
          <p:nvPr/>
        </p:nvSpPr>
        <p:spPr>
          <a:xfrm rot="5400000">
            <a:off x="5454611" y="-2507290"/>
            <a:ext cx="1092275" cy="11323071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613056" y="1518637"/>
            <a:ext cx="14600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578752" y="5000723"/>
            <a:ext cx="34031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1600" dirty="0" smtClean="0">
                <a:cs typeface="Varela Round"/>
              </a:rPr>
              <a:t>הממלכה הצלבנית הראשונה </a:t>
            </a:r>
            <a:endParaRPr lang="he-IL" sz="1600" dirty="0">
              <a:cs typeface="Varela Rou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2821" y="2019858"/>
            <a:ext cx="14600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9926286" y="1291253"/>
            <a:ext cx="146009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dirty="0" smtClean="0">
                <a:latin typeface="Varela Round"/>
                <a:cs typeface="Varela Round"/>
              </a:rPr>
              <a:t>כיבוש ירושלים בידי טורקים </a:t>
            </a:r>
            <a:r>
              <a:rPr lang="he-IL" dirty="0" err="1" smtClean="0">
                <a:latin typeface="Varela Round"/>
                <a:cs typeface="Varela Round"/>
              </a:rPr>
              <a:t>סלג'וקים</a:t>
            </a:r>
            <a:r>
              <a:rPr lang="he-IL" dirty="0" smtClean="0">
                <a:latin typeface="Varela Round"/>
                <a:cs typeface="Varela Round"/>
              </a:rPr>
              <a:t> </a:t>
            </a:r>
            <a:endParaRPr lang="he-IL" dirty="0">
              <a:latin typeface="Varela Round"/>
              <a:cs typeface="Varela Rou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8915" y="3422080"/>
            <a:ext cx="1460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smtClean="0">
                <a:latin typeface="Varela Round"/>
                <a:cs typeface="Varela Round"/>
              </a:rPr>
              <a:t>מסע הצלב הראשון</a:t>
            </a:r>
            <a:endParaRPr lang="he-IL" dirty="0">
              <a:latin typeface="Varela Round"/>
              <a:cs typeface="Varela Rou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2801" y="1931470"/>
            <a:ext cx="1460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smtClean="0">
                <a:latin typeface="Varela Round"/>
                <a:cs typeface="Varela Round"/>
              </a:rPr>
              <a:t>כיבוש ירושלים</a:t>
            </a:r>
            <a:endParaRPr lang="he-IL" dirty="0">
              <a:latin typeface="Varela Round"/>
              <a:cs typeface="Varela Rou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2691" y="3428875"/>
            <a:ext cx="1460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smtClean="0">
                <a:latin typeface="Varela Round"/>
                <a:cs typeface="Varela Round"/>
              </a:rPr>
              <a:t>קרב קרני </a:t>
            </a:r>
            <a:r>
              <a:rPr lang="he-IL" dirty="0" err="1" smtClean="0">
                <a:latin typeface="Varela Round"/>
                <a:cs typeface="Varela Round"/>
              </a:rPr>
              <a:t>חיטין</a:t>
            </a:r>
            <a:endParaRPr lang="he-IL" dirty="0">
              <a:latin typeface="Varela Round"/>
              <a:cs typeface="Varela Rou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755" y="1742728"/>
            <a:ext cx="14600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dirty="0" smtClean="0">
                <a:cs typeface="Varela Round"/>
              </a:rPr>
              <a:t>נפילת הממלכה הצלבנית</a:t>
            </a:r>
            <a:endParaRPr lang="he-IL" dirty="0">
              <a:cs typeface="Varela Rou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2934" y="1618597"/>
            <a:ext cx="14600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dirty="0" smtClean="0">
                <a:latin typeface="Varela Round"/>
                <a:cs typeface="Varela Round"/>
              </a:rPr>
              <a:t>כיבוש ירושלים בידי המוסלמים </a:t>
            </a:r>
            <a:endParaRPr lang="he-IL" dirty="0">
              <a:latin typeface="Varela Round"/>
              <a:cs typeface="Varela Round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301438" y="2927256"/>
            <a:ext cx="1039765" cy="4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1073</a:t>
            </a:r>
            <a:endParaRPr lang="he-IL" dirty="0"/>
          </a:p>
        </p:txBody>
      </p:sp>
      <p:sp>
        <p:nvSpPr>
          <p:cNvPr id="21" name="מלבן 20"/>
          <p:cNvSpPr/>
          <p:nvPr/>
        </p:nvSpPr>
        <p:spPr>
          <a:xfrm>
            <a:off x="8613056" y="2874856"/>
            <a:ext cx="1039765" cy="4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1096</a:t>
            </a:r>
            <a:endParaRPr lang="he-IL" dirty="0"/>
          </a:p>
        </p:txBody>
      </p:sp>
      <p:sp>
        <p:nvSpPr>
          <p:cNvPr id="22" name="מלבן 21"/>
          <p:cNvSpPr/>
          <p:nvPr/>
        </p:nvSpPr>
        <p:spPr>
          <a:xfrm>
            <a:off x="7138806" y="2884877"/>
            <a:ext cx="1039765" cy="4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 smtClean="0"/>
              <a:t>1099</a:t>
            </a:r>
            <a:endParaRPr lang="he-IL" dirty="0"/>
          </a:p>
        </p:txBody>
      </p:sp>
      <p:sp>
        <p:nvSpPr>
          <p:cNvPr id="25" name="מלבן 24"/>
          <p:cNvSpPr/>
          <p:nvPr/>
        </p:nvSpPr>
        <p:spPr>
          <a:xfrm>
            <a:off x="5760465" y="2884877"/>
            <a:ext cx="1039765" cy="4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 smtClean="0"/>
              <a:t>1187</a:t>
            </a:r>
            <a:endParaRPr lang="he-IL" dirty="0"/>
          </a:p>
        </p:txBody>
      </p:sp>
      <p:sp>
        <p:nvSpPr>
          <p:cNvPr id="26" name="מלבן 25"/>
          <p:cNvSpPr/>
          <p:nvPr/>
        </p:nvSpPr>
        <p:spPr>
          <a:xfrm>
            <a:off x="4323098" y="2890255"/>
            <a:ext cx="1039765" cy="4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 smtClean="0"/>
              <a:t>1200</a:t>
            </a:r>
            <a:endParaRPr lang="he-IL" dirty="0"/>
          </a:p>
        </p:txBody>
      </p:sp>
      <p:sp>
        <p:nvSpPr>
          <p:cNvPr id="27" name="מלבן 26"/>
          <p:cNvSpPr/>
          <p:nvPr/>
        </p:nvSpPr>
        <p:spPr>
          <a:xfrm>
            <a:off x="1415199" y="2927256"/>
            <a:ext cx="1039765" cy="453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 smtClean="0"/>
              <a:t>1291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8268915" y="2019858"/>
            <a:ext cx="1460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smtClean="0">
                <a:latin typeface="Varela Round"/>
                <a:cs typeface="Varela Round"/>
              </a:rPr>
              <a:t>מסע הצלב הראשון</a:t>
            </a:r>
            <a:endParaRPr lang="he-IL" dirty="0">
              <a:latin typeface="Varela Round"/>
              <a:cs typeface="Varela Rou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2892" y="3998408"/>
            <a:ext cx="1460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b="1" dirty="0" smtClean="0">
                <a:solidFill>
                  <a:srgbClr val="FF0000"/>
                </a:solidFill>
                <a:latin typeface="Varela Round"/>
                <a:cs typeface="Varela Round"/>
              </a:rPr>
              <a:t>פרעות תתנ"ו</a:t>
            </a:r>
            <a:endParaRPr lang="he-IL" b="1" dirty="0">
              <a:solidFill>
                <a:srgbClr val="FF0000"/>
              </a:solidFill>
              <a:latin typeface="Varela Round"/>
              <a:cs typeface="Varela Round"/>
            </a:endParaRPr>
          </a:p>
        </p:txBody>
      </p:sp>
      <p:sp>
        <p:nvSpPr>
          <p:cNvPr id="35" name="חץ: למטה 10">
            <a:extLst>
              <a:ext uri="{FF2B5EF4-FFF2-40B4-BE49-F238E27FC236}">
                <a16:creationId xmlns:a16="http://schemas.microsoft.com/office/drawing/2014/main" id="{02B4C19A-0960-42C3-81EB-B50DA60CC75B}"/>
              </a:ext>
            </a:extLst>
          </p:cNvPr>
          <p:cNvSpPr/>
          <p:nvPr/>
        </p:nvSpPr>
        <p:spPr>
          <a:xfrm rot="5400000">
            <a:off x="2433812" y="3281999"/>
            <a:ext cx="851808" cy="386701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926207" y="5030842"/>
            <a:ext cx="30575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cs typeface="Varela Round"/>
              </a:rPr>
              <a:t>הממלכה הצלבנית </a:t>
            </a:r>
            <a:r>
              <a:rPr lang="he-IL" dirty="0" smtClean="0">
                <a:cs typeface="Varela Round"/>
              </a:rPr>
              <a:t>השנייה </a:t>
            </a:r>
            <a:endParaRPr lang="he-IL" dirty="0"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8948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87027" y="65191"/>
            <a:ext cx="12191999" cy="720094"/>
          </a:xfrm>
        </p:spPr>
        <p:txBody>
          <a:bodyPr/>
          <a:lstStyle/>
          <a:p>
            <a:r>
              <a:rPr lang="he-IL" dirty="0" smtClean="0"/>
              <a:t>מפת ממלכת ירושלים הצלבנית 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47" y="1006511"/>
            <a:ext cx="2815420" cy="5712668"/>
          </a:xfrm>
          <a:prstGeom prst="rect">
            <a:avLst/>
          </a:prstGeom>
        </p:spPr>
      </p:pic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5707626" y="2583608"/>
            <a:ext cx="3322855" cy="255847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שתי ממלכות כמאה שנה כל אחת 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המסדרים משרתים את עולי הרגל 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806216" y="1519085"/>
            <a:ext cx="7060456" cy="3554360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בטחון  הממלכה הצלבנית שמרו מסדרים צבאיים.</a:t>
            </a:r>
          </a:p>
          <a:p>
            <a:pPr algn="ctr"/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הגדולים שביניהם </a:t>
            </a:r>
            <a:r>
              <a:rPr lang="he-IL" sz="2400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ההוספיטלרים</a:t>
            </a:r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והטמפלרים.</a:t>
            </a:r>
          </a:p>
          <a:p>
            <a:pPr algn="ctr"/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הם היו צבא מאורגן ומוכן למלחמה העומד לרשות השליט בעת הצורך  </a:t>
            </a:r>
            <a:r>
              <a:rPr lang="he-IL" sz="24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39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602541" y="1430594"/>
            <a:ext cx="2999140" cy="172257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מסדר </a:t>
            </a:r>
            <a:r>
              <a:rPr lang="he-IL" dirty="0" err="1" smtClean="0"/>
              <a:t>ההוספיטלרים</a:t>
            </a: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2050" name="Picture 2" descr="VALLETTA, MALTA - APR 10, 2018 - Dioramas with mannequins showing knights minstering in the hospital of Sacre Infirmia of Knights of St John Hospitaller, Valletta, M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06" y="1322601"/>
            <a:ext cx="5950257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4176" y="1476272"/>
            <a:ext cx="261586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000" b="1" dirty="0" smtClean="0">
                <a:cs typeface="Varela Round" panose="00000500000000000000"/>
              </a:rPr>
              <a:t>מסדר </a:t>
            </a:r>
            <a:r>
              <a:rPr lang="he-IL" sz="2000" b="1" dirty="0" err="1" smtClean="0">
                <a:cs typeface="Varela Round" panose="00000500000000000000"/>
              </a:rPr>
              <a:t>ההוספיטלרים</a:t>
            </a:r>
            <a:r>
              <a:rPr lang="he-IL" sz="2000" b="1" dirty="0" smtClean="0">
                <a:cs typeface="Varela Round" panose="00000500000000000000"/>
              </a:rPr>
              <a:t> מהמילה </a:t>
            </a:r>
            <a:r>
              <a:rPr lang="en-US" sz="2000" b="1" dirty="0" err="1" smtClean="0">
                <a:cs typeface="Varela Round" panose="00000500000000000000"/>
              </a:rPr>
              <a:t>Hospitium</a:t>
            </a:r>
            <a:endParaRPr lang="he-IL" sz="2000" b="1" dirty="0" smtClean="0">
              <a:cs typeface="Varela Round" panose="00000500000000000000"/>
            </a:endParaRPr>
          </a:p>
          <a:p>
            <a:pPr algn="ctr" rtl="0"/>
            <a:r>
              <a:rPr lang="he-IL" sz="2000" b="1" dirty="0" err="1" smtClean="0">
                <a:cs typeface="Varela Round" panose="00000500000000000000"/>
              </a:rPr>
              <a:t>אכסנייה</a:t>
            </a:r>
            <a:r>
              <a:rPr lang="he-IL" sz="2000" b="1" dirty="0" smtClean="0">
                <a:cs typeface="Varela Round" panose="00000500000000000000"/>
              </a:rPr>
              <a:t>, בית חולים </a:t>
            </a:r>
            <a:endParaRPr lang="he-IL" sz="2000" b="1" dirty="0">
              <a:cs typeface="Varela Round" panose="00000500000000000000"/>
            </a:endParaRP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602541" y="3243088"/>
            <a:ext cx="2999140" cy="190892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b="1" dirty="0" smtClean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עוד לפני מסעות הצלב דאגו לעולי הרגל נוצריים </a:t>
            </a:r>
            <a:endParaRPr lang="he-IL" sz="20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6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433484" y="396633"/>
            <a:ext cx="6046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>
                <a:solidFill>
                  <a:srgbClr val="002060"/>
                </a:solidFill>
              </a:rPr>
              <a:t>מסדר </a:t>
            </a:r>
            <a:r>
              <a:rPr lang="he-IL" sz="4400" b="1" dirty="0" smtClean="0">
                <a:solidFill>
                  <a:srgbClr val="002060"/>
                </a:solidFill>
              </a:rPr>
              <a:t>הטמפלרים </a:t>
            </a:r>
            <a:endParaRPr lang="he-IL" sz="4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Knights Temp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6" y="1166074"/>
            <a:ext cx="5556096" cy="45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1701278" y="1393201"/>
            <a:ext cx="3622890" cy="161547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כונה כך מפני שאנשיו התאכסנו באחד מאגפי מסגד </a:t>
            </a:r>
            <a:r>
              <a:rPr lang="he-IL" sz="2000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אלאקצא</a:t>
            </a:r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שבירושלים</a:t>
            </a:r>
            <a:r>
              <a:rPr lang="en-US" sz="2000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Templum</a:t>
            </a:r>
            <a:r>
              <a:rPr lang="en-US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b="1" dirty="0" err="1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Salomonis</a:t>
            </a:r>
            <a:r>
              <a:rPr lang="he-IL" sz="20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sz="20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1760869" y="3561214"/>
            <a:ext cx="3563299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מסדר זה הוקם כדי להגן על עולי הרגל הנוצריים בדרכם לאתרים הקדושים 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448</Words>
  <Application>Microsoft Office PowerPoint</Application>
  <PresentationFormat>מסך רחב</PresentationFormat>
  <Paragraphs>84</Paragraphs>
  <Slides>19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מסעות הצלב-חלק ב</vt:lpstr>
      <vt:lpstr>מה נלמד היום? </vt:lpstr>
      <vt:lpstr>מה זה? מה הקשר?</vt:lpstr>
      <vt:lpstr>ציר זמן </vt:lpstr>
      <vt:lpstr>מפת ממלכת ירושלים הצלבנית  </vt:lpstr>
      <vt:lpstr>המסדרים משרתים את עולי הרגל </vt:lpstr>
      <vt:lpstr>מסדר ההוספיטלרים </vt:lpstr>
      <vt:lpstr>מצגת של PowerPoint‏</vt:lpstr>
      <vt:lpstr>מבצרים מגינים על הממלכה הצלבנית </vt:lpstr>
      <vt:lpstr>קרב קרני חיטין 1187</vt:lpstr>
      <vt:lpstr>עכו- בירת הממלכה הצלבנית השנייה </vt:lpstr>
      <vt:lpstr>עכו- מפגש בין תרבויות </vt:lpstr>
      <vt:lpstr>סופה של ממלכת הצלבנים-1291</vt:lpstr>
      <vt:lpstr>מסעות  הצלב -משמעות </vt:lpstr>
      <vt:lpstr>מה זה? מה הקשר?</vt:lpstr>
      <vt:lpstr>מטלה כתתית </vt:lpstr>
      <vt:lpstr>המלצה  לצפייה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student</cp:lastModifiedBy>
  <cp:revision>92</cp:revision>
  <dcterms:created xsi:type="dcterms:W3CDTF">2020-03-15T19:13:03Z</dcterms:created>
  <dcterms:modified xsi:type="dcterms:W3CDTF">2020-03-25T23:56:04Z</dcterms:modified>
</cp:coreProperties>
</file>