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331" r:id="rId3"/>
    <p:sldId id="305" r:id="rId4"/>
    <p:sldId id="333" r:id="rId5"/>
    <p:sldId id="512" r:id="rId6"/>
    <p:sldId id="338" r:id="rId7"/>
    <p:sldId id="339" r:id="rId8"/>
    <p:sldId id="501" r:id="rId9"/>
    <p:sldId id="500" r:id="rId10"/>
    <p:sldId id="340" r:id="rId11"/>
    <p:sldId id="475" r:id="rId12"/>
    <p:sldId id="476" r:id="rId13"/>
    <p:sldId id="477" r:id="rId14"/>
    <p:sldId id="479" r:id="rId15"/>
    <p:sldId id="478" r:id="rId16"/>
    <p:sldId id="506" r:id="rId17"/>
    <p:sldId id="507" r:id="rId18"/>
    <p:sldId id="508" r:id="rId19"/>
    <p:sldId id="511" r:id="rId20"/>
    <p:sldId id="278" r:id="rId21"/>
    <p:sldId id="480" r:id="rId22"/>
    <p:sldId id="337" r:id="rId23"/>
    <p:sldId id="490" r:id="rId24"/>
    <p:sldId id="487" r:id="rId25"/>
    <p:sldId id="488" r:id="rId26"/>
    <p:sldId id="509" r:id="rId27"/>
    <p:sldId id="492" r:id="rId28"/>
    <p:sldId id="493" r:id="rId29"/>
    <p:sldId id="494" r:id="rId30"/>
    <p:sldId id="495" r:id="rId31"/>
    <p:sldId id="496" r:id="rId32"/>
    <p:sldId id="497" r:id="rId33"/>
    <p:sldId id="504" r:id="rId34"/>
    <p:sldId id="502" r:id="rId35"/>
    <p:sldId id="284" r:id="rId36"/>
    <p:sldId id="274" r:id="rId37"/>
    <p:sldId id="297" r:id="rId38"/>
    <p:sldId id="306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C0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164" autoAdjust="0"/>
  </p:normalViewPr>
  <p:slideViewPr>
    <p:cSldViewPr snapToGrid="0">
      <p:cViewPr varScale="1">
        <p:scale>
          <a:sx n="94" d="100"/>
          <a:sy n="94" d="100"/>
        </p:scale>
        <p:origin x="213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9B302D-886F-426D-B5F8-47BEE50AD9A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64E66-C339-4B1B-87FC-F713AEEAC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24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add” </a:t>
            </a:r>
          </a:p>
          <a:p>
            <a:r>
              <a:rPr lang="en-US"/>
              <a:t>corpus frequency</a:t>
            </a:r>
          </a:p>
          <a:p>
            <a:r>
              <a:rPr lang="en-US"/>
              <a:t>affixes</a:t>
            </a:r>
          </a:p>
          <a:p>
            <a:r>
              <a:rPr lang="en-US"/>
              <a:t>L1</a:t>
            </a:r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364E66-C339-4B1B-87FC-F713AEEACC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24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364E66-C339-4B1B-87FC-F713AEEACC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75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rtl="0" eaLnBrk="0" hangingPunct="0">
              <a:spcBef>
                <a:spcPct val="30000"/>
              </a:spcBef>
              <a:defRPr sz="2000">
                <a:solidFill>
                  <a:schemeClr val="tx1"/>
                </a:solidFill>
                <a:latin typeface="Frutiger LT Std 55 Roman" pitchFamily="34" charset="0"/>
              </a:defRPr>
            </a:lvl1pPr>
            <a:lvl2pPr marL="742950" indent="-285750" algn="l" rtl="0" eaLnBrk="0" hangingPunct="0">
              <a:spcBef>
                <a:spcPct val="30000"/>
              </a:spcBef>
              <a:defRPr>
                <a:solidFill>
                  <a:schemeClr val="tx1"/>
                </a:solidFill>
                <a:latin typeface="Frutiger LT Std 45 Light" pitchFamily="34" charset="0"/>
              </a:defRPr>
            </a:lvl2pPr>
            <a:lvl3pPr marL="1143000" indent="-228600" algn="l" rtl="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Frutiger LT Std 45 Light" pitchFamily="34" charset="0"/>
              </a:defRPr>
            </a:lvl3pPr>
            <a:lvl4pPr marL="1600200" indent="-228600" algn="l" rtl="0" eaLnBrk="0" hangingPunct="0">
              <a:spcBef>
                <a:spcPct val="30000"/>
              </a:spcBef>
              <a:defRPr sz="1400">
                <a:solidFill>
                  <a:schemeClr val="tx1"/>
                </a:solidFill>
                <a:latin typeface="Frutiger LT Std 45 Light" pitchFamily="34" charset="0"/>
              </a:defRPr>
            </a:lvl4pPr>
            <a:lvl5pPr marL="2057400" indent="-228600" algn="l" rtl="0" eaLnBrk="0" hangingPunct="0">
              <a:spcBef>
                <a:spcPct val="30000"/>
              </a:spcBef>
              <a:defRPr sz="1400">
                <a:solidFill>
                  <a:schemeClr val="tx1"/>
                </a:solidFill>
                <a:latin typeface="Frutiger LT Std 45 Light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Frutiger LT Std 45 Light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Frutiger LT Std 45 Light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Frutiger LT Std 45 Light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Frutiger LT Std 45 Light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59CAA53-11B9-47AC-8CDB-5462842CBDEE}" type="slidenum">
              <a:rPr lang="he-IL" altLang="he-IL" sz="1000">
                <a:latin typeface="Frutiger LT Std 65 Bold" pitchFamily="1" charset="0"/>
              </a:rPr>
              <a:pPr algn="r">
                <a:spcBef>
                  <a:spcPct val="0"/>
                </a:spcBef>
              </a:pPr>
              <a:t>10</a:t>
            </a:fld>
            <a:endParaRPr lang="en-US" altLang="he-IL" sz="1200">
              <a:latin typeface="Times" panose="02020603050405020304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he-IL"/>
          </a:p>
        </p:txBody>
      </p:sp>
    </p:spTree>
    <p:extLst>
      <p:ext uri="{BB962C8B-B14F-4D97-AF65-F5344CB8AC3E}">
        <p14:creationId xmlns:p14="http://schemas.microsoft.com/office/powerpoint/2010/main" val="2986453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rtl="0" eaLnBrk="0" hangingPunct="0">
              <a:spcBef>
                <a:spcPct val="30000"/>
              </a:spcBef>
              <a:defRPr sz="2000">
                <a:solidFill>
                  <a:schemeClr val="tx1"/>
                </a:solidFill>
                <a:latin typeface="Frutiger LT Std 55 Roman" pitchFamily="34" charset="0"/>
              </a:defRPr>
            </a:lvl1pPr>
            <a:lvl2pPr marL="742950" indent="-285750" algn="l" rtl="0" eaLnBrk="0" hangingPunct="0">
              <a:spcBef>
                <a:spcPct val="30000"/>
              </a:spcBef>
              <a:defRPr>
                <a:solidFill>
                  <a:schemeClr val="tx1"/>
                </a:solidFill>
                <a:latin typeface="Frutiger LT Std 45 Light" pitchFamily="34" charset="0"/>
              </a:defRPr>
            </a:lvl2pPr>
            <a:lvl3pPr marL="1143000" indent="-228600" algn="l" rtl="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Frutiger LT Std 45 Light" pitchFamily="34" charset="0"/>
              </a:defRPr>
            </a:lvl3pPr>
            <a:lvl4pPr marL="1600200" indent="-228600" algn="l" rtl="0" eaLnBrk="0" hangingPunct="0">
              <a:spcBef>
                <a:spcPct val="30000"/>
              </a:spcBef>
              <a:defRPr sz="1400">
                <a:solidFill>
                  <a:schemeClr val="tx1"/>
                </a:solidFill>
                <a:latin typeface="Frutiger LT Std 45 Light" pitchFamily="34" charset="0"/>
              </a:defRPr>
            </a:lvl4pPr>
            <a:lvl5pPr marL="2057400" indent="-228600" algn="l" rtl="0" eaLnBrk="0" hangingPunct="0">
              <a:spcBef>
                <a:spcPct val="30000"/>
              </a:spcBef>
              <a:defRPr sz="1400">
                <a:solidFill>
                  <a:schemeClr val="tx1"/>
                </a:solidFill>
                <a:latin typeface="Frutiger LT Std 45 Light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Frutiger LT Std 45 Light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Frutiger LT Std 45 Light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Frutiger LT Std 45 Light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Frutiger LT Std 45 Light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59CAA53-11B9-47AC-8CDB-5462842CBDEE}" type="slidenum">
              <a:rPr lang="he-IL" altLang="he-IL" sz="1000">
                <a:latin typeface="Frutiger LT Std 65 Bold" pitchFamily="1" charset="0"/>
              </a:rPr>
              <a:pPr algn="r">
                <a:spcBef>
                  <a:spcPct val="0"/>
                </a:spcBef>
              </a:pPr>
              <a:t>11</a:t>
            </a:fld>
            <a:endParaRPr lang="en-US" altLang="he-IL" sz="1200">
              <a:latin typeface="Times" panose="02020603050405020304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ES" altLang="he-IL" dirty="0" err="1"/>
              <a:t>headings</a:t>
            </a:r>
            <a:r>
              <a:rPr lang="es-ES" altLang="he-IL" dirty="0"/>
              <a:t> </a:t>
            </a:r>
            <a:r>
              <a:rPr lang="es-ES" altLang="he-IL" dirty="0" err="1"/>
              <a:t>could</a:t>
            </a:r>
            <a:r>
              <a:rPr lang="es-ES" altLang="he-IL" dirty="0"/>
              <a:t> be in L1</a:t>
            </a:r>
          </a:p>
        </p:txBody>
      </p:sp>
    </p:spTree>
    <p:extLst>
      <p:ext uri="{BB962C8B-B14F-4D97-AF65-F5344CB8AC3E}">
        <p14:creationId xmlns:p14="http://schemas.microsoft.com/office/powerpoint/2010/main" val="4020741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Input: factors that lead to interest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364E66-C339-4B1B-87FC-F713AEEACCC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098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Challenge teachers to do this one, as much as they can in a couple of minutes.  Why was it interesting (or wasn’t it?)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364E66-C339-4B1B-87FC-F713AEEACCC6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3254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you ask students to write in pairs or groups, typically only one will write, the others are getting no writing practice.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364E66-C339-4B1B-87FC-F713AEEACCC6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58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of course correct as you go if necessary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364E66-C339-4B1B-87FC-F713AEEACCC6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72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scene3d>
              <a:camera prst="orthographicFront"/>
              <a:lightRig rig="soft" dir="t">
                <a:rot lat="0" lon="0" rev="15600000"/>
              </a:lightRig>
            </a:scene3d>
            <a:sp3d extrusionH="38100" prstMaterial="softEdge">
              <a:bevelT w="0" h="0"/>
            </a:sp3d>
          </a:bodyPr>
          <a:lstStyle>
            <a:lvl1pPr algn="ctr">
              <a:defRPr sz="4500" b="1" cap="none" spc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CBFB-6FBC-4EB4-92EE-70ED54A33F51}" type="datetime1">
              <a:rPr lang="en-US" smtClean="0"/>
              <a:t>1/28/2026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8474697" y="6461443"/>
            <a:ext cx="514350" cy="328294"/>
          </a:xfrm>
        </p:spPr>
        <p:txBody>
          <a:bodyPr/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fld id="{2DAE65FE-B5B3-41D4-AFF9-BDDDDC3DC8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7DCD41-C778-4498-912B-0F38AD47CBF0}"/>
              </a:ext>
            </a:extLst>
          </p:cNvPr>
          <p:cNvCxnSpPr>
            <a:cxnSpLocks/>
          </p:cNvCxnSpPr>
          <p:nvPr userDrawn="1"/>
        </p:nvCxnSpPr>
        <p:spPr>
          <a:xfrm>
            <a:off x="-96715" y="6477832"/>
            <a:ext cx="9319846" cy="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70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0" h="0"/>
            </a:sp3d>
          </a:bodyPr>
          <a:lstStyle>
            <a:lvl1pPr algn="ctr">
              <a:defRPr sz="4000" b="0" u="sng" cap="none" spc="0">
                <a:ln w="7620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32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C7E37-74FA-46C9-BFAE-4BAA8B15D0B9}" type="datetime1">
              <a:rPr lang="en-US" smtClean="0"/>
              <a:t>1/28/2026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8515350" y="6477832"/>
            <a:ext cx="476643" cy="328294"/>
          </a:xfrm>
        </p:spPr>
        <p:txBody>
          <a:bodyPr/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fld id="{2DAE65FE-B5B3-41D4-AFF9-BDDDDC3DC8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FF749A4-E012-42FC-B8E1-8D4E8360C0B7}"/>
              </a:ext>
            </a:extLst>
          </p:cNvPr>
          <p:cNvCxnSpPr>
            <a:cxnSpLocks/>
          </p:cNvCxnSpPr>
          <p:nvPr userDrawn="1"/>
        </p:nvCxnSpPr>
        <p:spPr>
          <a:xfrm flipV="1">
            <a:off x="940777" y="6477832"/>
            <a:ext cx="8282354" cy="1089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8443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36727"/>
            <a:ext cx="7886700" cy="2852737"/>
          </a:xfrm>
        </p:spPr>
        <p:txBody>
          <a:bodyPr anchor="b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0" h="0"/>
            </a:sp3d>
          </a:bodyPr>
          <a:lstStyle>
            <a:lvl1pPr algn="ctr">
              <a:defRPr sz="4500" b="1" cap="none" spc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FAB3D-6F36-416F-857C-BC9B7E1DAB60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2F7B22-6C39-4E2A-9274-44BA465170C1}"/>
              </a:ext>
            </a:extLst>
          </p:cNvPr>
          <p:cNvCxnSpPr>
            <a:cxnSpLocks/>
          </p:cNvCxnSpPr>
          <p:nvPr userDrawn="1"/>
        </p:nvCxnSpPr>
        <p:spPr>
          <a:xfrm>
            <a:off x="0" y="6488723"/>
            <a:ext cx="9144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8892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0" h="0"/>
            </a:sp3d>
          </a:bodyPr>
          <a:lstStyle>
            <a:lvl1pPr algn="ctr">
              <a:defRPr b="1" cap="none" spc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noFill/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B247-74EA-4ACE-B0A6-4A802AF31FD2}" type="datetime1">
              <a:rPr lang="en-US" smtClean="0"/>
              <a:t>1/28/2026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8568964" y="6461443"/>
            <a:ext cx="441293" cy="328294"/>
          </a:xfrm>
        </p:spPr>
        <p:txBody>
          <a:bodyPr/>
          <a:lstStyle>
            <a:lvl1pPr>
              <a:defRPr sz="15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DAE65FE-B5B3-41D4-AFF9-BDDDDC3DC8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DC291B-96BD-47CC-82CB-926AFC0E3060}"/>
              </a:ext>
            </a:extLst>
          </p:cNvPr>
          <p:cNvCxnSpPr>
            <a:cxnSpLocks/>
          </p:cNvCxnSpPr>
          <p:nvPr userDrawn="1"/>
        </p:nvCxnSpPr>
        <p:spPr>
          <a:xfrm>
            <a:off x="0" y="6488723"/>
            <a:ext cx="9144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097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73484-ECAF-4418-B4C9-C06349F89BC2}" type="datetime1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73EE74B-7271-4D63-8981-0C82E1D9621F}"/>
              </a:ext>
            </a:extLst>
          </p:cNvPr>
          <p:cNvCxnSpPr>
            <a:cxnSpLocks/>
          </p:cNvCxnSpPr>
          <p:nvPr userDrawn="1"/>
        </p:nvCxnSpPr>
        <p:spPr>
          <a:xfrm>
            <a:off x="0" y="6488723"/>
            <a:ext cx="9144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6244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A12F9-CAEE-4496-9051-BA5304D3D317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E65FE-B5B3-41D4-AFF9-BDDDDC3DC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095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Q2RU0TFyy0&amp;list=PLWCY_PxNQo68jKgHQqMHAA0tDvqGiTwGp&amp;index=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446DD-243F-4C2A-8C2E-610060B37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953" y="2331720"/>
            <a:ext cx="8834094" cy="1844041"/>
          </a:xfrm>
        </p:spPr>
        <p:txBody>
          <a:bodyPr/>
          <a:lstStyle/>
          <a:p>
            <a:r>
              <a:rPr lang="en-US" dirty="0"/>
              <a:t>Tips on teaching writing to beginners</a:t>
            </a:r>
            <a:endParaRPr lang="he-I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030A34-F80D-49AE-8B08-AF6C91B542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526280"/>
            <a:ext cx="6644640" cy="1419384"/>
          </a:xfrm>
        </p:spPr>
        <p:txBody>
          <a:bodyPr>
            <a:normAutofit/>
          </a:bodyPr>
          <a:lstStyle/>
          <a:p>
            <a:r>
              <a:rPr lang="en-US" dirty="0"/>
              <a:t>Penny Ur</a:t>
            </a:r>
          </a:p>
          <a:p>
            <a:r>
              <a:rPr lang="en-US" dirty="0"/>
              <a:t>January 28 2026</a:t>
            </a:r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415D73-650B-4EF8-A913-2379020C7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914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7188"/>
            <a:ext cx="8078788" cy="7540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Conventionally:</a:t>
            </a:r>
            <a:br>
              <a:rPr lang="en-US" sz="3200" dirty="0"/>
            </a:br>
            <a:r>
              <a:rPr lang="en-US" sz="3200" dirty="0"/>
              <a:t>Write the words in the correct column</a:t>
            </a:r>
          </a:p>
        </p:txBody>
      </p:sp>
      <p:graphicFrame>
        <p:nvGraphicFramePr>
          <p:cNvPr id="66581" name="Group 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4278712"/>
              </p:ext>
            </p:extLst>
          </p:nvPr>
        </p:nvGraphicFramePr>
        <p:xfrm>
          <a:off x="0" y="1744652"/>
          <a:ext cx="8253411" cy="4756160"/>
        </p:xfrm>
        <a:graphic>
          <a:graphicData uri="http://schemas.openxmlformats.org/drawingml/2006/table">
            <a:tbl>
              <a:tblPr rtl="1"/>
              <a:tblGrid>
                <a:gridCol w="1161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03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29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97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397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54462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clock, a dog, a dress, a mother, black, a pen, bread, pants, bag, a husband, red, boots, a cat, rice, a frog,  a baby, pink, a teenager, a hat, a banana, a book, a sheep, meat, kids, a desk, green, an elephant, salt, a t-shirt, white</a:t>
                      </a:r>
                    </a:p>
                  </a:txBody>
                  <a:tcPr marL="91434" marR="91434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1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people</a:t>
                      </a:r>
                    </a:p>
                  </a:txBody>
                  <a:tcPr marL="91434" marR="91434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clothes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food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things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colours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animals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2789" name="Slide Number Placeholder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algn="l" rtl="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rtl="0" ea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rtl="0" eaLnBrk="0" hangingPunct="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rtl="0" eaLnBrk="0" hangingPunct="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rtl="0" eaLnBrk="0" hangingPunct="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ClrTx/>
              <a:buFontTx/>
              <a:buNone/>
            </a:pPr>
            <a:fld id="{FF5F1425-40EB-4151-818C-E3750D43FF76}" type="slidenum">
              <a:rPr lang="he-IL" altLang="he-IL" sz="1800">
                <a:solidFill>
                  <a:srgbClr val="FFFFFF"/>
                </a:solidFill>
                <a:latin typeface="Arial" panose="020B0604020202020204" pitchFamily="34" charset="0"/>
              </a:rPr>
              <a:pPr algn="ctr" rtl="1"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GB" altLang="he-IL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-71120" y="348462"/>
            <a:ext cx="8788400" cy="7540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tx1"/>
                </a:solidFill>
              </a:rPr>
              <a:t>Better:</a:t>
            </a:r>
            <a:br>
              <a:rPr lang="en-US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Write at least one word in each column: more if you can!</a:t>
            </a:r>
          </a:p>
        </p:txBody>
      </p:sp>
      <p:graphicFrame>
        <p:nvGraphicFramePr>
          <p:cNvPr id="66581" name="Group 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6343164"/>
              </p:ext>
            </p:extLst>
          </p:nvPr>
        </p:nvGraphicFramePr>
        <p:xfrm>
          <a:off x="171768" y="1387618"/>
          <a:ext cx="7638732" cy="5121920"/>
        </p:xfrm>
        <a:graphic>
          <a:graphicData uri="http://schemas.openxmlformats.org/drawingml/2006/table">
            <a:tbl>
              <a:tblPr rtl="1"/>
              <a:tblGrid>
                <a:gridCol w="1075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04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5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2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25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54462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clock, a dog, a dress, a mother, black, a pen, bread, pants, bag, a husband, red, boots, a cat, rice, a frog,  a baby, pink, a teenager, a hat, a banana, a book, a sheep, meat, kids, a desk, green, an elephant, salt, a t-shirt, white</a:t>
                      </a:r>
                    </a:p>
                  </a:txBody>
                  <a:tcPr marL="91434" marR="91434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1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people</a:t>
                      </a:r>
                    </a:p>
                  </a:txBody>
                  <a:tcPr marL="91434" marR="91434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clothes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food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things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colours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animals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2789" name="Slide Number Placeholder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algn="l" rtl="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rtl="0" ea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rtl="0" eaLnBrk="0" hangingPunct="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rtl="0" eaLnBrk="0" hangingPunct="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rtl="0" eaLnBrk="0" hangingPunct="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ClrTx/>
              <a:buFontTx/>
              <a:buNone/>
            </a:pPr>
            <a:fld id="{FF5F1425-40EB-4151-818C-E3750D43FF76}" type="slidenum">
              <a:rPr lang="he-IL" altLang="he-IL" sz="1800">
                <a:solidFill>
                  <a:srgbClr val="FFFFFF"/>
                </a:solidFill>
                <a:latin typeface="Arial" panose="020B0604020202020204" pitchFamily="34" charset="0"/>
              </a:rPr>
              <a:pPr algn="ctr" rtl="1" eaLnBrk="1" hangingPunct="1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GB" altLang="he-IL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8719CDD3-4909-C8CF-8504-BC27065E4EA8}"/>
              </a:ext>
            </a:extLst>
          </p:cNvPr>
          <p:cNvSpPr/>
          <p:nvPr/>
        </p:nvSpPr>
        <p:spPr>
          <a:xfrm>
            <a:off x="7600632" y="2190898"/>
            <a:ext cx="1543368" cy="1238102"/>
          </a:xfrm>
          <a:prstGeom prst="wedgeEllipseCallout">
            <a:avLst>
              <a:gd name="adj1" fmla="val -277365"/>
              <a:gd name="adj2" fmla="val 46360"/>
            </a:avLst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1C3CA2-C0FC-2545-772E-02E0A79BBEF3}"/>
              </a:ext>
            </a:extLst>
          </p:cNvPr>
          <p:cNvSpPr txBox="1"/>
          <p:nvPr/>
        </p:nvSpPr>
        <p:spPr>
          <a:xfrm>
            <a:off x="7810500" y="2468880"/>
            <a:ext cx="11617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headings in L1?</a:t>
            </a:r>
            <a:endParaRPr lang="en-GB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55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3A44E-A1FA-C800-DA92-7D10115AF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 # 4: Make it interesting and fun 1: games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45FF9-5312-99EF-8BFD-E564D18E8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Game:</a:t>
            </a:r>
          </a:p>
          <a:p>
            <a:r>
              <a:rPr lang="en-US" dirty="0"/>
              <a:t>A goal they can easily achieve</a:t>
            </a:r>
          </a:p>
          <a:p>
            <a:r>
              <a:rPr lang="en-US" dirty="0"/>
              <a:t>BUT</a:t>
            </a:r>
          </a:p>
          <a:p>
            <a:r>
              <a:rPr lang="en-US" dirty="0"/>
              <a:t>add a limitation (rule) that makes it more challenging.</a:t>
            </a:r>
          </a:p>
          <a:p>
            <a:r>
              <a:rPr lang="en-US" dirty="0"/>
              <a:t>e.g. ‘recall and share’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71FF0A-B15E-057C-2E14-D30E82D7D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015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CF6BC-064B-8650-3249-FA8C414A5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51AF4-3CE2-ACED-F9CF-3EBD3EE6D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200000"/>
              </a:lnSpc>
            </a:pPr>
            <a:r>
              <a:rPr lang="en-US" dirty="0"/>
              <a:t>only 			want 			look 		</a:t>
            </a:r>
          </a:p>
          <a:p>
            <a:pPr algn="ctr">
              <a:lnSpc>
                <a:spcPct val="200000"/>
              </a:lnSpc>
            </a:pPr>
            <a:r>
              <a:rPr lang="en-US" dirty="0"/>
              <a:t>	please 			sorry 			ready</a:t>
            </a:r>
          </a:p>
          <a:p>
            <a:pPr algn="ctr">
              <a:lnSpc>
                <a:spcPct val="200000"/>
              </a:lnSpc>
            </a:pPr>
            <a:r>
              <a:rPr lang="en-US" dirty="0"/>
              <a:t>			 what 			listen</a:t>
            </a:r>
          </a:p>
          <a:p>
            <a:pPr algn="ctr">
              <a:lnSpc>
                <a:spcPct val="200000"/>
              </a:lnSpc>
            </a:pPr>
            <a:r>
              <a:rPr lang="en-US" dirty="0"/>
              <a:t>	yes 			great 			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A75449-C3A2-5449-270F-9B8FF7DD1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705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CA9FF-C6F9-BB94-39A5-F8ACF08FE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FBF7E-6065-B095-3C4C-EB65E3295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CC71B-65D4-2ABF-AE33-4177A84B0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748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D9916-BDE9-C7FC-1139-2AC1B154D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B6C2A-97E8-1021-EE65-3503F6B6A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DBCEA-5380-2CF5-FFB3-4399B08FB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200000"/>
              </a:lnSpc>
            </a:pPr>
            <a:r>
              <a:rPr lang="en-US" dirty="0"/>
              <a:t>only 			want 			look 		</a:t>
            </a:r>
          </a:p>
          <a:p>
            <a:pPr algn="ctr">
              <a:lnSpc>
                <a:spcPct val="200000"/>
              </a:lnSpc>
            </a:pPr>
            <a:r>
              <a:rPr lang="en-US" dirty="0"/>
              <a:t>	please 			sorry 			ready</a:t>
            </a:r>
          </a:p>
          <a:p>
            <a:pPr algn="ctr">
              <a:lnSpc>
                <a:spcPct val="200000"/>
              </a:lnSpc>
            </a:pPr>
            <a:r>
              <a:rPr lang="en-US" dirty="0"/>
              <a:t>			 what 			listen</a:t>
            </a:r>
          </a:p>
          <a:p>
            <a:pPr algn="ctr">
              <a:lnSpc>
                <a:spcPct val="200000"/>
              </a:lnSpc>
            </a:pPr>
            <a:r>
              <a:rPr lang="en-US" dirty="0"/>
              <a:t>	yes 			great 			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A816D8-4044-B454-D3FB-E53FA07F5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458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11811-330D-3EE6-65AF-F5F7FAA29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ABDF5-54A3-9996-5CD4-A0B0CC51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 # : Make it interesting and fun 2: challenge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CAFC-7D30-2F3F-7E80-5558977AE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70479"/>
            <a:ext cx="7886700" cy="3606483"/>
          </a:xfrm>
        </p:spPr>
        <p:txBody>
          <a:bodyPr>
            <a:normAutofit/>
          </a:bodyPr>
          <a:lstStyle/>
          <a:p>
            <a:r>
              <a:rPr lang="en-US" dirty="0"/>
              <a:t>Use challenges based on higher order thinking skills:</a:t>
            </a:r>
          </a:p>
          <a:p>
            <a:r>
              <a:rPr lang="en-US" dirty="0"/>
              <a:t>prioritizing, ordering, drawing conclusions, exemplifying, connecting, reasoning, classifying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845A50-F0EF-C14B-A378-03A2A111E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1083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73366-2785-1573-45D0-5F860023B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6C4AD-64F9-E6A7-F1B1-C06CE7417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Copy out these words in order of size (biggest first)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sixteen, a hundred, twenty-two, one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 baby, a girl, a man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 room, a pencil, a table, a house 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6DD4D-A510-A473-EE35-DB3FB04C6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7314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10030-9A7E-1F10-AC10-F21E02363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7F143-B688-FFC4-5592-0EC6078FD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Copy out the list </a:t>
            </a:r>
            <a:r>
              <a:rPr lang="en-US" b="1" dirty="0"/>
              <a:t>without</a:t>
            </a:r>
            <a:r>
              <a:rPr lang="en-US" dirty="0"/>
              <a:t> the one that doesn’t belong.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pasta, an egg, a book, an apple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jump, run, walk, read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4A3FE1-BB0D-05B5-3DB9-19AC92874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9347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D279E-2776-9885-FAD4-EC62F61B2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writing contexts for new words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F7C95-0772-5AF0-1953-AD2FF5468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753360"/>
            <a:ext cx="7886700" cy="4052765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5100" b="1" dirty="0"/>
              <a:t>Conventionally: </a:t>
            </a:r>
            <a:r>
              <a:rPr lang="en-US" sz="5100" dirty="0"/>
              <a:t>Write a sentence using one of the words.</a:t>
            </a:r>
          </a:p>
          <a:p>
            <a:pPr>
              <a:lnSpc>
                <a:spcPct val="120000"/>
              </a:lnSpc>
            </a:pPr>
            <a:r>
              <a:rPr lang="en-US" sz="5100" b="1" dirty="0"/>
              <a:t>Better: </a:t>
            </a:r>
          </a:p>
          <a:p>
            <a:pPr>
              <a:lnSpc>
                <a:spcPct val="120000"/>
              </a:lnSpc>
            </a:pPr>
            <a:r>
              <a:rPr lang="en-US" sz="5100" dirty="0"/>
              <a:t>‘Write a sentence using this word which is </a:t>
            </a:r>
            <a:r>
              <a:rPr lang="en-US" sz="5100" b="1" dirty="0"/>
              <a:t>true of you</a:t>
            </a:r>
            <a:r>
              <a:rPr lang="en-US" sz="5100" dirty="0"/>
              <a:t>’</a:t>
            </a:r>
          </a:p>
          <a:p>
            <a:pPr>
              <a:lnSpc>
                <a:spcPct val="120000"/>
              </a:lnSpc>
            </a:pPr>
            <a:r>
              <a:rPr lang="en-US" sz="5100" dirty="0"/>
              <a:t>or </a:t>
            </a:r>
          </a:p>
          <a:p>
            <a:pPr>
              <a:lnSpc>
                <a:spcPct val="120000"/>
              </a:lnSpc>
            </a:pPr>
            <a:r>
              <a:rPr lang="en-US" sz="5100" dirty="0"/>
              <a:t>‘Write a sentence using the word which is a </a:t>
            </a:r>
            <a:r>
              <a:rPr lang="en-US" sz="5100" b="1" dirty="0"/>
              <a:t>false</a:t>
            </a:r>
            <a:r>
              <a:rPr lang="en-US" sz="5100" dirty="0"/>
              <a:t> statement’</a:t>
            </a:r>
          </a:p>
          <a:p>
            <a:pPr>
              <a:lnSpc>
                <a:spcPct val="120000"/>
              </a:lnSpc>
            </a:pPr>
            <a:r>
              <a:rPr lang="en-US" sz="5100" dirty="0"/>
              <a:t>or</a:t>
            </a:r>
          </a:p>
          <a:p>
            <a:pPr>
              <a:lnSpc>
                <a:spcPct val="120000"/>
              </a:lnSpc>
            </a:pPr>
            <a:r>
              <a:rPr lang="en-US" sz="5100" dirty="0"/>
              <a:t>‘Write a </a:t>
            </a:r>
            <a:r>
              <a:rPr lang="en-US" sz="5100" b="1" dirty="0"/>
              <a:t>negative</a:t>
            </a:r>
            <a:r>
              <a:rPr lang="en-US" sz="5100" dirty="0"/>
              <a:t> sentence using one of the words’</a:t>
            </a:r>
          </a:p>
          <a:p>
            <a:pPr>
              <a:lnSpc>
                <a:spcPct val="120000"/>
              </a:lnSpc>
            </a:pPr>
            <a:r>
              <a:rPr lang="en-US" sz="5100" dirty="0"/>
              <a:t>or</a:t>
            </a:r>
          </a:p>
          <a:p>
            <a:pPr>
              <a:lnSpc>
                <a:spcPct val="120000"/>
              </a:lnSpc>
            </a:pPr>
            <a:r>
              <a:rPr lang="en-US" sz="5100" dirty="0"/>
              <a:t>‘Write a </a:t>
            </a:r>
            <a:r>
              <a:rPr lang="en-US" sz="5100" b="1" dirty="0"/>
              <a:t>story</a:t>
            </a:r>
            <a:r>
              <a:rPr lang="en-US" sz="5100" dirty="0"/>
              <a:t> using as many as you can of the words’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6A3ADD-638D-50BC-73A2-5C6C80C23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E8FB3C-177C-ECE0-F042-672328AD369D}"/>
              </a:ext>
            </a:extLst>
          </p:cNvPr>
          <p:cNvSpPr txBox="1"/>
          <p:nvPr/>
        </p:nvSpPr>
        <p:spPr>
          <a:xfrm>
            <a:off x="628650" y="1690689"/>
            <a:ext cx="8125021" cy="94917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400" dirty="0"/>
              <a:t>only    want    look     please    sorry    ready </a:t>
            </a:r>
          </a:p>
          <a:p>
            <a:pPr algn="ctr">
              <a:lnSpc>
                <a:spcPct val="120000"/>
              </a:lnSpc>
            </a:pPr>
            <a:r>
              <a:rPr lang="en-US" sz="2400" dirty="0"/>
              <a:t>what    listen    yes    great</a:t>
            </a:r>
            <a:endParaRPr lang="en-GB" dirty="0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40143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D121D-C00B-51F6-6DB7-6C316FC18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Slogans to bear in mind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E534F-F5C5-958C-0343-F2CAC41C1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40" y="1825625"/>
            <a:ext cx="8503920" cy="4351338"/>
          </a:xfrm>
        </p:spPr>
        <p:txBody>
          <a:bodyPr/>
          <a:lstStyle/>
          <a:p>
            <a:pPr marL="457200" indent="-457200" algn="ctr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/>
              <a:t>Writing is important!</a:t>
            </a:r>
          </a:p>
          <a:p>
            <a:pPr marL="457200" indent="-457200" algn="ctr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/>
              <a:t>We learn to write by writing!</a:t>
            </a:r>
          </a:p>
          <a:p>
            <a:pPr marL="457200" indent="-457200" algn="ctr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/>
              <a:t>Anyone can write! </a:t>
            </a:r>
          </a:p>
          <a:p>
            <a:pPr marL="457200" indent="-457200" algn="ctr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/>
              <a:t>Writing can be fun!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23A7FC-8217-EF8C-0227-448B5230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8093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3B3D2-DAC3-802E-60D7-27C08070B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for interest in writing exercises?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1DA99-E291-15D7-4D84-AADFC5F39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Accessibility</a:t>
            </a:r>
            <a:r>
              <a:rPr lang="en-US" dirty="0"/>
              <a:t> (‘I can do this’)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Meaningfulness </a:t>
            </a:r>
            <a:r>
              <a:rPr lang="en-US" dirty="0"/>
              <a:t>(I understand what I am writing)</a:t>
            </a:r>
            <a:endParaRPr lang="en-US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Game-like challenge </a:t>
            </a:r>
            <a:r>
              <a:rPr lang="en-US" dirty="0"/>
              <a:t>(An achievable goal + ‘rules’ or limitations)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Open-endedness</a:t>
            </a:r>
            <a:r>
              <a:rPr lang="en-US" dirty="0"/>
              <a:t> (responses not determined in advance)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Thinking Challenge</a:t>
            </a:r>
            <a:r>
              <a:rPr lang="en-US" dirty="0"/>
              <a:t> (higher-order thinking skills)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Personalization </a:t>
            </a:r>
            <a:r>
              <a:rPr lang="en-US" dirty="0"/>
              <a:t>(relates to the writer him/herself)</a:t>
            </a:r>
            <a:endParaRPr lang="en-US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43B24-8E7B-A5BA-7D65-52AAE595F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829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3B6BC-ECF7-8318-49D8-1A05811E0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Tip # 5: Have students create written compositions they can be proud of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91AC8-BD5A-0752-7D4C-C5A1F5AE5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Students copy out what they wrote 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neatly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 color(s)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illustrated with drawings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with colored frames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… then you display on a board or the classroom wall</a:t>
            </a:r>
          </a:p>
          <a:p>
            <a:r>
              <a:rPr lang="en-US" dirty="0"/>
              <a:t>… and the compositions are later preserved in portfolios.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7FE7A2-27DA-12F6-6D26-55B064D51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9775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0AA6A-5774-93DE-DF91-10499817D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Tip # 6: It’s OK to use the students’ mother tongue as cues for writing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65DB0-F414-0B33-697B-FC978F8C4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‘Translation dictation’ </a:t>
            </a:r>
          </a:p>
          <a:p>
            <a:r>
              <a:rPr lang="en-US" dirty="0"/>
              <a:t>Or: </a:t>
            </a:r>
          </a:p>
          <a:p>
            <a:r>
              <a:rPr lang="en-US" dirty="0"/>
              <a:t>Challenge students to write translations from L1 to English (of a short set of items they know)</a:t>
            </a:r>
          </a:p>
          <a:p>
            <a:r>
              <a:rPr lang="en-US" dirty="0"/>
              <a:t>Letters</a:t>
            </a:r>
          </a:p>
          <a:p>
            <a:r>
              <a:rPr lang="en-US" dirty="0"/>
              <a:t>Words</a:t>
            </a:r>
          </a:p>
          <a:p>
            <a:r>
              <a:rPr lang="en-US" dirty="0"/>
              <a:t>Phrases</a:t>
            </a:r>
          </a:p>
          <a:p>
            <a:r>
              <a:rPr lang="en-US" dirty="0"/>
              <a:t>(But not entire paragraphs!)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5ADE03-277A-1D52-5E41-AD8984FB0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216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65BD2-9F14-9978-7258-99DCD630A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8B63D-D70F-4325-D77F-B8A1D661C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9BE6F8D-9FC2-29D2-7C38-29CED836CC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8612796"/>
              </p:ext>
            </p:extLst>
          </p:nvPr>
        </p:nvGraphicFramePr>
        <p:xfrm>
          <a:off x="2123440" y="1840865"/>
          <a:ext cx="489712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560">
                  <a:extLst>
                    <a:ext uri="{9D8B030D-6E8A-4147-A177-3AD203B41FA5}">
                      <a16:colId xmlns:a16="http://schemas.microsoft.com/office/drawing/2014/main" val="1428472228"/>
                    </a:ext>
                  </a:extLst>
                </a:gridCol>
                <a:gridCol w="2448560">
                  <a:extLst>
                    <a:ext uri="{9D8B030D-6E8A-4147-A177-3AD203B41FA5}">
                      <a16:colId xmlns:a16="http://schemas.microsoft.com/office/drawing/2014/main" val="7447589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e-IL" sz="2800" b="1" dirty="0">
                          <a:solidFill>
                            <a:schemeClr val="tx1"/>
                          </a:solidFill>
                        </a:rPr>
                        <a:t>ת</a:t>
                      </a:r>
                      <a:endParaRPr lang="en-GB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624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sz="2800" b="1" dirty="0">
                          <a:solidFill>
                            <a:schemeClr val="tx1"/>
                          </a:solidFill>
                        </a:rPr>
                        <a:t>ג</a:t>
                      </a:r>
                      <a:endParaRPr lang="en-GB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g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G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8313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sz="2800" b="1" dirty="0">
                          <a:solidFill>
                            <a:schemeClr val="tx1"/>
                          </a:solidFill>
                        </a:rPr>
                        <a:t>ד</a:t>
                      </a:r>
                      <a:endParaRPr lang="en-GB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d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D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782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sz="2800" b="1" dirty="0">
                          <a:solidFill>
                            <a:schemeClr val="tx1"/>
                          </a:solidFill>
                        </a:rPr>
                        <a:t>אֶ</a:t>
                      </a:r>
                      <a:endParaRPr lang="en-GB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862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16DA39-F7BE-CC39-EA6B-4FBB8BBFB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4715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A3A4AF-B211-2EC9-A2F7-06689A2D6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97C10-77D6-1B36-1952-7F4FCB699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18A910E-EDE7-BFC6-EDCC-6DBB986C20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4594223"/>
              </p:ext>
            </p:extLst>
          </p:nvPr>
        </p:nvGraphicFramePr>
        <p:xfrm>
          <a:off x="2123440" y="2760345"/>
          <a:ext cx="489712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560">
                  <a:extLst>
                    <a:ext uri="{9D8B030D-6E8A-4147-A177-3AD203B41FA5}">
                      <a16:colId xmlns:a16="http://schemas.microsoft.com/office/drawing/2014/main" val="1428472228"/>
                    </a:ext>
                  </a:extLst>
                </a:gridCol>
                <a:gridCol w="2448560">
                  <a:extLst>
                    <a:ext uri="{9D8B030D-6E8A-4147-A177-3AD203B41FA5}">
                      <a16:colId xmlns:a16="http://schemas.microsoft.com/office/drawing/2014/main" val="7447589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sz="2800" b="0" dirty="0">
                          <a:solidFill>
                            <a:schemeClr val="tx1"/>
                          </a:solidFill>
                        </a:rPr>
                        <a:t>שמח</a:t>
                      </a:r>
                      <a:endParaRPr lang="en-GB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happy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624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sz="2800" dirty="0">
                          <a:solidFill>
                            <a:schemeClr val="tx1"/>
                          </a:solidFill>
                        </a:rPr>
                        <a:t>שולחן</a:t>
                      </a:r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table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8313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sz="2800" dirty="0">
                          <a:solidFill>
                            <a:schemeClr val="tx1"/>
                          </a:solidFill>
                        </a:rPr>
                        <a:t>ספר</a:t>
                      </a:r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book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782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sz="2800" dirty="0">
                          <a:solidFill>
                            <a:schemeClr val="tx1"/>
                          </a:solidFill>
                        </a:rPr>
                        <a:t>דברים</a:t>
                      </a:r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things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862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FDC7A-44AD-5A4C-5281-C9286A2FD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6785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31D7B-2134-A3B8-DF4C-34A6FDE77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AB9B9-64F0-7A26-26A9-CC750AF52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40C387E-65C6-048B-F18F-65E3449CB8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3250967"/>
              </p:ext>
            </p:extLst>
          </p:nvPr>
        </p:nvGraphicFramePr>
        <p:xfrm>
          <a:off x="1991360" y="1845945"/>
          <a:ext cx="5374640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7320">
                  <a:extLst>
                    <a:ext uri="{9D8B030D-6E8A-4147-A177-3AD203B41FA5}">
                      <a16:colId xmlns:a16="http://schemas.microsoft.com/office/drawing/2014/main" val="1428472228"/>
                    </a:ext>
                  </a:extLst>
                </a:gridCol>
                <a:gridCol w="2687320">
                  <a:extLst>
                    <a:ext uri="{9D8B030D-6E8A-4147-A177-3AD203B41FA5}">
                      <a16:colId xmlns:a16="http://schemas.microsoft.com/office/drawing/2014/main" val="7447589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sz="2800" b="0" dirty="0">
                          <a:solidFill>
                            <a:schemeClr val="tx1"/>
                          </a:solidFill>
                        </a:rPr>
                        <a:t>מה השעה?</a:t>
                      </a:r>
                      <a:endParaRPr lang="en-GB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What’s the time?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624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sz="2800" dirty="0">
                          <a:solidFill>
                            <a:schemeClr val="tx1"/>
                          </a:solidFill>
                        </a:rPr>
                        <a:t>בוקר טוב!</a:t>
                      </a:r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Good morning!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8313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sz="2800" dirty="0">
                          <a:solidFill>
                            <a:schemeClr val="tx1"/>
                          </a:solidFill>
                        </a:rPr>
                        <a:t>אניי לא יודע/ת</a:t>
                      </a:r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I don’t know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782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dirty="0">
                          <a:solidFill>
                            <a:schemeClr val="tx1"/>
                          </a:solidFill>
                        </a:rPr>
                        <a:t>הִכּנסו!</a:t>
                      </a:r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Come in!</a:t>
                      </a:r>
                      <a:endParaRPr lang="en-GB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862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BB1733-BF0C-3966-864D-5F547EE68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9941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655BF-269B-D927-30D3-9340B96A6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 # 7: Avoid ‘jumbles’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E90FE-4B2F-56B8-5C1B-47702EFCAC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E.g. jumbled words</a:t>
            </a:r>
          </a:p>
          <a:p>
            <a:r>
              <a:rPr lang="en-US" dirty="0"/>
              <a:t>What are these animals?</a:t>
            </a:r>
          </a:p>
          <a:p>
            <a:pPr algn="ctr"/>
            <a:r>
              <a:rPr lang="en-US" dirty="0"/>
              <a:t>NILO, FAIGRFE, SOHRE</a:t>
            </a:r>
          </a:p>
          <a:p>
            <a:r>
              <a:rPr lang="en-US" dirty="0"/>
              <a:t>Or jumbled sentences</a:t>
            </a:r>
          </a:p>
          <a:p>
            <a:pPr algn="ctr"/>
            <a:r>
              <a:rPr lang="en-US" dirty="0"/>
              <a:t>bed want go to does He to not. </a:t>
            </a:r>
          </a:p>
          <a:p>
            <a:r>
              <a:rPr lang="en-US" dirty="0"/>
              <a:t>Or ‘wordsearches’</a:t>
            </a:r>
          </a:p>
          <a:p>
            <a:r>
              <a:rPr lang="en-US" dirty="0"/>
              <a:t>Students spend more time puzzling out than they do writing.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0FB10B-E63E-35BC-0D55-D4FD5D2A0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8522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9BF8A-565C-30EF-1210-D54D337EB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 # 8: Use open-ended writing tasks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B4509-4D6C-8FC1-1F07-E41E89EB0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predetermined answer </a:t>
            </a:r>
          </a:p>
          <a:p>
            <a:r>
              <a:rPr lang="en-US" dirty="0"/>
              <a:t>(as in conventional </a:t>
            </a:r>
            <a:r>
              <a:rPr lang="en-US" dirty="0" err="1"/>
              <a:t>gapfill</a:t>
            </a:r>
            <a:r>
              <a:rPr lang="en-US" dirty="0"/>
              <a:t>, matching, multiple-choice)</a:t>
            </a:r>
          </a:p>
          <a:p>
            <a:r>
              <a:rPr lang="en-US" dirty="0"/>
              <a:t>e.g. ‘sun-ray’ brainstorms: all the words you can think of …</a:t>
            </a:r>
          </a:p>
          <a:p>
            <a:r>
              <a:rPr lang="en-US" dirty="0"/>
              <a:t>Fun challenge, lots of writing!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11844-5842-7802-489A-14F7CD832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528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4BD9E-8035-6B8F-A43A-50C2CD5EC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34EF4-8ABC-24E4-5CB4-67F480F84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DAB9C9-63C6-237B-1224-2559F8F1B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38FA1B-31E9-FD2B-38A3-6B349B428161}"/>
              </a:ext>
            </a:extLst>
          </p:cNvPr>
          <p:cNvSpPr txBox="1"/>
          <p:nvPr/>
        </p:nvSpPr>
        <p:spPr>
          <a:xfrm>
            <a:off x="3905885" y="3350242"/>
            <a:ext cx="1220470" cy="995422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round things</a:t>
            </a:r>
            <a:endParaRPr lang="en-GB" sz="200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332F0D-521C-D5B0-C4AB-C84EA87FE231}"/>
              </a:ext>
            </a:extLst>
          </p:cNvPr>
          <p:cNvCxnSpPr>
            <a:cxnSpLocks/>
          </p:cNvCxnSpPr>
          <p:nvPr/>
        </p:nvCxnSpPr>
        <p:spPr>
          <a:xfrm flipV="1">
            <a:off x="4460240" y="2195253"/>
            <a:ext cx="0" cy="11270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CB644FF-E073-D559-349B-9CADB83731F6}"/>
              </a:ext>
            </a:extLst>
          </p:cNvPr>
          <p:cNvCxnSpPr/>
          <p:nvPr/>
        </p:nvCxnSpPr>
        <p:spPr>
          <a:xfrm flipV="1">
            <a:off x="5019675" y="2498495"/>
            <a:ext cx="1016000" cy="914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FD41B43-20BE-CC9A-60B4-11FFF9C37D7F}"/>
              </a:ext>
            </a:extLst>
          </p:cNvPr>
          <p:cNvCxnSpPr>
            <a:cxnSpLocks/>
          </p:cNvCxnSpPr>
          <p:nvPr/>
        </p:nvCxnSpPr>
        <p:spPr>
          <a:xfrm flipV="1">
            <a:off x="5201285" y="3493940"/>
            <a:ext cx="1412240" cy="2663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AD442D-0BE5-8E48-0567-8F78C7928D8B}"/>
              </a:ext>
            </a:extLst>
          </p:cNvPr>
          <p:cNvCxnSpPr>
            <a:cxnSpLocks/>
          </p:cNvCxnSpPr>
          <p:nvPr/>
        </p:nvCxnSpPr>
        <p:spPr>
          <a:xfrm>
            <a:off x="5156200" y="4274443"/>
            <a:ext cx="1011555" cy="8609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B2AC8B2-638E-EF2E-DB42-F3E1703EC841}"/>
              </a:ext>
            </a:extLst>
          </p:cNvPr>
          <p:cNvCxnSpPr>
            <a:cxnSpLocks/>
          </p:cNvCxnSpPr>
          <p:nvPr/>
        </p:nvCxnSpPr>
        <p:spPr>
          <a:xfrm flipH="1" flipV="1">
            <a:off x="4460240" y="4274443"/>
            <a:ext cx="55880" cy="11408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BFECD2A-3776-7442-BBE6-9EC962E44D21}"/>
              </a:ext>
            </a:extLst>
          </p:cNvPr>
          <p:cNvCxnSpPr>
            <a:cxnSpLocks/>
          </p:cNvCxnSpPr>
          <p:nvPr/>
        </p:nvCxnSpPr>
        <p:spPr>
          <a:xfrm flipV="1">
            <a:off x="2707641" y="4083570"/>
            <a:ext cx="1280160" cy="6188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EA519B6-4344-843C-F12E-496C1924EE49}"/>
              </a:ext>
            </a:extLst>
          </p:cNvPr>
          <p:cNvCxnSpPr>
            <a:cxnSpLocks/>
          </p:cNvCxnSpPr>
          <p:nvPr/>
        </p:nvCxnSpPr>
        <p:spPr>
          <a:xfrm>
            <a:off x="2558415" y="3045442"/>
            <a:ext cx="1345565" cy="609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3721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35FB9-7730-F5E3-98C3-2C1FDC081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536F1-3696-2E57-3D8F-5779379A7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D3968-446F-B07D-1790-CCDF123CC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1433F-0D26-1D72-59F8-9228716C8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9381DF-7A5E-7FEB-4D4B-D7A49C868E2F}"/>
              </a:ext>
            </a:extLst>
          </p:cNvPr>
          <p:cNvSpPr txBox="1"/>
          <p:nvPr/>
        </p:nvSpPr>
        <p:spPr>
          <a:xfrm>
            <a:off x="3738880" y="3350242"/>
            <a:ext cx="1501141" cy="142821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words with ‘g’ in them</a:t>
            </a:r>
            <a:endParaRPr lang="en-GB" sz="200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B758AE-E3E7-043B-A321-AA4B9A97AAF4}"/>
              </a:ext>
            </a:extLst>
          </p:cNvPr>
          <p:cNvCxnSpPr>
            <a:cxnSpLocks/>
          </p:cNvCxnSpPr>
          <p:nvPr/>
        </p:nvCxnSpPr>
        <p:spPr>
          <a:xfrm flipV="1">
            <a:off x="4485640" y="2153748"/>
            <a:ext cx="0" cy="11270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B3354F4-72F7-708C-37FD-E89EA5505FEF}"/>
              </a:ext>
            </a:extLst>
          </p:cNvPr>
          <p:cNvCxnSpPr/>
          <p:nvPr/>
        </p:nvCxnSpPr>
        <p:spPr>
          <a:xfrm flipV="1">
            <a:off x="5019675" y="2498495"/>
            <a:ext cx="1016000" cy="914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152595A-4E2D-61CB-9045-2995BA11B6CD}"/>
              </a:ext>
            </a:extLst>
          </p:cNvPr>
          <p:cNvCxnSpPr>
            <a:cxnSpLocks/>
          </p:cNvCxnSpPr>
          <p:nvPr/>
        </p:nvCxnSpPr>
        <p:spPr>
          <a:xfrm flipV="1">
            <a:off x="5201285" y="3493940"/>
            <a:ext cx="1412240" cy="2663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25F585B-71E3-92A7-976C-DE42196EA907}"/>
              </a:ext>
            </a:extLst>
          </p:cNvPr>
          <p:cNvCxnSpPr>
            <a:cxnSpLocks/>
          </p:cNvCxnSpPr>
          <p:nvPr/>
        </p:nvCxnSpPr>
        <p:spPr>
          <a:xfrm>
            <a:off x="5247322" y="4395474"/>
            <a:ext cx="1011555" cy="8609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C056911-F537-0E61-41DE-763E3636572F}"/>
              </a:ext>
            </a:extLst>
          </p:cNvPr>
          <p:cNvCxnSpPr>
            <a:cxnSpLocks/>
          </p:cNvCxnSpPr>
          <p:nvPr/>
        </p:nvCxnSpPr>
        <p:spPr>
          <a:xfrm flipH="1" flipV="1">
            <a:off x="4544060" y="5066054"/>
            <a:ext cx="55880" cy="11408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0A840D6-9F1C-EF3F-57F8-D4412FF69F9A}"/>
              </a:ext>
            </a:extLst>
          </p:cNvPr>
          <p:cNvCxnSpPr>
            <a:cxnSpLocks/>
          </p:cNvCxnSpPr>
          <p:nvPr/>
        </p:nvCxnSpPr>
        <p:spPr>
          <a:xfrm flipV="1">
            <a:off x="2550795" y="4516505"/>
            <a:ext cx="1280160" cy="6188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0FEDD5C-E95F-5060-ABD3-9B9789DFFF54}"/>
              </a:ext>
            </a:extLst>
          </p:cNvPr>
          <p:cNvCxnSpPr>
            <a:cxnSpLocks/>
          </p:cNvCxnSpPr>
          <p:nvPr/>
        </p:nvCxnSpPr>
        <p:spPr>
          <a:xfrm>
            <a:off x="2558415" y="3045442"/>
            <a:ext cx="1345565" cy="609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5488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EFBE4F-4707-538E-3F39-E011F52AC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 1: Get students to write a bit in every lesson 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53715-09AB-7018-D35C-0286E515D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743200"/>
            <a:ext cx="7886700" cy="3433762"/>
          </a:xfrm>
        </p:spPr>
        <p:txBody>
          <a:bodyPr/>
          <a:lstStyle/>
          <a:p>
            <a:r>
              <a:rPr lang="en-US" dirty="0"/>
              <a:t>Even if only for five minutes!</a:t>
            </a:r>
          </a:p>
          <a:p>
            <a:r>
              <a:rPr lang="en-US" dirty="0"/>
              <a:t>Importance of </a:t>
            </a:r>
            <a:r>
              <a:rPr lang="en-US" b="1" dirty="0"/>
              <a:t>short, accessible </a:t>
            </a:r>
            <a:r>
              <a:rPr lang="en-US" dirty="0"/>
              <a:t>writing tasks</a:t>
            </a:r>
          </a:p>
          <a:p>
            <a:r>
              <a:rPr lang="en-US" dirty="0"/>
              <a:t>… that don’t all need to be checked</a:t>
            </a:r>
          </a:p>
          <a:p>
            <a:r>
              <a:rPr lang="en-US" dirty="0"/>
              <a:t>… with teacher support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560226-BB60-5289-9D10-E9BB9D9E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6845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BB346-2203-4526-2082-B5AC37049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AED2-FD67-C859-D5B9-190C50BEB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92CE1-4C54-45FD-B511-092005A40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86159-659B-8153-6FB8-2525634A7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EB1AA9-347C-7246-481C-42EAC8D4F512}"/>
              </a:ext>
            </a:extLst>
          </p:cNvPr>
          <p:cNvSpPr txBox="1"/>
          <p:nvPr/>
        </p:nvSpPr>
        <p:spPr>
          <a:xfrm>
            <a:off x="4003674" y="3656142"/>
            <a:ext cx="1124585" cy="56263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foods</a:t>
            </a:r>
            <a:endParaRPr lang="en-GB" sz="200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1EE0DD6-67D3-6886-72BC-3B1C6DC88D54}"/>
              </a:ext>
            </a:extLst>
          </p:cNvPr>
          <p:cNvCxnSpPr>
            <a:cxnSpLocks/>
          </p:cNvCxnSpPr>
          <p:nvPr/>
        </p:nvCxnSpPr>
        <p:spPr>
          <a:xfrm flipV="1">
            <a:off x="4485640" y="2153748"/>
            <a:ext cx="0" cy="11270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5FB41CF-BA4A-4525-0DF7-D35A69FC68E4}"/>
              </a:ext>
            </a:extLst>
          </p:cNvPr>
          <p:cNvCxnSpPr/>
          <p:nvPr/>
        </p:nvCxnSpPr>
        <p:spPr>
          <a:xfrm flipV="1">
            <a:off x="5019675" y="2498495"/>
            <a:ext cx="1016000" cy="914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9970051-7B88-D17E-C29E-7B7C61EDFC57}"/>
              </a:ext>
            </a:extLst>
          </p:cNvPr>
          <p:cNvCxnSpPr>
            <a:cxnSpLocks/>
          </p:cNvCxnSpPr>
          <p:nvPr/>
        </p:nvCxnSpPr>
        <p:spPr>
          <a:xfrm flipV="1">
            <a:off x="5201285" y="3493940"/>
            <a:ext cx="1412240" cy="2663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0F252A0-06F7-CBEC-A2E0-EDA4E8938DA6}"/>
              </a:ext>
            </a:extLst>
          </p:cNvPr>
          <p:cNvCxnSpPr>
            <a:cxnSpLocks/>
          </p:cNvCxnSpPr>
          <p:nvPr/>
        </p:nvCxnSpPr>
        <p:spPr>
          <a:xfrm>
            <a:off x="5247322" y="4395474"/>
            <a:ext cx="1011555" cy="8609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552603D-895F-7C68-080E-6E5BBB1AB308}"/>
              </a:ext>
            </a:extLst>
          </p:cNvPr>
          <p:cNvCxnSpPr>
            <a:cxnSpLocks/>
          </p:cNvCxnSpPr>
          <p:nvPr/>
        </p:nvCxnSpPr>
        <p:spPr>
          <a:xfrm flipH="1" flipV="1">
            <a:off x="4544060" y="4783555"/>
            <a:ext cx="55880" cy="11408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FB9A97-0D4B-7E8C-46F2-C7BCE789A14D}"/>
              </a:ext>
            </a:extLst>
          </p:cNvPr>
          <p:cNvCxnSpPr>
            <a:cxnSpLocks/>
          </p:cNvCxnSpPr>
          <p:nvPr/>
        </p:nvCxnSpPr>
        <p:spPr>
          <a:xfrm flipV="1">
            <a:off x="2550795" y="4516505"/>
            <a:ext cx="1280160" cy="6188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E48C959-3FC4-7C67-974D-B243F024F544}"/>
              </a:ext>
            </a:extLst>
          </p:cNvPr>
          <p:cNvCxnSpPr>
            <a:cxnSpLocks/>
          </p:cNvCxnSpPr>
          <p:nvPr/>
        </p:nvCxnSpPr>
        <p:spPr>
          <a:xfrm>
            <a:off x="2558415" y="3045442"/>
            <a:ext cx="1345565" cy="609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1679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A7AA55-6F32-25A9-2853-845B09254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69463-398F-D6C5-2D1D-E74030689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BAFEC-A33C-347D-37AC-C01965960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9E47EA-D631-73E2-AD3B-9ABD32A75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FB6BEF-D85A-BF0B-E25B-41D7E930F1EE}"/>
              </a:ext>
            </a:extLst>
          </p:cNvPr>
          <p:cNvSpPr txBox="1"/>
          <p:nvPr/>
        </p:nvSpPr>
        <p:spPr>
          <a:xfrm>
            <a:off x="3942397" y="3546862"/>
            <a:ext cx="1220470" cy="90886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things I like</a:t>
            </a:r>
            <a:endParaRPr lang="en-GB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BEA66FB-F4DB-ABDF-B421-2C4ED55F4559}"/>
              </a:ext>
            </a:extLst>
          </p:cNvPr>
          <p:cNvCxnSpPr>
            <a:cxnSpLocks/>
          </p:cNvCxnSpPr>
          <p:nvPr/>
        </p:nvCxnSpPr>
        <p:spPr>
          <a:xfrm flipV="1">
            <a:off x="4485640" y="2153748"/>
            <a:ext cx="0" cy="11270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64B4BBD-D1FA-90C8-7FDE-756E61811EFB}"/>
              </a:ext>
            </a:extLst>
          </p:cNvPr>
          <p:cNvCxnSpPr/>
          <p:nvPr/>
        </p:nvCxnSpPr>
        <p:spPr>
          <a:xfrm flipV="1">
            <a:off x="5019675" y="2498495"/>
            <a:ext cx="1016000" cy="914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6C17746-5BCF-901F-C9D9-6260202C59E6}"/>
              </a:ext>
            </a:extLst>
          </p:cNvPr>
          <p:cNvCxnSpPr>
            <a:cxnSpLocks/>
          </p:cNvCxnSpPr>
          <p:nvPr/>
        </p:nvCxnSpPr>
        <p:spPr>
          <a:xfrm flipV="1">
            <a:off x="5201285" y="3493940"/>
            <a:ext cx="1412240" cy="2663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415899-BD5F-1017-22BC-2335717E83C4}"/>
              </a:ext>
            </a:extLst>
          </p:cNvPr>
          <p:cNvCxnSpPr>
            <a:cxnSpLocks/>
          </p:cNvCxnSpPr>
          <p:nvPr/>
        </p:nvCxnSpPr>
        <p:spPr>
          <a:xfrm>
            <a:off x="5247322" y="4395474"/>
            <a:ext cx="1011555" cy="8609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BD6EB04-0C42-F5A5-4F5B-167FAA36B2E5}"/>
              </a:ext>
            </a:extLst>
          </p:cNvPr>
          <p:cNvCxnSpPr>
            <a:cxnSpLocks/>
          </p:cNvCxnSpPr>
          <p:nvPr/>
        </p:nvCxnSpPr>
        <p:spPr>
          <a:xfrm flipH="1" flipV="1">
            <a:off x="4544060" y="4783555"/>
            <a:ext cx="55880" cy="11408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6919AC5-D337-E5E9-720B-F09694F53D9F}"/>
              </a:ext>
            </a:extLst>
          </p:cNvPr>
          <p:cNvCxnSpPr>
            <a:cxnSpLocks/>
          </p:cNvCxnSpPr>
          <p:nvPr/>
        </p:nvCxnSpPr>
        <p:spPr>
          <a:xfrm flipV="1">
            <a:off x="2550795" y="4516505"/>
            <a:ext cx="1280160" cy="6188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110724-C7A2-0739-3C99-F0C6D2CD83D3}"/>
              </a:ext>
            </a:extLst>
          </p:cNvPr>
          <p:cNvCxnSpPr>
            <a:cxnSpLocks/>
          </p:cNvCxnSpPr>
          <p:nvPr/>
        </p:nvCxnSpPr>
        <p:spPr>
          <a:xfrm>
            <a:off x="2558415" y="3045442"/>
            <a:ext cx="1345565" cy="609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9049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1069E-4724-E7A1-46FB-8547D36AC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F1727-E7C7-B4A6-177F-08B4555E0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CF57F-1283-193F-9CC2-87CD21578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50BBB1-D1A6-64E1-05A6-A9EEF78B0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1ECE5E-A394-D574-4115-F72D484D1730}"/>
              </a:ext>
            </a:extLst>
          </p:cNvPr>
          <p:cNvSpPr txBox="1"/>
          <p:nvPr/>
        </p:nvSpPr>
        <p:spPr>
          <a:xfrm>
            <a:off x="3942397" y="3546862"/>
            <a:ext cx="1220470" cy="995422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small things</a:t>
            </a:r>
            <a:endParaRPr lang="en-GB" sz="200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2193C23-76AE-1303-C31E-46547F026202}"/>
              </a:ext>
            </a:extLst>
          </p:cNvPr>
          <p:cNvCxnSpPr>
            <a:cxnSpLocks/>
          </p:cNvCxnSpPr>
          <p:nvPr/>
        </p:nvCxnSpPr>
        <p:spPr>
          <a:xfrm flipV="1">
            <a:off x="4485640" y="2153748"/>
            <a:ext cx="0" cy="11270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E637EA-DB3D-1C4F-6AF5-99B06D791A73}"/>
              </a:ext>
            </a:extLst>
          </p:cNvPr>
          <p:cNvCxnSpPr/>
          <p:nvPr/>
        </p:nvCxnSpPr>
        <p:spPr>
          <a:xfrm flipV="1">
            <a:off x="5019675" y="2498495"/>
            <a:ext cx="1016000" cy="914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7B4CC33-8E0E-29A4-DF94-33611CEF45B2}"/>
              </a:ext>
            </a:extLst>
          </p:cNvPr>
          <p:cNvCxnSpPr>
            <a:cxnSpLocks/>
          </p:cNvCxnSpPr>
          <p:nvPr/>
        </p:nvCxnSpPr>
        <p:spPr>
          <a:xfrm flipV="1">
            <a:off x="5201285" y="3493940"/>
            <a:ext cx="1412240" cy="2663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E93A1F8-493E-AA20-E586-6CB40EB774A2}"/>
              </a:ext>
            </a:extLst>
          </p:cNvPr>
          <p:cNvCxnSpPr>
            <a:cxnSpLocks/>
          </p:cNvCxnSpPr>
          <p:nvPr/>
        </p:nvCxnSpPr>
        <p:spPr>
          <a:xfrm>
            <a:off x="5247322" y="4395474"/>
            <a:ext cx="1011555" cy="8609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4600070-7F2D-8734-5F84-FD0C1852AF98}"/>
              </a:ext>
            </a:extLst>
          </p:cNvPr>
          <p:cNvCxnSpPr>
            <a:cxnSpLocks/>
          </p:cNvCxnSpPr>
          <p:nvPr/>
        </p:nvCxnSpPr>
        <p:spPr>
          <a:xfrm flipH="1" flipV="1">
            <a:off x="4544060" y="4783555"/>
            <a:ext cx="55880" cy="11408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A9A85F8-C936-DFE9-E209-0A2A0F53ED4A}"/>
              </a:ext>
            </a:extLst>
          </p:cNvPr>
          <p:cNvCxnSpPr>
            <a:cxnSpLocks/>
          </p:cNvCxnSpPr>
          <p:nvPr/>
        </p:nvCxnSpPr>
        <p:spPr>
          <a:xfrm flipV="1">
            <a:off x="2550795" y="4516505"/>
            <a:ext cx="1280160" cy="6188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BD6C2DA-888E-1635-36A0-8CABC01EA0D5}"/>
              </a:ext>
            </a:extLst>
          </p:cNvPr>
          <p:cNvCxnSpPr>
            <a:cxnSpLocks/>
          </p:cNvCxnSpPr>
          <p:nvPr/>
        </p:nvCxnSpPr>
        <p:spPr>
          <a:xfrm>
            <a:off x="2558415" y="3045442"/>
            <a:ext cx="1345565" cy="609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14399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6E56C4-3E32-60CF-5337-259A40A85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E56C3-A2B4-3048-B4B1-B6413560F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 # 9: Use plenty of visuals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59BC1-090D-3F10-12B9-54D9BA0CC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3252470" cy="43719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Write all the words you know that relate to this picture.</a:t>
            </a:r>
          </a:p>
          <a:p>
            <a:r>
              <a:rPr lang="en-US" dirty="0"/>
              <a:t>Write about this picture.</a:t>
            </a:r>
          </a:p>
          <a:p>
            <a:r>
              <a:rPr lang="en-US" dirty="0"/>
              <a:t>Write at least six sentences about this picture.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0C88B2-8291-D046-B245-D1C865A09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33</a:t>
            </a:fld>
            <a:endParaRPr lang="en-US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06199E4-59DD-1854-0B22-2CA1A103D5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4875" y="1825624"/>
            <a:ext cx="5062791" cy="3894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68082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3C533-6936-E88E-1D1D-C690AAA76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People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ACF24-472B-C233-3DF4-9E3599225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3252470" cy="4371975"/>
          </a:xfrm>
        </p:spPr>
        <p:txBody>
          <a:bodyPr>
            <a:normAutofit/>
          </a:bodyPr>
          <a:lstStyle/>
          <a:p>
            <a:r>
              <a:rPr lang="en-US" dirty="0"/>
              <a:t>Write sentences about this person…</a:t>
            </a:r>
          </a:p>
          <a:p>
            <a:r>
              <a:rPr lang="en-US" dirty="0"/>
              <a:t>(name? country?</a:t>
            </a:r>
          </a:p>
          <a:p>
            <a:r>
              <a:rPr lang="en-US" dirty="0"/>
              <a:t>personality? job?</a:t>
            </a:r>
          </a:p>
          <a:p>
            <a:r>
              <a:rPr lang="en-US" dirty="0"/>
              <a:t>family? likes? dislikes? hopes?)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A9D45B-984D-BBE8-9AD3-9575D6EA4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34</a:t>
            </a:fld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1A745CE6-6201-B91E-2369-D79AFBAE19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05" r="4641"/>
          <a:stretch>
            <a:fillRect/>
          </a:stretch>
        </p:blipFill>
        <p:spPr>
          <a:xfrm>
            <a:off x="4826001" y="1825624"/>
            <a:ext cx="3689350" cy="40393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135657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0E78D8-83AA-AC12-0777-D364204F5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35</a:t>
            </a:fld>
            <a:endParaRPr lang="en-US" dirty="0"/>
          </a:p>
        </p:txBody>
      </p:sp>
      <p:pic>
        <p:nvPicPr>
          <p:cNvPr id="6" name="Picture 5" descr="Restaurant Sign Board Free Vector | FreeImages">
            <a:extLst>
              <a:ext uri="{FF2B5EF4-FFF2-40B4-BE49-F238E27FC236}">
                <a16:creationId xmlns:a16="http://schemas.microsoft.com/office/drawing/2014/main" id="{DA3A9038-5AF3-DD8C-0810-E8A22A476E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164" y="987807"/>
            <a:ext cx="1609200" cy="160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266+ Thousand Bicycle Sign Royalty-Free Images, Stock Photos &amp; Pictures |  Shutterstock">
            <a:extLst>
              <a:ext uri="{FF2B5EF4-FFF2-40B4-BE49-F238E27FC236}">
                <a16:creationId xmlns:a16="http://schemas.microsoft.com/office/drawing/2014/main" id="{642B1216-7FC6-95FB-5C80-F355F3A655C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283" y="987807"/>
            <a:ext cx="1609200" cy="160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Download Danger, Danger Sign, Warning. Royalty-Free Stock Illustration  Image - Pixabay">
            <a:extLst>
              <a:ext uri="{FF2B5EF4-FFF2-40B4-BE49-F238E27FC236}">
                <a16:creationId xmlns:a16="http://schemas.microsoft.com/office/drawing/2014/main" id="{3A4AD031-D0BF-FC5C-A48E-F3585031384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717" y="861826"/>
            <a:ext cx="1735181" cy="17351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47D80EF-4B35-9EAE-413A-4EE0EC8AB05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63" y="3587443"/>
            <a:ext cx="1722120" cy="1722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Shower facilities symbol sign | British Safety Signs">
            <a:extLst>
              <a:ext uri="{FF2B5EF4-FFF2-40B4-BE49-F238E27FC236}">
                <a16:creationId xmlns:a16="http://schemas.microsoft.com/office/drawing/2014/main" id="{727F2BEE-4C86-0DBD-CD13-692EEA57EBC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4720" y="3533672"/>
            <a:ext cx="1609200" cy="160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 descr="Sticker Use Mandatory Sign Rubbish Bin · Diameter 50 mm | Diameter 100 mm |  Diameter 150 mm | Diameter 200 mm · Pack of 10 (Diameter 50 mm) :  Amazon.co.uk: DIY &amp; Tools">
            <a:extLst>
              <a:ext uri="{FF2B5EF4-FFF2-40B4-BE49-F238E27FC236}">
                <a16:creationId xmlns:a16="http://schemas.microsoft.com/office/drawing/2014/main" id="{F24B617B-39A8-5FE3-94F1-C45D31B6D0E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1601" y="3429000"/>
            <a:ext cx="1753870" cy="175387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4E13AA4-2CE5-CF0B-F2E8-87B9C8701B75}"/>
              </a:ext>
            </a:extLst>
          </p:cNvPr>
          <p:cNvSpPr txBox="1"/>
          <p:nvPr/>
        </p:nvSpPr>
        <p:spPr>
          <a:xfrm>
            <a:off x="515007" y="861826"/>
            <a:ext cx="39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68D96F-B8A0-4337-BBB2-DB4EC54320DB}"/>
              </a:ext>
            </a:extLst>
          </p:cNvPr>
          <p:cNvSpPr txBox="1"/>
          <p:nvPr/>
        </p:nvSpPr>
        <p:spPr>
          <a:xfrm>
            <a:off x="3100771" y="987807"/>
            <a:ext cx="39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693B73-CC3A-5D74-6165-60859C933328}"/>
              </a:ext>
            </a:extLst>
          </p:cNvPr>
          <p:cNvSpPr txBox="1"/>
          <p:nvPr/>
        </p:nvSpPr>
        <p:spPr>
          <a:xfrm>
            <a:off x="6240484" y="987807"/>
            <a:ext cx="39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FC081E7-98C4-69D9-843A-3EA498037E73}"/>
              </a:ext>
            </a:extLst>
          </p:cNvPr>
          <p:cNvSpPr txBox="1"/>
          <p:nvPr/>
        </p:nvSpPr>
        <p:spPr>
          <a:xfrm>
            <a:off x="515007" y="3855588"/>
            <a:ext cx="39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C105C66-CFFB-4B1D-C35A-11A5D9831D5C}"/>
              </a:ext>
            </a:extLst>
          </p:cNvPr>
          <p:cNvSpPr txBox="1"/>
          <p:nvPr/>
        </p:nvSpPr>
        <p:spPr>
          <a:xfrm>
            <a:off x="3289552" y="3649736"/>
            <a:ext cx="39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BC9FBE6-E6B3-1616-9BCF-E3BFE363351A}"/>
              </a:ext>
            </a:extLst>
          </p:cNvPr>
          <p:cNvSpPr txBox="1"/>
          <p:nvPr/>
        </p:nvSpPr>
        <p:spPr>
          <a:xfrm>
            <a:off x="5918441" y="3465070"/>
            <a:ext cx="398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455313F-E1B5-A70C-035F-B2B8CF4329E0}"/>
              </a:ext>
            </a:extLst>
          </p:cNvPr>
          <p:cNvSpPr txBox="1"/>
          <p:nvPr/>
        </p:nvSpPr>
        <p:spPr>
          <a:xfrm>
            <a:off x="628650" y="5342168"/>
            <a:ext cx="8145517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/>
              <a:t>Write one or two words for each sign. </a:t>
            </a:r>
          </a:p>
          <a:p>
            <a:r>
              <a:rPr lang="en-US" sz="2400" dirty="0"/>
              <a:t>Or</a:t>
            </a:r>
          </a:p>
          <a:p>
            <a:pPr marL="342900" indent="-342900">
              <a:buAutoNum type="arabicPeriod"/>
            </a:pPr>
            <a:r>
              <a:rPr lang="en-US" sz="2400" dirty="0"/>
              <a:t>Write a full sentence for each sign explaining what it means. </a:t>
            </a:r>
            <a:endParaRPr lang="en-GB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A85301-F436-D5AD-FC18-357A0B343B53}"/>
              </a:ext>
            </a:extLst>
          </p:cNvPr>
          <p:cNvSpPr txBox="1"/>
          <p:nvPr/>
        </p:nvSpPr>
        <p:spPr>
          <a:xfrm>
            <a:off x="628650" y="315503"/>
            <a:ext cx="6981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Example 3: Symbols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8579595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DB615-5B94-065B-083E-6E75E9E70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 10: Avoid group work for the actual writing process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BAA70-0C95-E68E-9530-2AF8638A3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74239"/>
            <a:ext cx="7886700" cy="4002723"/>
          </a:xfrm>
        </p:spPr>
        <p:txBody>
          <a:bodyPr/>
          <a:lstStyle/>
          <a:p>
            <a:r>
              <a:rPr lang="en-US" dirty="0"/>
              <a:t>If you ask students to write something in pairs or groups…</a:t>
            </a:r>
          </a:p>
          <a:p>
            <a:r>
              <a:rPr lang="en-US" dirty="0"/>
              <a:t>…normally only one student does the actual writing!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E2E72B-D8F7-32F2-F514-F3B82BA2C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802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4306C-E102-B870-3695-04BCF2832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Bonus Tip 11: Read aloud students’ compositions to the class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C370C-B39D-3E46-3E12-F39A19A78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students have created short texts in class …</a:t>
            </a:r>
          </a:p>
          <a:p>
            <a:r>
              <a:rPr lang="en-US" dirty="0"/>
              <a:t>…read selected ones aloud, yourself, to the class.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It’s a compliment to the writer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You can make the texts sound much better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It motivates other writers (‘maybe she’ll read out mine next time!’)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A04DC0-816D-A04B-491B-7259F5A3C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2574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0571076-595F-03A3-9AD1-1C6D04559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for your attention and participation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4DB8F61-92EA-ADC4-B294-6183D7F632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pennyur@gmail.com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51E86D-F777-0C2B-8F66-D82E7B42D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567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5710B-BFF9-9B62-C1C5-547119D9C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example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4C35A-A66E-3145-0FC9-0F8925C9D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27670" cy="4351338"/>
          </a:xfrm>
        </p:spPr>
        <p:txBody>
          <a:bodyPr>
            <a:normAutofit/>
          </a:bodyPr>
          <a:lstStyle/>
          <a:p>
            <a:r>
              <a:rPr lang="en-US" b="1" dirty="0"/>
              <a:t>Brainstorming</a:t>
            </a:r>
            <a:r>
              <a:rPr lang="en-US" dirty="0"/>
              <a:t>: How many … can you think of and write down?</a:t>
            </a:r>
          </a:p>
          <a:p>
            <a:r>
              <a:rPr lang="en-US" b="1" dirty="0"/>
              <a:t>Translation: </a:t>
            </a:r>
            <a:r>
              <a:rPr lang="en-US" dirty="0"/>
              <a:t>How many of these L1 letters/words/phrases can you write in English?</a:t>
            </a:r>
          </a:p>
          <a:p>
            <a:r>
              <a:rPr lang="en-US" b="1" dirty="0"/>
              <a:t>Recall: </a:t>
            </a:r>
            <a:r>
              <a:rPr lang="en-US" dirty="0"/>
              <a:t>How many English letters / words we learnt recently can you recall and write down?</a:t>
            </a: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01DE51-1893-E242-4B69-8303A27D4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31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C6DAA-1BFF-CE11-7809-E7C343CC9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Tip #1a: Spelling is not that  important! The main thing is </a:t>
            </a:r>
            <a:r>
              <a:rPr lang="en-US"/>
              <a:t>the message!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4596B-F852-36C4-0350-584EFA934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response that is understandable, even if misspelt …</a:t>
            </a:r>
          </a:p>
          <a:p>
            <a:r>
              <a:rPr lang="en-US" dirty="0"/>
              <a:t>(e.g. ‘</a:t>
            </a:r>
            <a:r>
              <a:rPr lang="en-US" dirty="0" err="1"/>
              <a:t>cet</a:t>
            </a:r>
            <a:r>
              <a:rPr lang="en-US" dirty="0"/>
              <a:t>’ for ‘cat’ in a brainstorm of animals)</a:t>
            </a:r>
          </a:p>
          <a:p>
            <a:r>
              <a:rPr lang="en-GB" dirty="0"/>
              <a:t>Deserves a </a:t>
            </a:r>
            <a:r>
              <a:rPr lang="en-GB" dirty="0">
                <a:sym typeface="Wingdings" panose="05000000000000000000" pitchFamily="2" charset="2"/>
              </a:rPr>
              <a:t>!</a:t>
            </a:r>
          </a:p>
          <a:p>
            <a:r>
              <a:rPr lang="en-GB" dirty="0"/>
              <a:t>There’s plenty of time to work on spelling afterwards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104818-1643-0FF2-5421-43B7C1349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586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EB183-81B4-51F2-FC59-0F3E89AC3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 2: Use mini-whiteboards for short writing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517E5-2AF4-3838-DD14-6CD0D4D7E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Paper within a plastic envelope + a marker + a tissue for deleting</a:t>
            </a:r>
          </a:p>
          <a:p>
            <a:r>
              <a:rPr lang="en-US" dirty="0">
                <a:hlinkClick r:id="rId2"/>
              </a:rPr>
              <a:t>mini-whiteboards</a:t>
            </a:r>
            <a:endParaRPr lang="en-US" dirty="0"/>
          </a:p>
          <a:p>
            <a:r>
              <a:rPr lang="en-US" dirty="0"/>
              <a:t>Clear, bold letters</a:t>
            </a:r>
          </a:p>
          <a:p>
            <a:r>
              <a:rPr lang="en-US" dirty="0"/>
              <a:t>Immediate disappearance of mistakes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B63D88-FEA2-D4BD-C28B-6CEEDF64B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944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BBE09-2E5C-556B-F17B-1D46D6A7C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 3: Use ‘do at least’ instructions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9975E-68EB-9051-0DD8-BAF9DA697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16479"/>
            <a:ext cx="7886700" cy="3860483"/>
          </a:xfrm>
        </p:spPr>
        <p:txBody>
          <a:bodyPr/>
          <a:lstStyle/>
          <a:p>
            <a:pPr algn="ctr"/>
            <a:r>
              <a:rPr lang="en-US" dirty="0"/>
              <a:t>Not ‘Do this exercise’</a:t>
            </a:r>
          </a:p>
          <a:p>
            <a:pPr algn="ctr"/>
            <a:r>
              <a:rPr lang="en-US" dirty="0"/>
              <a:t>(implying they’ve failed if they don’t finish)</a:t>
            </a:r>
          </a:p>
          <a:p>
            <a:pPr algn="ctr"/>
            <a:r>
              <a:rPr lang="en-US" dirty="0"/>
              <a:t>But ‘Do at least  …  more if you can’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152463-E8DA-2940-AE79-B646990A1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920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55CA4-C69F-94B4-AD91-202E1F762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59F69-8CFE-18F8-1BB4-6E529C62D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Conventionally…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8684C-1148-9E95-A9AB-A958B25DE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picture: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Write the word.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4FD36-8672-B7E8-BE92-BBF9B2A91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" name="Picture 4" descr="Lemon vector illustration | Free SVG">
            <a:extLst>
              <a:ext uri="{FF2B5EF4-FFF2-40B4-BE49-F238E27FC236}">
                <a16:creationId xmlns:a16="http://schemas.microsoft.com/office/drawing/2014/main" id="{4663B006-E8BF-3651-7848-C780217AB1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7" y="2357437"/>
            <a:ext cx="2143125" cy="2143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2118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2368C-F35B-078C-2398-2C9B03C29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A1CE27-C0A7-8003-F00E-3B0BBB451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picture: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Write at least one letter you hear in this word, more if you can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555C4D-2EA4-5273-6FC7-677C2EF21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4" descr="Lemon vector illustration | Free SVG">
            <a:extLst>
              <a:ext uri="{FF2B5EF4-FFF2-40B4-BE49-F238E27FC236}">
                <a16:creationId xmlns:a16="http://schemas.microsoft.com/office/drawing/2014/main" id="{CB8D9397-6334-CC37-82AB-BFC3ED5CA1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7" y="2357437"/>
            <a:ext cx="2143125" cy="2143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7161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1a.potx" id="{082F2907-2324-46C0-A780-A979EFFFF5EF}" vid="{58532D4B-BCEF-422E-AB04-10656229E70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12761</TotalTime>
  <Words>1434</Words>
  <Application>Microsoft Office PowerPoint</Application>
  <PresentationFormat>On-screen Show (4:3)</PresentationFormat>
  <Paragraphs>253</Paragraphs>
  <Slides>38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Arial</vt:lpstr>
      <vt:lpstr>Calibri</vt:lpstr>
      <vt:lpstr>Calibri Light</vt:lpstr>
      <vt:lpstr>Frutiger LT Std 65 Bold</vt:lpstr>
      <vt:lpstr>Ink Free</vt:lpstr>
      <vt:lpstr>Times</vt:lpstr>
      <vt:lpstr>Wingdings</vt:lpstr>
      <vt:lpstr>Office Theme</vt:lpstr>
      <vt:lpstr>Tips on teaching writing to beginners</vt:lpstr>
      <vt:lpstr>Slogans to bear in mind</vt:lpstr>
      <vt:lpstr>Tip 1: Get students to write a bit in every lesson </vt:lpstr>
      <vt:lpstr>For example</vt:lpstr>
      <vt:lpstr>Tip #1a: Spelling is not that  important! The main thing is the message!</vt:lpstr>
      <vt:lpstr>Tip 2: Use mini-whiteboards for short writing</vt:lpstr>
      <vt:lpstr>Tip 3: Use ‘do at least’ instructions</vt:lpstr>
      <vt:lpstr>Conventionally…</vt:lpstr>
      <vt:lpstr>Better:</vt:lpstr>
      <vt:lpstr>Conventionally: Write the words in the correct column</vt:lpstr>
      <vt:lpstr>Better: Write at least one word in each column: more if you can!</vt:lpstr>
      <vt:lpstr>Tip # 4: Make it interesting and fun 1: games</vt:lpstr>
      <vt:lpstr>PowerPoint Presentation</vt:lpstr>
      <vt:lpstr>PowerPoint Presentation</vt:lpstr>
      <vt:lpstr>PowerPoint Presentation</vt:lpstr>
      <vt:lpstr>Tip # : Make it interesting and fun 2: challenge</vt:lpstr>
      <vt:lpstr>Example 1:</vt:lpstr>
      <vt:lpstr>Example 2</vt:lpstr>
      <vt:lpstr>Example 3: writing contexts for new words</vt:lpstr>
      <vt:lpstr>What makes for interest in writing exercises?</vt:lpstr>
      <vt:lpstr>Tip # 5: Have students create written compositions they can be proud of</vt:lpstr>
      <vt:lpstr>Tip # 6: It’s OK to use the students’ mother tongue as cues for writing</vt:lpstr>
      <vt:lpstr>PowerPoint Presentation</vt:lpstr>
      <vt:lpstr>PowerPoint Presentation</vt:lpstr>
      <vt:lpstr>PowerPoint Presentation</vt:lpstr>
      <vt:lpstr>Tip # 7: Avoid ‘jumbles’</vt:lpstr>
      <vt:lpstr>Tip # 8: Use open-ended writing tasks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Tip # 9: Use plenty of visuals</vt:lpstr>
      <vt:lpstr>Example 2: People</vt:lpstr>
      <vt:lpstr>PowerPoint Presentation</vt:lpstr>
      <vt:lpstr>Tip 10: Avoid group work for the actual writing process</vt:lpstr>
      <vt:lpstr>Bonus Tip 11: Read aloud students’ compositions to the class </vt:lpstr>
      <vt:lpstr>Thank you for your attention and participation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Penny Ur</dc:creator>
  <cp:lastModifiedBy>Penny Ur</cp:lastModifiedBy>
  <cp:revision>395</cp:revision>
  <dcterms:created xsi:type="dcterms:W3CDTF">2014-06-06T05:21:22Z</dcterms:created>
  <dcterms:modified xsi:type="dcterms:W3CDTF">2026-01-28T15:21:20Z</dcterms:modified>
</cp:coreProperties>
</file>