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52" r:id="rId1"/>
  </p:sldMasterIdLst>
  <p:notesMasterIdLst>
    <p:notesMasterId r:id="rId39"/>
  </p:notesMasterIdLst>
  <p:sldIdLst>
    <p:sldId id="256" r:id="rId2"/>
    <p:sldId id="257" r:id="rId3"/>
    <p:sldId id="258" r:id="rId4"/>
    <p:sldId id="299" r:id="rId5"/>
    <p:sldId id="259" r:id="rId6"/>
    <p:sldId id="260" r:id="rId7"/>
    <p:sldId id="261" r:id="rId8"/>
    <p:sldId id="262" r:id="rId9"/>
    <p:sldId id="264" r:id="rId10"/>
    <p:sldId id="265" r:id="rId11"/>
    <p:sldId id="266" r:id="rId12"/>
    <p:sldId id="271" r:id="rId13"/>
    <p:sldId id="272" r:id="rId14"/>
    <p:sldId id="282" r:id="rId15"/>
    <p:sldId id="273" r:id="rId16"/>
    <p:sldId id="267" r:id="rId17"/>
    <p:sldId id="275" r:id="rId18"/>
    <p:sldId id="276" r:id="rId19"/>
    <p:sldId id="278" r:id="rId20"/>
    <p:sldId id="279" r:id="rId21"/>
    <p:sldId id="280" r:id="rId22"/>
    <p:sldId id="281" r:id="rId23"/>
    <p:sldId id="283" r:id="rId24"/>
    <p:sldId id="302" r:id="rId25"/>
    <p:sldId id="268" r:id="rId26"/>
    <p:sldId id="298" r:id="rId27"/>
    <p:sldId id="284" r:id="rId28"/>
    <p:sldId id="285" r:id="rId29"/>
    <p:sldId id="286" r:id="rId30"/>
    <p:sldId id="287" r:id="rId31"/>
    <p:sldId id="288" r:id="rId32"/>
    <p:sldId id="289" r:id="rId33"/>
    <p:sldId id="300" r:id="rId34"/>
    <p:sldId id="301" r:id="rId35"/>
    <p:sldId id="291" r:id="rId36"/>
    <p:sldId id="304" r:id="rId37"/>
    <p:sldId id="294" r:id="rId38"/>
  </p:sldIdLst>
  <p:sldSz cx="12192000" cy="6858000"/>
  <p:notesSz cx="6858000" cy="9144000"/>
  <p:embeddedFontLst>
    <p:embeddedFont>
      <p:font typeface="Abadi" panose="020B0604020104020204" pitchFamily="34" charset="0"/>
      <p:regular r:id="rId40"/>
    </p:embeddedFont>
    <p:embeddedFont>
      <p:font typeface="Aptos ExtraBold" panose="020B0604020202020204" charset="0"/>
      <p:bold r:id="rId41"/>
    </p:embeddedFont>
    <p:embeddedFont>
      <p:font typeface="Calibri" panose="020F050202020403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Comfortaa" panose="020B0604020202020204" charset="0"/>
      <p:regular r:id="rId50"/>
      <p:bold r:id="rId51"/>
    </p:embeddedFont>
    <p:embeddedFont>
      <p:font typeface="EB Garamond" panose="020B0604020202020204" charset="0"/>
      <p:regular r:id="rId52"/>
      <p:bold r:id="rId53"/>
      <p:italic r:id="rId54"/>
      <p:boldItalic r:id="rId55"/>
    </p:embeddedFont>
    <p:embeddedFont>
      <p:font typeface="Lato" panose="020B0604020202020204" charset="0"/>
      <p:regular r:id="rId56"/>
      <p:bold r:id="rId57"/>
      <p:italic r:id="rId58"/>
      <p:boldItalic r:id="rId59"/>
    </p:embeddedFont>
    <p:embeddedFont>
      <p:font typeface="Roboto" panose="020B0604020202020204" charset="0"/>
      <p:regular r:id="rId60"/>
      <p:bold r:id="rId61"/>
      <p:italic r:id="rId62"/>
      <p:boldItalic r:id="rId63"/>
    </p:embeddedFont>
    <p:embeddedFont>
      <p:font typeface="Wingdings 3" panose="05040102010807070707" pitchFamily="18" charset="2"/>
      <p:regular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griJ1/oZVglCLPUk6ZweFs2ip1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2FFAE7-A29D-417A-8213-C20128607347}">
  <a:tblStyle styleId="{B12FFAE7-A29D-417A-8213-C20128607347}" styleName="Table_0">
    <a:wholeTbl>
      <a:tcTxStyle b="off" i="off">
        <a:font>
          <a:latin typeface="Avenir Next LT Pro"/>
          <a:ea typeface="Avenir Next LT Pro"/>
          <a:cs typeface="Avenir Next LT Pr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ECEA"/>
          </a:solidFill>
        </a:fill>
      </a:tcStyle>
    </a:wholeTbl>
    <a:band1H>
      <a:tcTxStyle/>
      <a:tcStyle>
        <a:tcBdr/>
        <a:fill>
          <a:solidFill>
            <a:srgbClr val="D5D8D2"/>
          </a:solidFill>
        </a:fill>
      </a:tcStyle>
    </a:band1H>
    <a:band2H>
      <a:tcTxStyle/>
      <a:tcStyle>
        <a:tcBdr/>
      </a:tcStyle>
    </a:band2H>
    <a:band1V>
      <a:tcTxStyle/>
      <a:tcStyle>
        <a:tcBdr/>
        <a:fill>
          <a:solidFill>
            <a:srgbClr val="D5D8D2"/>
          </a:solidFill>
        </a:fill>
      </a:tcStyle>
    </a:band1V>
    <a:band2V>
      <a:tcTxStyle/>
      <a:tcStyle>
        <a:tcBdr/>
      </a:tcStyle>
    </a:band2V>
    <a:lastCol>
      <a:tcTxStyle b="on" i="off">
        <a:font>
          <a:latin typeface="Avenir Next LT Pro"/>
          <a:ea typeface="Avenir Next LT Pro"/>
          <a:cs typeface="Avenir Next LT Pro"/>
        </a:font>
        <a:schemeClr val="lt1"/>
      </a:tcTxStyle>
      <a:tcStyle>
        <a:tcBdr/>
        <a:fill>
          <a:solidFill>
            <a:schemeClr val="accent1"/>
          </a:solidFill>
        </a:fill>
      </a:tcStyle>
    </a:lastCol>
    <a:firstCol>
      <a:tcTxStyle b="on" i="off">
        <a:font>
          <a:latin typeface="Avenir Next LT Pro"/>
          <a:ea typeface="Avenir Next LT Pro"/>
          <a:cs typeface="Avenir Next LT Pro"/>
        </a:font>
        <a:schemeClr val="lt1"/>
      </a:tcTxStyle>
      <a:tcStyle>
        <a:tcBdr/>
        <a:fill>
          <a:solidFill>
            <a:schemeClr val="accent1"/>
          </a:solidFill>
        </a:fill>
      </a:tcStyle>
    </a:firstCol>
    <a:lastRow>
      <a:tcTxStyle b="on" i="off">
        <a:font>
          <a:latin typeface="Avenir Next LT Pro"/>
          <a:ea typeface="Avenir Next LT Pro"/>
          <a:cs typeface="Avenir Next LT Pro"/>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venir Next LT Pro"/>
          <a:ea typeface="Avenir Next LT Pro"/>
          <a:cs typeface="Avenir Next LT Pro"/>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7" d="100"/>
          <a:sy n="107" d="100"/>
        </p:scale>
        <p:origin x="75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397A5F-2994-4361-B123-4FC2CAAE70E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62C0A72-9CB4-4CD5-976B-F90E5EC924EC}">
      <dgm:prSet/>
      <dgm:spPr/>
      <dgm:t>
        <a:bodyPr/>
        <a:lstStyle/>
        <a:p>
          <a:r>
            <a:rPr lang="en-US"/>
            <a:t>Rationale </a:t>
          </a:r>
        </a:p>
      </dgm:t>
    </dgm:pt>
    <dgm:pt modelId="{4F58FB5D-F60E-4B69-8A7E-E2F647F5E6A3}" type="parTrans" cxnId="{36A73BAE-DD02-404B-8FC0-8FB14467E010}">
      <dgm:prSet/>
      <dgm:spPr/>
      <dgm:t>
        <a:bodyPr/>
        <a:lstStyle/>
        <a:p>
          <a:endParaRPr lang="en-US"/>
        </a:p>
      </dgm:t>
    </dgm:pt>
    <dgm:pt modelId="{DA3547C4-7897-499B-A9DF-7883D878D2B7}" type="sibTrans" cxnId="{36A73BAE-DD02-404B-8FC0-8FB14467E010}">
      <dgm:prSet/>
      <dgm:spPr/>
      <dgm:t>
        <a:bodyPr/>
        <a:lstStyle/>
        <a:p>
          <a:endParaRPr lang="en-US"/>
        </a:p>
      </dgm:t>
    </dgm:pt>
    <dgm:pt modelId="{744392FC-0052-48B6-A3A2-BEC18402F790}">
      <dgm:prSet/>
      <dgm:spPr/>
      <dgm:t>
        <a:bodyPr/>
        <a:lstStyle/>
        <a:p>
          <a:r>
            <a:rPr lang="en-US"/>
            <a:t>Can-Do’s at the A1 Level</a:t>
          </a:r>
        </a:p>
      </dgm:t>
    </dgm:pt>
    <dgm:pt modelId="{F4291E4C-DEAD-4512-A33C-D61FCCCF8483}" type="parTrans" cxnId="{58B43C6E-20C0-4348-AE0A-0C8214D5EEE1}">
      <dgm:prSet/>
      <dgm:spPr/>
      <dgm:t>
        <a:bodyPr/>
        <a:lstStyle/>
        <a:p>
          <a:endParaRPr lang="en-US"/>
        </a:p>
      </dgm:t>
    </dgm:pt>
    <dgm:pt modelId="{D2143747-9558-4829-B470-4BE3C156EF7D}" type="sibTrans" cxnId="{58B43C6E-20C0-4348-AE0A-0C8214D5EEE1}">
      <dgm:prSet/>
      <dgm:spPr/>
      <dgm:t>
        <a:bodyPr/>
        <a:lstStyle/>
        <a:p>
          <a:endParaRPr lang="en-US"/>
        </a:p>
      </dgm:t>
    </dgm:pt>
    <dgm:pt modelId="{BC4AF805-226D-4163-B9D3-852FAE07A38B}">
      <dgm:prSet/>
      <dgm:spPr/>
      <dgm:t>
        <a:bodyPr/>
        <a:lstStyle/>
        <a:p>
          <a:r>
            <a:rPr lang="en-US"/>
            <a:t>The Writing Environment</a:t>
          </a:r>
        </a:p>
      </dgm:t>
    </dgm:pt>
    <dgm:pt modelId="{6A405E2A-D55E-4333-B543-DF1F0BA24F6F}" type="parTrans" cxnId="{61DB9C37-7251-4D44-A135-0C72752EF2A9}">
      <dgm:prSet/>
      <dgm:spPr/>
      <dgm:t>
        <a:bodyPr/>
        <a:lstStyle/>
        <a:p>
          <a:endParaRPr lang="en-US"/>
        </a:p>
      </dgm:t>
    </dgm:pt>
    <dgm:pt modelId="{E126B933-7BC7-4196-B904-0B92B8B3B395}" type="sibTrans" cxnId="{61DB9C37-7251-4D44-A135-0C72752EF2A9}">
      <dgm:prSet/>
      <dgm:spPr/>
      <dgm:t>
        <a:bodyPr/>
        <a:lstStyle/>
        <a:p>
          <a:endParaRPr lang="en-US"/>
        </a:p>
      </dgm:t>
    </dgm:pt>
    <dgm:pt modelId="{2AA528A9-140A-4951-A5BB-231D5EE930BE}">
      <dgm:prSet/>
      <dgm:spPr/>
      <dgm:t>
        <a:bodyPr/>
        <a:lstStyle/>
        <a:p>
          <a:r>
            <a:rPr lang="en-US"/>
            <a:t>Write with Purpose</a:t>
          </a:r>
        </a:p>
      </dgm:t>
    </dgm:pt>
    <dgm:pt modelId="{5F30ECB4-6E81-4C84-9FDA-EF73B935CBC4}" type="parTrans" cxnId="{01D22655-19C6-4782-8E44-3BE859317E42}">
      <dgm:prSet/>
      <dgm:spPr/>
      <dgm:t>
        <a:bodyPr/>
        <a:lstStyle/>
        <a:p>
          <a:endParaRPr lang="en-US"/>
        </a:p>
      </dgm:t>
    </dgm:pt>
    <dgm:pt modelId="{DA76B256-2F39-4B2D-B0A1-AA426D73D92D}" type="sibTrans" cxnId="{01D22655-19C6-4782-8E44-3BE859317E42}">
      <dgm:prSet/>
      <dgm:spPr/>
      <dgm:t>
        <a:bodyPr/>
        <a:lstStyle/>
        <a:p>
          <a:endParaRPr lang="en-US"/>
        </a:p>
      </dgm:t>
    </dgm:pt>
    <dgm:pt modelId="{C5396570-0B27-4EDB-B06B-9782CEDBB8DE}">
      <dgm:prSet/>
      <dgm:spPr/>
      <dgm:t>
        <a:bodyPr/>
        <a:lstStyle/>
        <a:p>
          <a:r>
            <a:rPr lang="en-US"/>
            <a:t>Hope</a:t>
          </a:r>
        </a:p>
      </dgm:t>
    </dgm:pt>
    <dgm:pt modelId="{F37EC151-4CBC-49DC-916D-EAABFFBF12FD}" type="parTrans" cxnId="{07CA4421-0F86-4F1E-BC38-561B26C11950}">
      <dgm:prSet/>
      <dgm:spPr/>
      <dgm:t>
        <a:bodyPr/>
        <a:lstStyle/>
        <a:p>
          <a:endParaRPr lang="en-US"/>
        </a:p>
      </dgm:t>
    </dgm:pt>
    <dgm:pt modelId="{3683ABC2-6137-4A74-BFF9-078213DD05CA}" type="sibTrans" cxnId="{07CA4421-0F86-4F1E-BC38-561B26C11950}">
      <dgm:prSet/>
      <dgm:spPr/>
      <dgm:t>
        <a:bodyPr/>
        <a:lstStyle/>
        <a:p>
          <a:endParaRPr lang="en-US"/>
        </a:p>
      </dgm:t>
    </dgm:pt>
    <dgm:pt modelId="{4AD5E6D7-0557-4C19-8742-082A202A1C20}">
      <dgm:prSet/>
      <dgm:spPr/>
      <dgm:t>
        <a:bodyPr/>
        <a:lstStyle/>
        <a:p>
          <a:r>
            <a:rPr lang="en-US"/>
            <a:t>Competition Timeline</a:t>
          </a:r>
        </a:p>
      </dgm:t>
    </dgm:pt>
    <dgm:pt modelId="{90CB4E3A-2756-4C6A-91AE-8CEF89BF54E3}" type="parTrans" cxnId="{D930D87A-000B-42FC-812C-B8CC22950246}">
      <dgm:prSet/>
      <dgm:spPr/>
      <dgm:t>
        <a:bodyPr/>
        <a:lstStyle/>
        <a:p>
          <a:endParaRPr lang="en-US"/>
        </a:p>
      </dgm:t>
    </dgm:pt>
    <dgm:pt modelId="{455923E8-12F6-4E37-903C-AA90525E67D6}" type="sibTrans" cxnId="{D930D87A-000B-42FC-812C-B8CC22950246}">
      <dgm:prSet/>
      <dgm:spPr/>
      <dgm:t>
        <a:bodyPr/>
        <a:lstStyle/>
        <a:p>
          <a:endParaRPr lang="en-US"/>
        </a:p>
      </dgm:t>
    </dgm:pt>
    <dgm:pt modelId="{85086EC3-FAFC-441A-B924-0E39D8D42F9B}" type="pres">
      <dgm:prSet presAssocID="{84397A5F-2994-4361-B123-4FC2CAAE70EC}" presName="vert0" presStyleCnt="0">
        <dgm:presLayoutVars>
          <dgm:dir/>
          <dgm:animOne val="branch"/>
          <dgm:animLvl val="lvl"/>
        </dgm:presLayoutVars>
      </dgm:prSet>
      <dgm:spPr/>
    </dgm:pt>
    <dgm:pt modelId="{F6156C60-775A-4D3A-B188-8E8FE96427C8}" type="pres">
      <dgm:prSet presAssocID="{862C0A72-9CB4-4CD5-976B-F90E5EC924EC}" presName="thickLine" presStyleLbl="alignNode1" presStyleIdx="0" presStyleCnt="6"/>
      <dgm:spPr/>
    </dgm:pt>
    <dgm:pt modelId="{E36858D9-1249-4F6E-8BCC-1E837112988A}" type="pres">
      <dgm:prSet presAssocID="{862C0A72-9CB4-4CD5-976B-F90E5EC924EC}" presName="horz1" presStyleCnt="0"/>
      <dgm:spPr/>
    </dgm:pt>
    <dgm:pt modelId="{4CF9B545-0396-48B1-B417-EB7F8581F259}" type="pres">
      <dgm:prSet presAssocID="{862C0A72-9CB4-4CD5-976B-F90E5EC924EC}" presName="tx1" presStyleLbl="revTx" presStyleIdx="0" presStyleCnt="6"/>
      <dgm:spPr/>
    </dgm:pt>
    <dgm:pt modelId="{C8F1CE5F-4C18-40DE-A048-F4EF7AB07F7F}" type="pres">
      <dgm:prSet presAssocID="{862C0A72-9CB4-4CD5-976B-F90E5EC924EC}" presName="vert1" presStyleCnt="0"/>
      <dgm:spPr/>
    </dgm:pt>
    <dgm:pt modelId="{4C36A33B-2945-4849-9DF9-1E78887C3BA4}" type="pres">
      <dgm:prSet presAssocID="{744392FC-0052-48B6-A3A2-BEC18402F790}" presName="thickLine" presStyleLbl="alignNode1" presStyleIdx="1" presStyleCnt="6"/>
      <dgm:spPr/>
    </dgm:pt>
    <dgm:pt modelId="{1C12995F-D4A8-4D64-BAD7-C0F05021B436}" type="pres">
      <dgm:prSet presAssocID="{744392FC-0052-48B6-A3A2-BEC18402F790}" presName="horz1" presStyleCnt="0"/>
      <dgm:spPr/>
    </dgm:pt>
    <dgm:pt modelId="{7670EEEE-1B01-4D7B-97EC-3979C16A5CE1}" type="pres">
      <dgm:prSet presAssocID="{744392FC-0052-48B6-A3A2-BEC18402F790}" presName="tx1" presStyleLbl="revTx" presStyleIdx="1" presStyleCnt="6"/>
      <dgm:spPr/>
    </dgm:pt>
    <dgm:pt modelId="{E1EE47B9-01A3-437F-AB96-2B9EDA9220E5}" type="pres">
      <dgm:prSet presAssocID="{744392FC-0052-48B6-A3A2-BEC18402F790}" presName="vert1" presStyleCnt="0"/>
      <dgm:spPr/>
    </dgm:pt>
    <dgm:pt modelId="{144C1ABE-F1CA-4F1D-B6A5-408523E37E72}" type="pres">
      <dgm:prSet presAssocID="{BC4AF805-226D-4163-B9D3-852FAE07A38B}" presName="thickLine" presStyleLbl="alignNode1" presStyleIdx="2" presStyleCnt="6"/>
      <dgm:spPr/>
    </dgm:pt>
    <dgm:pt modelId="{F3DDBF80-847A-4BD3-9A56-80C1BD795D1A}" type="pres">
      <dgm:prSet presAssocID="{BC4AF805-226D-4163-B9D3-852FAE07A38B}" presName="horz1" presStyleCnt="0"/>
      <dgm:spPr/>
    </dgm:pt>
    <dgm:pt modelId="{0175DB1C-F1E8-4747-9A54-564E7CD0E01B}" type="pres">
      <dgm:prSet presAssocID="{BC4AF805-226D-4163-B9D3-852FAE07A38B}" presName="tx1" presStyleLbl="revTx" presStyleIdx="2" presStyleCnt="6"/>
      <dgm:spPr/>
    </dgm:pt>
    <dgm:pt modelId="{098A8DE7-94CF-495F-B48E-1F3C2F5C3560}" type="pres">
      <dgm:prSet presAssocID="{BC4AF805-226D-4163-B9D3-852FAE07A38B}" presName="vert1" presStyleCnt="0"/>
      <dgm:spPr/>
    </dgm:pt>
    <dgm:pt modelId="{11805217-0172-4F4A-9446-9F73FA38119F}" type="pres">
      <dgm:prSet presAssocID="{2AA528A9-140A-4951-A5BB-231D5EE930BE}" presName="thickLine" presStyleLbl="alignNode1" presStyleIdx="3" presStyleCnt="6"/>
      <dgm:spPr/>
    </dgm:pt>
    <dgm:pt modelId="{7A4E877C-DB2A-47BD-9230-A6828649351C}" type="pres">
      <dgm:prSet presAssocID="{2AA528A9-140A-4951-A5BB-231D5EE930BE}" presName="horz1" presStyleCnt="0"/>
      <dgm:spPr/>
    </dgm:pt>
    <dgm:pt modelId="{09F35830-1857-44D7-9527-DAFFF9E10761}" type="pres">
      <dgm:prSet presAssocID="{2AA528A9-140A-4951-A5BB-231D5EE930BE}" presName="tx1" presStyleLbl="revTx" presStyleIdx="3" presStyleCnt="6"/>
      <dgm:spPr/>
    </dgm:pt>
    <dgm:pt modelId="{EC15BAFD-CFC4-44CF-AEBE-096525F18E1A}" type="pres">
      <dgm:prSet presAssocID="{2AA528A9-140A-4951-A5BB-231D5EE930BE}" presName="vert1" presStyleCnt="0"/>
      <dgm:spPr/>
    </dgm:pt>
    <dgm:pt modelId="{1CCB9DDA-5484-4066-9E46-D551F6C2D3FA}" type="pres">
      <dgm:prSet presAssocID="{C5396570-0B27-4EDB-B06B-9782CEDBB8DE}" presName="thickLine" presStyleLbl="alignNode1" presStyleIdx="4" presStyleCnt="6"/>
      <dgm:spPr/>
    </dgm:pt>
    <dgm:pt modelId="{F898B3BF-EFB6-442C-9203-49E9DA19CAC8}" type="pres">
      <dgm:prSet presAssocID="{C5396570-0B27-4EDB-B06B-9782CEDBB8DE}" presName="horz1" presStyleCnt="0"/>
      <dgm:spPr/>
    </dgm:pt>
    <dgm:pt modelId="{A9ED8DB3-6806-439D-A4F9-2FA308F6ECCB}" type="pres">
      <dgm:prSet presAssocID="{C5396570-0B27-4EDB-B06B-9782CEDBB8DE}" presName="tx1" presStyleLbl="revTx" presStyleIdx="4" presStyleCnt="6"/>
      <dgm:spPr/>
    </dgm:pt>
    <dgm:pt modelId="{2B66F820-C905-40EB-9C21-CF99C3B76E23}" type="pres">
      <dgm:prSet presAssocID="{C5396570-0B27-4EDB-B06B-9782CEDBB8DE}" presName="vert1" presStyleCnt="0"/>
      <dgm:spPr/>
    </dgm:pt>
    <dgm:pt modelId="{C91B152C-F56B-4FE7-8D0C-FF4EE8EBEE09}" type="pres">
      <dgm:prSet presAssocID="{4AD5E6D7-0557-4C19-8742-082A202A1C20}" presName="thickLine" presStyleLbl="alignNode1" presStyleIdx="5" presStyleCnt="6"/>
      <dgm:spPr/>
    </dgm:pt>
    <dgm:pt modelId="{C3560237-ECCE-4BFC-89CD-7B539DB20214}" type="pres">
      <dgm:prSet presAssocID="{4AD5E6D7-0557-4C19-8742-082A202A1C20}" presName="horz1" presStyleCnt="0"/>
      <dgm:spPr/>
    </dgm:pt>
    <dgm:pt modelId="{58EC0F87-42C5-4AFF-B272-EDAEB70A87F2}" type="pres">
      <dgm:prSet presAssocID="{4AD5E6D7-0557-4C19-8742-082A202A1C20}" presName="tx1" presStyleLbl="revTx" presStyleIdx="5" presStyleCnt="6"/>
      <dgm:spPr/>
    </dgm:pt>
    <dgm:pt modelId="{1C9EB978-FB54-46B0-B0B7-2300EF1A6722}" type="pres">
      <dgm:prSet presAssocID="{4AD5E6D7-0557-4C19-8742-082A202A1C20}" presName="vert1" presStyleCnt="0"/>
      <dgm:spPr/>
    </dgm:pt>
  </dgm:ptLst>
  <dgm:cxnLst>
    <dgm:cxn modelId="{07CA4421-0F86-4F1E-BC38-561B26C11950}" srcId="{84397A5F-2994-4361-B123-4FC2CAAE70EC}" destId="{C5396570-0B27-4EDB-B06B-9782CEDBB8DE}" srcOrd="4" destOrd="0" parTransId="{F37EC151-4CBC-49DC-916D-EAABFFBF12FD}" sibTransId="{3683ABC2-6137-4A74-BFF9-078213DD05CA}"/>
    <dgm:cxn modelId="{3A5A262E-B158-4E7E-ACD2-7FFF498B905F}" type="presOf" srcId="{862C0A72-9CB4-4CD5-976B-F90E5EC924EC}" destId="{4CF9B545-0396-48B1-B417-EB7F8581F259}" srcOrd="0" destOrd="0" presId="urn:microsoft.com/office/officeart/2008/layout/LinedList"/>
    <dgm:cxn modelId="{126FF436-34BD-41CA-959D-84A1F8D40221}" type="presOf" srcId="{744392FC-0052-48B6-A3A2-BEC18402F790}" destId="{7670EEEE-1B01-4D7B-97EC-3979C16A5CE1}" srcOrd="0" destOrd="0" presId="urn:microsoft.com/office/officeart/2008/layout/LinedList"/>
    <dgm:cxn modelId="{61DB9C37-7251-4D44-A135-0C72752EF2A9}" srcId="{84397A5F-2994-4361-B123-4FC2CAAE70EC}" destId="{BC4AF805-226D-4163-B9D3-852FAE07A38B}" srcOrd="2" destOrd="0" parTransId="{6A405E2A-D55E-4333-B543-DF1F0BA24F6F}" sibTransId="{E126B933-7BC7-4196-B904-0B92B8B3B395}"/>
    <dgm:cxn modelId="{5F0F9A3B-974C-4BFC-81CB-27AAA74D4091}" type="presOf" srcId="{C5396570-0B27-4EDB-B06B-9782CEDBB8DE}" destId="{A9ED8DB3-6806-439D-A4F9-2FA308F6ECCB}" srcOrd="0" destOrd="0" presId="urn:microsoft.com/office/officeart/2008/layout/LinedList"/>
    <dgm:cxn modelId="{0D0A493C-8233-40EF-AF8E-52AA970AA8C4}" type="presOf" srcId="{2AA528A9-140A-4951-A5BB-231D5EE930BE}" destId="{09F35830-1857-44D7-9527-DAFFF9E10761}" srcOrd="0" destOrd="0" presId="urn:microsoft.com/office/officeart/2008/layout/LinedList"/>
    <dgm:cxn modelId="{E8821560-FCC6-44F7-9F64-F92748BB3ED4}" type="presOf" srcId="{4AD5E6D7-0557-4C19-8742-082A202A1C20}" destId="{58EC0F87-42C5-4AFF-B272-EDAEB70A87F2}" srcOrd="0" destOrd="0" presId="urn:microsoft.com/office/officeart/2008/layout/LinedList"/>
    <dgm:cxn modelId="{58B43C6E-20C0-4348-AE0A-0C8214D5EEE1}" srcId="{84397A5F-2994-4361-B123-4FC2CAAE70EC}" destId="{744392FC-0052-48B6-A3A2-BEC18402F790}" srcOrd="1" destOrd="0" parTransId="{F4291E4C-DEAD-4512-A33C-D61FCCCF8483}" sibTransId="{D2143747-9558-4829-B470-4BE3C156EF7D}"/>
    <dgm:cxn modelId="{01D22655-19C6-4782-8E44-3BE859317E42}" srcId="{84397A5F-2994-4361-B123-4FC2CAAE70EC}" destId="{2AA528A9-140A-4951-A5BB-231D5EE930BE}" srcOrd="3" destOrd="0" parTransId="{5F30ECB4-6E81-4C84-9FDA-EF73B935CBC4}" sibTransId="{DA76B256-2F39-4B2D-B0A1-AA426D73D92D}"/>
    <dgm:cxn modelId="{D930D87A-000B-42FC-812C-B8CC22950246}" srcId="{84397A5F-2994-4361-B123-4FC2CAAE70EC}" destId="{4AD5E6D7-0557-4C19-8742-082A202A1C20}" srcOrd="5" destOrd="0" parTransId="{90CB4E3A-2756-4C6A-91AE-8CEF89BF54E3}" sibTransId="{455923E8-12F6-4E37-903C-AA90525E67D6}"/>
    <dgm:cxn modelId="{36A73BAE-DD02-404B-8FC0-8FB14467E010}" srcId="{84397A5F-2994-4361-B123-4FC2CAAE70EC}" destId="{862C0A72-9CB4-4CD5-976B-F90E5EC924EC}" srcOrd="0" destOrd="0" parTransId="{4F58FB5D-F60E-4B69-8A7E-E2F647F5E6A3}" sibTransId="{DA3547C4-7897-499B-A9DF-7883D878D2B7}"/>
    <dgm:cxn modelId="{4ED599CE-E22E-42BC-92FC-A7375973E3E9}" type="presOf" srcId="{BC4AF805-226D-4163-B9D3-852FAE07A38B}" destId="{0175DB1C-F1E8-4747-9A54-564E7CD0E01B}" srcOrd="0" destOrd="0" presId="urn:microsoft.com/office/officeart/2008/layout/LinedList"/>
    <dgm:cxn modelId="{494B2DE0-9663-4326-9EFD-3B737821B05A}" type="presOf" srcId="{84397A5F-2994-4361-B123-4FC2CAAE70EC}" destId="{85086EC3-FAFC-441A-B924-0E39D8D42F9B}" srcOrd="0" destOrd="0" presId="urn:microsoft.com/office/officeart/2008/layout/LinedList"/>
    <dgm:cxn modelId="{2F179995-BB76-44D9-97DD-EDD379CC7DBF}" type="presParOf" srcId="{85086EC3-FAFC-441A-B924-0E39D8D42F9B}" destId="{F6156C60-775A-4D3A-B188-8E8FE96427C8}" srcOrd="0" destOrd="0" presId="urn:microsoft.com/office/officeart/2008/layout/LinedList"/>
    <dgm:cxn modelId="{BC96CBD7-D41A-4D45-B4DA-710649CF5D08}" type="presParOf" srcId="{85086EC3-FAFC-441A-B924-0E39D8D42F9B}" destId="{E36858D9-1249-4F6E-8BCC-1E837112988A}" srcOrd="1" destOrd="0" presId="urn:microsoft.com/office/officeart/2008/layout/LinedList"/>
    <dgm:cxn modelId="{058D4C39-A457-4392-A693-2D93074A7087}" type="presParOf" srcId="{E36858D9-1249-4F6E-8BCC-1E837112988A}" destId="{4CF9B545-0396-48B1-B417-EB7F8581F259}" srcOrd="0" destOrd="0" presId="urn:microsoft.com/office/officeart/2008/layout/LinedList"/>
    <dgm:cxn modelId="{22B33024-CFCB-4DCB-A8CC-D22E15787890}" type="presParOf" srcId="{E36858D9-1249-4F6E-8BCC-1E837112988A}" destId="{C8F1CE5F-4C18-40DE-A048-F4EF7AB07F7F}" srcOrd="1" destOrd="0" presId="urn:microsoft.com/office/officeart/2008/layout/LinedList"/>
    <dgm:cxn modelId="{5879C7F6-B814-4C4F-A460-2681BA047E18}" type="presParOf" srcId="{85086EC3-FAFC-441A-B924-0E39D8D42F9B}" destId="{4C36A33B-2945-4849-9DF9-1E78887C3BA4}" srcOrd="2" destOrd="0" presId="urn:microsoft.com/office/officeart/2008/layout/LinedList"/>
    <dgm:cxn modelId="{C6561005-5F62-492A-8668-A3B1A6984A41}" type="presParOf" srcId="{85086EC3-FAFC-441A-B924-0E39D8D42F9B}" destId="{1C12995F-D4A8-4D64-BAD7-C0F05021B436}" srcOrd="3" destOrd="0" presId="urn:microsoft.com/office/officeart/2008/layout/LinedList"/>
    <dgm:cxn modelId="{E8DE2F47-D9EB-4113-9B54-DE300AA7AC02}" type="presParOf" srcId="{1C12995F-D4A8-4D64-BAD7-C0F05021B436}" destId="{7670EEEE-1B01-4D7B-97EC-3979C16A5CE1}" srcOrd="0" destOrd="0" presId="urn:microsoft.com/office/officeart/2008/layout/LinedList"/>
    <dgm:cxn modelId="{F7A62045-B9B5-4EB8-AF56-9B633E98260D}" type="presParOf" srcId="{1C12995F-D4A8-4D64-BAD7-C0F05021B436}" destId="{E1EE47B9-01A3-437F-AB96-2B9EDA9220E5}" srcOrd="1" destOrd="0" presId="urn:microsoft.com/office/officeart/2008/layout/LinedList"/>
    <dgm:cxn modelId="{7F715854-2600-4879-A37C-3D13BAFA9455}" type="presParOf" srcId="{85086EC3-FAFC-441A-B924-0E39D8D42F9B}" destId="{144C1ABE-F1CA-4F1D-B6A5-408523E37E72}" srcOrd="4" destOrd="0" presId="urn:microsoft.com/office/officeart/2008/layout/LinedList"/>
    <dgm:cxn modelId="{DE4EDC70-9166-4368-939C-E7ACE35533C0}" type="presParOf" srcId="{85086EC3-FAFC-441A-B924-0E39D8D42F9B}" destId="{F3DDBF80-847A-4BD3-9A56-80C1BD795D1A}" srcOrd="5" destOrd="0" presId="urn:microsoft.com/office/officeart/2008/layout/LinedList"/>
    <dgm:cxn modelId="{0FD3D110-505A-4FF9-A33D-7FECE6A05781}" type="presParOf" srcId="{F3DDBF80-847A-4BD3-9A56-80C1BD795D1A}" destId="{0175DB1C-F1E8-4747-9A54-564E7CD0E01B}" srcOrd="0" destOrd="0" presId="urn:microsoft.com/office/officeart/2008/layout/LinedList"/>
    <dgm:cxn modelId="{759C6BEB-66B7-4D07-B0B7-1883F70B44BB}" type="presParOf" srcId="{F3DDBF80-847A-4BD3-9A56-80C1BD795D1A}" destId="{098A8DE7-94CF-495F-B48E-1F3C2F5C3560}" srcOrd="1" destOrd="0" presId="urn:microsoft.com/office/officeart/2008/layout/LinedList"/>
    <dgm:cxn modelId="{82639713-64CB-43FE-A3C5-CB47E7A4B98A}" type="presParOf" srcId="{85086EC3-FAFC-441A-B924-0E39D8D42F9B}" destId="{11805217-0172-4F4A-9446-9F73FA38119F}" srcOrd="6" destOrd="0" presId="urn:microsoft.com/office/officeart/2008/layout/LinedList"/>
    <dgm:cxn modelId="{E5E64218-B4C8-4207-93AD-A910C4F2FBA9}" type="presParOf" srcId="{85086EC3-FAFC-441A-B924-0E39D8D42F9B}" destId="{7A4E877C-DB2A-47BD-9230-A6828649351C}" srcOrd="7" destOrd="0" presId="urn:microsoft.com/office/officeart/2008/layout/LinedList"/>
    <dgm:cxn modelId="{8C0FD1E6-C8E1-438D-9572-09E2A1F89DC1}" type="presParOf" srcId="{7A4E877C-DB2A-47BD-9230-A6828649351C}" destId="{09F35830-1857-44D7-9527-DAFFF9E10761}" srcOrd="0" destOrd="0" presId="urn:microsoft.com/office/officeart/2008/layout/LinedList"/>
    <dgm:cxn modelId="{8B2220C4-2B06-4795-865C-818DBD0AFFE2}" type="presParOf" srcId="{7A4E877C-DB2A-47BD-9230-A6828649351C}" destId="{EC15BAFD-CFC4-44CF-AEBE-096525F18E1A}" srcOrd="1" destOrd="0" presId="urn:microsoft.com/office/officeart/2008/layout/LinedList"/>
    <dgm:cxn modelId="{67569999-7125-4A17-AFAC-8E4553D166E9}" type="presParOf" srcId="{85086EC3-FAFC-441A-B924-0E39D8D42F9B}" destId="{1CCB9DDA-5484-4066-9E46-D551F6C2D3FA}" srcOrd="8" destOrd="0" presId="urn:microsoft.com/office/officeart/2008/layout/LinedList"/>
    <dgm:cxn modelId="{E40F7A34-03D9-42BF-9129-19F76444DF4F}" type="presParOf" srcId="{85086EC3-FAFC-441A-B924-0E39D8D42F9B}" destId="{F898B3BF-EFB6-442C-9203-49E9DA19CAC8}" srcOrd="9" destOrd="0" presId="urn:microsoft.com/office/officeart/2008/layout/LinedList"/>
    <dgm:cxn modelId="{414D3787-9BF5-4049-9598-54CEFA14168E}" type="presParOf" srcId="{F898B3BF-EFB6-442C-9203-49E9DA19CAC8}" destId="{A9ED8DB3-6806-439D-A4F9-2FA308F6ECCB}" srcOrd="0" destOrd="0" presId="urn:microsoft.com/office/officeart/2008/layout/LinedList"/>
    <dgm:cxn modelId="{A92DD9F1-E800-4AC9-B30D-85FB90F8A62D}" type="presParOf" srcId="{F898B3BF-EFB6-442C-9203-49E9DA19CAC8}" destId="{2B66F820-C905-40EB-9C21-CF99C3B76E23}" srcOrd="1" destOrd="0" presId="urn:microsoft.com/office/officeart/2008/layout/LinedList"/>
    <dgm:cxn modelId="{230EC034-E29F-4E91-AEAF-D793ADBEE3ED}" type="presParOf" srcId="{85086EC3-FAFC-441A-B924-0E39D8D42F9B}" destId="{C91B152C-F56B-4FE7-8D0C-FF4EE8EBEE09}" srcOrd="10" destOrd="0" presId="urn:microsoft.com/office/officeart/2008/layout/LinedList"/>
    <dgm:cxn modelId="{4791C8FB-9287-424C-86BE-2D53D8BF4D8D}" type="presParOf" srcId="{85086EC3-FAFC-441A-B924-0E39D8D42F9B}" destId="{C3560237-ECCE-4BFC-89CD-7B539DB20214}" srcOrd="11" destOrd="0" presId="urn:microsoft.com/office/officeart/2008/layout/LinedList"/>
    <dgm:cxn modelId="{84595F56-1C5E-4F2D-9646-A097F35B4F7F}" type="presParOf" srcId="{C3560237-ECCE-4BFC-89CD-7B539DB20214}" destId="{58EC0F87-42C5-4AFF-B272-EDAEB70A87F2}" srcOrd="0" destOrd="0" presId="urn:microsoft.com/office/officeart/2008/layout/LinedList"/>
    <dgm:cxn modelId="{4A220E76-0A4E-4D30-A1F6-CB20F3A71EC8}" type="presParOf" srcId="{C3560237-ECCE-4BFC-89CD-7B539DB20214}" destId="{1C9EB978-FB54-46B0-B0B7-2300EF1A6722}"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56C60-775A-4D3A-B188-8E8FE96427C8}">
      <dsp:nvSpPr>
        <dsp:cNvPr id="0" name=""/>
        <dsp:cNvSpPr/>
      </dsp:nvSpPr>
      <dsp:spPr>
        <a:xfrm>
          <a:off x="0" y="1848"/>
          <a:ext cx="618818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9B545-0396-48B1-B417-EB7F8581F259}">
      <dsp:nvSpPr>
        <dsp:cNvPr id="0" name=""/>
        <dsp:cNvSpPr/>
      </dsp:nvSpPr>
      <dsp:spPr>
        <a:xfrm>
          <a:off x="0" y="1848"/>
          <a:ext cx="6188188"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Rationale </a:t>
          </a:r>
        </a:p>
      </dsp:txBody>
      <dsp:txXfrm>
        <a:off x="0" y="1848"/>
        <a:ext cx="6188188" cy="630287"/>
      </dsp:txXfrm>
    </dsp:sp>
    <dsp:sp modelId="{4C36A33B-2945-4849-9DF9-1E78887C3BA4}">
      <dsp:nvSpPr>
        <dsp:cNvPr id="0" name=""/>
        <dsp:cNvSpPr/>
      </dsp:nvSpPr>
      <dsp:spPr>
        <a:xfrm>
          <a:off x="0" y="632135"/>
          <a:ext cx="618818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0EEEE-1B01-4D7B-97EC-3979C16A5CE1}">
      <dsp:nvSpPr>
        <dsp:cNvPr id="0" name=""/>
        <dsp:cNvSpPr/>
      </dsp:nvSpPr>
      <dsp:spPr>
        <a:xfrm>
          <a:off x="0" y="632135"/>
          <a:ext cx="6188188"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Can-Do’s at the A1 Level</a:t>
          </a:r>
        </a:p>
      </dsp:txBody>
      <dsp:txXfrm>
        <a:off x="0" y="632135"/>
        <a:ext cx="6188188" cy="630287"/>
      </dsp:txXfrm>
    </dsp:sp>
    <dsp:sp modelId="{144C1ABE-F1CA-4F1D-B6A5-408523E37E72}">
      <dsp:nvSpPr>
        <dsp:cNvPr id="0" name=""/>
        <dsp:cNvSpPr/>
      </dsp:nvSpPr>
      <dsp:spPr>
        <a:xfrm>
          <a:off x="0" y="1262422"/>
          <a:ext cx="618818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5DB1C-F1E8-4747-9A54-564E7CD0E01B}">
      <dsp:nvSpPr>
        <dsp:cNvPr id="0" name=""/>
        <dsp:cNvSpPr/>
      </dsp:nvSpPr>
      <dsp:spPr>
        <a:xfrm>
          <a:off x="0" y="1262422"/>
          <a:ext cx="6188188"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The Writing Environment</a:t>
          </a:r>
        </a:p>
      </dsp:txBody>
      <dsp:txXfrm>
        <a:off x="0" y="1262422"/>
        <a:ext cx="6188188" cy="630287"/>
      </dsp:txXfrm>
    </dsp:sp>
    <dsp:sp modelId="{11805217-0172-4F4A-9446-9F73FA38119F}">
      <dsp:nvSpPr>
        <dsp:cNvPr id="0" name=""/>
        <dsp:cNvSpPr/>
      </dsp:nvSpPr>
      <dsp:spPr>
        <a:xfrm>
          <a:off x="0" y="1892709"/>
          <a:ext cx="618818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F35830-1857-44D7-9527-DAFFF9E10761}">
      <dsp:nvSpPr>
        <dsp:cNvPr id="0" name=""/>
        <dsp:cNvSpPr/>
      </dsp:nvSpPr>
      <dsp:spPr>
        <a:xfrm>
          <a:off x="0" y="1892709"/>
          <a:ext cx="6188188"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Write with Purpose</a:t>
          </a:r>
        </a:p>
      </dsp:txBody>
      <dsp:txXfrm>
        <a:off x="0" y="1892709"/>
        <a:ext cx="6188188" cy="630287"/>
      </dsp:txXfrm>
    </dsp:sp>
    <dsp:sp modelId="{1CCB9DDA-5484-4066-9E46-D551F6C2D3FA}">
      <dsp:nvSpPr>
        <dsp:cNvPr id="0" name=""/>
        <dsp:cNvSpPr/>
      </dsp:nvSpPr>
      <dsp:spPr>
        <a:xfrm>
          <a:off x="0" y="2522996"/>
          <a:ext cx="618818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D8DB3-6806-439D-A4F9-2FA308F6ECCB}">
      <dsp:nvSpPr>
        <dsp:cNvPr id="0" name=""/>
        <dsp:cNvSpPr/>
      </dsp:nvSpPr>
      <dsp:spPr>
        <a:xfrm>
          <a:off x="0" y="2522996"/>
          <a:ext cx="6188188"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Hope</a:t>
          </a:r>
        </a:p>
      </dsp:txBody>
      <dsp:txXfrm>
        <a:off x="0" y="2522996"/>
        <a:ext cx="6188188" cy="630287"/>
      </dsp:txXfrm>
    </dsp:sp>
    <dsp:sp modelId="{C91B152C-F56B-4FE7-8D0C-FF4EE8EBEE09}">
      <dsp:nvSpPr>
        <dsp:cNvPr id="0" name=""/>
        <dsp:cNvSpPr/>
      </dsp:nvSpPr>
      <dsp:spPr>
        <a:xfrm>
          <a:off x="0" y="3153283"/>
          <a:ext cx="618818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EC0F87-42C5-4AFF-B272-EDAEB70A87F2}">
      <dsp:nvSpPr>
        <dsp:cNvPr id="0" name=""/>
        <dsp:cNvSpPr/>
      </dsp:nvSpPr>
      <dsp:spPr>
        <a:xfrm>
          <a:off x="0" y="3153283"/>
          <a:ext cx="6188188"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Competition Timeline</a:t>
          </a:r>
        </a:p>
      </dsp:txBody>
      <dsp:txXfrm>
        <a:off x="0" y="3153283"/>
        <a:ext cx="6188188" cy="63028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b89d8c0c48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b89d8c0c48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2b89d8c0c48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b89d8c0c48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b89d8c0c48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g2b89d8c0c48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974a5f73ec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g2974a5f73ec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b89d8c0c48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b89d8c0c48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2b89d8c0c48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b89d8c0c48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b89d8c0c48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2b89d8c0c48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a:extLst>
            <a:ext uri="{FF2B5EF4-FFF2-40B4-BE49-F238E27FC236}">
              <a16:creationId xmlns:a16="http://schemas.microsoft.com/office/drawing/2014/main" id="{48F0CF0F-7E3A-5205-2579-B57C950A3E97}"/>
            </a:ext>
          </a:extLst>
        </p:cNvPr>
        <p:cNvGrpSpPr/>
        <p:nvPr/>
      </p:nvGrpSpPr>
      <p:grpSpPr>
        <a:xfrm>
          <a:off x="0" y="0"/>
          <a:ext cx="0" cy="0"/>
          <a:chOff x="0" y="0"/>
          <a:chExt cx="0" cy="0"/>
        </a:xfrm>
      </p:grpSpPr>
      <p:sp>
        <p:nvSpPr>
          <p:cNvPr id="291" name="Google Shape;291;g2b89d8c0c48_0_68:notes">
            <a:extLst>
              <a:ext uri="{FF2B5EF4-FFF2-40B4-BE49-F238E27FC236}">
                <a16:creationId xmlns:a16="http://schemas.microsoft.com/office/drawing/2014/main" id="{34D04030-3A6E-5D32-1B8E-F1E408B6C7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b89d8c0c48_0_68:notes">
            <a:extLst>
              <a:ext uri="{FF2B5EF4-FFF2-40B4-BE49-F238E27FC236}">
                <a16:creationId xmlns:a16="http://schemas.microsoft.com/office/drawing/2014/main" id="{FCB72D57-AA47-22C6-A579-F114915DAD41}"/>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2b89d8c0c48_0_68:notes">
            <a:extLst>
              <a:ext uri="{FF2B5EF4-FFF2-40B4-BE49-F238E27FC236}">
                <a16:creationId xmlns:a16="http://schemas.microsoft.com/office/drawing/2014/main" id="{227570EE-8A7B-9781-5688-0AB516917B21}"/>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1756387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Note that the checklist, student’s assessment sheet and grading rubric all have the same criteria</a:t>
            </a:r>
            <a:endParaRPr/>
          </a:p>
        </p:txBody>
      </p:sp>
      <p:sp>
        <p:nvSpPr>
          <p:cNvPr id="501" name="Google Shape;50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b89d8c0c48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b89d8c0c48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g2b89d8c0c48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b89d8c0c48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b89d8c0c48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g2b89d8c0c48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b89d8c0c48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b89d8c0c48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7" name="Google Shape;227;g2b89d8c0c48_0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3/12/2025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3687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2331202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344765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49840311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410947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147793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7246944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8561780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3369658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p:cSld name="Title">
    <p:spTree>
      <p:nvGrpSpPr>
        <p:cNvPr id="1" name="Shape 17"/>
        <p:cNvGrpSpPr/>
        <p:nvPr/>
      </p:nvGrpSpPr>
      <p:grpSpPr>
        <a:xfrm>
          <a:off x="0" y="0"/>
          <a:ext cx="0" cy="0"/>
          <a:chOff x="0" y="0"/>
          <a:chExt cx="0" cy="0"/>
        </a:xfrm>
      </p:grpSpPr>
      <p:sp>
        <p:nvSpPr>
          <p:cNvPr id="23" name="Google Shape;23;p32"/>
          <p:cNvSpPr txBox="1">
            <a:spLocks noGrp="1"/>
          </p:cNvSpPr>
          <p:nvPr>
            <p:ph type="ctrTitle"/>
          </p:nvPr>
        </p:nvSpPr>
        <p:spPr>
          <a:xfrm>
            <a:off x="5943600" y="1066800"/>
            <a:ext cx="5257800" cy="283352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2"/>
          <p:cNvSpPr txBox="1">
            <a:spLocks noGrp="1"/>
          </p:cNvSpPr>
          <p:nvPr>
            <p:ph type="subTitle" idx="1"/>
          </p:nvPr>
        </p:nvSpPr>
        <p:spPr>
          <a:xfrm>
            <a:off x="5943599" y="4074784"/>
            <a:ext cx="5257799" cy="1640216"/>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SzPts val="2800"/>
              <a:buNone/>
              <a:defRPr/>
            </a:lvl1pPr>
            <a:lvl2pPr lvl="1" algn="l">
              <a:lnSpc>
                <a:spcPct val="110000"/>
              </a:lnSpc>
              <a:spcBef>
                <a:spcPts val="500"/>
              </a:spcBef>
              <a:spcAft>
                <a:spcPts val="0"/>
              </a:spcAft>
              <a:buSzPts val="1800"/>
              <a:buChar char="•"/>
              <a:defRPr/>
            </a:lvl2pPr>
            <a:lvl3pPr lvl="2" algn="l">
              <a:lnSpc>
                <a:spcPct val="110000"/>
              </a:lnSpc>
              <a:spcBef>
                <a:spcPts val="500"/>
              </a:spcBef>
              <a:spcAft>
                <a:spcPts val="0"/>
              </a:spcAft>
              <a:buSzPts val="1800"/>
              <a:buChar char="•"/>
              <a:defRPr/>
            </a:lvl3pPr>
            <a:lvl4pPr lvl="3" algn="l">
              <a:lnSpc>
                <a:spcPct val="110000"/>
              </a:lnSpc>
              <a:spcBef>
                <a:spcPts val="500"/>
              </a:spcBef>
              <a:spcAft>
                <a:spcPts val="0"/>
              </a:spcAft>
              <a:buSzPts val="1800"/>
              <a:buChar char="•"/>
              <a:defRPr/>
            </a:lvl4pPr>
            <a:lvl5pPr lvl="4" algn="l">
              <a:lnSpc>
                <a:spcPct val="11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5" name="Google Shape;25;p32"/>
          <p:cNvSpPr>
            <a:spLocks noGrp="1"/>
          </p:cNvSpPr>
          <p:nvPr>
            <p:ph type="pic" idx="2"/>
          </p:nvPr>
        </p:nvSpPr>
        <p:spPr>
          <a:xfrm>
            <a:off x="713232" y="740664"/>
            <a:ext cx="4745736" cy="5394960"/>
          </a:xfrm>
          <a:prstGeom prst="rect">
            <a:avLst/>
          </a:prstGeom>
          <a:solidFill>
            <a:schemeClr val="accent6"/>
          </a:solidFill>
          <a:ln>
            <a:noFill/>
          </a:ln>
        </p:spPr>
      </p:sp>
    </p:spTree>
    <p:extLst>
      <p:ext uri="{BB962C8B-B14F-4D97-AF65-F5344CB8AC3E}">
        <p14:creationId xmlns:p14="http://schemas.microsoft.com/office/powerpoint/2010/main" val="2750434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Agnda">
  <p:cSld name="Agnda">
    <p:spTree>
      <p:nvGrpSpPr>
        <p:cNvPr id="1" name="Shape 26"/>
        <p:cNvGrpSpPr/>
        <p:nvPr/>
      </p:nvGrpSpPr>
      <p:grpSpPr>
        <a:xfrm>
          <a:off x="0" y="0"/>
          <a:ext cx="0" cy="0"/>
          <a:chOff x="0" y="0"/>
          <a:chExt cx="0" cy="0"/>
        </a:xfrm>
      </p:grpSpPr>
      <p:sp>
        <p:nvSpPr>
          <p:cNvPr id="32" name="Google Shape;32;p33"/>
          <p:cNvSpPr txBox="1">
            <a:spLocks noGrp="1"/>
          </p:cNvSpPr>
          <p:nvPr>
            <p:ph type="title"/>
          </p:nvPr>
        </p:nvSpPr>
        <p:spPr>
          <a:xfrm>
            <a:off x="1143000" y="990599"/>
            <a:ext cx="4953000" cy="21305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3"/>
          <p:cNvSpPr txBox="1">
            <a:spLocks noGrp="1"/>
          </p:cNvSpPr>
          <p:nvPr>
            <p:ph type="body" idx="1"/>
          </p:nvPr>
        </p:nvSpPr>
        <p:spPr>
          <a:xfrm>
            <a:off x="1143000" y="3352800"/>
            <a:ext cx="4953000"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800"/>
              <a:buNone/>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3"/>
          <p:cNvSpPr>
            <a:spLocks noGrp="1"/>
          </p:cNvSpPr>
          <p:nvPr>
            <p:ph type="pic" idx="2"/>
          </p:nvPr>
        </p:nvSpPr>
        <p:spPr>
          <a:xfrm>
            <a:off x="6784848" y="813816"/>
            <a:ext cx="4617720" cy="2551176"/>
          </a:xfrm>
          <a:prstGeom prst="rect">
            <a:avLst/>
          </a:prstGeom>
          <a:solidFill>
            <a:schemeClr val="accent6"/>
          </a:solidFill>
          <a:ln>
            <a:noFill/>
          </a:ln>
        </p:spPr>
      </p:sp>
      <p:sp>
        <p:nvSpPr>
          <p:cNvPr id="35" name="Google Shape;35;p33"/>
          <p:cNvSpPr>
            <a:spLocks noGrp="1"/>
          </p:cNvSpPr>
          <p:nvPr>
            <p:ph type="pic" idx="3"/>
          </p:nvPr>
        </p:nvSpPr>
        <p:spPr>
          <a:xfrm>
            <a:off x="6784848" y="3465576"/>
            <a:ext cx="4617720" cy="2551176"/>
          </a:xfrm>
          <a:prstGeom prst="rect">
            <a:avLst/>
          </a:prstGeom>
          <a:solidFill>
            <a:schemeClr val="accent6"/>
          </a:solidFill>
          <a:ln>
            <a:noFill/>
          </a:ln>
        </p:spPr>
      </p:sp>
      <p:sp>
        <p:nvSpPr>
          <p:cNvPr id="36" name="Google Shape;36;p33"/>
          <p:cNvSpPr txBox="1">
            <a:spLocks noGrp="1"/>
          </p:cNvSpPr>
          <p:nvPr>
            <p:ph type="dt" idx="10"/>
          </p:nvPr>
        </p:nvSpPr>
        <p:spPr>
          <a:xfrm>
            <a:off x="458694" y="64166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3"/>
          <p:cNvSpPr txBox="1">
            <a:spLocks noGrp="1"/>
          </p:cNvSpPr>
          <p:nvPr>
            <p:ph type="ftr" idx="11"/>
          </p:nvPr>
        </p:nvSpPr>
        <p:spPr>
          <a:xfrm>
            <a:off x="4038600" y="64166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sldNum" idx="12"/>
          </p:nvPr>
        </p:nvSpPr>
        <p:spPr>
          <a:xfrm>
            <a:off x="8990106" y="64166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3569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4391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EB Garamon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4"/>
          <p:cNvSpPr>
            <a:spLocks noGrp="1"/>
          </p:cNvSpPr>
          <p:nvPr>
            <p:ph type="pic" idx="2"/>
          </p:nvPr>
        </p:nvSpPr>
        <p:spPr>
          <a:xfrm>
            <a:off x="5183188" y="987425"/>
            <a:ext cx="6172200" cy="4873625"/>
          </a:xfrm>
          <a:prstGeom prst="rect">
            <a:avLst/>
          </a:prstGeom>
          <a:noFill/>
          <a:ln>
            <a:noFill/>
          </a:ln>
        </p:spPr>
      </p:sp>
      <p:sp>
        <p:nvSpPr>
          <p:cNvPr id="42" name="Google Shape;42;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34"/>
          <p:cNvSpPr txBox="1">
            <a:spLocks noGrp="1"/>
          </p:cNvSpPr>
          <p:nvPr>
            <p:ph type="dt" idx="10"/>
          </p:nvPr>
        </p:nvSpPr>
        <p:spPr>
          <a:xfrm>
            <a:off x="458694" y="64166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4"/>
          <p:cNvSpPr txBox="1">
            <a:spLocks noGrp="1"/>
          </p:cNvSpPr>
          <p:nvPr>
            <p:ph type="ftr" idx="11"/>
          </p:nvPr>
        </p:nvSpPr>
        <p:spPr>
          <a:xfrm>
            <a:off x="4038600" y="64166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4"/>
          <p:cNvSpPr txBox="1">
            <a:spLocks noGrp="1"/>
          </p:cNvSpPr>
          <p:nvPr>
            <p:ph type="sldNum" idx="12"/>
          </p:nvPr>
        </p:nvSpPr>
        <p:spPr>
          <a:xfrm>
            <a:off x="8990106" y="64166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4836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3/12/2025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112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90596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175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27875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20838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7402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1930547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36080848"/>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acreativejourneywithmelissa.com/coloring-therapy-love-writing-giveaway/"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80000hours.org/career-reviews/teaching/"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png"/><Relationship Id="rId11" Type="http://schemas.openxmlformats.org/officeDocument/2006/relationships/diagramQuickStyle" Target="../diagrams/quickStyle1.xml"/><Relationship Id="rId5" Type="http://schemas.openxmlformats.org/officeDocument/2006/relationships/image" Target="../media/image3.png"/><Relationship Id="rId10" Type="http://schemas.openxmlformats.org/officeDocument/2006/relationships/diagramLayout" Target="../diagrams/layout1.xml"/><Relationship Id="rId4" Type="http://schemas.openxmlformats.org/officeDocument/2006/relationships/image" Target="../media/image2.png"/><Relationship Id="rId9"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forms.gle/6YVeiXv1J31V6g1D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courses.lumenlearning.com/suny-mcc-cos2master/chapter/time-management-theory/" TargetMode="External"/><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www.brainyquote.com/authors/thich-nhat-hanh-quotes" TargetMode="External"/><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hyperlink" Target="https://www.brainyquote.com/authors/joseph-addison-quot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youtu.be/hhJPn-nufUg?si=Bg3O689Xjb9eXjbJ" TargetMode="External"/><Relationship Id="rId5" Type="http://schemas.openxmlformats.org/officeDocument/2006/relationships/image" Target="../media/image3.png"/><Relationship Id="rId10" Type="http://schemas.openxmlformats.org/officeDocument/2006/relationships/hyperlink" Target="https://youtu.be/tptPct-lBl4?si=i-Zf-qXqFa6djkED" TargetMode="External"/><Relationship Id="rId4" Type="http://schemas.openxmlformats.org/officeDocument/2006/relationships/image" Target="../media/image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observatory.tec.mx/edu-news/tips-for-writing-an-academic-articl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creativecommons.org/licenses/by-nc-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161"/>
        <p:cNvGrpSpPr/>
        <p:nvPr/>
      </p:nvGrpSpPr>
      <p:grpSpPr>
        <a:xfrm>
          <a:off x="0" y="0"/>
          <a:ext cx="0" cy="0"/>
          <a:chOff x="0" y="0"/>
          <a:chExt cx="0" cy="0"/>
        </a:xfrm>
      </p:grpSpPr>
      <p:pic>
        <p:nvPicPr>
          <p:cNvPr id="188" name="Picture 18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89" name="Picture 188">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90" name="Oval 189">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91" name="Picture 19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2" name="Picture 191">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3" name="Rectangle 192">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2" name="Google Shape;162;p1"/>
          <p:cNvSpPr txBox="1">
            <a:spLocks noGrp="1"/>
          </p:cNvSpPr>
          <p:nvPr>
            <p:ph type="ctrTitle"/>
          </p:nvPr>
        </p:nvSpPr>
        <p:spPr>
          <a:xfrm>
            <a:off x="5058862" y="2094614"/>
            <a:ext cx="6909618" cy="2676050"/>
          </a:xfrm>
          <a:prstGeom prst="rect">
            <a:avLst/>
          </a:prstGeom>
        </p:spPr>
        <p:txBody>
          <a:bodyPr spcFirstLastPara="1" vert="horz" lIns="91440" tIns="45720" rIns="91440" bIns="45720" rtlCol="0" anchor="b" anchorCtr="0">
            <a:normAutofit fontScale="90000"/>
          </a:bodyPr>
          <a:lstStyle/>
          <a:p>
            <a:pPr marL="0" lvl="0" indent="0" algn="ctr">
              <a:lnSpc>
                <a:spcPct val="90000"/>
              </a:lnSpc>
              <a:spcBef>
                <a:spcPct val="0"/>
              </a:spcBef>
              <a:spcAft>
                <a:spcPts val="0"/>
              </a:spcAft>
              <a:buClr>
                <a:srgbClr val="7030A0"/>
              </a:buClr>
              <a:buSzPts val="4400"/>
            </a:pPr>
            <a:r>
              <a:rPr lang="en-US" sz="6600" b="1" dirty="0">
                <a:sym typeface="Avenir"/>
              </a:rPr>
              <a:t>HOPE</a:t>
            </a:r>
            <a:br>
              <a:rPr lang="en-US" sz="4500" dirty="0">
                <a:sym typeface="Avenir"/>
              </a:rPr>
            </a:br>
            <a:br>
              <a:rPr lang="en-US" sz="4500" dirty="0">
                <a:sym typeface="Avenir"/>
              </a:rPr>
            </a:br>
            <a:r>
              <a:rPr lang="en-US" sz="4500" dirty="0"/>
              <a:t>National Writing Project</a:t>
            </a:r>
            <a:br>
              <a:rPr lang="en-US" sz="4500" dirty="0"/>
            </a:br>
            <a:r>
              <a:rPr lang="en-US" sz="4500" dirty="0"/>
              <a:t>Elementary English</a:t>
            </a:r>
            <a:br>
              <a:rPr lang="en-US" sz="4500" dirty="0"/>
            </a:br>
            <a:r>
              <a:rPr lang="en-US" sz="4500" dirty="0"/>
              <a:t>2025</a:t>
            </a:r>
            <a:endParaRPr lang="en-US" sz="4500" dirty="0">
              <a:sym typeface="Avenir"/>
            </a:endParaRPr>
          </a:p>
        </p:txBody>
      </p:sp>
      <p:sp>
        <p:nvSpPr>
          <p:cNvPr id="163" name="Google Shape;163;p1"/>
          <p:cNvSpPr txBox="1">
            <a:spLocks noGrp="1"/>
          </p:cNvSpPr>
          <p:nvPr>
            <p:ph type="subTitle" idx="1"/>
          </p:nvPr>
        </p:nvSpPr>
        <p:spPr>
          <a:xfrm>
            <a:off x="5282382" y="4985240"/>
            <a:ext cx="6261917" cy="1464378"/>
          </a:xfrm>
          <a:prstGeom prst="rect">
            <a:avLst/>
          </a:prstGeom>
        </p:spPr>
        <p:txBody>
          <a:bodyPr spcFirstLastPara="1" vert="horz" lIns="91440" tIns="45720" rIns="91440" bIns="45720" rtlCol="0" anchor="t" anchorCtr="0">
            <a:normAutofit/>
          </a:bodyPr>
          <a:lstStyle/>
          <a:p>
            <a:pPr marL="0" lvl="0" indent="0" algn="ctr">
              <a:buSzPct val="80000"/>
            </a:pPr>
            <a:r>
              <a:rPr lang="en-US" cap="all" dirty="0">
                <a:solidFill>
                  <a:schemeClr val="bg2">
                    <a:lumMod val="40000"/>
                    <a:lumOff val="60000"/>
                  </a:schemeClr>
                </a:solidFill>
              </a:rPr>
              <a:t>Dr. Nicole Broder</a:t>
            </a:r>
          </a:p>
          <a:p>
            <a:pPr marL="0" lvl="0" indent="0" algn="ctr">
              <a:buSzPct val="80000"/>
            </a:pPr>
            <a:r>
              <a:rPr lang="en-US" cap="all" dirty="0">
                <a:solidFill>
                  <a:schemeClr val="bg2">
                    <a:lumMod val="40000"/>
                    <a:lumOff val="60000"/>
                  </a:schemeClr>
                </a:solidFill>
              </a:rPr>
              <a:t>National Elementary Counselor</a:t>
            </a:r>
          </a:p>
        </p:txBody>
      </p:sp>
      <p:pic>
        <p:nvPicPr>
          <p:cNvPr id="11" name="Picture Placeholder 10">
            <a:extLst>
              <a:ext uri="{FF2B5EF4-FFF2-40B4-BE49-F238E27FC236}">
                <a16:creationId xmlns:a16="http://schemas.microsoft.com/office/drawing/2014/main" id="{2EB21221-6AE2-534C-688E-40F66B8242C4}"/>
              </a:ext>
            </a:extLst>
          </p:cNvPr>
          <p:cNvPicPr>
            <a:picLocks noGrp="1" noChangeAspect="1"/>
          </p:cNvPicPr>
          <p:nvPr>
            <p:ph type="pic" idx="2"/>
          </p:nvPr>
        </p:nvPicPr>
        <p:blipFill>
          <a:blip r:embed="rId8"/>
          <a:srcRect l="250"/>
          <a:stretch/>
        </p:blipFill>
        <p:spPr>
          <a:xfrm>
            <a:off x="-1" y="10"/>
            <a:ext cx="4634681" cy="6857990"/>
          </a:xfrm>
          <a:prstGeom prst="rect">
            <a:avLst/>
          </a:prstGeom>
        </p:spPr>
      </p:pic>
      <p:pic>
        <p:nvPicPr>
          <p:cNvPr id="3" name="Picture 2" descr="A logo with text overlay&#10;&#10;Description automatically generated">
            <a:extLst>
              <a:ext uri="{FF2B5EF4-FFF2-40B4-BE49-F238E27FC236}">
                <a16:creationId xmlns:a16="http://schemas.microsoft.com/office/drawing/2014/main" id="{0C913D80-2FCA-50A5-B37B-8BF2310DAA1D}"/>
              </a:ext>
            </a:extLst>
          </p:cNvPr>
          <p:cNvPicPr>
            <a:picLocks noChangeAspect="1"/>
          </p:cNvPicPr>
          <p:nvPr/>
        </p:nvPicPr>
        <p:blipFill>
          <a:blip r:embed="rId9"/>
          <a:stretch>
            <a:fillRect/>
          </a:stretch>
        </p:blipFill>
        <p:spPr>
          <a:xfrm>
            <a:off x="8604290" y="87761"/>
            <a:ext cx="3491153" cy="11120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ct val="100000"/>
              <a:buFont typeface="Avenir"/>
              <a:buNone/>
            </a:pPr>
            <a:r>
              <a:rPr lang="en-US">
                <a:latin typeface="Avenir"/>
                <a:ea typeface="Avenir"/>
                <a:cs typeface="Avenir"/>
                <a:sym typeface="Avenir"/>
              </a:rPr>
              <a:t>Why is Writing a Useful Way to Cater to SEL?</a:t>
            </a:r>
            <a:endParaRPr/>
          </a:p>
        </p:txBody>
      </p:sp>
      <p:sp>
        <p:nvSpPr>
          <p:cNvPr id="266" name="Google Shape;266;p7"/>
          <p:cNvSpPr txBox="1">
            <a:spLocks noGrp="1"/>
          </p:cNvSpPr>
          <p:nvPr>
            <p:ph sz="half" idx="1"/>
          </p:nvPr>
        </p:nvSpPr>
        <p:spPr>
          <a:xfrm>
            <a:off x="458694" y="2310570"/>
            <a:ext cx="556110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SzPts val="2800"/>
              <a:buChar char="•"/>
            </a:pPr>
            <a:r>
              <a:rPr lang="en-US" dirty="0"/>
              <a:t>encourages communication</a:t>
            </a:r>
            <a:endParaRPr dirty="0"/>
          </a:p>
          <a:p>
            <a:pPr marL="228600" lvl="0" indent="-228600" algn="l" rtl="0">
              <a:lnSpc>
                <a:spcPct val="110000"/>
              </a:lnSpc>
              <a:spcBef>
                <a:spcPts val="1000"/>
              </a:spcBef>
              <a:spcAft>
                <a:spcPts val="0"/>
              </a:spcAft>
              <a:buSzPts val="2800"/>
              <a:buChar char="•"/>
            </a:pPr>
            <a:r>
              <a:rPr lang="en-US" dirty="0"/>
              <a:t>feels therapeutic</a:t>
            </a:r>
            <a:endParaRPr dirty="0"/>
          </a:p>
          <a:p>
            <a:pPr marL="228600" lvl="0" indent="-228600" algn="l" rtl="0">
              <a:lnSpc>
                <a:spcPct val="110000"/>
              </a:lnSpc>
              <a:spcBef>
                <a:spcPts val="1000"/>
              </a:spcBef>
              <a:spcAft>
                <a:spcPts val="0"/>
              </a:spcAft>
              <a:buSzPts val="2800"/>
              <a:buChar char="•"/>
            </a:pPr>
            <a:r>
              <a:rPr lang="en-US" dirty="0"/>
              <a:t>creative way to respond to literature and the world around us</a:t>
            </a:r>
            <a:endParaRPr dirty="0"/>
          </a:p>
          <a:p>
            <a:pPr marL="228600" lvl="0" indent="-228600" algn="l" rtl="0">
              <a:lnSpc>
                <a:spcPct val="110000"/>
              </a:lnSpc>
              <a:spcBef>
                <a:spcPts val="1000"/>
              </a:spcBef>
              <a:spcAft>
                <a:spcPts val="0"/>
              </a:spcAft>
              <a:buSzPts val="2800"/>
              <a:buChar char="•"/>
            </a:pPr>
            <a:r>
              <a:rPr lang="en-US" dirty="0"/>
              <a:t>helps to internalize social and emotional competencies</a:t>
            </a:r>
          </a:p>
          <a:p>
            <a:pPr marL="228600" lvl="0" indent="-228600" algn="l" rtl="0">
              <a:lnSpc>
                <a:spcPct val="110000"/>
              </a:lnSpc>
              <a:spcBef>
                <a:spcPts val="1000"/>
              </a:spcBef>
              <a:spcAft>
                <a:spcPts val="0"/>
              </a:spcAft>
              <a:buSzPts val="2800"/>
              <a:buChar char="•"/>
            </a:pPr>
            <a:r>
              <a:rPr lang="en-US" dirty="0"/>
              <a:t>motivates pupils to succeed</a:t>
            </a:r>
          </a:p>
          <a:p>
            <a:pPr marL="228600" lvl="0" indent="-228600" algn="l" rtl="0">
              <a:lnSpc>
                <a:spcPct val="110000"/>
              </a:lnSpc>
              <a:spcBef>
                <a:spcPts val="1000"/>
              </a:spcBef>
              <a:spcAft>
                <a:spcPts val="0"/>
              </a:spcAft>
              <a:buSzPts val="2800"/>
              <a:buChar char="•"/>
            </a:pPr>
            <a:endParaRPr dirty="0"/>
          </a:p>
        </p:txBody>
      </p:sp>
      <p:pic>
        <p:nvPicPr>
          <p:cNvPr id="267" name="Google Shape;267;p7" descr="Text, whiteboard&#10;&#10;Description automatically generated"/>
          <p:cNvPicPr preferRelativeResize="0"/>
          <p:nvPr/>
        </p:nvPicPr>
        <p:blipFill rotWithShape="1">
          <a:blip r:embed="rId3">
            <a:alphaModFix/>
          </a:blip>
          <a:srcRect/>
          <a:stretch/>
        </p:blipFill>
        <p:spPr>
          <a:xfrm>
            <a:off x="6172199" y="2298206"/>
            <a:ext cx="5561105" cy="3406176"/>
          </a:xfrm>
          <a:prstGeom prst="rect">
            <a:avLst/>
          </a:prstGeom>
          <a:noFill/>
          <a:ln>
            <a:noFill/>
          </a:ln>
        </p:spPr>
      </p:pic>
      <p:sp>
        <p:nvSpPr>
          <p:cNvPr id="269" name="Google Shape;269;p7"/>
          <p:cNvSpPr txBox="1"/>
          <p:nvPr/>
        </p:nvSpPr>
        <p:spPr>
          <a:xfrm>
            <a:off x="9193827" y="5504327"/>
            <a:ext cx="2539477"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u="sng">
                <a:solidFill>
                  <a:srgbClr val="FFFFFF"/>
                </a:solidFill>
                <a:latin typeface="Avenir"/>
                <a:ea typeface="Avenir"/>
                <a:cs typeface="Avenir"/>
                <a:sym typeface="Avenir"/>
                <a:hlinkClick r:id="rId4">
                  <a:extLst>
                    <a:ext uri="{A12FA001-AC4F-418D-AE19-62706E023703}">
                      <ahyp:hlinkClr xmlns:ahyp="http://schemas.microsoft.com/office/drawing/2018/hyperlinkcolor" val="tx"/>
                    </a:ext>
                  </a:extLst>
                </a:hlinkClick>
              </a:rPr>
              <a:t>This Photo</a:t>
            </a:r>
            <a:r>
              <a:rPr lang="en-US" sz="700">
                <a:solidFill>
                  <a:srgbClr val="FFFFFF"/>
                </a:solidFill>
                <a:latin typeface="Avenir"/>
                <a:ea typeface="Avenir"/>
                <a:cs typeface="Avenir"/>
                <a:sym typeface="Avenir"/>
              </a:rPr>
              <a:t> by Unknown Author is licensed under </a:t>
            </a:r>
            <a:r>
              <a:rPr lang="en-US" sz="700" u="sng">
                <a:solidFill>
                  <a:srgbClr val="FFFFFF"/>
                </a:solidFill>
                <a:latin typeface="Avenir"/>
                <a:ea typeface="Avenir"/>
                <a:cs typeface="Avenir"/>
                <a:sym typeface="Avenir"/>
                <a:hlinkClick r:id="rId5">
                  <a:extLst>
                    <a:ext uri="{A12FA001-AC4F-418D-AE19-62706E023703}">
                      <ahyp:hlinkClr xmlns:ahyp="http://schemas.microsoft.com/office/drawing/2018/hyperlinkcolor" val="tx"/>
                    </a:ext>
                  </a:extLst>
                </a:hlinkClick>
              </a:rPr>
              <a:t>CC BY</a:t>
            </a:r>
            <a:endParaRPr sz="700">
              <a:solidFill>
                <a:srgbClr val="FFFFFF"/>
              </a:solidFill>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8"/>
          <p:cNvSpPr txBox="1">
            <a:spLocks noGrp="1"/>
          </p:cNvSpPr>
          <p:nvPr>
            <p:ph type="title"/>
          </p:nvPr>
        </p:nvSpPr>
        <p:spPr>
          <a:xfrm>
            <a:off x="2733712" y="522940"/>
            <a:ext cx="6072776" cy="162232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AE743D"/>
              </a:buClr>
              <a:buSzPts val="4400"/>
              <a:buFont typeface="Arial"/>
              <a:buNone/>
            </a:pPr>
            <a:r>
              <a:rPr lang="en-GB" dirty="0">
                <a:solidFill>
                  <a:schemeClr val="tx1"/>
                </a:solidFill>
                <a:latin typeface="Arial"/>
                <a:ea typeface="Arial"/>
                <a:cs typeface="Arial"/>
                <a:sym typeface="Arial"/>
              </a:rPr>
              <a:t>What makes writing in L2 so difficult?</a:t>
            </a:r>
            <a:endParaRPr lang="en-GB" dirty="0">
              <a:solidFill>
                <a:schemeClr val="tx1"/>
              </a:solidFill>
            </a:endParaRPr>
          </a:p>
        </p:txBody>
      </p:sp>
      <p:grpSp>
        <p:nvGrpSpPr>
          <p:cNvPr id="276" name="Google Shape;276;p8"/>
          <p:cNvGrpSpPr/>
          <p:nvPr/>
        </p:nvGrpSpPr>
        <p:grpSpPr>
          <a:xfrm>
            <a:off x="3381153" y="2420592"/>
            <a:ext cx="5316280" cy="3808025"/>
            <a:chOff x="3435629" y="1857"/>
            <a:chExt cx="6662435" cy="3808025"/>
          </a:xfrm>
        </p:grpSpPr>
        <p:sp>
          <p:nvSpPr>
            <p:cNvPr id="277" name="Google Shape;277;p8"/>
            <p:cNvSpPr/>
            <p:nvPr/>
          </p:nvSpPr>
          <p:spPr>
            <a:xfrm>
              <a:off x="3693954" y="1857"/>
              <a:ext cx="6066845" cy="3808025"/>
            </a:xfrm>
            <a:prstGeom prst="rect">
              <a:avLst/>
            </a:prstGeom>
            <a:solidFill>
              <a:schemeClr val="bg2">
                <a:lumMod val="50000"/>
              </a:schemeClr>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spc="50">
                <a:ln w="9525" cmpd="sng">
                  <a:solidFill>
                    <a:schemeClr val="accent1"/>
                  </a:solidFill>
                  <a:prstDash val="solid"/>
                </a:ln>
                <a:solidFill>
                  <a:schemeClr val="tx2"/>
                </a:solidFill>
                <a:effectLst>
                  <a:glow rad="38100">
                    <a:schemeClr val="accent1">
                      <a:alpha val="40000"/>
                    </a:schemeClr>
                  </a:glow>
                </a:effectLst>
              </a:endParaRPr>
            </a:p>
          </p:txBody>
        </p:sp>
        <p:sp>
          <p:nvSpPr>
            <p:cNvPr id="278" name="Google Shape;278;p8"/>
            <p:cNvSpPr txBox="1"/>
            <p:nvPr/>
          </p:nvSpPr>
          <p:spPr>
            <a:xfrm>
              <a:off x="3435629" y="1857"/>
              <a:ext cx="6662435" cy="380802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Avenir"/>
                <a:buNone/>
              </a:pPr>
              <a:endParaRPr sz="1600" b="1" i="0" spc="50" dirty="0">
                <a:ln w="9525" cmpd="sng">
                  <a:solidFill>
                    <a:schemeClr val="accent1"/>
                  </a:solidFill>
                  <a:prstDash val="solid"/>
                </a:ln>
                <a:solidFill>
                  <a:schemeClr val="tx2"/>
                </a:solidFill>
                <a:effectLst>
                  <a:glow rad="38100">
                    <a:schemeClr val="accent1">
                      <a:alpha val="40000"/>
                    </a:schemeClr>
                  </a:glow>
                </a:effectLst>
                <a:latin typeface="Avenir"/>
                <a:ea typeface="Avenir"/>
                <a:cs typeface="Avenir"/>
                <a:sym typeface="Avenir"/>
              </a:endParaRPr>
            </a:p>
            <a:p>
              <a:pPr marL="0" marR="0" lvl="0" indent="0" algn="ctr" rtl="0">
                <a:lnSpc>
                  <a:spcPct val="90000"/>
                </a:lnSpc>
                <a:spcBef>
                  <a:spcPts val="560"/>
                </a:spcBef>
                <a:spcAft>
                  <a:spcPts val="0"/>
                </a:spcAft>
                <a:buClr>
                  <a:schemeClr val="dk1"/>
                </a:buClr>
                <a:buSzPts val="1600"/>
                <a:buFont typeface="Avenir"/>
                <a:buNone/>
              </a:pPr>
              <a:endParaRPr sz="1600" b="1" i="0" spc="50" dirty="0">
                <a:ln w="9525" cmpd="sng">
                  <a:solidFill>
                    <a:schemeClr val="accent1"/>
                  </a:solidFill>
                  <a:prstDash val="solid"/>
                </a:ln>
                <a:solidFill>
                  <a:schemeClr val="tx2"/>
                </a:solidFill>
                <a:effectLst>
                  <a:glow rad="38100">
                    <a:schemeClr val="accent1">
                      <a:alpha val="40000"/>
                    </a:schemeClr>
                  </a:glow>
                </a:effectLst>
                <a:latin typeface="Avenir"/>
                <a:ea typeface="Avenir"/>
                <a:cs typeface="Avenir"/>
                <a:sym typeface="Avenir"/>
              </a:endParaRPr>
            </a:p>
            <a:p>
              <a:pPr marL="0" marR="0" lvl="0" indent="0" algn="ctr" rtl="0">
                <a:lnSpc>
                  <a:spcPct val="90000"/>
                </a:lnSpc>
                <a:spcBef>
                  <a:spcPts val="560"/>
                </a:spcBef>
                <a:spcAft>
                  <a:spcPts val="0"/>
                </a:spcAft>
                <a:buClr>
                  <a:schemeClr val="lt1"/>
                </a:buClr>
                <a:buSzPts val="2400"/>
                <a:buFont typeface="Arial"/>
                <a:buNone/>
              </a:pPr>
              <a:r>
                <a:rPr lang="en-US" sz="2400" b="1" i="0" spc="50" dirty="0">
                  <a:ln w="9525" cmpd="sng">
                    <a:solidFill>
                      <a:schemeClr val="accent1"/>
                    </a:solidFill>
                    <a:prstDash val="solid"/>
                  </a:ln>
                  <a:solidFill>
                    <a:schemeClr val="tx2"/>
                  </a:solidFill>
                  <a:effectLst>
                    <a:glow rad="38100">
                      <a:schemeClr val="accent1">
                        <a:alpha val="40000"/>
                      </a:schemeClr>
                    </a:glow>
                  </a:effectLst>
                  <a:latin typeface="Arial"/>
                  <a:ea typeface="Arial"/>
                  <a:cs typeface="Arial"/>
                  <a:sym typeface="Arial"/>
                </a:rPr>
                <a:t>having something to say</a:t>
              </a:r>
              <a:endParaRPr b="1" spc="50" dirty="0">
                <a:ln w="9525" cmpd="sng">
                  <a:solidFill>
                    <a:schemeClr val="accent1"/>
                  </a:solidFill>
                  <a:prstDash val="solid"/>
                </a:ln>
                <a:solidFill>
                  <a:schemeClr val="tx2"/>
                </a:solidFill>
                <a:effectLst>
                  <a:glow rad="38100">
                    <a:schemeClr val="accent1">
                      <a:alpha val="40000"/>
                    </a:schemeClr>
                  </a:glow>
                </a:effectLst>
              </a:endParaRPr>
            </a:p>
            <a:p>
              <a:pPr marL="0" marR="0" lvl="0" indent="0" algn="ctr" rtl="0">
                <a:lnSpc>
                  <a:spcPct val="90000"/>
                </a:lnSpc>
                <a:spcBef>
                  <a:spcPts val="840"/>
                </a:spcBef>
                <a:spcAft>
                  <a:spcPts val="0"/>
                </a:spcAft>
                <a:buClr>
                  <a:schemeClr val="lt1"/>
                </a:buClr>
                <a:buSzPts val="2400"/>
                <a:buFont typeface="Arial"/>
                <a:buNone/>
              </a:pPr>
              <a:r>
                <a:rPr lang="en-US" sz="2400" b="1" i="0" spc="50" dirty="0">
                  <a:ln w="9525" cmpd="sng">
                    <a:solidFill>
                      <a:schemeClr val="accent1"/>
                    </a:solidFill>
                    <a:prstDash val="solid"/>
                  </a:ln>
                  <a:solidFill>
                    <a:schemeClr val="tx2"/>
                  </a:solidFill>
                  <a:effectLst>
                    <a:glow rad="38100">
                      <a:schemeClr val="accent1">
                        <a:alpha val="40000"/>
                      </a:schemeClr>
                    </a:glow>
                  </a:effectLst>
                  <a:latin typeface="Arial"/>
                  <a:ea typeface="Arial"/>
                  <a:cs typeface="Arial"/>
                  <a:sym typeface="Arial"/>
                </a:rPr>
                <a:t>spelling</a:t>
              </a:r>
              <a:endParaRPr b="1" spc="50" dirty="0">
                <a:ln w="9525" cmpd="sng">
                  <a:solidFill>
                    <a:schemeClr val="accent1"/>
                  </a:solidFill>
                  <a:prstDash val="solid"/>
                </a:ln>
                <a:solidFill>
                  <a:schemeClr val="tx2"/>
                </a:solidFill>
                <a:effectLst>
                  <a:glow rad="38100">
                    <a:schemeClr val="accent1">
                      <a:alpha val="40000"/>
                    </a:schemeClr>
                  </a:glow>
                </a:effectLst>
              </a:endParaRPr>
            </a:p>
            <a:p>
              <a:pPr marL="0" marR="0" lvl="0" indent="0" algn="ctr" rtl="0">
                <a:lnSpc>
                  <a:spcPct val="90000"/>
                </a:lnSpc>
                <a:spcBef>
                  <a:spcPts val="840"/>
                </a:spcBef>
                <a:spcAft>
                  <a:spcPts val="0"/>
                </a:spcAft>
                <a:buClr>
                  <a:schemeClr val="lt1"/>
                </a:buClr>
                <a:buSzPts val="2400"/>
                <a:buFont typeface="Arial"/>
                <a:buNone/>
              </a:pPr>
              <a:r>
                <a:rPr lang="en-US" sz="2400" b="1" i="0" spc="50" dirty="0">
                  <a:ln w="9525" cmpd="sng">
                    <a:solidFill>
                      <a:schemeClr val="accent1"/>
                    </a:solidFill>
                    <a:prstDash val="solid"/>
                  </a:ln>
                  <a:solidFill>
                    <a:schemeClr val="tx2"/>
                  </a:solidFill>
                  <a:effectLst>
                    <a:glow rad="38100">
                      <a:schemeClr val="accent1">
                        <a:alpha val="40000"/>
                      </a:schemeClr>
                    </a:glow>
                  </a:effectLst>
                  <a:latin typeface="Arial"/>
                  <a:ea typeface="Arial"/>
                  <a:cs typeface="Arial"/>
                  <a:sym typeface="Arial"/>
                </a:rPr>
                <a:t>mixed tenses</a:t>
              </a:r>
              <a:endParaRPr b="1" spc="50" dirty="0">
                <a:ln w="9525" cmpd="sng">
                  <a:solidFill>
                    <a:schemeClr val="accent1"/>
                  </a:solidFill>
                  <a:prstDash val="solid"/>
                </a:ln>
                <a:solidFill>
                  <a:schemeClr val="tx2"/>
                </a:solidFill>
                <a:effectLst>
                  <a:glow rad="38100">
                    <a:schemeClr val="accent1">
                      <a:alpha val="40000"/>
                    </a:schemeClr>
                  </a:glow>
                </a:effectLst>
              </a:endParaRPr>
            </a:p>
            <a:p>
              <a:pPr marL="0" marR="0" lvl="0" indent="0" algn="ctr" rtl="0">
                <a:lnSpc>
                  <a:spcPct val="90000"/>
                </a:lnSpc>
                <a:spcBef>
                  <a:spcPts val="840"/>
                </a:spcBef>
                <a:spcAft>
                  <a:spcPts val="0"/>
                </a:spcAft>
                <a:buClr>
                  <a:schemeClr val="lt1"/>
                </a:buClr>
                <a:buSzPts val="2400"/>
                <a:buFont typeface="Arial"/>
                <a:buNone/>
              </a:pPr>
              <a:r>
                <a:rPr lang="en-US" sz="2400" b="1" i="0" spc="50" dirty="0">
                  <a:ln w="9525" cmpd="sng">
                    <a:solidFill>
                      <a:schemeClr val="accent1"/>
                    </a:solidFill>
                    <a:prstDash val="solid"/>
                  </a:ln>
                  <a:solidFill>
                    <a:schemeClr val="tx2"/>
                  </a:solidFill>
                  <a:effectLst>
                    <a:glow rad="38100">
                      <a:schemeClr val="accent1">
                        <a:alpha val="40000"/>
                      </a:schemeClr>
                    </a:glow>
                  </a:effectLst>
                  <a:latin typeface="Arial"/>
                  <a:ea typeface="Arial"/>
                  <a:cs typeface="Arial"/>
                  <a:sym typeface="Arial"/>
                </a:rPr>
                <a:t>vocabulary </a:t>
              </a:r>
              <a:endParaRPr b="1" spc="50" dirty="0">
                <a:ln w="9525" cmpd="sng">
                  <a:solidFill>
                    <a:schemeClr val="accent1"/>
                  </a:solidFill>
                  <a:prstDash val="solid"/>
                </a:ln>
                <a:solidFill>
                  <a:schemeClr val="tx2"/>
                </a:solidFill>
                <a:effectLst>
                  <a:glow rad="38100">
                    <a:schemeClr val="accent1">
                      <a:alpha val="40000"/>
                    </a:schemeClr>
                  </a:glow>
                </a:effectLst>
              </a:endParaRPr>
            </a:p>
            <a:p>
              <a:pPr marL="0" marR="0" lvl="0" indent="0" algn="ctr" rtl="0">
                <a:lnSpc>
                  <a:spcPct val="90000"/>
                </a:lnSpc>
                <a:spcBef>
                  <a:spcPts val="840"/>
                </a:spcBef>
                <a:spcAft>
                  <a:spcPts val="0"/>
                </a:spcAft>
                <a:buClr>
                  <a:schemeClr val="lt1"/>
                </a:buClr>
                <a:buSzPts val="2400"/>
                <a:buFont typeface="Arial"/>
                <a:buNone/>
              </a:pPr>
              <a:r>
                <a:rPr lang="en-US" sz="2400" b="1" i="0" spc="50" dirty="0">
                  <a:ln w="9525" cmpd="sng">
                    <a:solidFill>
                      <a:schemeClr val="accent1"/>
                    </a:solidFill>
                    <a:prstDash val="solid"/>
                  </a:ln>
                  <a:solidFill>
                    <a:schemeClr val="tx2"/>
                  </a:solidFill>
                  <a:effectLst>
                    <a:glow rad="38100">
                      <a:schemeClr val="accent1">
                        <a:alpha val="40000"/>
                      </a:schemeClr>
                    </a:glow>
                  </a:effectLst>
                  <a:latin typeface="Arial"/>
                  <a:ea typeface="Arial"/>
                  <a:cs typeface="Arial"/>
                  <a:sym typeface="Arial"/>
                </a:rPr>
                <a:t>punctuation</a:t>
              </a:r>
              <a:endParaRPr b="1" spc="50" dirty="0">
                <a:ln w="9525" cmpd="sng">
                  <a:solidFill>
                    <a:schemeClr val="accent1"/>
                  </a:solidFill>
                  <a:prstDash val="solid"/>
                </a:ln>
                <a:solidFill>
                  <a:schemeClr val="tx2"/>
                </a:solidFill>
                <a:effectLst>
                  <a:glow rad="38100">
                    <a:schemeClr val="accent1">
                      <a:alpha val="40000"/>
                    </a:schemeClr>
                  </a:glow>
                </a:effectLst>
              </a:endParaRPr>
            </a:p>
            <a:p>
              <a:pPr marL="0" marR="0" lvl="0" indent="0" algn="ctr" rtl="0">
                <a:lnSpc>
                  <a:spcPct val="90000"/>
                </a:lnSpc>
                <a:spcBef>
                  <a:spcPts val="840"/>
                </a:spcBef>
                <a:spcAft>
                  <a:spcPts val="0"/>
                </a:spcAft>
                <a:buClr>
                  <a:schemeClr val="lt1"/>
                </a:buClr>
                <a:buSzPts val="2400"/>
                <a:buFont typeface="Arial"/>
                <a:buNone/>
              </a:pPr>
              <a:r>
                <a:rPr lang="en-US" sz="2400" b="1" i="0" spc="50" dirty="0">
                  <a:ln w="9525" cmpd="sng">
                    <a:solidFill>
                      <a:schemeClr val="accent1"/>
                    </a:solidFill>
                    <a:prstDash val="solid"/>
                  </a:ln>
                  <a:solidFill>
                    <a:schemeClr val="tx2"/>
                  </a:solidFill>
                  <a:effectLst>
                    <a:glow rad="38100">
                      <a:schemeClr val="accent1">
                        <a:alpha val="40000"/>
                      </a:schemeClr>
                    </a:glow>
                  </a:effectLst>
                  <a:latin typeface="Arial"/>
                  <a:ea typeface="Arial"/>
                  <a:cs typeface="Arial"/>
                  <a:sym typeface="Arial"/>
                </a:rPr>
                <a:t>L1 interference</a:t>
              </a:r>
              <a:endParaRPr b="1" spc="50" dirty="0">
                <a:ln w="9525" cmpd="sng">
                  <a:solidFill>
                    <a:schemeClr val="accent1"/>
                  </a:solidFill>
                  <a:prstDash val="solid"/>
                </a:ln>
                <a:solidFill>
                  <a:schemeClr val="tx2"/>
                </a:solidFill>
                <a:effectLst>
                  <a:glow rad="38100">
                    <a:schemeClr val="accent1">
                      <a:alpha val="40000"/>
                    </a:schemeClr>
                  </a:glow>
                </a:effectLst>
              </a:endParaRPr>
            </a:p>
            <a:p>
              <a:pPr marL="0" marR="0" lvl="0" indent="0" algn="ctr" rtl="0">
                <a:lnSpc>
                  <a:spcPct val="90000"/>
                </a:lnSpc>
                <a:spcBef>
                  <a:spcPts val="840"/>
                </a:spcBef>
                <a:spcAft>
                  <a:spcPts val="0"/>
                </a:spcAft>
                <a:buClr>
                  <a:schemeClr val="lt1"/>
                </a:buClr>
                <a:buSzPts val="2400"/>
                <a:buFont typeface="Arial"/>
                <a:buNone/>
              </a:pPr>
              <a:r>
                <a:rPr lang="en-US" sz="2400" b="1" i="0" spc="50" dirty="0">
                  <a:ln w="9525" cmpd="sng">
                    <a:solidFill>
                      <a:schemeClr val="accent1"/>
                    </a:solidFill>
                    <a:prstDash val="solid"/>
                  </a:ln>
                  <a:solidFill>
                    <a:schemeClr val="tx2"/>
                  </a:solidFill>
                  <a:effectLst>
                    <a:glow rad="38100">
                      <a:schemeClr val="accent1">
                        <a:alpha val="40000"/>
                      </a:schemeClr>
                    </a:glow>
                  </a:effectLst>
                  <a:latin typeface="Arial"/>
                  <a:ea typeface="Arial"/>
                  <a:cs typeface="Arial"/>
                  <a:sym typeface="Arial"/>
                </a:rPr>
                <a:t>limited background knowledge</a:t>
              </a:r>
              <a:endParaRPr b="1" spc="50" dirty="0">
                <a:ln w="9525" cmpd="sng">
                  <a:solidFill>
                    <a:schemeClr val="accent1"/>
                  </a:solidFill>
                  <a:prstDash val="solid"/>
                </a:ln>
                <a:solidFill>
                  <a:schemeClr val="tx2"/>
                </a:solidFill>
                <a:effectLst>
                  <a:glow rad="38100">
                    <a:schemeClr val="accent1">
                      <a:alpha val="40000"/>
                    </a:schemeClr>
                  </a:glow>
                </a:effectLst>
              </a:endParaRPr>
            </a:p>
            <a:p>
              <a:pPr marL="0" marR="0" lvl="0" indent="0" algn="ctr" rtl="0">
                <a:lnSpc>
                  <a:spcPct val="90000"/>
                </a:lnSpc>
                <a:spcBef>
                  <a:spcPts val="840"/>
                </a:spcBef>
                <a:spcAft>
                  <a:spcPts val="0"/>
                </a:spcAft>
                <a:buClr>
                  <a:schemeClr val="lt1"/>
                </a:buClr>
                <a:buSzPts val="2400"/>
                <a:buFont typeface="Arial"/>
                <a:buNone/>
              </a:pPr>
              <a:r>
                <a:rPr lang="en-US" sz="2400" b="1" i="0" spc="50" dirty="0">
                  <a:ln w="9525" cmpd="sng">
                    <a:solidFill>
                      <a:schemeClr val="accent1"/>
                    </a:solidFill>
                    <a:prstDash val="solid"/>
                  </a:ln>
                  <a:solidFill>
                    <a:schemeClr val="tx2"/>
                  </a:solidFill>
                  <a:effectLst>
                    <a:glow rad="38100">
                      <a:schemeClr val="accent1">
                        <a:alpha val="40000"/>
                      </a:schemeClr>
                    </a:glow>
                  </a:effectLst>
                  <a:latin typeface="Arial"/>
                  <a:ea typeface="Arial"/>
                  <a:cs typeface="Arial"/>
                  <a:sym typeface="Arial"/>
                </a:rPr>
                <a:t>organizing ideas</a:t>
              </a:r>
              <a:endParaRPr b="1" spc="50" dirty="0">
                <a:ln w="9525" cmpd="sng">
                  <a:solidFill>
                    <a:schemeClr val="accent1"/>
                  </a:solidFill>
                  <a:prstDash val="solid"/>
                </a:ln>
                <a:solidFill>
                  <a:schemeClr val="tx2"/>
                </a:solidFill>
                <a:effectLst>
                  <a:glow rad="38100">
                    <a:schemeClr val="accent1">
                      <a:alpha val="40000"/>
                    </a:schemeClr>
                  </a:glow>
                </a:effectLst>
              </a:endParaRPr>
            </a:p>
            <a:p>
              <a:pPr marL="0" marR="0" lvl="0" indent="0" algn="ctr" rtl="0">
                <a:lnSpc>
                  <a:spcPct val="90000"/>
                </a:lnSpc>
                <a:spcBef>
                  <a:spcPts val="840"/>
                </a:spcBef>
                <a:spcAft>
                  <a:spcPts val="0"/>
                </a:spcAft>
                <a:buClr>
                  <a:schemeClr val="dk1"/>
                </a:buClr>
                <a:buSzPts val="1600"/>
                <a:buFont typeface="Avenir"/>
                <a:buNone/>
              </a:pPr>
              <a:endParaRPr sz="1600" b="1" i="0" spc="50" dirty="0">
                <a:ln w="9525" cmpd="sng">
                  <a:solidFill>
                    <a:schemeClr val="accent1"/>
                  </a:solidFill>
                  <a:prstDash val="solid"/>
                </a:ln>
                <a:solidFill>
                  <a:schemeClr val="tx2"/>
                </a:solidFill>
                <a:effectLst>
                  <a:glow rad="38100">
                    <a:schemeClr val="accent1">
                      <a:alpha val="40000"/>
                    </a:schemeClr>
                  </a:glow>
                </a:effectLst>
                <a:latin typeface="Avenir"/>
                <a:ea typeface="Avenir"/>
                <a:cs typeface="Avenir"/>
                <a:sym typeface="Avenir"/>
              </a:endParaRPr>
            </a:p>
            <a:p>
              <a:pPr marL="0" marR="0" lvl="0" indent="0" algn="ctr" rtl="0">
                <a:lnSpc>
                  <a:spcPct val="90000"/>
                </a:lnSpc>
                <a:spcBef>
                  <a:spcPts val="560"/>
                </a:spcBef>
                <a:spcAft>
                  <a:spcPts val="0"/>
                </a:spcAft>
                <a:buClr>
                  <a:schemeClr val="dk1"/>
                </a:buClr>
                <a:buSzPts val="1600"/>
                <a:buFont typeface="Avenir"/>
                <a:buNone/>
              </a:pPr>
              <a:endParaRPr sz="1600" b="1" i="0" spc="50" dirty="0">
                <a:ln w="9525" cmpd="sng">
                  <a:solidFill>
                    <a:schemeClr val="accent1"/>
                  </a:solidFill>
                  <a:prstDash val="solid"/>
                </a:ln>
                <a:solidFill>
                  <a:schemeClr val="tx2"/>
                </a:solidFill>
                <a:effectLst>
                  <a:glow rad="38100">
                    <a:schemeClr val="accent1">
                      <a:alpha val="40000"/>
                    </a:schemeClr>
                  </a:glow>
                </a:effectLst>
                <a:latin typeface="Avenir"/>
                <a:ea typeface="Avenir"/>
                <a:cs typeface="Avenir"/>
                <a:sym typeface="Aveni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2b89d8c0c48_0_33"/>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323" name="Google Shape;323;g2b89d8c0c48_0_33"/>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324" name="Google Shape;324;g2b89d8c0c48_0_33"/>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325" name="Google Shape;325;g2b89d8c0c48_0_3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9"/>
        <p:cNvGrpSpPr/>
        <p:nvPr/>
      </p:nvGrpSpPr>
      <p:grpSpPr>
        <a:xfrm>
          <a:off x="0" y="0"/>
          <a:ext cx="0" cy="0"/>
          <a:chOff x="0" y="0"/>
          <a:chExt cx="0" cy="0"/>
        </a:xfrm>
      </p:grpSpPr>
      <p:sp>
        <p:nvSpPr>
          <p:cNvPr id="383" name="Rectangle 382">
            <a:extLst>
              <a:ext uri="{FF2B5EF4-FFF2-40B4-BE49-F238E27FC236}">
                <a16:creationId xmlns:a16="http://schemas.microsoft.com/office/drawing/2014/main" id="{C0B13FF8-2B3C-4BC1-B3E4-254B3F8C3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30" name="Google Shape;330;p10"/>
          <p:cNvSpPr txBox="1">
            <a:spLocks noGrp="1"/>
          </p:cNvSpPr>
          <p:nvPr>
            <p:ph type="title"/>
          </p:nvPr>
        </p:nvSpPr>
        <p:spPr>
          <a:xfrm>
            <a:off x="635223" y="629266"/>
            <a:ext cx="3116690" cy="5594554"/>
          </a:xfrm>
          <a:prstGeom prst="rect">
            <a:avLst/>
          </a:prstGeom>
        </p:spPr>
        <p:txBody>
          <a:bodyPr spcFirstLastPara="1" lIns="91425" tIns="45700" rIns="91425" bIns="45700" anchor="ctr" anchorCtr="0">
            <a:normAutofit/>
          </a:bodyPr>
          <a:lstStyle/>
          <a:p>
            <a:pPr marL="0" lvl="0" indent="0" rtl="0">
              <a:spcBef>
                <a:spcPts val="0"/>
              </a:spcBef>
              <a:spcAft>
                <a:spcPts val="0"/>
              </a:spcAft>
              <a:buClr>
                <a:srgbClr val="AE743D"/>
              </a:buClr>
              <a:buSzPts val="4400"/>
              <a:buFont typeface="Arial"/>
              <a:buNone/>
            </a:pPr>
            <a:r>
              <a:rPr lang="en-GB" sz="4800">
                <a:solidFill>
                  <a:srgbClr val="EBEBEB"/>
                </a:solidFill>
                <a:latin typeface="Arial"/>
                <a:ea typeface="Arial"/>
                <a:cs typeface="Arial"/>
                <a:sym typeface="Arial"/>
              </a:rPr>
              <a:t>Writing Projects</a:t>
            </a:r>
            <a:br>
              <a:rPr lang="en-GB" sz="4800">
                <a:solidFill>
                  <a:srgbClr val="EBEBEB"/>
                </a:solidFill>
                <a:latin typeface="Arial"/>
                <a:ea typeface="Arial"/>
                <a:cs typeface="Arial"/>
                <a:sym typeface="Arial"/>
              </a:rPr>
            </a:br>
            <a:r>
              <a:rPr lang="en-GB" sz="4800">
                <a:solidFill>
                  <a:srgbClr val="EBEBEB"/>
                </a:solidFill>
                <a:latin typeface="Arial"/>
                <a:ea typeface="Arial"/>
                <a:cs typeface="Arial"/>
                <a:sym typeface="Arial"/>
              </a:rPr>
              <a:t>From Beginning to End</a:t>
            </a:r>
            <a:endParaRPr lang="en-GB" sz="4800">
              <a:solidFill>
                <a:srgbClr val="EBEBEB"/>
              </a:solidFill>
            </a:endParaRPr>
          </a:p>
        </p:txBody>
      </p:sp>
      <p:sp>
        <p:nvSpPr>
          <p:cNvPr id="384" name="Freeform 7">
            <a:extLst>
              <a:ext uri="{FF2B5EF4-FFF2-40B4-BE49-F238E27FC236}">
                <a16:creationId xmlns:a16="http://schemas.microsoft.com/office/drawing/2014/main" id="{B9C1207E-FFD8-4821-AFE6-71C724360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85" name="Freeform: Shape 384">
            <a:extLst>
              <a:ext uri="{FF2B5EF4-FFF2-40B4-BE49-F238E27FC236}">
                <a16:creationId xmlns:a16="http://schemas.microsoft.com/office/drawing/2014/main" id="{2B199503-2632-490F-8EB2-759D88708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GB"/>
          </a:p>
        </p:txBody>
      </p:sp>
      <p:sp>
        <p:nvSpPr>
          <p:cNvPr id="386" name="Rectangle 385">
            <a:extLst>
              <a:ext uri="{FF2B5EF4-FFF2-40B4-BE49-F238E27FC236}">
                <a16:creationId xmlns:a16="http://schemas.microsoft.com/office/drawing/2014/main" id="{F11C7CB4-0228-486A-931A-262ABB670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331" name="Google Shape;331;p10"/>
          <p:cNvGrpSpPr/>
          <p:nvPr/>
        </p:nvGrpSpPr>
        <p:grpSpPr>
          <a:xfrm>
            <a:off x="5048452" y="3562395"/>
            <a:ext cx="6495850" cy="968324"/>
            <a:chOff x="5166" y="588095"/>
            <a:chExt cx="10527890" cy="1569375"/>
          </a:xfrm>
        </p:grpSpPr>
        <p:sp>
          <p:nvSpPr>
            <p:cNvPr id="332" name="Google Shape;332;p10"/>
            <p:cNvSpPr/>
            <p:nvPr/>
          </p:nvSpPr>
          <p:spPr>
            <a:xfrm>
              <a:off x="260190" y="588095"/>
              <a:ext cx="797765" cy="797765"/>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0"/>
            <p:cNvSpPr/>
            <p:nvPr/>
          </p:nvSpPr>
          <p:spPr>
            <a:xfrm>
              <a:off x="430205" y="758111"/>
              <a:ext cx="457734" cy="457734"/>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0"/>
            <p:cNvSpPr/>
            <p:nvPr/>
          </p:nvSpPr>
          <p:spPr>
            <a:xfrm>
              <a:off x="5166" y="1634345"/>
              <a:ext cx="1307812" cy="5231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0"/>
            <p:cNvSpPr txBox="1"/>
            <p:nvPr/>
          </p:nvSpPr>
          <p:spPr>
            <a:xfrm>
              <a:off x="5166" y="1634345"/>
              <a:ext cx="1307812" cy="523125"/>
            </a:xfrm>
            <a:prstGeom prst="rect">
              <a:avLst/>
            </a:prstGeom>
            <a:noFill/>
            <a:ln>
              <a:noFill/>
            </a:ln>
          </p:spPr>
          <p:txBody>
            <a:bodyPr spcFirstLastPara="1" wrap="square" lIns="0" tIns="0" rIns="0" bIns="0" anchor="t" anchorCtr="0">
              <a:noAutofit/>
            </a:bodyPr>
            <a:lstStyle/>
            <a:p>
              <a:pPr algn="ctr" defTabSz="276103">
                <a:spcAft>
                  <a:spcPts val="594"/>
                </a:spcAft>
                <a:buClr>
                  <a:srgbClr val="AE743D"/>
                </a:buClr>
                <a:buSzPts val="1200"/>
              </a:pPr>
              <a:r>
                <a:rPr lang="en-US" sz="725" kern="1200">
                  <a:solidFill>
                    <a:srgbClr val="AE743D"/>
                  </a:solidFill>
                  <a:latin typeface="Arial"/>
                  <a:ea typeface="+mn-ea"/>
                  <a:cs typeface="Arial"/>
                  <a:sym typeface="Arial"/>
                </a:rPr>
                <a:t>INTRODUCTION</a:t>
              </a:r>
              <a:endParaRPr/>
            </a:p>
          </p:txBody>
        </p:sp>
        <p:sp>
          <p:nvSpPr>
            <p:cNvPr id="336" name="Google Shape;336;p10"/>
            <p:cNvSpPr/>
            <p:nvPr/>
          </p:nvSpPr>
          <p:spPr>
            <a:xfrm>
              <a:off x="1796869" y="588095"/>
              <a:ext cx="797765" cy="797765"/>
            </a:xfrm>
            <a:prstGeom prst="ellipse">
              <a:avLst/>
            </a:prstGeom>
            <a:solidFill>
              <a:srgbClr val="CB9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0"/>
            <p:cNvSpPr/>
            <p:nvPr/>
          </p:nvSpPr>
          <p:spPr>
            <a:xfrm>
              <a:off x="1966885" y="758111"/>
              <a:ext cx="457734" cy="45773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0"/>
            <p:cNvSpPr/>
            <p:nvPr/>
          </p:nvSpPr>
          <p:spPr>
            <a:xfrm>
              <a:off x="1541846" y="1634345"/>
              <a:ext cx="1307812" cy="5231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0"/>
            <p:cNvSpPr txBox="1"/>
            <p:nvPr/>
          </p:nvSpPr>
          <p:spPr>
            <a:xfrm>
              <a:off x="1541846" y="1634345"/>
              <a:ext cx="1307812" cy="523125"/>
            </a:xfrm>
            <a:prstGeom prst="rect">
              <a:avLst/>
            </a:prstGeom>
            <a:noFill/>
            <a:ln>
              <a:noFill/>
            </a:ln>
          </p:spPr>
          <p:txBody>
            <a:bodyPr spcFirstLastPara="1" wrap="square" lIns="0" tIns="0" rIns="0" bIns="0" anchor="t" anchorCtr="0">
              <a:noAutofit/>
            </a:bodyPr>
            <a:lstStyle/>
            <a:p>
              <a:pPr algn="ctr" defTabSz="276103">
                <a:spcAft>
                  <a:spcPts val="594"/>
                </a:spcAft>
                <a:buClr>
                  <a:srgbClr val="AE743D"/>
                </a:buClr>
                <a:buSzPts val="1200"/>
              </a:pPr>
              <a:r>
                <a:rPr lang="en-US" sz="725" kern="1200">
                  <a:solidFill>
                    <a:srgbClr val="AE743D"/>
                  </a:solidFill>
                  <a:latin typeface="Arial"/>
                  <a:ea typeface="+mn-ea"/>
                  <a:cs typeface="Arial"/>
                  <a:sym typeface="Arial"/>
                </a:rPr>
                <a:t>CONTENT</a:t>
              </a:r>
              <a:endParaRPr/>
            </a:p>
          </p:txBody>
        </p:sp>
        <p:sp>
          <p:nvSpPr>
            <p:cNvPr id="340" name="Google Shape;340;p10"/>
            <p:cNvSpPr/>
            <p:nvPr/>
          </p:nvSpPr>
          <p:spPr>
            <a:xfrm>
              <a:off x="3333549" y="588095"/>
              <a:ext cx="797765" cy="797765"/>
            </a:xfrm>
            <a:prstGeom prst="ellipse">
              <a:avLst/>
            </a:prstGeom>
            <a:solidFill>
              <a:srgbClr val="767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0"/>
            <p:cNvSpPr/>
            <p:nvPr/>
          </p:nvSpPr>
          <p:spPr>
            <a:xfrm>
              <a:off x="3503565" y="758111"/>
              <a:ext cx="457734" cy="45773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0"/>
            <p:cNvSpPr/>
            <p:nvPr/>
          </p:nvSpPr>
          <p:spPr>
            <a:xfrm>
              <a:off x="3078526" y="1634345"/>
              <a:ext cx="1307812" cy="5231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0"/>
            <p:cNvSpPr txBox="1"/>
            <p:nvPr/>
          </p:nvSpPr>
          <p:spPr>
            <a:xfrm>
              <a:off x="3078526" y="1634345"/>
              <a:ext cx="1307812" cy="523125"/>
            </a:xfrm>
            <a:prstGeom prst="rect">
              <a:avLst/>
            </a:prstGeom>
            <a:noFill/>
            <a:ln>
              <a:noFill/>
            </a:ln>
          </p:spPr>
          <p:txBody>
            <a:bodyPr spcFirstLastPara="1" wrap="square" lIns="0" tIns="0" rIns="0" bIns="0" anchor="t" anchorCtr="0">
              <a:noAutofit/>
            </a:bodyPr>
            <a:lstStyle/>
            <a:p>
              <a:pPr algn="ctr" defTabSz="276103">
                <a:spcAft>
                  <a:spcPts val="594"/>
                </a:spcAft>
                <a:buClr>
                  <a:srgbClr val="AE743D"/>
                </a:buClr>
                <a:buSzPts val="1200"/>
              </a:pPr>
              <a:r>
                <a:rPr lang="en-US" sz="725" kern="1200">
                  <a:solidFill>
                    <a:srgbClr val="AE743D"/>
                  </a:solidFill>
                  <a:latin typeface="Arial"/>
                  <a:ea typeface="+mn-ea"/>
                  <a:cs typeface="Arial"/>
                  <a:sym typeface="Arial"/>
                </a:rPr>
                <a:t>PRESENTATION</a:t>
              </a:r>
              <a:endParaRPr/>
            </a:p>
          </p:txBody>
        </p:sp>
        <p:sp>
          <p:nvSpPr>
            <p:cNvPr id="344" name="Google Shape;344;p10"/>
            <p:cNvSpPr/>
            <p:nvPr/>
          </p:nvSpPr>
          <p:spPr>
            <a:xfrm>
              <a:off x="4870229" y="588095"/>
              <a:ext cx="797765" cy="797765"/>
            </a:xfrm>
            <a:prstGeom prst="ellipse">
              <a:avLst/>
            </a:prstGeom>
            <a:solidFill>
              <a:srgbClr val="A5B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0"/>
            <p:cNvSpPr/>
            <p:nvPr/>
          </p:nvSpPr>
          <p:spPr>
            <a:xfrm>
              <a:off x="5040244" y="758111"/>
              <a:ext cx="457734" cy="45773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0"/>
            <p:cNvSpPr/>
            <p:nvPr/>
          </p:nvSpPr>
          <p:spPr>
            <a:xfrm>
              <a:off x="4615205" y="1634345"/>
              <a:ext cx="1307812" cy="5231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0"/>
            <p:cNvSpPr txBox="1"/>
            <p:nvPr/>
          </p:nvSpPr>
          <p:spPr>
            <a:xfrm>
              <a:off x="4615205" y="1634345"/>
              <a:ext cx="1307812" cy="523125"/>
            </a:xfrm>
            <a:prstGeom prst="rect">
              <a:avLst/>
            </a:prstGeom>
            <a:noFill/>
            <a:ln>
              <a:noFill/>
            </a:ln>
          </p:spPr>
          <p:txBody>
            <a:bodyPr spcFirstLastPara="1" wrap="square" lIns="0" tIns="0" rIns="0" bIns="0" anchor="t" anchorCtr="0">
              <a:noAutofit/>
            </a:bodyPr>
            <a:lstStyle/>
            <a:p>
              <a:pPr algn="ctr" defTabSz="276103">
                <a:spcAft>
                  <a:spcPts val="594"/>
                </a:spcAft>
                <a:buClr>
                  <a:srgbClr val="AE743D"/>
                </a:buClr>
                <a:buSzPts val="1200"/>
              </a:pPr>
              <a:r>
                <a:rPr lang="en-US" sz="725" kern="1200">
                  <a:solidFill>
                    <a:srgbClr val="AE743D"/>
                  </a:solidFill>
                  <a:latin typeface="Arial"/>
                  <a:ea typeface="+mn-ea"/>
                  <a:cs typeface="Arial"/>
                  <a:sym typeface="Arial"/>
                </a:rPr>
                <a:t>THE WRITING PROCESS</a:t>
              </a:r>
              <a:endParaRPr/>
            </a:p>
          </p:txBody>
        </p:sp>
        <p:sp>
          <p:nvSpPr>
            <p:cNvPr id="348" name="Google Shape;348;p10"/>
            <p:cNvSpPr/>
            <p:nvPr/>
          </p:nvSpPr>
          <p:spPr>
            <a:xfrm>
              <a:off x="6406908" y="588095"/>
              <a:ext cx="797765" cy="79776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0"/>
            <p:cNvSpPr/>
            <p:nvPr/>
          </p:nvSpPr>
          <p:spPr>
            <a:xfrm>
              <a:off x="6576924" y="758111"/>
              <a:ext cx="457734" cy="457734"/>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0"/>
            <p:cNvSpPr/>
            <p:nvPr/>
          </p:nvSpPr>
          <p:spPr>
            <a:xfrm>
              <a:off x="6151885" y="1634345"/>
              <a:ext cx="1307812" cy="5231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0"/>
            <p:cNvSpPr txBox="1"/>
            <p:nvPr/>
          </p:nvSpPr>
          <p:spPr>
            <a:xfrm>
              <a:off x="6151885" y="1634345"/>
              <a:ext cx="1307812" cy="523125"/>
            </a:xfrm>
            <a:prstGeom prst="rect">
              <a:avLst/>
            </a:prstGeom>
            <a:noFill/>
            <a:ln>
              <a:noFill/>
            </a:ln>
          </p:spPr>
          <p:txBody>
            <a:bodyPr spcFirstLastPara="1" wrap="square" lIns="0" tIns="0" rIns="0" bIns="0" anchor="t" anchorCtr="0">
              <a:noAutofit/>
            </a:bodyPr>
            <a:lstStyle/>
            <a:p>
              <a:pPr algn="ctr" defTabSz="276103">
                <a:spcAft>
                  <a:spcPts val="594"/>
                </a:spcAft>
                <a:buClr>
                  <a:srgbClr val="AE743D"/>
                </a:buClr>
                <a:buSzPts val="1200"/>
              </a:pPr>
              <a:r>
                <a:rPr lang="en-US" sz="725" kern="1200">
                  <a:solidFill>
                    <a:srgbClr val="AE743D"/>
                  </a:solidFill>
                  <a:latin typeface="Arial"/>
                  <a:ea typeface="+mn-ea"/>
                  <a:cs typeface="Arial"/>
                  <a:sym typeface="Arial"/>
                </a:rPr>
                <a:t>EXAMPLES</a:t>
              </a:r>
              <a:endParaRPr/>
            </a:p>
          </p:txBody>
        </p:sp>
        <p:sp>
          <p:nvSpPr>
            <p:cNvPr id="352" name="Google Shape;352;p10"/>
            <p:cNvSpPr/>
            <p:nvPr/>
          </p:nvSpPr>
          <p:spPr>
            <a:xfrm>
              <a:off x="7943588" y="588095"/>
              <a:ext cx="797765" cy="797765"/>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0"/>
            <p:cNvSpPr/>
            <p:nvPr/>
          </p:nvSpPr>
          <p:spPr>
            <a:xfrm>
              <a:off x="8113604" y="758111"/>
              <a:ext cx="457734" cy="457734"/>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0"/>
            <p:cNvSpPr/>
            <p:nvPr/>
          </p:nvSpPr>
          <p:spPr>
            <a:xfrm>
              <a:off x="7688565" y="1634345"/>
              <a:ext cx="1307812" cy="5231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0"/>
            <p:cNvSpPr txBox="1"/>
            <p:nvPr/>
          </p:nvSpPr>
          <p:spPr>
            <a:xfrm>
              <a:off x="7688565" y="1634345"/>
              <a:ext cx="1307812" cy="523125"/>
            </a:xfrm>
            <a:prstGeom prst="rect">
              <a:avLst/>
            </a:prstGeom>
            <a:noFill/>
            <a:ln>
              <a:noFill/>
            </a:ln>
          </p:spPr>
          <p:txBody>
            <a:bodyPr spcFirstLastPara="1" wrap="square" lIns="0" tIns="0" rIns="0" bIns="0" anchor="t" anchorCtr="0">
              <a:noAutofit/>
            </a:bodyPr>
            <a:lstStyle/>
            <a:p>
              <a:pPr algn="ctr" defTabSz="276103">
                <a:spcAft>
                  <a:spcPts val="594"/>
                </a:spcAft>
                <a:buClr>
                  <a:srgbClr val="AE743D"/>
                </a:buClr>
                <a:buSzPts val="1200"/>
              </a:pPr>
              <a:r>
                <a:rPr lang="en-US" sz="725" kern="1200">
                  <a:solidFill>
                    <a:srgbClr val="AE743D"/>
                  </a:solidFill>
                  <a:latin typeface="Arial"/>
                  <a:ea typeface="+mn-ea"/>
                  <a:cs typeface="Arial"/>
                  <a:sym typeface="Arial"/>
                </a:rPr>
                <a:t>EXPECTATIONS AND ASSESSMENT</a:t>
              </a:r>
              <a:endParaRPr/>
            </a:p>
          </p:txBody>
        </p:sp>
        <p:sp>
          <p:nvSpPr>
            <p:cNvPr id="356" name="Google Shape;356;p10"/>
            <p:cNvSpPr/>
            <p:nvPr/>
          </p:nvSpPr>
          <p:spPr>
            <a:xfrm>
              <a:off x="9480268" y="588095"/>
              <a:ext cx="797765" cy="797765"/>
            </a:xfrm>
            <a:prstGeom prst="ellipse">
              <a:avLst/>
            </a:prstGeom>
            <a:solidFill>
              <a:srgbClr val="CB9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0"/>
            <p:cNvSpPr/>
            <p:nvPr/>
          </p:nvSpPr>
          <p:spPr>
            <a:xfrm>
              <a:off x="9650283" y="758111"/>
              <a:ext cx="457734" cy="457734"/>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0"/>
            <p:cNvSpPr/>
            <p:nvPr/>
          </p:nvSpPr>
          <p:spPr>
            <a:xfrm>
              <a:off x="9225244" y="1634345"/>
              <a:ext cx="1307812" cy="5231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0"/>
            <p:cNvSpPr txBox="1"/>
            <p:nvPr/>
          </p:nvSpPr>
          <p:spPr>
            <a:xfrm>
              <a:off x="9225244" y="1634345"/>
              <a:ext cx="1307812" cy="523125"/>
            </a:xfrm>
            <a:prstGeom prst="rect">
              <a:avLst/>
            </a:prstGeom>
            <a:noFill/>
            <a:ln>
              <a:noFill/>
            </a:ln>
          </p:spPr>
          <p:txBody>
            <a:bodyPr spcFirstLastPara="1" wrap="square" lIns="0" tIns="0" rIns="0" bIns="0" anchor="t" anchorCtr="0">
              <a:noAutofit/>
            </a:bodyPr>
            <a:lstStyle/>
            <a:p>
              <a:pPr algn="ctr" defTabSz="276103">
                <a:spcAft>
                  <a:spcPts val="594"/>
                </a:spcAft>
                <a:buClr>
                  <a:srgbClr val="AE743D"/>
                </a:buClr>
                <a:buSzPts val="1200"/>
              </a:pPr>
              <a:r>
                <a:rPr lang="en-US" sz="725" kern="1200">
                  <a:solidFill>
                    <a:srgbClr val="AE743D"/>
                  </a:solidFill>
                  <a:latin typeface="Arial"/>
                  <a:ea typeface="+mn-ea"/>
                  <a:cs typeface="Arial"/>
                  <a:sym typeface="Arial"/>
                </a:rPr>
                <a:t>DISPLAY</a:t>
              </a:r>
              <a:endParaRPr/>
            </a:p>
          </p:txBody>
        </p:sp>
      </p:grpSp>
    </p:spTree>
  </p:cSld>
  <p:clrMapOvr>
    <a:overrideClrMapping bg1="lt1" tx1="dk1" bg2="lt2" tx2="dk2" accent1="accent1" accent2="accent2" accent3="accent3" accent4="accent4" accent5="accent5" accent6="accent6" hlink="hlink" folHlink="folHlink"/>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txBox="1">
            <a:spLocks noGrp="1"/>
          </p:cNvSpPr>
          <p:nvPr>
            <p:ph type="title"/>
          </p:nvPr>
        </p:nvSpPr>
        <p:spPr>
          <a:xfrm>
            <a:off x="530089" y="174625"/>
            <a:ext cx="10909985"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AE743D"/>
              </a:buClr>
              <a:buSzPts val="3600"/>
              <a:buFont typeface="Arial"/>
              <a:buNone/>
            </a:pPr>
            <a:r>
              <a:rPr lang="en-US" sz="3600" b="1" dirty="0">
                <a:solidFill>
                  <a:schemeClr val="tx1"/>
                </a:solidFill>
                <a:latin typeface="Arial"/>
                <a:ea typeface="Arial"/>
                <a:cs typeface="Arial"/>
                <a:sym typeface="Arial"/>
              </a:rPr>
              <a:t>Teach Relevant and Useful Lexical Items</a:t>
            </a:r>
            <a:br>
              <a:rPr lang="en-US" sz="3600" b="1" dirty="0">
                <a:solidFill>
                  <a:schemeClr val="tx1"/>
                </a:solidFill>
                <a:latin typeface="Arial"/>
                <a:ea typeface="Arial"/>
                <a:cs typeface="Arial"/>
                <a:sym typeface="Arial"/>
              </a:rPr>
            </a:br>
            <a:r>
              <a:rPr lang="en-US" sz="3600" b="1" dirty="0">
                <a:solidFill>
                  <a:schemeClr val="tx1"/>
                </a:solidFill>
                <a:latin typeface="Arial"/>
                <a:ea typeface="Arial"/>
                <a:cs typeface="Arial"/>
                <a:sym typeface="Arial"/>
              </a:rPr>
              <a:t>Vocabulary Band 1</a:t>
            </a:r>
            <a:endParaRPr b="1" dirty="0">
              <a:solidFill>
                <a:schemeClr val="tx1"/>
              </a:solidFill>
            </a:endParaRPr>
          </a:p>
        </p:txBody>
      </p:sp>
      <p:pic>
        <p:nvPicPr>
          <p:cNvPr id="3" name="Picture 2">
            <a:extLst>
              <a:ext uri="{FF2B5EF4-FFF2-40B4-BE49-F238E27FC236}">
                <a16:creationId xmlns:a16="http://schemas.microsoft.com/office/drawing/2014/main" id="{736D9C5B-620D-ADCC-BEFA-850103C9FEAE}"/>
              </a:ext>
            </a:extLst>
          </p:cNvPr>
          <p:cNvPicPr>
            <a:picLocks noChangeAspect="1"/>
          </p:cNvPicPr>
          <p:nvPr/>
        </p:nvPicPr>
        <p:blipFill>
          <a:blip r:embed="rId3"/>
          <a:stretch>
            <a:fillRect/>
          </a:stretch>
        </p:blipFill>
        <p:spPr>
          <a:xfrm>
            <a:off x="346860" y="1453420"/>
            <a:ext cx="11498280" cy="52299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363"/>
        <p:cNvGrpSpPr/>
        <p:nvPr/>
      </p:nvGrpSpPr>
      <p:grpSpPr>
        <a:xfrm>
          <a:off x="0" y="0"/>
          <a:ext cx="0" cy="0"/>
          <a:chOff x="0" y="0"/>
          <a:chExt cx="0" cy="0"/>
        </a:xfrm>
      </p:grpSpPr>
      <p:sp>
        <p:nvSpPr>
          <p:cNvPr id="364" name="Google Shape;364;p11"/>
          <p:cNvSpPr txBox="1">
            <a:spLocks noGrp="1"/>
          </p:cNvSpPr>
          <p:nvPr>
            <p:ph type="title"/>
          </p:nvPr>
        </p:nvSpPr>
        <p:spPr>
          <a:xfrm>
            <a:off x="563869" y="1035589"/>
            <a:ext cx="3753599" cy="1442153"/>
          </a:xfrm>
          <a:prstGeom prst="rect">
            <a:avLst/>
          </a:prstGeom>
        </p:spPr>
        <p:txBody>
          <a:bodyPr spcFirstLastPara="1" vert="horz" lIns="91440" tIns="45720" rIns="91440" bIns="45720" rtlCol="0" anchor="t" anchorCtr="0">
            <a:normAutofit/>
          </a:bodyPr>
          <a:lstStyle/>
          <a:p>
            <a:pPr marL="0" lvl="0" indent="0" algn="ctr">
              <a:lnSpc>
                <a:spcPct val="90000"/>
              </a:lnSpc>
              <a:spcAft>
                <a:spcPts val="0"/>
              </a:spcAft>
              <a:buClr>
                <a:srgbClr val="AE743D"/>
              </a:buClr>
              <a:buSzPct val="100000"/>
            </a:pPr>
            <a:br>
              <a:rPr lang="en-US" sz="2000" dirty="0">
                <a:sym typeface="Arial"/>
              </a:rPr>
            </a:br>
            <a:r>
              <a:rPr lang="en-US" sz="3200" b="1" dirty="0">
                <a:sym typeface="Arial"/>
              </a:rPr>
              <a:t>Introduction</a:t>
            </a:r>
            <a:br>
              <a:rPr lang="en-US" sz="2000" dirty="0"/>
            </a:br>
            <a:r>
              <a:rPr lang="en-US" sz="2000" dirty="0">
                <a:sym typeface="Arial"/>
              </a:rPr>
              <a:t>Teacher introduces the writing project to the class.</a:t>
            </a:r>
            <a:endParaRPr lang="en-US" sz="2000" dirty="0"/>
          </a:p>
        </p:txBody>
      </p:sp>
      <p:sp>
        <p:nvSpPr>
          <p:cNvPr id="367" name="Google Shape;367;p11"/>
          <p:cNvSpPr txBox="1"/>
          <p:nvPr/>
        </p:nvSpPr>
        <p:spPr>
          <a:xfrm>
            <a:off x="743393" y="2615185"/>
            <a:ext cx="3754987" cy="2947415"/>
          </a:xfrm>
          <a:prstGeom prst="rect">
            <a:avLst/>
          </a:prstGeom>
        </p:spPr>
        <p:txBody>
          <a:bodyPr spcFirstLastPara="1" vert="horz" lIns="91440" tIns="45720" rIns="91440" bIns="45720" rtlCol="0" anchorCtr="0">
            <a:noAutofit/>
          </a:bodyPr>
          <a:lstStyle/>
          <a:p>
            <a:pPr>
              <a:lnSpc>
                <a:spcPct val="90000"/>
              </a:lnSpc>
              <a:spcBef>
                <a:spcPts val="1000"/>
              </a:spcBef>
              <a:buClr>
                <a:schemeClr val="bg2">
                  <a:lumMod val="40000"/>
                  <a:lumOff val="60000"/>
                </a:schemeClr>
              </a:buClr>
              <a:buSzPct val="80000"/>
              <a:buFont typeface="Wingdings 3" charset="2"/>
              <a:buChar char=""/>
            </a:pPr>
            <a:r>
              <a:rPr lang="en-US" dirty="0">
                <a:latin typeface="+mj-lt"/>
                <a:ea typeface="+mj-ea"/>
                <a:cs typeface="+mj-cs"/>
                <a:sym typeface="Arial"/>
              </a:rPr>
              <a:t>What’s the purpose of this writing project?</a:t>
            </a:r>
            <a:endParaRPr lang="en-US"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dirty="0">
                <a:latin typeface="+mj-lt"/>
                <a:ea typeface="+mj-ea"/>
                <a:cs typeface="+mj-cs"/>
                <a:sym typeface="Arial"/>
              </a:rPr>
              <a:t>Is this a mandatory or voluntary writing task?</a:t>
            </a:r>
            <a:endParaRPr lang="en-US"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dirty="0">
                <a:latin typeface="+mj-lt"/>
                <a:ea typeface="+mj-ea"/>
                <a:cs typeface="+mj-cs"/>
                <a:sym typeface="Arial"/>
              </a:rPr>
              <a:t>Can we work alone or in pairs or small groups?</a:t>
            </a:r>
            <a:endParaRPr lang="en-US"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dirty="0">
                <a:latin typeface="+mj-lt"/>
                <a:ea typeface="+mj-ea"/>
                <a:cs typeface="+mj-cs"/>
                <a:sym typeface="Arial"/>
              </a:rPr>
              <a:t>Is there a competitive element?</a:t>
            </a:r>
            <a:endParaRPr lang="en-US"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dirty="0">
                <a:latin typeface="+mj-lt"/>
                <a:ea typeface="+mj-ea"/>
                <a:cs typeface="+mj-cs"/>
                <a:sym typeface="Arial"/>
              </a:rPr>
              <a:t>What would an example look like?</a:t>
            </a:r>
            <a:endParaRPr lang="en-US"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dirty="0">
                <a:latin typeface="+mj-lt"/>
                <a:ea typeface="+mj-ea"/>
                <a:cs typeface="+mj-cs"/>
                <a:sym typeface="Arial"/>
              </a:rPr>
              <a:t>What’s the timeline?</a:t>
            </a:r>
            <a:endParaRPr lang="en-US" dirty="0">
              <a:latin typeface="+mj-lt"/>
              <a:ea typeface="+mj-ea"/>
              <a:cs typeface="+mj-cs"/>
            </a:endParaRPr>
          </a:p>
        </p:txBody>
      </p:sp>
      <p:pic>
        <p:nvPicPr>
          <p:cNvPr id="3" name="Picture 2">
            <a:extLst>
              <a:ext uri="{FF2B5EF4-FFF2-40B4-BE49-F238E27FC236}">
                <a16:creationId xmlns:a16="http://schemas.microsoft.com/office/drawing/2014/main" id="{FDE97746-ECBD-322A-EFEF-CB1E3CA1CC20}"/>
              </a:ext>
            </a:extLst>
          </p:cNvPr>
          <p:cNvPicPr>
            <a:picLocks noChangeAspect="1"/>
          </p:cNvPicPr>
          <p:nvPr/>
        </p:nvPicPr>
        <p:blipFill>
          <a:blip r:embed="rId4"/>
          <a:srcRect l="570" r="7" b="3"/>
          <a:stretch/>
        </p:blipFill>
        <p:spPr>
          <a:xfrm>
            <a:off x="5050389" y="1447799"/>
            <a:ext cx="6493910" cy="4572001"/>
          </a:xfrm>
          <a:prstGeom prst="rect">
            <a:avLst/>
          </a:prstGeom>
          <a:effectLst>
            <a:outerShdw blurRad="50800" dist="38100" dir="5400000" algn="t" rotWithShape="0">
              <a:prstClr val="black">
                <a:alpha val="43000"/>
              </a:prstClr>
            </a:outerShdw>
          </a:effectLst>
        </p:spPr>
      </p:pic>
      <p:sp>
        <p:nvSpPr>
          <p:cNvPr id="369" name="Google Shape;369;p11"/>
          <p:cNvSpPr txBox="1"/>
          <p:nvPr/>
        </p:nvSpPr>
        <p:spPr>
          <a:xfrm>
            <a:off x="9652554" y="6870700"/>
            <a:ext cx="2539446" cy="276959"/>
          </a:xfrm>
          <a:prstGeom prst="rect">
            <a:avLst/>
          </a:prstGeom>
          <a:solidFill>
            <a:srgbClr val="000000"/>
          </a:solidFill>
          <a:ln>
            <a:noFill/>
          </a:ln>
        </p:spPr>
        <p:txBody>
          <a:bodyPr spcFirstLastPara="1" wrap="none" lIns="91425" tIns="45700" rIns="91425" bIns="45700" anchor="t" anchorCtr="0">
            <a:spAutoFit/>
          </a:bodyPr>
          <a:lstStyle/>
          <a:p>
            <a:pPr marL="0" marR="0" lvl="0" indent="0" algn="r" rtl="0">
              <a:spcBef>
                <a:spcPts val="0"/>
              </a:spcBef>
              <a:spcAft>
                <a:spcPts val="600"/>
              </a:spcAft>
              <a:buNone/>
            </a:pPr>
            <a:r>
              <a:rPr lang="en-GB" sz="700" u="sng">
                <a:solidFill>
                  <a:srgbClr val="FFFFFF"/>
                </a:solidFill>
                <a:sym typeface="Avenir"/>
                <a:hlinkClick r:id="rId5">
                  <a:extLst>
                    <a:ext uri="{A12FA001-AC4F-418D-AE19-62706E023703}">
                      <ahyp:hlinkClr xmlns:ahyp="http://schemas.microsoft.com/office/drawing/2018/hyperlinkcolor" val="tx"/>
                    </a:ext>
                  </a:extLst>
                </a:hlinkClick>
              </a:rPr>
              <a:t>This Photo</a:t>
            </a:r>
            <a:r>
              <a:rPr lang="en-GB" sz="700">
                <a:solidFill>
                  <a:srgbClr val="FFFFFF"/>
                </a:solidFill>
                <a:sym typeface="Avenir"/>
              </a:rPr>
              <a:t> by Unknown Author is licensed under </a:t>
            </a:r>
            <a:r>
              <a:rPr lang="en-GB" sz="700" u="sng">
                <a:solidFill>
                  <a:srgbClr val="FFFFFF"/>
                </a:solidFill>
                <a:sym typeface="Avenir"/>
                <a:hlinkClick r:id="rId6">
                  <a:extLst>
                    <a:ext uri="{A12FA001-AC4F-418D-AE19-62706E023703}">
                      <ahyp:hlinkClr xmlns:ahyp="http://schemas.microsoft.com/office/drawing/2018/hyperlinkcolor" val="tx"/>
                    </a:ext>
                  </a:extLst>
                </a:hlinkClick>
              </a:rPr>
              <a:t>CC BY</a:t>
            </a:r>
            <a:endParaRPr lang="en-GB" sz="700">
              <a:solidFill>
                <a:srgbClr val="FFFFFF"/>
              </a:solidFill>
              <a:sym typeface="Avenir"/>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b89d8c0c48_0_43"/>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287" name="Google Shape;287;g2b89d8c0c48_0_43"/>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288" name="Google Shape;288;g2b89d8c0c48_0_43"/>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pic>
        <p:nvPicPr>
          <p:cNvPr id="289" name="Google Shape;289;g2b89d8c0c48_0_4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382"/>
        <p:cNvGrpSpPr/>
        <p:nvPr/>
      </p:nvGrpSpPr>
      <p:grpSpPr>
        <a:xfrm>
          <a:off x="0" y="0"/>
          <a:ext cx="0" cy="0"/>
          <a:chOff x="0" y="0"/>
          <a:chExt cx="0" cy="0"/>
        </a:xfrm>
      </p:grpSpPr>
      <p:pic>
        <p:nvPicPr>
          <p:cNvPr id="390" name="Picture 38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92" name="Picture 39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94" name="Oval 39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396" name="Picture 39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98" name="Picture 39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00" name="Rectangle 39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83" name="Google Shape;383;p12"/>
          <p:cNvSpPr txBox="1">
            <a:spLocks noGrp="1"/>
          </p:cNvSpPr>
          <p:nvPr>
            <p:ph type="title"/>
          </p:nvPr>
        </p:nvSpPr>
        <p:spPr>
          <a:xfrm>
            <a:off x="648930" y="629266"/>
            <a:ext cx="4795482" cy="1641987"/>
          </a:xfrm>
          <a:prstGeom prst="rect">
            <a:avLst/>
          </a:prstGeom>
        </p:spPr>
        <p:txBody>
          <a:bodyPr spcFirstLastPara="1" vert="horz" lIns="91440" tIns="45720" rIns="91440" bIns="45720" rtlCol="0" anchor="t" anchorCtr="0">
            <a:normAutofit/>
          </a:bodyPr>
          <a:lstStyle/>
          <a:p>
            <a:pPr marL="0" lvl="0" indent="0" algn="ctr">
              <a:spcAft>
                <a:spcPts val="0"/>
              </a:spcAft>
              <a:buClr>
                <a:schemeClr val="dk1"/>
              </a:buClr>
              <a:buSzPts val="4400"/>
            </a:pPr>
            <a:r>
              <a:rPr lang="en-US" dirty="0">
                <a:sym typeface="Avenir"/>
              </a:rPr>
              <a:t>Content</a:t>
            </a:r>
            <a:endParaRPr lang="en-US" dirty="0"/>
          </a:p>
        </p:txBody>
      </p:sp>
      <p:pic>
        <p:nvPicPr>
          <p:cNvPr id="3" name="Picture 2">
            <a:extLst>
              <a:ext uri="{FF2B5EF4-FFF2-40B4-BE49-F238E27FC236}">
                <a16:creationId xmlns:a16="http://schemas.microsoft.com/office/drawing/2014/main" id="{45124401-68B1-1CDD-A9F0-06F8BDC5C2DE}"/>
              </a:ext>
            </a:extLst>
          </p:cNvPr>
          <p:cNvPicPr>
            <a:picLocks noChangeAspect="1"/>
          </p:cNvPicPr>
          <p:nvPr/>
        </p:nvPicPr>
        <p:blipFill>
          <a:blip r:embed="rId8"/>
          <a:srcRect l="11466" r="22330" b="2"/>
          <a:stretch/>
        </p:blipFill>
        <p:spPr>
          <a:xfrm>
            <a:off x="6094410" y="609601"/>
            <a:ext cx="5449889" cy="5638797"/>
          </a:xfrm>
          <a:prstGeom prst="rect">
            <a:avLst/>
          </a:prstGeom>
          <a:effectLst>
            <a:outerShdw blurRad="50800" dist="38100" dir="5400000" algn="t" rotWithShape="0">
              <a:prstClr val="black">
                <a:alpha val="43000"/>
              </a:prstClr>
            </a:outerShdw>
          </a:effectLst>
        </p:spPr>
      </p:pic>
      <p:sp>
        <p:nvSpPr>
          <p:cNvPr id="411" name="Rectangle 410">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Rectangle 2">
            <a:extLst>
              <a:ext uri="{FF2B5EF4-FFF2-40B4-BE49-F238E27FC236}">
                <a16:creationId xmlns:a16="http://schemas.microsoft.com/office/drawing/2014/main" id="{3F1752FA-1FE1-8F1E-0BC2-825EFEF6132F}"/>
              </a:ext>
            </a:extLst>
          </p:cNvPr>
          <p:cNvSpPr>
            <a:spLocks noGrp="1" noChangeArrowheads="1"/>
          </p:cNvSpPr>
          <p:nvPr>
            <p:ph sz="half" idx="1"/>
          </p:nvPr>
        </p:nvSpPr>
        <p:spPr bwMode="auto">
          <a:xfrm>
            <a:off x="499502" y="1724082"/>
            <a:ext cx="5094338"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Write a short story about a time when you felt hopeless, and how you found hope again.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Write a poem about hope. What does hope look like, feel like, and sound like to you?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Write a letter to the tooth fairy,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Create a comic strip about a superhero whose superpower is hope. What kind of adventures does this superhero have? </a:t>
            </a: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390"/>
        <p:cNvGrpSpPr/>
        <p:nvPr/>
      </p:nvGrpSpPr>
      <p:grpSpPr>
        <a:xfrm>
          <a:off x="0" y="0"/>
          <a:ext cx="0" cy="0"/>
          <a:chOff x="0" y="0"/>
          <a:chExt cx="0" cy="0"/>
        </a:xfrm>
      </p:grpSpPr>
      <p:pic>
        <p:nvPicPr>
          <p:cNvPr id="432" name="Picture 43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34" name="Picture 43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35" name="Oval 43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36" name="Picture 43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37" name="Picture 43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38" name="Rectangle 43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1" name="Rectangle 43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91" name="Google Shape;391;g2974a5f73ec_0_8"/>
          <p:cNvSpPr txBox="1">
            <a:spLocks noGrp="1"/>
          </p:cNvSpPr>
          <p:nvPr>
            <p:ph type="title"/>
          </p:nvPr>
        </p:nvSpPr>
        <p:spPr>
          <a:xfrm>
            <a:off x="648930" y="629266"/>
            <a:ext cx="6188190" cy="1622321"/>
          </a:xfrm>
          <a:prstGeom prst="rect">
            <a:avLst/>
          </a:prstGeom>
        </p:spPr>
        <p:txBody>
          <a:bodyPr spcFirstLastPara="1" vert="horz" lIns="91440" tIns="45720" rIns="91440" bIns="45720" rtlCol="0" anchor="t" anchorCtr="0">
            <a:normAutofit/>
          </a:bodyPr>
          <a:lstStyle/>
          <a:p>
            <a:pPr marL="0" lvl="0" indent="0">
              <a:spcAft>
                <a:spcPts val="0"/>
              </a:spcAft>
              <a:buClr>
                <a:schemeClr val="dk1"/>
              </a:buClr>
              <a:buSzPts val="4400"/>
            </a:pPr>
            <a:r>
              <a:rPr lang="en-US" dirty="0">
                <a:solidFill>
                  <a:srgbClr val="EBEBEB"/>
                </a:solidFill>
                <a:sym typeface="Avenir"/>
              </a:rPr>
              <a:t>Hope During the War</a:t>
            </a:r>
            <a:endParaRPr lang="en-US" dirty="0">
              <a:solidFill>
                <a:srgbClr val="EBEBEB"/>
              </a:solidFill>
            </a:endParaRPr>
          </a:p>
        </p:txBody>
      </p:sp>
      <p:sp>
        <p:nvSpPr>
          <p:cNvPr id="43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a:extLst>
              <a:ext uri="{FF2B5EF4-FFF2-40B4-BE49-F238E27FC236}">
                <a16:creationId xmlns:a16="http://schemas.microsoft.com/office/drawing/2014/main" id="{38FEDEBA-91B6-8F36-1C29-AA7D5D83B68E}"/>
              </a:ext>
            </a:extLst>
          </p:cNvPr>
          <p:cNvPicPr>
            <a:picLocks noChangeAspect="1"/>
          </p:cNvPicPr>
          <p:nvPr/>
        </p:nvPicPr>
        <p:blipFill>
          <a:blip r:embed="rId8"/>
          <a:srcRect l="14606" r="30030" b="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4" name="Rectangle 1">
            <a:extLst>
              <a:ext uri="{FF2B5EF4-FFF2-40B4-BE49-F238E27FC236}">
                <a16:creationId xmlns:a16="http://schemas.microsoft.com/office/drawing/2014/main" id="{D669F5AE-30F3-B64D-B666-CD36FE66875D}"/>
              </a:ext>
            </a:extLst>
          </p:cNvPr>
          <p:cNvSpPr>
            <a:spLocks noGrp="1" noChangeArrowheads="1"/>
          </p:cNvSpPr>
          <p:nvPr>
            <p:ph sz="half" idx="1"/>
          </p:nvPr>
        </p:nvSpPr>
        <p:spPr bwMode="auto">
          <a:xfrm>
            <a:off x="136822" y="1676400"/>
            <a:ext cx="687873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Imagine a Peaceful World:</a:t>
            </a:r>
            <a:r>
              <a:rPr kumimoji="0" lang="en-US" altLang="en-US" sz="1800" b="0" i="0" u="none" strike="noStrike" cap="none" normalizeH="0" baseline="0" dirty="0">
                <a:ln>
                  <a:noFill/>
                </a:ln>
                <a:solidFill>
                  <a:schemeClr val="tx1"/>
                </a:solidFill>
                <a:effectLst/>
                <a:latin typeface="Arial" panose="020B0604020202020204" pitchFamily="34" charset="0"/>
              </a:rPr>
              <a:t> Draw a picture of a world where there is no war. What does it look like? What sounds can you hear? What do people do there?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 Letter to a Friend:</a:t>
            </a:r>
            <a:r>
              <a:rPr kumimoji="0" lang="en-US" altLang="en-US" sz="1800" b="0" i="0" u="none" strike="noStrike" cap="none" normalizeH="0" baseline="0" dirty="0">
                <a:ln>
                  <a:noFill/>
                </a:ln>
                <a:solidFill>
                  <a:schemeClr val="tx1"/>
                </a:solidFill>
                <a:effectLst/>
                <a:latin typeface="Arial" panose="020B0604020202020204" pitchFamily="34" charset="0"/>
              </a:rPr>
              <a:t> Write a letter to a friend who lives far away. Tell them about your day, your feelings, and what you miss most.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 Story of Hope:</a:t>
            </a:r>
            <a:r>
              <a:rPr kumimoji="0" lang="en-US" altLang="en-US" sz="1800" b="0" i="0" u="none" strike="noStrike" cap="none" normalizeH="0" baseline="0" dirty="0">
                <a:ln>
                  <a:noFill/>
                </a:ln>
                <a:solidFill>
                  <a:schemeClr val="tx1"/>
                </a:solidFill>
                <a:effectLst/>
                <a:latin typeface="Arial" panose="020B0604020202020204" pitchFamily="34" charset="0"/>
              </a:rPr>
              <a:t> Write a short story about a brave person who overcame a challenge. What qualities made them strong?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 Thank-You Note:</a:t>
            </a:r>
            <a:r>
              <a:rPr kumimoji="0" lang="en-US" altLang="en-US" sz="1800" b="0" i="0" u="none" strike="noStrike" cap="none" normalizeH="0" baseline="0" dirty="0">
                <a:ln>
                  <a:noFill/>
                </a:ln>
                <a:solidFill>
                  <a:schemeClr val="tx1"/>
                </a:solidFill>
                <a:effectLst/>
                <a:latin typeface="Arial" panose="020B0604020202020204" pitchFamily="34" charset="0"/>
              </a:rPr>
              <a:t> Write a thank-you note to someone who has helped you during this difficult time. What did they do that made you feel better?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 Poem of Peace:</a:t>
            </a:r>
            <a:r>
              <a:rPr kumimoji="0" lang="en-US" altLang="en-US" sz="1800" b="0" i="0" u="none" strike="noStrike" cap="none" normalizeH="0" baseline="0" dirty="0">
                <a:ln>
                  <a:noFill/>
                </a:ln>
                <a:solidFill>
                  <a:schemeClr val="tx1"/>
                </a:solidFill>
                <a:effectLst/>
                <a:latin typeface="Arial" panose="020B0604020202020204" pitchFamily="34" charset="0"/>
              </a:rPr>
              <a:t> Write a poem about peace. What does peace look like, feel like, and sound like to you? </a:t>
            </a: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b89d8c0c48_0_92"/>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412" name="Google Shape;412;g2b89d8c0c48_0_92"/>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413" name="Google Shape;413;g2b89d8c0c48_0_92"/>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pic>
        <p:nvPicPr>
          <p:cNvPr id="414" name="Google Shape;414;g2b89d8c0c48_0_9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169"/>
        <p:cNvGrpSpPr/>
        <p:nvPr/>
      </p:nvGrpSpPr>
      <p:grpSpPr>
        <a:xfrm>
          <a:off x="0" y="0"/>
          <a:ext cx="0" cy="0"/>
          <a:chOff x="0" y="0"/>
          <a:chExt cx="0" cy="0"/>
        </a:xfrm>
      </p:grpSpPr>
      <p:pic>
        <p:nvPicPr>
          <p:cNvPr id="266" name="Picture 265">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67" name="Picture 26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68" name="Oval 26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69" name="Picture 268">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70" name="Picture 26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71" name="Rectangle 27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2" name="Rectangle 27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0" name="Google Shape;170;p2"/>
          <p:cNvSpPr txBox="1">
            <a:spLocks noGrp="1"/>
          </p:cNvSpPr>
          <p:nvPr>
            <p:ph type="title"/>
          </p:nvPr>
        </p:nvSpPr>
        <p:spPr>
          <a:xfrm>
            <a:off x="648930" y="629266"/>
            <a:ext cx="6188190" cy="1622321"/>
          </a:xfrm>
          <a:prstGeom prst="rect">
            <a:avLst/>
          </a:prstGeom>
        </p:spPr>
        <p:txBody>
          <a:bodyPr spcFirstLastPara="1" vert="horz" lIns="91440" tIns="45720" rIns="91440" bIns="45720" rtlCol="0" anchor="t" anchorCtr="0">
            <a:normAutofit/>
          </a:bodyPr>
          <a:lstStyle/>
          <a:p>
            <a:pPr marL="0" lvl="0" indent="0">
              <a:spcBef>
                <a:spcPct val="0"/>
              </a:spcBef>
              <a:spcAft>
                <a:spcPts val="0"/>
              </a:spcAft>
              <a:buClr>
                <a:srgbClr val="7030A0"/>
              </a:buClr>
              <a:buSzPts val="4400"/>
            </a:pPr>
            <a:r>
              <a:rPr lang="en-US">
                <a:solidFill>
                  <a:srgbClr val="EBEBEB"/>
                </a:solidFill>
                <a:sym typeface="Avenir"/>
              </a:rPr>
              <a:t>Contents</a:t>
            </a:r>
            <a:endParaRPr lang="en-US">
              <a:solidFill>
                <a:srgbClr val="EBEBEB"/>
              </a:solidFill>
            </a:endParaRPr>
          </a:p>
        </p:txBody>
      </p:sp>
      <p:sp>
        <p:nvSpPr>
          <p:cNvPr id="27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a:extLst>
              <a:ext uri="{FF2B5EF4-FFF2-40B4-BE49-F238E27FC236}">
                <a16:creationId xmlns:a16="http://schemas.microsoft.com/office/drawing/2014/main" id="{43975107-6CA4-C83D-86DF-2984F76CE54A}"/>
              </a:ext>
            </a:extLst>
          </p:cNvPr>
          <p:cNvPicPr>
            <a:picLocks noChangeAspect="1"/>
          </p:cNvPicPr>
          <p:nvPr/>
        </p:nvPicPr>
        <p:blipFill>
          <a:blip r:embed="rId8"/>
          <a:srcRect t="9768" b="1527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graphicFrame>
        <p:nvGraphicFramePr>
          <p:cNvPr id="274" name="Google Shape;171;p2">
            <a:extLst>
              <a:ext uri="{FF2B5EF4-FFF2-40B4-BE49-F238E27FC236}">
                <a16:creationId xmlns:a16="http://schemas.microsoft.com/office/drawing/2014/main" id="{5257F2AD-CDF0-822F-6ADE-767F85C00CFE}"/>
              </a:ext>
            </a:extLst>
          </p:cNvPr>
          <p:cNvGraphicFramePr/>
          <p:nvPr/>
        </p:nvGraphicFramePr>
        <p:xfrm>
          <a:off x="648930" y="2438400"/>
          <a:ext cx="6188189" cy="37854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venir"/>
              <a:buNone/>
            </a:pPr>
            <a:r>
              <a:rPr lang="en-US">
                <a:latin typeface="Avenir"/>
                <a:ea typeface="Avenir"/>
                <a:cs typeface="Avenir"/>
                <a:sym typeface="Avenir"/>
              </a:rPr>
              <a:t>Now Write …</a:t>
            </a:r>
            <a:endParaRPr/>
          </a:p>
        </p:txBody>
      </p:sp>
      <p:sp>
        <p:nvSpPr>
          <p:cNvPr id="421" name="Google Shape;421;p14"/>
          <p:cNvSpPr txBox="1">
            <a:spLocks noGrp="1"/>
          </p:cNvSpPr>
          <p:nvPr>
            <p:ph sz="half" idx="1"/>
          </p:nvPr>
        </p:nvSpPr>
        <p:spPr>
          <a:xfrm>
            <a:off x="6172200" y="1825625"/>
            <a:ext cx="5561100" cy="4591200"/>
          </a:xfrm>
          <a:prstGeom prst="rect">
            <a:avLst/>
          </a:prstGeom>
          <a:noFill/>
          <a:ln>
            <a:noFill/>
          </a:ln>
        </p:spPr>
        <p:txBody>
          <a:bodyPr spcFirstLastPara="1" wrap="square" lIns="91425" tIns="45700" rIns="91425" bIns="45700" anchor="t" anchorCtr="0">
            <a:noAutofit/>
          </a:bodyPr>
          <a:lstStyle/>
          <a:p>
            <a:pPr marL="228600" lvl="0" indent="-260350" algn="l" rtl="0">
              <a:lnSpc>
                <a:spcPct val="100000"/>
              </a:lnSpc>
              <a:spcBef>
                <a:spcPts val="0"/>
              </a:spcBef>
              <a:spcAft>
                <a:spcPts val="0"/>
              </a:spcAft>
              <a:buSzPts val="2700"/>
              <a:buChar char="•"/>
            </a:pPr>
            <a:r>
              <a:rPr lang="en-US" sz="2700"/>
              <a:t>a personal narrative</a:t>
            </a:r>
            <a:endParaRPr sz="3300"/>
          </a:p>
          <a:p>
            <a:pPr marL="228600" lvl="0" indent="-260350" algn="l" rtl="0">
              <a:lnSpc>
                <a:spcPct val="100000"/>
              </a:lnSpc>
              <a:spcBef>
                <a:spcPts val="1000"/>
              </a:spcBef>
              <a:spcAft>
                <a:spcPts val="0"/>
              </a:spcAft>
              <a:buSzPts val="2700"/>
              <a:buChar char="•"/>
            </a:pPr>
            <a:r>
              <a:rPr lang="en-US" sz="2700"/>
              <a:t>a fictitious story</a:t>
            </a:r>
            <a:endParaRPr sz="3300"/>
          </a:p>
          <a:p>
            <a:pPr marL="228600" lvl="0" indent="-260350" algn="l" rtl="0">
              <a:lnSpc>
                <a:spcPct val="100000"/>
              </a:lnSpc>
              <a:spcBef>
                <a:spcPts val="1000"/>
              </a:spcBef>
              <a:spcAft>
                <a:spcPts val="0"/>
              </a:spcAft>
              <a:buSzPts val="2700"/>
              <a:buChar char="•"/>
            </a:pPr>
            <a:r>
              <a:rPr lang="en-US" sz="2700"/>
              <a:t>a poem</a:t>
            </a:r>
            <a:endParaRPr sz="3300"/>
          </a:p>
          <a:p>
            <a:pPr marL="228600" lvl="0" indent="-260350" algn="l" rtl="0">
              <a:lnSpc>
                <a:spcPct val="100000"/>
              </a:lnSpc>
              <a:spcBef>
                <a:spcPts val="1000"/>
              </a:spcBef>
              <a:spcAft>
                <a:spcPts val="0"/>
              </a:spcAft>
              <a:buSzPts val="2700"/>
              <a:buChar char="•"/>
            </a:pPr>
            <a:r>
              <a:rPr lang="en-US" sz="2700"/>
              <a:t>a letter of appreciation</a:t>
            </a:r>
            <a:endParaRPr sz="3300"/>
          </a:p>
          <a:p>
            <a:pPr marL="228600" lvl="0" indent="-260350" algn="l" rtl="0">
              <a:lnSpc>
                <a:spcPct val="100000"/>
              </a:lnSpc>
              <a:spcBef>
                <a:spcPts val="1000"/>
              </a:spcBef>
              <a:spcAft>
                <a:spcPts val="0"/>
              </a:spcAft>
              <a:buSzPts val="2700"/>
              <a:buChar char="•"/>
            </a:pPr>
            <a:r>
              <a:rPr lang="en-US" sz="2700"/>
              <a:t>a Whatsapp chat between two friends</a:t>
            </a:r>
            <a:endParaRPr sz="3300"/>
          </a:p>
          <a:p>
            <a:pPr marL="228600" lvl="0" indent="-260350" algn="l" rtl="0">
              <a:lnSpc>
                <a:spcPct val="100000"/>
              </a:lnSpc>
              <a:spcBef>
                <a:spcPts val="1000"/>
              </a:spcBef>
              <a:spcAft>
                <a:spcPts val="0"/>
              </a:spcAft>
              <a:buSzPts val="2700"/>
              <a:buChar char="•"/>
            </a:pPr>
            <a:r>
              <a:rPr lang="en-US" sz="2700"/>
              <a:t>a recipe for joy through giving</a:t>
            </a:r>
            <a:endParaRPr sz="3300"/>
          </a:p>
          <a:p>
            <a:pPr marL="228600" lvl="0" indent="-260350" algn="l" rtl="0">
              <a:lnSpc>
                <a:spcPct val="100000"/>
              </a:lnSpc>
              <a:spcBef>
                <a:spcPts val="1000"/>
              </a:spcBef>
              <a:spcAft>
                <a:spcPts val="0"/>
              </a:spcAft>
              <a:buSzPts val="2700"/>
              <a:buChar char="•"/>
            </a:pPr>
            <a:r>
              <a:rPr lang="en-US" sz="2700"/>
              <a:t>a diary entry</a:t>
            </a:r>
            <a:endParaRPr sz="2700"/>
          </a:p>
        </p:txBody>
      </p:sp>
      <p:sp>
        <p:nvSpPr>
          <p:cNvPr id="422" name="Google Shape;422;p14"/>
          <p:cNvSpPr txBox="1">
            <a:spLocks noGrp="1"/>
          </p:cNvSpPr>
          <p:nvPr>
            <p:ph type="sldNum" sz="quarter"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20</a:t>
            </a:fld>
            <a:endParaRPr/>
          </a:p>
        </p:txBody>
      </p:sp>
      <p:pic>
        <p:nvPicPr>
          <p:cNvPr id="420" name="Google Shape;420;p14" descr="A blue background with white text&#10;&#10;Description automatically generated"/>
          <p:cNvPicPr preferRelativeResize="0"/>
          <p:nvPr/>
        </p:nvPicPr>
        <p:blipFill rotWithShape="1">
          <a:blip r:embed="rId3">
            <a:alphaModFix/>
          </a:blip>
          <a:srcRect/>
          <a:stretch/>
        </p:blipFill>
        <p:spPr>
          <a:xfrm>
            <a:off x="458695" y="2423330"/>
            <a:ext cx="5561106" cy="315592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1000"/>
                                        <p:tgtEl>
                                          <p:spTgt spid="4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1">
                                            <p:txEl>
                                              <p:pRg st="0" end="0"/>
                                            </p:txEl>
                                          </p:spTgt>
                                        </p:tgtEl>
                                        <p:attrNameLst>
                                          <p:attrName>style.visibility</p:attrName>
                                        </p:attrNameLst>
                                      </p:cBhvr>
                                      <p:to>
                                        <p:strVal val="visible"/>
                                      </p:to>
                                    </p:set>
                                    <p:animEffect transition="in" filter="fade">
                                      <p:cBhvr>
                                        <p:cTn id="12" dur="1000"/>
                                        <p:tgtEl>
                                          <p:spTgt spid="4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1">
                                            <p:txEl>
                                              <p:pRg st="1" end="1"/>
                                            </p:txEl>
                                          </p:spTgt>
                                        </p:tgtEl>
                                        <p:attrNameLst>
                                          <p:attrName>style.visibility</p:attrName>
                                        </p:attrNameLst>
                                      </p:cBhvr>
                                      <p:to>
                                        <p:strVal val="visible"/>
                                      </p:to>
                                    </p:set>
                                    <p:animEffect transition="in" filter="fade">
                                      <p:cBhvr>
                                        <p:cTn id="17" dur="1000"/>
                                        <p:tgtEl>
                                          <p:spTgt spid="4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1">
                                            <p:txEl>
                                              <p:pRg st="2" end="2"/>
                                            </p:txEl>
                                          </p:spTgt>
                                        </p:tgtEl>
                                        <p:attrNameLst>
                                          <p:attrName>style.visibility</p:attrName>
                                        </p:attrNameLst>
                                      </p:cBhvr>
                                      <p:to>
                                        <p:strVal val="visible"/>
                                      </p:to>
                                    </p:set>
                                    <p:animEffect transition="in" filter="fade">
                                      <p:cBhvr>
                                        <p:cTn id="22" dur="1000"/>
                                        <p:tgtEl>
                                          <p:spTgt spid="4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1">
                                            <p:txEl>
                                              <p:pRg st="3" end="3"/>
                                            </p:txEl>
                                          </p:spTgt>
                                        </p:tgtEl>
                                        <p:attrNameLst>
                                          <p:attrName>style.visibility</p:attrName>
                                        </p:attrNameLst>
                                      </p:cBhvr>
                                      <p:to>
                                        <p:strVal val="visible"/>
                                      </p:to>
                                    </p:set>
                                    <p:animEffect transition="in" filter="fade">
                                      <p:cBhvr>
                                        <p:cTn id="27" dur="1000"/>
                                        <p:tgtEl>
                                          <p:spTgt spid="4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1">
                                            <p:txEl>
                                              <p:pRg st="4" end="4"/>
                                            </p:txEl>
                                          </p:spTgt>
                                        </p:tgtEl>
                                        <p:attrNameLst>
                                          <p:attrName>style.visibility</p:attrName>
                                        </p:attrNameLst>
                                      </p:cBhvr>
                                      <p:to>
                                        <p:strVal val="visible"/>
                                      </p:to>
                                    </p:set>
                                    <p:animEffect transition="in" filter="fade">
                                      <p:cBhvr>
                                        <p:cTn id="32" dur="1000"/>
                                        <p:tgtEl>
                                          <p:spTgt spid="42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1">
                                            <p:txEl>
                                              <p:pRg st="5" end="5"/>
                                            </p:txEl>
                                          </p:spTgt>
                                        </p:tgtEl>
                                        <p:attrNameLst>
                                          <p:attrName>style.visibility</p:attrName>
                                        </p:attrNameLst>
                                      </p:cBhvr>
                                      <p:to>
                                        <p:strVal val="visible"/>
                                      </p:to>
                                    </p:set>
                                    <p:animEffect transition="in" filter="fade">
                                      <p:cBhvr>
                                        <p:cTn id="37" dur="1000"/>
                                        <p:tgtEl>
                                          <p:spTgt spid="42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21">
                                            <p:txEl>
                                              <p:pRg st="6" end="6"/>
                                            </p:txEl>
                                          </p:spTgt>
                                        </p:tgtEl>
                                        <p:attrNameLst>
                                          <p:attrName>style.visibility</p:attrName>
                                        </p:attrNameLst>
                                      </p:cBhvr>
                                      <p:to>
                                        <p:strVal val="visible"/>
                                      </p:to>
                                    </p:set>
                                    <p:animEffect transition="in" filter="fade">
                                      <p:cBhvr>
                                        <p:cTn id="42" dur="1000"/>
                                        <p:tgtEl>
                                          <p:spTgt spid="4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5"/>
          <p:cNvSpPr txBox="1">
            <a:spLocks noGrp="1"/>
          </p:cNvSpPr>
          <p:nvPr>
            <p:ph type="title"/>
          </p:nvPr>
        </p:nvSpPr>
        <p:spPr>
          <a:xfrm>
            <a:off x="532418" y="914399"/>
            <a:ext cx="6808624" cy="81902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AE743D"/>
              </a:buClr>
              <a:buSzPct val="100000"/>
              <a:buFont typeface="Arial"/>
              <a:buNone/>
            </a:pPr>
            <a:br>
              <a:rPr lang="en-US">
                <a:solidFill>
                  <a:srgbClr val="AE743D"/>
                </a:solidFill>
                <a:latin typeface="Arial"/>
                <a:ea typeface="Arial"/>
                <a:cs typeface="Arial"/>
                <a:sym typeface="Arial"/>
              </a:rPr>
            </a:br>
            <a:r>
              <a:rPr lang="en-US" sz="2800">
                <a:solidFill>
                  <a:srgbClr val="AE743D"/>
                </a:solidFill>
                <a:latin typeface="Arial"/>
                <a:ea typeface="Arial"/>
                <a:cs typeface="Arial"/>
                <a:sym typeface="Arial"/>
              </a:rPr>
              <a:t>The Writing Process (in teacher lingo!)</a:t>
            </a:r>
            <a:endParaRPr/>
          </a:p>
        </p:txBody>
      </p:sp>
      <p:grpSp>
        <p:nvGrpSpPr>
          <p:cNvPr id="428" name="Google Shape;428;p15"/>
          <p:cNvGrpSpPr/>
          <p:nvPr/>
        </p:nvGrpSpPr>
        <p:grpSpPr>
          <a:xfrm>
            <a:off x="639098" y="2420557"/>
            <a:ext cx="5132438" cy="3808097"/>
            <a:chOff x="0" y="1822"/>
            <a:chExt cx="5132438" cy="3808097"/>
          </a:xfrm>
        </p:grpSpPr>
        <p:sp>
          <p:nvSpPr>
            <p:cNvPr id="429" name="Google Shape;429;p15"/>
            <p:cNvSpPr/>
            <p:nvPr/>
          </p:nvSpPr>
          <p:spPr>
            <a:xfrm>
              <a:off x="0" y="3272963"/>
              <a:ext cx="1283109" cy="536956"/>
            </a:xfrm>
            <a:prstGeom prst="rect">
              <a:avLst/>
            </a:prstGeom>
            <a:solidFill>
              <a:srgbClr val="758465"/>
            </a:solidFill>
            <a:ln w="12700" cap="flat" cmpd="sng">
              <a:solidFill>
                <a:srgbClr val="7584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txBox="1"/>
            <p:nvPr/>
          </p:nvSpPr>
          <p:spPr>
            <a:xfrm>
              <a:off x="0" y="3272963"/>
              <a:ext cx="1283109" cy="536956"/>
            </a:xfrm>
            <a:prstGeom prst="rect">
              <a:avLst/>
            </a:prstGeom>
            <a:noFill/>
            <a:ln>
              <a:noFill/>
            </a:ln>
          </p:spPr>
          <p:txBody>
            <a:bodyPr spcFirstLastPara="1" wrap="square" lIns="91250" tIns="135125" rIns="91250" bIns="13512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US" sz="1900">
                  <a:solidFill>
                    <a:schemeClr val="lt1"/>
                  </a:solidFill>
                  <a:latin typeface="Arial"/>
                  <a:ea typeface="Arial"/>
                  <a:cs typeface="Arial"/>
                  <a:sym typeface="Arial"/>
                </a:rPr>
                <a:t>Publish</a:t>
              </a:r>
              <a:endParaRPr/>
            </a:p>
          </p:txBody>
        </p:sp>
        <p:sp>
          <p:nvSpPr>
            <p:cNvPr id="431" name="Google Shape;431;p15"/>
            <p:cNvSpPr/>
            <p:nvPr/>
          </p:nvSpPr>
          <p:spPr>
            <a:xfrm>
              <a:off x="1283109" y="3272963"/>
              <a:ext cx="3849329" cy="536956"/>
            </a:xfrm>
            <a:prstGeom prst="rect">
              <a:avLst/>
            </a:prstGeom>
            <a:solidFill>
              <a:srgbClr val="D5D8D2">
                <a:alpha val="89803"/>
              </a:srgbClr>
            </a:solidFill>
            <a:ln w="12700" cap="flat" cmpd="sng">
              <a:solidFill>
                <a:srgbClr val="D5D8D2">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txBox="1"/>
            <p:nvPr/>
          </p:nvSpPr>
          <p:spPr>
            <a:xfrm>
              <a:off x="1283109" y="3272963"/>
              <a:ext cx="3849329" cy="536956"/>
            </a:xfrm>
            <a:prstGeom prst="rect">
              <a:avLst/>
            </a:prstGeom>
            <a:noFill/>
            <a:ln>
              <a:noFill/>
            </a:ln>
          </p:spPr>
          <p:txBody>
            <a:bodyPr spcFirstLastPara="1" wrap="square" lIns="78075" tIns="203200" rIns="78075" bIns="203200" anchor="ctr" anchorCtr="0">
              <a:noAutofit/>
            </a:bodyPr>
            <a:lstStyle/>
            <a:p>
              <a:pPr marL="0" marR="0" lvl="0" indent="0" algn="l" rtl="0">
                <a:lnSpc>
                  <a:spcPct val="90000"/>
                </a:lnSpc>
                <a:spcBef>
                  <a:spcPts val="0"/>
                </a:spcBef>
                <a:spcAft>
                  <a:spcPts val="0"/>
                </a:spcAft>
                <a:buClr>
                  <a:srgbClr val="AE743D"/>
                </a:buClr>
                <a:buSzPts val="1600"/>
                <a:buFont typeface="Arial"/>
                <a:buNone/>
              </a:pPr>
              <a:r>
                <a:rPr lang="en-US" sz="1600">
                  <a:solidFill>
                    <a:srgbClr val="AE743D"/>
                  </a:solidFill>
                  <a:latin typeface="Arial"/>
                  <a:ea typeface="Arial"/>
                  <a:cs typeface="Arial"/>
                  <a:sym typeface="Arial"/>
                </a:rPr>
                <a:t>Publish: Write and submit your final draft</a:t>
              </a:r>
              <a:endParaRPr/>
            </a:p>
          </p:txBody>
        </p:sp>
        <p:sp>
          <p:nvSpPr>
            <p:cNvPr id="433" name="Google Shape;433;p15"/>
            <p:cNvSpPr/>
            <p:nvPr/>
          </p:nvSpPr>
          <p:spPr>
            <a:xfrm rot="10800000">
              <a:off x="0" y="2455177"/>
              <a:ext cx="1283109" cy="825839"/>
            </a:xfrm>
            <a:prstGeom prst="upArrowCallout">
              <a:avLst>
                <a:gd name="adj1" fmla="val 5000"/>
                <a:gd name="adj2" fmla="val 10000"/>
                <a:gd name="adj3" fmla="val 15000"/>
                <a:gd name="adj4" fmla="val 64977"/>
              </a:avLst>
            </a:prstGeom>
            <a:solidFill>
              <a:srgbClr val="758465"/>
            </a:solidFill>
            <a:ln w="12700" cap="flat" cmpd="sng">
              <a:solidFill>
                <a:srgbClr val="7584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txBox="1"/>
            <p:nvPr/>
          </p:nvSpPr>
          <p:spPr>
            <a:xfrm>
              <a:off x="0" y="2455177"/>
              <a:ext cx="1283109" cy="536795"/>
            </a:xfrm>
            <a:prstGeom prst="rect">
              <a:avLst/>
            </a:prstGeom>
            <a:noFill/>
            <a:ln>
              <a:noFill/>
            </a:ln>
          </p:spPr>
          <p:txBody>
            <a:bodyPr spcFirstLastPara="1" wrap="square" lIns="91250" tIns="135125" rIns="91250" bIns="13512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US" sz="1900">
                  <a:solidFill>
                    <a:schemeClr val="lt1"/>
                  </a:solidFill>
                  <a:latin typeface="Arial"/>
                  <a:ea typeface="Arial"/>
                  <a:cs typeface="Arial"/>
                  <a:sym typeface="Arial"/>
                </a:rPr>
                <a:t>Proofread</a:t>
              </a:r>
              <a:endParaRPr/>
            </a:p>
          </p:txBody>
        </p:sp>
        <p:sp>
          <p:nvSpPr>
            <p:cNvPr id="435" name="Google Shape;435;p15"/>
            <p:cNvSpPr/>
            <p:nvPr/>
          </p:nvSpPr>
          <p:spPr>
            <a:xfrm>
              <a:off x="1283109" y="2455177"/>
              <a:ext cx="3849329" cy="536795"/>
            </a:xfrm>
            <a:prstGeom prst="rect">
              <a:avLst/>
            </a:prstGeom>
            <a:solidFill>
              <a:srgbClr val="D5D8D2">
                <a:alpha val="89803"/>
              </a:srgbClr>
            </a:solidFill>
            <a:ln w="12700" cap="flat" cmpd="sng">
              <a:solidFill>
                <a:srgbClr val="D5D8D2">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txBox="1"/>
            <p:nvPr/>
          </p:nvSpPr>
          <p:spPr>
            <a:xfrm>
              <a:off x="1283109" y="2455177"/>
              <a:ext cx="3849329" cy="536795"/>
            </a:xfrm>
            <a:prstGeom prst="rect">
              <a:avLst/>
            </a:prstGeom>
            <a:noFill/>
            <a:ln>
              <a:noFill/>
            </a:ln>
          </p:spPr>
          <p:txBody>
            <a:bodyPr spcFirstLastPara="1" wrap="square" lIns="78075" tIns="203200" rIns="78075" bIns="203200" anchor="ctr" anchorCtr="0">
              <a:noAutofit/>
            </a:bodyPr>
            <a:lstStyle/>
            <a:p>
              <a:pPr marL="0" marR="0" lvl="0" indent="0" algn="l" rtl="0">
                <a:lnSpc>
                  <a:spcPct val="90000"/>
                </a:lnSpc>
                <a:spcBef>
                  <a:spcPts val="0"/>
                </a:spcBef>
                <a:spcAft>
                  <a:spcPts val="0"/>
                </a:spcAft>
                <a:buClr>
                  <a:srgbClr val="AE743D"/>
                </a:buClr>
                <a:buSzPts val="1600"/>
                <a:buFont typeface="Arial"/>
                <a:buNone/>
              </a:pPr>
              <a:r>
                <a:rPr lang="en-US" sz="1600">
                  <a:solidFill>
                    <a:srgbClr val="AE743D"/>
                  </a:solidFill>
                  <a:latin typeface="Arial"/>
                  <a:ea typeface="Arial"/>
                  <a:cs typeface="Arial"/>
                  <a:sym typeface="Arial"/>
                </a:rPr>
                <a:t>Check for capitals, punctuation, correct spelling and grammar</a:t>
              </a:r>
              <a:endParaRPr/>
            </a:p>
          </p:txBody>
        </p:sp>
        <p:sp>
          <p:nvSpPr>
            <p:cNvPr id="437" name="Google Shape;437;p15"/>
            <p:cNvSpPr/>
            <p:nvPr/>
          </p:nvSpPr>
          <p:spPr>
            <a:xfrm rot="10800000">
              <a:off x="0" y="1637392"/>
              <a:ext cx="1283109" cy="825839"/>
            </a:xfrm>
            <a:prstGeom prst="upArrowCallout">
              <a:avLst>
                <a:gd name="adj1" fmla="val 5000"/>
                <a:gd name="adj2" fmla="val 10000"/>
                <a:gd name="adj3" fmla="val 15000"/>
                <a:gd name="adj4" fmla="val 64977"/>
              </a:avLst>
            </a:prstGeom>
            <a:solidFill>
              <a:srgbClr val="758465"/>
            </a:solidFill>
            <a:ln w="12700" cap="flat" cmpd="sng">
              <a:solidFill>
                <a:srgbClr val="7584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txBox="1"/>
            <p:nvPr/>
          </p:nvSpPr>
          <p:spPr>
            <a:xfrm>
              <a:off x="0" y="1637392"/>
              <a:ext cx="1283109" cy="536795"/>
            </a:xfrm>
            <a:prstGeom prst="rect">
              <a:avLst/>
            </a:prstGeom>
            <a:noFill/>
            <a:ln>
              <a:noFill/>
            </a:ln>
          </p:spPr>
          <p:txBody>
            <a:bodyPr spcFirstLastPara="1" wrap="square" lIns="91250" tIns="135125" rIns="91250" bIns="13512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US" sz="1900">
                  <a:solidFill>
                    <a:schemeClr val="lt1"/>
                  </a:solidFill>
                  <a:latin typeface="Arial"/>
                  <a:ea typeface="Arial"/>
                  <a:cs typeface="Arial"/>
                  <a:sym typeface="Arial"/>
                </a:rPr>
                <a:t>Revise</a:t>
              </a:r>
              <a:endParaRPr/>
            </a:p>
          </p:txBody>
        </p:sp>
        <p:sp>
          <p:nvSpPr>
            <p:cNvPr id="439" name="Google Shape;439;p15"/>
            <p:cNvSpPr/>
            <p:nvPr/>
          </p:nvSpPr>
          <p:spPr>
            <a:xfrm>
              <a:off x="1283109" y="1637392"/>
              <a:ext cx="3849329" cy="536795"/>
            </a:xfrm>
            <a:prstGeom prst="rect">
              <a:avLst/>
            </a:prstGeom>
            <a:solidFill>
              <a:srgbClr val="D5D8D2">
                <a:alpha val="89803"/>
              </a:srgbClr>
            </a:solidFill>
            <a:ln w="12700" cap="flat" cmpd="sng">
              <a:solidFill>
                <a:srgbClr val="D5D8D2">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txBox="1"/>
            <p:nvPr/>
          </p:nvSpPr>
          <p:spPr>
            <a:xfrm>
              <a:off x="1283109" y="1637392"/>
              <a:ext cx="3849329" cy="536795"/>
            </a:xfrm>
            <a:prstGeom prst="rect">
              <a:avLst/>
            </a:prstGeom>
            <a:noFill/>
            <a:ln>
              <a:noFill/>
            </a:ln>
          </p:spPr>
          <p:txBody>
            <a:bodyPr spcFirstLastPara="1" wrap="square" lIns="78075" tIns="203200" rIns="78075" bIns="203200" anchor="ctr" anchorCtr="0">
              <a:noAutofit/>
            </a:bodyPr>
            <a:lstStyle/>
            <a:p>
              <a:pPr marL="0" marR="0" lvl="0" indent="0" algn="l" rtl="0">
                <a:lnSpc>
                  <a:spcPct val="90000"/>
                </a:lnSpc>
                <a:spcBef>
                  <a:spcPts val="0"/>
                </a:spcBef>
                <a:spcAft>
                  <a:spcPts val="0"/>
                </a:spcAft>
                <a:buClr>
                  <a:srgbClr val="AE743D"/>
                </a:buClr>
                <a:buSzPts val="1600"/>
                <a:buFont typeface="Arial"/>
                <a:buNone/>
              </a:pPr>
              <a:r>
                <a:rPr lang="en-US" sz="1600">
                  <a:solidFill>
                    <a:srgbClr val="AE743D"/>
                  </a:solidFill>
                  <a:latin typeface="Arial"/>
                  <a:ea typeface="Arial"/>
                  <a:cs typeface="Arial"/>
                  <a:sym typeface="Arial"/>
                </a:rPr>
                <a:t>Revise: reread, rearrange, use synonyms</a:t>
              </a:r>
              <a:endParaRPr/>
            </a:p>
          </p:txBody>
        </p:sp>
        <p:sp>
          <p:nvSpPr>
            <p:cNvPr id="441" name="Google Shape;441;p15"/>
            <p:cNvSpPr/>
            <p:nvPr/>
          </p:nvSpPr>
          <p:spPr>
            <a:xfrm rot="10800000">
              <a:off x="0" y="819607"/>
              <a:ext cx="1283109" cy="825839"/>
            </a:xfrm>
            <a:prstGeom prst="upArrowCallout">
              <a:avLst>
                <a:gd name="adj1" fmla="val 5000"/>
                <a:gd name="adj2" fmla="val 10000"/>
                <a:gd name="adj3" fmla="val 15000"/>
                <a:gd name="adj4" fmla="val 64977"/>
              </a:avLst>
            </a:prstGeom>
            <a:solidFill>
              <a:srgbClr val="758465"/>
            </a:solidFill>
            <a:ln w="12700" cap="flat" cmpd="sng">
              <a:solidFill>
                <a:srgbClr val="7584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txBox="1"/>
            <p:nvPr/>
          </p:nvSpPr>
          <p:spPr>
            <a:xfrm>
              <a:off x="0" y="819607"/>
              <a:ext cx="1283109" cy="536795"/>
            </a:xfrm>
            <a:prstGeom prst="rect">
              <a:avLst/>
            </a:prstGeom>
            <a:noFill/>
            <a:ln>
              <a:noFill/>
            </a:ln>
          </p:spPr>
          <p:txBody>
            <a:bodyPr spcFirstLastPara="1" wrap="square" lIns="91250" tIns="135125" rIns="91250" bIns="13512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US" sz="1900">
                  <a:solidFill>
                    <a:schemeClr val="lt1"/>
                  </a:solidFill>
                  <a:latin typeface="Arial"/>
                  <a:ea typeface="Arial"/>
                  <a:cs typeface="Arial"/>
                  <a:sym typeface="Arial"/>
                </a:rPr>
                <a:t>Draft</a:t>
              </a:r>
              <a:endParaRPr/>
            </a:p>
          </p:txBody>
        </p:sp>
        <p:sp>
          <p:nvSpPr>
            <p:cNvPr id="443" name="Google Shape;443;p15"/>
            <p:cNvSpPr/>
            <p:nvPr/>
          </p:nvSpPr>
          <p:spPr>
            <a:xfrm>
              <a:off x="1283109" y="819607"/>
              <a:ext cx="3849329" cy="536795"/>
            </a:xfrm>
            <a:prstGeom prst="rect">
              <a:avLst/>
            </a:prstGeom>
            <a:solidFill>
              <a:srgbClr val="D5D8D2">
                <a:alpha val="89803"/>
              </a:srgbClr>
            </a:solidFill>
            <a:ln w="12700" cap="flat" cmpd="sng">
              <a:solidFill>
                <a:srgbClr val="D5D8D2">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txBox="1"/>
            <p:nvPr/>
          </p:nvSpPr>
          <p:spPr>
            <a:xfrm>
              <a:off x="1283109" y="819607"/>
              <a:ext cx="3849329" cy="536795"/>
            </a:xfrm>
            <a:prstGeom prst="rect">
              <a:avLst/>
            </a:prstGeom>
            <a:noFill/>
            <a:ln>
              <a:noFill/>
            </a:ln>
          </p:spPr>
          <p:txBody>
            <a:bodyPr spcFirstLastPara="1" wrap="square" lIns="78075" tIns="203200" rIns="78075" bIns="203200" anchor="ctr" anchorCtr="0">
              <a:noAutofit/>
            </a:bodyPr>
            <a:lstStyle/>
            <a:p>
              <a:pPr marL="0" marR="0" lvl="0" indent="0" algn="l" rtl="0">
                <a:lnSpc>
                  <a:spcPct val="90000"/>
                </a:lnSpc>
                <a:spcBef>
                  <a:spcPts val="0"/>
                </a:spcBef>
                <a:spcAft>
                  <a:spcPts val="0"/>
                </a:spcAft>
                <a:buClr>
                  <a:srgbClr val="AE743D"/>
                </a:buClr>
                <a:buSzPts val="1600"/>
                <a:buFont typeface="Arial"/>
                <a:buNone/>
              </a:pPr>
              <a:r>
                <a:rPr lang="en-US" sz="1600">
                  <a:solidFill>
                    <a:srgbClr val="AE743D"/>
                  </a:solidFill>
                  <a:latin typeface="Arial"/>
                  <a:ea typeface="Arial"/>
                  <a:cs typeface="Arial"/>
                  <a:sym typeface="Arial"/>
                </a:rPr>
                <a:t>Draft: use ideas to write a first draft</a:t>
              </a:r>
              <a:endParaRPr/>
            </a:p>
          </p:txBody>
        </p:sp>
        <p:sp>
          <p:nvSpPr>
            <p:cNvPr id="445" name="Google Shape;445;p15"/>
            <p:cNvSpPr/>
            <p:nvPr/>
          </p:nvSpPr>
          <p:spPr>
            <a:xfrm rot="10800000">
              <a:off x="0" y="1822"/>
              <a:ext cx="1283109" cy="825839"/>
            </a:xfrm>
            <a:prstGeom prst="upArrowCallout">
              <a:avLst>
                <a:gd name="adj1" fmla="val 5000"/>
                <a:gd name="adj2" fmla="val 10000"/>
                <a:gd name="adj3" fmla="val 15000"/>
                <a:gd name="adj4" fmla="val 64977"/>
              </a:avLst>
            </a:prstGeom>
            <a:solidFill>
              <a:srgbClr val="758465"/>
            </a:solidFill>
            <a:ln w="12700" cap="flat" cmpd="sng">
              <a:solidFill>
                <a:srgbClr val="7584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txBox="1"/>
            <p:nvPr/>
          </p:nvSpPr>
          <p:spPr>
            <a:xfrm>
              <a:off x="0" y="1822"/>
              <a:ext cx="1283109" cy="536795"/>
            </a:xfrm>
            <a:prstGeom prst="rect">
              <a:avLst/>
            </a:prstGeom>
            <a:noFill/>
            <a:ln>
              <a:noFill/>
            </a:ln>
          </p:spPr>
          <p:txBody>
            <a:bodyPr spcFirstLastPara="1" wrap="square" lIns="91250" tIns="135125" rIns="91250" bIns="13512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US" sz="1900">
                  <a:solidFill>
                    <a:schemeClr val="lt1"/>
                  </a:solidFill>
                  <a:latin typeface="Arial"/>
                  <a:ea typeface="Arial"/>
                  <a:cs typeface="Arial"/>
                  <a:sym typeface="Arial"/>
                </a:rPr>
                <a:t>Prewrite</a:t>
              </a:r>
              <a:endParaRPr/>
            </a:p>
          </p:txBody>
        </p:sp>
        <p:sp>
          <p:nvSpPr>
            <p:cNvPr id="447" name="Google Shape;447;p15"/>
            <p:cNvSpPr/>
            <p:nvPr/>
          </p:nvSpPr>
          <p:spPr>
            <a:xfrm>
              <a:off x="1283109" y="1822"/>
              <a:ext cx="3849329" cy="536795"/>
            </a:xfrm>
            <a:prstGeom prst="rect">
              <a:avLst/>
            </a:prstGeom>
            <a:solidFill>
              <a:srgbClr val="D5D8D2">
                <a:alpha val="89803"/>
              </a:srgbClr>
            </a:solidFill>
            <a:ln w="12700" cap="flat" cmpd="sng">
              <a:solidFill>
                <a:srgbClr val="D5D8D2">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txBox="1"/>
            <p:nvPr/>
          </p:nvSpPr>
          <p:spPr>
            <a:xfrm>
              <a:off x="1283109" y="1822"/>
              <a:ext cx="3849329" cy="536795"/>
            </a:xfrm>
            <a:prstGeom prst="rect">
              <a:avLst/>
            </a:prstGeom>
            <a:noFill/>
            <a:ln>
              <a:noFill/>
            </a:ln>
          </p:spPr>
          <p:txBody>
            <a:bodyPr spcFirstLastPara="1" wrap="square" lIns="78075" tIns="203200" rIns="78075" bIns="203200" anchor="ctr" anchorCtr="0">
              <a:noAutofit/>
            </a:bodyPr>
            <a:lstStyle/>
            <a:p>
              <a:pPr marL="0" marR="0" lvl="0" indent="0" algn="l" rtl="0">
                <a:lnSpc>
                  <a:spcPct val="90000"/>
                </a:lnSpc>
                <a:spcBef>
                  <a:spcPts val="0"/>
                </a:spcBef>
                <a:spcAft>
                  <a:spcPts val="0"/>
                </a:spcAft>
                <a:buClr>
                  <a:srgbClr val="AE743D"/>
                </a:buClr>
                <a:buSzPts val="1600"/>
                <a:buFont typeface="Arial"/>
                <a:buNone/>
              </a:pPr>
              <a:r>
                <a:rPr lang="en-US" sz="1600">
                  <a:solidFill>
                    <a:srgbClr val="AE743D"/>
                  </a:solidFill>
                  <a:latin typeface="Arial"/>
                  <a:ea typeface="Arial"/>
                  <a:cs typeface="Arial"/>
                  <a:sym typeface="Arial"/>
                </a:rPr>
                <a:t>Prewrite: brainstorm, vocabulary, genre, story jumper ideas</a:t>
              </a:r>
              <a:endParaRPr/>
            </a:p>
          </p:txBody>
        </p:sp>
      </p:grpSp>
      <p:pic>
        <p:nvPicPr>
          <p:cNvPr id="449" name="Google Shape;449;p15" descr="Diagram, schematic&#10;&#10;Description automatically generated"/>
          <p:cNvPicPr preferRelativeResize="0"/>
          <p:nvPr/>
        </p:nvPicPr>
        <p:blipFill rotWithShape="1">
          <a:blip r:embed="rId3">
            <a:alphaModFix/>
          </a:blip>
          <a:srcRect/>
          <a:stretch/>
        </p:blipFill>
        <p:spPr>
          <a:xfrm>
            <a:off x="6714836" y="1107939"/>
            <a:ext cx="4828707" cy="465970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1000"/>
                                        <p:tgtEl>
                                          <p:spTgt spid="4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fade">
                                      <p:cBhvr>
                                        <p:cTn id="12" dur="1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3"/>
        <p:cNvGrpSpPr/>
        <p:nvPr/>
      </p:nvGrpSpPr>
      <p:grpSpPr>
        <a:xfrm>
          <a:off x="0" y="0"/>
          <a:ext cx="0" cy="0"/>
          <a:chOff x="0" y="0"/>
          <a:chExt cx="0" cy="0"/>
        </a:xfrm>
      </p:grpSpPr>
      <p:sp>
        <p:nvSpPr>
          <p:cNvPr id="491" name="Rectangle 490">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54" name="Google Shape;454;p16"/>
          <p:cNvSpPr txBox="1">
            <a:spLocks noGrp="1"/>
          </p:cNvSpPr>
          <p:nvPr>
            <p:ph type="title"/>
          </p:nvPr>
        </p:nvSpPr>
        <p:spPr>
          <a:xfrm>
            <a:off x="249382" y="1407895"/>
            <a:ext cx="4447309" cy="525271"/>
          </a:xfrm>
          <a:prstGeom prst="rect">
            <a:avLst/>
          </a:prstGeom>
        </p:spPr>
        <p:txBody>
          <a:bodyPr spcFirstLastPara="1" lIns="91425" tIns="45700" rIns="91425" bIns="45700" anchor="b" anchorCtr="0">
            <a:normAutofit fontScale="90000"/>
          </a:bodyPr>
          <a:lstStyle/>
          <a:p>
            <a:pPr marL="0" lvl="0" indent="0" rtl="0">
              <a:lnSpc>
                <a:spcPct val="90000"/>
              </a:lnSpc>
              <a:spcBef>
                <a:spcPts val="0"/>
              </a:spcBef>
              <a:spcAft>
                <a:spcPts val="0"/>
              </a:spcAft>
              <a:buClr>
                <a:srgbClr val="AE743D"/>
              </a:buClr>
              <a:buSzPct val="100000"/>
              <a:buFont typeface="Arial"/>
              <a:buNone/>
            </a:pPr>
            <a:br>
              <a:rPr lang="en-GB" sz="2500" dirty="0">
                <a:solidFill>
                  <a:srgbClr val="EBEBEB"/>
                </a:solidFill>
                <a:latin typeface="Arial"/>
                <a:ea typeface="Arial"/>
                <a:cs typeface="Arial"/>
                <a:sym typeface="Arial"/>
              </a:rPr>
            </a:br>
            <a:r>
              <a:rPr lang="en-GB" sz="3600" dirty="0">
                <a:solidFill>
                  <a:srgbClr val="EBEBEB"/>
                </a:solidFill>
                <a:latin typeface="Aptos ExtraBold" panose="020F0502020204030204" pitchFamily="34" charset="0"/>
                <a:ea typeface="Arial"/>
                <a:cs typeface="Arial"/>
                <a:sym typeface="Arial"/>
              </a:rPr>
              <a:t>The Writing Process</a:t>
            </a:r>
            <a:endParaRPr lang="en-GB" sz="3600" dirty="0">
              <a:solidFill>
                <a:srgbClr val="EBEBEB"/>
              </a:solidFill>
              <a:latin typeface="Aptos ExtraBold" panose="020F0502020204030204" pitchFamily="34" charset="0"/>
            </a:endParaRPr>
          </a:p>
        </p:txBody>
      </p:sp>
      <p:sp>
        <p:nvSpPr>
          <p:cNvPr id="492"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493" name="Freeform: Shape 492">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GB"/>
          </a:p>
        </p:txBody>
      </p:sp>
      <p:sp>
        <p:nvSpPr>
          <p:cNvPr id="494" name="Rectangle 493">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455" name="Google Shape;455;p16"/>
          <p:cNvGrpSpPr/>
          <p:nvPr/>
        </p:nvGrpSpPr>
        <p:grpSpPr>
          <a:xfrm>
            <a:off x="4810211" y="704847"/>
            <a:ext cx="6991302" cy="5810253"/>
            <a:chOff x="-23388" y="-265047"/>
            <a:chExt cx="8280251" cy="4424578"/>
          </a:xfrm>
        </p:grpSpPr>
        <p:sp>
          <p:nvSpPr>
            <p:cNvPr id="456" name="Google Shape;456;p16"/>
            <p:cNvSpPr/>
            <p:nvPr/>
          </p:nvSpPr>
          <p:spPr>
            <a:xfrm>
              <a:off x="-23388" y="-265047"/>
              <a:ext cx="8222974" cy="479114"/>
            </a:xfrm>
            <a:prstGeom prst="roundRect">
              <a:avLst>
                <a:gd name="adj" fmla="val 16667"/>
              </a:avLst>
            </a:prstGeom>
            <a:solidFill>
              <a:srgbClr val="A5B29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457" name="Google Shape;457;p16"/>
            <p:cNvSpPr txBox="1"/>
            <p:nvPr/>
          </p:nvSpPr>
          <p:spPr>
            <a:xfrm>
              <a:off x="80666" y="-182657"/>
              <a:ext cx="8176197" cy="432338"/>
            </a:xfrm>
            <a:prstGeom prst="rect">
              <a:avLst/>
            </a:prstGeom>
            <a:noFill/>
            <a:ln>
              <a:noFill/>
            </a:ln>
          </p:spPr>
          <p:txBody>
            <a:bodyPr spcFirstLastPara="1" wrap="square" lIns="80000" tIns="80000" rIns="80000" bIns="80000" anchor="ctr" anchorCtr="0">
              <a:noAutofit/>
            </a:bodyPr>
            <a:lstStyle/>
            <a:p>
              <a:pPr defTabSz="328910">
                <a:lnSpc>
                  <a:spcPct val="90000"/>
                </a:lnSpc>
                <a:spcAft>
                  <a:spcPts val="654"/>
                </a:spcAft>
                <a:buClr>
                  <a:schemeClr val="lt1"/>
                </a:buClr>
                <a:buSzPts val="2100"/>
              </a:pPr>
              <a:r>
                <a:rPr lang="en-US" sz="3200" kern="1200" dirty="0">
                  <a:solidFill>
                    <a:schemeClr val="lt1"/>
                  </a:solidFill>
                  <a:latin typeface="Arial"/>
                  <a:ea typeface="+mn-ea"/>
                  <a:cs typeface="Arial"/>
                  <a:sym typeface="Arial"/>
                </a:rPr>
                <a:t>Plan</a:t>
              </a:r>
              <a:endParaRPr sz="3200" dirty="0"/>
            </a:p>
          </p:txBody>
        </p:sp>
        <p:sp>
          <p:nvSpPr>
            <p:cNvPr id="458" name="Google Shape;458;p16"/>
            <p:cNvSpPr/>
            <p:nvPr/>
          </p:nvSpPr>
          <p:spPr>
            <a:xfrm>
              <a:off x="0" y="446326"/>
              <a:ext cx="8222974" cy="7824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txBox="1"/>
            <p:nvPr/>
          </p:nvSpPr>
          <p:spPr>
            <a:xfrm>
              <a:off x="23388" y="249080"/>
              <a:ext cx="8222974" cy="782460"/>
            </a:xfrm>
            <a:prstGeom prst="rect">
              <a:avLst/>
            </a:prstGeom>
            <a:noFill/>
            <a:ln>
              <a:noFill/>
            </a:ln>
          </p:spPr>
          <p:txBody>
            <a:bodyPr spcFirstLastPara="1" wrap="square" lIns="261075" tIns="26650" rIns="149350" bIns="26650" anchor="t" anchorCtr="0">
              <a:noAutofit/>
            </a:bodyPr>
            <a:lstStyle/>
            <a:p>
              <a:pPr marL="123341" lvl="1" indent="-123341" defTabSz="328910">
                <a:lnSpc>
                  <a:spcPct val="90000"/>
                </a:lnSpc>
                <a:buClr>
                  <a:srgbClr val="AE743D"/>
                </a:buClr>
                <a:buSzPts val="1600"/>
                <a:buFont typeface="Arial"/>
                <a:buChar char="•"/>
              </a:pPr>
              <a:r>
                <a:rPr lang="en-US" sz="2000" kern="1200" dirty="0">
                  <a:solidFill>
                    <a:srgbClr val="AE743D"/>
                  </a:solidFill>
                  <a:latin typeface="Arial"/>
                  <a:ea typeface="+mn-ea"/>
                  <a:cs typeface="Arial"/>
                  <a:sym typeface="Arial"/>
                </a:rPr>
                <a:t>What do you want to write about?</a:t>
              </a:r>
              <a:endParaRPr sz="2000" kern="1200" dirty="0">
                <a:solidFill>
                  <a:schemeClr val="tx1"/>
                </a:solidFill>
                <a:latin typeface="+mn-lt"/>
                <a:ea typeface="+mn-ea"/>
                <a:cs typeface="+mn-cs"/>
              </a:endParaRPr>
            </a:p>
            <a:p>
              <a:pPr marL="123341" lvl="1" indent="-123341" defTabSz="328910">
                <a:lnSpc>
                  <a:spcPct val="90000"/>
                </a:lnSpc>
                <a:spcBef>
                  <a:spcPts val="230"/>
                </a:spcBef>
                <a:buClr>
                  <a:srgbClr val="AE743D"/>
                </a:buClr>
                <a:buSzPts val="1600"/>
                <a:buFont typeface="Arial"/>
                <a:buChar char="•"/>
              </a:pPr>
              <a:r>
                <a:rPr lang="en-US" sz="2000" kern="1200" dirty="0">
                  <a:solidFill>
                    <a:srgbClr val="AE743D"/>
                  </a:solidFill>
                  <a:latin typeface="Arial"/>
                  <a:ea typeface="+mn-ea"/>
                  <a:cs typeface="Arial"/>
                  <a:sym typeface="Arial"/>
                </a:rPr>
                <a:t>Which words can help you?  Use a dictionary.  </a:t>
              </a:r>
              <a:endParaRPr sz="2000" kern="1200" dirty="0">
                <a:solidFill>
                  <a:schemeClr val="tx1"/>
                </a:solidFill>
                <a:latin typeface="+mn-lt"/>
                <a:ea typeface="+mn-ea"/>
                <a:cs typeface="+mn-cs"/>
              </a:endParaRPr>
            </a:p>
            <a:p>
              <a:pPr marL="123341" lvl="1" indent="-123341" defTabSz="328910">
                <a:lnSpc>
                  <a:spcPct val="90000"/>
                </a:lnSpc>
                <a:spcBef>
                  <a:spcPts val="230"/>
                </a:spcBef>
                <a:buClr>
                  <a:srgbClr val="AE743D"/>
                </a:buClr>
                <a:buSzPts val="1600"/>
                <a:buFont typeface="Arial"/>
                <a:buChar char="•"/>
              </a:pPr>
              <a:r>
                <a:rPr lang="en-US" sz="2000" kern="1200" dirty="0">
                  <a:solidFill>
                    <a:srgbClr val="AE743D"/>
                  </a:solidFill>
                  <a:latin typeface="Arial"/>
                  <a:ea typeface="+mn-ea"/>
                  <a:cs typeface="Arial"/>
                  <a:sym typeface="Arial"/>
                </a:rPr>
                <a:t>Add photos.</a:t>
              </a:r>
              <a:endParaRPr sz="2000" dirty="0"/>
            </a:p>
          </p:txBody>
        </p:sp>
        <p:sp>
          <p:nvSpPr>
            <p:cNvPr id="460" name="Google Shape;460;p16"/>
            <p:cNvSpPr/>
            <p:nvPr/>
          </p:nvSpPr>
          <p:spPr>
            <a:xfrm>
              <a:off x="8724" y="982154"/>
              <a:ext cx="8222974" cy="479114"/>
            </a:xfrm>
            <a:prstGeom prst="roundRect">
              <a:avLst>
                <a:gd name="adj" fmla="val 16667"/>
              </a:avLst>
            </a:prstGeom>
            <a:solidFill>
              <a:srgbClr val="96A5B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txBox="1"/>
            <p:nvPr/>
          </p:nvSpPr>
          <p:spPr>
            <a:xfrm>
              <a:off x="80666" y="996322"/>
              <a:ext cx="8176197" cy="432338"/>
            </a:xfrm>
            <a:prstGeom prst="rect">
              <a:avLst/>
            </a:prstGeom>
            <a:noFill/>
            <a:ln>
              <a:noFill/>
            </a:ln>
          </p:spPr>
          <p:txBody>
            <a:bodyPr spcFirstLastPara="1" wrap="square" lIns="80000" tIns="80000" rIns="80000" bIns="80000" anchor="ctr" anchorCtr="0">
              <a:noAutofit/>
            </a:bodyPr>
            <a:lstStyle/>
            <a:p>
              <a:pPr defTabSz="328910">
                <a:lnSpc>
                  <a:spcPct val="90000"/>
                </a:lnSpc>
                <a:spcAft>
                  <a:spcPts val="654"/>
                </a:spcAft>
                <a:buClr>
                  <a:schemeClr val="lt1"/>
                </a:buClr>
                <a:buSzPts val="2100"/>
              </a:pPr>
              <a:r>
                <a:rPr lang="en-US" sz="2800" b="1" kern="1200" dirty="0">
                  <a:solidFill>
                    <a:schemeClr val="lt1"/>
                  </a:solidFill>
                  <a:latin typeface="Arial"/>
                  <a:ea typeface="+mn-ea"/>
                  <a:cs typeface="Arial"/>
                  <a:sym typeface="Arial"/>
                </a:rPr>
                <a:t>Write</a:t>
              </a:r>
              <a:endParaRPr sz="2800" b="1" dirty="0"/>
            </a:p>
          </p:txBody>
        </p:sp>
        <p:sp>
          <p:nvSpPr>
            <p:cNvPr id="462" name="Google Shape;462;p16"/>
            <p:cNvSpPr/>
            <p:nvPr/>
          </p:nvSpPr>
          <p:spPr>
            <a:xfrm>
              <a:off x="0" y="1746000"/>
              <a:ext cx="8222974" cy="7389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txBox="1"/>
            <p:nvPr/>
          </p:nvSpPr>
          <p:spPr>
            <a:xfrm>
              <a:off x="8724" y="1507066"/>
              <a:ext cx="8222974" cy="738990"/>
            </a:xfrm>
            <a:prstGeom prst="rect">
              <a:avLst/>
            </a:prstGeom>
            <a:noFill/>
            <a:ln>
              <a:noFill/>
            </a:ln>
          </p:spPr>
          <p:txBody>
            <a:bodyPr spcFirstLastPara="1" wrap="square" lIns="261075" tIns="20300" rIns="113775" bIns="20300" anchor="t" anchorCtr="0">
              <a:noAutofit/>
            </a:bodyPr>
            <a:lstStyle/>
            <a:p>
              <a:pPr marL="123341" lvl="1" indent="-123341" defTabSz="328910">
                <a:lnSpc>
                  <a:spcPct val="90000"/>
                </a:lnSpc>
                <a:buClr>
                  <a:srgbClr val="AE743D"/>
                </a:buClr>
                <a:buSzPts val="1600"/>
                <a:buFont typeface="Arial"/>
                <a:buChar char="•"/>
              </a:pPr>
              <a:r>
                <a:rPr lang="en-US" kern="1200" dirty="0">
                  <a:solidFill>
                    <a:srgbClr val="AE743D"/>
                  </a:solidFill>
                  <a:latin typeface="Arial"/>
                  <a:ea typeface="+mn-ea"/>
                  <a:cs typeface="Arial"/>
                  <a:sym typeface="Arial"/>
                </a:rPr>
                <a:t>Choose a style: e.g. story, letter, recipe, menu, tips, advert, tips, comic, news article, diary etc.</a:t>
              </a:r>
              <a:endParaRPr kern="1200" dirty="0">
                <a:solidFill>
                  <a:schemeClr val="tx1"/>
                </a:solidFill>
                <a:latin typeface="+mn-lt"/>
                <a:ea typeface="+mn-ea"/>
                <a:cs typeface="+mn-cs"/>
              </a:endParaRPr>
            </a:p>
            <a:p>
              <a:pPr marL="123341" lvl="1" indent="-123341" defTabSz="328910">
                <a:lnSpc>
                  <a:spcPct val="90000"/>
                </a:lnSpc>
                <a:spcBef>
                  <a:spcPts val="230"/>
                </a:spcBef>
                <a:buClr>
                  <a:srgbClr val="AE743D"/>
                </a:buClr>
                <a:buSzPts val="1600"/>
                <a:buFont typeface="Arial"/>
                <a:buChar char="•"/>
              </a:pPr>
              <a:r>
                <a:rPr lang="en-US" kern="1200" dirty="0">
                  <a:solidFill>
                    <a:srgbClr val="AE743D"/>
                  </a:solidFill>
                  <a:latin typeface="Arial"/>
                  <a:ea typeface="+mn-ea"/>
                  <a:cs typeface="Arial"/>
                  <a:sym typeface="Arial"/>
                </a:rPr>
                <a:t>Start writing.  Don’t worry about correct spelling, punctuation or grammar at this stage. Now leave your work alone and put it in a drawer or save it on your computer.</a:t>
              </a:r>
              <a:endParaRPr dirty="0"/>
            </a:p>
          </p:txBody>
        </p:sp>
        <p:sp>
          <p:nvSpPr>
            <p:cNvPr id="464" name="Google Shape;464;p16"/>
            <p:cNvSpPr/>
            <p:nvPr/>
          </p:nvSpPr>
          <p:spPr>
            <a:xfrm>
              <a:off x="0" y="2484991"/>
              <a:ext cx="8222974" cy="479114"/>
            </a:xfrm>
            <a:prstGeom prst="roundRect">
              <a:avLst>
                <a:gd name="adj" fmla="val 16667"/>
              </a:avLst>
            </a:prstGeom>
            <a:solidFill>
              <a:srgbClr val="C09BA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txBox="1"/>
            <p:nvPr/>
          </p:nvSpPr>
          <p:spPr>
            <a:xfrm>
              <a:off x="80666" y="2555499"/>
              <a:ext cx="8176197" cy="432338"/>
            </a:xfrm>
            <a:prstGeom prst="rect">
              <a:avLst/>
            </a:prstGeom>
            <a:noFill/>
            <a:ln>
              <a:noFill/>
            </a:ln>
          </p:spPr>
          <p:txBody>
            <a:bodyPr spcFirstLastPara="1" wrap="square" lIns="80000" tIns="80000" rIns="80000" bIns="80000" anchor="ctr" anchorCtr="0">
              <a:noAutofit/>
            </a:bodyPr>
            <a:lstStyle/>
            <a:p>
              <a:pPr defTabSz="328910">
                <a:lnSpc>
                  <a:spcPct val="90000"/>
                </a:lnSpc>
                <a:spcAft>
                  <a:spcPts val="654"/>
                </a:spcAft>
                <a:buClr>
                  <a:schemeClr val="lt1"/>
                </a:buClr>
                <a:buSzPts val="2100"/>
              </a:pPr>
              <a:r>
                <a:rPr lang="en-US" sz="2800" b="1" kern="1200" dirty="0">
                  <a:solidFill>
                    <a:schemeClr val="lt1"/>
                  </a:solidFill>
                  <a:latin typeface="Arial"/>
                  <a:ea typeface="+mn-ea"/>
                  <a:cs typeface="Arial"/>
                  <a:sym typeface="Arial"/>
                </a:rPr>
                <a:t>Edit</a:t>
              </a:r>
              <a:endParaRPr sz="2800" b="1" dirty="0"/>
            </a:p>
          </p:txBody>
        </p:sp>
        <p:sp>
          <p:nvSpPr>
            <p:cNvPr id="466" name="Google Shape;466;p16"/>
            <p:cNvSpPr/>
            <p:nvPr/>
          </p:nvSpPr>
          <p:spPr>
            <a:xfrm>
              <a:off x="0" y="2964106"/>
              <a:ext cx="8222974" cy="11954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txBox="1"/>
            <p:nvPr/>
          </p:nvSpPr>
          <p:spPr>
            <a:xfrm>
              <a:off x="0" y="2964106"/>
              <a:ext cx="8222974" cy="1195425"/>
            </a:xfrm>
            <a:prstGeom prst="rect">
              <a:avLst/>
            </a:prstGeom>
            <a:noFill/>
            <a:ln>
              <a:noFill/>
            </a:ln>
          </p:spPr>
          <p:txBody>
            <a:bodyPr spcFirstLastPara="1" wrap="square" lIns="261075" tIns="20300" rIns="113775" bIns="20300" anchor="t" anchorCtr="0">
              <a:noAutofit/>
            </a:bodyPr>
            <a:lstStyle/>
            <a:p>
              <a:pPr marL="123341" lvl="1" indent="-123341" defTabSz="328910">
                <a:lnSpc>
                  <a:spcPct val="90000"/>
                </a:lnSpc>
                <a:buClr>
                  <a:srgbClr val="AE743D"/>
                </a:buClr>
                <a:buSzPts val="1600"/>
                <a:buFont typeface="Arial"/>
                <a:buChar char="•"/>
              </a:pPr>
              <a:r>
                <a:rPr lang="en-US" sz="2000" kern="1200" dirty="0">
                  <a:solidFill>
                    <a:srgbClr val="AE743D"/>
                  </a:solidFill>
                  <a:latin typeface="Arial"/>
                  <a:ea typeface="+mn-ea"/>
                  <a:cs typeface="Arial"/>
                  <a:sym typeface="Arial"/>
                </a:rPr>
                <a:t>Can you choose more interesting words?  Are there capital letters, full stops, commas in the right places?</a:t>
              </a:r>
              <a:endParaRPr sz="2000" kern="1200" dirty="0">
                <a:solidFill>
                  <a:schemeClr val="tx1"/>
                </a:solidFill>
                <a:latin typeface="+mn-lt"/>
                <a:ea typeface="+mn-ea"/>
                <a:cs typeface="+mn-cs"/>
              </a:endParaRPr>
            </a:p>
            <a:p>
              <a:pPr marL="123341" lvl="1" indent="-123341" defTabSz="328910">
                <a:lnSpc>
                  <a:spcPct val="90000"/>
                </a:lnSpc>
                <a:spcBef>
                  <a:spcPts val="230"/>
                </a:spcBef>
                <a:buClr>
                  <a:srgbClr val="AE743D"/>
                </a:buClr>
                <a:buSzPts val="1600"/>
                <a:buFont typeface="Arial"/>
                <a:buChar char="•"/>
              </a:pPr>
              <a:r>
                <a:rPr lang="en-US" sz="2000" kern="1200" dirty="0">
                  <a:solidFill>
                    <a:srgbClr val="AE743D"/>
                  </a:solidFill>
                  <a:latin typeface="Arial"/>
                  <a:ea typeface="+mn-ea"/>
                  <a:cs typeface="Arial"/>
                  <a:sym typeface="Arial"/>
                </a:rPr>
                <a:t>Is your message clear and your writing organized well?</a:t>
              </a:r>
              <a:endParaRPr sz="2000" kern="1200" dirty="0">
                <a:solidFill>
                  <a:schemeClr val="tx1"/>
                </a:solidFill>
                <a:latin typeface="+mn-lt"/>
                <a:ea typeface="+mn-ea"/>
                <a:cs typeface="+mn-cs"/>
              </a:endParaRPr>
            </a:p>
            <a:p>
              <a:pPr marL="123341" lvl="1" indent="-123341" defTabSz="328910">
                <a:lnSpc>
                  <a:spcPct val="90000"/>
                </a:lnSpc>
                <a:spcBef>
                  <a:spcPts val="230"/>
                </a:spcBef>
                <a:buClr>
                  <a:srgbClr val="AE743D"/>
                </a:buClr>
                <a:buSzPts val="1600"/>
                <a:buFont typeface="Arial"/>
                <a:buChar char="•"/>
              </a:pPr>
              <a:r>
                <a:rPr lang="en-US" sz="2000" kern="1200" dirty="0">
                  <a:solidFill>
                    <a:srgbClr val="AE743D"/>
                  </a:solidFill>
                  <a:latin typeface="Arial"/>
                  <a:ea typeface="+mn-ea"/>
                  <a:cs typeface="Arial"/>
                  <a:sym typeface="Arial"/>
                </a:rPr>
                <a:t>Before you send it to your teacher, ask a friend to read it and tell you what could make it even better!  Offer to do the same for him or her!</a:t>
              </a:r>
              <a:endParaRPr sz="2000" dirty="0"/>
            </a:p>
          </p:txBody>
        </p:sp>
      </p:grpSp>
      <p:pic>
        <p:nvPicPr>
          <p:cNvPr id="3" name="Picture 2">
            <a:extLst>
              <a:ext uri="{FF2B5EF4-FFF2-40B4-BE49-F238E27FC236}">
                <a16:creationId xmlns:a16="http://schemas.microsoft.com/office/drawing/2014/main" id="{5CF5C17B-58F9-1D16-84F4-F0924A296F01}"/>
              </a:ext>
            </a:extLst>
          </p:cNvPr>
          <p:cNvPicPr>
            <a:picLocks noChangeAspect="1"/>
          </p:cNvPicPr>
          <p:nvPr/>
        </p:nvPicPr>
        <p:blipFill>
          <a:blip r:embed="rId3"/>
          <a:stretch>
            <a:fillRect/>
          </a:stretch>
        </p:blipFill>
        <p:spPr>
          <a:xfrm>
            <a:off x="764689" y="2399764"/>
            <a:ext cx="2861046" cy="363527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overrideClrMapping bg1="lt1" tx1="dk1" bg2="lt2" tx2="dk2" accent1="accent1" accent2="accent2" accent3="accent3" accent4="accent4" accent5="accent5" accent6="accent6" hlink="hlink" folHlink="folHlink"/>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8"/>
          <p:cNvSpPr txBox="1">
            <a:spLocks noGrp="1"/>
          </p:cNvSpPr>
          <p:nvPr>
            <p:ph type="title"/>
          </p:nvPr>
        </p:nvSpPr>
        <p:spPr>
          <a:xfrm>
            <a:off x="639098" y="629265"/>
            <a:ext cx="6072776" cy="16223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7030A0"/>
              </a:buClr>
              <a:buSzPts val="4400"/>
              <a:buFont typeface="Avenir"/>
              <a:buNone/>
            </a:pPr>
            <a:r>
              <a:rPr lang="en-US">
                <a:solidFill>
                  <a:srgbClr val="7030A0"/>
                </a:solidFill>
                <a:latin typeface="Avenir"/>
                <a:ea typeface="Avenir"/>
                <a:cs typeface="Avenir"/>
                <a:sym typeface="Avenir"/>
              </a:rPr>
              <a:t>Why Use Class Time for Writing?</a:t>
            </a:r>
            <a:endParaRPr/>
          </a:p>
        </p:txBody>
      </p:sp>
      <p:sp>
        <p:nvSpPr>
          <p:cNvPr id="480" name="Google Shape;480;p18"/>
          <p:cNvSpPr txBox="1">
            <a:spLocks noGrp="1"/>
          </p:cNvSpPr>
          <p:nvPr>
            <p:ph idx="1"/>
          </p:nvPr>
        </p:nvSpPr>
        <p:spPr>
          <a:xfrm>
            <a:off x="648457" y="2616970"/>
            <a:ext cx="6072776" cy="3978888"/>
          </a:xfrm>
          <a:prstGeom prst="rect">
            <a:avLst/>
          </a:prstGeom>
          <a:noFill/>
          <a:ln>
            <a:noFill/>
          </a:ln>
        </p:spPr>
        <p:txBody>
          <a:bodyPr spcFirstLastPara="1" wrap="square" lIns="91425" tIns="45700" rIns="91425" bIns="45700" anchor="ctr" anchorCtr="0">
            <a:normAutofit fontScale="92500" lnSpcReduction="20000"/>
          </a:bodyPr>
          <a:lstStyle/>
          <a:p>
            <a:pPr marL="228600" lvl="0" indent="-228600" algn="l" rtl="0">
              <a:lnSpc>
                <a:spcPct val="90000"/>
              </a:lnSpc>
              <a:spcBef>
                <a:spcPts val="0"/>
              </a:spcBef>
              <a:spcAft>
                <a:spcPts val="0"/>
              </a:spcAft>
              <a:buSzPct val="100000"/>
              <a:buChar char="•"/>
            </a:pPr>
            <a:r>
              <a:rPr lang="en-US">
                <a:solidFill>
                  <a:srgbClr val="7030A0"/>
                </a:solidFill>
              </a:rPr>
              <a:t>Students can bounce </a:t>
            </a:r>
            <a:r>
              <a:rPr lang="en-US">
                <a:solidFill>
                  <a:srgbClr val="FF0000"/>
                </a:solidFill>
              </a:rPr>
              <a:t>brainstorming</a:t>
            </a:r>
            <a:r>
              <a:rPr lang="en-US">
                <a:solidFill>
                  <a:srgbClr val="7030A0"/>
                </a:solidFill>
              </a:rPr>
              <a:t> ideas off each other.</a:t>
            </a:r>
            <a:endParaRPr/>
          </a:p>
          <a:p>
            <a:pPr marL="228600" lvl="0" indent="-228600" algn="l" rtl="0">
              <a:lnSpc>
                <a:spcPct val="90000"/>
              </a:lnSpc>
              <a:spcBef>
                <a:spcPts val="1000"/>
              </a:spcBef>
              <a:spcAft>
                <a:spcPts val="0"/>
              </a:spcAft>
              <a:buSzPct val="100000"/>
              <a:buChar char="•"/>
            </a:pPr>
            <a:r>
              <a:rPr lang="en-US">
                <a:solidFill>
                  <a:srgbClr val="7030A0"/>
                </a:solidFill>
              </a:rPr>
              <a:t>Collaborative writing makes writing more </a:t>
            </a:r>
            <a:r>
              <a:rPr lang="en-US">
                <a:solidFill>
                  <a:srgbClr val="FF0000"/>
                </a:solidFill>
              </a:rPr>
              <a:t>fun</a:t>
            </a:r>
            <a:r>
              <a:rPr lang="en-US">
                <a:solidFill>
                  <a:srgbClr val="7030A0"/>
                </a:solidFill>
              </a:rPr>
              <a:t>!</a:t>
            </a:r>
            <a:endParaRPr/>
          </a:p>
          <a:p>
            <a:pPr marL="228600" lvl="0" indent="-228600" algn="l" rtl="0">
              <a:lnSpc>
                <a:spcPct val="90000"/>
              </a:lnSpc>
              <a:spcBef>
                <a:spcPts val="1000"/>
              </a:spcBef>
              <a:spcAft>
                <a:spcPts val="0"/>
              </a:spcAft>
              <a:buSzPct val="100000"/>
              <a:buChar char="•"/>
            </a:pPr>
            <a:r>
              <a:rPr lang="en-US">
                <a:solidFill>
                  <a:srgbClr val="7030A0"/>
                </a:solidFill>
              </a:rPr>
              <a:t>Beginner writers need immediate </a:t>
            </a:r>
            <a:r>
              <a:rPr lang="en-US">
                <a:solidFill>
                  <a:srgbClr val="FF0000"/>
                </a:solidFill>
              </a:rPr>
              <a:t>guidance</a:t>
            </a:r>
            <a:r>
              <a:rPr lang="en-US">
                <a:solidFill>
                  <a:srgbClr val="7030A0"/>
                </a:solidFill>
              </a:rPr>
              <a:t> with word choice, spelling and formulation of ideas.</a:t>
            </a:r>
            <a:endParaRPr/>
          </a:p>
          <a:p>
            <a:pPr marL="228600" lvl="0" indent="-228600" algn="l" rtl="0">
              <a:lnSpc>
                <a:spcPct val="90000"/>
              </a:lnSpc>
              <a:spcBef>
                <a:spcPts val="1000"/>
              </a:spcBef>
              <a:spcAft>
                <a:spcPts val="0"/>
              </a:spcAft>
              <a:buSzPct val="100000"/>
              <a:buChar char="•"/>
            </a:pPr>
            <a:r>
              <a:rPr lang="en-US">
                <a:solidFill>
                  <a:srgbClr val="7030A0"/>
                </a:solidFill>
              </a:rPr>
              <a:t>Speaking usually gets an immediate response.  The rate of communication is high.  Writing generally gets a delayed response.  But if writing is done in class, it can be a </a:t>
            </a:r>
            <a:r>
              <a:rPr lang="en-US">
                <a:solidFill>
                  <a:srgbClr val="FF0000"/>
                </a:solidFill>
              </a:rPr>
              <a:t>communicative task,</a:t>
            </a:r>
            <a:r>
              <a:rPr lang="en-US">
                <a:solidFill>
                  <a:srgbClr val="7030A0"/>
                </a:solidFill>
              </a:rPr>
              <a:t> leading to a </a:t>
            </a:r>
            <a:r>
              <a:rPr lang="en-US">
                <a:solidFill>
                  <a:srgbClr val="FF0000"/>
                </a:solidFill>
              </a:rPr>
              <a:t>faster response</a:t>
            </a:r>
            <a:r>
              <a:rPr lang="en-US">
                <a:solidFill>
                  <a:srgbClr val="7030A0"/>
                </a:solidFill>
              </a:rPr>
              <a:t>.</a:t>
            </a:r>
            <a:endParaRPr/>
          </a:p>
          <a:p>
            <a:pPr marL="228600" lvl="0" indent="-228600" algn="l" rtl="0">
              <a:lnSpc>
                <a:spcPct val="90000"/>
              </a:lnSpc>
              <a:spcBef>
                <a:spcPts val="1000"/>
              </a:spcBef>
              <a:spcAft>
                <a:spcPts val="0"/>
              </a:spcAft>
              <a:buSzPct val="100000"/>
              <a:buChar char="•"/>
            </a:pPr>
            <a:r>
              <a:rPr lang="en-US">
                <a:solidFill>
                  <a:srgbClr val="7030A0"/>
                </a:solidFill>
              </a:rPr>
              <a:t>Writing takes a long time as there are so many aspects of the language that need to come into play.  At home, children get bored and tend to get their homework done in the shortest possible time.</a:t>
            </a:r>
            <a:endParaRPr/>
          </a:p>
          <a:p>
            <a:pPr marL="228600" lvl="0" indent="-161925" algn="l" rtl="0">
              <a:lnSpc>
                <a:spcPct val="90000"/>
              </a:lnSpc>
              <a:spcBef>
                <a:spcPts val="1000"/>
              </a:spcBef>
              <a:spcAft>
                <a:spcPts val="0"/>
              </a:spcAft>
              <a:buSzPct val="100000"/>
              <a:buNone/>
            </a:pPr>
            <a:endParaRPr sz="1500">
              <a:solidFill>
                <a:schemeClr val="dk1"/>
              </a:solidFill>
            </a:endParaRPr>
          </a:p>
        </p:txBody>
      </p:sp>
      <p:pic>
        <p:nvPicPr>
          <p:cNvPr id="479" name="Google Shape;479;p18" descr="A picture containing person, indoor, little&#10;&#10;Description automatically generated"/>
          <p:cNvPicPr preferRelativeResize="0"/>
          <p:nvPr/>
        </p:nvPicPr>
        <p:blipFill rotWithShape="1">
          <a:blip r:embed="rId3">
            <a:alphaModFix/>
          </a:blip>
          <a:srcRect l="20184" r="30515"/>
          <a:stretch/>
        </p:blipFill>
        <p:spPr>
          <a:xfrm>
            <a:off x="7418226" y="645106"/>
            <a:ext cx="4125317" cy="5585369"/>
          </a:xfrm>
          <a:prstGeom prst="rect">
            <a:avLst/>
          </a:prstGeom>
          <a:noFill/>
          <a:ln>
            <a:noFill/>
          </a:ln>
        </p:spPr>
      </p:pic>
      <p:pic>
        <p:nvPicPr>
          <p:cNvPr id="481" name="Google Shape;481;p18" descr="A close-up of a sign&#10;&#10;Description automatically generated"/>
          <p:cNvPicPr preferRelativeResize="0"/>
          <p:nvPr/>
        </p:nvPicPr>
        <p:blipFill rotWithShape="1">
          <a:blip r:embed="rId4">
            <a:alphaModFix/>
          </a:blip>
          <a:srcRect/>
          <a:stretch/>
        </p:blipFill>
        <p:spPr>
          <a:xfrm>
            <a:off x="4069080" y="1646991"/>
            <a:ext cx="2995970" cy="787288"/>
          </a:xfrm>
          <a:prstGeom prst="rect">
            <a:avLst/>
          </a:prstGeom>
          <a:noFill/>
          <a:ln>
            <a:noFill/>
          </a:ln>
        </p:spPr>
      </p:pic>
      <p:pic>
        <p:nvPicPr>
          <p:cNvPr id="482" name="Google Shape;482;p18"/>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0">
                                            <p:txEl>
                                              <p:pRg st="0" end="0"/>
                                            </p:txEl>
                                          </p:spTgt>
                                        </p:tgtEl>
                                        <p:attrNameLst>
                                          <p:attrName>style.visibility</p:attrName>
                                        </p:attrNameLst>
                                      </p:cBhvr>
                                      <p:to>
                                        <p:strVal val="visible"/>
                                      </p:to>
                                    </p:set>
                                    <p:animEffect transition="in" filter="fade">
                                      <p:cBhvr>
                                        <p:cTn id="7" dur="1000"/>
                                        <p:tgtEl>
                                          <p:spTgt spid="4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0">
                                            <p:txEl>
                                              <p:pRg st="1" end="1"/>
                                            </p:txEl>
                                          </p:spTgt>
                                        </p:tgtEl>
                                        <p:attrNameLst>
                                          <p:attrName>style.visibility</p:attrName>
                                        </p:attrNameLst>
                                      </p:cBhvr>
                                      <p:to>
                                        <p:strVal val="visible"/>
                                      </p:to>
                                    </p:set>
                                    <p:animEffect transition="in" filter="fade">
                                      <p:cBhvr>
                                        <p:cTn id="12" dur="1000"/>
                                        <p:tgtEl>
                                          <p:spTgt spid="4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0">
                                            <p:txEl>
                                              <p:pRg st="2" end="2"/>
                                            </p:txEl>
                                          </p:spTgt>
                                        </p:tgtEl>
                                        <p:attrNameLst>
                                          <p:attrName>style.visibility</p:attrName>
                                        </p:attrNameLst>
                                      </p:cBhvr>
                                      <p:to>
                                        <p:strVal val="visible"/>
                                      </p:to>
                                    </p:set>
                                    <p:animEffect transition="in" filter="fade">
                                      <p:cBhvr>
                                        <p:cTn id="17" dur="1000"/>
                                        <p:tgtEl>
                                          <p:spTgt spid="4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0">
                                            <p:txEl>
                                              <p:pRg st="3" end="3"/>
                                            </p:txEl>
                                          </p:spTgt>
                                        </p:tgtEl>
                                        <p:attrNameLst>
                                          <p:attrName>style.visibility</p:attrName>
                                        </p:attrNameLst>
                                      </p:cBhvr>
                                      <p:to>
                                        <p:strVal val="visible"/>
                                      </p:to>
                                    </p:set>
                                    <p:animEffect transition="in" filter="fade">
                                      <p:cBhvr>
                                        <p:cTn id="22" dur="1000"/>
                                        <p:tgtEl>
                                          <p:spTgt spid="4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0">
                                            <p:txEl>
                                              <p:pRg st="4" end="4"/>
                                            </p:txEl>
                                          </p:spTgt>
                                        </p:tgtEl>
                                        <p:attrNameLst>
                                          <p:attrName>style.visibility</p:attrName>
                                        </p:attrNameLst>
                                      </p:cBhvr>
                                      <p:to>
                                        <p:strVal val="visible"/>
                                      </p:to>
                                    </p:set>
                                    <p:animEffect transition="in" filter="fade">
                                      <p:cBhvr>
                                        <p:cTn id="27" dur="1000"/>
                                        <p:tgtEl>
                                          <p:spTgt spid="48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0">
                                            <p:txEl>
                                              <p:pRg st="5" end="5"/>
                                            </p:txEl>
                                          </p:spTgt>
                                        </p:tgtEl>
                                        <p:attrNameLst>
                                          <p:attrName>style.visibility</p:attrName>
                                        </p:attrNameLst>
                                      </p:cBhvr>
                                      <p:to>
                                        <p:strVal val="visible"/>
                                      </p:to>
                                    </p:set>
                                    <p:animEffect transition="in" filter="fade">
                                      <p:cBhvr>
                                        <p:cTn id="32" dur="1000"/>
                                        <p:tgtEl>
                                          <p:spTgt spid="4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B301ED-8594-F8DF-71D5-7427306C261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6" name="Rectangle 5">
            <a:extLst>
              <a:ext uri="{FF2B5EF4-FFF2-40B4-BE49-F238E27FC236}">
                <a16:creationId xmlns:a16="http://schemas.microsoft.com/office/drawing/2014/main" id="{E1FA6F49-65DB-CAA1-D001-05C6BD8D5044}"/>
              </a:ext>
            </a:extLst>
          </p:cNvPr>
          <p:cNvSpPr/>
          <p:nvPr/>
        </p:nvSpPr>
        <p:spPr>
          <a:xfrm>
            <a:off x="459681" y="2551837"/>
            <a:ext cx="11272638" cy="1754326"/>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How can we prevent our pupils</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from getting AI to write for them?</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657536871"/>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294"/>
        <p:cNvGrpSpPr/>
        <p:nvPr/>
      </p:nvGrpSpPr>
      <p:grpSpPr>
        <a:xfrm>
          <a:off x="0" y="0"/>
          <a:ext cx="0" cy="0"/>
          <a:chOff x="0" y="0"/>
          <a:chExt cx="0" cy="0"/>
        </a:xfrm>
      </p:grpSpPr>
      <p:pic>
        <p:nvPicPr>
          <p:cNvPr id="42" name="Picture 41">
            <a:extLst>
              <a:ext uri="{FF2B5EF4-FFF2-40B4-BE49-F238E27FC236}">
                <a16:creationId xmlns:a16="http://schemas.microsoft.com/office/drawing/2014/main" id="{37329D4F-5A01-4BB4-A35D-781D1E1D60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4" name="Picture 43">
            <a:extLst>
              <a:ext uri="{FF2B5EF4-FFF2-40B4-BE49-F238E27FC236}">
                <a16:creationId xmlns:a16="http://schemas.microsoft.com/office/drawing/2014/main" id="{2748B185-C68B-4495-B065-281A0FAB63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6" name="Oval 45">
            <a:extLst>
              <a:ext uri="{FF2B5EF4-FFF2-40B4-BE49-F238E27FC236}">
                <a16:creationId xmlns:a16="http://schemas.microsoft.com/office/drawing/2014/main" id="{FF07F078-164B-492F-91EE-8AAFB69D2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8" name="Picture 47">
            <a:extLst>
              <a:ext uri="{FF2B5EF4-FFF2-40B4-BE49-F238E27FC236}">
                <a16:creationId xmlns:a16="http://schemas.microsoft.com/office/drawing/2014/main" id="{55A5E009-BF31-4C8C-8BE8-6E85E414C3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0" name="Picture 49">
            <a:extLst>
              <a:ext uri="{FF2B5EF4-FFF2-40B4-BE49-F238E27FC236}">
                <a16:creationId xmlns:a16="http://schemas.microsoft.com/office/drawing/2014/main" id="{DD896669-65D0-40FA-8B5A-1746A0B03C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2" name="Rectangle 51">
            <a:extLst>
              <a:ext uri="{FF2B5EF4-FFF2-40B4-BE49-F238E27FC236}">
                <a16:creationId xmlns:a16="http://schemas.microsoft.com/office/drawing/2014/main" id="{6BBB11FD-F6B4-44FE-885F-5A744BC95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9" name="Picture 8">
            <a:extLst>
              <a:ext uri="{FF2B5EF4-FFF2-40B4-BE49-F238E27FC236}">
                <a16:creationId xmlns:a16="http://schemas.microsoft.com/office/drawing/2014/main" id="{84718240-D024-61AB-2C57-C829C3680FDC}"/>
              </a:ext>
            </a:extLst>
          </p:cNvPr>
          <p:cNvPicPr>
            <a:picLocks noChangeAspect="1"/>
          </p:cNvPicPr>
          <p:nvPr/>
        </p:nvPicPr>
        <p:blipFill>
          <a:blip r:embed="rId8"/>
          <a:srcRect t="16399" r="2" b="2"/>
          <a:stretch/>
        </p:blipFill>
        <p:spPr>
          <a:xfrm>
            <a:off x="6092952" y="10"/>
            <a:ext cx="6099048" cy="6867134"/>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75BCE07D-6F96-862D-46D3-76C3FBEA8105}"/>
              </a:ext>
            </a:extLst>
          </p:cNvPr>
          <p:cNvPicPr>
            <a:picLocks noChangeAspect="1"/>
          </p:cNvPicPr>
          <p:nvPr/>
        </p:nvPicPr>
        <p:blipFill>
          <a:blip r:embed="rId9"/>
          <a:srcRect l="21900" r="6161" b="1"/>
          <a:stretch/>
        </p:blipFill>
        <p:spPr>
          <a:xfrm>
            <a:off x="20" y="10"/>
            <a:ext cx="6099028" cy="6867134"/>
          </a:xfrm>
          <a:prstGeom prst="rect">
            <a:avLst/>
          </a:prstGeom>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294">
          <a:extLst>
            <a:ext uri="{FF2B5EF4-FFF2-40B4-BE49-F238E27FC236}">
              <a16:creationId xmlns:a16="http://schemas.microsoft.com/office/drawing/2014/main" id="{A22451BD-408A-7354-EA52-1D999FE5F82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7329D4F-5A01-4BB4-A35D-781D1E1D60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2748B185-C68B-4495-B065-281A0FAB63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FF07F078-164B-492F-91EE-8AAFB69D2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8" name="Picture 17">
            <a:extLst>
              <a:ext uri="{FF2B5EF4-FFF2-40B4-BE49-F238E27FC236}">
                <a16:creationId xmlns:a16="http://schemas.microsoft.com/office/drawing/2014/main" id="{55A5E009-BF31-4C8C-8BE8-6E85E414C3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DD896669-65D0-40FA-8B5A-1746A0B03C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6BBB11FD-F6B4-44FE-885F-5A744BC95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24" name="Rectangle 23">
            <a:extLst>
              <a:ext uri="{FF2B5EF4-FFF2-40B4-BE49-F238E27FC236}">
                <a16:creationId xmlns:a16="http://schemas.microsoft.com/office/drawing/2014/main" id="{AE8C6FAD-C4EC-4E55-B993-960E1956F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93E1DCA-A533-9396-C5EB-6694CDB93653}"/>
              </a:ext>
            </a:extLst>
          </p:cNvPr>
          <p:cNvPicPr>
            <a:picLocks noChangeAspect="1"/>
          </p:cNvPicPr>
          <p:nvPr/>
        </p:nvPicPr>
        <p:blipFill>
          <a:blip r:embed="rId8"/>
          <a:srcRect l="430" r="2" b="2"/>
          <a:stretch/>
        </p:blipFill>
        <p:spPr>
          <a:xfrm>
            <a:off x="643467" y="643467"/>
            <a:ext cx="4007782" cy="5571066"/>
          </a:xfrm>
          <a:prstGeom prst="rect">
            <a:avLst/>
          </a:prstGeom>
        </p:spPr>
      </p:pic>
      <p:pic>
        <p:nvPicPr>
          <p:cNvPr id="5" name="Picture 4">
            <a:extLst>
              <a:ext uri="{FF2B5EF4-FFF2-40B4-BE49-F238E27FC236}">
                <a16:creationId xmlns:a16="http://schemas.microsoft.com/office/drawing/2014/main" id="{856F0BF4-03C2-6F0F-5659-B095044114F7}"/>
              </a:ext>
            </a:extLst>
          </p:cNvPr>
          <p:cNvPicPr>
            <a:picLocks noChangeAspect="1"/>
          </p:cNvPicPr>
          <p:nvPr/>
        </p:nvPicPr>
        <p:blipFill>
          <a:blip r:embed="rId9"/>
          <a:srcRect t="7636" b="29457"/>
          <a:stretch/>
        </p:blipFill>
        <p:spPr>
          <a:xfrm>
            <a:off x="4972983" y="643467"/>
            <a:ext cx="6575550" cy="5571066"/>
          </a:xfrm>
          <a:prstGeom prst="rect">
            <a:avLst/>
          </a:prstGeom>
        </p:spPr>
      </p:pic>
    </p:spTree>
    <p:extLst>
      <p:ext uri="{BB962C8B-B14F-4D97-AF65-F5344CB8AC3E}">
        <p14:creationId xmlns:p14="http://schemas.microsoft.com/office/powerpoint/2010/main" val="61983959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488" name="Google Shape;488;p19"/>
          <p:cNvGraphicFramePr/>
          <p:nvPr/>
        </p:nvGraphicFramePr>
        <p:xfrm>
          <a:off x="4244541" y="2132304"/>
          <a:ext cx="6899925" cy="4013175"/>
        </p:xfrm>
        <a:graphic>
          <a:graphicData uri="http://schemas.openxmlformats.org/drawingml/2006/table">
            <a:tbl>
              <a:tblPr firstRow="1" bandRow="1">
                <a:noFill/>
                <a:tableStyleId>{B12FFAE7-A29D-417A-8213-C20128607347}</a:tableStyleId>
              </a:tblPr>
              <a:tblGrid>
                <a:gridCol w="5096825">
                  <a:extLst>
                    <a:ext uri="{9D8B030D-6E8A-4147-A177-3AD203B41FA5}">
                      <a16:colId xmlns:a16="http://schemas.microsoft.com/office/drawing/2014/main" val="20000"/>
                    </a:ext>
                  </a:extLst>
                </a:gridCol>
                <a:gridCol w="1803100">
                  <a:extLst>
                    <a:ext uri="{9D8B030D-6E8A-4147-A177-3AD203B41FA5}">
                      <a16:colId xmlns:a16="http://schemas.microsoft.com/office/drawing/2014/main" val="20001"/>
                    </a:ext>
                  </a:extLst>
                </a:gridCol>
              </a:tblGrid>
              <a:tr h="500425">
                <a:tc>
                  <a:txBody>
                    <a:bodyPr/>
                    <a:lstStyle/>
                    <a:p>
                      <a:pPr marL="0" marR="0" lvl="0" indent="0" algn="l" rtl="0">
                        <a:spcBef>
                          <a:spcPts val="0"/>
                        </a:spcBef>
                        <a:spcAft>
                          <a:spcPts val="0"/>
                        </a:spcAft>
                        <a:buNone/>
                      </a:pPr>
                      <a:r>
                        <a:rPr lang="en-US" sz="2200">
                          <a:latin typeface="Arial"/>
                          <a:ea typeface="Arial"/>
                          <a:cs typeface="Arial"/>
                          <a:sym typeface="Arial"/>
                        </a:rPr>
                        <a:t>Have I remembered to …?</a:t>
                      </a:r>
                      <a:endParaRPr/>
                    </a:p>
                  </a:txBody>
                  <a:tcPr marL="125025" marR="125025" marT="62525" marB="62525">
                    <a:solidFill>
                      <a:srgbClr val="AE743D"/>
                    </a:solidFill>
                  </a:tcPr>
                </a:tc>
                <a:tc>
                  <a:txBody>
                    <a:bodyPr/>
                    <a:lstStyle/>
                    <a:p>
                      <a:pPr marL="0" marR="0" lvl="0" indent="0" algn="l" rtl="0">
                        <a:spcBef>
                          <a:spcPts val="0"/>
                        </a:spcBef>
                        <a:spcAft>
                          <a:spcPts val="0"/>
                        </a:spcAft>
                        <a:buNone/>
                      </a:pPr>
                      <a:r>
                        <a:rPr lang="en-US" sz="2200">
                          <a:latin typeface="Arial"/>
                          <a:ea typeface="Arial"/>
                          <a:cs typeface="Arial"/>
                          <a:sym typeface="Arial"/>
                        </a:rPr>
                        <a:t>Check!</a:t>
                      </a:r>
                      <a:endParaRPr/>
                    </a:p>
                  </a:txBody>
                  <a:tcPr marL="125025" marR="125025" marT="62525" marB="62525">
                    <a:solidFill>
                      <a:srgbClr val="AE743D"/>
                    </a:solidFill>
                  </a:tcPr>
                </a:tc>
                <a:extLst>
                  <a:ext uri="{0D108BD9-81ED-4DB2-BD59-A6C34878D82A}">
                    <a16:rowId xmlns:a16="http://schemas.microsoft.com/office/drawing/2014/main" val="10000"/>
                  </a:ext>
                </a:extLst>
              </a:tr>
              <a:tr h="837300">
                <a:tc>
                  <a:txBody>
                    <a:bodyPr/>
                    <a:lstStyle/>
                    <a:p>
                      <a:pPr marL="0" marR="0" lvl="0" indent="0" algn="l" rtl="0">
                        <a:spcBef>
                          <a:spcPts val="0"/>
                        </a:spcBef>
                        <a:spcAft>
                          <a:spcPts val="0"/>
                        </a:spcAft>
                        <a:buNone/>
                      </a:pPr>
                      <a:r>
                        <a:rPr lang="en-US" sz="2200">
                          <a:solidFill>
                            <a:srgbClr val="744D29"/>
                          </a:solidFill>
                          <a:latin typeface="Arial"/>
                          <a:ea typeface="Arial"/>
                          <a:cs typeface="Arial"/>
                          <a:sym typeface="Arial"/>
                        </a:rPr>
                        <a:t>* write a beginning, middle and end?</a:t>
                      </a:r>
                      <a:endParaRPr/>
                    </a:p>
                    <a:p>
                      <a:pPr marL="0" marR="0" lvl="0" indent="0" algn="l" rtl="0">
                        <a:spcBef>
                          <a:spcPts val="0"/>
                        </a:spcBef>
                        <a:spcAft>
                          <a:spcPts val="0"/>
                        </a:spcAft>
                        <a:buNone/>
                      </a:pPr>
                      <a:r>
                        <a:rPr lang="en-US" sz="2200">
                          <a:solidFill>
                            <a:srgbClr val="744D29"/>
                          </a:solidFill>
                          <a:latin typeface="Arial"/>
                          <a:ea typeface="Arial"/>
                          <a:cs typeface="Arial"/>
                          <a:sym typeface="Arial"/>
                        </a:rPr>
                        <a:t>* begin with an interesting opening?</a:t>
                      </a:r>
                      <a:endParaRPr sz="2200">
                        <a:solidFill>
                          <a:srgbClr val="744D29"/>
                        </a:solidFill>
                        <a:latin typeface="Arial"/>
                        <a:ea typeface="Arial"/>
                        <a:cs typeface="Arial"/>
                        <a:sym typeface="Arial"/>
                      </a:endParaRPr>
                    </a:p>
                  </a:txBody>
                  <a:tcPr marL="125025" marR="125025" marT="62525" marB="62525">
                    <a:solidFill>
                      <a:srgbClr val="E0C3A7"/>
                    </a:solidFill>
                  </a:tcPr>
                </a:tc>
                <a:tc>
                  <a:txBody>
                    <a:bodyPr/>
                    <a:lstStyle/>
                    <a:p>
                      <a:pPr marL="0" marR="0" lvl="0" indent="0" algn="l" rtl="0">
                        <a:spcBef>
                          <a:spcPts val="0"/>
                        </a:spcBef>
                        <a:spcAft>
                          <a:spcPts val="0"/>
                        </a:spcAft>
                        <a:buNone/>
                      </a:pPr>
                      <a:endParaRPr sz="2200"/>
                    </a:p>
                  </a:txBody>
                  <a:tcPr marL="125025" marR="125025" marT="62525" marB="62525">
                    <a:solidFill>
                      <a:srgbClr val="E0C3A7"/>
                    </a:solidFill>
                  </a:tcPr>
                </a:tc>
                <a:extLst>
                  <a:ext uri="{0D108BD9-81ED-4DB2-BD59-A6C34878D82A}">
                    <a16:rowId xmlns:a16="http://schemas.microsoft.com/office/drawing/2014/main" val="10001"/>
                  </a:ext>
                </a:extLst>
              </a:tr>
              <a:tr h="837300">
                <a:tc>
                  <a:txBody>
                    <a:bodyPr/>
                    <a:lstStyle/>
                    <a:p>
                      <a:pPr marL="0" marR="0" lvl="0" indent="0" algn="l" rtl="0">
                        <a:spcBef>
                          <a:spcPts val="0"/>
                        </a:spcBef>
                        <a:spcAft>
                          <a:spcPts val="0"/>
                        </a:spcAft>
                        <a:buNone/>
                      </a:pPr>
                      <a:r>
                        <a:rPr lang="en-US" sz="2200">
                          <a:solidFill>
                            <a:srgbClr val="744D29"/>
                          </a:solidFill>
                          <a:latin typeface="Arial"/>
                          <a:ea typeface="Arial"/>
                          <a:cs typeface="Arial"/>
                          <a:sym typeface="Arial"/>
                        </a:rPr>
                        <a:t>write enough details so that my ideas are clear?</a:t>
                      </a:r>
                      <a:endParaRPr sz="2200">
                        <a:solidFill>
                          <a:srgbClr val="744D29"/>
                        </a:solidFill>
                        <a:latin typeface="Arial"/>
                        <a:ea typeface="Arial"/>
                        <a:cs typeface="Arial"/>
                        <a:sym typeface="Arial"/>
                      </a:endParaRPr>
                    </a:p>
                  </a:txBody>
                  <a:tcPr marL="125025" marR="125025" marT="62525" marB="62525">
                    <a:solidFill>
                      <a:srgbClr val="E0C3A7"/>
                    </a:solidFill>
                  </a:tcPr>
                </a:tc>
                <a:tc>
                  <a:txBody>
                    <a:bodyPr/>
                    <a:lstStyle/>
                    <a:p>
                      <a:pPr marL="0" marR="0" lvl="0" indent="0" algn="l" rtl="0">
                        <a:spcBef>
                          <a:spcPts val="0"/>
                        </a:spcBef>
                        <a:spcAft>
                          <a:spcPts val="0"/>
                        </a:spcAft>
                        <a:buNone/>
                      </a:pPr>
                      <a:endParaRPr sz="2200"/>
                    </a:p>
                  </a:txBody>
                  <a:tcPr marL="125025" marR="125025" marT="62525" marB="62525">
                    <a:solidFill>
                      <a:srgbClr val="E0C3A7"/>
                    </a:solidFill>
                  </a:tcPr>
                </a:tc>
                <a:extLst>
                  <a:ext uri="{0D108BD9-81ED-4DB2-BD59-A6C34878D82A}">
                    <a16:rowId xmlns:a16="http://schemas.microsoft.com/office/drawing/2014/main" val="10002"/>
                  </a:ext>
                </a:extLst>
              </a:tr>
              <a:tr h="500425">
                <a:tc>
                  <a:txBody>
                    <a:bodyPr/>
                    <a:lstStyle/>
                    <a:p>
                      <a:pPr marL="0" marR="0" lvl="0" indent="0" algn="l" rtl="0">
                        <a:spcBef>
                          <a:spcPts val="0"/>
                        </a:spcBef>
                        <a:spcAft>
                          <a:spcPts val="0"/>
                        </a:spcAft>
                        <a:buNone/>
                      </a:pPr>
                      <a:r>
                        <a:rPr lang="en-US" sz="2200">
                          <a:solidFill>
                            <a:srgbClr val="744D29"/>
                          </a:solidFill>
                          <a:latin typeface="Arial"/>
                          <a:ea typeface="Arial"/>
                          <a:cs typeface="Arial"/>
                          <a:sym typeface="Arial"/>
                        </a:rPr>
                        <a:t>choose interesting words?</a:t>
                      </a:r>
                      <a:endParaRPr/>
                    </a:p>
                  </a:txBody>
                  <a:tcPr marL="125025" marR="125025" marT="62525" marB="62525">
                    <a:solidFill>
                      <a:srgbClr val="E0C3A7"/>
                    </a:solidFill>
                  </a:tcPr>
                </a:tc>
                <a:tc>
                  <a:txBody>
                    <a:bodyPr/>
                    <a:lstStyle/>
                    <a:p>
                      <a:pPr marL="0" marR="0" lvl="0" indent="0" algn="l" rtl="0">
                        <a:spcBef>
                          <a:spcPts val="0"/>
                        </a:spcBef>
                        <a:spcAft>
                          <a:spcPts val="0"/>
                        </a:spcAft>
                        <a:buNone/>
                      </a:pPr>
                      <a:endParaRPr sz="2200"/>
                    </a:p>
                  </a:txBody>
                  <a:tcPr marL="125025" marR="125025" marT="62525" marB="62525">
                    <a:solidFill>
                      <a:srgbClr val="E0C3A7"/>
                    </a:solidFill>
                  </a:tcPr>
                </a:tc>
                <a:extLst>
                  <a:ext uri="{0D108BD9-81ED-4DB2-BD59-A6C34878D82A}">
                    <a16:rowId xmlns:a16="http://schemas.microsoft.com/office/drawing/2014/main" val="10003"/>
                  </a:ext>
                </a:extLst>
              </a:tr>
              <a:tr h="837300">
                <a:tc>
                  <a:txBody>
                    <a:bodyPr/>
                    <a:lstStyle/>
                    <a:p>
                      <a:pPr marL="0" marR="0" lvl="0" indent="0" algn="l" rtl="0">
                        <a:spcBef>
                          <a:spcPts val="0"/>
                        </a:spcBef>
                        <a:spcAft>
                          <a:spcPts val="0"/>
                        </a:spcAft>
                        <a:buNone/>
                      </a:pPr>
                      <a:r>
                        <a:rPr lang="en-US" sz="2200">
                          <a:solidFill>
                            <a:srgbClr val="744D29"/>
                          </a:solidFill>
                          <a:latin typeface="Arial"/>
                          <a:ea typeface="Arial"/>
                          <a:cs typeface="Arial"/>
                          <a:sym typeface="Arial"/>
                        </a:rPr>
                        <a:t>use capital letters, commas, question marks, speech marks and full stops?</a:t>
                      </a:r>
                      <a:endParaRPr sz="2200">
                        <a:solidFill>
                          <a:srgbClr val="744D29"/>
                        </a:solidFill>
                        <a:latin typeface="Arial"/>
                        <a:ea typeface="Arial"/>
                        <a:cs typeface="Arial"/>
                        <a:sym typeface="Arial"/>
                      </a:endParaRPr>
                    </a:p>
                  </a:txBody>
                  <a:tcPr marL="125025" marR="125025" marT="62525" marB="62525">
                    <a:solidFill>
                      <a:srgbClr val="E0C3A7"/>
                    </a:solidFill>
                  </a:tcPr>
                </a:tc>
                <a:tc>
                  <a:txBody>
                    <a:bodyPr/>
                    <a:lstStyle/>
                    <a:p>
                      <a:pPr marL="0" marR="0" lvl="0" indent="0" algn="l" rtl="0">
                        <a:spcBef>
                          <a:spcPts val="0"/>
                        </a:spcBef>
                        <a:spcAft>
                          <a:spcPts val="0"/>
                        </a:spcAft>
                        <a:buNone/>
                      </a:pPr>
                      <a:endParaRPr sz="2200"/>
                    </a:p>
                  </a:txBody>
                  <a:tcPr marL="125025" marR="125025" marT="62525" marB="62525">
                    <a:solidFill>
                      <a:srgbClr val="E0C3A7"/>
                    </a:solidFill>
                  </a:tcPr>
                </a:tc>
                <a:extLst>
                  <a:ext uri="{0D108BD9-81ED-4DB2-BD59-A6C34878D82A}">
                    <a16:rowId xmlns:a16="http://schemas.microsoft.com/office/drawing/2014/main" val="10004"/>
                  </a:ext>
                </a:extLst>
              </a:tr>
              <a:tr h="500425">
                <a:tc>
                  <a:txBody>
                    <a:bodyPr/>
                    <a:lstStyle/>
                    <a:p>
                      <a:pPr marL="0" marR="0" lvl="0" indent="0" algn="l" rtl="0">
                        <a:spcBef>
                          <a:spcPts val="0"/>
                        </a:spcBef>
                        <a:spcAft>
                          <a:spcPts val="0"/>
                        </a:spcAft>
                        <a:buNone/>
                      </a:pPr>
                      <a:r>
                        <a:rPr lang="en-US" sz="2200">
                          <a:solidFill>
                            <a:srgbClr val="744D29"/>
                          </a:solidFill>
                          <a:latin typeface="Arial"/>
                          <a:ea typeface="Arial"/>
                          <a:cs typeface="Arial"/>
                          <a:sym typeface="Arial"/>
                        </a:rPr>
                        <a:t>tidy up my work so it’s clear and neat?</a:t>
                      </a:r>
                      <a:endParaRPr/>
                    </a:p>
                  </a:txBody>
                  <a:tcPr marL="125025" marR="125025" marT="62525" marB="62525">
                    <a:solidFill>
                      <a:srgbClr val="E0C3A7"/>
                    </a:solidFill>
                  </a:tcPr>
                </a:tc>
                <a:tc>
                  <a:txBody>
                    <a:bodyPr/>
                    <a:lstStyle/>
                    <a:p>
                      <a:pPr marL="0" marR="0" lvl="0" indent="0" algn="l" rtl="0">
                        <a:spcBef>
                          <a:spcPts val="0"/>
                        </a:spcBef>
                        <a:spcAft>
                          <a:spcPts val="0"/>
                        </a:spcAft>
                        <a:buNone/>
                      </a:pPr>
                      <a:endParaRPr sz="2200"/>
                    </a:p>
                  </a:txBody>
                  <a:tcPr marL="125025" marR="125025" marT="62525" marB="62525">
                    <a:solidFill>
                      <a:srgbClr val="E0C3A7"/>
                    </a:solidFill>
                  </a:tcPr>
                </a:tc>
                <a:extLst>
                  <a:ext uri="{0D108BD9-81ED-4DB2-BD59-A6C34878D82A}">
                    <a16:rowId xmlns:a16="http://schemas.microsoft.com/office/drawing/2014/main" val="10005"/>
                  </a:ext>
                </a:extLst>
              </a:tr>
            </a:tbl>
          </a:graphicData>
        </a:graphic>
      </p:graphicFrame>
      <p:sp>
        <p:nvSpPr>
          <p:cNvPr id="489" name="Google Shape;489;p19"/>
          <p:cNvSpPr txBox="1"/>
          <p:nvPr/>
        </p:nvSpPr>
        <p:spPr>
          <a:xfrm>
            <a:off x="4180342" y="1090732"/>
            <a:ext cx="702830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latin typeface="Arial"/>
                <a:ea typeface="Arial"/>
                <a:cs typeface="Arial"/>
                <a:sym typeface="Arial"/>
              </a:rPr>
              <a:t>Student’s Own Checklist: </a:t>
            </a:r>
            <a:endParaRPr dirty="0"/>
          </a:p>
          <a:p>
            <a:pPr marL="0" marR="0" lvl="0" indent="0" algn="ctr" rtl="0">
              <a:spcBef>
                <a:spcPts val="0"/>
              </a:spcBef>
              <a:spcAft>
                <a:spcPts val="0"/>
              </a:spcAft>
              <a:buNone/>
            </a:pPr>
            <a:r>
              <a:rPr lang="en-US" sz="2400" dirty="0">
                <a:latin typeface="Arial"/>
                <a:ea typeface="Arial"/>
                <a:cs typeface="Arial"/>
                <a:sym typeface="Arial"/>
              </a:rPr>
              <a:t>Sample Self-Assessment Rubric</a:t>
            </a:r>
            <a:endParaRPr dirty="0"/>
          </a:p>
        </p:txBody>
      </p:sp>
      <p:sp>
        <p:nvSpPr>
          <p:cNvPr id="490" name="Google Shape;490;p19"/>
          <p:cNvSpPr/>
          <p:nvPr/>
        </p:nvSpPr>
        <p:spPr>
          <a:xfrm>
            <a:off x="314622" y="2683948"/>
            <a:ext cx="3708738" cy="2422503"/>
          </a:xfrm>
          <a:prstGeom prst="ellipse">
            <a:avLst/>
          </a:prstGeom>
          <a:solidFill>
            <a:schemeClr val="accent1"/>
          </a:solidFill>
          <a:ln w="12700" cap="flat" cmpd="sng">
            <a:solidFill>
              <a:srgbClr val="5560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You can find many kinds of  assessment rubrics online.  Choose those that are relevant for the level and assignment topic.</a:t>
            </a:r>
            <a:endParaRPr/>
          </a:p>
        </p:txBody>
      </p:sp>
      <p:sp>
        <p:nvSpPr>
          <p:cNvPr id="4" name="Rectangle 3">
            <a:extLst>
              <a:ext uri="{FF2B5EF4-FFF2-40B4-BE49-F238E27FC236}">
                <a16:creationId xmlns:a16="http://schemas.microsoft.com/office/drawing/2014/main" id="{1ABE4BCB-4130-1D12-808E-2255ECF4DD9D}"/>
              </a:ext>
            </a:extLst>
          </p:cNvPr>
          <p:cNvSpPr/>
          <p:nvPr/>
        </p:nvSpPr>
        <p:spPr>
          <a:xfrm>
            <a:off x="484281" y="418492"/>
            <a:ext cx="4078361"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Assessment</a:t>
            </a:r>
          </a:p>
        </p:txBody>
      </p:sp>
    </p:spTree>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0"/>
          <p:cNvSpPr txBox="1">
            <a:spLocks noGrp="1"/>
          </p:cNvSpPr>
          <p:nvPr>
            <p:ph type="title"/>
          </p:nvPr>
        </p:nvSpPr>
        <p:spPr>
          <a:xfrm>
            <a:off x="2464279" y="652565"/>
            <a:ext cx="9404723" cy="140053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AE743D"/>
              </a:buClr>
              <a:buSzPts val="4400"/>
              <a:buFont typeface="Arial"/>
              <a:buNone/>
            </a:pPr>
            <a:r>
              <a:rPr lang="en-US" dirty="0">
                <a:solidFill>
                  <a:schemeClr val="tx1"/>
                </a:solidFill>
                <a:latin typeface="Arial"/>
                <a:ea typeface="Arial"/>
                <a:cs typeface="Arial"/>
                <a:sym typeface="Arial"/>
              </a:rPr>
              <a:t>Sample Teacher’s Assessment Sheet</a:t>
            </a:r>
            <a:endParaRPr dirty="0">
              <a:solidFill>
                <a:schemeClr val="tx1"/>
              </a:solidFill>
            </a:endParaRPr>
          </a:p>
        </p:txBody>
      </p:sp>
      <p:graphicFrame>
        <p:nvGraphicFramePr>
          <p:cNvPr id="496" name="Google Shape;496;p20"/>
          <p:cNvGraphicFramePr/>
          <p:nvPr>
            <p:extLst>
              <p:ext uri="{D42A27DB-BD31-4B8C-83A1-F6EECF244321}">
                <p14:modId xmlns:p14="http://schemas.microsoft.com/office/powerpoint/2010/main" val="747791865"/>
              </p:ext>
            </p:extLst>
          </p:nvPr>
        </p:nvGraphicFramePr>
        <p:xfrm>
          <a:off x="2464279" y="2252943"/>
          <a:ext cx="8567462" cy="4354512"/>
        </p:xfrm>
        <a:graphic>
          <a:graphicData uri="http://schemas.openxmlformats.org/drawingml/2006/table">
            <a:tbl>
              <a:tblPr firstRow="1" bandRow="1">
                <a:noFill/>
                <a:tableStyleId>{B12FFAE7-A29D-417A-8213-C20128607347}</a:tableStyleId>
              </a:tblPr>
              <a:tblGrid>
                <a:gridCol w="5235671">
                  <a:extLst>
                    <a:ext uri="{9D8B030D-6E8A-4147-A177-3AD203B41FA5}">
                      <a16:colId xmlns:a16="http://schemas.microsoft.com/office/drawing/2014/main" val="20000"/>
                    </a:ext>
                  </a:extLst>
                </a:gridCol>
                <a:gridCol w="3331791">
                  <a:extLst>
                    <a:ext uri="{9D8B030D-6E8A-4147-A177-3AD203B41FA5}">
                      <a16:colId xmlns:a16="http://schemas.microsoft.com/office/drawing/2014/main" val="20001"/>
                    </a:ext>
                  </a:extLst>
                </a:gridCol>
              </a:tblGrid>
              <a:tr h="725752">
                <a:tc>
                  <a:txBody>
                    <a:bodyPr/>
                    <a:lstStyle/>
                    <a:p>
                      <a:pPr marL="0" marR="0" lvl="0" indent="0" algn="ctr" rtl="0">
                        <a:spcBef>
                          <a:spcPts val="0"/>
                        </a:spcBef>
                        <a:spcAft>
                          <a:spcPts val="0"/>
                        </a:spcAft>
                        <a:buNone/>
                      </a:pPr>
                      <a:r>
                        <a:rPr lang="en-US" sz="1800">
                          <a:latin typeface="Arial"/>
                          <a:ea typeface="Arial"/>
                          <a:cs typeface="Arial"/>
                          <a:sym typeface="Arial"/>
                        </a:rPr>
                        <a:t>Assessment Sheet: Criteria</a:t>
                      </a:r>
                      <a:endParaRPr/>
                    </a:p>
                  </a:txBody>
                  <a:tcPr marL="91450" marR="91450" marT="45725" marB="45725">
                    <a:solidFill>
                      <a:srgbClr val="AE743D"/>
                    </a:solidFill>
                  </a:tcPr>
                </a:tc>
                <a:tc>
                  <a:txBody>
                    <a:bodyPr/>
                    <a:lstStyle/>
                    <a:p>
                      <a:pPr marL="0" marR="0" lvl="0" indent="0" algn="ctr" rtl="0">
                        <a:spcBef>
                          <a:spcPts val="0"/>
                        </a:spcBef>
                        <a:spcAft>
                          <a:spcPts val="0"/>
                        </a:spcAft>
                        <a:buNone/>
                      </a:pPr>
                      <a:r>
                        <a:rPr lang="en-US" sz="1800">
                          <a:latin typeface="Arial"/>
                          <a:ea typeface="Arial"/>
                          <a:cs typeface="Arial"/>
                          <a:sym typeface="Arial"/>
                        </a:rPr>
                        <a:t>Performance Scale: 1-3</a:t>
                      </a:r>
                      <a:endParaRPr/>
                    </a:p>
                  </a:txBody>
                  <a:tcPr marL="91450" marR="91450" marT="45725" marB="45725">
                    <a:solidFill>
                      <a:srgbClr val="AE743D"/>
                    </a:solidFill>
                  </a:tcPr>
                </a:tc>
                <a:extLst>
                  <a:ext uri="{0D108BD9-81ED-4DB2-BD59-A6C34878D82A}">
                    <a16:rowId xmlns:a16="http://schemas.microsoft.com/office/drawing/2014/main" val="10000"/>
                  </a:ext>
                </a:extLst>
              </a:tr>
              <a:tr h="725752">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1. organization</a:t>
                      </a:r>
                      <a:endParaRPr/>
                    </a:p>
                  </a:txBody>
                  <a:tcPr marL="91450" marR="91450" marT="45725" marB="45725">
                    <a:solidFill>
                      <a:srgbClr val="E0C3A7"/>
                    </a:solidFill>
                  </a:tcPr>
                </a:tc>
                <a:tc>
                  <a:txBody>
                    <a:bodyPr/>
                    <a:lstStyle/>
                    <a:p>
                      <a:pPr marL="0" marR="0" lvl="0" indent="0" algn="ctr" rtl="0">
                        <a:spcBef>
                          <a:spcPts val="0"/>
                        </a:spcBef>
                        <a:spcAft>
                          <a:spcPts val="0"/>
                        </a:spcAft>
                        <a:buNone/>
                      </a:pPr>
                      <a:r>
                        <a:rPr lang="en-US" sz="1800" dirty="0">
                          <a:solidFill>
                            <a:srgbClr val="744D29"/>
                          </a:solidFill>
                          <a:latin typeface="Arial"/>
                          <a:ea typeface="Arial"/>
                          <a:cs typeface="Arial"/>
                          <a:sym typeface="Arial"/>
                        </a:rPr>
                        <a:t>1   2   3 </a:t>
                      </a:r>
                      <a:endParaRPr dirty="0"/>
                    </a:p>
                  </a:txBody>
                  <a:tcPr marL="91450" marR="91450" marT="45725" marB="45725">
                    <a:solidFill>
                      <a:srgbClr val="E0C3A7"/>
                    </a:solidFill>
                  </a:tcPr>
                </a:tc>
                <a:extLst>
                  <a:ext uri="{0D108BD9-81ED-4DB2-BD59-A6C34878D82A}">
                    <a16:rowId xmlns:a16="http://schemas.microsoft.com/office/drawing/2014/main" val="10001"/>
                  </a:ext>
                </a:extLst>
              </a:tr>
              <a:tr h="725752">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2. content</a:t>
                      </a:r>
                      <a:endParaRPr/>
                    </a:p>
                  </a:txBody>
                  <a:tcPr marL="91450" marR="91450" marT="45725" marB="45725">
                    <a:solidFill>
                      <a:srgbClr val="E0C3A7"/>
                    </a:solidFill>
                  </a:tcPr>
                </a:tc>
                <a:tc>
                  <a:txBody>
                    <a:bodyPr/>
                    <a:lstStyle/>
                    <a:p>
                      <a:pPr marL="0" marR="0" lvl="0" indent="0" algn="ctr" rtl="0">
                        <a:lnSpc>
                          <a:spcPct val="100000"/>
                        </a:lnSpc>
                        <a:spcBef>
                          <a:spcPts val="0"/>
                        </a:spcBef>
                        <a:spcAft>
                          <a:spcPts val="0"/>
                        </a:spcAft>
                        <a:buClr>
                          <a:srgbClr val="744D29"/>
                        </a:buClr>
                        <a:buSzPts val="1800"/>
                        <a:buFont typeface="Arial"/>
                        <a:buNone/>
                      </a:pPr>
                      <a:r>
                        <a:rPr lang="en-US" sz="1800">
                          <a:solidFill>
                            <a:srgbClr val="744D29"/>
                          </a:solidFill>
                          <a:latin typeface="Arial"/>
                          <a:ea typeface="Arial"/>
                          <a:cs typeface="Arial"/>
                          <a:sym typeface="Arial"/>
                        </a:rPr>
                        <a:t>1   2   3 </a:t>
                      </a:r>
                      <a:endParaRPr/>
                    </a:p>
                  </a:txBody>
                  <a:tcPr marL="91450" marR="91450" marT="45725" marB="45725">
                    <a:solidFill>
                      <a:srgbClr val="E0C3A7"/>
                    </a:solidFill>
                  </a:tcPr>
                </a:tc>
                <a:extLst>
                  <a:ext uri="{0D108BD9-81ED-4DB2-BD59-A6C34878D82A}">
                    <a16:rowId xmlns:a16="http://schemas.microsoft.com/office/drawing/2014/main" val="10002"/>
                  </a:ext>
                </a:extLst>
              </a:tr>
              <a:tr h="725752">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3. quality of language</a:t>
                      </a:r>
                      <a:endParaRPr/>
                    </a:p>
                  </a:txBody>
                  <a:tcPr marL="91450" marR="91450" marT="45725" marB="45725">
                    <a:solidFill>
                      <a:srgbClr val="E0C3A7"/>
                    </a:solidFill>
                  </a:tcPr>
                </a:tc>
                <a:tc>
                  <a:txBody>
                    <a:bodyPr/>
                    <a:lstStyle/>
                    <a:p>
                      <a:pPr marL="0" marR="0" lvl="0" indent="0" algn="ctr" rtl="0">
                        <a:lnSpc>
                          <a:spcPct val="100000"/>
                        </a:lnSpc>
                        <a:spcBef>
                          <a:spcPts val="0"/>
                        </a:spcBef>
                        <a:spcAft>
                          <a:spcPts val="0"/>
                        </a:spcAft>
                        <a:buClr>
                          <a:srgbClr val="744D29"/>
                        </a:buClr>
                        <a:buSzPts val="1800"/>
                        <a:buFont typeface="Arial"/>
                        <a:buNone/>
                      </a:pPr>
                      <a:r>
                        <a:rPr lang="en-US" sz="1800">
                          <a:solidFill>
                            <a:srgbClr val="744D29"/>
                          </a:solidFill>
                          <a:latin typeface="Arial"/>
                          <a:ea typeface="Arial"/>
                          <a:cs typeface="Arial"/>
                          <a:sym typeface="Arial"/>
                        </a:rPr>
                        <a:t>1   2   3 </a:t>
                      </a:r>
                      <a:endParaRPr/>
                    </a:p>
                  </a:txBody>
                  <a:tcPr marL="91450" marR="91450" marT="45725" marB="45725">
                    <a:solidFill>
                      <a:srgbClr val="E0C3A7"/>
                    </a:solidFill>
                  </a:tcPr>
                </a:tc>
                <a:extLst>
                  <a:ext uri="{0D108BD9-81ED-4DB2-BD59-A6C34878D82A}">
                    <a16:rowId xmlns:a16="http://schemas.microsoft.com/office/drawing/2014/main" val="10003"/>
                  </a:ext>
                </a:extLst>
              </a:tr>
              <a:tr h="725752">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4. mechanics</a:t>
                      </a:r>
                      <a:endParaRPr/>
                    </a:p>
                  </a:txBody>
                  <a:tcPr marL="91450" marR="91450" marT="45725" marB="45725">
                    <a:solidFill>
                      <a:srgbClr val="E0C3A7"/>
                    </a:solidFill>
                  </a:tcPr>
                </a:tc>
                <a:tc>
                  <a:txBody>
                    <a:bodyPr/>
                    <a:lstStyle/>
                    <a:p>
                      <a:pPr marL="0" marR="0" lvl="0" indent="0" algn="ctr" rtl="0">
                        <a:lnSpc>
                          <a:spcPct val="100000"/>
                        </a:lnSpc>
                        <a:spcBef>
                          <a:spcPts val="0"/>
                        </a:spcBef>
                        <a:spcAft>
                          <a:spcPts val="0"/>
                        </a:spcAft>
                        <a:buClr>
                          <a:srgbClr val="744D29"/>
                        </a:buClr>
                        <a:buSzPts val="1800"/>
                        <a:buFont typeface="Arial"/>
                        <a:buNone/>
                      </a:pPr>
                      <a:r>
                        <a:rPr lang="en-US" sz="1800">
                          <a:solidFill>
                            <a:srgbClr val="744D29"/>
                          </a:solidFill>
                          <a:latin typeface="Arial"/>
                          <a:ea typeface="Arial"/>
                          <a:cs typeface="Arial"/>
                          <a:sym typeface="Arial"/>
                        </a:rPr>
                        <a:t>1   2   3 </a:t>
                      </a:r>
                      <a:endParaRPr/>
                    </a:p>
                  </a:txBody>
                  <a:tcPr marL="91450" marR="91450" marT="45725" marB="45725">
                    <a:solidFill>
                      <a:srgbClr val="E0C3A7"/>
                    </a:solidFill>
                  </a:tcPr>
                </a:tc>
                <a:extLst>
                  <a:ext uri="{0D108BD9-81ED-4DB2-BD59-A6C34878D82A}">
                    <a16:rowId xmlns:a16="http://schemas.microsoft.com/office/drawing/2014/main" val="10004"/>
                  </a:ext>
                </a:extLst>
              </a:tr>
              <a:tr h="725752">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5. presentation</a:t>
                      </a:r>
                      <a:endParaRPr sz="1800">
                        <a:solidFill>
                          <a:srgbClr val="744D29"/>
                        </a:solidFill>
                        <a:latin typeface="Arial"/>
                        <a:ea typeface="Arial"/>
                        <a:cs typeface="Arial"/>
                        <a:sym typeface="Arial"/>
                      </a:endParaRPr>
                    </a:p>
                  </a:txBody>
                  <a:tcPr marL="91450" marR="91450" marT="45725" marB="45725">
                    <a:solidFill>
                      <a:srgbClr val="E0C3A7"/>
                    </a:solidFill>
                  </a:tcPr>
                </a:tc>
                <a:tc>
                  <a:txBody>
                    <a:bodyPr/>
                    <a:lstStyle/>
                    <a:p>
                      <a:pPr marL="0" marR="0" lvl="0" indent="0" algn="ctr" rtl="0">
                        <a:lnSpc>
                          <a:spcPct val="100000"/>
                        </a:lnSpc>
                        <a:spcBef>
                          <a:spcPts val="0"/>
                        </a:spcBef>
                        <a:spcAft>
                          <a:spcPts val="0"/>
                        </a:spcAft>
                        <a:buClr>
                          <a:srgbClr val="744D29"/>
                        </a:buClr>
                        <a:buSzPts val="1800"/>
                        <a:buFont typeface="Arial"/>
                        <a:buNone/>
                      </a:pPr>
                      <a:r>
                        <a:rPr lang="en-US" sz="1800" dirty="0">
                          <a:solidFill>
                            <a:srgbClr val="744D29"/>
                          </a:solidFill>
                          <a:latin typeface="Arial"/>
                          <a:ea typeface="Arial"/>
                          <a:cs typeface="Arial"/>
                          <a:sym typeface="Arial"/>
                        </a:rPr>
                        <a:t>1   2   3 </a:t>
                      </a:r>
                      <a:endParaRPr dirty="0"/>
                    </a:p>
                  </a:txBody>
                  <a:tcPr marL="91450" marR="91450" marT="45725" marB="45725">
                    <a:solidFill>
                      <a:srgbClr val="E0C3A7"/>
                    </a:solidFill>
                  </a:tcPr>
                </a:tc>
                <a:extLst>
                  <a:ext uri="{0D108BD9-81ED-4DB2-BD59-A6C34878D82A}">
                    <a16:rowId xmlns:a16="http://schemas.microsoft.com/office/drawing/2014/main" val="10005"/>
                  </a:ext>
                </a:extLst>
              </a:tr>
            </a:tbl>
          </a:graphicData>
        </a:graphic>
      </p:graphicFrame>
      <p:pic>
        <p:nvPicPr>
          <p:cNvPr id="497" name="Google Shape;497;p20" descr="C:\Users\Asus-lap1\AppData\Local\Microsoft\Windows\INetCache\IE\GUKXBH8P\rk8_teacher1[1].gif"/>
          <p:cNvPicPr preferRelativeResize="0"/>
          <p:nvPr/>
        </p:nvPicPr>
        <p:blipFill rotWithShape="1">
          <a:blip r:embed="rId3">
            <a:alphaModFix/>
          </a:blip>
          <a:srcRect/>
          <a:stretch/>
        </p:blipFill>
        <p:spPr>
          <a:xfrm>
            <a:off x="339409" y="569676"/>
            <a:ext cx="1905000" cy="1800225"/>
          </a:xfrm>
          <a:prstGeom prst="rect">
            <a:avLst/>
          </a:prstGeom>
          <a:noFill/>
          <a:ln>
            <a:noFill/>
          </a:ln>
        </p:spPr>
      </p:pic>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1"/>
          <p:cNvSpPr txBox="1">
            <a:spLocks noGrp="1"/>
          </p:cNvSpPr>
          <p:nvPr>
            <p:ph type="title"/>
          </p:nvPr>
        </p:nvSpPr>
        <p:spPr>
          <a:xfrm>
            <a:off x="2293253" y="199156"/>
            <a:ext cx="8173792" cy="70696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AE743D"/>
              </a:buClr>
              <a:buSzPts val="4000"/>
              <a:buFont typeface="Arial"/>
              <a:buNone/>
            </a:pPr>
            <a:r>
              <a:rPr lang="en-US" sz="4000" dirty="0">
                <a:solidFill>
                  <a:schemeClr val="tx1"/>
                </a:solidFill>
                <a:latin typeface="Arial"/>
                <a:ea typeface="Arial"/>
                <a:cs typeface="Arial"/>
                <a:sym typeface="Arial"/>
              </a:rPr>
              <a:t>Writing Competition Grading Rubric</a:t>
            </a:r>
            <a:endParaRPr dirty="0">
              <a:solidFill>
                <a:schemeClr val="tx1"/>
              </a:solidFill>
            </a:endParaRPr>
          </a:p>
        </p:txBody>
      </p:sp>
      <p:graphicFrame>
        <p:nvGraphicFramePr>
          <p:cNvPr id="504" name="Google Shape;504;p21"/>
          <p:cNvGraphicFramePr/>
          <p:nvPr>
            <p:extLst>
              <p:ext uri="{D42A27DB-BD31-4B8C-83A1-F6EECF244321}">
                <p14:modId xmlns:p14="http://schemas.microsoft.com/office/powerpoint/2010/main" val="118152098"/>
              </p:ext>
            </p:extLst>
          </p:nvPr>
        </p:nvGraphicFramePr>
        <p:xfrm>
          <a:off x="1174820" y="906120"/>
          <a:ext cx="10393403" cy="5813253"/>
        </p:xfrm>
        <a:graphic>
          <a:graphicData uri="http://schemas.openxmlformats.org/drawingml/2006/table">
            <a:tbl>
              <a:tblPr firstRow="1" bandRow="1">
                <a:noFill/>
                <a:tableStyleId>{B12FFAE7-A29D-417A-8213-C20128607347}</a:tableStyleId>
              </a:tblPr>
              <a:tblGrid>
                <a:gridCol w="1756521">
                  <a:extLst>
                    <a:ext uri="{9D8B030D-6E8A-4147-A177-3AD203B41FA5}">
                      <a16:colId xmlns:a16="http://schemas.microsoft.com/office/drawing/2014/main" val="20000"/>
                    </a:ext>
                  </a:extLst>
                </a:gridCol>
                <a:gridCol w="2915537">
                  <a:extLst>
                    <a:ext uri="{9D8B030D-6E8A-4147-A177-3AD203B41FA5}">
                      <a16:colId xmlns:a16="http://schemas.microsoft.com/office/drawing/2014/main" val="20001"/>
                    </a:ext>
                  </a:extLst>
                </a:gridCol>
                <a:gridCol w="2345529">
                  <a:extLst>
                    <a:ext uri="{9D8B030D-6E8A-4147-A177-3AD203B41FA5}">
                      <a16:colId xmlns:a16="http://schemas.microsoft.com/office/drawing/2014/main" val="20002"/>
                    </a:ext>
                  </a:extLst>
                </a:gridCol>
                <a:gridCol w="3375816">
                  <a:extLst>
                    <a:ext uri="{9D8B030D-6E8A-4147-A177-3AD203B41FA5}">
                      <a16:colId xmlns:a16="http://schemas.microsoft.com/office/drawing/2014/main" val="20003"/>
                    </a:ext>
                  </a:extLst>
                </a:gridCol>
              </a:tblGrid>
              <a:tr h="434238">
                <a:tc>
                  <a:txBody>
                    <a:bodyPr/>
                    <a:lstStyle/>
                    <a:p>
                      <a:pPr marL="0" marR="0" lvl="0" indent="0" algn="l" rtl="0">
                        <a:spcBef>
                          <a:spcPts val="0"/>
                        </a:spcBef>
                        <a:spcAft>
                          <a:spcPts val="0"/>
                        </a:spcAft>
                        <a:buNone/>
                      </a:pPr>
                      <a:r>
                        <a:rPr lang="en-US" sz="2400">
                          <a:latin typeface="Arial"/>
                          <a:ea typeface="Arial"/>
                          <a:cs typeface="Arial"/>
                          <a:sym typeface="Arial"/>
                        </a:rPr>
                        <a:t>Criteria</a:t>
                      </a:r>
                      <a:endParaRPr/>
                    </a:p>
                  </a:txBody>
                  <a:tcPr marL="81925" marR="81925" marT="40975" marB="40975">
                    <a:solidFill>
                      <a:srgbClr val="AE743D"/>
                    </a:solidFill>
                  </a:tcPr>
                </a:tc>
                <a:tc>
                  <a:txBody>
                    <a:bodyPr/>
                    <a:lstStyle/>
                    <a:p>
                      <a:pPr marL="0" marR="0" lvl="0" indent="0" algn="ctr" rtl="0">
                        <a:spcBef>
                          <a:spcPts val="0"/>
                        </a:spcBef>
                        <a:spcAft>
                          <a:spcPts val="0"/>
                        </a:spcAft>
                        <a:buNone/>
                      </a:pPr>
                      <a:r>
                        <a:rPr lang="en-US" sz="2400">
                          <a:latin typeface="Arial"/>
                          <a:ea typeface="Arial"/>
                          <a:cs typeface="Arial"/>
                          <a:sym typeface="Arial"/>
                        </a:rPr>
                        <a:t>1</a:t>
                      </a:r>
                      <a:endParaRPr/>
                    </a:p>
                  </a:txBody>
                  <a:tcPr marL="81925" marR="81925" marT="40975" marB="40975">
                    <a:solidFill>
                      <a:srgbClr val="AE743D"/>
                    </a:solidFill>
                  </a:tcPr>
                </a:tc>
                <a:tc>
                  <a:txBody>
                    <a:bodyPr/>
                    <a:lstStyle/>
                    <a:p>
                      <a:pPr marL="0" marR="0" lvl="0" indent="0" algn="ctr" rtl="0">
                        <a:spcBef>
                          <a:spcPts val="0"/>
                        </a:spcBef>
                        <a:spcAft>
                          <a:spcPts val="0"/>
                        </a:spcAft>
                        <a:buNone/>
                      </a:pPr>
                      <a:r>
                        <a:rPr lang="en-US" sz="2400">
                          <a:latin typeface="Arial"/>
                          <a:ea typeface="Arial"/>
                          <a:cs typeface="Arial"/>
                          <a:sym typeface="Arial"/>
                        </a:rPr>
                        <a:t>2</a:t>
                      </a:r>
                      <a:endParaRPr/>
                    </a:p>
                  </a:txBody>
                  <a:tcPr marL="81925" marR="81925" marT="40975" marB="40975">
                    <a:solidFill>
                      <a:srgbClr val="AE743D"/>
                    </a:solidFill>
                  </a:tcPr>
                </a:tc>
                <a:tc>
                  <a:txBody>
                    <a:bodyPr/>
                    <a:lstStyle/>
                    <a:p>
                      <a:pPr marL="0" marR="0" lvl="0" indent="0" algn="ctr" rtl="0">
                        <a:spcBef>
                          <a:spcPts val="0"/>
                        </a:spcBef>
                        <a:spcAft>
                          <a:spcPts val="0"/>
                        </a:spcAft>
                        <a:buNone/>
                      </a:pPr>
                      <a:r>
                        <a:rPr lang="en-US" sz="2400">
                          <a:latin typeface="Arial"/>
                          <a:ea typeface="Arial"/>
                          <a:cs typeface="Arial"/>
                          <a:sym typeface="Arial"/>
                        </a:rPr>
                        <a:t>3</a:t>
                      </a:r>
                      <a:endParaRPr/>
                    </a:p>
                  </a:txBody>
                  <a:tcPr marL="81925" marR="81925" marT="40975" marB="40975">
                    <a:solidFill>
                      <a:srgbClr val="AE743D"/>
                    </a:solidFill>
                  </a:tcPr>
                </a:tc>
                <a:extLst>
                  <a:ext uri="{0D108BD9-81ED-4DB2-BD59-A6C34878D82A}">
                    <a16:rowId xmlns:a16="http://schemas.microsoft.com/office/drawing/2014/main" val="10000"/>
                  </a:ext>
                </a:extLst>
              </a:tr>
              <a:tr h="648623">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Organization</a:t>
                      </a:r>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The beginning, middle and end are unclear.</a:t>
                      </a:r>
                      <a:endParaRPr sz="1800">
                        <a:solidFill>
                          <a:srgbClr val="744D29"/>
                        </a:solidFill>
                        <a:latin typeface="Arial"/>
                        <a:ea typeface="Arial"/>
                        <a:cs typeface="Arial"/>
                        <a:sym typeface="Arial"/>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Organization is fair but a little unclear.</a:t>
                      </a:r>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There is a clear beginning, middle and end.</a:t>
                      </a:r>
                      <a:endParaRPr/>
                    </a:p>
                  </a:txBody>
                  <a:tcPr marL="81925" marR="81925" marT="40975" marB="40975">
                    <a:solidFill>
                      <a:srgbClr val="E0C3A7"/>
                    </a:solidFill>
                  </a:tcPr>
                </a:tc>
                <a:extLst>
                  <a:ext uri="{0D108BD9-81ED-4DB2-BD59-A6C34878D82A}">
                    <a16:rowId xmlns:a16="http://schemas.microsoft.com/office/drawing/2014/main" val="10001"/>
                  </a:ext>
                </a:extLst>
              </a:tr>
              <a:tr h="1143745">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Content</a:t>
                      </a:r>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The writing does not make sense and has few details.</a:t>
                      </a:r>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The writing mostly makes sense and has some details.</a:t>
                      </a:r>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The writing makes sense.  There are many details that help the reader understand what is being described.</a:t>
                      </a:r>
                      <a:endParaRPr sz="1800">
                        <a:solidFill>
                          <a:srgbClr val="744D29"/>
                        </a:solidFill>
                        <a:latin typeface="Arial"/>
                        <a:ea typeface="Arial"/>
                        <a:cs typeface="Arial"/>
                        <a:sym typeface="Arial"/>
                      </a:endParaRPr>
                    </a:p>
                  </a:txBody>
                  <a:tcPr marL="81925" marR="81925" marT="40975" marB="40975">
                    <a:solidFill>
                      <a:srgbClr val="E0C3A7"/>
                    </a:solidFill>
                  </a:tcPr>
                </a:tc>
                <a:extLst>
                  <a:ext uri="{0D108BD9-81ED-4DB2-BD59-A6C34878D82A}">
                    <a16:rowId xmlns:a16="http://schemas.microsoft.com/office/drawing/2014/main" val="10002"/>
                  </a:ext>
                </a:extLst>
              </a:tr>
              <a:tr h="1675876">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Quality of Language (grammar, vocabulary and syntax)</a:t>
                      </a:r>
                      <a:endParaRPr sz="1800">
                        <a:solidFill>
                          <a:srgbClr val="744D29"/>
                        </a:solidFill>
                        <a:latin typeface="Arial"/>
                        <a:ea typeface="Arial"/>
                        <a:cs typeface="Arial"/>
                        <a:sym typeface="Arial"/>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dirty="0">
                          <a:solidFill>
                            <a:srgbClr val="744D29"/>
                          </a:solidFill>
                          <a:latin typeface="Arial"/>
                          <a:ea typeface="Arial"/>
                          <a:cs typeface="Arial"/>
                          <a:sym typeface="Arial"/>
                        </a:rPr>
                        <a:t>Writing provides little new information;  errors in choice of vocabulary, grammar and syntax making language difficult to understand.</a:t>
                      </a:r>
                      <a:endParaRPr sz="1800" dirty="0">
                        <a:solidFill>
                          <a:srgbClr val="744D29"/>
                        </a:solidFill>
                        <a:latin typeface="Arial"/>
                        <a:ea typeface="Arial"/>
                        <a:cs typeface="Arial"/>
                        <a:sym typeface="Arial"/>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dirty="0">
                          <a:solidFill>
                            <a:srgbClr val="744D29"/>
                          </a:solidFill>
                          <a:latin typeface="Arial"/>
                          <a:ea typeface="Arial"/>
                          <a:cs typeface="Arial"/>
                          <a:sym typeface="Arial"/>
                        </a:rPr>
                        <a:t>Piece is written in a fairly interesting style and voice; choice of vocabulary, grammar use and syntax are fair.</a:t>
                      </a:r>
                      <a:endParaRPr sz="1800" dirty="0">
                        <a:solidFill>
                          <a:srgbClr val="744D29"/>
                        </a:solidFill>
                        <a:latin typeface="Arial"/>
                        <a:ea typeface="Arial"/>
                        <a:cs typeface="Arial"/>
                        <a:sym typeface="Arial"/>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dirty="0">
                          <a:solidFill>
                            <a:srgbClr val="744D29"/>
                          </a:solidFill>
                          <a:latin typeface="Arial"/>
                          <a:ea typeface="Arial"/>
                          <a:cs typeface="Arial"/>
                          <a:sym typeface="Arial"/>
                        </a:rPr>
                        <a:t>Writing is very informative;  good choice of vocabulary; pupils shows own personality in a variety of ways.</a:t>
                      </a:r>
                      <a:endParaRPr sz="1800" dirty="0">
                        <a:solidFill>
                          <a:srgbClr val="744D29"/>
                        </a:solidFill>
                        <a:latin typeface="Arial"/>
                        <a:ea typeface="Arial"/>
                        <a:cs typeface="Arial"/>
                        <a:sym typeface="Arial"/>
                      </a:endParaRPr>
                    </a:p>
                  </a:txBody>
                  <a:tcPr marL="81925" marR="81925" marT="40975" marB="40975">
                    <a:solidFill>
                      <a:srgbClr val="E0C3A7"/>
                    </a:solidFill>
                  </a:tcPr>
                </a:tc>
                <a:extLst>
                  <a:ext uri="{0D108BD9-81ED-4DB2-BD59-A6C34878D82A}">
                    <a16:rowId xmlns:a16="http://schemas.microsoft.com/office/drawing/2014/main" val="10003"/>
                  </a:ext>
                </a:extLst>
              </a:tr>
              <a:tr h="877680">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Mechanics</a:t>
                      </a:r>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The writing is missing many capital letters and punctuation marks.</a:t>
                      </a:r>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Virtually no spelling or punctuation errors.</a:t>
                      </a:r>
                      <a:endParaRPr sz="1800">
                        <a:solidFill>
                          <a:srgbClr val="744D29"/>
                        </a:solidFill>
                        <a:latin typeface="Arial"/>
                        <a:ea typeface="Arial"/>
                        <a:cs typeface="Arial"/>
                        <a:sym typeface="Arial"/>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All sentences have capital letters and punctuation marks in the right places.</a:t>
                      </a:r>
                      <a:endParaRPr/>
                    </a:p>
                  </a:txBody>
                  <a:tcPr marL="81925" marR="81925" marT="40975" marB="40975">
                    <a:solidFill>
                      <a:srgbClr val="E0C3A7"/>
                    </a:solidFill>
                  </a:tcPr>
                </a:tc>
                <a:extLst>
                  <a:ext uri="{0D108BD9-81ED-4DB2-BD59-A6C34878D82A}">
                    <a16:rowId xmlns:a16="http://schemas.microsoft.com/office/drawing/2014/main" val="10004"/>
                  </a:ext>
                </a:extLst>
              </a:tr>
              <a:tr h="648623">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Presentation</a:t>
                      </a:r>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The work is difficult to read.</a:t>
                      </a:r>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a:solidFill>
                            <a:srgbClr val="744D29"/>
                          </a:solidFill>
                          <a:latin typeface="Arial"/>
                          <a:ea typeface="Arial"/>
                          <a:cs typeface="Arial"/>
                          <a:sym typeface="Arial"/>
                        </a:rPr>
                        <a:t>The work is fairly neat and  can be read.</a:t>
                      </a:r>
                      <a:endParaRPr sz="1800">
                        <a:solidFill>
                          <a:srgbClr val="744D29"/>
                        </a:solidFill>
                        <a:latin typeface="Arial"/>
                        <a:ea typeface="Arial"/>
                        <a:cs typeface="Arial"/>
                        <a:sym typeface="Arial"/>
                      </a:endParaRPr>
                    </a:p>
                  </a:txBody>
                  <a:tcPr marL="81925" marR="81925" marT="40975" marB="40975">
                    <a:solidFill>
                      <a:srgbClr val="E0C3A7"/>
                    </a:solidFill>
                  </a:tcPr>
                </a:tc>
                <a:tc>
                  <a:txBody>
                    <a:bodyPr/>
                    <a:lstStyle/>
                    <a:p>
                      <a:pPr marL="0" marR="0" lvl="0" indent="0" algn="l" rtl="0">
                        <a:spcBef>
                          <a:spcPts val="0"/>
                        </a:spcBef>
                        <a:spcAft>
                          <a:spcPts val="0"/>
                        </a:spcAft>
                        <a:buNone/>
                      </a:pPr>
                      <a:r>
                        <a:rPr lang="en-US" sz="1800" dirty="0">
                          <a:solidFill>
                            <a:srgbClr val="744D29"/>
                          </a:solidFill>
                          <a:latin typeface="Arial"/>
                          <a:ea typeface="Arial"/>
                          <a:cs typeface="Arial"/>
                          <a:sym typeface="Arial"/>
                        </a:rPr>
                        <a:t>Work is neat and easy to read.</a:t>
                      </a:r>
                      <a:endParaRPr dirty="0"/>
                    </a:p>
                  </a:txBody>
                  <a:tcPr marL="81925" marR="81925" marT="40975" marB="40975">
                    <a:solidFill>
                      <a:srgbClr val="E0C3A7"/>
                    </a:solidFill>
                  </a:tcPr>
                </a:tc>
                <a:extLst>
                  <a:ext uri="{0D108BD9-81ED-4DB2-BD59-A6C34878D82A}">
                    <a16:rowId xmlns:a16="http://schemas.microsoft.com/office/drawing/2014/main" val="10005"/>
                  </a:ext>
                </a:extLst>
              </a:tr>
            </a:tbl>
          </a:graphicData>
        </a:graphic>
      </p:graphicFrame>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
          <p:cNvSpPr txBox="1">
            <a:spLocks noGrp="1"/>
          </p:cNvSpPr>
          <p:nvPr>
            <p:ph type="title"/>
          </p:nvPr>
        </p:nvSpPr>
        <p:spPr>
          <a:xfrm>
            <a:off x="1610656" y="953963"/>
            <a:ext cx="2390497" cy="800100"/>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200"/>
              <a:buFont typeface="Avenir"/>
              <a:buNone/>
            </a:pPr>
            <a:r>
              <a:rPr lang="en-US" sz="4000" dirty="0">
                <a:latin typeface="Avenir"/>
                <a:ea typeface="Avenir"/>
                <a:cs typeface="Avenir"/>
                <a:sym typeface="Avenir"/>
              </a:rPr>
              <a:t>Rationale</a:t>
            </a:r>
            <a:endParaRPr sz="4000" dirty="0"/>
          </a:p>
        </p:txBody>
      </p:sp>
      <p:sp>
        <p:nvSpPr>
          <p:cNvPr id="180" name="Google Shape;180;p3"/>
          <p:cNvSpPr txBox="1">
            <a:spLocks noGrp="1"/>
          </p:cNvSpPr>
          <p:nvPr>
            <p:ph type="body" idx="1"/>
          </p:nvPr>
        </p:nvSpPr>
        <p:spPr>
          <a:xfrm>
            <a:off x="531585" y="1754063"/>
            <a:ext cx="4548641" cy="4845174"/>
          </a:xfrm>
          <a:prstGeom prst="rect">
            <a:avLst/>
          </a:prstGeom>
          <a:noFill/>
          <a:ln>
            <a:noFill/>
          </a:ln>
        </p:spPr>
        <p:txBody>
          <a:bodyPr spcFirstLastPara="1" wrap="square" lIns="91425" tIns="45700" rIns="91425" bIns="45700" anchor="t" anchorCtr="0">
            <a:noAutofit/>
          </a:bodyPr>
          <a:lstStyle/>
          <a:p>
            <a:pPr algn="just"/>
            <a:r>
              <a:rPr lang="en-US" b="0" i="0" dirty="0">
                <a:latin typeface="Abadi" panose="020B0604020104020204" pitchFamily="34" charset="0"/>
              </a:rPr>
              <a:t>    This project will focus on teaching children </a:t>
            </a:r>
            <a:r>
              <a:rPr lang="en-US" dirty="0">
                <a:latin typeface="Abadi" panose="020B0604020104020204" pitchFamily="34" charset="0"/>
              </a:rPr>
              <a:t>about the concept of hope </a:t>
            </a:r>
            <a:r>
              <a:rPr lang="en-US" b="0" i="0" dirty="0">
                <a:latin typeface="Abadi" panose="020B0604020104020204" pitchFamily="34" charset="0"/>
              </a:rPr>
              <a:t>and how it can positively impact them and others. </a:t>
            </a:r>
            <a:r>
              <a:rPr lang="en-GB" dirty="0">
                <a:latin typeface="Abadi" panose="020B0604020104020204" pitchFamily="34" charset="0"/>
              </a:rPr>
              <a:t>Hope plays a pivotal role in an individual's overall well-being and academic success. By cultivating hope, pupils can develop a positive mindset, enhance their motivation, and ultimately improve their English language skills.</a:t>
            </a:r>
          </a:p>
          <a:p>
            <a:pPr algn="just"/>
            <a:r>
              <a:rPr lang="en-GB" dirty="0">
                <a:latin typeface="Abadi" panose="020B0604020104020204" pitchFamily="34" charset="0"/>
              </a:rPr>
              <a:t>    By exploring strategies to foster hope, such as setting achievable goals, encouraging a growth mindset, boosting resilience, an optimistic outlook and motivation to succeed.</a:t>
            </a:r>
          </a:p>
          <a:p>
            <a:pPr marL="0" lvl="0" indent="0" algn="just" rtl="0">
              <a:lnSpc>
                <a:spcPct val="100000"/>
              </a:lnSpc>
              <a:spcBef>
                <a:spcPts val="0"/>
              </a:spcBef>
              <a:spcAft>
                <a:spcPts val="0"/>
              </a:spcAft>
              <a:buSzPts val="2000"/>
              <a:buNone/>
            </a:pPr>
            <a:endParaRPr sz="2000" dirty="0"/>
          </a:p>
        </p:txBody>
      </p:sp>
      <p:pic>
        <p:nvPicPr>
          <p:cNvPr id="5" name="Picture 4">
            <a:extLst>
              <a:ext uri="{FF2B5EF4-FFF2-40B4-BE49-F238E27FC236}">
                <a16:creationId xmlns:a16="http://schemas.microsoft.com/office/drawing/2014/main" id="{4D406D2B-D997-8BBE-21CA-A4DB61A9DDC1}"/>
              </a:ext>
            </a:extLst>
          </p:cNvPr>
          <p:cNvPicPr>
            <a:picLocks noChangeAspect="1"/>
          </p:cNvPicPr>
          <p:nvPr/>
        </p:nvPicPr>
        <p:blipFill>
          <a:blip r:embed="rId3"/>
          <a:stretch>
            <a:fillRect/>
          </a:stretch>
        </p:blipFill>
        <p:spPr>
          <a:xfrm>
            <a:off x="5646028" y="530942"/>
            <a:ext cx="6172346" cy="55650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Rectangle 5">
            <a:extLst>
              <a:ext uri="{FF2B5EF4-FFF2-40B4-BE49-F238E27FC236}">
                <a16:creationId xmlns:a16="http://schemas.microsoft.com/office/drawing/2014/main" id="{A9A42592-97F2-3F82-80DA-524D58D338DD}"/>
              </a:ext>
            </a:extLst>
          </p:cNvPr>
          <p:cNvSpPr/>
          <p:nvPr/>
        </p:nvSpPr>
        <p:spPr>
          <a:xfrm>
            <a:off x="934806" y="6192713"/>
            <a:ext cx="5840060" cy="369332"/>
          </a:xfrm>
          <a:prstGeom prst="rect">
            <a:avLst/>
          </a:prstGeom>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1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Hope allows us to believe that anything is </a:t>
            </a:r>
            <a:r>
              <a:rPr lang="en-US" sz="1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possible</a:t>
            </a:r>
            <a:r>
              <a:rPr lang="en-US" sz="1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2b89d8c0c48_0_84"/>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511" name="Google Shape;511;g2b89d8c0c48_0_84"/>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512" name="Google Shape;512;g2b89d8c0c48_0_84"/>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pic>
        <p:nvPicPr>
          <p:cNvPr id="513" name="Google Shape;513;g2b89d8c0c48_0_8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3"/>
          <p:cNvSpPr txBox="1">
            <a:spLocks noGrp="1"/>
          </p:cNvSpPr>
          <p:nvPr>
            <p:ph type="title"/>
          </p:nvPr>
        </p:nvSpPr>
        <p:spPr>
          <a:xfrm>
            <a:off x="2347394" y="276277"/>
            <a:ext cx="6732812" cy="100672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AE743D"/>
              </a:buClr>
              <a:buSzPts val="4800"/>
              <a:buFont typeface="Arial"/>
              <a:buNone/>
            </a:pPr>
            <a:r>
              <a:rPr lang="en-US" sz="4800" dirty="0">
                <a:solidFill>
                  <a:schemeClr val="tx1"/>
                </a:solidFill>
                <a:latin typeface="Arial"/>
                <a:ea typeface="Arial"/>
                <a:cs typeface="Arial"/>
                <a:sym typeface="Arial"/>
              </a:rPr>
              <a:t>Acknowledge &amp; Display</a:t>
            </a:r>
            <a:endParaRPr dirty="0">
              <a:solidFill>
                <a:schemeClr val="tx1"/>
              </a:solidFill>
            </a:endParaRPr>
          </a:p>
        </p:txBody>
      </p:sp>
      <p:sp>
        <p:nvSpPr>
          <p:cNvPr id="519" name="Google Shape;519;p23"/>
          <p:cNvSpPr txBox="1">
            <a:spLocks noGrp="1"/>
          </p:cNvSpPr>
          <p:nvPr>
            <p:ph idx="1"/>
          </p:nvPr>
        </p:nvSpPr>
        <p:spPr>
          <a:xfrm>
            <a:off x="191386" y="1870359"/>
            <a:ext cx="4976037" cy="3792882"/>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SzPts val="1900"/>
              <a:buChar char="•"/>
            </a:pPr>
            <a:r>
              <a:rPr lang="en-US" sz="2400" b="1" dirty="0"/>
              <a:t>* The work of each and every child - no matter on what level - should be acknowledged and celebrated by the teacher.  </a:t>
            </a:r>
            <a:endParaRPr sz="2400" dirty="0"/>
          </a:p>
          <a:p>
            <a:pPr marL="228600" lvl="0" indent="-228600" algn="l" rtl="0">
              <a:lnSpc>
                <a:spcPct val="110000"/>
              </a:lnSpc>
              <a:spcBef>
                <a:spcPts val="1000"/>
              </a:spcBef>
              <a:spcAft>
                <a:spcPts val="0"/>
              </a:spcAft>
              <a:buSzPts val="1900"/>
              <a:buChar char="•"/>
            </a:pPr>
            <a:r>
              <a:rPr lang="en-US" sz="2400" b="1" dirty="0"/>
              <a:t>*  The pupils’ work is displayed in a digital or physical format e.g. on a classroom wall or in  the school corridor / on the school website / in the school newsletter.</a:t>
            </a:r>
            <a:endParaRPr sz="2400" dirty="0"/>
          </a:p>
          <a:p>
            <a:pPr marL="228600" lvl="0" indent="-120650" algn="l" rtl="0">
              <a:lnSpc>
                <a:spcPct val="110000"/>
              </a:lnSpc>
              <a:spcBef>
                <a:spcPts val="1000"/>
              </a:spcBef>
              <a:spcAft>
                <a:spcPts val="0"/>
              </a:spcAft>
              <a:buSzPts val="1700"/>
              <a:buNone/>
            </a:pPr>
            <a:endParaRPr sz="2400" dirty="0">
              <a:solidFill>
                <a:schemeClr val="dk1"/>
              </a:solidFill>
            </a:endParaRPr>
          </a:p>
        </p:txBody>
      </p:sp>
      <p:pic>
        <p:nvPicPr>
          <p:cNvPr id="3" name="Picture 2">
            <a:extLst>
              <a:ext uri="{FF2B5EF4-FFF2-40B4-BE49-F238E27FC236}">
                <a16:creationId xmlns:a16="http://schemas.microsoft.com/office/drawing/2014/main" id="{E00C0DA5-5D1A-5A41-147B-6E2178A7B87F}"/>
              </a:ext>
            </a:extLst>
          </p:cNvPr>
          <p:cNvPicPr>
            <a:picLocks noChangeAspect="1"/>
          </p:cNvPicPr>
          <p:nvPr/>
        </p:nvPicPr>
        <p:blipFill>
          <a:blip r:embed="rId3"/>
          <a:stretch>
            <a:fillRect/>
          </a:stretch>
        </p:blipFill>
        <p:spPr>
          <a:xfrm>
            <a:off x="5421616" y="1870359"/>
            <a:ext cx="6239746" cy="4363059"/>
          </a:xfrm>
          <a:prstGeom prst="rect">
            <a:avLst/>
          </a:prstGeom>
        </p:spPr>
      </p:pic>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525"/>
        <p:cNvGrpSpPr/>
        <p:nvPr/>
      </p:nvGrpSpPr>
      <p:grpSpPr>
        <a:xfrm>
          <a:off x="0" y="0"/>
          <a:ext cx="0" cy="0"/>
          <a:chOff x="0" y="0"/>
          <a:chExt cx="0" cy="0"/>
        </a:xfrm>
      </p:grpSpPr>
      <p:pic>
        <p:nvPicPr>
          <p:cNvPr id="551" name="Picture 550">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52" name="Picture 551">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53" name="Oval 552">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554" name="Picture 553">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55" name="Picture 554">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56" name="Rectangle 555">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30" name="Google Shape;530;p24"/>
          <p:cNvSpPr txBox="1">
            <a:spLocks noGrp="1"/>
          </p:cNvSpPr>
          <p:nvPr>
            <p:ph type="title"/>
          </p:nvPr>
        </p:nvSpPr>
        <p:spPr>
          <a:xfrm>
            <a:off x="1751352" y="5422822"/>
            <a:ext cx="8689295" cy="1189985"/>
          </a:xfrm>
          <a:prstGeom prst="rect">
            <a:avLst/>
          </a:prstGeom>
        </p:spPr>
        <p:style>
          <a:lnRef idx="3">
            <a:schemeClr val="lt1"/>
          </a:lnRef>
          <a:fillRef idx="1">
            <a:schemeClr val="accent3"/>
          </a:fillRef>
          <a:effectRef idx="1">
            <a:schemeClr val="accent3"/>
          </a:effectRef>
          <a:fontRef idx="minor">
            <a:schemeClr val="lt1"/>
          </a:fontRef>
        </p:style>
        <p:txBody>
          <a:bodyPr spcFirstLastPara="1" vert="horz" lIns="91440" tIns="45720" rIns="91440" bIns="45720" rtlCol="0" anchor="b" anchorCtr="0">
            <a:normAutofit/>
          </a:bodyPr>
          <a:lstStyle/>
          <a:p>
            <a:pPr marL="0" lvl="0" indent="0">
              <a:spcAft>
                <a:spcPts val="0"/>
              </a:spcAft>
              <a:buClr>
                <a:schemeClr val="dk1"/>
              </a:buClr>
              <a:buSzPts val="4400"/>
            </a:pPr>
            <a:r>
              <a:rPr lang="en-US" sz="6000" dirty="0">
                <a:sym typeface="Avenir"/>
              </a:rPr>
              <a:t>Every Child’s a Winner!</a:t>
            </a:r>
            <a:endParaRPr lang="en-US" sz="6000" dirty="0"/>
          </a:p>
        </p:txBody>
      </p:sp>
      <p:pic>
        <p:nvPicPr>
          <p:cNvPr id="527" name="Google Shape;527;p24" descr="A certificate of achievement with text and images&#10;&#10;Description automatically generated"/>
          <p:cNvPicPr preferRelativeResize="0"/>
          <p:nvPr/>
        </p:nvPicPr>
        <p:blipFill rotWithShape="1">
          <a:blip r:embed="rId8"/>
          <a:srcRect t="2231" r="-3" b="14432"/>
          <a:stretch/>
        </p:blipFill>
        <p:spPr>
          <a:xfrm>
            <a:off x="763588" y="978195"/>
            <a:ext cx="5787828" cy="3683622"/>
          </a:xfrm>
          <a:prstGeom prst="rect">
            <a:avLst/>
          </a:prstGeom>
          <a:noFill/>
          <a:effectLst>
            <a:outerShdw blurRad="50800" dist="38100" dir="5400000" algn="t" rotWithShape="0">
              <a:prstClr val="black">
                <a:alpha val="43000"/>
              </a:prstClr>
            </a:outerShdw>
          </a:effectLst>
        </p:spPr>
      </p:pic>
      <p:pic>
        <p:nvPicPr>
          <p:cNvPr id="529" name="Google Shape;529;p24" descr="A group of people holding certificates&#10;&#10;Description automatically generated"/>
          <p:cNvPicPr preferRelativeResize="0"/>
          <p:nvPr/>
        </p:nvPicPr>
        <p:blipFill rotWithShape="1">
          <a:blip r:embed="rId9"/>
          <a:srcRect l="17487" r="13924" b="4"/>
          <a:stretch/>
        </p:blipFill>
        <p:spPr>
          <a:xfrm>
            <a:off x="6964327" y="1090979"/>
            <a:ext cx="4051004" cy="34810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03554D4A-6885-5351-3E17-D50E494E13F2}"/>
              </a:ext>
            </a:extLst>
          </p:cNvPr>
          <p:cNvSpPr txBox="1"/>
          <p:nvPr/>
        </p:nvSpPr>
        <p:spPr>
          <a:xfrm>
            <a:off x="7582290" y="4700291"/>
            <a:ext cx="3040910" cy="646331"/>
          </a:xfrm>
          <a:prstGeom prst="rect">
            <a:avLst/>
          </a:prstGeom>
          <a:noFill/>
        </p:spPr>
        <p:txBody>
          <a:bodyPr wrap="square">
            <a:spAutoFit/>
          </a:bodyPr>
          <a:lstStyle/>
          <a:p>
            <a:pPr algn="ctr" rtl="0"/>
            <a:r>
              <a:rPr lang="pt-BR" sz="1800" b="1" i="0" u="none" strike="noStrike" dirty="0">
                <a:effectLst/>
                <a:latin typeface="Lato" panose="020F0502020204030203" pitchFamily="34" charset="0"/>
              </a:rPr>
              <a:t>Yefe Nof, Tel Aviv</a:t>
            </a:r>
            <a:endParaRPr lang="pt-BR" dirty="0">
              <a:effectLst/>
            </a:endParaRPr>
          </a:p>
          <a:p>
            <a:r>
              <a:rPr lang="pt-BR" sz="1800" b="1" i="0" u="none" strike="noStrike" dirty="0">
                <a:effectLst/>
                <a:latin typeface="Lato" panose="020F0502020204030203" pitchFamily="34" charset="0"/>
              </a:rPr>
              <a:t>Teacher: </a:t>
            </a:r>
            <a:r>
              <a:rPr lang="pt-BR" sz="1800" b="1" i="0" u="none" strike="noStrike" dirty="0">
                <a:effectLst/>
                <a:latin typeface="Roboto" panose="02000000000000000000" pitchFamily="2" charset="0"/>
              </a:rPr>
              <a:t>Tamara Bairamov</a:t>
            </a:r>
            <a:endParaRPr lang="en-GB" dirty="0"/>
          </a:p>
        </p:txBody>
      </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 name="Rectangle 530">
            <a:extLst>
              <a:ext uri="{FF2B5EF4-FFF2-40B4-BE49-F238E27FC236}">
                <a16:creationId xmlns:a16="http://schemas.microsoft.com/office/drawing/2014/main" id="{B84B712E-6BBF-4241-BAB7-D7E064B17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3" name="Rectangle 532">
            <a:extLst>
              <a:ext uri="{FF2B5EF4-FFF2-40B4-BE49-F238E27FC236}">
                <a16:creationId xmlns:a16="http://schemas.microsoft.com/office/drawing/2014/main" id="{D22F3D4E-E5F5-4623-B278-D7E30BEF9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6" name="Google Shape;526;p24"/>
          <p:cNvPicPr preferRelativeResize="0"/>
          <p:nvPr/>
        </p:nvPicPr>
        <p:blipFill rotWithShape="1">
          <a:blip r:embed="rId2"/>
          <a:stretch/>
        </p:blipFill>
        <p:spPr>
          <a:xfrm>
            <a:off x="1987985" y="643467"/>
            <a:ext cx="2445480" cy="5571066"/>
          </a:xfrm>
          <a:prstGeom prst="rect">
            <a:avLst/>
          </a:prstGeom>
          <a:noFill/>
        </p:spPr>
      </p:pic>
      <p:sp useBgFill="1">
        <p:nvSpPr>
          <p:cNvPr id="535" name="Rectangle 534">
            <a:extLst>
              <a:ext uri="{FF2B5EF4-FFF2-40B4-BE49-F238E27FC236}">
                <a16:creationId xmlns:a16="http://schemas.microsoft.com/office/drawing/2014/main" id="{7B7F5E51-5BF8-4198-AD70-78D94F3A9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74979"/>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olden trophy">
            <a:extLst>
              <a:ext uri="{FF2B5EF4-FFF2-40B4-BE49-F238E27FC236}">
                <a16:creationId xmlns:a16="http://schemas.microsoft.com/office/drawing/2014/main" id="{FCCCFFCA-91EA-2E99-C299-34A668D7AEBC}"/>
              </a:ext>
            </a:extLst>
          </p:cNvPr>
          <p:cNvPicPr>
            <a:picLocks noChangeAspect="1"/>
          </p:cNvPicPr>
          <p:nvPr/>
        </p:nvPicPr>
        <p:blipFill>
          <a:blip r:embed="rId3"/>
          <a:stretch>
            <a:fillRect/>
          </a:stretch>
        </p:blipFill>
        <p:spPr>
          <a:xfrm>
            <a:off x="7131236" y="638386"/>
            <a:ext cx="3718686" cy="5571066"/>
          </a:xfrm>
          <a:prstGeom prst="rect">
            <a:avLst/>
          </a:prstGeom>
        </p:spPr>
      </p:pic>
    </p:spTree>
    <p:extLst>
      <p:ext uri="{BB962C8B-B14F-4D97-AF65-F5344CB8AC3E}">
        <p14:creationId xmlns:p14="http://schemas.microsoft.com/office/powerpoint/2010/main" val="406490969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42" name="Rectangle 541">
            <a:extLst>
              <a:ext uri="{FF2B5EF4-FFF2-40B4-BE49-F238E27FC236}">
                <a16:creationId xmlns:a16="http://schemas.microsoft.com/office/drawing/2014/main" id="{B84B712E-6BBF-4241-BAB7-D7E064B17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4" name="Rectangle 543">
            <a:extLst>
              <a:ext uri="{FF2B5EF4-FFF2-40B4-BE49-F238E27FC236}">
                <a16:creationId xmlns:a16="http://schemas.microsoft.com/office/drawing/2014/main" id="{D22F3D4E-E5F5-4623-B278-D7E30BEF9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7A0F7C0-1ECF-5790-43E4-484F0B0540E8}"/>
              </a:ext>
            </a:extLst>
          </p:cNvPr>
          <p:cNvPicPr>
            <a:picLocks noChangeAspect="1"/>
          </p:cNvPicPr>
          <p:nvPr/>
        </p:nvPicPr>
        <p:blipFill>
          <a:blip r:embed="rId2"/>
          <a:stretch>
            <a:fillRect/>
          </a:stretch>
        </p:blipFill>
        <p:spPr>
          <a:xfrm>
            <a:off x="2033837" y="643467"/>
            <a:ext cx="2353775" cy="5571066"/>
          </a:xfrm>
          <a:prstGeom prst="rect">
            <a:avLst/>
          </a:prstGeom>
        </p:spPr>
      </p:pic>
      <p:sp useBgFill="1">
        <p:nvSpPr>
          <p:cNvPr id="546" name="Rectangle 545">
            <a:extLst>
              <a:ext uri="{FF2B5EF4-FFF2-40B4-BE49-F238E27FC236}">
                <a16:creationId xmlns:a16="http://schemas.microsoft.com/office/drawing/2014/main" id="{7B7F5E51-5BF8-4198-AD70-78D94F3A9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74979"/>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CF721BE-6882-7CA5-7867-B4FB528BFEC7}"/>
              </a:ext>
            </a:extLst>
          </p:cNvPr>
          <p:cNvPicPr>
            <a:picLocks noChangeAspect="1"/>
          </p:cNvPicPr>
          <p:nvPr/>
        </p:nvPicPr>
        <p:blipFill>
          <a:blip r:embed="rId3"/>
          <a:stretch>
            <a:fillRect/>
          </a:stretch>
        </p:blipFill>
        <p:spPr>
          <a:xfrm>
            <a:off x="6544605" y="1657751"/>
            <a:ext cx="5037922" cy="3532336"/>
          </a:xfrm>
          <a:prstGeom prst="rect">
            <a:avLst/>
          </a:prstGeom>
        </p:spPr>
      </p:pic>
    </p:spTree>
    <p:extLst>
      <p:ext uri="{BB962C8B-B14F-4D97-AF65-F5344CB8AC3E}">
        <p14:creationId xmlns:p14="http://schemas.microsoft.com/office/powerpoint/2010/main" val="1059242255"/>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6"/>
          <p:cNvSpPr txBox="1">
            <a:spLocks noGrp="1"/>
          </p:cNvSpPr>
          <p:nvPr>
            <p:ph type="title"/>
          </p:nvPr>
        </p:nvSpPr>
        <p:spPr>
          <a:xfrm>
            <a:off x="3572138" y="455649"/>
            <a:ext cx="5099538" cy="12887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AE743D"/>
              </a:buClr>
              <a:buSzPct val="100000"/>
              <a:buFont typeface="Arial"/>
              <a:buNone/>
            </a:pPr>
            <a:r>
              <a:rPr lang="en-US" dirty="0">
                <a:solidFill>
                  <a:schemeClr val="tx1"/>
                </a:solidFill>
                <a:latin typeface="Arial"/>
                <a:ea typeface="Arial"/>
                <a:cs typeface="Arial"/>
                <a:sym typeface="Arial"/>
              </a:rPr>
              <a:t>Timeline</a:t>
            </a:r>
            <a:br>
              <a:rPr lang="en-US" dirty="0">
                <a:solidFill>
                  <a:schemeClr val="tx1"/>
                </a:solidFill>
                <a:latin typeface="Arial"/>
                <a:ea typeface="Arial"/>
                <a:cs typeface="Arial"/>
                <a:sym typeface="Arial"/>
              </a:rPr>
            </a:br>
            <a:r>
              <a:rPr lang="en-US" sz="3100" b="1" dirty="0">
                <a:solidFill>
                  <a:schemeClr val="tx1"/>
                </a:solidFill>
                <a:latin typeface="Arial"/>
                <a:ea typeface="Arial"/>
                <a:cs typeface="Arial"/>
                <a:sym typeface="Arial"/>
              </a:rPr>
              <a:t>HOPE </a:t>
            </a:r>
            <a:br>
              <a:rPr lang="en-US" sz="3100" b="1" dirty="0">
                <a:solidFill>
                  <a:schemeClr val="tx1"/>
                </a:solidFill>
                <a:latin typeface="Arial"/>
                <a:ea typeface="Arial"/>
                <a:cs typeface="Arial"/>
                <a:sym typeface="Arial"/>
              </a:rPr>
            </a:br>
            <a:r>
              <a:rPr lang="en-US" sz="3100" b="1" dirty="0">
                <a:solidFill>
                  <a:schemeClr val="tx1"/>
                </a:solidFill>
                <a:latin typeface="Arial"/>
                <a:ea typeface="Arial"/>
                <a:cs typeface="Arial"/>
                <a:sym typeface="Arial"/>
              </a:rPr>
              <a:t>6</a:t>
            </a:r>
            <a:r>
              <a:rPr lang="en-US" sz="3100" b="1" baseline="30000" dirty="0">
                <a:solidFill>
                  <a:schemeClr val="tx1"/>
                </a:solidFill>
                <a:latin typeface="Arial"/>
                <a:ea typeface="Arial"/>
                <a:cs typeface="Arial"/>
                <a:sym typeface="Arial"/>
              </a:rPr>
              <a:t>th</a:t>
            </a:r>
            <a:r>
              <a:rPr lang="en-US" sz="3100" b="1" dirty="0">
                <a:solidFill>
                  <a:schemeClr val="tx1"/>
                </a:solidFill>
                <a:latin typeface="Arial"/>
                <a:ea typeface="Arial"/>
                <a:cs typeface="Arial"/>
                <a:sym typeface="Arial"/>
              </a:rPr>
              <a:t> Grade Writing Competition 2025</a:t>
            </a:r>
            <a:endParaRPr b="1" dirty="0">
              <a:solidFill>
                <a:schemeClr val="tx1"/>
              </a:solidFill>
              <a:latin typeface="Arial"/>
              <a:ea typeface="Arial"/>
              <a:cs typeface="Arial"/>
              <a:sym typeface="Arial"/>
            </a:endParaRPr>
          </a:p>
        </p:txBody>
      </p:sp>
      <p:sp>
        <p:nvSpPr>
          <p:cNvPr id="578" name="Google Shape;578;p2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grpSp>
        <p:nvGrpSpPr>
          <p:cNvPr id="546" name="Google Shape;546;p26"/>
          <p:cNvGrpSpPr/>
          <p:nvPr/>
        </p:nvGrpSpPr>
        <p:grpSpPr>
          <a:xfrm>
            <a:off x="850392" y="2373693"/>
            <a:ext cx="10543032" cy="4390612"/>
            <a:chOff x="0" y="399122"/>
            <a:chExt cx="10543032" cy="4390612"/>
          </a:xfrm>
        </p:grpSpPr>
        <p:cxnSp>
          <p:nvCxnSpPr>
            <p:cNvPr id="547" name="Google Shape;547;p26"/>
            <p:cNvCxnSpPr/>
            <p:nvPr/>
          </p:nvCxnSpPr>
          <p:spPr>
            <a:xfrm>
              <a:off x="0" y="2395331"/>
              <a:ext cx="10543032" cy="0"/>
            </a:xfrm>
            <a:prstGeom prst="straightConnector1">
              <a:avLst/>
            </a:prstGeom>
            <a:solidFill>
              <a:schemeClr val="lt1">
                <a:alpha val="89803"/>
              </a:schemeClr>
            </a:solidFill>
            <a:ln w="12700" cap="flat" cmpd="sng">
              <a:solidFill>
                <a:schemeClr val="accent3"/>
              </a:solidFill>
              <a:prstDash val="solid"/>
              <a:miter lim="800000"/>
              <a:headEnd type="none" w="sm" len="sm"/>
              <a:tailEnd type="none" w="sm" len="sm"/>
            </a:ln>
          </p:spPr>
        </p:cxnSp>
        <p:sp>
          <p:nvSpPr>
            <p:cNvPr id="548" name="Google Shape;548;p26"/>
            <p:cNvSpPr/>
            <p:nvPr/>
          </p:nvSpPr>
          <p:spPr>
            <a:xfrm>
              <a:off x="215802" y="1485105"/>
              <a:ext cx="3089602" cy="57487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6"/>
            <p:cNvSpPr txBox="1"/>
            <p:nvPr/>
          </p:nvSpPr>
          <p:spPr>
            <a:xfrm>
              <a:off x="215802" y="1485105"/>
              <a:ext cx="3089602" cy="574879"/>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a:solidFill>
                    <a:schemeClr val="lt1"/>
                  </a:solidFill>
                </a:rPr>
                <a:t>START HERE</a:t>
              </a:r>
              <a:endParaRPr/>
            </a:p>
          </p:txBody>
        </p:sp>
        <p:sp>
          <p:nvSpPr>
            <p:cNvPr id="550" name="Google Shape;550;p26"/>
            <p:cNvSpPr/>
            <p:nvPr/>
          </p:nvSpPr>
          <p:spPr>
            <a:xfrm>
              <a:off x="215802" y="797316"/>
              <a:ext cx="3089602" cy="687789"/>
            </a:xfrm>
            <a:prstGeom prst="rect">
              <a:avLst/>
            </a:prstGeom>
            <a:solidFill>
              <a:srgbClr val="EFECED">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6"/>
            <p:cNvSpPr txBox="1"/>
            <p:nvPr/>
          </p:nvSpPr>
          <p:spPr>
            <a:xfrm>
              <a:off x="215802" y="797316"/>
              <a:ext cx="3089602" cy="687789"/>
            </a:xfrm>
            <a:prstGeom prst="rect">
              <a:avLst/>
            </a:prstGeom>
            <a:noFill/>
            <a:ln>
              <a:noFill/>
            </a:ln>
          </p:spPr>
          <p:txBody>
            <a:bodyPr spcFirstLastPara="1" wrap="square" lIns="142875" tIns="142875" rIns="142875" bIns="142875" anchor="ctr" anchorCtr="0">
              <a:noAutofit/>
            </a:bodyPr>
            <a:lstStyle/>
            <a:p>
              <a:pPr marL="0" marR="0" lvl="0" indent="0" algn="l" rtl="0">
                <a:lnSpc>
                  <a:spcPct val="90000"/>
                </a:lnSpc>
                <a:spcBef>
                  <a:spcPts val="0"/>
                </a:spcBef>
                <a:spcAft>
                  <a:spcPts val="0"/>
                </a:spcAft>
                <a:buClr>
                  <a:srgbClr val="744D29"/>
                </a:buClr>
                <a:buSzPts val="1500"/>
                <a:buFont typeface="Arial"/>
                <a:buNone/>
              </a:pPr>
              <a:r>
                <a:rPr lang="en-US" sz="1500" b="1" i="0" u="none" dirty="0">
                  <a:solidFill>
                    <a:srgbClr val="744D29"/>
                  </a:solidFill>
                  <a:latin typeface="Arial"/>
                  <a:ea typeface="Arial"/>
                  <a:cs typeface="Arial"/>
                  <a:sym typeface="Arial"/>
                </a:rPr>
                <a:t>Teacher presents the </a:t>
              </a:r>
              <a:r>
                <a:rPr lang="en-US" sz="1500" b="1" dirty="0">
                  <a:solidFill>
                    <a:srgbClr val="744D29"/>
                  </a:solidFill>
                </a:rPr>
                <a:t>writing project / competition in 5</a:t>
              </a:r>
              <a:r>
                <a:rPr lang="en-US" sz="1500" b="1" baseline="30000" dirty="0">
                  <a:solidFill>
                    <a:srgbClr val="744D29"/>
                  </a:solidFill>
                </a:rPr>
                <a:t>th</a:t>
              </a:r>
              <a:r>
                <a:rPr lang="en-US" sz="1500" b="1" dirty="0">
                  <a:solidFill>
                    <a:srgbClr val="744D29"/>
                  </a:solidFill>
                </a:rPr>
                <a:t> and 6</a:t>
              </a:r>
              <a:r>
                <a:rPr lang="en-US" sz="1500" b="1" baseline="30000" dirty="0">
                  <a:solidFill>
                    <a:srgbClr val="744D29"/>
                  </a:solidFill>
                </a:rPr>
                <a:t>th</a:t>
              </a:r>
              <a:r>
                <a:rPr lang="en-US" sz="1500" b="1" dirty="0">
                  <a:solidFill>
                    <a:srgbClr val="744D29"/>
                  </a:solidFill>
                </a:rPr>
                <a:t> grade classes.</a:t>
              </a:r>
              <a:endParaRPr sz="1500" b="1" dirty="0">
                <a:solidFill>
                  <a:srgbClr val="744D29"/>
                </a:solidFill>
                <a:latin typeface="Arial"/>
                <a:ea typeface="Arial"/>
                <a:cs typeface="Arial"/>
                <a:sym typeface="Arial"/>
              </a:endParaRPr>
            </a:p>
          </p:txBody>
        </p:sp>
        <p:cxnSp>
          <p:nvCxnSpPr>
            <p:cNvPr id="552" name="Google Shape;552;p26"/>
            <p:cNvCxnSpPr/>
            <p:nvPr/>
          </p:nvCxnSpPr>
          <p:spPr>
            <a:xfrm>
              <a:off x="1760603" y="2059985"/>
              <a:ext cx="0" cy="335346"/>
            </a:xfrm>
            <a:prstGeom prst="straightConnector1">
              <a:avLst/>
            </a:prstGeom>
            <a:noFill/>
            <a:ln w="9525" cap="flat" cmpd="sng">
              <a:solidFill>
                <a:schemeClr val="accent3"/>
              </a:solidFill>
              <a:prstDash val="solid"/>
              <a:miter lim="800000"/>
              <a:headEnd type="none" w="sm" len="sm"/>
              <a:tailEnd type="none" w="sm" len="sm"/>
            </a:ln>
          </p:spPr>
        </p:cxnSp>
        <p:sp>
          <p:nvSpPr>
            <p:cNvPr id="553" name="Google Shape;553;p26"/>
            <p:cNvSpPr/>
            <p:nvPr/>
          </p:nvSpPr>
          <p:spPr>
            <a:xfrm>
              <a:off x="1971258" y="2730677"/>
              <a:ext cx="3089602" cy="57487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6"/>
            <p:cNvSpPr txBox="1"/>
            <p:nvPr/>
          </p:nvSpPr>
          <p:spPr>
            <a:xfrm>
              <a:off x="1971258" y="2730677"/>
              <a:ext cx="3089602" cy="574879"/>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dirty="0">
                  <a:solidFill>
                    <a:schemeClr val="lt1"/>
                  </a:solidFill>
                </a:rPr>
                <a:t>March</a:t>
              </a:r>
              <a:r>
                <a:rPr lang="en-US" sz="1800" b="1" dirty="0">
                  <a:solidFill>
                    <a:schemeClr val="lt1"/>
                  </a:solidFill>
                  <a:latin typeface="Arial"/>
                  <a:ea typeface="Arial"/>
                  <a:cs typeface="Arial"/>
                  <a:sym typeface="Arial"/>
                </a:rPr>
                <a:t> 13</a:t>
              </a:r>
              <a:r>
                <a:rPr lang="en-US" sz="1800" b="1" baseline="30000" dirty="0">
                  <a:solidFill>
                    <a:schemeClr val="lt1"/>
                  </a:solidFill>
                  <a:latin typeface="Arial"/>
                  <a:ea typeface="Arial"/>
                  <a:cs typeface="Arial"/>
                  <a:sym typeface="Arial"/>
                </a:rPr>
                <a:t>th</a:t>
              </a:r>
              <a:r>
                <a:rPr lang="en-US" sz="1800" b="1" dirty="0">
                  <a:solidFill>
                    <a:schemeClr val="lt1"/>
                  </a:solidFill>
                  <a:latin typeface="Arial"/>
                  <a:ea typeface="Arial"/>
                  <a:cs typeface="Arial"/>
                  <a:sym typeface="Arial"/>
                </a:rPr>
                <a:t>, 2025</a:t>
              </a:r>
              <a:endParaRPr dirty="0"/>
            </a:p>
          </p:txBody>
        </p:sp>
        <p:sp>
          <p:nvSpPr>
            <p:cNvPr id="555" name="Google Shape;555;p26"/>
            <p:cNvSpPr/>
            <p:nvPr/>
          </p:nvSpPr>
          <p:spPr>
            <a:xfrm>
              <a:off x="1971258" y="3305557"/>
              <a:ext cx="3089602" cy="1085983"/>
            </a:xfrm>
            <a:prstGeom prst="rect">
              <a:avLst/>
            </a:prstGeom>
            <a:solidFill>
              <a:srgbClr val="EFECED">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6"/>
            <p:cNvSpPr txBox="1"/>
            <p:nvPr/>
          </p:nvSpPr>
          <p:spPr>
            <a:xfrm>
              <a:off x="1971258" y="3305557"/>
              <a:ext cx="3089602" cy="1085983"/>
            </a:xfrm>
            <a:prstGeom prst="rect">
              <a:avLst/>
            </a:prstGeom>
            <a:noFill/>
            <a:ln>
              <a:noFill/>
            </a:ln>
          </p:spPr>
          <p:txBody>
            <a:bodyPr spcFirstLastPara="1" wrap="square" lIns="142875" tIns="142875" rIns="142875" bIns="142875" anchor="ctr" anchorCtr="0">
              <a:noAutofit/>
            </a:bodyPr>
            <a:lstStyle/>
            <a:p>
              <a:pPr marL="0" marR="0" lvl="0" indent="0" algn="l" rtl="0">
                <a:lnSpc>
                  <a:spcPct val="90000"/>
                </a:lnSpc>
                <a:spcBef>
                  <a:spcPts val="0"/>
                </a:spcBef>
                <a:spcAft>
                  <a:spcPts val="0"/>
                </a:spcAft>
                <a:buClr>
                  <a:srgbClr val="744D29"/>
                </a:buClr>
                <a:buSzPts val="1500"/>
                <a:buFont typeface="Arial"/>
                <a:buNone/>
              </a:pPr>
              <a:r>
                <a:rPr lang="en-US" sz="1500" b="1" i="0" u="none" dirty="0">
                  <a:solidFill>
                    <a:srgbClr val="744D29"/>
                  </a:solidFill>
                  <a:latin typeface="Arial"/>
                  <a:ea typeface="Arial"/>
                  <a:cs typeface="Arial"/>
                  <a:sym typeface="Arial"/>
                </a:rPr>
                <a:t>Regional English inspectors submit the names of 5 native speakers’ entries and 5 non-native speakers’ entries for the national competition.</a:t>
              </a:r>
              <a:endParaRPr sz="1500" b="1" dirty="0">
                <a:solidFill>
                  <a:srgbClr val="744D29"/>
                </a:solidFill>
                <a:latin typeface="Arial"/>
                <a:ea typeface="Arial"/>
                <a:cs typeface="Arial"/>
                <a:sym typeface="Arial"/>
              </a:endParaRPr>
            </a:p>
          </p:txBody>
        </p:sp>
        <p:cxnSp>
          <p:nvCxnSpPr>
            <p:cNvPr id="557" name="Google Shape;557;p26"/>
            <p:cNvCxnSpPr/>
            <p:nvPr/>
          </p:nvCxnSpPr>
          <p:spPr>
            <a:xfrm>
              <a:off x="3516059" y="2395331"/>
              <a:ext cx="0" cy="335346"/>
            </a:xfrm>
            <a:prstGeom prst="straightConnector1">
              <a:avLst/>
            </a:prstGeom>
            <a:noFill/>
            <a:ln w="9525" cap="flat" cmpd="sng">
              <a:solidFill>
                <a:schemeClr val="accent3"/>
              </a:solidFill>
              <a:prstDash val="solid"/>
              <a:miter lim="800000"/>
              <a:headEnd type="none" w="sm" len="sm"/>
              <a:tailEnd type="none" w="sm" len="sm"/>
            </a:ln>
          </p:spPr>
        </p:cxnSp>
        <p:sp>
          <p:nvSpPr>
            <p:cNvPr id="558" name="Google Shape;558;p26"/>
            <p:cNvSpPr/>
            <p:nvPr/>
          </p:nvSpPr>
          <p:spPr>
            <a:xfrm rot="2700000">
              <a:off x="1723341" y="2358068"/>
              <a:ext cx="74525" cy="74525"/>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6"/>
            <p:cNvSpPr/>
            <p:nvPr/>
          </p:nvSpPr>
          <p:spPr>
            <a:xfrm rot="2700000">
              <a:off x="3478797" y="2358068"/>
              <a:ext cx="74525" cy="74525"/>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6"/>
            <p:cNvSpPr/>
            <p:nvPr/>
          </p:nvSpPr>
          <p:spPr>
            <a:xfrm>
              <a:off x="3726714" y="1485105"/>
              <a:ext cx="3089602" cy="57487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6"/>
            <p:cNvSpPr txBox="1"/>
            <p:nvPr/>
          </p:nvSpPr>
          <p:spPr>
            <a:xfrm>
              <a:off x="3726714" y="1485105"/>
              <a:ext cx="3089602" cy="574879"/>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dirty="0">
                  <a:solidFill>
                    <a:schemeClr val="lt1"/>
                  </a:solidFill>
                  <a:latin typeface="Arial"/>
                  <a:ea typeface="Arial"/>
                  <a:cs typeface="Arial"/>
                  <a:sym typeface="Arial"/>
                </a:rPr>
                <a:t>January</a:t>
              </a:r>
              <a:r>
                <a:rPr lang="en-US" sz="1800" b="1" dirty="0">
                  <a:solidFill>
                    <a:schemeClr val="lt1"/>
                  </a:solidFill>
                </a:rPr>
                <a:t>,</a:t>
              </a:r>
              <a:r>
                <a:rPr lang="en-US" sz="1800" b="1" dirty="0">
                  <a:solidFill>
                    <a:schemeClr val="lt1"/>
                  </a:solidFill>
                  <a:latin typeface="Arial"/>
                  <a:ea typeface="Arial"/>
                  <a:cs typeface="Arial"/>
                  <a:sym typeface="Arial"/>
                </a:rPr>
                <a:t> 2025</a:t>
              </a:r>
              <a:endParaRPr dirty="0"/>
            </a:p>
          </p:txBody>
        </p:sp>
        <p:sp>
          <p:nvSpPr>
            <p:cNvPr id="562" name="Google Shape;562;p26"/>
            <p:cNvSpPr/>
            <p:nvPr/>
          </p:nvSpPr>
          <p:spPr>
            <a:xfrm>
              <a:off x="3726714" y="399122"/>
              <a:ext cx="3089602" cy="1085983"/>
            </a:xfrm>
            <a:prstGeom prst="rect">
              <a:avLst/>
            </a:prstGeom>
            <a:solidFill>
              <a:srgbClr val="EFECED">
                <a:alpha val="89803"/>
              </a:srgbClr>
            </a:solidFill>
            <a:ln w="12700" cap="flat" cmpd="sng">
              <a:solidFill>
                <a:srgbClr val="EFECE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6"/>
            <p:cNvSpPr txBox="1"/>
            <p:nvPr/>
          </p:nvSpPr>
          <p:spPr>
            <a:xfrm>
              <a:off x="3726714" y="399122"/>
              <a:ext cx="3089602" cy="1085983"/>
            </a:xfrm>
            <a:prstGeom prst="rect">
              <a:avLst/>
            </a:prstGeom>
            <a:noFill/>
            <a:ln>
              <a:noFill/>
            </a:ln>
          </p:spPr>
          <p:txBody>
            <a:bodyPr spcFirstLastPara="1" wrap="square" lIns="142875" tIns="142875" rIns="142875" bIns="142875" anchor="ctr" anchorCtr="0">
              <a:noAutofit/>
            </a:bodyPr>
            <a:lstStyle/>
            <a:p>
              <a:pPr marL="0" marR="0" lvl="0" indent="0" algn="l" rtl="0">
                <a:lnSpc>
                  <a:spcPct val="90000"/>
                </a:lnSpc>
                <a:spcBef>
                  <a:spcPts val="0"/>
                </a:spcBef>
                <a:spcAft>
                  <a:spcPts val="0"/>
                </a:spcAft>
                <a:buClr>
                  <a:srgbClr val="744D29"/>
                </a:buClr>
                <a:buSzPts val="1500"/>
                <a:buFont typeface="Arial"/>
                <a:buNone/>
              </a:pPr>
              <a:r>
                <a:rPr lang="en-US" sz="1500" b="1" dirty="0">
                  <a:solidFill>
                    <a:srgbClr val="744D29"/>
                  </a:solidFill>
                  <a:latin typeface="Arial"/>
                  <a:ea typeface="Arial"/>
                  <a:cs typeface="Arial"/>
                  <a:sym typeface="Arial"/>
                </a:rPr>
                <a:t>Teacher announces competition winners in each class.  All entries are displayed by teacher in school and the school website.</a:t>
              </a:r>
              <a:endParaRPr dirty="0"/>
            </a:p>
          </p:txBody>
        </p:sp>
        <p:cxnSp>
          <p:nvCxnSpPr>
            <p:cNvPr id="564" name="Google Shape;564;p26"/>
            <p:cNvCxnSpPr/>
            <p:nvPr/>
          </p:nvCxnSpPr>
          <p:spPr>
            <a:xfrm>
              <a:off x="5271515" y="2059985"/>
              <a:ext cx="0" cy="335346"/>
            </a:xfrm>
            <a:prstGeom prst="straightConnector1">
              <a:avLst/>
            </a:prstGeom>
            <a:noFill/>
            <a:ln w="9525" cap="flat" cmpd="sng">
              <a:solidFill>
                <a:schemeClr val="accent3"/>
              </a:solidFill>
              <a:prstDash val="solid"/>
              <a:miter lim="800000"/>
              <a:headEnd type="none" w="sm" len="sm"/>
              <a:tailEnd type="none" w="sm" len="sm"/>
            </a:ln>
          </p:spPr>
        </p:cxnSp>
        <p:sp>
          <p:nvSpPr>
            <p:cNvPr id="565" name="Google Shape;565;p26"/>
            <p:cNvSpPr/>
            <p:nvPr/>
          </p:nvSpPr>
          <p:spPr>
            <a:xfrm>
              <a:off x="5482170" y="2730677"/>
              <a:ext cx="3089602" cy="57487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txBox="1"/>
            <p:nvPr/>
          </p:nvSpPr>
          <p:spPr>
            <a:xfrm>
              <a:off x="5482183" y="2676165"/>
              <a:ext cx="3089700" cy="5748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dirty="0">
                  <a:solidFill>
                    <a:schemeClr val="lt1"/>
                  </a:solidFill>
                </a:rPr>
                <a:t>27th</a:t>
              </a:r>
              <a:r>
                <a:rPr lang="en-US" sz="1800" b="1" dirty="0">
                  <a:solidFill>
                    <a:schemeClr val="lt1"/>
                  </a:solidFill>
                  <a:latin typeface="Arial"/>
                  <a:ea typeface="Arial"/>
                  <a:cs typeface="Arial"/>
                  <a:sym typeface="Arial"/>
                </a:rPr>
                <a:t> March 2025</a:t>
              </a:r>
              <a:endParaRPr dirty="0"/>
            </a:p>
          </p:txBody>
        </p:sp>
        <p:sp>
          <p:nvSpPr>
            <p:cNvPr id="567" name="Google Shape;567;p26"/>
            <p:cNvSpPr/>
            <p:nvPr/>
          </p:nvSpPr>
          <p:spPr>
            <a:xfrm>
              <a:off x="5482170" y="3305557"/>
              <a:ext cx="3089602" cy="1484177"/>
            </a:xfrm>
            <a:prstGeom prst="rect">
              <a:avLst/>
            </a:prstGeom>
            <a:solidFill>
              <a:srgbClr val="EFECED">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6"/>
            <p:cNvSpPr txBox="1"/>
            <p:nvPr/>
          </p:nvSpPr>
          <p:spPr>
            <a:xfrm>
              <a:off x="5482170" y="3305557"/>
              <a:ext cx="3089602" cy="1484177"/>
            </a:xfrm>
            <a:prstGeom prst="rect">
              <a:avLst/>
            </a:prstGeom>
            <a:noFill/>
            <a:ln>
              <a:noFill/>
            </a:ln>
          </p:spPr>
          <p:txBody>
            <a:bodyPr spcFirstLastPara="1" wrap="square" lIns="142875" tIns="142875" rIns="142875" bIns="142875" anchor="ctr" anchorCtr="0">
              <a:noAutofit/>
            </a:bodyPr>
            <a:lstStyle/>
            <a:p>
              <a:pPr marL="0" marR="0" lvl="0" indent="0" algn="l" rtl="0">
                <a:lnSpc>
                  <a:spcPct val="90000"/>
                </a:lnSpc>
                <a:spcBef>
                  <a:spcPts val="0"/>
                </a:spcBef>
                <a:spcAft>
                  <a:spcPts val="0"/>
                </a:spcAft>
                <a:buClr>
                  <a:srgbClr val="744D29"/>
                </a:buClr>
                <a:buSzPts val="1500"/>
                <a:buFont typeface="Arial"/>
                <a:buNone/>
              </a:pPr>
              <a:r>
                <a:rPr lang="en-US" sz="1500" b="1" i="0" u="none">
                  <a:solidFill>
                    <a:srgbClr val="744D29"/>
                  </a:solidFill>
                  <a:latin typeface="Arial"/>
                  <a:ea typeface="Arial"/>
                  <a:cs typeface="Arial"/>
                  <a:sym typeface="Arial"/>
                </a:rPr>
                <a:t>The names of 12 native speaker winners and 12 non-native speaker winners will be publicized.  There will be an award ceremony at which the winners will receive certificates and prizes. </a:t>
              </a:r>
              <a:endParaRPr sz="1500" b="1">
                <a:solidFill>
                  <a:srgbClr val="744D29"/>
                </a:solidFill>
                <a:latin typeface="Arial"/>
                <a:ea typeface="Arial"/>
                <a:cs typeface="Arial"/>
                <a:sym typeface="Arial"/>
              </a:endParaRPr>
            </a:p>
          </p:txBody>
        </p:sp>
        <p:cxnSp>
          <p:nvCxnSpPr>
            <p:cNvPr id="569" name="Google Shape;569;p26"/>
            <p:cNvCxnSpPr/>
            <p:nvPr/>
          </p:nvCxnSpPr>
          <p:spPr>
            <a:xfrm>
              <a:off x="7026972" y="2395331"/>
              <a:ext cx="0" cy="335346"/>
            </a:xfrm>
            <a:prstGeom prst="straightConnector1">
              <a:avLst/>
            </a:prstGeom>
            <a:noFill/>
            <a:ln w="9525" cap="flat" cmpd="sng">
              <a:solidFill>
                <a:schemeClr val="accent3"/>
              </a:solidFill>
              <a:prstDash val="solid"/>
              <a:miter lim="800000"/>
              <a:headEnd type="none" w="sm" len="sm"/>
              <a:tailEnd type="none" w="sm" len="sm"/>
            </a:ln>
          </p:spPr>
        </p:cxnSp>
        <p:sp>
          <p:nvSpPr>
            <p:cNvPr id="570" name="Google Shape;570;p26"/>
            <p:cNvSpPr/>
            <p:nvPr/>
          </p:nvSpPr>
          <p:spPr>
            <a:xfrm rot="2700000">
              <a:off x="5234253" y="2358068"/>
              <a:ext cx="74525" cy="74525"/>
            </a:xfrm>
            <a:prstGeom prst="rect">
              <a:avLst/>
            </a:prstGeom>
            <a:solidFill>
              <a:schemeClr val="accent3"/>
            </a:solidFill>
            <a:ln w="9525"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6"/>
            <p:cNvSpPr/>
            <p:nvPr/>
          </p:nvSpPr>
          <p:spPr>
            <a:xfrm rot="2700000">
              <a:off x="6989709" y="2358068"/>
              <a:ext cx="74525" cy="74525"/>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6"/>
            <p:cNvSpPr/>
            <p:nvPr/>
          </p:nvSpPr>
          <p:spPr>
            <a:xfrm>
              <a:off x="7228110" y="1485105"/>
              <a:ext cx="3089602" cy="57487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txBox="1"/>
            <p:nvPr/>
          </p:nvSpPr>
          <p:spPr>
            <a:xfrm>
              <a:off x="7228110" y="1485105"/>
              <a:ext cx="3089602" cy="574879"/>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dirty="0">
                  <a:solidFill>
                    <a:schemeClr val="lt1"/>
                  </a:solidFill>
                  <a:latin typeface="Arial"/>
                  <a:ea typeface="Arial"/>
                  <a:cs typeface="Arial"/>
                  <a:sym typeface="Arial"/>
                </a:rPr>
                <a:t>February </a:t>
              </a:r>
              <a:r>
                <a:rPr lang="en-US" sz="1800" b="1" dirty="0">
                  <a:solidFill>
                    <a:schemeClr val="lt1"/>
                  </a:solidFill>
                </a:rPr>
                <a:t>27th</a:t>
              </a:r>
              <a:r>
                <a:rPr lang="en-US" sz="1800" b="1" dirty="0">
                  <a:solidFill>
                    <a:schemeClr val="lt1"/>
                  </a:solidFill>
                  <a:latin typeface="Arial"/>
                  <a:ea typeface="Arial"/>
                  <a:cs typeface="Arial"/>
                  <a:sym typeface="Arial"/>
                </a:rPr>
                <a:t>, 2025</a:t>
              </a:r>
              <a:endParaRPr dirty="0"/>
            </a:p>
          </p:txBody>
        </p:sp>
        <p:sp>
          <p:nvSpPr>
            <p:cNvPr id="574" name="Google Shape;574;p26"/>
            <p:cNvSpPr/>
            <p:nvPr/>
          </p:nvSpPr>
          <p:spPr>
            <a:xfrm>
              <a:off x="7237626" y="399122"/>
              <a:ext cx="3089602" cy="1085983"/>
            </a:xfrm>
            <a:prstGeom prst="rect">
              <a:avLst/>
            </a:prstGeom>
            <a:solidFill>
              <a:srgbClr val="EFECED">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6"/>
            <p:cNvSpPr txBox="1"/>
            <p:nvPr/>
          </p:nvSpPr>
          <p:spPr>
            <a:xfrm>
              <a:off x="7237626" y="399122"/>
              <a:ext cx="3089602" cy="1085983"/>
            </a:xfrm>
            <a:prstGeom prst="rect">
              <a:avLst/>
            </a:prstGeom>
            <a:noFill/>
            <a:ln>
              <a:noFill/>
            </a:ln>
          </p:spPr>
          <p:txBody>
            <a:bodyPr spcFirstLastPara="1" wrap="square" lIns="142875" tIns="142875" rIns="142875" bIns="142875" anchor="ctr" anchorCtr="0">
              <a:noAutofit/>
            </a:bodyPr>
            <a:lstStyle/>
            <a:p>
              <a:pPr marL="0" marR="0" lvl="0" indent="0" algn="l" rtl="0">
                <a:lnSpc>
                  <a:spcPct val="90000"/>
                </a:lnSpc>
                <a:spcBef>
                  <a:spcPts val="0"/>
                </a:spcBef>
                <a:spcAft>
                  <a:spcPts val="0"/>
                </a:spcAft>
                <a:buClr>
                  <a:srgbClr val="744D29"/>
                </a:buClr>
                <a:buSzPts val="1500"/>
                <a:buFont typeface="Arial"/>
                <a:buNone/>
              </a:pPr>
              <a:r>
                <a:rPr lang="en-US" sz="1500" b="1" i="0" u="none" dirty="0">
                  <a:solidFill>
                    <a:srgbClr val="744D29"/>
                  </a:solidFill>
                  <a:latin typeface="Arial"/>
                  <a:ea typeface="Arial"/>
                  <a:cs typeface="Arial"/>
                  <a:sym typeface="Arial"/>
                </a:rPr>
                <a:t>Teacher submits 5 native speaker entries (if relevant) and 5 non-native speaker entries on this</a:t>
              </a:r>
              <a:r>
                <a:rPr lang="en-US" sz="1500" i="0" u="none" dirty="0">
                  <a:solidFill>
                    <a:srgbClr val="744D29"/>
                  </a:solidFill>
                  <a:latin typeface="Arial"/>
                  <a:ea typeface="Arial"/>
                  <a:cs typeface="Arial"/>
                  <a:sym typeface="Arial"/>
                </a:rPr>
                <a:t> </a:t>
              </a:r>
              <a:r>
                <a:rPr lang="en-US" sz="1500" b="1" dirty="0">
                  <a:solidFill>
                    <a:schemeClr val="accent4">
                      <a:lumMod val="75000"/>
                    </a:schemeClr>
                  </a:solidFill>
                  <a:latin typeface="Arial"/>
                  <a:ea typeface="Arial"/>
                  <a:cs typeface="Arial"/>
                  <a:sym typeface="Arial"/>
                  <a:hlinkClick r:id="rId3">
                    <a:extLst>
                      <a:ext uri="{A12FA001-AC4F-418D-AE19-62706E023703}">
                        <ahyp:hlinkClr xmlns:ahyp="http://schemas.microsoft.com/office/drawing/2018/hyperlinkcolor" val="tx"/>
                      </a:ext>
                    </a:extLst>
                  </a:hlinkClick>
                </a:rPr>
                <a:t>form</a:t>
              </a:r>
              <a:r>
                <a:rPr lang="en-US" sz="1500" b="1" i="0" dirty="0">
                  <a:solidFill>
                    <a:srgbClr val="744D29"/>
                  </a:solidFill>
                  <a:latin typeface="Arial"/>
                  <a:ea typeface="Arial"/>
                  <a:cs typeface="Arial"/>
                  <a:sym typeface="Arial"/>
                </a:rPr>
                <a:t>.  Late entries will not be </a:t>
              </a:r>
              <a:r>
                <a:rPr lang="en-US" sz="1500" b="1" i="0" u="none" dirty="0">
                  <a:solidFill>
                    <a:srgbClr val="744D29"/>
                  </a:solidFill>
                  <a:latin typeface="Arial"/>
                  <a:ea typeface="Arial"/>
                  <a:cs typeface="Arial"/>
                  <a:sym typeface="Arial"/>
                </a:rPr>
                <a:t>accepted.</a:t>
              </a:r>
              <a:endParaRPr sz="1500" b="1" dirty="0">
                <a:solidFill>
                  <a:srgbClr val="744D29"/>
                </a:solidFill>
                <a:latin typeface="Arial"/>
                <a:ea typeface="Arial"/>
                <a:cs typeface="Arial"/>
                <a:sym typeface="Arial"/>
              </a:endParaRPr>
            </a:p>
          </p:txBody>
        </p:sp>
        <p:cxnSp>
          <p:nvCxnSpPr>
            <p:cNvPr id="576" name="Google Shape;576;p26"/>
            <p:cNvCxnSpPr/>
            <p:nvPr/>
          </p:nvCxnSpPr>
          <p:spPr>
            <a:xfrm>
              <a:off x="8772912" y="2059985"/>
              <a:ext cx="0" cy="335346"/>
            </a:xfrm>
            <a:prstGeom prst="straightConnector1">
              <a:avLst/>
            </a:prstGeom>
            <a:noFill/>
            <a:ln w="9525" cap="flat" cmpd="sng">
              <a:solidFill>
                <a:schemeClr val="accent3"/>
              </a:solidFill>
              <a:prstDash val="solid"/>
              <a:miter lim="800000"/>
              <a:headEnd type="none" w="sm" len="sm"/>
              <a:tailEnd type="none" w="sm" len="sm"/>
            </a:ln>
          </p:spPr>
        </p:cxnSp>
        <p:sp>
          <p:nvSpPr>
            <p:cNvPr id="577" name="Google Shape;577;p26"/>
            <p:cNvSpPr/>
            <p:nvPr/>
          </p:nvSpPr>
          <p:spPr>
            <a:xfrm rot="2700000">
              <a:off x="8735649" y="2358068"/>
              <a:ext cx="74525" cy="74525"/>
            </a:xfrm>
            <a:prstGeom prst="rect">
              <a:avLst/>
            </a:prstGeom>
            <a:solidFill>
              <a:schemeClr val="accent3"/>
            </a:solidFill>
            <a:ln w="9525"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79" name="Google Shape;579;p26" descr="Circle&#10;&#10;Description automatically generated with medium confidence"/>
          <p:cNvPicPr preferRelativeResize="0"/>
          <p:nvPr/>
        </p:nvPicPr>
        <p:blipFill rotWithShape="1">
          <a:blip r:embed="rId4">
            <a:alphaModFix/>
          </a:blip>
          <a:srcRect/>
          <a:stretch/>
        </p:blipFill>
        <p:spPr>
          <a:xfrm>
            <a:off x="8523456" y="92764"/>
            <a:ext cx="3611868" cy="1280537"/>
          </a:xfrm>
          <a:prstGeom prst="rect">
            <a:avLst/>
          </a:prstGeom>
          <a:noFill/>
          <a:ln>
            <a:noFill/>
          </a:ln>
        </p:spPr>
      </p:pic>
      <p:pic>
        <p:nvPicPr>
          <p:cNvPr id="580" name="Google Shape;580;p26" descr="Circle&#10;&#10;Description automatically generated with medium confidence"/>
          <p:cNvPicPr preferRelativeResize="0"/>
          <p:nvPr/>
        </p:nvPicPr>
        <p:blipFill rotWithShape="1">
          <a:blip r:embed="rId4">
            <a:alphaModFix/>
          </a:blip>
          <a:srcRect/>
          <a:stretch/>
        </p:blipFill>
        <p:spPr>
          <a:xfrm>
            <a:off x="56676" y="92764"/>
            <a:ext cx="3611868" cy="1280537"/>
          </a:xfrm>
          <a:prstGeom prst="rect">
            <a:avLst/>
          </a:prstGeom>
          <a:noFill/>
          <a:ln>
            <a:noFill/>
          </a:ln>
        </p:spPr>
      </p:pic>
      <p:sp>
        <p:nvSpPr>
          <p:cNvPr id="581" name="Google Shape;581;p26"/>
          <p:cNvSpPr txBox="1"/>
          <p:nvPr/>
        </p:nvSpPr>
        <p:spPr>
          <a:xfrm>
            <a:off x="161072" y="1555148"/>
            <a:ext cx="350747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This Photo</a:t>
            </a:r>
            <a:r>
              <a:rPr lang="en-US" sz="900">
                <a:solidFill>
                  <a:schemeClr val="dk1"/>
                </a:solidFill>
                <a:latin typeface="Avenir"/>
                <a:ea typeface="Avenir"/>
                <a:cs typeface="Avenir"/>
                <a:sym typeface="Avenir"/>
              </a:rPr>
              <a:t> by Unknown Author is licensed under </a:t>
            </a:r>
            <a:r>
              <a:rPr lang="en-US" sz="900" u="sng">
                <a:solidFill>
                  <a:schemeClr val="dk1"/>
                </a:solidFill>
                <a:latin typeface="Avenir"/>
                <a:ea typeface="Avenir"/>
                <a:cs typeface="Avenir"/>
                <a:sym typeface="Avenir"/>
                <a:hlinkClick r:id="rId6">
                  <a:extLst>
                    <a:ext uri="{A12FA001-AC4F-418D-AE19-62706E023703}">
                      <ahyp:hlinkClr xmlns:ahyp="http://schemas.microsoft.com/office/drawing/2018/hyperlinkcolor" val="tx"/>
                    </a:ext>
                  </a:extLst>
                </a:hlinkClick>
              </a:rPr>
              <a:t>CC BY</a:t>
            </a:r>
            <a:endParaRPr sz="900">
              <a:solidFill>
                <a:schemeClr val="dk1"/>
              </a:solidFill>
              <a:latin typeface="Avenir"/>
              <a:ea typeface="Avenir"/>
              <a:cs typeface="Avenir"/>
              <a:sym typeface="Avenir"/>
            </a:endParaRPr>
          </a:p>
        </p:txBody>
      </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068443-F01F-8033-A621-9DB10159E7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4" name="Picture 3">
            <a:extLst>
              <a:ext uri="{FF2B5EF4-FFF2-40B4-BE49-F238E27FC236}">
                <a16:creationId xmlns:a16="http://schemas.microsoft.com/office/drawing/2014/main" id="{D4E2A39D-3A34-EF3F-9FCD-07B754E0648D}"/>
              </a:ext>
            </a:extLst>
          </p:cNvPr>
          <p:cNvPicPr>
            <a:picLocks noChangeAspect="1"/>
          </p:cNvPicPr>
          <p:nvPr/>
        </p:nvPicPr>
        <p:blipFill>
          <a:blip r:embed="rId2"/>
          <a:stretch>
            <a:fillRect/>
          </a:stretch>
        </p:blipFill>
        <p:spPr>
          <a:xfrm>
            <a:off x="3242245" y="0"/>
            <a:ext cx="5707510" cy="6858000"/>
          </a:xfrm>
          <a:prstGeom prst="rect">
            <a:avLst/>
          </a:prstGeom>
        </p:spPr>
      </p:pic>
    </p:spTree>
    <p:extLst>
      <p:ext uri="{BB962C8B-B14F-4D97-AF65-F5344CB8AC3E}">
        <p14:creationId xmlns:p14="http://schemas.microsoft.com/office/powerpoint/2010/main" val="619478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602"/>
        <p:cNvGrpSpPr/>
        <p:nvPr/>
      </p:nvGrpSpPr>
      <p:grpSpPr>
        <a:xfrm>
          <a:off x="0" y="0"/>
          <a:ext cx="0" cy="0"/>
          <a:chOff x="0" y="0"/>
          <a:chExt cx="0" cy="0"/>
        </a:xfrm>
      </p:grpSpPr>
      <p:pic>
        <p:nvPicPr>
          <p:cNvPr id="635" name="Picture 63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637" name="Picture 63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39" name="Oval 638">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641" name="Picture 64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43" name="Picture 64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645" name="Rectangle 64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3" name="Google Shape;603;p29"/>
          <p:cNvSpPr txBox="1">
            <a:spLocks noGrp="1"/>
          </p:cNvSpPr>
          <p:nvPr>
            <p:ph type="title"/>
          </p:nvPr>
        </p:nvSpPr>
        <p:spPr>
          <a:xfrm>
            <a:off x="446568" y="1454964"/>
            <a:ext cx="5550196" cy="3308840"/>
          </a:xfrm>
          <a:prstGeom prst="rect">
            <a:avLst/>
          </a:prstGeom>
        </p:spPr>
        <p:style>
          <a:lnRef idx="0">
            <a:scrgbClr r="0" g="0" b="0"/>
          </a:lnRef>
          <a:fillRef idx="0">
            <a:scrgbClr r="0" g="0" b="0"/>
          </a:fillRef>
          <a:effectRef idx="0">
            <a:scrgbClr r="0" g="0" b="0"/>
          </a:effectRef>
          <a:fontRef idx="minor">
            <a:schemeClr val="accent3"/>
          </a:fontRef>
        </p:style>
        <p:txBody>
          <a:bodyPr spcFirstLastPara="1" vert="horz" lIns="91440" tIns="45720" rIns="91440" bIns="45720" rtlCol="0" anchor="b" anchorCtr="0">
            <a:normAutofit/>
          </a:bodyPr>
          <a:lstStyle/>
          <a:p>
            <a:pPr marL="0" lvl="0" indent="0">
              <a:lnSpc>
                <a:spcPct val="90000"/>
              </a:lnSpc>
              <a:spcAft>
                <a:spcPts val="0"/>
              </a:spcAft>
              <a:buClr>
                <a:schemeClr val="dk1"/>
              </a:buClr>
              <a:buSzPts val="2800"/>
            </a:pPr>
            <a:r>
              <a:rPr lang="en-US" sz="2900" dirty="0">
                <a:solidFill>
                  <a:schemeClr val="tx2"/>
                </a:solidFill>
                <a:latin typeface="+mj-lt"/>
                <a:ea typeface="+mj-ea"/>
                <a:cs typeface="+mj-cs"/>
              </a:rPr>
              <a:t>No matter the method, getting children to express hope is a powerful way to foster their emotional well-being and resilience.</a:t>
            </a:r>
          </a:p>
        </p:txBody>
      </p:sp>
      <p:pic>
        <p:nvPicPr>
          <p:cNvPr id="4" name="Picture 3">
            <a:extLst>
              <a:ext uri="{FF2B5EF4-FFF2-40B4-BE49-F238E27FC236}">
                <a16:creationId xmlns:a16="http://schemas.microsoft.com/office/drawing/2014/main" id="{7FAFEA71-9781-6684-264D-941E331E7BEC}"/>
              </a:ext>
            </a:extLst>
          </p:cNvPr>
          <p:cNvPicPr>
            <a:picLocks noChangeAspect="1"/>
          </p:cNvPicPr>
          <p:nvPr/>
        </p:nvPicPr>
        <p:blipFill>
          <a:blip r:embed="rId8"/>
          <a:srcRect l="22451" r="20200" b="-1"/>
          <a:stretch/>
        </p:blipFill>
        <p:spPr>
          <a:xfrm>
            <a:off x="6094411" y="10"/>
            <a:ext cx="6097590" cy="6857990"/>
          </a:xfrm>
          <a:prstGeom prst="rect">
            <a:avLst/>
          </a:prstGeom>
        </p:spPr>
      </p:pic>
      <p:sp>
        <p:nvSpPr>
          <p:cNvPr id="647" name="Rectangle 646">
            <a:extLst>
              <a:ext uri="{FF2B5EF4-FFF2-40B4-BE49-F238E27FC236}">
                <a16:creationId xmlns:a16="http://schemas.microsoft.com/office/drawing/2014/main" id="{4A5788BB-481F-4FC7-AD49-73D20DDD6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D3775-9A3A-820A-B2EF-5E41F121AFE4}"/>
              </a:ext>
            </a:extLst>
          </p:cNvPr>
          <p:cNvSpPr>
            <a:spLocks noGrp="1"/>
          </p:cNvSpPr>
          <p:nvPr>
            <p:ph type="title"/>
          </p:nvPr>
        </p:nvSpPr>
        <p:spPr/>
        <p:txBody>
          <a:bodyPr/>
          <a:lstStyle/>
          <a:p>
            <a:r>
              <a:rPr lang="en-GB" b="1" dirty="0"/>
              <a:t>Hopeful Quotes</a:t>
            </a:r>
          </a:p>
        </p:txBody>
      </p:sp>
      <p:pic>
        <p:nvPicPr>
          <p:cNvPr id="5" name="Picture 4">
            <a:extLst>
              <a:ext uri="{FF2B5EF4-FFF2-40B4-BE49-F238E27FC236}">
                <a16:creationId xmlns:a16="http://schemas.microsoft.com/office/drawing/2014/main" id="{FCDA87C4-5034-F9B7-8062-590AC4F0D5B7}"/>
              </a:ext>
            </a:extLst>
          </p:cNvPr>
          <p:cNvPicPr>
            <a:picLocks noChangeAspect="1"/>
          </p:cNvPicPr>
          <p:nvPr/>
        </p:nvPicPr>
        <p:blipFill>
          <a:blip r:embed="rId2"/>
          <a:stretch>
            <a:fillRect/>
          </a:stretch>
        </p:blipFill>
        <p:spPr>
          <a:xfrm>
            <a:off x="5646365" y="1569027"/>
            <a:ext cx="5986490" cy="4288025"/>
          </a:xfrm>
          <a:prstGeom prst="rect">
            <a:avLst/>
          </a:prstGeom>
        </p:spPr>
      </p:pic>
      <p:sp>
        <p:nvSpPr>
          <p:cNvPr id="6" name="TextBox 5">
            <a:extLst>
              <a:ext uri="{FF2B5EF4-FFF2-40B4-BE49-F238E27FC236}">
                <a16:creationId xmlns:a16="http://schemas.microsoft.com/office/drawing/2014/main" id="{D2EA5501-A39C-BDFC-DC32-3328BA876941}"/>
              </a:ext>
            </a:extLst>
          </p:cNvPr>
          <p:cNvSpPr txBox="1"/>
          <p:nvPr/>
        </p:nvSpPr>
        <p:spPr>
          <a:xfrm>
            <a:off x="646111" y="1327355"/>
            <a:ext cx="4001729" cy="4867999"/>
          </a:xfrm>
          <a:prstGeom prst="rect">
            <a:avLst/>
          </a:prstGeom>
          <a:noFill/>
        </p:spPr>
        <p:txBody>
          <a:bodyPr wrap="square" rtlCol="0">
            <a:spAutoFit/>
          </a:bodyPr>
          <a:lstStyle/>
          <a:p>
            <a:pPr algn="just">
              <a:lnSpc>
                <a:spcPts val="2775"/>
              </a:lnSpc>
              <a:spcAft>
                <a:spcPts val="1125"/>
              </a:spcAft>
            </a:pPr>
            <a:r>
              <a:rPr lang="en-GB" sz="1800" b="0" i="1" dirty="0">
                <a:solidFill>
                  <a:schemeClr val="bg2">
                    <a:lumMod val="40000"/>
                    <a:lumOff val="60000"/>
                  </a:schemeClr>
                </a:solidFill>
                <a:effectLst/>
                <a:latin typeface="Arial" panose="020B0604020202020204" pitchFamily="34" charset="0"/>
              </a:rPr>
              <a:t>“Hope is important because it can make the present moment less difficult to bear. If we believe that tomorrow will be better, we can bear a hardship today.”</a:t>
            </a:r>
          </a:p>
          <a:p>
            <a:pPr algn="l">
              <a:spcAft>
                <a:spcPts val="375"/>
              </a:spcAft>
            </a:pPr>
            <a:r>
              <a:rPr lang="en-GB" i="0" strike="noStrike" dirty="0">
                <a:solidFill>
                  <a:srgbClr val="0000AA"/>
                </a:solidFill>
                <a:effectLst/>
                <a:latin typeface="Arial" panose="020B0604020202020204" pitchFamily="34" charset="0"/>
                <a:hlinkClick r:id="rId3"/>
              </a:rPr>
              <a:t>Thich Nhat Hanh</a:t>
            </a:r>
            <a:endParaRPr lang="en-GB" i="0" strike="noStrike" dirty="0">
              <a:solidFill>
                <a:srgbClr val="0000AA"/>
              </a:solidFill>
              <a:effectLst/>
              <a:latin typeface="Arial" panose="020B0604020202020204" pitchFamily="34" charset="0"/>
            </a:endParaRPr>
          </a:p>
          <a:p>
            <a:pPr algn="l">
              <a:spcAft>
                <a:spcPts val="375"/>
              </a:spcAft>
            </a:pPr>
            <a:endParaRPr lang="en-GB" dirty="0">
              <a:solidFill>
                <a:srgbClr val="0000AA"/>
              </a:solidFill>
              <a:latin typeface="Arial" panose="020B0604020202020204" pitchFamily="34" charset="0"/>
            </a:endParaRPr>
          </a:p>
          <a:p>
            <a:pPr algn="l">
              <a:lnSpc>
                <a:spcPts val="2775"/>
              </a:lnSpc>
              <a:spcAft>
                <a:spcPts val="1125"/>
              </a:spcAft>
            </a:pPr>
            <a:r>
              <a:rPr lang="en-GB" sz="1800" b="0" i="1" dirty="0">
                <a:solidFill>
                  <a:schemeClr val="bg2">
                    <a:lumMod val="40000"/>
                    <a:lumOff val="60000"/>
                  </a:schemeClr>
                </a:solidFill>
                <a:effectLst/>
                <a:latin typeface="Arial" panose="020B0604020202020204" pitchFamily="34" charset="0"/>
              </a:rPr>
              <a:t>“Three grand essentials to happiness in this life are something to do, something to love, and something to hope for.”</a:t>
            </a:r>
          </a:p>
          <a:p>
            <a:pPr algn="l">
              <a:spcAft>
                <a:spcPts val="375"/>
              </a:spcAft>
            </a:pPr>
            <a:r>
              <a:rPr lang="en-GB" b="1" i="0" u="none" strike="noStrike" dirty="0">
                <a:solidFill>
                  <a:srgbClr val="0000AA"/>
                </a:solidFill>
                <a:effectLst/>
                <a:latin typeface="Arial" panose="020B0604020202020204" pitchFamily="34" charset="0"/>
                <a:hlinkClick r:id="rId4"/>
              </a:rPr>
              <a:t>Joseph Addison</a:t>
            </a:r>
            <a:endParaRPr lang="en-GB" b="1" i="0" dirty="0">
              <a:solidFill>
                <a:srgbClr val="222222"/>
              </a:solidFill>
              <a:effectLst/>
              <a:latin typeface="Arial" panose="020B0604020202020204" pitchFamily="34" charset="0"/>
            </a:endParaRPr>
          </a:p>
          <a:p>
            <a:pPr algn="l">
              <a:spcAft>
                <a:spcPts val="375"/>
              </a:spcAft>
            </a:pPr>
            <a:endParaRPr lang="en-GB"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2569871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185"/>
        <p:cNvGrpSpPr/>
        <p:nvPr/>
      </p:nvGrpSpPr>
      <p:grpSpPr>
        <a:xfrm>
          <a:off x="0" y="0"/>
          <a:ext cx="0" cy="0"/>
          <a:chOff x="0" y="0"/>
          <a:chExt cx="0" cy="0"/>
        </a:xfrm>
      </p:grpSpPr>
      <p:sp>
        <p:nvSpPr>
          <p:cNvPr id="186" name="Google Shape;186;p4"/>
          <p:cNvSpPr txBox="1">
            <a:spLocks noGrp="1"/>
          </p:cNvSpPr>
          <p:nvPr>
            <p:ph type="title"/>
          </p:nvPr>
        </p:nvSpPr>
        <p:spPr>
          <a:xfrm>
            <a:off x="1047617" y="0"/>
            <a:ext cx="10132484" cy="1596906"/>
          </a:xfrm>
          <a:prstGeom prst="rect">
            <a:avLst/>
          </a:prstGeom>
        </p:spPr>
        <p:style>
          <a:lnRef idx="3">
            <a:schemeClr val="lt1"/>
          </a:lnRef>
          <a:fillRef idx="1">
            <a:schemeClr val="accent4"/>
          </a:fillRef>
          <a:effectRef idx="1">
            <a:schemeClr val="accent4"/>
          </a:effectRef>
          <a:fontRef idx="minor">
            <a:schemeClr val="lt1"/>
          </a:fontRef>
        </p:style>
        <p:txBody>
          <a:bodyPr spcFirstLastPara="1" lIns="91425" tIns="45700" rIns="91425" bIns="45700" anchorCtr="0">
            <a:noAutofit/>
          </a:bodyPr>
          <a:lstStyle/>
          <a:p>
            <a:pPr marL="0" lvl="0" indent="0" algn="ctr" rtl="0">
              <a:lnSpc>
                <a:spcPct val="90000"/>
              </a:lnSpc>
              <a:spcBef>
                <a:spcPts val="0"/>
              </a:spcBef>
              <a:spcAft>
                <a:spcPts val="0"/>
              </a:spcAft>
              <a:buClr>
                <a:srgbClr val="AE743D"/>
              </a:buClr>
              <a:buSzPct val="100000"/>
              <a:buFont typeface="Arial"/>
              <a:buNone/>
            </a:pPr>
            <a:br>
              <a:rPr lang="en-GB" sz="2800" dirty="0">
                <a:latin typeface="Arial"/>
                <a:ea typeface="Arial"/>
                <a:cs typeface="Arial"/>
                <a:sym typeface="Arial"/>
              </a:rPr>
            </a:br>
            <a:r>
              <a:rPr lang="en-GB" sz="2800" dirty="0">
                <a:latin typeface="Arial"/>
                <a:ea typeface="Arial"/>
                <a:cs typeface="Arial"/>
                <a:sym typeface="Arial"/>
              </a:rPr>
              <a:t>Writing it Real: </a:t>
            </a:r>
            <a:br>
              <a:rPr lang="en-GB" sz="2800" dirty="0">
                <a:latin typeface="Arial"/>
                <a:ea typeface="Arial"/>
                <a:cs typeface="Arial"/>
                <a:sym typeface="Arial"/>
              </a:rPr>
            </a:br>
            <a:r>
              <a:rPr lang="en-GB" sz="2800" dirty="0">
                <a:latin typeface="Arial"/>
                <a:ea typeface="Arial"/>
                <a:cs typeface="Arial"/>
                <a:sym typeface="Arial"/>
              </a:rPr>
              <a:t>Teaching Social Emotional Learning Skills through Writing</a:t>
            </a:r>
            <a:endParaRPr lang="en-GB" sz="2800" dirty="0"/>
          </a:p>
        </p:txBody>
      </p:sp>
      <p:sp>
        <p:nvSpPr>
          <p:cNvPr id="187" name="Google Shape;187;p4"/>
          <p:cNvSpPr txBox="1">
            <a:spLocks noGrp="1"/>
          </p:cNvSpPr>
          <p:nvPr>
            <p:ph idx="1"/>
          </p:nvPr>
        </p:nvSpPr>
        <p:spPr>
          <a:xfrm>
            <a:off x="1103311" y="2052214"/>
            <a:ext cx="4338409" cy="4196185"/>
          </a:xfrm>
          <a:prstGeom prst="rect">
            <a:avLst/>
          </a:prstGeom>
        </p:spPr>
        <p:txBody>
          <a:bodyPr spcFirstLastPara="1" lIns="91425" tIns="45700" rIns="91425" bIns="45700" anchorCtr="0">
            <a:normAutofit/>
          </a:bodyPr>
          <a:lstStyle/>
          <a:p>
            <a:pPr marL="0" lvl="0" indent="0" rtl="0">
              <a:spcBef>
                <a:spcPts val="0"/>
              </a:spcBef>
              <a:spcAft>
                <a:spcPts val="0"/>
              </a:spcAft>
              <a:buSzPts val="2400"/>
              <a:buNone/>
            </a:pPr>
            <a:r>
              <a:rPr lang="en-GB" sz="2400" i="0" dirty="0">
                <a:latin typeface="Arial"/>
                <a:ea typeface="Arial"/>
                <a:cs typeface="Arial"/>
                <a:sym typeface="Arial"/>
              </a:rPr>
              <a:t>Writing assignments can provide opportunities for students to cope with difficult situations, or just explore developmentally-appropriate topics.</a:t>
            </a:r>
            <a:endParaRPr lang="en-GB" sz="2400" dirty="0"/>
          </a:p>
          <a:p>
            <a:pPr marL="0" lvl="0" indent="0" rtl="0">
              <a:spcBef>
                <a:spcPts val="1000"/>
              </a:spcBef>
              <a:spcAft>
                <a:spcPts val="0"/>
              </a:spcAft>
              <a:buSzPts val="2400"/>
              <a:buNone/>
            </a:pPr>
            <a:r>
              <a:rPr lang="en-GB" sz="2400" dirty="0">
                <a:latin typeface="Arial"/>
                <a:ea typeface="Arial"/>
                <a:cs typeface="Arial"/>
                <a:sym typeface="Arial"/>
              </a:rPr>
              <a:t>Writing can reinforce </a:t>
            </a:r>
            <a:endParaRPr lang="en-GB" sz="2400" dirty="0"/>
          </a:p>
          <a:p>
            <a:pPr marL="0" lvl="0" indent="0" rtl="0">
              <a:spcBef>
                <a:spcPts val="1000"/>
              </a:spcBef>
              <a:spcAft>
                <a:spcPts val="0"/>
              </a:spcAft>
              <a:buSzPts val="2400"/>
              <a:buNone/>
            </a:pPr>
            <a:r>
              <a:rPr lang="en-GB" sz="2400" b="1" dirty="0">
                <a:latin typeface="Arial"/>
                <a:ea typeface="Arial"/>
                <a:cs typeface="Arial"/>
                <a:sym typeface="Arial"/>
              </a:rPr>
              <a:t>SOCIAL AND EMOTIONAL COMPETENCIES</a:t>
            </a:r>
            <a:endParaRPr lang="en-GB" sz="2400" dirty="0">
              <a:latin typeface="Arial"/>
              <a:ea typeface="Arial"/>
              <a:cs typeface="Arial"/>
              <a:sym typeface="Arial"/>
            </a:endParaRPr>
          </a:p>
        </p:txBody>
      </p:sp>
      <p:pic>
        <p:nvPicPr>
          <p:cNvPr id="188" name="Google Shape;188;p4" descr="A group of children in a classroom&#10;&#10;Description automatically generated with low confidence"/>
          <p:cNvPicPr preferRelativeResize="0"/>
          <p:nvPr/>
        </p:nvPicPr>
        <p:blipFill rotWithShape="1">
          <a:blip r:embed="rId4"/>
          <a:srcRect r="5966" b="2"/>
          <a:stretch/>
        </p:blipFill>
        <p:spPr>
          <a:xfrm>
            <a:off x="6091916" y="2226172"/>
            <a:ext cx="5451627" cy="3848266"/>
          </a:xfrm>
          <a:prstGeom prst="rect">
            <a:avLst/>
          </a:prstGeom>
          <a:noFill/>
          <a:effectLst>
            <a:outerShdw blurRad="50800" dist="38100" dir="5400000" algn="t" rotWithShape="0">
              <a:prstClr val="black">
                <a:alpha val="43000"/>
              </a:prstClr>
            </a:outerShdw>
          </a:effectLst>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458694" y="365760"/>
            <a:ext cx="11274612"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Avenir"/>
              <a:buNone/>
            </a:pPr>
            <a:r>
              <a:rPr lang="en-US" sz="3600">
                <a:latin typeface="Avenir"/>
                <a:ea typeface="Avenir"/>
                <a:cs typeface="Avenir"/>
                <a:sym typeface="Avenir"/>
              </a:rPr>
              <a:t>What are Social Emotional Competencies for Kids?</a:t>
            </a:r>
            <a:endParaRPr/>
          </a:p>
        </p:txBody>
      </p:sp>
      <p:sp>
        <p:nvSpPr>
          <p:cNvPr id="194" name="Google Shape;194;p5"/>
          <p:cNvSpPr txBox="1">
            <a:spLocks noGrp="1"/>
          </p:cNvSpPr>
          <p:nvPr>
            <p:ph type="sldNum" sz="quarter"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a:t>
            </a:fld>
            <a:endParaRPr/>
          </a:p>
        </p:txBody>
      </p:sp>
      <p:grpSp>
        <p:nvGrpSpPr>
          <p:cNvPr id="195" name="Google Shape;195;p5"/>
          <p:cNvGrpSpPr/>
          <p:nvPr/>
        </p:nvGrpSpPr>
        <p:grpSpPr>
          <a:xfrm>
            <a:off x="5760037" y="2503160"/>
            <a:ext cx="5561105" cy="3475691"/>
            <a:chOff x="0" y="437823"/>
            <a:chExt cx="5561105" cy="3475691"/>
          </a:xfrm>
        </p:grpSpPr>
        <p:sp>
          <p:nvSpPr>
            <p:cNvPr id="196" name="Google Shape;196;p5"/>
            <p:cNvSpPr/>
            <p:nvPr/>
          </p:nvSpPr>
          <p:spPr>
            <a:xfrm>
              <a:off x="0" y="437823"/>
              <a:ext cx="1737845" cy="1042707"/>
            </a:xfrm>
            <a:prstGeom prst="rect">
              <a:avLst/>
            </a:prstGeom>
            <a:solidFill>
              <a:srgbClr val="75846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txBox="1"/>
            <p:nvPr/>
          </p:nvSpPr>
          <p:spPr>
            <a:xfrm>
              <a:off x="0" y="437823"/>
              <a:ext cx="1737845" cy="104270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venir"/>
                <a:buNone/>
              </a:pPr>
              <a:r>
                <a:rPr lang="en-US" sz="1600" b="0" i="0" u="none" strike="noStrike" cap="none" dirty="0">
                  <a:solidFill>
                    <a:schemeClr val="lt1"/>
                  </a:solidFill>
                  <a:latin typeface="Avenir"/>
                  <a:ea typeface="Avenir"/>
                  <a:cs typeface="Avenir"/>
                  <a:sym typeface="Avenir"/>
                </a:rPr>
                <a:t>Self-Awareness</a:t>
              </a:r>
              <a:endParaRPr dirty="0"/>
            </a:p>
          </p:txBody>
        </p:sp>
        <p:sp>
          <p:nvSpPr>
            <p:cNvPr id="198" name="Google Shape;198;p5"/>
            <p:cNvSpPr/>
            <p:nvPr/>
          </p:nvSpPr>
          <p:spPr>
            <a:xfrm>
              <a:off x="1911630" y="437823"/>
              <a:ext cx="1737845" cy="1042707"/>
            </a:xfrm>
            <a:prstGeom prst="rect">
              <a:avLst/>
            </a:prstGeom>
            <a:solidFill>
              <a:srgbClr val="75846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txBox="1"/>
            <p:nvPr/>
          </p:nvSpPr>
          <p:spPr>
            <a:xfrm>
              <a:off x="1911630" y="437823"/>
              <a:ext cx="1737845" cy="104270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venir"/>
                <a:buNone/>
              </a:pPr>
              <a:r>
                <a:rPr lang="en-US" sz="1600" b="0" i="0" u="none" strike="noStrike" cap="none">
                  <a:solidFill>
                    <a:schemeClr val="lt1"/>
                  </a:solidFill>
                  <a:latin typeface="Avenir"/>
                  <a:ea typeface="Avenir"/>
                  <a:cs typeface="Avenir"/>
                  <a:sym typeface="Avenir"/>
                </a:rPr>
                <a:t>Emotional Regulation</a:t>
              </a:r>
              <a:endParaRPr/>
            </a:p>
          </p:txBody>
        </p:sp>
        <p:sp>
          <p:nvSpPr>
            <p:cNvPr id="200" name="Google Shape;200;p5"/>
            <p:cNvSpPr/>
            <p:nvPr/>
          </p:nvSpPr>
          <p:spPr>
            <a:xfrm>
              <a:off x="3823260" y="437823"/>
              <a:ext cx="1737845" cy="1042707"/>
            </a:xfrm>
            <a:prstGeom prst="rect">
              <a:avLst/>
            </a:prstGeom>
            <a:solidFill>
              <a:srgbClr val="75846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txBox="1"/>
            <p:nvPr/>
          </p:nvSpPr>
          <p:spPr>
            <a:xfrm>
              <a:off x="3823260" y="437823"/>
              <a:ext cx="1737845" cy="104270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venir"/>
                <a:buNone/>
              </a:pPr>
              <a:r>
                <a:rPr lang="en-US" sz="1600" i="0" u="none" strike="noStrike" cap="none" dirty="0">
                  <a:solidFill>
                    <a:schemeClr val="lt1"/>
                  </a:solidFill>
                  <a:latin typeface="Avenir"/>
                  <a:ea typeface="Avenir"/>
                  <a:cs typeface="Avenir"/>
                  <a:sym typeface="Avenir"/>
                </a:rPr>
                <a:t>Empathy</a:t>
              </a:r>
              <a:endParaRPr dirty="0"/>
            </a:p>
          </p:txBody>
        </p:sp>
        <p:sp>
          <p:nvSpPr>
            <p:cNvPr id="202" name="Google Shape;202;p5"/>
            <p:cNvSpPr/>
            <p:nvPr/>
          </p:nvSpPr>
          <p:spPr>
            <a:xfrm>
              <a:off x="0" y="1654315"/>
              <a:ext cx="1737845" cy="1042707"/>
            </a:xfrm>
            <a:prstGeom prst="rect">
              <a:avLst/>
            </a:prstGeom>
            <a:solidFill>
              <a:srgbClr val="75846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txBox="1"/>
            <p:nvPr/>
          </p:nvSpPr>
          <p:spPr>
            <a:xfrm>
              <a:off x="0" y="1654315"/>
              <a:ext cx="1737845" cy="104270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venir"/>
                <a:buNone/>
              </a:pPr>
              <a:r>
                <a:rPr lang="en-US" sz="1600" i="0" u="none" strike="noStrike" cap="none" dirty="0">
                  <a:solidFill>
                    <a:schemeClr val="lt1"/>
                  </a:solidFill>
                  <a:latin typeface="Avenir"/>
                  <a:ea typeface="Avenir"/>
                  <a:cs typeface="Avenir"/>
                  <a:sym typeface="Avenir"/>
                </a:rPr>
                <a:t>Friendship &amp; Communication Skills</a:t>
              </a:r>
              <a:endParaRPr dirty="0"/>
            </a:p>
          </p:txBody>
        </p:sp>
        <p:sp>
          <p:nvSpPr>
            <p:cNvPr id="204" name="Google Shape;204;p5"/>
            <p:cNvSpPr/>
            <p:nvPr/>
          </p:nvSpPr>
          <p:spPr>
            <a:xfrm>
              <a:off x="1911630" y="1654315"/>
              <a:ext cx="1737845" cy="1042707"/>
            </a:xfrm>
            <a:prstGeom prst="rect">
              <a:avLst/>
            </a:prstGeom>
            <a:solidFill>
              <a:srgbClr val="75846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txBox="1"/>
            <p:nvPr/>
          </p:nvSpPr>
          <p:spPr>
            <a:xfrm>
              <a:off x="1911630" y="1654315"/>
              <a:ext cx="1737845" cy="1042707"/>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venir"/>
                <a:buNone/>
              </a:pPr>
              <a:r>
                <a:rPr lang="en-US" sz="1600" b="1" i="0" u="none" strike="noStrike" cap="none" dirty="0">
                  <a:solidFill>
                    <a:schemeClr val="lt1"/>
                  </a:solidFill>
                  <a:latin typeface="Avenir"/>
                  <a:ea typeface="Avenir"/>
                  <a:cs typeface="Avenir"/>
                  <a:sym typeface="Avenir"/>
                </a:rPr>
                <a:t>Resilience</a:t>
              </a:r>
              <a:endParaRPr b="1" dirty="0"/>
            </a:p>
          </p:txBody>
        </p:sp>
        <p:sp>
          <p:nvSpPr>
            <p:cNvPr id="206" name="Google Shape;206;p5"/>
            <p:cNvSpPr/>
            <p:nvPr/>
          </p:nvSpPr>
          <p:spPr>
            <a:xfrm>
              <a:off x="3823260" y="1654315"/>
              <a:ext cx="1737845" cy="1042707"/>
            </a:xfrm>
            <a:prstGeom prst="rect">
              <a:avLst/>
            </a:prstGeom>
            <a:solidFill>
              <a:srgbClr val="75846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txBox="1"/>
            <p:nvPr/>
          </p:nvSpPr>
          <p:spPr>
            <a:xfrm>
              <a:off x="3823260" y="1654315"/>
              <a:ext cx="1737845" cy="104270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venir"/>
                <a:buNone/>
              </a:pPr>
              <a:r>
                <a:rPr lang="en-US" sz="1600" b="0" i="0" u="none" strike="noStrike" cap="none">
                  <a:solidFill>
                    <a:schemeClr val="lt1"/>
                  </a:solidFill>
                  <a:latin typeface="Avenir"/>
                  <a:ea typeface="Avenir"/>
                  <a:cs typeface="Avenir"/>
                  <a:sym typeface="Avenir"/>
                </a:rPr>
                <a:t>Self-Esteem &amp; Confidence</a:t>
              </a:r>
              <a:endParaRPr/>
            </a:p>
          </p:txBody>
        </p:sp>
        <p:sp>
          <p:nvSpPr>
            <p:cNvPr id="208" name="Google Shape;208;p5"/>
            <p:cNvSpPr/>
            <p:nvPr/>
          </p:nvSpPr>
          <p:spPr>
            <a:xfrm>
              <a:off x="0" y="2870807"/>
              <a:ext cx="1737845" cy="1042707"/>
            </a:xfrm>
            <a:prstGeom prst="rect">
              <a:avLst/>
            </a:prstGeom>
            <a:solidFill>
              <a:srgbClr val="75846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txBox="1"/>
            <p:nvPr/>
          </p:nvSpPr>
          <p:spPr>
            <a:xfrm>
              <a:off x="0" y="2870807"/>
              <a:ext cx="1737845" cy="1042707"/>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venir"/>
                <a:buNone/>
              </a:pPr>
              <a:r>
                <a:rPr lang="en-US" sz="1600" b="1" i="0" u="none" strike="noStrike" cap="none" dirty="0">
                  <a:solidFill>
                    <a:schemeClr val="lt1"/>
                  </a:solidFill>
                  <a:latin typeface="Avenir"/>
                  <a:ea typeface="Avenir"/>
                  <a:cs typeface="Avenir"/>
                  <a:sym typeface="Avenir"/>
                </a:rPr>
                <a:t>Responsible Decision-Making</a:t>
              </a:r>
              <a:endParaRPr b="1" dirty="0"/>
            </a:p>
          </p:txBody>
        </p:sp>
        <p:sp>
          <p:nvSpPr>
            <p:cNvPr id="210" name="Google Shape;210;p5"/>
            <p:cNvSpPr/>
            <p:nvPr/>
          </p:nvSpPr>
          <p:spPr>
            <a:xfrm>
              <a:off x="1911630" y="2870807"/>
              <a:ext cx="1737845" cy="1042707"/>
            </a:xfrm>
            <a:prstGeom prst="rect">
              <a:avLst/>
            </a:prstGeom>
            <a:solidFill>
              <a:srgbClr val="75846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txBox="1"/>
            <p:nvPr/>
          </p:nvSpPr>
          <p:spPr>
            <a:xfrm>
              <a:off x="1911630" y="2870807"/>
              <a:ext cx="1737845" cy="1042707"/>
            </a:xfrm>
            <a:prstGeom prst="rect">
              <a:avLst/>
            </a:prstGeom>
            <a:ln/>
          </p:spPr>
          <p:style>
            <a:lnRef idx="3">
              <a:schemeClr val="lt1"/>
            </a:lnRef>
            <a:fillRef idx="1">
              <a:schemeClr val="accent3"/>
            </a:fillRef>
            <a:effectRef idx="1">
              <a:schemeClr val="accent3"/>
            </a:effectRef>
            <a:fontRef idx="minor">
              <a:schemeClr val="lt1"/>
            </a:fontRef>
          </p:style>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venir"/>
                <a:buNone/>
              </a:pPr>
              <a:r>
                <a:rPr lang="en-US" sz="1600" b="1" i="0" u="none" strike="noStrike" cap="none" dirty="0">
                  <a:solidFill>
                    <a:schemeClr val="lt1"/>
                  </a:solidFill>
                  <a:latin typeface="Avenir"/>
                  <a:ea typeface="Avenir"/>
                  <a:cs typeface="Avenir"/>
                  <a:sym typeface="Avenir"/>
                </a:rPr>
                <a:t>Problem Solving</a:t>
              </a:r>
              <a:endParaRPr b="1" dirty="0"/>
            </a:p>
          </p:txBody>
        </p:sp>
        <p:sp>
          <p:nvSpPr>
            <p:cNvPr id="212" name="Google Shape;212;p5"/>
            <p:cNvSpPr/>
            <p:nvPr/>
          </p:nvSpPr>
          <p:spPr>
            <a:xfrm>
              <a:off x="3823260" y="2870807"/>
              <a:ext cx="1737845" cy="1042707"/>
            </a:xfrm>
            <a:prstGeom prst="rect">
              <a:avLst/>
            </a:prstGeom>
            <a:solidFill>
              <a:srgbClr val="75846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txBox="1"/>
            <p:nvPr/>
          </p:nvSpPr>
          <p:spPr>
            <a:xfrm>
              <a:off x="3823260" y="2870807"/>
              <a:ext cx="1737845" cy="104270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venir"/>
                <a:buNone/>
              </a:pPr>
              <a:r>
                <a:rPr lang="en-US" sz="1600" i="0" u="none" strike="noStrike" cap="none" dirty="0">
                  <a:solidFill>
                    <a:schemeClr val="lt1"/>
                  </a:solidFill>
                  <a:latin typeface="Avenir"/>
                  <a:ea typeface="Avenir"/>
                  <a:cs typeface="Avenir"/>
                  <a:sym typeface="Avenir"/>
                </a:rPr>
                <a:t>Respect for Diversity</a:t>
              </a:r>
              <a:endParaRPr dirty="0"/>
            </a:p>
          </p:txBody>
        </p:sp>
      </p:grpSp>
      <p:pic>
        <p:nvPicPr>
          <p:cNvPr id="214" name="Google Shape;214;p5" descr="A diagram of social and emotional learning&#10;&#10;Description automatically generated"/>
          <p:cNvPicPr preferRelativeResize="0"/>
          <p:nvPr/>
        </p:nvPicPr>
        <p:blipFill rotWithShape="1">
          <a:blip r:embed="rId3">
            <a:alphaModFix/>
          </a:blip>
          <a:srcRect/>
          <a:stretch/>
        </p:blipFill>
        <p:spPr>
          <a:xfrm>
            <a:off x="1031422" y="2377513"/>
            <a:ext cx="3703864" cy="3555709"/>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5"/>
                                        </p:tgtEl>
                                        <p:attrNameLst>
                                          <p:attrName>style.visibility</p:attrName>
                                        </p:attrNameLst>
                                      </p:cBhvr>
                                      <p:to>
                                        <p:strVal val="visible"/>
                                      </p:to>
                                    </p:set>
                                    <p:animEffect transition="in" filter="fade">
                                      <p:cBhvr>
                                        <p:cTn id="12" dur="1000"/>
                                        <p:tgtEl>
                                          <p:spTgt spid="195"/>
                                        </p:tgtEl>
                                      </p:cBhvr>
                                    </p:animEffect>
                                    <p:anim calcmode="lin" valueType="num">
                                      <p:cBhvr>
                                        <p:cTn id="13" dur="1000" fill="hold"/>
                                        <p:tgtEl>
                                          <p:spTgt spid="195"/>
                                        </p:tgtEl>
                                        <p:attrNameLst>
                                          <p:attrName>ppt_x</p:attrName>
                                        </p:attrNameLst>
                                      </p:cBhvr>
                                      <p:tavLst>
                                        <p:tav tm="0">
                                          <p:val>
                                            <p:strVal val="#ppt_x"/>
                                          </p:val>
                                        </p:tav>
                                        <p:tav tm="100000">
                                          <p:val>
                                            <p:strVal val="#ppt_x"/>
                                          </p:val>
                                        </p:tav>
                                      </p:tavLst>
                                    </p:anim>
                                    <p:anim calcmode="lin" valueType="num">
                                      <p:cBhvr>
                                        <p:cTn id="14" dur="1000" fill="hold"/>
                                        <p:tgtEl>
                                          <p:spTgt spid="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2b89d8c0c48_0_17"/>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221" name="Google Shape;221;g2b89d8c0c48_0_17"/>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222" name="Google Shape;222;g2b89d8c0c48_0_17"/>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pic>
        <p:nvPicPr>
          <p:cNvPr id="223" name="Google Shape;223;g2b89d8c0c48_0_1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228"/>
        <p:cNvGrpSpPr/>
        <p:nvPr/>
      </p:nvGrpSpPr>
      <p:grpSpPr>
        <a:xfrm>
          <a:off x="0" y="0"/>
          <a:ext cx="0" cy="0"/>
          <a:chOff x="0" y="0"/>
          <a:chExt cx="0" cy="0"/>
        </a:xfrm>
      </p:grpSpPr>
      <p:pic>
        <p:nvPicPr>
          <p:cNvPr id="254" name="Picture 253">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55" name="Picture 254">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56" name="Oval 255">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57" name="Picture 256">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58" name="Picture 257">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59" name="Rectangle 258">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9" name="Google Shape;229;g2b89d8c0c48_0_100"/>
          <p:cNvSpPr txBox="1">
            <a:spLocks noGrp="1"/>
          </p:cNvSpPr>
          <p:nvPr>
            <p:ph type="title"/>
          </p:nvPr>
        </p:nvSpPr>
        <p:spPr>
          <a:xfrm>
            <a:off x="2670415" y="4761637"/>
            <a:ext cx="5935463" cy="118998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spcFirstLastPara="1" vert="horz" lIns="91440" tIns="45720" rIns="91440" bIns="45720" rtlCol="0" anchor="b" anchorCtr="0">
            <a:normAutofit/>
          </a:bodyPr>
          <a:lstStyle/>
          <a:p>
            <a:pPr marL="0" lvl="0" indent="0">
              <a:spcAft>
                <a:spcPts val="0"/>
              </a:spcAft>
            </a:pPr>
            <a:r>
              <a:rPr lang="en-US" sz="6000" dirty="0">
                <a:sym typeface="Comfortaa"/>
              </a:rPr>
              <a:t>Let’s Sing Hope</a:t>
            </a:r>
          </a:p>
        </p:txBody>
      </p:sp>
      <p:pic>
        <p:nvPicPr>
          <p:cNvPr id="3" name="תמונה 2">
            <a:extLst>
              <a:ext uri="{FF2B5EF4-FFF2-40B4-BE49-F238E27FC236}">
                <a16:creationId xmlns:a16="http://schemas.microsoft.com/office/drawing/2014/main" id="{4BA419C7-408C-4DA2-9795-4E51D87CCDD6}"/>
              </a:ext>
            </a:extLst>
          </p:cNvPr>
          <p:cNvPicPr>
            <a:picLocks noChangeAspect="1"/>
          </p:cNvPicPr>
          <p:nvPr/>
        </p:nvPicPr>
        <p:blipFill>
          <a:blip r:embed="rId8"/>
          <a:stretch>
            <a:fillRect/>
          </a:stretch>
        </p:blipFill>
        <p:spPr>
          <a:xfrm>
            <a:off x="778816" y="1375565"/>
            <a:ext cx="4426562" cy="2469178"/>
          </a:xfrm>
          <a:prstGeom prst="rect">
            <a:avLst/>
          </a:prstGeom>
        </p:spPr>
      </p:pic>
      <p:pic>
        <p:nvPicPr>
          <p:cNvPr id="4" name="תמונה 3">
            <a:extLst>
              <a:ext uri="{FF2B5EF4-FFF2-40B4-BE49-F238E27FC236}">
                <a16:creationId xmlns:a16="http://schemas.microsoft.com/office/drawing/2014/main" id="{9455F311-2B9B-4F53-9120-1F3743AB6873}"/>
              </a:ext>
            </a:extLst>
          </p:cNvPr>
          <p:cNvPicPr>
            <a:picLocks noChangeAspect="1"/>
          </p:cNvPicPr>
          <p:nvPr/>
        </p:nvPicPr>
        <p:blipFill>
          <a:blip r:embed="rId9"/>
          <a:stretch>
            <a:fillRect/>
          </a:stretch>
        </p:blipFill>
        <p:spPr>
          <a:xfrm>
            <a:off x="6587824" y="1375564"/>
            <a:ext cx="4426562" cy="2479695"/>
          </a:xfrm>
          <a:prstGeom prst="rect">
            <a:avLst/>
          </a:prstGeom>
        </p:spPr>
      </p:pic>
      <p:sp>
        <p:nvSpPr>
          <p:cNvPr id="6" name="מלבן 5">
            <a:extLst>
              <a:ext uri="{FF2B5EF4-FFF2-40B4-BE49-F238E27FC236}">
                <a16:creationId xmlns:a16="http://schemas.microsoft.com/office/drawing/2014/main" id="{50C71ED4-BE86-457C-B8F6-3F77C996E367}"/>
              </a:ext>
            </a:extLst>
          </p:cNvPr>
          <p:cNvSpPr/>
          <p:nvPr/>
        </p:nvSpPr>
        <p:spPr>
          <a:xfrm>
            <a:off x="6096000" y="3999637"/>
            <a:ext cx="5530681" cy="369332"/>
          </a:xfrm>
          <a:prstGeom prst="rect">
            <a:avLst/>
          </a:prstGeom>
        </p:spPr>
        <p:txBody>
          <a:bodyPr wrap="none">
            <a:spAutoFit/>
          </a:bodyPr>
          <a:lstStyle/>
          <a:p>
            <a:r>
              <a:rPr lang="en-US" b="1" dirty="0">
                <a:hlinkClick r:id="rId10"/>
              </a:rPr>
              <a:t>https://youtu.be/tptPct-lBl4?si=i-Zf-qXqFa6djkED</a:t>
            </a:r>
            <a:endParaRPr lang="en-US" b="1" dirty="0"/>
          </a:p>
        </p:txBody>
      </p:sp>
      <p:sp>
        <p:nvSpPr>
          <p:cNvPr id="7" name="מלבן 6">
            <a:extLst>
              <a:ext uri="{FF2B5EF4-FFF2-40B4-BE49-F238E27FC236}">
                <a16:creationId xmlns:a16="http://schemas.microsoft.com/office/drawing/2014/main" id="{A09ACD57-136E-4FE8-8645-246237CFD8FC}"/>
              </a:ext>
            </a:extLst>
          </p:cNvPr>
          <p:cNvSpPr/>
          <p:nvPr/>
        </p:nvSpPr>
        <p:spPr>
          <a:xfrm>
            <a:off x="648766" y="3956691"/>
            <a:ext cx="4695516" cy="307777"/>
          </a:xfrm>
          <a:prstGeom prst="rect">
            <a:avLst/>
          </a:prstGeom>
        </p:spPr>
        <p:txBody>
          <a:bodyPr wrap="none">
            <a:spAutoFit/>
          </a:bodyPr>
          <a:lstStyle/>
          <a:p>
            <a:r>
              <a:rPr lang="en-US" sz="1400" b="1" dirty="0">
                <a:hlinkClick r:id="rId11"/>
              </a:rPr>
              <a:t>https://youtu.be/hhJPn-nufUg?si=Bg3O689Xjb9eXjbJ</a:t>
            </a:r>
            <a:endParaRPr lang="en-US" sz="1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6"/>
          <p:cNvSpPr/>
          <p:nvPr/>
        </p:nvSpPr>
        <p:spPr>
          <a:xfrm>
            <a:off x="697957" y="310243"/>
            <a:ext cx="4134719" cy="2282938"/>
          </a:xfrm>
          <a:prstGeom prst="cloudCallout">
            <a:avLst>
              <a:gd name="adj1" fmla="val -20833"/>
              <a:gd name="adj2" fmla="val 62500"/>
            </a:avLst>
          </a:prstGeom>
          <a:solidFill>
            <a:schemeClr val="accent1"/>
          </a:solidFill>
          <a:ln w="12700" cap="flat" cmpd="sng">
            <a:solidFill>
              <a:srgbClr val="5560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246" name="Google Shape;246;p6"/>
          <p:cNvSpPr txBox="1">
            <a:spLocks noGrp="1"/>
          </p:cNvSpPr>
          <p:nvPr>
            <p:ph type="title"/>
          </p:nvPr>
        </p:nvSpPr>
        <p:spPr>
          <a:xfrm>
            <a:off x="1648549" y="617706"/>
            <a:ext cx="3004457" cy="13577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lt1"/>
              </a:buClr>
              <a:buSzPct val="100000"/>
              <a:buFont typeface="Arial"/>
              <a:buNone/>
            </a:pPr>
            <a:r>
              <a:rPr lang="en-US">
                <a:solidFill>
                  <a:schemeClr val="lt1"/>
                </a:solidFill>
                <a:latin typeface="Arial"/>
                <a:ea typeface="Arial"/>
                <a:cs typeface="Arial"/>
                <a:sym typeface="Arial"/>
              </a:rPr>
              <a:t>Why Teach Writing?</a:t>
            </a:r>
            <a:endParaRPr/>
          </a:p>
        </p:txBody>
      </p:sp>
      <p:grpSp>
        <p:nvGrpSpPr>
          <p:cNvPr id="247" name="Google Shape;247;p6"/>
          <p:cNvGrpSpPr/>
          <p:nvPr/>
        </p:nvGrpSpPr>
        <p:grpSpPr>
          <a:xfrm>
            <a:off x="5766179" y="889915"/>
            <a:ext cx="5710450" cy="5159767"/>
            <a:chOff x="0" y="84697"/>
            <a:chExt cx="5710450" cy="5159767"/>
          </a:xfrm>
        </p:grpSpPr>
        <p:sp>
          <p:nvSpPr>
            <p:cNvPr id="248" name="Google Shape;248;p6"/>
            <p:cNvSpPr/>
            <p:nvPr/>
          </p:nvSpPr>
          <p:spPr>
            <a:xfrm>
              <a:off x="0" y="84697"/>
              <a:ext cx="5710450" cy="976657"/>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txBox="1"/>
            <p:nvPr/>
          </p:nvSpPr>
          <p:spPr>
            <a:xfrm>
              <a:off x="47676" y="132373"/>
              <a:ext cx="5615098" cy="8813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Boosts reading comprehension</a:t>
              </a:r>
              <a:endParaRPr/>
            </a:p>
          </p:txBody>
        </p:sp>
        <p:sp>
          <p:nvSpPr>
            <p:cNvPr id="250" name="Google Shape;250;p6"/>
            <p:cNvSpPr/>
            <p:nvPr/>
          </p:nvSpPr>
          <p:spPr>
            <a:xfrm>
              <a:off x="0" y="1130475"/>
              <a:ext cx="5710450" cy="976657"/>
            </a:xfrm>
            <a:prstGeom prst="roundRect">
              <a:avLst>
                <a:gd name="adj" fmla="val 16667"/>
              </a:avLst>
            </a:prstGeom>
            <a:solidFill>
              <a:srgbClr val="A29A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txBox="1"/>
            <p:nvPr/>
          </p:nvSpPr>
          <p:spPr>
            <a:xfrm>
              <a:off x="47676" y="1178151"/>
              <a:ext cx="5615098" cy="8813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Improves organizational and study skills</a:t>
              </a:r>
              <a:endParaRPr/>
            </a:p>
          </p:txBody>
        </p:sp>
        <p:sp>
          <p:nvSpPr>
            <p:cNvPr id="252" name="Google Shape;252;p6"/>
            <p:cNvSpPr/>
            <p:nvPr/>
          </p:nvSpPr>
          <p:spPr>
            <a:xfrm>
              <a:off x="0" y="2176252"/>
              <a:ext cx="5710450" cy="976657"/>
            </a:xfrm>
            <a:prstGeom prst="roundRect">
              <a:avLst>
                <a:gd name="adj" fmla="val 16667"/>
              </a:avLst>
            </a:prstGeom>
            <a:solidFill>
              <a:srgbClr val="8CBAB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txBox="1"/>
            <p:nvPr/>
          </p:nvSpPr>
          <p:spPr>
            <a:xfrm>
              <a:off x="47676" y="2223928"/>
              <a:ext cx="5615098" cy="8813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Enhances speaking abilities</a:t>
              </a:r>
              <a:endParaRPr/>
            </a:p>
          </p:txBody>
        </p:sp>
        <p:sp>
          <p:nvSpPr>
            <p:cNvPr id="254" name="Google Shape;254;p6"/>
            <p:cNvSpPr/>
            <p:nvPr/>
          </p:nvSpPr>
          <p:spPr>
            <a:xfrm>
              <a:off x="0" y="3222030"/>
              <a:ext cx="5710450" cy="976657"/>
            </a:xfrm>
            <a:prstGeom prst="roundRect">
              <a:avLst>
                <a:gd name="adj" fmla="val 16667"/>
              </a:avLst>
            </a:prstGeom>
            <a:solidFill>
              <a:srgbClr val="8CC4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txBox="1"/>
            <p:nvPr/>
          </p:nvSpPr>
          <p:spPr>
            <a:xfrm>
              <a:off x="47676" y="3269706"/>
              <a:ext cx="5615098" cy="8813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Provides opportunities for language production, interaction and mediation</a:t>
              </a:r>
              <a:endParaRPr/>
            </a:p>
          </p:txBody>
        </p:sp>
        <p:sp>
          <p:nvSpPr>
            <p:cNvPr id="256" name="Google Shape;256;p6"/>
            <p:cNvSpPr/>
            <p:nvPr/>
          </p:nvSpPr>
          <p:spPr>
            <a:xfrm>
              <a:off x="0" y="4267807"/>
              <a:ext cx="5710450" cy="976657"/>
            </a:xfrm>
            <a:prstGeom prst="roundRect">
              <a:avLst>
                <a:gd name="adj" fmla="val 16667"/>
              </a:avLst>
            </a:prstGeom>
            <a:solidFill>
              <a:srgbClr val="CB96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txBox="1"/>
            <p:nvPr/>
          </p:nvSpPr>
          <p:spPr>
            <a:xfrm>
              <a:off x="47676" y="4315483"/>
              <a:ext cx="5615098" cy="8813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Leads to academic success and confidence</a:t>
              </a:r>
              <a:endParaRPr/>
            </a:p>
          </p:txBody>
        </p:sp>
      </p:grpSp>
      <p:sp>
        <p:nvSpPr>
          <p:cNvPr id="260" name="Google Shape;260;p6"/>
          <p:cNvSpPr txBox="1"/>
          <p:nvPr/>
        </p:nvSpPr>
        <p:spPr>
          <a:xfrm>
            <a:off x="952500" y="7043112"/>
            <a:ext cx="439655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u="sng" strike="noStrike" cap="none">
                <a:solidFill>
                  <a:schemeClr val="dk1"/>
                </a:solidFill>
                <a:latin typeface="Avenir"/>
                <a:ea typeface="Avenir"/>
                <a:cs typeface="Avenir"/>
                <a:sym typeface="Avenir"/>
                <a:hlinkClick r:id="rId3">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Avenir"/>
                <a:ea typeface="Avenir"/>
                <a:cs typeface="Avenir"/>
                <a:sym typeface="Avenir"/>
              </a:rPr>
              <a:t> by Unknown Author is licensed under </a:t>
            </a:r>
            <a:r>
              <a:rPr lang="en-US" sz="900" b="0" i="0" u="sng" strike="noStrike" cap="none">
                <a:solidFill>
                  <a:schemeClr val="dk1"/>
                </a:solidFill>
                <a:latin typeface="Avenir"/>
                <a:ea typeface="Avenir"/>
                <a:cs typeface="Avenir"/>
                <a:sym typeface="Avenir"/>
                <a:hlinkClick r:id="rId4">
                  <a:extLst>
                    <a:ext uri="{A12FA001-AC4F-418D-AE19-62706E023703}">
                      <ahyp:hlinkClr xmlns:ahyp="http://schemas.microsoft.com/office/drawing/2018/hyperlinkcolor" val="tx"/>
                    </a:ext>
                  </a:extLst>
                </a:hlinkClick>
              </a:rPr>
              <a:t>CC BY-SA-NC</a:t>
            </a:r>
            <a:endParaRPr sz="900">
              <a:solidFill>
                <a:schemeClr val="dk1"/>
              </a:solidFill>
              <a:latin typeface="Avenir"/>
              <a:ea typeface="Avenir"/>
              <a:cs typeface="Avenir"/>
              <a:sym typeface="Avenir"/>
            </a:endParaRPr>
          </a:p>
        </p:txBody>
      </p:sp>
      <p:pic>
        <p:nvPicPr>
          <p:cNvPr id="3" name="Picture 2">
            <a:extLst>
              <a:ext uri="{FF2B5EF4-FFF2-40B4-BE49-F238E27FC236}">
                <a16:creationId xmlns:a16="http://schemas.microsoft.com/office/drawing/2014/main" id="{1290D8C0-E6EE-79BD-C5EE-AC119E3C7ABD}"/>
              </a:ext>
            </a:extLst>
          </p:cNvPr>
          <p:cNvPicPr>
            <a:picLocks noChangeAspect="1"/>
          </p:cNvPicPr>
          <p:nvPr/>
        </p:nvPicPr>
        <p:blipFill>
          <a:blip r:embed="rId5"/>
          <a:stretch>
            <a:fillRect/>
          </a:stretch>
        </p:blipFill>
        <p:spPr>
          <a:xfrm>
            <a:off x="427865" y="3029146"/>
            <a:ext cx="5082272" cy="3595255"/>
          </a:xfrm>
          <a:prstGeom prst="rect">
            <a:avLst/>
          </a:prstGeom>
        </p:spPr>
      </p:pic>
    </p:spTree>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17924</TotalTime>
  <Words>1729</Words>
  <Application>Microsoft Office PowerPoint</Application>
  <PresentationFormat>מסך רחב</PresentationFormat>
  <Paragraphs>228</Paragraphs>
  <Slides>37</Slides>
  <Notes>32</Notes>
  <HiddenSlides>0</HiddenSlides>
  <MMClips>0</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37</vt:i4>
      </vt:variant>
    </vt:vector>
  </HeadingPairs>
  <TitlesOfParts>
    <vt:vector size="49" baseType="lpstr">
      <vt:lpstr>Comfortaa</vt:lpstr>
      <vt:lpstr>Avenir</vt:lpstr>
      <vt:lpstr>Calibri</vt:lpstr>
      <vt:lpstr>Century Gothic</vt:lpstr>
      <vt:lpstr>EB Garamond</vt:lpstr>
      <vt:lpstr>Lato</vt:lpstr>
      <vt:lpstr>Abadi</vt:lpstr>
      <vt:lpstr>Wingdings 3</vt:lpstr>
      <vt:lpstr>Roboto</vt:lpstr>
      <vt:lpstr>Arial</vt:lpstr>
      <vt:lpstr>Aptos ExtraBold</vt:lpstr>
      <vt:lpstr>Ion</vt:lpstr>
      <vt:lpstr>HOPE  National Writing Project Elementary English 2025</vt:lpstr>
      <vt:lpstr>Contents</vt:lpstr>
      <vt:lpstr>Rationale</vt:lpstr>
      <vt:lpstr>Hopeful Quotes</vt:lpstr>
      <vt:lpstr> Writing it Real:  Teaching Social Emotional Learning Skills through Writing</vt:lpstr>
      <vt:lpstr>What are Social Emotional Competencies for Kids?</vt:lpstr>
      <vt:lpstr>מצגת של PowerPoint‏</vt:lpstr>
      <vt:lpstr>Let’s Sing Hope</vt:lpstr>
      <vt:lpstr>Why Teach Writing?</vt:lpstr>
      <vt:lpstr>Why is Writing a Useful Way to Cater to SEL?</vt:lpstr>
      <vt:lpstr>What makes writing in L2 so difficult?</vt:lpstr>
      <vt:lpstr>מצגת של PowerPoint‏</vt:lpstr>
      <vt:lpstr>Writing Projects From Beginning to End</vt:lpstr>
      <vt:lpstr>Teach Relevant and Useful Lexical Items Vocabulary Band 1</vt:lpstr>
      <vt:lpstr> Introduction Teacher introduces the writing project to the class.</vt:lpstr>
      <vt:lpstr>מצגת של PowerPoint‏</vt:lpstr>
      <vt:lpstr>Content</vt:lpstr>
      <vt:lpstr>Hope During the War</vt:lpstr>
      <vt:lpstr>מצגת של PowerPoint‏</vt:lpstr>
      <vt:lpstr>Now Write …</vt:lpstr>
      <vt:lpstr> The Writing Process (in teacher lingo!)</vt:lpstr>
      <vt:lpstr> The Writing Process</vt:lpstr>
      <vt:lpstr>Why Use Class Time for Writing?</vt:lpstr>
      <vt:lpstr>מצגת של PowerPoint‏</vt:lpstr>
      <vt:lpstr>מצגת של PowerPoint‏</vt:lpstr>
      <vt:lpstr>מצגת של PowerPoint‏</vt:lpstr>
      <vt:lpstr>מצגת של PowerPoint‏</vt:lpstr>
      <vt:lpstr>Sample Teacher’s Assessment Sheet</vt:lpstr>
      <vt:lpstr>Writing Competition Grading Rubric</vt:lpstr>
      <vt:lpstr>מצגת של PowerPoint‏</vt:lpstr>
      <vt:lpstr>Acknowledge &amp; Display</vt:lpstr>
      <vt:lpstr>Every Child’s a Winner!</vt:lpstr>
      <vt:lpstr>מצגת של PowerPoint‏</vt:lpstr>
      <vt:lpstr>מצגת של PowerPoint‏</vt:lpstr>
      <vt:lpstr>Timeline HOPE  6th Grade Writing Competition 2025</vt:lpstr>
      <vt:lpstr>מצגת של PowerPoint‏</vt:lpstr>
      <vt:lpstr>No matter the method, getting children to express hope is a powerful way to foster their emotional well-being and resilience.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National Writing Project Elementary English 2025</dc:title>
  <dc:creator>NICOLE BRODER</dc:creator>
  <cp:lastModifiedBy>Admin</cp:lastModifiedBy>
  <cp:revision>10</cp:revision>
  <dcterms:created xsi:type="dcterms:W3CDTF">2023-08-27T06:31:23Z</dcterms:created>
  <dcterms:modified xsi:type="dcterms:W3CDTF">2025-03-12T21:50:50Z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