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9"/>
  </p:notesMasterIdLst>
  <p:sldIdLst>
    <p:sldId id="262" r:id="rId2"/>
    <p:sldId id="272" r:id="rId3"/>
    <p:sldId id="273" r:id="rId4"/>
    <p:sldId id="256" r:id="rId5"/>
    <p:sldId id="257" r:id="rId6"/>
    <p:sldId id="258" r:id="rId7"/>
    <p:sldId id="259" r:id="rId8"/>
    <p:sldId id="260" r:id="rId9"/>
    <p:sldId id="264" r:id="rId10"/>
    <p:sldId id="261" r:id="rId11"/>
    <p:sldId id="263" r:id="rId12"/>
    <p:sldId id="267" r:id="rId13"/>
    <p:sldId id="266" r:id="rId14"/>
    <p:sldId id="265" r:id="rId15"/>
    <p:sldId id="268" r:id="rId16"/>
    <p:sldId id="269" r:id="rId17"/>
    <p:sldId id="271" r:id="rId18"/>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66" d="100"/>
          <a:sy n="66" d="100"/>
        </p:scale>
        <p:origin x="60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FB40FEBC-CB45-4B05-BBB4-29605C6B274C}" type="datetimeFigureOut">
              <a:rPr lang="en-US" smtClean="0"/>
              <a:t>10/19/2023</a:t>
            </a:fld>
            <a:endParaRPr lang="en-US"/>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F38726FD-89BA-4AD9-B15C-BE23F461E2C5}" type="slidenum">
              <a:rPr lang="en-US" smtClean="0"/>
              <a:t>‹#›</a:t>
            </a:fld>
            <a:endParaRPr lang="en-US"/>
          </a:p>
        </p:txBody>
      </p:sp>
    </p:spTree>
    <p:extLst>
      <p:ext uri="{BB962C8B-B14F-4D97-AF65-F5344CB8AC3E}">
        <p14:creationId xmlns:p14="http://schemas.microsoft.com/office/powerpoint/2010/main" val="354215986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a:p>
        </p:txBody>
      </p:sp>
      <p:sp>
        <p:nvSpPr>
          <p:cNvPr id="4" name="מציין מיקום של מספר שקופית 3"/>
          <p:cNvSpPr>
            <a:spLocks noGrp="1"/>
          </p:cNvSpPr>
          <p:nvPr>
            <p:ph type="sldNum" sz="quarter" idx="10"/>
          </p:nvPr>
        </p:nvSpPr>
        <p:spPr/>
        <p:txBody>
          <a:bodyPr/>
          <a:lstStyle/>
          <a:p>
            <a:fld id="{F38726FD-89BA-4AD9-B15C-BE23F461E2C5}" type="slidenum">
              <a:rPr lang="en-US" smtClean="0"/>
              <a:t>1</a:t>
            </a:fld>
            <a:endParaRPr lang="en-US"/>
          </a:p>
        </p:txBody>
      </p:sp>
    </p:spTree>
    <p:extLst>
      <p:ext uri="{BB962C8B-B14F-4D97-AF65-F5344CB8AC3E}">
        <p14:creationId xmlns:p14="http://schemas.microsoft.com/office/powerpoint/2010/main" val="3704933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a:p>
        </p:txBody>
      </p:sp>
      <p:sp>
        <p:nvSpPr>
          <p:cNvPr id="4" name="מציין מיקום של מספר שקופית 3"/>
          <p:cNvSpPr>
            <a:spLocks noGrp="1"/>
          </p:cNvSpPr>
          <p:nvPr>
            <p:ph type="sldNum" sz="quarter" idx="10"/>
          </p:nvPr>
        </p:nvSpPr>
        <p:spPr/>
        <p:txBody>
          <a:bodyPr/>
          <a:lstStyle/>
          <a:p>
            <a:fld id="{F38726FD-89BA-4AD9-B15C-BE23F461E2C5}" type="slidenum">
              <a:rPr lang="en-US" smtClean="0"/>
              <a:t>10</a:t>
            </a:fld>
            <a:endParaRPr lang="en-US"/>
          </a:p>
        </p:txBody>
      </p:sp>
    </p:spTree>
    <p:extLst>
      <p:ext uri="{BB962C8B-B14F-4D97-AF65-F5344CB8AC3E}">
        <p14:creationId xmlns:p14="http://schemas.microsoft.com/office/powerpoint/2010/main" val="1857515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a:p>
        </p:txBody>
      </p:sp>
      <p:sp>
        <p:nvSpPr>
          <p:cNvPr id="4" name="מציין מיקום של מספר שקופית 3"/>
          <p:cNvSpPr>
            <a:spLocks noGrp="1"/>
          </p:cNvSpPr>
          <p:nvPr>
            <p:ph type="sldNum" sz="quarter" idx="10"/>
          </p:nvPr>
        </p:nvSpPr>
        <p:spPr/>
        <p:txBody>
          <a:bodyPr/>
          <a:lstStyle/>
          <a:p>
            <a:fld id="{F38726FD-89BA-4AD9-B15C-BE23F461E2C5}" type="slidenum">
              <a:rPr lang="en-US" smtClean="0"/>
              <a:t>11</a:t>
            </a:fld>
            <a:endParaRPr lang="en-US"/>
          </a:p>
        </p:txBody>
      </p:sp>
    </p:spTree>
    <p:extLst>
      <p:ext uri="{BB962C8B-B14F-4D97-AF65-F5344CB8AC3E}">
        <p14:creationId xmlns:p14="http://schemas.microsoft.com/office/powerpoint/2010/main" val="3145058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a:p>
        </p:txBody>
      </p:sp>
      <p:sp>
        <p:nvSpPr>
          <p:cNvPr id="4" name="מציין מיקום של מספר שקופית 3"/>
          <p:cNvSpPr>
            <a:spLocks noGrp="1"/>
          </p:cNvSpPr>
          <p:nvPr>
            <p:ph type="sldNum" sz="quarter" idx="10"/>
          </p:nvPr>
        </p:nvSpPr>
        <p:spPr/>
        <p:txBody>
          <a:bodyPr/>
          <a:lstStyle/>
          <a:p>
            <a:fld id="{F38726FD-89BA-4AD9-B15C-BE23F461E2C5}" type="slidenum">
              <a:rPr lang="en-US" smtClean="0"/>
              <a:t>12</a:t>
            </a:fld>
            <a:endParaRPr lang="en-US"/>
          </a:p>
        </p:txBody>
      </p:sp>
    </p:spTree>
    <p:extLst>
      <p:ext uri="{BB962C8B-B14F-4D97-AF65-F5344CB8AC3E}">
        <p14:creationId xmlns:p14="http://schemas.microsoft.com/office/powerpoint/2010/main" val="32628249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a:p>
        </p:txBody>
      </p:sp>
      <p:sp>
        <p:nvSpPr>
          <p:cNvPr id="4" name="מציין מיקום של מספר שקופית 3"/>
          <p:cNvSpPr>
            <a:spLocks noGrp="1"/>
          </p:cNvSpPr>
          <p:nvPr>
            <p:ph type="sldNum" sz="quarter" idx="10"/>
          </p:nvPr>
        </p:nvSpPr>
        <p:spPr/>
        <p:txBody>
          <a:bodyPr/>
          <a:lstStyle/>
          <a:p>
            <a:fld id="{F38726FD-89BA-4AD9-B15C-BE23F461E2C5}" type="slidenum">
              <a:rPr lang="en-US" smtClean="0"/>
              <a:t>13</a:t>
            </a:fld>
            <a:endParaRPr lang="en-US"/>
          </a:p>
        </p:txBody>
      </p:sp>
    </p:spTree>
    <p:extLst>
      <p:ext uri="{BB962C8B-B14F-4D97-AF65-F5344CB8AC3E}">
        <p14:creationId xmlns:p14="http://schemas.microsoft.com/office/powerpoint/2010/main" val="3597800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a:p>
        </p:txBody>
      </p:sp>
      <p:sp>
        <p:nvSpPr>
          <p:cNvPr id="4" name="מציין מיקום של מספר שקופית 3"/>
          <p:cNvSpPr>
            <a:spLocks noGrp="1"/>
          </p:cNvSpPr>
          <p:nvPr>
            <p:ph type="sldNum" sz="quarter" idx="10"/>
          </p:nvPr>
        </p:nvSpPr>
        <p:spPr/>
        <p:txBody>
          <a:bodyPr/>
          <a:lstStyle/>
          <a:p>
            <a:fld id="{F38726FD-89BA-4AD9-B15C-BE23F461E2C5}" type="slidenum">
              <a:rPr lang="en-US" smtClean="0"/>
              <a:t>14</a:t>
            </a:fld>
            <a:endParaRPr lang="en-US"/>
          </a:p>
        </p:txBody>
      </p:sp>
    </p:spTree>
    <p:extLst>
      <p:ext uri="{BB962C8B-B14F-4D97-AF65-F5344CB8AC3E}">
        <p14:creationId xmlns:p14="http://schemas.microsoft.com/office/powerpoint/2010/main" val="1751417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a:p>
        </p:txBody>
      </p:sp>
      <p:sp>
        <p:nvSpPr>
          <p:cNvPr id="4" name="מציין מיקום של מספר שקופית 3"/>
          <p:cNvSpPr>
            <a:spLocks noGrp="1"/>
          </p:cNvSpPr>
          <p:nvPr>
            <p:ph type="sldNum" sz="quarter" idx="10"/>
          </p:nvPr>
        </p:nvSpPr>
        <p:spPr/>
        <p:txBody>
          <a:bodyPr/>
          <a:lstStyle/>
          <a:p>
            <a:fld id="{F38726FD-89BA-4AD9-B15C-BE23F461E2C5}" type="slidenum">
              <a:rPr lang="en-US" smtClean="0"/>
              <a:t>15</a:t>
            </a:fld>
            <a:endParaRPr lang="en-US"/>
          </a:p>
        </p:txBody>
      </p:sp>
    </p:spTree>
    <p:extLst>
      <p:ext uri="{BB962C8B-B14F-4D97-AF65-F5344CB8AC3E}">
        <p14:creationId xmlns:p14="http://schemas.microsoft.com/office/powerpoint/2010/main" val="16634515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a:p>
        </p:txBody>
      </p:sp>
      <p:sp>
        <p:nvSpPr>
          <p:cNvPr id="4" name="מציין מיקום של מספר שקופית 3"/>
          <p:cNvSpPr>
            <a:spLocks noGrp="1"/>
          </p:cNvSpPr>
          <p:nvPr>
            <p:ph type="sldNum" sz="quarter" idx="10"/>
          </p:nvPr>
        </p:nvSpPr>
        <p:spPr/>
        <p:txBody>
          <a:bodyPr/>
          <a:lstStyle/>
          <a:p>
            <a:fld id="{F38726FD-89BA-4AD9-B15C-BE23F461E2C5}" type="slidenum">
              <a:rPr lang="en-US" smtClean="0"/>
              <a:t>16</a:t>
            </a:fld>
            <a:endParaRPr lang="en-US"/>
          </a:p>
        </p:txBody>
      </p:sp>
    </p:spTree>
    <p:extLst>
      <p:ext uri="{BB962C8B-B14F-4D97-AF65-F5344CB8AC3E}">
        <p14:creationId xmlns:p14="http://schemas.microsoft.com/office/powerpoint/2010/main" val="382143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a:p>
        </p:txBody>
      </p:sp>
      <p:sp>
        <p:nvSpPr>
          <p:cNvPr id="4" name="מציין מיקום של מספר שקופית 3"/>
          <p:cNvSpPr>
            <a:spLocks noGrp="1"/>
          </p:cNvSpPr>
          <p:nvPr>
            <p:ph type="sldNum" sz="quarter" idx="10"/>
          </p:nvPr>
        </p:nvSpPr>
        <p:spPr/>
        <p:txBody>
          <a:bodyPr/>
          <a:lstStyle/>
          <a:p>
            <a:fld id="{F38726FD-89BA-4AD9-B15C-BE23F461E2C5}" type="slidenum">
              <a:rPr lang="en-US" smtClean="0"/>
              <a:t>17</a:t>
            </a:fld>
            <a:endParaRPr lang="en-US"/>
          </a:p>
        </p:txBody>
      </p:sp>
    </p:spTree>
    <p:extLst>
      <p:ext uri="{BB962C8B-B14F-4D97-AF65-F5344CB8AC3E}">
        <p14:creationId xmlns:p14="http://schemas.microsoft.com/office/powerpoint/2010/main" val="528138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a:p>
        </p:txBody>
      </p:sp>
      <p:sp>
        <p:nvSpPr>
          <p:cNvPr id="4" name="מציין מיקום של מספר שקופית 3"/>
          <p:cNvSpPr>
            <a:spLocks noGrp="1"/>
          </p:cNvSpPr>
          <p:nvPr>
            <p:ph type="sldNum" sz="quarter" idx="10"/>
          </p:nvPr>
        </p:nvSpPr>
        <p:spPr/>
        <p:txBody>
          <a:bodyPr/>
          <a:lstStyle/>
          <a:p>
            <a:fld id="{F38726FD-89BA-4AD9-B15C-BE23F461E2C5}" type="slidenum">
              <a:rPr lang="en-US" smtClean="0"/>
              <a:t>2</a:t>
            </a:fld>
            <a:endParaRPr lang="en-US"/>
          </a:p>
        </p:txBody>
      </p:sp>
    </p:spTree>
    <p:extLst>
      <p:ext uri="{BB962C8B-B14F-4D97-AF65-F5344CB8AC3E}">
        <p14:creationId xmlns:p14="http://schemas.microsoft.com/office/powerpoint/2010/main" val="3537833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a:p>
        </p:txBody>
      </p:sp>
      <p:sp>
        <p:nvSpPr>
          <p:cNvPr id="4" name="מציין מיקום של מספר שקופית 3"/>
          <p:cNvSpPr>
            <a:spLocks noGrp="1"/>
          </p:cNvSpPr>
          <p:nvPr>
            <p:ph type="sldNum" sz="quarter" idx="10"/>
          </p:nvPr>
        </p:nvSpPr>
        <p:spPr/>
        <p:txBody>
          <a:bodyPr/>
          <a:lstStyle/>
          <a:p>
            <a:fld id="{F38726FD-89BA-4AD9-B15C-BE23F461E2C5}" type="slidenum">
              <a:rPr lang="en-US" smtClean="0"/>
              <a:t>3</a:t>
            </a:fld>
            <a:endParaRPr lang="en-US"/>
          </a:p>
        </p:txBody>
      </p:sp>
    </p:spTree>
    <p:extLst>
      <p:ext uri="{BB962C8B-B14F-4D97-AF65-F5344CB8AC3E}">
        <p14:creationId xmlns:p14="http://schemas.microsoft.com/office/powerpoint/2010/main" val="503178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a:p>
        </p:txBody>
      </p:sp>
      <p:sp>
        <p:nvSpPr>
          <p:cNvPr id="4" name="מציין מיקום של מספר שקופית 3"/>
          <p:cNvSpPr>
            <a:spLocks noGrp="1"/>
          </p:cNvSpPr>
          <p:nvPr>
            <p:ph type="sldNum" sz="quarter" idx="10"/>
          </p:nvPr>
        </p:nvSpPr>
        <p:spPr/>
        <p:txBody>
          <a:bodyPr/>
          <a:lstStyle/>
          <a:p>
            <a:fld id="{F38726FD-89BA-4AD9-B15C-BE23F461E2C5}" type="slidenum">
              <a:rPr lang="en-US" smtClean="0"/>
              <a:t>4</a:t>
            </a:fld>
            <a:endParaRPr lang="en-US"/>
          </a:p>
        </p:txBody>
      </p:sp>
    </p:spTree>
    <p:extLst>
      <p:ext uri="{BB962C8B-B14F-4D97-AF65-F5344CB8AC3E}">
        <p14:creationId xmlns:p14="http://schemas.microsoft.com/office/powerpoint/2010/main" val="2961313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a:p>
        </p:txBody>
      </p:sp>
      <p:sp>
        <p:nvSpPr>
          <p:cNvPr id="4" name="מציין מיקום של מספר שקופית 3"/>
          <p:cNvSpPr>
            <a:spLocks noGrp="1"/>
          </p:cNvSpPr>
          <p:nvPr>
            <p:ph type="sldNum" sz="quarter" idx="10"/>
          </p:nvPr>
        </p:nvSpPr>
        <p:spPr/>
        <p:txBody>
          <a:bodyPr/>
          <a:lstStyle/>
          <a:p>
            <a:fld id="{F38726FD-89BA-4AD9-B15C-BE23F461E2C5}" type="slidenum">
              <a:rPr lang="en-US" smtClean="0"/>
              <a:t>5</a:t>
            </a:fld>
            <a:endParaRPr lang="en-US"/>
          </a:p>
        </p:txBody>
      </p:sp>
    </p:spTree>
    <p:extLst>
      <p:ext uri="{BB962C8B-B14F-4D97-AF65-F5344CB8AC3E}">
        <p14:creationId xmlns:p14="http://schemas.microsoft.com/office/powerpoint/2010/main" val="3646829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a:p>
        </p:txBody>
      </p:sp>
      <p:sp>
        <p:nvSpPr>
          <p:cNvPr id="4" name="מציין מיקום של מספר שקופית 3"/>
          <p:cNvSpPr>
            <a:spLocks noGrp="1"/>
          </p:cNvSpPr>
          <p:nvPr>
            <p:ph type="sldNum" sz="quarter" idx="10"/>
          </p:nvPr>
        </p:nvSpPr>
        <p:spPr/>
        <p:txBody>
          <a:bodyPr/>
          <a:lstStyle/>
          <a:p>
            <a:fld id="{F38726FD-89BA-4AD9-B15C-BE23F461E2C5}" type="slidenum">
              <a:rPr lang="en-US" smtClean="0"/>
              <a:t>6</a:t>
            </a:fld>
            <a:endParaRPr lang="en-US"/>
          </a:p>
        </p:txBody>
      </p:sp>
    </p:spTree>
    <p:extLst>
      <p:ext uri="{BB962C8B-B14F-4D97-AF65-F5344CB8AC3E}">
        <p14:creationId xmlns:p14="http://schemas.microsoft.com/office/powerpoint/2010/main" val="3765532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a:p>
        </p:txBody>
      </p:sp>
      <p:sp>
        <p:nvSpPr>
          <p:cNvPr id="4" name="מציין מיקום של מספר שקופית 3"/>
          <p:cNvSpPr>
            <a:spLocks noGrp="1"/>
          </p:cNvSpPr>
          <p:nvPr>
            <p:ph type="sldNum" sz="quarter" idx="10"/>
          </p:nvPr>
        </p:nvSpPr>
        <p:spPr/>
        <p:txBody>
          <a:bodyPr/>
          <a:lstStyle/>
          <a:p>
            <a:fld id="{F38726FD-89BA-4AD9-B15C-BE23F461E2C5}" type="slidenum">
              <a:rPr lang="en-US" smtClean="0"/>
              <a:t>7</a:t>
            </a:fld>
            <a:endParaRPr lang="en-US"/>
          </a:p>
        </p:txBody>
      </p:sp>
    </p:spTree>
    <p:extLst>
      <p:ext uri="{BB962C8B-B14F-4D97-AF65-F5344CB8AC3E}">
        <p14:creationId xmlns:p14="http://schemas.microsoft.com/office/powerpoint/2010/main" val="1614267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a:p>
        </p:txBody>
      </p:sp>
      <p:sp>
        <p:nvSpPr>
          <p:cNvPr id="4" name="מציין מיקום של מספר שקופית 3"/>
          <p:cNvSpPr>
            <a:spLocks noGrp="1"/>
          </p:cNvSpPr>
          <p:nvPr>
            <p:ph type="sldNum" sz="quarter" idx="10"/>
          </p:nvPr>
        </p:nvSpPr>
        <p:spPr/>
        <p:txBody>
          <a:bodyPr/>
          <a:lstStyle/>
          <a:p>
            <a:fld id="{F38726FD-89BA-4AD9-B15C-BE23F461E2C5}" type="slidenum">
              <a:rPr lang="en-US" smtClean="0"/>
              <a:t>8</a:t>
            </a:fld>
            <a:endParaRPr lang="en-US"/>
          </a:p>
        </p:txBody>
      </p:sp>
    </p:spTree>
    <p:extLst>
      <p:ext uri="{BB962C8B-B14F-4D97-AF65-F5344CB8AC3E}">
        <p14:creationId xmlns:p14="http://schemas.microsoft.com/office/powerpoint/2010/main" val="3886821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a:p>
        </p:txBody>
      </p:sp>
      <p:sp>
        <p:nvSpPr>
          <p:cNvPr id="4" name="מציין מיקום של מספר שקופית 3"/>
          <p:cNvSpPr>
            <a:spLocks noGrp="1"/>
          </p:cNvSpPr>
          <p:nvPr>
            <p:ph type="sldNum" sz="quarter" idx="10"/>
          </p:nvPr>
        </p:nvSpPr>
        <p:spPr/>
        <p:txBody>
          <a:bodyPr/>
          <a:lstStyle/>
          <a:p>
            <a:fld id="{F38726FD-89BA-4AD9-B15C-BE23F461E2C5}" type="slidenum">
              <a:rPr lang="en-US" smtClean="0"/>
              <a:t>9</a:t>
            </a:fld>
            <a:endParaRPr lang="en-US"/>
          </a:p>
        </p:txBody>
      </p:sp>
    </p:spTree>
    <p:extLst>
      <p:ext uri="{BB962C8B-B14F-4D97-AF65-F5344CB8AC3E}">
        <p14:creationId xmlns:p14="http://schemas.microsoft.com/office/powerpoint/2010/main" val="1196890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B7BA892-F718-4BC1-B661-262584D959FC}"/>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92D6F04E-EEA0-49EA-86D9-7F377BC1C5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0DEE43B0-00DB-4026-8E52-DF3A617FDAC0}"/>
              </a:ext>
            </a:extLst>
          </p:cNvPr>
          <p:cNvSpPr>
            <a:spLocks noGrp="1"/>
          </p:cNvSpPr>
          <p:nvPr>
            <p:ph type="dt" sz="half" idx="10"/>
          </p:nvPr>
        </p:nvSpPr>
        <p:spPr/>
        <p:txBody>
          <a:bodyPr/>
          <a:lstStyle/>
          <a:p>
            <a:fld id="{2BDE958C-59F9-49CC-8625-337C88DF5480}" type="datetimeFigureOut">
              <a:rPr lang="he-IL" smtClean="0"/>
              <a:t>ד'/חשון/תשפ"ד</a:t>
            </a:fld>
            <a:endParaRPr lang="he-IL"/>
          </a:p>
        </p:txBody>
      </p:sp>
      <p:sp>
        <p:nvSpPr>
          <p:cNvPr id="5" name="מציין מיקום של כותרת תחתונה 4">
            <a:extLst>
              <a:ext uri="{FF2B5EF4-FFF2-40B4-BE49-F238E27FC236}">
                <a16:creationId xmlns:a16="http://schemas.microsoft.com/office/drawing/2014/main" id="{D630BEB6-D88F-4251-8801-E5DE28C2C18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0E43A26E-4206-49E2-AD8F-6FC59C3A8999}"/>
              </a:ext>
            </a:extLst>
          </p:cNvPr>
          <p:cNvSpPr>
            <a:spLocks noGrp="1"/>
          </p:cNvSpPr>
          <p:nvPr>
            <p:ph type="sldNum" sz="quarter" idx="12"/>
          </p:nvPr>
        </p:nvSpPr>
        <p:spPr/>
        <p:txBody>
          <a:bodyPr/>
          <a:lstStyle/>
          <a:p>
            <a:fld id="{96AD1DEC-B6FD-4620-8BDF-F5E98753F071}" type="slidenum">
              <a:rPr lang="he-IL" smtClean="0"/>
              <a:t>‹#›</a:t>
            </a:fld>
            <a:endParaRPr lang="he-IL"/>
          </a:p>
        </p:txBody>
      </p:sp>
    </p:spTree>
    <p:extLst>
      <p:ext uri="{BB962C8B-B14F-4D97-AF65-F5344CB8AC3E}">
        <p14:creationId xmlns:p14="http://schemas.microsoft.com/office/powerpoint/2010/main" val="2205528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EB634A7-665F-40F7-A894-17D56E008568}"/>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5C4F4206-760D-4BF1-93FF-2278A057815E}"/>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682DA731-20A9-4F32-8324-23716691FF55}"/>
              </a:ext>
            </a:extLst>
          </p:cNvPr>
          <p:cNvSpPr>
            <a:spLocks noGrp="1"/>
          </p:cNvSpPr>
          <p:nvPr>
            <p:ph type="dt" sz="half" idx="10"/>
          </p:nvPr>
        </p:nvSpPr>
        <p:spPr/>
        <p:txBody>
          <a:bodyPr/>
          <a:lstStyle/>
          <a:p>
            <a:fld id="{2BDE958C-59F9-49CC-8625-337C88DF5480}" type="datetimeFigureOut">
              <a:rPr lang="he-IL" smtClean="0"/>
              <a:t>ד'/חשון/תשפ"ד</a:t>
            </a:fld>
            <a:endParaRPr lang="he-IL"/>
          </a:p>
        </p:txBody>
      </p:sp>
      <p:sp>
        <p:nvSpPr>
          <p:cNvPr id="5" name="מציין מיקום של כותרת תחתונה 4">
            <a:extLst>
              <a:ext uri="{FF2B5EF4-FFF2-40B4-BE49-F238E27FC236}">
                <a16:creationId xmlns:a16="http://schemas.microsoft.com/office/drawing/2014/main" id="{07139C17-1B5C-4AF7-B02B-36D8F47478BE}"/>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7C4501DD-6E9C-4657-AA0E-1BB0F28E49B7}"/>
              </a:ext>
            </a:extLst>
          </p:cNvPr>
          <p:cNvSpPr>
            <a:spLocks noGrp="1"/>
          </p:cNvSpPr>
          <p:nvPr>
            <p:ph type="sldNum" sz="quarter" idx="12"/>
          </p:nvPr>
        </p:nvSpPr>
        <p:spPr/>
        <p:txBody>
          <a:bodyPr/>
          <a:lstStyle/>
          <a:p>
            <a:fld id="{96AD1DEC-B6FD-4620-8BDF-F5E98753F071}" type="slidenum">
              <a:rPr lang="he-IL" smtClean="0"/>
              <a:t>‹#›</a:t>
            </a:fld>
            <a:endParaRPr lang="he-IL"/>
          </a:p>
        </p:txBody>
      </p:sp>
    </p:spTree>
    <p:extLst>
      <p:ext uri="{BB962C8B-B14F-4D97-AF65-F5344CB8AC3E}">
        <p14:creationId xmlns:p14="http://schemas.microsoft.com/office/powerpoint/2010/main" val="2055709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9BDC79CD-541C-4907-9BEF-E7B043F15989}"/>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4CDA5F3E-A96F-4A2E-A6F0-B4EC187B51D7}"/>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0BC97EBD-9545-4D44-93D7-8DAF065C0F0D}"/>
              </a:ext>
            </a:extLst>
          </p:cNvPr>
          <p:cNvSpPr>
            <a:spLocks noGrp="1"/>
          </p:cNvSpPr>
          <p:nvPr>
            <p:ph type="dt" sz="half" idx="10"/>
          </p:nvPr>
        </p:nvSpPr>
        <p:spPr/>
        <p:txBody>
          <a:bodyPr/>
          <a:lstStyle/>
          <a:p>
            <a:fld id="{2BDE958C-59F9-49CC-8625-337C88DF5480}" type="datetimeFigureOut">
              <a:rPr lang="he-IL" smtClean="0"/>
              <a:t>ד'/חשון/תשפ"ד</a:t>
            </a:fld>
            <a:endParaRPr lang="he-IL"/>
          </a:p>
        </p:txBody>
      </p:sp>
      <p:sp>
        <p:nvSpPr>
          <p:cNvPr id="5" name="מציין מיקום של כותרת תחתונה 4">
            <a:extLst>
              <a:ext uri="{FF2B5EF4-FFF2-40B4-BE49-F238E27FC236}">
                <a16:creationId xmlns:a16="http://schemas.microsoft.com/office/drawing/2014/main" id="{8B342E7E-46FB-48D9-A9A8-179031331B3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A0C7998D-7353-433E-BB8D-2E73CAD60D8A}"/>
              </a:ext>
            </a:extLst>
          </p:cNvPr>
          <p:cNvSpPr>
            <a:spLocks noGrp="1"/>
          </p:cNvSpPr>
          <p:nvPr>
            <p:ph type="sldNum" sz="quarter" idx="12"/>
          </p:nvPr>
        </p:nvSpPr>
        <p:spPr/>
        <p:txBody>
          <a:bodyPr/>
          <a:lstStyle/>
          <a:p>
            <a:fld id="{96AD1DEC-B6FD-4620-8BDF-F5E98753F071}" type="slidenum">
              <a:rPr lang="he-IL" smtClean="0"/>
              <a:t>‹#›</a:t>
            </a:fld>
            <a:endParaRPr lang="he-IL"/>
          </a:p>
        </p:txBody>
      </p:sp>
    </p:spTree>
    <p:extLst>
      <p:ext uri="{BB962C8B-B14F-4D97-AF65-F5344CB8AC3E}">
        <p14:creationId xmlns:p14="http://schemas.microsoft.com/office/powerpoint/2010/main" val="3636027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2F20BCD-7C5E-4EF7-BE72-153AB0150F6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2B22DE13-2C81-4EB7-A176-CFB22EF05192}"/>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BD25E1C-0387-4657-858D-BE25D7612CE4}"/>
              </a:ext>
            </a:extLst>
          </p:cNvPr>
          <p:cNvSpPr>
            <a:spLocks noGrp="1"/>
          </p:cNvSpPr>
          <p:nvPr>
            <p:ph type="dt" sz="half" idx="10"/>
          </p:nvPr>
        </p:nvSpPr>
        <p:spPr/>
        <p:txBody>
          <a:bodyPr/>
          <a:lstStyle/>
          <a:p>
            <a:fld id="{2BDE958C-59F9-49CC-8625-337C88DF5480}" type="datetimeFigureOut">
              <a:rPr lang="he-IL" smtClean="0"/>
              <a:t>ד'/חשון/תשפ"ד</a:t>
            </a:fld>
            <a:endParaRPr lang="he-IL"/>
          </a:p>
        </p:txBody>
      </p:sp>
      <p:sp>
        <p:nvSpPr>
          <p:cNvPr id="5" name="מציין מיקום של כותרת תחתונה 4">
            <a:extLst>
              <a:ext uri="{FF2B5EF4-FFF2-40B4-BE49-F238E27FC236}">
                <a16:creationId xmlns:a16="http://schemas.microsoft.com/office/drawing/2014/main" id="{6FDEC8E1-AFD1-4981-A639-B8F736861D4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ECA87EE9-D4A2-476D-9580-39C8D2FE8A11}"/>
              </a:ext>
            </a:extLst>
          </p:cNvPr>
          <p:cNvSpPr>
            <a:spLocks noGrp="1"/>
          </p:cNvSpPr>
          <p:nvPr>
            <p:ph type="sldNum" sz="quarter" idx="12"/>
          </p:nvPr>
        </p:nvSpPr>
        <p:spPr/>
        <p:txBody>
          <a:bodyPr/>
          <a:lstStyle/>
          <a:p>
            <a:fld id="{96AD1DEC-B6FD-4620-8BDF-F5E98753F071}" type="slidenum">
              <a:rPr lang="he-IL" smtClean="0"/>
              <a:t>‹#›</a:t>
            </a:fld>
            <a:endParaRPr lang="he-IL"/>
          </a:p>
        </p:txBody>
      </p:sp>
    </p:spTree>
    <p:extLst>
      <p:ext uri="{BB962C8B-B14F-4D97-AF65-F5344CB8AC3E}">
        <p14:creationId xmlns:p14="http://schemas.microsoft.com/office/powerpoint/2010/main" val="139195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823F3C1-5C41-445C-B531-107A3304CEC9}"/>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92AC59A-68D2-4F13-BB66-8A4A553A4E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E6BA55BC-215F-4ED4-BCC6-E96D59F57094}"/>
              </a:ext>
            </a:extLst>
          </p:cNvPr>
          <p:cNvSpPr>
            <a:spLocks noGrp="1"/>
          </p:cNvSpPr>
          <p:nvPr>
            <p:ph type="dt" sz="half" idx="10"/>
          </p:nvPr>
        </p:nvSpPr>
        <p:spPr/>
        <p:txBody>
          <a:bodyPr/>
          <a:lstStyle/>
          <a:p>
            <a:fld id="{2BDE958C-59F9-49CC-8625-337C88DF5480}" type="datetimeFigureOut">
              <a:rPr lang="he-IL" smtClean="0"/>
              <a:t>ד'/חשון/תשפ"ד</a:t>
            </a:fld>
            <a:endParaRPr lang="he-IL"/>
          </a:p>
        </p:txBody>
      </p:sp>
      <p:sp>
        <p:nvSpPr>
          <p:cNvPr id="5" name="מציין מיקום של כותרת תחתונה 4">
            <a:extLst>
              <a:ext uri="{FF2B5EF4-FFF2-40B4-BE49-F238E27FC236}">
                <a16:creationId xmlns:a16="http://schemas.microsoft.com/office/drawing/2014/main" id="{419D6352-0FBC-4738-8165-205747B440A8}"/>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E60EDB19-49F9-4E3A-BF7F-2C9A6FAF6DE9}"/>
              </a:ext>
            </a:extLst>
          </p:cNvPr>
          <p:cNvSpPr>
            <a:spLocks noGrp="1"/>
          </p:cNvSpPr>
          <p:nvPr>
            <p:ph type="sldNum" sz="quarter" idx="12"/>
          </p:nvPr>
        </p:nvSpPr>
        <p:spPr/>
        <p:txBody>
          <a:bodyPr/>
          <a:lstStyle/>
          <a:p>
            <a:fld id="{96AD1DEC-B6FD-4620-8BDF-F5E98753F071}" type="slidenum">
              <a:rPr lang="he-IL" smtClean="0"/>
              <a:t>‹#›</a:t>
            </a:fld>
            <a:endParaRPr lang="he-IL"/>
          </a:p>
        </p:txBody>
      </p:sp>
    </p:spTree>
    <p:extLst>
      <p:ext uri="{BB962C8B-B14F-4D97-AF65-F5344CB8AC3E}">
        <p14:creationId xmlns:p14="http://schemas.microsoft.com/office/powerpoint/2010/main" val="3903485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B2F0890-50EA-4FBE-9E3E-AED79CA5768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79E66155-B90C-4FFF-9D01-7C155928B251}"/>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41E21917-A2CA-4D92-885E-610FA9CCAECB}"/>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06EA1FED-43D4-42F3-8525-B6A158C65A5D}"/>
              </a:ext>
            </a:extLst>
          </p:cNvPr>
          <p:cNvSpPr>
            <a:spLocks noGrp="1"/>
          </p:cNvSpPr>
          <p:nvPr>
            <p:ph type="dt" sz="half" idx="10"/>
          </p:nvPr>
        </p:nvSpPr>
        <p:spPr/>
        <p:txBody>
          <a:bodyPr/>
          <a:lstStyle/>
          <a:p>
            <a:fld id="{2BDE958C-59F9-49CC-8625-337C88DF5480}" type="datetimeFigureOut">
              <a:rPr lang="he-IL" smtClean="0"/>
              <a:t>ד'/חשון/תשפ"ד</a:t>
            </a:fld>
            <a:endParaRPr lang="he-IL"/>
          </a:p>
        </p:txBody>
      </p:sp>
      <p:sp>
        <p:nvSpPr>
          <p:cNvPr id="6" name="מציין מיקום של כותרת תחתונה 5">
            <a:extLst>
              <a:ext uri="{FF2B5EF4-FFF2-40B4-BE49-F238E27FC236}">
                <a16:creationId xmlns:a16="http://schemas.microsoft.com/office/drawing/2014/main" id="{375D1C92-FA41-4F48-A698-70F3168847C0}"/>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00E3F43-DC3C-4159-95EE-804282370170}"/>
              </a:ext>
            </a:extLst>
          </p:cNvPr>
          <p:cNvSpPr>
            <a:spLocks noGrp="1"/>
          </p:cNvSpPr>
          <p:nvPr>
            <p:ph type="sldNum" sz="quarter" idx="12"/>
          </p:nvPr>
        </p:nvSpPr>
        <p:spPr/>
        <p:txBody>
          <a:bodyPr/>
          <a:lstStyle/>
          <a:p>
            <a:fld id="{96AD1DEC-B6FD-4620-8BDF-F5E98753F071}" type="slidenum">
              <a:rPr lang="he-IL" smtClean="0"/>
              <a:t>‹#›</a:t>
            </a:fld>
            <a:endParaRPr lang="he-IL"/>
          </a:p>
        </p:txBody>
      </p:sp>
    </p:spTree>
    <p:extLst>
      <p:ext uri="{BB962C8B-B14F-4D97-AF65-F5344CB8AC3E}">
        <p14:creationId xmlns:p14="http://schemas.microsoft.com/office/powerpoint/2010/main" val="3809598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CD0DF57-93D4-4FA2-9AAE-389F9BD8E458}"/>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E417CE98-33C1-4E03-93DD-2C103B0906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628771C4-4504-44D5-8B24-75D74C0ECBDD}"/>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3AB1CFB1-38E5-437C-9A78-C6C5540009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9B434D9C-0EDA-45BC-BDF5-21A293381B9A}"/>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3C488836-8CBD-4279-A0FE-F3735021E6FA}"/>
              </a:ext>
            </a:extLst>
          </p:cNvPr>
          <p:cNvSpPr>
            <a:spLocks noGrp="1"/>
          </p:cNvSpPr>
          <p:nvPr>
            <p:ph type="dt" sz="half" idx="10"/>
          </p:nvPr>
        </p:nvSpPr>
        <p:spPr/>
        <p:txBody>
          <a:bodyPr/>
          <a:lstStyle/>
          <a:p>
            <a:fld id="{2BDE958C-59F9-49CC-8625-337C88DF5480}" type="datetimeFigureOut">
              <a:rPr lang="he-IL" smtClean="0"/>
              <a:t>ד'/חשון/תשפ"ד</a:t>
            </a:fld>
            <a:endParaRPr lang="he-IL"/>
          </a:p>
        </p:txBody>
      </p:sp>
      <p:sp>
        <p:nvSpPr>
          <p:cNvPr id="8" name="מציין מיקום של כותרת תחתונה 7">
            <a:extLst>
              <a:ext uri="{FF2B5EF4-FFF2-40B4-BE49-F238E27FC236}">
                <a16:creationId xmlns:a16="http://schemas.microsoft.com/office/drawing/2014/main" id="{7322C3FC-465E-4D43-BB20-750E09A10CCC}"/>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91077758-BCC0-435C-82CB-5AFEDC721C68}"/>
              </a:ext>
            </a:extLst>
          </p:cNvPr>
          <p:cNvSpPr>
            <a:spLocks noGrp="1"/>
          </p:cNvSpPr>
          <p:nvPr>
            <p:ph type="sldNum" sz="quarter" idx="12"/>
          </p:nvPr>
        </p:nvSpPr>
        <p:spPr/>
        <p:txBody>
          <a:bodyPr/>
          <a:lstStyle/>
          <a:p>
            <a:fld id="{96AD1DEC-B6FD-4620-8BDF-F5E98753F071}" type="slidenum">
              <a:rPr lang="he-IL" smtClean="0"/>
              <a:t>‹#›</a:t>
            </a:fld>
            <a:endParaRPr lang="he-IL"/>
          </a:p>
        </p:txBody>
      </p:sp>
    </p:spTree>
    <p:extLst>
      <p:ext uri="{BB962C8B-B14F-4D97-AF65-F5344CB8AC3E}">
        <p14:creationId xmlns:p14="http://schemas.microsoft.com/office/powerpoint/2010/main" val="202109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E07F03D-F943-49A4-ABE6-A935B02693FB}"/>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A3F54F01-96A0-4119-A6A4-09D363B1DCBF}"/>
              </a:ext>
            </a:extLst>
          </p:cNvPr>
          <p:cNvSpPr>
            <a:spLocks noGrp="1"/>
          </p:cNvSpPr>
          <p:nvPr>
            <p:ph type="dt" sz="half" idx="10"/>
          </p:nvPr>
        </p:nvSpPr>
        <p:spPr/>
        <p:txBody>
          <a:bodyPr/>
          <a:lstStyle/>
          <a:p>
            <a:fld id="{2BDE958C-59F9-49CC-8625-337C88DF5480}" type="datetimeFigureOut">
              <a:rPr lang="he-IL" smtClean="0"/>
              <a:t>ד'/חשון/תשפ"ד</a:t>
            </a:fld>
            <a:endParaRPr lang="he-IL"/>
          </a:p>
        </p:txBody>
      </p:sp>
      <p:sp>
        <p:nvSpPr>
          <p:cNvPr id="4" name="מציין מיקום של כותרת תחתונה 3">
            <a:extLst>
              <a:ext uri="{FF2B5EF4-FFF2-40B4-BE49-F238E27FC236}">
                <a16:creationId xmlns:a16="http://schemas.microsoft.com/office/drawing/2014/main" id="{389BE4BF-9A9B-4FDB-A640-C5058F68FD7E}"/>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B04E05A2-D6A6-4728-B22F-D7A69A6461E7}"/>
              </a:ext>
            </a:extLst>
          </p:cNvPr>
          <p:cNvSpPr>
            <a:spLocks noGrp="1"/>
          </p:cNvSpPr>
          <p:nvPr>
            <p:ph type="sldNum" sz="quarter" idx="12"/>
          </p:nvPr>
        </p:nvSpPr>
        <p:spPr/>
        <p:txBody>
          <a:bodyPr/>
          <a:lstStyle/>
          <a:p>
            <a:fld id="{96AD1DEC-B6FD-4620-8BDF-F5E98753F071}" type="slidenum">
              <a:rPr lang="he-IL" smtClean="0"/>
              <a:t>‹#›</a:t>
            </a:fld>
            <a:endParaRPr lang="he-IL"/>
          </a:p>
        </p:txBody>
      </p:sp>
    </p:spTree>
    <p:extLst>
      <p:ext uri="{BB962C8B-B14F-4D97-AF65-F5344CB8AC3E}">
        <p14:creationId xmlns:p14="http://schemas.microsoft.com/office/powerpoint/2010/main" val="3577272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92A3128F-D02B-4046-B98D-2E7BF50AC186}"/>
              </a:ext>
            </a:extLst>
          </p:cNvPr>
          <p:cNvSpPr>
            <a:spLocks noGrp="1"/>
          </p:cNvSpPr>
          <p:nvPr>
            <p:ph type="dt" sz="half" idx="10"/>
          </p:nvPr>
        </p:nvSpPr>
        <p:spPr/>
        <p:txBody>
          <a:bodyPr/>
          <a:lstStyle/>
          <a:p>
            <a:fld id="{2BDE958C-59F9-49CC-8625-337C88DF5480}" type="datetimeFigureOut">
              <a:rPr lang="he-IL" smtClean="0"/>
              <a:t>ד'/חשון/תשפ"ד</a:t>
            </a:fld>
            <a:endParaRPr lang="he-IL"/>
          </a:p>
        </p:txBody>
      </p:sp>
      <p:sp>
        <p:nvSpPr>
          <p:cNvPr id="3" name="מציין מיקום של כותרת תחתונה 2">
            <a:extLst>
              <a:ext uri="{FF2B5EF4-FFF2-40B4-BE49-F238E27FC236}">
                <a16:creationId xmlns:a16="http://schemas.microsoft.com/office/drawing/2014/main" id="{F006F958-F75A-4FE9-B2EC-7CA2859472D6}"/>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49EE77EA-114A-423C-BA06-B5AC76B8FE71}"/>
              </a:ext>
            </a:extLst>
          </p:cNvPr>
          <p:cNvSpPr>
            <a:spLocks noGrp="1"/>
          </p:cNvSpPr>
          <p:nvPr>
            <p:ph type="sldNum" sz="quarter" idx="12"/>
          </p:nvPr>
        </p:nvSpPr>
        <p:spPr/>
        <p:txBody>
          <a:bodyPr/>
          <a:lstStyle/>
          <a:p>
            <a:fld id="{96AD1DEC-B6FD-4620-8BDF-F5E98753F071}" type="slidenum">
              <a:rPr lang="he-IL" smtClean="0"/>
              <a:t>‹#›</a:t>
            </a:fld>
            <a:endParaRPr lang="he-IL"/>
          </a:p>
        </p:txBody>
      </p:sp>
    </p:spTree>
    <p:extLst>
      <p:ext uri="{BB962C8B-B14F-4D97-AF65-F5344CB8AC3E}">
        <p14:creationId xmlns:p14="http://schemas.microsoft.com/office/powerpoint/2010/main" val="2478039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A601A4A-0C80-45D4-8EC0-F4A344F38EAB}"/>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F786B510-F83F-47FC-B515-D45CDADB36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00CF0B85-65F4-4996-ACC3-B70B736F4C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0D91C90D-6A4A-4AB5-BCD9-AF1EFFB83934}"/>
              </a:ext>
            </a:extLst>
          </p:cNvPr>
          <p:cNvSpPr>
            <a:spLocks noGrp="1"/>
          </p:cNvSpPr>
          <p:nvPr>
            <p:ph type="dt" sz="half" idx="10"/>
          </p:nvPr>
        </p:nvSpPr>
        <p:spPr/>
        <p:txBody>
          <a:bodyPr/>
          <a:lstStyle/>
          <a:p>
            <a:fld id="{2BDE958C-59F9-49CC-8625-337C88DF5480}" type="datetimeFigureOut">
              <a:rPr lang="he-IL" smtClean="0"/>
              <a:t>ד'/חשון/תשפ"ד</a:t>
            </a:fld>
            <a:endParaRPr lang="he-IL"/>
          </a:p>
        </p:txBody>
      </p:sp>
      <p:sp>
        <p:nvSpPr>
          <p:cNvPr id="6" name="מציין מיקום של כותרת תחתונה 5">
            <a:extLst>
              <a:ext uri="{FF2B5EF4-FFF2-40B4-BE49-F238E27FC236}">
                <a16:creationId xmlns:a16="http://schemas.microsoft.com/office/drawing/2014/main" id="{17EA4132-696F-459D-B1FB-8E51DAE32ECD}"/>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7221A1BB-70E9-4C5A-8B72-4E7E39D65E55}"/>
              </a:ext>
            </a:extLst>
          </p:cNvPr>
          <p:cNvSpPr>
            <a:spLocks noGrp="1"/>
          </p:cNvSpPr>
          <p:nvPr>
            <p:ph type="sldNum" sz="quarter" idx="12"/>
          </p:nvPr>
        </p:nvSpPr>
        <p:spPr/>
        <p:txBody>
          <a:bodyPr/>
          <a:lstStyle/>
          <a:p>
            <a:fld id="{96AD1DEC-B6FD-4620-8BDF-F5E98753F071}" type="slidenum">
              <a:rPr lang="he-IL" smtClean="0"/>
              <a:t>‹#›</a:t>
            </a:fld>
            <a:endParaRPr lang="he-IL"/>
          </a:p>
        </p:txBody>
      </p:sp>
    </p:spTree>
    <p:extLst>
      <p:ext uri="{BB962C8B-B14F-4D97-AF65-F5344CB8AC3E}">
        <p14:creationId xmlns:p14="http://schemas.microsoft.com/office/powerpoint/2010/main" val="3308525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35A5678-64F4-44EE-A84B-8040EB3F1083}"/>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F05D2D1C-804A-4F06-8B13-648BCF46B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E52844C6-4A67-4689-AD8D-5BC799CDF4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A9F7D4D3-DA95-4104-9AC8-7A0EAB91F0F5}"/>
              </a:ext>
            </a:extLst>
          </p:cNvPr>
          <p:cNvSpPr>
            <a:spLocks noGrp="1"/>
          </p:cNvSpPr>
          <p:nvPr>
            <p:ph type="dt" sz="half" idx="10"/>
          </p:nvPr>
        </p:nvSpPr>
        <p:spPr/>
        <p:txBody>
          <a:bodyPr/>
          <a:lstStyle/>
          <a:p>
            <a:fld id="{2BDE958C-59F9-49CC-8625-337C88DF5480}" type="datetimeFigureOut">
              <a:rPr lang="he-IL" smtClean="0"/>
              <a:t>ד'/חשון/תשפ"ד</a:t>
            </a:fld>
            <a:endParaRPr lang="he-IL"/>
          </a:p>
        </p:txBody>
      </p:sp>
      <p:sp>
        <p:nvSpPr>
          <p:cNvPr id="6" name="מציין מיקום של כותרת תחתונה 5">
            <a:extLst>
              <a:ext uri="{FF2B5EF4-FFF2-40B4-BE49-F238E27FC236}">
                <a16:creationId xmlns:a16="http://schemas.microsoft.com/office/drawing/2014/main" id="{E11FF272-C206-45C0-8935-333264D1DD66}"/>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DFCA10EF-1AAE-4ABD-87B3-786CF1AF6D55}"/>
              </a:ext>
            </a:extLst>
          </p:cNvPr>
          <p:cNvSpPr>
            <a:spLocks noGrp="1"/>
          </p:cNvSpPr>
          <p:nvPr>
            <p:ph type="sldNum" sz="quarter" idx="12"/>
          </p:nvPr>
        </p:nvSpPr>
        <p:spPr/>
        <p:txBody>
          <a:bodyPr/>
          <a:lstStyle/>
          <a:p>
            <a:fld id="{96AD1DEC-B6FD-4620-8BDF-F5E98753F071}" type="slidenum">
              <a:rPr lang="he-IL" smtClean="0"/>
              <a:t>‹#›</a:t>
            </a:fld>
            <a:endParaRPr lang="he-IL"/>
          </a:p>
        </p:txBody>
      </p:sp>
    </p:spTree>
    <p:extLst>
      <p:ext uri="{BB962C8B-B14F-4D97-AF65-F5344CB8AC3E}">
        <p14:creationId xmlns:p14="http://schemas.microsoft.com/office/powerpoint/2010/main" val="3732881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00B0F0"/>
            </a:gs>
            <a:gs pos="54242">
              <a:srgbClr val="C1C0A7"/>
            </a:gs>
            <a:gs pos="17649">
              <a:srgbClr val="00B0F0"/>
            </a:gs>
            <a:gs pos="11119">
              <a:srgbClr val="0070C0"/>
            </a:gs>
            <a:gs pos="26802">
              <a:srgbClr val="65B8B4"/>
            </a:gs>
            <a:gs pos="37000">
              <a:srgbClr val="D5C072"/>
            </a:gs>
            <a:gs pos="0">
              <a:schemeClr val="accent4"/>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24858F0E-6C19-4B83-A7AC-4365C60056D8}"/>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A0F38766-229D-4C6F-B179-53CDFDEFA6AA}"/>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0AD591C8-50F1-43CD-9673-253920C0AC19}"/>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BDE958C-59F9-49CC-8625-337C88DF5480}" type="datetimeFigureOut">
              <a:rPr lang="he-IL" smtClean="0"/>
              <a:t>ד'/חשון/תשפ"ד</a:t>
            </a:fld>
            <a:endParaRPr lang="he-IL"/>
          </a:p>
        </p:txBody>
      </p:sp>
      <p:sp>
        <p:nvSpPr>
          <p:cNvPr id="5" name="מציין מיקום של כותרת תחתונה 4">
            <a:extLst>
              <a:ext uri="{FF2B5EF4-FFF2-40B4-BE49-F238E27FC236}">
                <a16:creationId xmlns:a16="http://schemas.microsoft.com/office/drawing/2014/main" id="{0DFC0D21-73C3-4AF1-9925-65DB7A74E3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0B643736-EFB6-480D-9732-A3291F08F91E}"/>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AD1DEC-B6FD-4620-8BDF-F5E98753F071}" type="slidenum">
              <a:rPr lang="he-IL" smtClean="0"/>
              <a:t>‹#›</a:t>
            </a:fld>
            <a:endParaRPr lang="he-IL"/>
          </a:p>
        </p:txBody>
      </p:sp>
    </p:spTree>
    <p:extLst>
      <p:ext uri="{BB962C8B-B14F-4D97-AF65-F5344CB8AC3E}">
        <p14:creationId xmlns:p14="http://schemas.microsoft.com/office/powerpoint/2010/main" val="3328565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4B1E2B3-7C70-4B0F-B718-C711755BF986}"/>
              </a:ext>
            </a:extLst>
          </p:cNvPr>
          <p:cNvSpPr>
            <a:spLocks noGrp="1"/>
          </p:cNvSpPr>
          <p:nvPr>
            <p:ph type="title"/>
          </p:nvPr>
        </p:nvSpPr>
        <p:spPr>
          <a:xfrm>
            <a:off x="838200" y="365125"/>
            <a:ext cx="10515600" cy="2235200"/>
          </a:xfrm>
        </p:spPr>
        <p:txBody>
          <a:bodyPr>
            <a:normAutofit/>
          </a:bodyPr>
          <a:lstStyle/>
          <a:p>
            <a:r>
              <a:rPr lang="he-IL" sz="6600" b="1" dirty="0">
                <a:solidFill>
                  <a:schemeClr val="accent4"/>
                </a:solidFill>
                <a:latin typeface="Arial" panose="020B0604020202020204" pitchFamily="34" charset="0"/>
                <a:cs typeface="Arial" panose="020B0604020202020204" pitchFamily="34" charset="0"/>
              </a:rPr>
              <a:t>        מצווה ר"ל   </a:t>
            </a:r>
          </a:p>
        </p:txBody>
      </p:sp>
      <p:sp>
        <p:nvSpPr>
          <p:cNvPr id="3" name="מציין מיקום תוכן 2">
            <a:extLst>
              <a:ext uri="{FF2B5EF4-FFF2-40B4-BE49-F238E27FC236}">
                <a16:creationId xmlns:a16="http://schemas.microsoft.com/office/drawing/2014/main" id="{7DA41B4B-2A60-471C-942D-30A5655FF176}"/>
              </a:ext>
            </a:extLst>
          </p:cNvPr>
          <p:cNvSpPr>
            <a:spLocks noGrp="1"/>
          </p:cNvSpPr>
          <p:nvPr>
            <p:ph idx="1"/>
          </p:nvPr>
        </p:nvSpPr>
        <p:spPr/>
        <p:txBody>
          <a:bodyPr/>
          <a:lstStyle/>
          <a:p>
            <a:endParaRPr lang="he-IL" dirty="0"/>
          </a:p>
          <a:p>
            <a:endParaRPr lang="he-IL" dirty="0"/>
          </a:p>
          <a:p>
            <a:pPr marL="0" indent="0">
              <a:buNone/>
            </a:pPr>
            <a:r>
              <a:rPr lang="he-IL" sz="8000" dirty="0"/>
              <a:t>  </a:t>
            </a:r>
            <a:r>
              <a:rPr lang="he-IL" sz="8000" b="1" dirty="0">
                <a:solidFill>
                  <a:schemeClr val="accent1">
                    <a:lumMod val="50000"/>
                  </a:schemeClr>
                </a:solidFill>
              </a:rPr>
              <a:t>שלא נאחר שכר שכיר</a:t>
            </a:r>
          </a:p>
        </p:txBody>
      </p:sp>
    </p:spTree>
    <p:extLst>
      <p:ext uri="{BB962C8B-B14F-4D97-AF65-F5344CB8AC3E}">
        <p14:creationId xmlns:p14="http://schemas.microsoft.com/office/powerpoint/2010/main" val="568408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E763553-FF15-47F1-8276-F55F4A8244E5}"/>
              </a:ext>
            </a:extLst>
          </p:cNvPr>
          <p:cNvSpPr>
            <a:spLocks noGrp="1"/>
          </p:cNvSpPr>
          <p:nvPr>
            <p:ph type="title"/>
          </p:nvPr>
        </p:nvSpPr>
        <p:spPr>
          <a:xfrm>
            <a:off x="838200" y="365126"/>
            <a:ext cx="10515600" cy="939800"/>
          </a:xfrm>
        </p:spPr>
        <p:txBody>
          <a:bodyPr>
            <a:normAutofit/>
          </a:bodyPr>
          <a:lstStyle/>
          <a:p>
            <a:r>
              <a:rPr lang="he-IL" sz="4000" dirty="0"/>
              <a:t>ספר החינוך מפרט זמני תשלום במקרים אחרים :</a:t>
            </a:r>
          </a:p>
        </p:txBody>
      </p:sp>
      <p:sp>
        <p:nvSpPr>
          <p:cNvPr id="3" name="מציין מיקום תוכן 2">
            <a:extLst>
              <a:ext uri="{FF2B5EF4-FFF2-40B4-BE49-F238E27FC236}">
                <a16:creationId xmlns:a16="http://schemas.microsoft.com/office/drawing/2014/main" id="{669C0C17-DB4A-46C9-AA1C-CFAA512D2C0D}"/>
              </a:ext>
            </a:extLst>
          </p:cNvPr>
          <p:cNvSpPr>
            <a:spLocks noGrp="1"/>
          </p:cNvSpPr>
          <p:nvPr>
            <p:ph idx="1"/>
          </p:nvPr>
        </p:nvSpPr>
        <p:spPr>
          <a:xfrm>
            <a:off x="838200" y="1096684"/>
            <a:ext cx="10515600" cy="5033963"/>
          </a:xfrm>
        </p:spPr>
        <p:txBody>
          <a:bodyPr/>
          <a:lstStyle/>
          <a:p>
            <a:pPr marL="0" indent="0">
              <a:buNone/>
            </a:pPr>
            <a:r>
              <a:rPr lang="he-IL" dirty="0"/>
              <a:t>הכלל המנחה-</a:t>
            </a:r>
          </a:p>
        </p:txBody>
      </p:sp>
      <p:sp>
        <p:nvSpPr>
          <p:cNvPr id="4" name="חץ: למטה 3">
            <a:extLst>
              <a:ext uri="{FF2B5EF4-FFF2-40B4-BE49-F238E27FC236}">
                <a16:creationId xmlns:a16="http://schemas.microsoft.com/office/drawing/2014/main" id="{E547D6E8-51B6-4D88-8E18-3AA79DC2365E}"/>
              </a:ext>
            </a:extLst>
          </p:cNvPr>
          <p:cNvSpPr/>
          <p:nvPr/>
        </p:nvSpPr>
        <p:spPr>
          <a:xfrm>
            <a:off x="9525000" y="2162175"/>
            <a:ext cx="504825" cy="5524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תיבת טקסט 6">
            <a:extLst>
              <a:ext uri="{FF2B5EF4-FFF2-40B4-BE49-F238E27FC236}">
                <a16:creationId xmlns:a16="http://schemas.microsoft.com/office/drawing/2014/main" id="{63DA2779-EDB6-4322-B65C-8AB4FF6205E5}"/>
              </a:ext>
            </a:extLst>
          </p:cNvPr>
          <p:cNvSpPr txBox="1"/>
          <p:nvPr/>
        </p:nvSpPr>
        <p:spPr>
          <a:xfrm>
            <a:off x="7200899" y="1666875"/>
            <a:ext cx="4295775" cy="738664"/>
          </a:xfrm>
          <a:prstGeom prst="rect">
            <a:avLst/>
          </a:prstGeom>
          <a:noFill/>
        </p:spPr>
        <p:txBody>
          <a:bodyPr wrap="square" rtlCol="1">
            <a:spAutoFit/>
          </a:bodyPr>
          <a:lstStyle/>
          <a:p>
            <a:r>
              <a:rPr lang="he-IL" sz="2400" b="1" dirty="0"/>
              <a:t>מי שסיימו מלאכתם במהלך היום</a:t>
            </a:r>
          </a:p>
          <a:p>
            <a:endParaRPr lang="he-IL" dirty="0"/>
          </a:p>
        </p:txBody>
      </p:sp>
      <p:sp>
        <p:nvSpPr>
          <p:cNvPr id="8" name="תיבת טקסט 7">
            <a:extLst>
              <a:ext uri="{FF2B5EF4-FFF2-40B4-BE49-F238E27FC236}">
                <a16:creationId xmlns:a16="http://schemas.microsoft.com/office/drawing/2014/main" id="{BB3D510D-F887-4A37-AD53-8CAB8D690259}"/>
              </a:ext>
            </a:extLst>
          </p:cNvPr>
          <p:cNvSpPr txBox="1"/>
          <p:nvPr/>
        </p:nvSpPr>
        <p:spPr>
          <a:xfrm>
            <a:off x="6657975" y="2671466"/>
            <a:ext cx="4962525" cy="461665"/>
          </a:xfrm>
          <a:prstGeom prst="rect">
            <a:avLst/>
          </a:prstGeom>
          <a:noFill/>
        </p:spPr>
        <p:txBody>
          <a:bodyPr wrap="square" rtlCol="1">
            <a:spAutoFit/>
          </a:bodyPr>
          <a:lstStyle/>
          <a:p>
            <a:r>
              <a:rPr lang="he-IL" sz="2400" b="1" dirty="0"/>
              <a:t>   יקבלו שכרם עד סוף היום</a:t>
            </a:r>
          </a:p>
        </p:txBody>
      </p:sp>
      <p:sp>
        <p:nvSpPr>
          <p:cNvPr id="9" name="תיבת טקסט 8">
            <a:extLst>
              <a:ext uri="{FF2B5EF4-FFF2-40B4-BE49-F238E27FC236}">
                <a16:creationId xmlns:a16="http://schemas.microsoft.com/office/drawing/2014/main" id="{3A914685-CF67-4314-9243-12317AD6F66A}"/>
              </a:ext>
            </a:extLst>
          </p:cNvPr>
          <p:cNvSpPr txBox="1"/>
          <p:nvPr/>
        </p:nvSpPr>
        <p:spPr>
          <a:xfrm>
            <a:off x="1476375" y="1666875"/>
            <a:ext cx="3952875" cy="461665"/>
          </a:xfrm>
          <a:prstGeom prst="rect">
            <a:avLst/>
          </a:prstGeom>
          <a:noFill/>
        </p:spPr>
        <p:txBody>
          <a:bodyPr wrap="square" rtlCol="1">
            <a:spAutoFit/>
          </a:bodyPr>
          <a:lstStyle/>
          <a:p>
            <a:r>
              <a:rPr lang="he-IL" sz="2400" b="1" dirty="0"/>
              <a:t>מי שסיימו לעבוד בלילה</a:t>
            </a:r>
          </a:p>
        </p:txBody>
      </p:sp>
      <p:pic>
        <p:nvPicPr>
          <p:cNvPr id="11" name="תמונה 10">
            <a:extLst>
              <a:ext uri="{FF2B5EF4-FFF2-40B4-BE49-F238E27FC236}">
                <a16:creationId xmlns:a16="http://schemas.microsoft.com/office/drawing/2014/main" id="{DB92C56D-3053-4BF6-9D0E-A90919B57CED}"/>
              </a:ext>
            </a:extLst>
          </p:cNvPr>
          <p:cNvPicPr>
            <a:picLocks noChangeAspect="1"/>
          </p:cNvPicPr>
          <p:nvPr/>
        </p:nvPicPr>
        <p:blipFill>
          <a:blip r:embed="rId3"/>
          <a:stretch>
            <a:fillRect/>
          </a:stretch>
        </p:blipFill>
        <p:spPr>
          <a:xfrm>
            <a:off x="3751303" y="2207000"/>
            <a:ext cx="536494" cy="566977"/>
          </a:xfrm>
          <a:prstGeom prst="rect">
            <a:avLst/>
          </a:prstGeom>
        </p:spPr>
      </p:pic>
      <p:sp>
        <p:nvSpPr>
          <p:cNvPr id="12" name="תיבת טקסט 11">
            <a:extLst>
              <a:ext uri="{FF2B5EF4-FFF2-40B4-BE49-F238E27FC236}">
                <a16:creationId xmlns:a16="http://schemas.microsoft.com/office/drawing/2014/main" id="{1B15E295-B1AC-4D8E-A58F-E175CE182450}"/>
              </a:ext>
            </a:extLst>
          </p:cNvPr>
          <p:cNvSpPr txBox="1"/>
          <p:nvPr/>
        </p:nvSpPr>
        <p:spPr>
          <a:xfrm>
            <a:off x="2347139" y="2675931"/>
            <a:ext cx="2801897" cy="461665"/>
          </a:xfrm>
          <a:prstGeom prst="rect">
            <a:avLst/>
          </a:prstGeom>
          <a:noFill/>
        </p:spPr>
        <p:txBody>
          <a:bodyPr wrap="square" rtlCol="1">
            <a:spAutoFit/>
          </a:bodyPr>
          <a:lstStyle/>
          <a:p>
            <a:r>
              <a:rPr lang="he-IL" sz="2400" b="1" dirty="0"/>
              <a:t>זמנם כל הלילה</a:t>
            </a:r>
          </a:p>
        </p:txBody>
      </p:sp>
      <p:pic>
        <p:nvPicPr>
          <p:cNvPr id="16" name="תמונה 15">
            <a:extLst>
              <a:ext uri="{FF2B5EF4-FFF2-40B4-BE49-F238E27FC236}">
                <a16:creationId xmlns:a16="http://schemas.microsoft.com/office/drawing/2014/main" id="{573698C8-BE74-48D5-BCC6-67AB8EFC2B62}"/>
              </a:ext>
            </a:extLst>
          </p:cNvPr>
          <p:cNvPicPr>
            <a:picLocks noChangeAspect="1"/>
          </p:cNvPicPr>
          <p:nvPr/>
        </p:nvPicPr>
        <p:blipFill>
          <a:blip r:embed="rId4"/>
          <a:stretch>
            <a:fillRect/>
          </a:stretch>
        </p:blipFill>
        <p:spPr>
          <a:xfrm>
            <a:off x="10992196" y="4929882"/>
            <a:ext cx="390526" cy="347281"/>
          </a:xfrm>
          <a:prstGeom prst="rect">
            <a:avLst/>
          </a:prstGeom>
        </p:spPr>
      </p:pic>
      <p:sp>
        <p:nvSpPr>
          <p:cNvPr id="17" name="תיבת טקסט 16">
            <a:extLst>
              <a:ext uri="{FF2B5EF4-FFF2-40B4-BE49-F238E27FC236}">
                <a16:creationId xmlns:a16="http://schemas.microsoft.com/office/drawing/2014/main" id="{A465BEFD-15B3-4CC0-9D0A-14D115C72B01}"/>
              </a:ext>
            </a:extLst>
          </p:cNvPr>
          <p:cNvSpPr txBox="1"/>
          <p:nvPr/>
        </p:nvSpPr>
        <p:spPr>
          <a:xfrm>
            <a:off x="1266824" y="3772078"/>
            <a:ext cx="9677401" cy="830997"/>
          </a:xfrm>
          <a:prstGeom prst="rect">
            <a:avLst/>
          </a:prstGeom>
          <a:noFill/>
        </p:spPr>
        <p:txBody>
          <a:bodyPr wrap="square" rtlCol="1">
            <a:spAutoFit/>
          </a:bodyPr>
          <a:lstStyle/>
          <a:p>
            <a:r>
              <a:rPr lang="he-IL" sz="2400" b="1" dirty="0"/>
              <a:t>מי שנשכר למספר שעות(</a:t>
            </a:r>
            <a:r>
              <a:rPr lang="he-IL" sz="2400" dirty="0"/>
              <a:t>לא ליום שלם</a:t>
            </a:r>
            <a:r>
              <a:rPr lang="he-IL" sz="2400" b="1" dirty="0"/>
              <a:t>) גובה שכרו עד סוף יחידת הזמן(יום/לילה) שבה עבד.</a:t>
            </a:r>
          </a:p>
        </p:txBody>
      </p:sp>
      <p:pic>
        <p:nvPicPr>
          <p:cNvPr id="19" name="תמונה 18">
            <a:extLst>
              <a:ext uri="{FF2B5EF4-FFF2-40B4-BE49-F238E27FC236}">
                <a16:creationId xmlns:a16="http://schemas.microsoft.com/office/drawing/2014/main" id="{00B08B5E-E219-4B2D-A2AD-A4E2460E3B81}"/>
              </a:ext>
            </a:extLst>
          </p:cNvPr>
          <p:cNvPicPr>
            <a:picLocks noChangeAspect="1"/>
          </p:cNvPicPr>
          <p:nvPr/>
        </p:nvPicPr>
        <p:blipFill>
          <a:blip r:embed="rId5"/>
          <a:stretch>
            <a:fillRect/>
          </a:stretch>
        </p:blipFill>
        <p:spPr>
          <a:xfrm>
            <a:off x="10992196" y="3893264"/>
            <a:ext cx="390178" cy="345201"/>
          </a:xfrm>
          <a:prstGeom prst="rect">
            <a:avLst/>
          </a:prstGeom>
        </p:spPr>
      </p:pic>
      <p:sp>
        <p:nvSpPr>
          <p:cNvPr id="20" name="תיבת טקסט 19">
            <a:extLst>
              <a:ext uri="{FF2B5EF4-FFF2-40B4-BE49-F238E27FC236}">
                <a16:creationId xmlns:a16="http://schemas.microsoft.com/office/drawing/2014/main" id="{E75FD37B-9077-41FF-B3CA-1636F8BE2764}"/>
              </a:ext>
            </a:extLst>
          </p:cNvPr>
          <p:cNvSpPr txBox="1"/>
          <p:nvPr/>
        </p:nvSpPr>
        <p:spPr>
          <a:xfrm>
            <a:off x="1409701" y="4872691"/>
            <a:ext cx="9525000" cy="461665"/>
          </a:xfrm>
          <a:prstGeom prst="rect">
            <a:avLst/>
          </a:prstGeom>
          <a:noFill/>
        </p:spPr>
        <p:txBody>
          <a:bodyPr wrap="square" rtlCol="1">
            <a:spAutoFit/>
          </a:bodyPr>
          <a:lstStyle/>
          <a:p>
            <a:r>
              <a:rPr lang="he-IL" sz="2400" b="1" dirty="0"/>
              <a:t>מי שנשכר לפרק זמן ארוך(</a:t>
            </a:r>
            <a:r>
              <a:rPr lang="he-IL" sz="2400" dirty="0"/>
              <a:t>שבוע/חודש/שנה.</a:t>
            </a:r>
            <a:r>
              <a:rPr lang="he-IL" sz="2400" b="1" dirty="0"/>
              <a:t>..) גובה לפי שעת סיום מלאכתו.</a:t>
            </a:r>
          </a:p>
        </p:txBody>
      </p:sp>
      <p:pic>
        <p:nvPicPr>
          <p:cNvPr id="6" name="תמונה 5">
            <a:extLst>
              <a:ext uri="{FF2B5EF4-FFF2-40B4-BE49-F238E27FC236}">
                <a16:creationId xmlns:a16="http://schemas.microsoft.com/office/drawing/2014/main" id="{24010DF2-2459-4E0F-B3B6-FCC79880072E}"/>
              </a:ext>
            </a:extLst>
          </p:cNvPr>
          <p:cNvPicPr>
            <a:picLocks noChangeAspect="1"/>
          </p:cNvPicPr>
          <p:nvPr/>
        </p:nvPicPr>
        <p:blipFill>
          <a:blip r:embed="rId6"/>
          <a:stretch>
            <a:fillRect/>
          </a:stretch>
        </p:blipFill>
        <p:spPr>
          <a:xfrm>
            <a:off x="5670611" y="1143894"/>
            <a:ext cx="1763912" cy="1480364"/>
          </a:xfrm>
          <a:prstGeom prst="rect">
            <a:avLst/>
          </a:prstGeom>
        </p:spPr>
      </p:pic>
      <p:pic>
        <p:nvPicPr>
          <p:cNvPr id="14" name="תמונה 13">
            <a:extLst>
              <a:ext uri="{FF2B5EF4-FFF2-40B4-BE49-F238E27FC236}">
                <a16:creationId xmlns:a16="http://schemas.microsoft.com/office/drawing/2014/main" id="{6FC65B91-B315-479D-8260-33EF21C36F94}"/>
              </a:ext>
            </a:extLst>
          </p:cNvPr>
          <p:cNvPicPr>
            <a:picLocks noChangeAspect="1"/>
          </p:cNvPicPr>
          <p:nvPr/>
        </p:nvPicPr>
        <p:blipFill>
          <a:blip r:embed="rId7"/>
          <a:stretch>
            <a:fillRect/>
          </a:stretch>
        </p:blipFill>
        <p:spPr>
          <a:xfrm>
            <a:off x="450912" y="1176428"/>
            <a:ext cx="1917577" cy="1475899"/>
          </a:xfrm>
          <a:prstGeom prst="rect">
            <a:avLst/>
          </a:prstGeom>
        </p:spPr>
      </p:pic>
    </p:spTree>
    <p:extLst>
      <p:ext uri="{BB962C8B-B14F-4D97-AF65-F5344CB8AC3E}">
        <p14:creationId xmlns:p14="http://schemas.microsoft.com/office/powerpoint/2010/main" val="132403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circle(in)">
                                      <p:cBhvr>
                                        <p:cTn id="25" dur="20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80">
                                          <p:stCondLst>
                                            <p:cond delay="0"/>
                                          </p:stCondLst>
                                        </p:cTn>
                                        <p:tgtEl>
                                          <p:spTgt spid="6"/>
                                        </p:tgtEl>
                                      </p:cBhvr>
                                    </p:animEffect>
                                    <p:anim calcmode="lin" valueType="num">
                                      <p:cBhvr>
                                        <p:cTn id="3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6" dur="26">
                                          <p:stCondLst>
                                            <p:cond delay="650"/>
                                          </p:stCondLst>
                                        </p:cTn>
                                        <p:tgtEl>
                                          <p:spTgt spid="6"/>
                                        </p:tgtEl>
                                      </p:cBhvr>
                                      <p:to x="100000" y="60000"/>
                                    </p:animScale>
                                    <p:animScale>
                                      <p:cBhvr>
                                        <p:cTn id="37" dur="166" decel="50000">
                                          <p:stCondLst>
                                            <p:cond delay="676"/>
                                          </p:stCondLst>
                                        </p:cTn>
                                        <p:tgtEl>
                                          <p:spTgt spid="6"/>
                                        </p:tgtEl>
                                      </p:cBhvr>
                                      <p:to x="100000" y="100000"/>
                                    </p:animScale>
                                    <p:animScale>
                                      <p:cBhvr>
                                        <p:cTn id="38" dur="26">
                                          <p:stCondLst>
                                            <p:cond delay="1312"/>
                                          </p:stCondLst>
                                        </p:cTn>
                                        <p:tgtEl>
                                          <p:spTgt spid="6"/>
                                        </p:tgtEl>
                                      </p:cBhvr>
                                      <p:to x="100000" y="80000"/>
                                    </p:animScale>
                                    <p:animScale>
                                      <p:cBhvr>
                                        <p:cTn id="39" dur="166" decel="50000">
                                          <p:stCondLst>
                                            <p:cond delay="1338"/>
                                          </p:stCondLst>
                                        </p:cTn>
                                        <p:tgtEl>
                                          <p:spTgt spid="6"/>
                                        </p:tgtEl>
                                      </p:cBhvr>
                                      <p:to x="100000" y="100000"/>
                                    </p:animScale>
                                    <p:animScale>
                                      <p:cBhvr>
                                        <p:cTn id="40" dur="26">
                                          <p:stCondLst>
                                            <p:cond delay="1642"/>
                                          </p:stCondLst>
                                        </p:cTn>
                                        <p:tgtEl>
                                          <p:spTgt spid="6"/>
                                        </p:tgtEl>
                                      </p:cBhvr>
                                      <p:to x="100000" y="90000"/>
                                    </p:animScale>
                                    <p:animScale>
                                      <p:cBhvr>
                                        <p:cTn id="41" dur="166" decel="50000">
                                          <p:stCondLst>
                                            <p:cond delay="1668"/>
                                          </p:stCondLst>
                                        </p:cTn>
                                        <p:tgtEl>
                                          <p:spTgt spid="6"/>
                                        </p:tgtEl>
                                      </p:cBhvr>
                                      <p:to x="100000" y="100000"/>
                                    </p:animScale>
                                    <p:animScale>
                                      <p:cBhvr>
                                        <p:cTn id="42" dur="26">
                                          <p:stCondLst>
                                            <p:cond delay="1808"/>
                                          </p:stCondLst>
                                        </p:cTn>
                                        <p:tgtEl>
                                          <p:spTgt spid="6"/>
                                        </p:tgtEl>
                                      </p:cBhvr>
                                      <p:to x="100000" y="95000"/>
                                    </p:animScale>
                                    <p:animScale>
                                      <p:cBhvr>
                                        <p:cTn id="43" dur="166" decel="50000">
                                          <p:stCondLst>
                                            <p:cond delay="1834"/>
                                          </p:stCondLst>
                                        </p:cTn>
                                        <p:tgtEl>
                                          <p:spTgt spid="6"/>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1000"/>
                                        <p:tgtEl>
                                          <p:spTgt spid="4"/>
                                        </p:tgtEl>
                                      </p:cBhvr>
                                    </p:animEffect>
                                    <p:anim calcmode="lin" valueType="num">
                                      <p:cBhvr>
                                        <p:cTn id="49" dur="1000" fill="hold"/>
                                        <p:tgtEl>
                                          <p:spTgt spid="4"/>
                                        </p:tgtEl>
                                        <p:attrNameLst>
                                          <p:attrName>ppt_x</p:attrName>
                                        </p:attrNameLst>
                                      </p:cBhvr>
                                      <p:tavLst>
                                        <p:tav tm="0">
                                          <p:val>
                                            <p:strVal val="#ppt_x"/>
                                          </p:val>
                                        </p:tav>
                                        <p:tav tm="100000">
                                          <p:val>
                                            <p:strVal val="#ppt_x"/>
                                          </p:val>
                                        </p:tav>
                                      </p:tavLst>
                                    </p:anim>
                                    <p:anim calcmode="lin" valueType="num">
                                      <p:cBhvr>
                                        <p:cTn id="5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8">
                                            <p:txEl>
                                              <p:pRg st="0" end="0"/>
                                            </p:txEl>
                                          </p:spTgt>
                                        </p:tgtEl>
                                        <p:attrNameLst>
                                          <p:attrName>style.visibility</p:attrName>
                                        </p:attrNameLst>
                                      </p:cBhvr>
                                      <p:to>
                                        <p:strVal val="visible"/>
                                      </p:to>
                                    </p:set>
                                    <p:animEffect transition="in" filter="fade">
                                      <p:cBhvr>
                                        <p:cTn id="55" dur="1000"/>
                                        <p:tgtEl>
                                          <p:spTgt spid="8">
                                            <p:txEl>
                                              <p:pRg st="0" end="0"/>
                                            </p:txEl>
                                          </p:spTgt>
                                        </p:tgtEl>
                                      </p:cBhvr>
                                    </p:animEffect>
                                    <p:anim calcmode="lin" valueType="num">
                                      <p:cBhvr>
                                        <p:cTn id="5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80">
                                          <p:stCondLst>
                                            <p:cond delay="0"/>
                                          </p:stCondLst>
                                        </p:cTn>
                                        <p:tgtEl>
                                          <p:spTgt spid="9"/>
                                        </p:tgtEl>
                                      </p:cBhvr>
                                    </p:animEffect>
                                    <p:anim calcmode="lin" valueType="num">
                                      <p:cBhvr>
                                        <p:cTn id="6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8" dur="26">
                                          <p:stCondLst>
                                            <p:cond delay="650"/>
                                          </p:stCondLst>
                                        </p:cTn>
                                        <p:tgtEl>
                                          <p:spTgt spid="9"/>
                                        </p:tgtEl>
                                      </p:cBhvr>
                                      <p:to x="100000" y="60000"/>
                                    </p:animScale>
                                    <p:animScale>
                                      <p:cBhvr>
                                        <p:cTn id="69" dur="166" decel="50000">
                                          <p:stCondLst>
                                            <p:cond delay="676"/>
                                          </p:stCondLst>
                                        </p:cTn>
                                        <p:tgtEl>
                                          <p:spTgt spid="9"/>
                                        </p:tgtEl>
                                      </p:cBhvr>
                                      <p:to x="100000" y="100000"/>
                                    </p:animScale>
                                    <p:animScale>
                                      <p:cBhvr>
                                        <p:cTn id="70" dur="26">
                                          <p:stCondLst>
                                            <p:cond delay="1312"/>
                                          </p:stCondLst>
                                        </p:cTn>
                                        <p:tgtEl>
                                          <p:spTgt spid="9"/>
                                        </p:tgtEl>
                                      </p:cBhvr>
                                      <p:to x="100000" y="80000"/>
                                    </p:animScale>
                                    <p:animScale>
                                      <p:cBhvr>
                                        <p:cTn id="71" dur="166" decel="50000">
                                          <p:stCondLst>
                                            <p:cond delay="1338"/>
                                          </p:stCondLst>
                                        </p:cTn>
                                        <p:tgtEl>
                                          <p:spTgt spid="9"/>
                                        </p:tgtEl>
                                      </p:cBhvr>
                                      <p:to x="100000" y="100000"/>
                                    </p:animScale>
                                    <p:animScale>
                                      <p:cBhvr>
                                        <p:cTn id="72" dur="26">
                                          <p:stCondLst>
                                            <p:cond delay="1642"/>
                                          </p:stCondLst>
                                        </p:cTn>
                                        <p:tgtEl>
                                          <p:spTgt spid="9"/>
                                        </p:tgtEl>
                                      </p:cBhvr>
                                      <p:to x="100000" y="90000"/>
                                    </p:animScale>
                                    <p:animScale>
                                      <p:cBhvr>
                                        <p:cTn id="73" dur="166" decel="50000">
                                          <p:stCondLst>
                                            <p:cond delay="1668"/>
                                          </p:stCondLst>
                                        </p:cTn>
                                        <p:tgtEl>
                                          <p:spTgt spid="9"/>
                                        </p:tgtEl>
                                      </p:cBhvr>
                                      <p:to x="100000" y="100000"/>
                                    </p:animScale>
                                    <p:animScale>
                                      <p:cBhvr>
                                        <p:cTn id="74" dur="26">
                                          <p:stCondLst>
                                            <p:cond delay="1808"/>
                                          </p:stCondLst>
                                        </p:cTn>
                                        <p:tgtEl>
                                          <p:spTgt spid="9"/>
                                        </p:tgtEl>
                                      </p:cBhvr>
                                      <p:to x="100000" y="95000"/>
                                    </p:animScale>
                                    <p:animScale>
                                      <p:cBhvr>
                                        <p:cTn id="75" dur="166" decel="50000">
                                          <p:stCondLst>
                                            <p:cond delay="1834"/>
                                          </p:stCondLst>
                                        </p:cTn>
                                        <p:tgtEl>
                                          <p:spTgt spid="9"/>
                                        </p:tgtEl>
                                      </p:cBhvr>
                                      <p:to x="100000" y="100000"/>
                                    </p:animScale>
                                  </p:childTnLst>
                                </p:cTn>
                              </p:par>
                            </p:childTnLst>
                          </p:cTn>
                        </p:par>
                      </p:childTnLst>
                    </p:cTn>
                  </p:par>
                  <p:par>
                    <p:cTn id="76" fill="hold">
                      <p:stCondLst>
                        <p:cond delay="indefinite"/>
                      </p:stCondLst>
                      <p:childTnLst>
                        <p:par>
                          <p:cTn id="77" fill="hold">
                            <p:stCondLst>
                              <p:cond delay="0"/>
                            </p:stCondLst>
                            <p:childTnLst>
                              <p:par>
                                <p:cTn id="78" presetID="6" presetClass="entr" presetSubtype="16" fill="hold" nodeType="click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circle(in)">
                                      <p:cBhvr>
                                        <p:cTn id="80" dur="2000"/>
                                        <p:tgtEl>
                                          <p:spTgt spid="14"/>
                                        </p:tgtEl>
                                      </p:cBhvr>
                                    </p:animEffect>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nodeType="click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wipe(down)">
                                      <p:cBhvr>
                                        <p:cTn id="85" dur="580">
                                          <p:stCondLst>
                                            <p:cond delay="0"/>
                                          </p:stCondLst>
                                        </p:cTn>
                                        <p:tgtEl>
                                          <p:spTgt spid="11"/>
                                        </p:tgtEl>
                                      </p:cBhvr>
                                    </p:animEffect>
                                    <p:anim calcmode="lin" valueType="num">
                                      <p:cBhvr>
                                        <p:cTn id="8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91" dur="26">
                                          <p:stCondLst>
                                            <p:cond delay="650"/>
                                          </p:stCondLst>
                                        </p:cTn>
                                        <p:tgtEl>
                                          <p:spTgt spid="11"/>
                                        </p:tgtEl>
                                      </p:cBhvr>
                                      <p:to x="100000" y="60000"/>
                                    </p:animScale>
                                    <p:animScale>
                                      <p:cBhvr>
                                        <p:cTn id="92" dur="166" decel="50000">
                                          <p:stCondLst>
                                            <p:cond delay="676"/>
                                          </p:stCondLst>
                                        </p:cTn>
                                        <p:tgtEl>
                                          <p:spTgt spid="11"/>
                                        </p:tgtEl>
                                      </p:cBhvr>
                                      <p:to x="100000" y="100000"/>
                                    </p:animScale>
                                    <p:animScale>
                                      <p:cBhvr>
                                        <p:cTn id="93" dur="26">
                                          <p:stCondLst>
                                            <p:cond delay="1312"/>
                                          </p:stCondLst>
                                        </p:cTn>
                                        <p:tgtEl>
                                          <p:spTgt spid="11"/>
                                        </p:tgtEl>
                                      </p:cBhvr>
                                      <p:to x="100000" y="80000"/>
                                    </p:animScale>
                                    <p:animScale>
                                      <p:cBhvr>
                                        <p:cTn id="94" dur="166" decel="50000">
                                          <p:stCondLst>
                                            <p:cond delay="1338"/>
                                          </p:stCondLst>
                                        </p:cTn>
                                        <p:tgtEl>
                                          <p:spTgt spid="11"/>
                                        </p:tgtEl>
                                      </p:cBhvr>
                                      <p:to x="100000" y="100000"/>
                                    </p:animScale>
                                    <p:animScale>
                                      <p:cBhvr>
                                        <p:cTn id="95" dur="26">
                                          <p:stCondLst>
                                            <p:cond delay="1642"/>
                                          </p:stCondLst>
                                        </p:cTn>
                                        <p:tgtEl>
                                          <p:spTgt spid="11"/>
                                        </p:tgtEl>
                                      </p:cBhvr>
                                      <p:to x="100000" y="90000"/>
                                    </p:animScale>
                                    <p:animScale>
                                      <p:cBhvr>
                                        <p:cTn id="96" dur="166" decel="50000">
                                          <p:stCondLst>
                                            <p:cond delay="1668"/>
                                          </p:stCondLst>
                                        </p:cTn>
                                        <p:tgtEl>
                                          <p:spTgt spid="11"/>
                                        </p:tgtEl>
                                      </p:cBhvr>
                                      <p:to x="100000" y="100000"/>
                                    </p:animScale>
                                    <p:animScale>
                                      <p:cBhvr>
                                        <p:cTn id="97" dur="26">
                                          <p:stCondLst>
                                            <p:cond delay="1808"/>
                                          </p:stCondLst>
                                        </p:cTn>
                                        <p:tgtEl>
                                          <p:spTgt spid="11"/>
                                        </p:tgtEl>
                                      </p:cBhvr>
                                      <p:to x="100000" y="95000"/>
                                    </p:animScale>
                                    <p:animScale>
                                      <p:cBhvr>
                                        <p:cTn id="98" dur="166" decel="50000">
                                          <p:stCondLst>
                                            <p:cond delay="1834"/>
                                          </p:stCondLst>
                                        </p:cTn>
                                        <p:tgtEl>
                                          <p:spTgt spid="11"/>
                                        </p:tgtEl>
                                      </p:cBhvr>
                                      <p:to x="100000" y="100000"/>
                                    </p:animScale>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nodeType="clickEffect">
                                  <p:stCondLst>
                                    <p:cond delay="0"/>
                                  </p:stCondLst>
                                  <p:childTnLst>
                                    <p:set>
                                      <p:cBhvr>
                                        <p:cTn id="102" dur="1" fill="hold">
                                          <p:stCondLst>
                                            <p:cond delay="0"/>
                                          </p:stCondLst>
                                        </p:cTn>
                                        <p:tgtEl>
                                          <p:spTgt spid="12">
                                            <p:txEl>
                                              <p:pRg st="0" end="0"/>
                                            </p:txEl>
                                          </p:spTgt>
                                        </p:tgtEl>
                                        <p:attrNameLst>
                                          <p:attrName>style.visibility</p:attrName>
                                        </p:attrNameLst>
                                      </p:cBhvr>
                                      <p:to>
                                        <p:strVal val="visible"/>
                                      </p:to>
                                    </p:set>
                                    <p:animEffect transition="in" filter="fade">
                                      <p:cBhvr>
                                        <p:cTn id="103" dur="1000"/>
                                        <p:tgtEl>
                                          <p:spTgt spid="12">
                                            <p:txEl>
                                              <p:pRg st="0" end="0"/>
                                            </p:txEl>
                                          </p:spTgt>
                                        </p:tgtEl>
                                      </p:cBhvr>
                                    </p:animEffect>
                                    <p:anim calcmode="lin" valueType="num">
                                      <p:cBhvr>
                                        <p:cTn id="104"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26" presetClass="entr" presetSubtype="0" fill="hold" nodeType="clickEffect">
                                  <p:stCondLst>
                                    <p:cond delay="0"/>
                                  </p:stCondLst>
                                  <p:childTnLst>
                                    <p:set>
                                      <p:cBhvr>
                                        <p:cTn id="109" dur="1" fill="hold">
                                          <p:stCondLst>
                                            <p:cond delay="0"/>
                                          </p:stCondLst>
                                        </p:cTn>
                                        <p:tgtEl>
                                          <p:spTgt spid="19"/>
                                        </p:tgtEl>
                                        <p:attrNameLst>
                                          <p:attrName>style.visibility</p:attrName>
                                        </p:attrNameLst>
                                      </p:cBhvr>
                                      <p:to>
                                        <p:strVal val="visible"/>
                                      </p:to>
                                    </p:set>
                                    <p:animEffect transition="in" filter="wipe(down)">
                                      <p:cBhvr>
                                        <p:cTn id="110" dur="580">
                                          <p:stCondLst>
                                            <p:cond delay="0"/>
                                          </p:stCondLst>
                                        </p:cTn>
                                        <p:tgtEl>
                                          <p:spTgt spid="19"/>
                                        </p:tgtEl>
                                      </p:cBhvr>
                                    </p:animEffect>
                                    <p:anim calcmode="lin" valueType="num">
                                      <p:cBhvr>
                                        <p:cTn id="111"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16" dur="26">
                                          <p:stCondLst>
                                            <p:cond delay="650"/>
                                          </p:stCondLst>
                                        </p:cTn>
                                        <p:tgtEl>
                                          <p:spTgt spid="19"/>
                                        </p:tgtEl>
                                      </p:cBhvr>
                                      <p:to x="100000" y="60000"/>
                                    </p:animScale>
                                    <p:animScale>
                                      <p:cBhvr>
                                        <p:cTn id="117" dur="166" decel="50000">
                                          <p:stCondLst>
                                            <p:cond delay="676"/>
                                          </p:stCondLst>
                                        </p:cTn>
                                        <p:tgtEl>
                                          <p:spTgt spid="19"/>
                                        </p:tgtEl>
                                      </p:cBhvr>
                                      <p:to x="100000" y="100000"/>
                                    </p:animScale>
                                    <p:animScale>
                                      <p:cBhvr>
                                        <p:cTn id="118" dur="26">
                                          <p:stCondLst>
                                            <p:cond delay="1312"/>
                                          </p:stCondLst>
                                        </p:cTn>
                                        <p:tgtEl>
                                          <p:spTgt spid="19"/>
                                        </p:tgtEl>
                                      </p:cBhvr>
                                      <p:to x="100000" y="80000"/>
                                    </p:animScale>
                                    <p:animScale>
                                      <p:cBhvr>
                                        <p:cTn id="119" dur="166" decel="50000">
                                          <p:stCondLst>
                                            <p:cond delay="1338"/>
                                          </p:stCondLst>
                                        </p:cTn>
                                        <p:tgtEl>
                                          <p:spTgt spid="19"/>
                                        </p:tgtEl>
                                      </p:cBhvr>
                                      <p:to x="100000" y="100000"/>
                                    </p:animScale>
                                    <p:animScale>
                                      <p:cBhvr>
                                        <p:cTn id="120" dur="26">
                                          <p:stCondLst>
                                            <p:cond delay="1642"/>
                                          </p:stCondLst>
                                        </p:cTn>
                                        <p:tgtEl>
                                          <p:spTgt spid="19"/>
                                        </p:tgtEl>
                                      </p:cBhvr>
                                      <p:to x="100000" y="90000"/>
                                    </p:animScale>
                                    <p:animScale>
                                      <p:cBhvr>
                                        <p:cTn id="121" dur="166" decel="50000">
                                          <p:stCondLst>
                                            <p:cond delay="1668"/>
                                          </p:stCondLst>
                                        </p:cTn>
                                        <p:tgtEl>
                                          <p:spTgt spid="19"/>
                                        </p:tgtEl>
                                      </p:cBhvr>
                                      <p:to x="100000" y="100000"/>
                                    </p:animScale>
                                    <p:animScale>
                                      <p:cBhvr>
                                        <p:cTn id="122" dur="26">
                                          <p:stCondLst>
                                            <p:cond delay="1808"/>
                                          </p:stCondLst>
                                        </p:cTn>
                                        <p:tgtEl>
                                          <p:spTgt spid="19"/>
                                        </p:tgtEl>
                                      </p:cBhvr>
                                      <p:to x="100000" y="95000"/>
                                    </p:animScale>
                                    <p:animScale>
                                      <p:cBhvr>
                                        <p:cTn id="123" dur="166" decel="50000">
                                          <p:stCondLst>
                                            <p:cond delay="1834"/>
                                          </p:stCondLst>
                                        </p:cTn>
                                        <p:tgtEl>
                                          <p:spTgt spid="19"/>
                                        </p:tgtEl>
                                      </p:cBhvr>
                                      <p:to x="100000" y="100000"/>
                                    </p:animScale>
                                  </p:childTnLst>
                                </p:cTn>
                              </p:par>
                            </p:childTnLst>
                          </p:cTn>
                        </p:par>
                      </p:childTnLst>
                    </p:cTn>
                  </p:par>
                  <p:par>
                    <p:cTn id="124" fill="hold">
                      <p:stCondLst>
                        <p:cond delay="indefinite"/>
                      </p:stCondLst>
                      <p:childTnLst>
                        <p:par>
                          <p:cTn id="125" fill="hold">
                            <p:stCondLst>
                              <p:cond delay="0"/>
                            </p:stCondLst>
                            <p:childTnLst>
                              <p:par>
                                <p:cTn id="126" presetID="6" presetClass="entr" presetSubtype="16" fill="hold" nodeType="clickEffect">
                                  <p:stCondLst>
                                    <p:cond delay="0"/>
                                  </p:stCondLst>
                                  <p:childTnLst>
                                    <p:set>
                                      <p:cBhvr>
                                        <p:cTn id="127" dur="1" fill="hold">
                                          <p:stCondLst>
                                            <p:cond delay="0"/>
                                          </p:stCondLst>
                                        </p:cTn>
                                        <p:tgtEl>
                                          <p:spTgt spid="17">
                                            <p:txEl>
                                              <p:pRg st="0" end="0"/>
                                            </p:txEl>
                                          </p:spTgt>
                                        </p:tgtEl>
                                        <p:attrNameLst>
                                          <p:attrName>style.visibility</p:attrName>
                                        </p:attrNameLst>
                                      </p:cBhvr>
                                      <p:to>
                                        <p:strVal val="visible"/>
                                      </p:to>
                                    </p:set>
                                    <p:animEffect transition="in" filter="circle(in)">
                                      <p:cBhvr>
                                        <p:cTn id="128" dur="2000"/>
                                        <p:tgtEl>
                                          <p:spTgt spid="17">
                                            <p:txEl>
                                              <p:pRg st="0" end="0"/>
                                            </p:txEl>
                                          </p:spTgt>
                                        </p:tgtEl>
                                      </p:cBhvr>
                                    </p:animEffect>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nodeType="click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down)">
                                      <p:cBhvr>
                                        <p:cTn id="133" dur="580">
                                          <p:stCondLst>
                                            <p:cond delay="0"/>
                                          </p:stCondLst>
                                        </p:cTn>
                                        <p:tgtEl>
                                          <p:spTgt spid="16"/>
                                        </p:tgtEl>
                                      </p:cBhvr>
                                    </p:animEffect>
                                    <p:anim calcmode="lin" valueType="num">
                                      <p:cBhvr>
                                        <p:cTn id="13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9" dur="26">
                                          <p:stCondLst>
                                            <p:cond delay="650"/>
                                          </p:stCondLst>
                                        </p:cTn>
                                        <p:tgtEl>
                                          <p:spTgt spid="16"/>
                                        </p:tgtEl>
                                      </p:cBhvr>
                                      <p:to x="100000" y="60000"/>
                                    </p:animScale>
                                    <p:animScale>
                                      <p:cBhvr>
                                        <p:cTn id="140" dur="166" decel="50000">
                                          <p:stCondLst>
                                            <p:cond delay="676"/>
                                          </p:stCondLst>
                                        </p:cTn>
                                        <p:tgtEl>
                                          <p:spTgt spid="16"/>
                                        </p:tgtEl>
                                      </p:cBhvr>
                                      <p:to x="100000" y="100000"/>
                                    </p:animScale>
                                    <p:animScale>
                                      <p:cBhvr>
                                        <p:cTn id="141" dur="26">
                                          <p:stCondLst>
                                            <p:cond delay="1312"/>
                                          </p:stCondLst>
                                        </p:cTn>
                                        <p:tgtEl>
                                          <p:spTgt spid="16"/>
                                        </p:tgtEl>
                                      </p:cBhvr>
                                      <p:to x="100000" y="80000"/>
                                    </p:animScale>
                                    <p:animScale>
                                      <p:cBhvr>
                                        <p:cTn id="142" dur="166" decel="50000">
                                          <p:stCondLst>
                                            <p:cond delay="1338"/>
                                          </p:stCondLst>
                                        </p:cTn>
                                        <p:tgtEl>
                                          <p:spTgt spid="16"/>
                                        </p:tgtEl>
                                      </p:cBhvr>
                                      <p:to x="100000" y="100000"/>
                                    </p:animScale>
                                    <p:animScale>
                                      <p:cBhvr>
                                        <p:cTn id="143" dur="26">
                                          <p:stCondLst>
                                            <p:cond delay="1642"/>
                                          </p:stCondLst>
                                        </p:cTn>
                                        <p:tgtEl>
                                          <p:spTgt spid="16"/>
                                        </p:tgtEl>
                                      </p:cBhvr>
                                      <p:to x="100000" y="90000"/>
                                    </p:animScale>
                                    <p:animScale>
                                      <p:cBhvr>
                                        <p:cTn id="144" dur="166" decel="50000">
                                          <p:stCondLst>
                                            <p:cond delay="1668"/>
                                          </p:stCondLst>
                                        </p:cTn>
                                        <p:tgtEl>
                                          <p:spTgt spid="16"/>
                                        </p:tgtEl>
                                      </p:cBhvr>
                                      <p:to x="100000" y="100000"/>
                                    </p:animScale>
                                    <p:animScale>
                                      <p:cBhvr>
                                        <p:cTn id="145" dur="26">
                                          <p:stCondLst>
                                            <p:cond delay="1808"/>
                                          </p:stCondLst>
                                        </p:cTn>
                                        <p:tgtEl>
                                          <p:spTgt spid="16"/>
                                        </p:tgtEl>
                                      </p:cBhvr>
                                      <p:to x="100000" y="95000"/>
                                    </p:animScale>
                                    <p:animScale>
                                      <p:cBhvr>
                                        <p:cTn id="146" dur="166" decel="50000">
                                          <p:stCondLst>
                                            <p:cond delay="1834"/>
                                          </p:stCondLst>
                                        </p:cTn>
                                        <p:tgtEl>
                                          <p:spTgt spid="16"/>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6" presetClass="entr" presetSubtype="16" fill="hold" grpId="0" nodeType="clickEffect">
                                  <p:stCondLst>
                                    <p:cond delay="0"/>
                                  </p:stCondLst>
                                  <p:childTnLst>
                                    <p:set>
                                      <p:cBhvr>
                                        <p:cTn id="150" dur="1" fill="hold">
                                          <p:stCondLst>
                                            <p:cond delay="0"/>
                                          </p:stCondLst>
                                        </p:cTn>
                                        <p:tgtEl>
                                          <p:spTgt spid="20"/>
                                        </p:tgtEl>
                                        <p:attrNameLst>
                                          <p:attrName>style.visibility</p:attrName>
                                        </p:attrNameLst>
                                      </p:cBhvr>
                                      <p:to>
                                        <p:strVal val="visible"/>
                                      </p:to>
                                    </p:set>
                                    <p:animEffect transition="in" filter="circle(in)">
                                      <p:cBhvr>
                                        <p:cTn id="151"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56C9215-43FD-4BDB-8329-0E00BD806F82}"/>
              </a:ext>
            </a:extLst>
          </p:cNvPr>
          <p:cNvSpPr>
            <a:spLocks noGrp="1"/>
          </p:cNvSpPr>
          <p:nvPr>
            <p:ph type="title"/>
          </p:nvPr>
        </p:nvSpPr>
        <p:spPr>
          <a:xfrm>
            <a:off x="5761608" y="365125"/>
            <a:ext cx="5592192" cy="3319108"/>
          </a:xfrm>
        </p:spPr>
        <p:txBody>
          <a:bodyPr>
            <a:normAutofit/>
          </a:bodyPr>
          <a:lstStyle/>
          <a:p>
            <a:r>
              <a:rPr lang="he-IL" sz="3600" b="1" dirty="0"/>
              <a:t>ודין </a:t>
            </a:r>
            <a:br>
              <a:rPr lang="he-IL" sz="3600" b="1" dirty="0"/>
            </a:br>
            <a:r>
              <a:rPr lang="he-IL" sz="3600" b="1" dirty="0"/>
              <a:t>נתן טליתו לאמן, גמרה והודיעו, כל זמן שהטלית ביד אמן, אינו עובר נתנה לו ולא פרעו ביום שנתנה לו, עובר,</a:t>
            </a:r>
            <a:br>
              <a:rPr lang="he-IL" sz="3600" b="1" dirty="0"/>
            </a:br>
            <a:r>
              <a:rPr lang="he-IL" sz="3600" b="1" dirty="0"/>
              <a:t> </a:t>
            </a:r>
            <a:r>
              <a:rPr lang="he-IL" sz="3600" b="1" dirty="0">
                <a:solidFill>
                  <a:schemeClr val="accent1">
                    <a:lumMod val="50000"/>
                  </a:schemeClr>
                </a:solidFill>
              </a:rPr>
              <a:t>שהקבלנות כשכירות.</a:t>
            </a:r>
            <a:endParaRPr lang="he-IL" b="1" dirty="0">
              <a:solidFill>
                <a:schemeClr val="accent1">
                  <a:lumMod val="50000"/>
                </a:schemeClr>
              </a:solidFill>
            </a:endParaRPr>
          </a:p>
        </p:txBody>
      </p:sp>
      <p:sp>
        <p:nvSpPr>
          <p:cNvPr id="7" name="מציין מיקום תוכן 6">
            <a:extLst>
              <a:ext uri="{FF2B5EF4-FFF2-40B4-BE49-F238E27FC236}">
                <a16:creationId xmlns:a16="http://schemas.microsoft.com/office/drawing/2014/main" id="{497E1CA0-DCC6-4378-B6C6-45F32BEAE0D3}"/>
              </a:ext>
            </a:extLst>
          </p:cNvPr>
          <p:cNvSpPr>
            <a:spLocks noGrp="1"/>
          </p:cNvSpPr>
          <p:nvPr>
            <p:ph idx="1"/>
          </p:nvPr>
        </p:nvSpPr>
        <p:spPr>
          <a:xfrm>
            <a:off x="838200" y="3764132"/>
            <a:ext cx="10515600" cy="2412830"/>
          </a:xfrm>
        </p:spPr>
        <p:txBody>
          <a:bodyPr/>
          <a:lstStyle/>
          <a:p>
            <a:pPr marL="0" indent="0">
              <a:buNone/>
            </a:pPr>
            <a:endParaRPr lang="he-IL" sz="3600" b="1" dirty="0"/>
          </a:p>
          <a:p>
            <a:pPr marL="0" indent="0">
              <a:buNone/>
            </a:pPr>
            <a:r>
              <a:rPr lang="he-IL" sz="3600" b="1" dirty="0"/>
              <a:t>תשלום על קבלנות</a:t>
            </a:r>
            <a:r>
              <a:rPr lang="he-IL" sz="3600" dirty="0"/>
              <a:t>-מהרגע שבעל המלאכה החזיר את החפץ המתוקן לבעליו</a:t>
            </a:r>
          </a:p>
          <a:p>
            <a:pPr marL="0" indent="0">
              <a:buNone/>
            </a:pPr>
            <a:r>
              <a:rPr lang="he-IL" sz="3600" dirty="0"/>
              <a:t>חלה חובה לשלם באותו יום(או לילה)שבו החפץ התקבל.</a:t>
            </a:r>
          </a:p>
          <a:p>
            <a:pPr marL="0" indent="0">
              <a:buNone/>
            </a:pPr>
            <a:endParaRPr lang="he-IL" dirty="0"/>
          </a:p>
        </p:txBody>
      </p:sp>
      <p:pic>
        <p:nvPicPr>
          <p:cNvPr id="9" name="תמונה 8">
            <a:extLst>
              <a:ext uri="{FF2B5EF4-FFF2-40B4-BE49-F238E27FC236}">
                <a16:creationId xmlns:a16="http://schemas.microsoft.com/office/drawing/2014/main" id="{F76AED25-F23D-4F26-B91D-F93B08D99003}"/>
              </a:ext>
            </a:extLst>
          </p:cNvPr>
          <p:cNvPicPr>
            <a:picLocks noChangeAspect="1"/>
          </p:cNvPicPr>
          <p:nvPr/>
        </p:nvPicPr>
        <p:blipFill>
          <a:blip r:embed="rId3"/>
          <a:stretch>
            <a:fillRect/>
          </a:stretch>
        </p:blipFill>
        <p:spPr>
          <a:xfrm>
            <a:off x="1988599" y="1169632"/>
            <a:ext cx="3710866" cy="2809783"/>
          </a:xfrm>
          <a:prstGeom prst="rect">
            <a:avLst/>
          </a:prstGeom>
        </p:spPr>
      </p:pic>
    </p:spTree>
    <p:extLst>
      <p:ext uri="{BB962C8B-B14F-4D97-AF65-F5344CB8AC3E}">
        <p14:creationId xmlns:p14="http://schemas.microsoft.com/office/powerpoint/2010/main" val="86290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1000"/>
                                        <p:tgtEl>
                                          <p:spTgt spid="7">
                                            <p:txEl>
                                              <p:pRg st="1" end="1"/>
                                            </p:txEl>
                                          </p:spTgt>
                                        </p:tgtEl>
                                      </p:cBhvr>
                                    </p:animEffect>
                                    <p:anim calcmode="lin" valueType="num">
                                      <p:cBhvr>
                                        <p:cTn id="1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fade">
                                      <p:cBhvr>
                                        <p:cTn id="24" dur="1000"/>
                                        <p:tgtEl>
                                          <p:spTgt spid="7">
                                            <p:txEl>
                                              <p:pRg st="2" end="2"/>
                                            </p:txEl>
                                          </p:spTgt>
                                        </p:tgtEl>
                                      </p:cBhvr>
                                    </p:animEffect>
                                    <p:anim calcmode="lin" valueType="num">
                                      <p:cBhvr>
                                        <p:cTn id="2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0A382BE-920E-4528-8EFD-A0C6E3C30A09}"/>
              </a:ext>
            </a:extLst>
          </p:cNvPr>
          <p:cNvSpPr>
            <a:spLocks noGrp="1"/>
          </p:cNvSpPr>
          <p:nvPr>
            <p:ph type="title"/>
          </p:nvPr>
        </p:nvSpPr>
        <p:spPr>
          <a:xfrm>
            <a:off x="838200" y="365124"/>
            <a:ext cx="10515600" cy="3063875"/>
          </a:xfrm>
        </p:spPr>
        <p:txBody>
          <a:bodyPr/>
          <a:lstStyle/>
          <a:p>
            <a:r>
              <a:rPr lang="he-IL" dirty="0"/>
              <a:t>ודין שליח ששכר פועלים </a:t>
            </a:r>
            <a:br>
              <a:rPr lang="he-IL" dirty="0"/>
            </a:br>
            <a:r>
              <a:rPr lang="he-IL" dirty="0"/>
              <a:t>מי עובר משום בל תלין הוא או בעל הבית?</a:t>
            </a:r>
            <a:br>
              <a:rPr lang="he-IL" dirty="0"/>
            </a:br>
            <a:r>
              <a:rPr lang="he-IL" dirty="0"/>
              <a:t/>
            </a:r>
            <a:br>
              <a:rPr lang="he-IL" dirty="0"/>
            </a:br>
            <a:endParaRPr lang="he-IL" dirty="0"/>
          </a:p>
        </p:txBody>
      </p:sp>
      <p:sp>
        <p:nvSpPr>
          <p:cNvPr id="3" name="מציין מיקום תוכן 2">
            <a:extLst>
              <a:ext uri="{FF2B5EF4-FFF2-40B4-BE49-F238E27FC236}">
                <a16:creationId xmlns:a16="http://schemas.microsoft.com/office/drawing/2014/main" id="{A5DC8413-D240-443E-A05E-F0168DBDB2DE}"/>
              </a:ext>
            </a:extLst>
          </p:cNvPr>
          <p:cNvSpPr>
            <a:spLocks noGrp="1"/>
          </p:cNvSpPr>
          <p:nvPr>
            <p:ph idx="1"/>
          </p:nvPr>
        </p:nvSpPr>
        <p:spPr>
          <a:xfrm>
            <a:off x="838200" y="3222595"/>
            <a:ext cx="10515600" cy="2954368"/>
          </a:xfrm>
        </p:spPr>
        <p:txBody>
          <a:bodyPr>
            <a:normAutofit/>
          </a:bodyPr>
          <a:lstStyle/>
          <a:p>
            <a:pPr marL="0" indent="0">
              <a:buNone/>
            </a:pPr>
            <a:r>
              <a:rPr lang="he-IL" sz="4000" dirty="0" err="1">
                <a:latin typeface="Guttman Yad-Brush" panose="02010401010101010101" pitchFamily="2" charset="-79"/>
                <a:cs typeface="Guttman Yad-Brush" panose="02010401010101010101" pitchFamily="2" charset="-79"/>
              </a:rPr>
              <a:t>שהכל</a:t>
            </a:r>
            <a:r>
              <a:rPr lang="he-IL" sz="4000" dirty="0">
                <a:latin typeface="Guttman Yad-Brush" panose="02010401010101010101" pitchFamily="2" charset="-79"/>
                <a:cs typeface="Guttman Yad-Brush" panose="02010401010101010101" pitchFamily="2" charset="-79"/>
              </a:rPr>
              <a:t> הולך לפי הלשון שאמר לפועלים.</a:t>
            </a:r>
          </a:p>
          <a:p>
            <a:pPr marL="0" indent="0">
              <a:buNone/>
            </a:pPr>
            <a:r>
              <a:rPr lang="he-IL" b="1" dirty="0">
                <a:latin typeface="Guttman Yad-Brush" panose="02010401010101010101" pitchFamily="2" charset="-79"/>
                <a:cs typeface="Guttman Yad-Brush" panose="02010401010101010101" pitchFamily="2" charset="-79"/>
              </a:rPr>
              <a:t>תלוי בלשון ההזמנה של השליח.</a:t>
            </a:r>
          </a:p>
        </p:txBody>
      </p:sp>
      <p:pic>
        <p:nvPicPr>
          <p:cNvPr id="8" name="תמונה 7">
            <a:extLst>
              <a:ext uri="{FF2B5EF4-FFF2-40B4-BE49-F238E27FC236}">
                <a16:creationId xmlns:a16="http://schemas.microsoft.com/office/drawing/2014/main" id="{DC2BD8DE-4A6F-414D-B83D-9A3515D5BBB3}"/>
              </a:ext>
            </a:extLst>
          </p:cNvPr>
          <p:cNvPicPr>
            <a:picLocks noChangeAspect="1"/>
          </p:cNvPicPr>
          <p:nvPr/>
        </p:nvPicPr>
        <p:blipFill>
          <a:blip r:embed="rId3"/>
          <a:stretch>
            <a:fillRect/>
          </a:stretch>
        </p:blipFill>
        <p:spPr>
          <a:xfrm>
            <a:off x="532662" y="365125"/>
            <a:ext cx="2595562" cy="2537873"/>
          </a:xfrm>
          <a:prstGeom prst="rect">
            <a:avLst/>
          </a:prstGeom>
        </p:spPr>
      </p:pic>
      <p:sp>
        <p:nvSpPr>
          <p:cNvPr id="10" name="תיבת טקסט 9">
            <a:extLst>
              <a:ext uri="{FF2B5EF4-FFF2-40B4-BE49-F238E27FC236}">
                <a16:creationId xmlns:a16="http://schemas.microsoft.com/office/drawing/2014/main" id="{D3FE97E8-3661-42A4-A1F6-C063DC3B9931}"/>
              </a:ext>
            </a:extLst>
          </p:cNvPr>
          <p:cNvSpPr txBox="1"/>
          <p:nvPr/>
        </p:nvSpPr>
        <p:spPr>
          <a:xfrm>
            <a:off x="5774344" y="1795028"/>
            <a:ext cx="1251428" cy="369332"/>
          </a:xfrm>
          <a:prstGeom prst="rect">
            <a:avLst/>
          </a:prstGeom>
          <a:noFill/>
        </p:spPr>
        <p:txBody>
          <a:bodyPr wrap="square" rtlCol="1">
            <a:spAutoFit/>
          </a:bodyPr>
          <a:lstStyle/>
          <a:p>
            <a:r>
              <a:rPr lang="he-IL" dirty="0"/>
              <a:t>  השליח </a:t>
            </a:r>
          </a:p>
        </p:txBody>
      </p:sp>
      <p:sp>
        <p:nvSpPr>
          <p:cNvPr id="12" name="תיבת טקסט 11">
            <a:extLst>
              <a:ext uri="{FF2B5EF4-FFF2-40B4-BE49-F238E27FC236}">
                <a16:creationId xmlns:a16="http://schemas.microsoft.com/office/drawing/2014/main" id="{DB91987A-AF07-470E-8613-8EEF46B43B8A}"/>
              </a:ext>
            </a:extLst>
          </p:cNvPr>
          <p:cNvSpPr txBox="1"/>
          <p:nvPr/>
        </p:nvSpPr>
        <p:spPr>
          <a:xfrm>
            <a:off x="3207961" y="1656528"/>
            <a:ext cx="2172069" cy="646331"/>
          </a:xfrm>
          <a:prstGeom prst="rect">
            <a:avLst/>
          </a:prstGeom>
          <a:noFill/>
        </p:spPr>
        <p:txBody>
          <a:bodyPr wrap="square" rtlCol="1">
            <a:spAutoFit/>
          </a:bodyPr>
          <a:lstStyle/>
          <a:p>
            <a:r>
              <a:rPr lang="he-IL" dirty="0"/>
              <a:t>מי שעבורו נעשתה המלאכה</a:t>
            </a:r>
          </a:p>
        </p:txBody>
      </p:sp>
      <p:sp>
        <p:nvSpPr>
          <p:cNvPr id="13" name="תיבת טקסט 12">
            <a:extLst>
              <a:ext uri="{FF2B5EF4-FFF2-40B4-BE49-F238E27FC236}">
                <a16:creationId xmlns:a16="http://schemas.microsoft.com/office/drawing/2014/main" id="{174B5299-CB36-46B8-BDF2-17328295C280}"/>
              </a:ext>
            </a:extLst>
          </p:cNvPr>
          <p:cNvSpPr txBox="1"/>
          <p:nvPr/>
        </p:nvSpPr>
        <p:spPr>
          <a:xfrm>
            <a:off x="7528264" y="4348735"/>
            <a:ext cx="3622089" cy="923330"/>
          </a:xfrm>
          <a:prstGeom prst="rect">
            <a:avLst/>
          </a:prstGeom>
          <a:noFill/>
        </p:spPr>
        <p:txBody>
          <a:bodyPr wrap="square" rtlCol="1">
            <a:spAutoFit/>
          </a:bodyPr>
          <a:lstStyle/>
          <a:p>
            <a:r>
              <a:rPr lang="he-IL" dirty="0"/>
              <a:t>אם השליח </a:t>
            </a:r>
            <a:r>
              <a:rPr lang="he-IL" b="1" dirty="0"/>
              <a:t>לא אמר </a:t>
            </a:r>
            <a:r>
              <a:rPr lang="he-IL" dirty="0"/>
              <a:t>להם ששכרם יינתן מבעל הבית- </a:t>
            </a:r>
            <a:r>
              <a:rPr lang="he-IL" b="1" dirty="0"/>
              <a:t>הוא </a:t>
            </a:r>
            <a:r>
              <a:rPr lang="he-IL" dirty="0"/>
              <a:t>האחראי לתשלום ואם </a:t>
            </a:r>
            <a:r>
              <a:rPr lang="he-IL" dirty="0" err="1"/>
              <a:t>מאחר,עובר</a:t>
            </a:r>
            <a:r>
              <a:rPr lang="he-IL" dirty="0"/>
              <a:t> על איסור.</a:t>
            </a:r>
          </a:p>
        </p:txBody>
      </p:sp>
      <p:sp>
        <p:nvSpPr>
          <p:cNvPr id="14" name="תיבת טקסט 13">
            <a:extLst>
              <a:ext uri="{FF2B5EF4-FFF2-40B4-BE49-F238E27FC236}">
                <a16:creationId xmlns:a16="http://schemas.microsoft.com/office/drawing/2014/main" id="{F795980F-94C5-487E-997E-A880A250DC49}"/>
              </a:ext>
            </a:extLst>
          </p:cNvPr>
          <p:cNvSpPr txBox="1"/>
          <p:nvPr/>
        </p:nvSpPr>
        <p:spPr>
          <a:xfrm>
            <a:off x="1041648" y="4348735"/>
            <a:ext cx="5163844" cy="646331"/>
          </a:xfrm>
          <a:prstGeom prst="rect">
            <a:avLst/>
          </a:prstGeom>
          <a:noFill/>
        </p:spPr>
        <p:txBody>
          <a:bodyPr wrap="square" rtlCol="1">
            <a:spAutoFit/>
          </a:bodyPr>
          <a:lstStyle/>
          <a:p>
            <a:r>
              <a:rPr lang="he-IL" dirty="0"/>
              <a:t>אם אמר להם במפורש ששכרם יינתן מבעל הבית-</a:t>
            </a:r>
          </a:p>
          <a:p>
            <a:r>
              <a:rPr lang="he-IL" b="1" dirty="0"/>
              <a:t>אף אחד מהם </a:t>
            </a:r>
            <a:r>
              <a:rPr lang="he-IL" dirty="0"/>
              <a:t>לא עובר על האיסור אם התאחר התשלום</a:t>
            </a:r>
          </a:p>
        </p:txBody>
      </p:sp>
      <p:pic>
        <p:nvPicPr>
          <p:cNvPr id="16" name="תמונה 15">
            <a:extLst>
              <a:ext uri="{FF2B5EF4-FFF2-40B4-BE49-F238E27FC236}">
                <a16:creationId xmlns:a16="http://schemas.microsoft.com/office/drawing/2014/main" id="{B7F87D07-E4A4-4AD7-88CB-DD63EAD52B72}"/>
              </a:ext>
            </a:extLst>
          </p:cNvPr>
          <p:cNvPicPr>
            <a:picLocks noChangeAspect="1"/>
          </p:cNvPicPr>
          <p:nvPr/>
        </p:nvPicPr>
        <p:blipFill>
          <a:blip r:embed="rId4"/>
          <a:stretch>
            <a:fillRect/>
          </a:stretch>
        </p:blipFill>
        <p:spPr>
          <a:xfrm>
            <a:off x="4767307" y="5153542"/>
            <a:ext cx="4012707" cy="1522520"/>
          </a:xfrm>
          <a:prstGeom prst="rect">
            <a:avLst/>
          </a:prstGeom>
        </p:spPr>
      </p:pic>
    </p:spTree>
    <p:extLst>
      <p:ext uri="{BB962C8B-B14F-4D97-AF65-F5344CB8AC3E}">
        <p14:creationId xmlns:p14="http://schemas.microsoft.com/office/powerpoint/2010/main" val="144995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circle(in)">
                                      <p:cBhvr>
                                        <p:cTn id="25" dur="2000"/>
                                        <p:tgtEl>
                                          <p:spTgt spid="3">
                                            <p:txEl>
                                              <p:pRg st="0" end="0"/>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circle(in)">
                                      <p:cBhvr>
                                        <p:cTn id="28" dur="2000"/>
                                        <p:tgtEl>
                                          <p:spTgt spid="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580">
                                          <p:stCondLst>
                                            <p:cond delay="0"/>
                                          </p:stCondLst>
                                        </p:cTn>
                                        <p:tgtEl>
                                          <p:spTgt spid="16"/>
                                        </p:tgtEl>
                                      </p:cBhvr>
                                    </p:animEffect>
                                    <p:anim calcmode="lin" valueType="num">
                                      <p:cBhvr>
                                        <p:cTn id="3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9" dur="26">
                                          <p:stCondLst>
                                            <p:cond delay="650"/>
                                          </p:stCondLst>
                                        </p:cTn>
                                        <p:tgtEl>
                                          <p:spTgt spid="16"/>
                                        </p:tgtEl>
                                      </p:cBhvr>
                                      <p:to x="100000" y="60000"/>
                                    </p:animScale>
                                    <p:animScale>
                                      <p:cBhvr>
                                        <p:cTn id="40" dur="166" decel="50000">
                                          <p:stCondLst>
                                            <p:cond delay="676"/>
                                          </p:stCondLst>
                                        </p:cTn>
                                        <p:tgtEl>
                                          <p:spTgt spid="16"/>
                                        </p:tgtEl>
                                      </p:cBhvr>
                                      <p:to x="100000" y="100000"/>
                                    </p:animScale>
                                    <p:animScale>
                                      <p:cBhvr>
                                        <p:cTn id="41" dur="26">
                                          <p:stCondLst>
                                            <p:cond delay="1312"/>
                                          </p:stCondLst>
                                        </p:cTn>
                                        <p:tgtEl>
                                          <p:spTgt spid="16"/>
                                        </p:tgtEl>
                                      </p:cBhvr>
                                      <p:to x="100000" y="80000"/>
                                    </p:animScale>
                                    <p:animScale>
                                      <p:cBhvr>
                                        <p:cTn id="42" dur="166" decel="50000">
                                          <p:stCondLst>
                                            <p:cond delay="1338"/>
                                          </p:stCondLst>
                                        </p:cTn>
                                        <p:tgtEl>
                                          <p:spTgt spid="16"/>
                                        </p:tgtEl>
                                      </p:cBhvr>
                                      <p:to x="100000" y="100000"/>
                                    </p:animScale>
                                    <p:animScale>
                                      <p:cBhvr>
                                        <p:cTn id="43" dur="26">
                                          <p:stCondLst>
                                            <p:cond delay="1642"/>
                                          </p:stCondLst>
                                        </p:cTn>
                                        <p:tgtEl>
                                          <p:spTgt spid="16"/>
                                        </p:tgtEl>
                                      </p:cBhvr>
                                      <p:to x="100000" y="90000"/>
                                    </p:animScale>
                                    <p:animScale>
                                      <p:cBhvr>
                                        <p:cTn id="44" dur="166" decel="50000">
                                          <p:stCondLst>
                                            <p:cond delay="1668"/>
                                          </p:stCondLst>
                                        </p:cTn>
                                        <p:tgtEl>
                                          <p:spTgt spid="16"/>
                                        </p:tgtEl>
                                      </p:cBhvr>
                                      <p:to x="100000" y="100000"/>
                                    </p:animScale>
                                    <p:animScale>
                                      <p:cBhvr>
                                        <p:cTn id="45" dur="26">
                                          <p:stCondLst>
                                            <p:cond delay="1808"/>
                                          </p:stCondLst>
                                        </p:cTn>
                                        <p:tgtEl>
                                          <p:spTgt spid="16"/>
                                        </p:tgtEl>
                                      </p:cBhvr>
                                      <p:to x="100000" y="95000"/>
                                    </p:animScale>
                                    <p:animScale>
                                      <p:cBhvr>
                                        <p:cTn id="46" dur="166" decel="50000">
                                          <p:stCondLst>
                                            <p:cond delay="1834"/>
                                          </p:stCondLst>
                                        </p:cTn>
                                        <p:tgtEl>
                                          <p:spTgt spid="16"/>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1000"/>
                                        <p:tgtEl>
                                          <p:spTgt spid="14"/>
                                        </p:tgtEl>
                                      </p:cBhvr>
                                    </p:animEffect>
                                    <p:anim calcmode="lin" valueType="num">
                                      <p:cBhvr>
                                        <p:cTn id="59" dur="1000" fill="hold"/>
                                        <p:tgtEl>
                                          <p:spTgt spid="14"/>
                                        </p:tgtEl>
                                        <p:attrNameLst>
                                          <p:attrName>ppt_x</p:attrName>
                                        </p:attrNameLst>
                                      </p:cBhvr>
                                      <p:tavLst>
                                        <p:tav tm="0">
                                          <p:val>
                                            <p:strVal val="#ppt_x"/>
                                          </p:val>
                                        </p:tav>
                                        <p:tav tm="100000">
                                          <p:val>
                                            <p:strVal val="#ppt_x"/>
                                          </p:val>
                                        </p:tav>
                                      </p:tavLst>
                                    </p:anim>
                                    <p:anim calcmode="lin" valueType="num">
                                      <p:cBhvr>
                                        <p:cTn id="6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8FE991D-1513-4421-B7F7-0BA00AD0AB98}"/>
              </a:ext>
            </a:extLst>
          </p:cNvPr>
          <p:cNvSpPr>
            <a:spLocks noGrp="1"/>
          </p:cNvSpPr>
          <p:nvPr>
            <p:ph type="title"/>
          </p:nvPr>
        </p:nvSpPr>
        <p:spPr/>
        <p:txBody>
          <a:bodyPr/>
          <a:lstStyle/>
          <a:p>
            <a:r>
              <a:rPr lang="he-IL" dirty="0">
                <a:latin typeface="Guttman Yad-Brush" panose="02010401010101010101" pitchFamily="2" charset="-79"/>
                <a:cs typeface="Guttman Yad-Brush" panose="02010401010101010101" pitchFamily="2" charset="-79"/>
              </a:rPr>
              <a:t>מתי אינו עובר על איסור בל תלין?</a:t>
            </a:r>
          </a:p>
        </p:txBody>
      </p:sp>
      <p:sp>
        <p:nvSpPr>
          <p:cNvPr id="3" name="מציין מיקום תוכן 2">
            <a:extLst>
              <a:ext uri="{FF2B5EF4-FFF2-40B4-BE49-F238E27FC236}">
                <a16:creationId xmlns:a16="http://schemas.microsoft.com/office/drawing/2014/main" id="{344AF5A4-4503-4B33-B3FA-695EF2A6D1E4}"/>
              </a:ext>
            </a:extLst>
          </p:cNvPr>
          <p:cNvSpPr>
            <a:spLocks noGrp="1"/>
          </p:cNvSpPr>
          <p:nvPr>
            <p:ph idx="1"/>
          </p:nvPr>
        </p:nvSpPr>
        <p:spPr>
          <a:xfrm>
            <a:off x="726489" y="1790114"/>
            <a:ext cx="10515600" cy="4351338"/>
          </a:xfrm>
        </p:spPr>
        <p:txBody>
          <a:bodyPr/>
          <a:lstStyle/>
          <a:p>
            <a:pPr marL="0" indent="0">
              <a:buNone/>
            </a:pPr>
            <a:r>
              <a:rPr lang="he-IL" dirty="0"/>
              <a:t>   אם הפועל אינו דורש כעת את התשלום.</a:t>
            </a:r>
          </a:p>
          <a:p>
            <a:pPr marL="0" indent="0">
              <a:buNone/>
            </a:pPr>
            <a:endParaRPr lang="he-IL" dirty="0"/>
          </a:p>
          <a:p>
            <a:pPr marL="0" indent="0">
              <a:buNone/>
            </a:pPr>
            <a:r>
              <a:rPr lang="he-IL" dirty="0"/>
              <a:t>    אם הוא דורש כעת את התשלום </a:t>
            </a:r>
          </a:p>
          <a:p>
            <a:pPr marL="0" indent="0">
              <a:buNone/>
            </a:pPr>
            <a:r>
              <a:rPr lang="he-IL" dirty="0"/>
              <a:t>ואין לבעל הבית שום אפשרות לשלם לו.</a:t>
            </a:r>
          </a:p>
          <a:p>
            <a:pPr marL="0" indent="0">
              <a:buNone/>
            </a:pPr>
            <a:endParaRPr lang="he-IL" dirty="0"/>
          </a:p>
          <a:p>
            <a:pPr marL="0" indent="0">
              <a:buNone/>
            </a:pPr>
            <a:r>
              <a:rPr lang="he-IL" dirty="0"/>
              <a:t>   אם בעל הבית מינה משהו לשלם את השכר לפועל, </a:t>
            </a:r>
          </a:p>
          <a:p>
            <a:pPr marL="0" indent="0">
              <a:buNone/>
            </a:pPr>
            <a:r>
              <a:rPr lang="he-IL" dirty="0"/>
              <a:t>בהסכמת הפועל/</a:t>
            </a:r>
            <a:r>
              <a:rPr lang="he-IL" dirty="0" err="1"/>
              <a:t>השכיר,ואותו</a:t>
            </a:r>
            <a:r>
              <a:rPr lang="he-IL" dirty="0"/>
              <a:t> ממונה התעכב בהעברת הכסף.</a:t>
            </a:r>
          </a:p>
          <a:p>
            <a:pPr marL="0" indent="0">
              <a:buNone/>
            </a:pPr>
            <a:endParaRPr lang="he-IL" dirty="0"/>
          </a:p>
        </p:txBody>
      </p:sp>
      <p:sp>
        <p:nvSpPr>
          <p:cNvPr id="4" name="תרשים זרימה: מחבר 3">
            <a:extLst>
              <a:ext uri="{FF2B5EF4-FFF2-40B4-BE49-F238E27FC236}">
                <a16:creationId xmlns:a16="http://schemas.microsoft.com/office/drawing/2014/main" id="{151A21E9-48A9-4360-8145-D670BFDAB2A9}"/>
              </a:ext>
            </a:extLst>
          </p:cNvPr>
          <p:cNvSpPr/>
          <p:nvPr/>
        </p:nvSpPr>
        <p:spPr>
          <a:xfrm>
            <a:off x="10969245" y="1910919"/>
            <a:ext cx="239697" cy="23747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a:extLst>
              <a:ext uri="{FF2B5EF4-FFF2-40B4-BE49-F238E27FC236}">
                <a16:creationId xmlns:a16="http://schemas.microsoft.com/office/drawing/2014/main" id="{1D47B5C8-B1C2-4BB0-8DDE-E0E9F29E8FF9}"/>
              </a:ext>
            </a:extLst>
          </p:cNvPr>
          <p:cNvPicPr>
            <a:picLocks noChangeAspect="1"/>
          </p:cNvPicPr>
          <p:nvPr/>
        </p:nvPicPr>
        <p:blipFill>
          <a:blip r:embed="rId3"/>
          <a:stretch>
            <a:fillRect/>
          </a:stretch>
        </p:blipFill>
        <p:spPr>
          <a:xfrm>
            <a:off x="10958984" y="2940034"/>
            <a:ext cx="249958" cy="249958"/>
          </a:xfrm>
          <a:prstGeom prst="rect">
            <a:avLst/>
          </a:prstGeom>
        </p:spPr>
      </p:pic>
      <p:sp>
        <p:nvSpPr>
          <p:cNvPr id="8" name="פיצוץ: 8 נקודות 7">
            <a:extLst>
              <a:ext uri="{FF2B5EF4-FFF2-40B4-BE49-F238E27FC236}">
                <a16:creationId xmlns:a16="http://schemas.microsoft.com/office/drawing/2014/main" id="{04928482-5FED-4446-83D7-61A3A416110A}"/>
              </a:ext>
            </a:extLst>
          </p:cNvPr>
          <p:cNvSpPr/>
          <p:nvPr/>
        </p:nvSpPr>
        <p:spPr>
          <a:xfrm>
            <a:off x="363986" y="1465802"/>
            <a:ext cx="4199877" cy="3737499"/>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העברה על האיסור היא רק אם הפועל תבע שכרו,</a:t>
            </a:r>
          </a:p>
          <a:p>
            <a:pPr algn="ctr"/>
            <a:r>
              <a:rPr lang="he-IL" dirty="0"/>
              <a:t>ולבעל הבית יש אפשרות לשלם והוא דוחה אותו.</a:t>
            </a:r>
          </a:p>
        </p:txBody>
      </p:sp>
      <p:pic>
        <p:nvPicPr>
          <p:cNvPr id="10" name="תמונה 9">
            <a:extLst>
              <a:ext uri="{FF2B5EF4-FFF2-40B4-BE49-F238E27FC236}">
                <a16:creationId xmlns:a16="http://schemas.microsoft.com/office/drawing/2014/main" id="{45DF2851-5551-45DF-93FB-7BB9D9F29422}"/>
              </a:ext>
            </a:extLst>
          </p:cNvPr>
          <p:cNvPicPr>
            <a:picLocks noChangeAspect="1"/>
          </p:cNvPicPr>
          <p:nvPr/>
        </p:nvPicPr>
        <p:blipFill>
          <a:blip r:embed="rId3"/>
          <a:stretch>
            <a:fillRect/>
          </a:stretch>
        </p:blipFill>
        <p:spPr>
          <a:xfrm>
            <a:off x="10958984" y="4459646"/>
            <a:ext cx="249958" cy="249958"/>
          </a:xfrm>
          <a:prstGeom prst="rect">
            <a:avLst/>
          </a:prstGeom>
        </p:spPr>
      </p:pic>
    </p:spTree>
    <p:extLst>
      <p:ext uri="{BB962C8B-B14F-4D97-AF65-F5344CB8AC3E}">
        <p14:creationId xmlns:p14="http://schemas.microsoft.com/office/powerpoint/2010/main" val="163511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wheel(1)">
                                      <p:cBhvr>
                                        <p:cTn id="26" dur="2000"/>
                                        <p:tgtEl>
                                          <p:spTgt spid="3">
                                            <p:txEl>
                                              <p:pRg st="2" end="2"/>
                                            </p:txEl>
                                          </p:spTgt>
                                        </p:tgtEl>
                                      </p:cBhvr>
                                    </p:animEffect>
                                  </p:childTnLst>
                                </p:cTn>
                              </p:par>
                              <p:par>
                                <p:cTn id="27" presetID="21" presetClass="entr" presetSubtype="1"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heel(1)">
                                      <p:cBhvr>
                                        <p:cTn id="29" dur="20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wheel(1)">
                                      <p:cBhvr>
                                        <p:cTn id="41" dur="2000"/>
                                        <p:tgtEl>
                                          <p:spTgt spid="3">
                                            <p:txEl>
                                              <p:pRg st="5" end="5"/>
                                            </p:txEl>
                                          </p:spTgt>
                                        </p:tgtEl>
                                      </p:cBhvr>
                                    </p:animEffect>
                                  </p:childTnLst>
                                </p:cTn>
                              </p:par>
                              <p:par>
                                <p:cTn id="42" presetID="21" presetClass="entr" presetSubtype="1" fill="hold" nodeType="with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wheel(1)">
                                      <p:cBhvr>
                                        <p:cTn id="44" dur="20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wipe(down)">
                                      <p:cBhvr>
                                        <p:cTn id="49" dur="580">
                                          <p:stCondLst>
                                            <p:cond delay="0"/>
                                          </p:stCondLst>
                                        </p:cTn>
                                        <p:tgtEl>
                                          <p:spTgt spid="8"/>
                                        </p:tgtEl>
                                      </p:cBhvr>
                                    </p:animEffect>
                                    <p:anim calcmode="lin" valueType="num">
                                      <p:cBhvr>
                                        <p:cTn id="5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5" dur="26">
                                          <p:stCondLst>
                                            <p:cond delay="650"/>
                                          </p:stCondLst>
                                        </p:cTn>
                                        <p:tgtEl>
                                          <p:spTgt spid="8"/>
                                        </p:tgtEl>
                                      </p:cBhvr>
                                      <p:to x="100000" y="60000"/>
                                    </p:animScale>
                                    <p:animScale>
                                      <p:cBhvr>
                                        <p:cTn id="56" dur="166" decel="50000">
                                          <p:stCondLst>
                                            <p:cond delay="676"/>
                                          </p:stCondLst>
                                        </p:cTn>
                                        <p:tgtEl>
                                          <p:spTgt spid="8"/>
                                        </p:tgtEl>
                                      </p:cBhvr>
                                      <p:to x="100000" y="100000"/>
                                    </p:animScale>
                                    <p:animScale>
                                      <p:cBhvr>
                                        <p:cTn id="57" dur="26">
                                          <p:stCondLst>
                                            <p:cond delay="1312"/>
                                          </p:stCondLst>
                                        </p:cTn>
                                        <p:tgtEl>
                                          <p:spTgt spid="8"/>
                                        </p:tgtEl>
                                      </p:cBhvr>
                                      <p:to x="100000" y="80000"/>
                                    </p:animScale>
                                    <p:animScale>
                                      <p:cBhvr>
                                        <p:cTn id="58" dur="166" decel="50000">
                                          <p:stCondLst>
                                            <p:cond delay="1338"/>
                                          </p:stCondLst>
                                        </p:cTn>
                                        <p:tgtEl>
                                          <p:spTgt spid="8"/>
                                        </p:tgtEl>
                                      </p:cBhvr>
                                      <p:to x="100000" y="100000"/>
                                    </p:animScale>
                                    <p:animScale>
                                      <p:cBhvr>
                                        <p:cTn id="59" dur="26">
                                          <p:stCondLst>
                                            <p:cond delay="1642"/>
                                          </p:stCondLst>
                                        </p:cTn>
                                        <p:tgtEl>
                                          <p:spTgt spid="8"/>
                                        </p:tgtEl>
                                      </p:cBhvr>
                                      <p:to x="100000" y="90000"/>
                                    </p:animScale>
                                    <p:animScale>
                                      <p:cBhvr>
                                        <p:cTn id="60" dur="166" decel="50000">
                                          <p:stCondLst>
                                            <p:cond delay="1668"/>
                                          </p:stCondLst>
                                        </p:cTn>
                                        <p:tgtEl>
                                          <p:spTgt spid="8"/>
                                        </p:tgtEl>
                                      </p:cBhvr>
                                      <p:to x="100000" y="100000"/>
                                    </p:animScale>
                                    <p:animScale>
                                      <p:cBhvr>
                                        <p:cTn id="61" dur="26">
                                          <p:stCondLst>
                                            <p:cond delay="1808"/>
                                          </p:stCondLst>
                                        </p:cTn>
                                        <p:tgtEl>
                                          <p:spTgt spid="8"/>
                                        </p:tgtEl>
                                      </p:cBhvr>
                                      <p:to x="100000" y="95000"/>
                                    </p:animScale>
                                    <p:animScale>
                                      <p:cBhvr>
                                        <p:cTn id="62"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0C89957-3C9E-4205-9D6A-E2AAF7FBB9DE}"/>
              </a:ext>
            </a:extLst>
          </p:cNvPr>
          <p:cNvSpPr>
            <a:spLocks noGrp="1"/>
          </p:cNvSpPr>
          <p:nvPr>
            <p:ph type="title"/>
          </p:nvPr>
        </p:nvSpPr>
        <p:spPr>
          <a:xfrm>
            <a:off x="838200" y="365124"/>
            <a:ext cx="10995734" cy="6017921"/>
          </a:xfrm>
        </p:spPr>
        <p:txBody>
          <a:bodyPr>
            <a:normAutofit/>
          </a:bodyPr>
          <a:lstStyle/>
          <a:p>
            <a:r>
              <a:rPr lang="he-IL" sz="3200" dirty="0"/>
              <a:t>מה שאמרו </a:t>
            </a:r>
            <a:r>
              <a:rPr lang="he-IL" sz="3200" dirty="0" err="1"/>
              <a:t>זכרונם</a:t>
            </a:r>
            <a:r>
              <a:rPr lang="he-IL" sz="3200" dirty="0"/>
              <a:t> לברכה </a:t>
            </a:r>
            <a:r>
              <a:rPr lang="he-IL" sz="1600" dirty="0"/>
              <a:t>(דף קי:) </a:t>
            </a:r>
            <a:br>
              <a:rPr lang="he-IL" sz="1600" dirty="0"/>
            </a:br>
            <a:r>
              <a:rPr lang="he-IL" sz="3200" dirty="0"/>
              <a:t>שהמשהה שכר שכיר עד אחר זמנו אף על פי שכבר עבר בעשה ולא תעשה, </a:t>
            </a:r>
            <a:br>
              <a:rPr lang="he-IL" sz="3200" dirty="0"/>
            </a:br>
            <a:r>
              <a:rPr lang="he-IL" sz="3200" b="1" dirty="0"/>
              <a:t>חייב ליתן לו מיד שיתבעהו</a:t>
            </a:r>
            <a:r>
              <a:rPr lang="he-IL" sz="3200" dirty="0"/>
              <a:t>,</a:t>
            </a:r>
            <a:br>
              <a:rPr lang="he-IL" sz="3200" dirty="0"/>
            </a:br>
            <a:r>
              <a:rPr lang="he-IL" sz="3200" dirty="0"/>
              <a:t>וכל זמן שישהה פרעונו אפילו אחר הזמן, </a:t>
            </a:r>
            <a:br>
              <a:rPr lang="he-IL" sz="3200" dirty="0"/>
            </a:br>
            <a:r>
              <a:rPr lang="he-IL" sz="3200" dirty="0"/>
              <a:t>עובר עוד על </a:t>
            </a:r>
            <a:r>
              <a:rPr lang="he-IL" sz="3200" b="1" dirty="0"/>
              <a:t>לאו של דבריהם </a:t>
            </a:r>
            <a:r>
              <a:rPr lang="he-IL" sz="3200" b="1" dirty="0" err="1"/>
              <a:t>זכרונם</a:t>
            </a:r>
            <a:r>
              <a:rPr lang="he-IL" sz="3200" b="1" dirty="0"/>
              <a:t> לברכה</a:t>
            </a:r>
            <a:r>
              <a:rPr lang="he-IL" sz="3200" dirty="0"/>
              <a:t>, וסמכו לזה המקרא שכתוב </a:t>
            </a:r>
            <a:br>
              <a:rPr lang="he-IL" sz="3200" dirty="0"/>
            </a:br>
            <a:r>
              <a:rPr lang="he-IL" sz="3200" dirty="0"/>
              <a:t>                                           </a:t>
            </a:r>
            <a:r>
              <a:rPr lang="he-IL" b="1" dirty="0"/>
              <a:t>"אל תאמר לרעך לך ושוב.. "</a:t>
            </a:r>
            <a:endParaRPr lang="he-IL" sz="3100" dirty="0"/>
          </a:p>
        </p:txBody>
      </p:sp>
      <p:sp>
        <p:nvSpPr>
          <p:cNvPr id="4" name="חץ: למטה 3">
            <a:extLst>
              <a:ext uri="{FF2B5EF4-FFF2-40B4-BE49-F238E27FC236}">
                <a16:creationId xmlns:a16="http://schemas.microsoft.com/office/drawing/2014/main" id="{26481E27-2E47-41FF-A813-666A4053A058}"/>
              </a:ext>
            </a:extLst>
          </p:cNvPr>
          <p:cNvSpPr/>
          <p:nvPr/>
        </p:nvSpPr>
        <p:spPr>
          <a:xfrm>
            <a:off x="8717872" y="4163627"/>
            <a:ext cx="292963" cy="6977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תיבת טקסט 5">
            <a:extLst>
              <a:ext uri="{FF2B5EF4-FFF2-40B4-BE49-F238E27FC236}">
                <a16:creationId xmlns:a16="http://schemas.microsoft.com/office/drawing/2014/main" id="{2806442C-CA62-4E8D-9DCF-F816F7BAE011}"/>
              </a:ext>
            </a:extLst>
          </p:cNvPr>
          <p:cNvSpPr txBox="1"/>
          <p:nvPr/>
        </p:nvSpPr>
        <p:spPr>
          <a:xfrm>
            <a:off x="7910004" y="4861381"/>
            <a:ext cx="1535837" cy="369332"/>
          </a:xfrm>
          <a:prstGeom prst="rect">
            <a:avLst/>
          </a:prstGeom>
          <a:noFill/>
        </p:spPr>
        <p:txBody>
          <a:bodyPr wrap="square" rtlCol="1">
            <a:spAutoFit/>
          </a:bodyPr>
          <a:lstStyle/>
          <a:p>
            <a:r>
              <a:rPr lang="he-IL" dirty="0"/>
              <a:t>איסור דרבנן</a:t>
            </a:r>
          </a:p>
        </p:txBody>
      </p:sp>
    </p:spTree>
    <p:extLst>
      <p:ext uri="{BB962C8B-B14F-4D97-AF65-F5344CB8AC3E}">
        <p14:creationId xmlns:p14="http://schemas.microsoft.com/office/powerpoint/2010/main" val="378161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AF795D75-A0CA-4ECA-B2F1-72B7912E2C6B}"/>
              </a:ext>
            </a:extLst>
          </p:cNvPr>
          <p:cNvSpPr>
            <a:spLocks noGrp="1"/>
          </p:cNvSpPr>
          <p:nvPr>
            <p:ph idx="1"/>
          </p:nvPr>
        </p:nvSpPr>
        <p:spPr/>
        <p:txBody>
          <a:bodyPr/>
          <a:lstStyle/>
          <a:p>
            <a:pPr marL="0" indent="0">
              <a:buNone/>
            </a:pPr>
            <a:r>
              <a:rPr lang="he-IL" dirty="0"/>
              <a:t>    ודין השכיר שנשבע ונוטל כל זמן שתבע שכרו תוך זמנו, </a:t>
            </a:r>
          </a:p>
          <a:p>
            <a:pPr marL="0" indent="0">
              <a:buNone/>
            </a:pPr>
            <a:r>
              <a:rPr lang="he-IL" dirty="0"/>
              <a:t>    ואפילו היה השכיר קטן, גם הוא נשבע ונוטל,</a:t>
            </a:r>
          </a:p>
          <a:p>
            <a:pPr marL="0" indent="0">
              <a:buNone/>
            </a:pPr>
            <a:r>
              <a:rPr lang="he-IL" dirty="0"/>
              <a:t>     ונתנו </a:t>
            </a:r>
            <a:r>
              <a:rPr lang="he-IL" dirty="0" err="1"/>
              <a:t>זכרונם</a:t>
            </a:r>
            <a:r>
              <a:rPr lang="he-IL" dirty="0"/>
              <a:t> לברכה בזה טעם </a:t>
            </a:r>
          </a:p>
          <a:p>
            <a:pPr marL="0" indent="0">
              <a:buNone/>
            </a:pPr>
            <a:r>
              <a:rPr lang="he-IL" dirty="0"/>
              <a:t>                                       -לפי שבעל הבית טרוד בפועליו.        </a:t>
            </a:r>
          </a:p>
        </p:txBody>
      </p:sp>
      <p:sp>
        <p:nvSpPr>
          <p:cNvPr id="4" name="אליפסה 3">
            <a:extLst>
              <a:ext uri="{FF2B5EF4-FFF2-40B4-BE49-F238E27FC236}">
                <a16:creationId xmlns:a16="http://schemas.microsoft.com/office/drawing/2014/main" id="{B9A99CC7-9F3B-41B7-9842-0EDEAA408EBE}"/>
              </a:ext>
            </a:extLst>
          </p:cNvPr>
          <p:cNvSpPr/>
          <p:nvPr/>
        </p:nvSpPr>
        <p:spPr>
          <a:xfrm>
            <a:off x="1421907" y="4152855"/>
            <a:ext cx="9348186" cy="202410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he-IL"/>
          </a:p>
        </p:txBody>
      </p:sp>
      <p:pic>
        <p:nvPicPr>
          <p:cNvPr id="7" name="תמונה 6">
            <a:extLst>
              <a:ext uri="{FF2B5EF4-FFF2-40B4-BE49-F238E27FC236}">
                <a16:creationId xmlns:a16="http://schemas.microsoft.com/office/drawing/2014/main" id="{9676A1E1-9C8F-4C38-8FB1-A4B398DD54F8}"/>
              </a:ext>
            </a:extLst>
          </p:cNvPr>
          <p:cNvPicPr>
            <a:picLocks noChangeAspect="1"/>
          </p:cNvPicPr>
          <p:nvPr/>
        </p:nvPicPr>
        <p:blipFill>
          <a:blip r:embed="rId3"/>
          <a:stretch>
            <a:fillRect/>
          </a:stretch>
        </p:blipFill>
        <p:spPr>
          <a:xfrm>
            <a:off x="3431591" y="4374796"/>
            <a:ext cx="5019951" cy="1580225"/>
          </a:xfrm>
          <a:prstGeom prst="rect">
            <a:avLst/>
          </a:prstGeom>
        </p:spPr>
      </p:pic>
    </p:spTree>
    <p:extLst>
      <p:ext uri="{BB962C8B-B14F-4D97-AF65-F5344CB8AC3E}">
        <p14:creationId xmlns:p14="http://schemas.microsoft.com/office/powerpoint/2010/main" val="353122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80">
                                          <p:stCondLst>
                                            <p:cond delay="0"/>
                                          </p:stCondLst>
                                        </p:cTn>
                                        <p:tgtEl>
                                          <p:spTgt spid="3">
                                            <p:txEl>
                                              <p:pRg st="3" end="3"/>
                                            </p:txEl>
                                          </p:spTgt>
                                        </p:tgtEl>
                                      </p:cBhvr>
                                    </p:animEffect>
                                    <p:anim calcmode="lin" valueType="num">
                                      <p:cBhvr>
                                        <p:cTn id="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3" end="3"/>
                                            </p:txEl>
                                          </p:spTgt>
                                        </p:tgtEl>
                                      </p:cBhvr>
                                      <p:to x="100000" y="60000"/>
                                    </p:animScale>
                                    <p:animScale>
                                      <p:cBhvr>
                                        <p:cTn id="14" dur="166" decel="50000">
                                          <p:stCondLst>
                                            <p:cond delay="676"/>
                                          </p:stCondLst>
                                        </p:cTn>
                                        <p:tgtEl>
                                          <p:spTgt spid="3">
                                            <p:txEl>
                                              <p:pRg st="3" end="3"/>
                                            </p:txEl>
                                          </p:spTgt>
                                        </p:tgtEl>
                                      </p:cBhvr>
                                      <p:to x="100000" y="100000"/>
                                    </p:animScale>
                                    <p:animScale>
                                      <p:cBhvr>
                                        <p:cTn id="15" dur="26">
                                          <p:stCondLst>
                                            <p:cond delay="1312"/>
                                          </p:stCondLst>
                                        </p:cTn>
                                        <p:tgtEl>
                                          <p:spTgt spid="3">
                                            <p:txEl>
                                              <p:pRg st="3" end="3"/>
                                            </p:txEl>
                                          </p:spTgt>
                                        </p:tgtEl>
                                      </p:cBhvr>
                                      <p:to x="100000" y="80000"/>
                                    </p:animScale>
                                    <p:animScale>
                                      <p:cBhvr>
                                        <p:cTn id="16" dur="166" decel="50000">
                                          <p:stCondLst>
                                            <p:cond delay="1338"/>
                                          </p:stCondLst>
                                        </p:cTn>
                                        <p:tgtEl>
                                          <p:spTgt spid="3">
                                            <p:txEl>
                                              <p:pRg st="3" end="3"/>
                                            </p:txEl>
                                          </p:spTgt>
                                        </p:tgtEl>
                                      </p:cBhvr>
                                      <p:to x="100000" y="100000"/>
                                    </p:animScale>
                                    <p:animScale>
                                      <p:cBhvr>
                                        <p:cTn id="17" dur="26">
                                          <p:stCondLst>
                                            <p:cond delay="1642"/>
                                          </p:stCondLst>
                                        </p:cTn>
                                        <p:tgtEl>
                                          <p:spTgt spid="3">
                                            <p:txEl>
                                              <p:pRg st="3" end="3"/>
                                            </p:txEl>
                                          </p:spTgt>
                                        </p:tgtEl>
                                      </p:cBhvr>
                                      <p:to x="100000" y="90000"/>
                                    </p:animScale>
                                    <p:animScale>
                                      <p:cBhvr>
                                        <p:cTn id="18" dur="166" decel="50000">
                                          <p:stCondLst>
                                            <p:cond delay="1668"/>
                                          </p:stCondLst>
                                        </p:cTn>
                                        <p:tgtEl>
                                          <p:spTgt spid="3">
                                            <p:txEl>
                                              <p:pRg st="3" end="3"/>
                                            </p:txEl>
                                          </p:spTgt>
                                        </p:tgtEl>
                                      </p:cBhvr>
                                      <p:to x="100000" y="100000"/>
                                    </p:animScale>
                                    <p:animScale>
                                      <p:cBhvr>
                                        <p:cTn id="19" dur="26">
                                          <p:stCondLst>
                                            <p:cond delay="1808"/>
                                          </p:stCondLst>
                                        </p:cTn>
                                        <p:tgtEl>
                                          <p:spTgt spid="3">
                                            <p:txEl>
                                              <p:pRg st="3" end="3"/>
                                            </p:txEl>
                                          </p:spTgt>
                                        </p:tgtEl>
                                      </p:cBhvr>
                                      <p:to x="100000" y="95000"/>
                                    </p:animScale>
                                    <p:animScale>
                                      <p:cBhvr>
                                        <p:cTn id="20" dur="166" decel="50000">
                                          <p:stCondLst>
                                            <p:cond delay="1834"/>
                                          </p:stCondLst>
                                        </p:cTn>
                                        <p:tgtEl>
                                          <p:spTgt spid="3">
                                            <p:txEl>
                                              <p:pRg st="3" end="3"/>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2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heel(1)">
                                      <p:cBhvr>
                                        <p:cTn id="3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97168A1-8A9E-40B8-BAE7-016365151B69}"/>
              </a:ext>
            </a:extLst>
          </p:cNvPr>
          <p:cNvSpPr>
            <a:spLocks noGrp="1"/>
          </p:cNvSpPr>
          <p:nvPr>
            <p:ph type="title"/>
          </p:nvPr>
        </p:nvSpPr>
        <p:spPr/>
        <p:txBody>
          <a:bodyPr/>
          <a:lstStyle/>
          <a:p>
            <a:r>
              <a:rPr lang="he-IL" dirty="0"/>
              <a:t>ונוהגת-</a:t>
            </a:r>
          </a:p>
        </p:txBody>
      </p:sp>
      <p:sp>
        <p:nvSpPr>
          <p:cNvPr id="3" name="מציין מיקום תוכן 2">
            <a:extLst>
              <a:ext uri="{FF2B5EF4-FFF2-40B4-BE49-F238E27FC236}">
                <a16:creationId xmlns:a16="http://schemas.microsoft.com/office/drawing/2014/main" id="{1A352272-8966-4ECA-AB9F-31CC0175A807}"/>
              </a:ext>
            </a:extLst>
          </p:cNvPr>
          <p:cNvSpPr>
            <a:spLocks noGrp="1"/>
          </p:cNvSpPr>
          <p:nvPr>
            <p:ph idx="1"/>
          </p:nvPr>
        </p:nvSpPr>
        <p:spPr/>
        <p:txBody>
          <a:bodyPr/>
          <a:lstStyle/>
          <a:p>
            <a:pPr marL="0" indent="0">
              <a:buNone/>
            </a:pPr>
            <a:r>
              <a:rPr lang="he-IL" dirty="0"/>
              <a:t> בכל מקום ובכל זמן.</a:t>
            </a:r>
          </a:p>
          <a:p>
            <a:pPr marL="0" indent="0">
              <a:buNone/>
            </a:pPr>
            <a:r>
              <a:rPr lang="he-IL" dirty="0"/>
              <a:t> והעובר עליה ועכב שכר שכיר עד אחר הזמן המגבל </a:t>
            </a:r>
          </a:p>
          <a:p>
            <a:pPr marL="0" indent="0">
              <a:buNone/>
            </a:pPr>
            <a:r>
              <a:rPr lang="he-IL" dirty="0"/>
              <a:t>                               -בטל עשה ועובר על לאו .</a:t>
            </a:r>
          </a:p>
          <a:p>
            <a:pPr marL="0" indent="0">
              <a:buNone/>
            </a:pPr>
            <a:r>
              <a:rPr lang="he-IL" dirty="0"/>
              <a:t>ואין </a:t>
            </a:r>
            <a:r>
              <a:rPr lang="he-IL" dirty="0" err="1"/>
              <a:t>לוקין</a:t>
            </a:r>
            <a:r>
              <a:rPr lang="he-IL" dirty="0"/>
              <a:t> על </a:t>
            </a:r>
            <a:r>
              <a:rPr lang="he-IL" b="1" dirty="0"/>
              <a:t>לאו </a:t>
            </a:r>
            <a:r>
              <a:rPr lang="he-IL" dirty="0"/>
              <a:t>זה לפי </a:t>
            </a:r>
            <a:r>
              <a:rPr lang="he-IL" b="1" dirty="0"/>
              <a:t>שנתן </a:t>
            </a:r>
            <a:r>
              <a:rPr lang="he-IL" b="1" dirty="0" err="1"/>
              <a:t>להשבון</a:t>
            </a:r>
            <a:r>
              <a:rPr lang="he-IL" dirty="0"/>
              <a:t>, שהרי חייב הוא לשלם שכרו בכל עת.</a:t>
            </a:r>
          </a:p>
          <a:p>
            <a:pPr marL="0" indent="0">
              <a:buNone/>
            </a:pPr>
            <a:endParaRPr lang="he-IL" dirty="0"/>
          </a:p>
          <a:p>
            <a:pPr marL="0" indent="0">
              <a:buNone/>
            </a:pPr>
            <a:r>
              <a:rPr lang="he-IL" dirty="0"/>
              <a:t>                  אפשר וצריך להשיב ולשלם את השכר,</a:t>
            </a:r>
          </a:p>
          <a:p>
            <a:pPr marL="0" indent="0">
              <a:buNone/>
            </a:pPr>
            <a:r>
              <a:rPr lang="he-IL" dirty="0"/>
              <a:t>                  ובכך לתקן את האיסור</a:t>
            </a:r>
            <a:r>
              <a:rPr lang="he-IL" sz="2000" i="1" dirty="0"/>
              <a:t>(במקום ללקות)</a:t>
            </a:r>
          </a:p>
        </p:txBody>
      </p:sp>
      <p:sp>
        <p:nvSpPr>
          <p:cNvPr id="4" name="חץ: למטה 3">
            <a:extLst>
              <a:ext uri="{FF2B5EF4-FFF2-40B4-BE49-F238E27FC236}">
                <a16:creationId xmlns:a16="http://schemas.microsoft.com/office/drawing/2014/main" id="{C478E1BE-B45D-4453-A1F9-F52F75EE2FE5}"/>
              </a:ext>
            </a:extLst>
          </p:cNvPr>
          <p:cNvSpPr/>
          <p:nvPr/>
        </p:nvSpPr>
        <p:spPr>
          <a:xfrm>
            <a:off x="7084381" y="3790764"/>
            <a:ext cx="523782" cy="630315"/>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96999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1" end="1"/>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1" dur="1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80">
                                          <p:stCondLst>
                                            <p:cond delay="0"/>
                                          </p:stCondLst>
                                        </p:cTn>
                                        <p:tgtEl>
                                          <p:spTgt spid="4"/>
                                        </p:tgtEl>
                                      </p:cBhvr>
                                    </p:animEffect>
                                    <p:anim calcmode="lin" valueType="num">
                                      <p:cBhvr>
                                        <p:cTn id="3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9" dur="26">
                                          <p:stCondLst>
                                            <p:cond delay="650"/>
                                          </p:stCondLst>
                                        </p:cTn>
                                        <p:tgtEl>
                                          <p:spTgt spid="4"/>
                                        </p:tgtEl>
                                      </p:cBhvr>
                                      <p:to x="100000" y="60000"/>
                                    </p:animScale>
                                    <p:animScale>
                                      <p:cBhvr>
                                        <p:cTn id="40" dur="166" decel="50000">
                                          <p:stCondLst>
                                            <p:cond delay="676"/>
                                          </p:stCondLst>
                                        </p:cTn>
                                        <p:tgtEl>
                                          <p:spTgt spid="4"/>
                                        </p:tgtEl>
                                      </p:cBhvr>
                                      <p:to x="100000" y="100000"/>
                                    </p:animScale>
                                    <p:animScale>
                                      <p:cBhvr>
                                        <p:cTn id="41" dur="26">
                                          <p:stCondLst>
                                            <p:cond delay="1312"/>
                                          </p:stCondLst>
                                        </p:cTn>
                                        <p:tgtEl>
                                          <p:spTgt spid="4"/>
                                        </p:tgtEl>
                                      </p:cBhvr>
                                      <p:to x="100000" y="80000"/>
                                    </p:animScale>
                                    <p:animScale>
                                      <p:cBhvr>
                                        <p:cTn id="42" dur="166" decel="50000">
                                          <p:stCondLst>
                                            <p:cond delay="1338"/>
                                          </p:stCondLst>
                                        </p:cTn>
                                        <p:tgtEl>
                                          <p:spTgt spid="4"/>
                                        </p:tgtEl>
                                      </p:cBhvr>
                                      <p:to x="100000" y="100000"/>
                                    </p:animScale>
                                    <p:animScale>
                                      <p:cBhvr>
                                        <p:cTn id="43" dur="26">
                                          <p:stCondLst>
                                            <p:cond delay="1642"/>
                                          </p:stCondLst>
                                        </p:cTn>
                                        <p:tgtEl>
                                          <p:spTgt spid="4"/>
                                        </p:tgtEl>
                                      </p:cBhvr>
                                      <p:to x="100000" y="90000"/>
                                    </p:animScale>
                                    <p:animScale>
                                      <p:cBhvr>
                                        <p:cTn id="44" dur="166" decel="50000">
                                          <p:stCondLst>
                                            <p:cond delay="1668"/>
                                          </p:stCondLst>
                                        </p:cTn>
                                        <p:tgtEl>
                                          <p:spTgt spid="4"/>
                                        </p:tgtEl>
                                      </p:cBhvr>
                                      <p:to x="100000" y="100000"/>
                                    </p:animScale>
                                    <p:animScale>
                                      <p:cBhvr>
                                        <p:cTn id="45" dur="26">
                                          <p:stCondLst>
                                            <p:cond delay="1808"/>
                                          </p:stCondLst>
                                        </p:cTn>
                                        <p:tgtEl>
                                          <p:spTgt spid="4"/>
                                        </p:tgtEl>
                                      </p:cBhvr>
                                      <p:to x="100000" y="95000"/>
                                    </p:animScale>
                                    <p:animScale>
                                      <p:cBhvr>
                                        <p:cTn id="46" dur="166" decel="50000">
                                          <p:stCondLst>
                                            <p:cond delay="1834"/>
                                          </p:stCondLst>
                                        </p:cTn>
                                        <p:tgtEl>
                                          <p:spTgt spid="4"/>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 calcmode="lin" valueType="num">
                                      <p:cBhvr>
                                        <p:cTn id="5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4" dur="1000"/>
                                        <p:tgtEl>
                                          <p:spTgt spid="3">
                                            <p:txEl>
                                              <p:pRg st="5" end="5"/>
                                            </p:txEl>
                                          </p:spTgt>
                                        </p:tgtEl>
                                      </p:cBhvr>
                                    </p:animEffect>
                                  </p:childTnLst>
                                </p:cTn>
                              </p:par>
                              <p:par>
                                <p:cTn id="55" presetID="31" presetClass="entr" presetSubtype="0" fill="hold" nodeType="with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 calcmode="lin" valueType="num">
                                      <p:cBhvr>
                                        <p:cTn id="5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8"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9"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F13F2CD-5070-4275-B498-AF5D180711FA}"/>
              </a:ext>
            </a:extLst>
          </p:cNvPr>
          <p:cNvSpPr>
            <a:spLocks noGrp="1"/>
          </p:cNvSpPr>
          <p:nvPr>
            <p:ph type="title"/>
          </p:nvPr>
        </p:nvSpPr>
        <p:spPr>
          <a:xfrm>
            <a:off x="838200" y="365124"/>
            <a:ext cx="10889202" cy="5907660"/>
          </a:xfrm>
        </p:spPr>
        <p:txBody>
          <a:bodyPr>
            <a:normAutofit/>
          </a:bodyPr>
          <a:lstStyle/>
          <a:p>
            <a:r>
              <a:rPr lang="he-IL" dirty="0"/>
              <a:t>עוד אמרו </a:t>
            </a:r>
            <a:r>
              <a:rPr lang="he-IL" dirty="0" err="1"/>
              <a:t>זכרונם</a:t>
            </a:r>
            <a:r>
              <a:rPr lang="he-IL" dirty="0"/>
              <a:t> לברכה (שם קיא א) בכובש שכר שכיר על </a:t>
            </a:r>
            <a:r>
              <a:rPr lang="he-IL" b="1" dirty="0"/>
              <a:t>דרך האזהרה</a:t>
            </a:r>
            <a:r>
              <a:rPr lang="he-IL" dirty="0"/>
              <a:t>, שעובר משום</a:t>
            </a:r>
            <a:br>
              <a:rPr lang="he-IL" dirty="0"/>
            </a:br>
            <a:r>
              <a:rPr lang="he-IL" dirty="0"/>
              <a:t>                                   בל תעשוק </a:t>
            </a:r>
            <a:br>
              <a:rPr lang="he-IL" dirty="0"/>
            </a:br>
            <a:r>
              <a:rPr lang="he-IL" dirty="0"/>
              <a:t>                                     בל </a:t>
            </a:r>
            <a:r>
              <a:rPr lang="he-IL" dirty="0" err="1"/>
              <a:t>תגזל</a:t>
            </a:r>
            <a:r>
              <a:rPr lang="he-IL" dirty="0"/>
              <a:t>    </a:t>
            </a:r>
            <a:br>
              <a:rPr lang="he-IL" dirty="0"/>
            </a:br>
            <a:r>
              <a:rPr lang="he-IL" dirty="0"/>
              <a:t>                                       בל תלין, </a:t>
            </a:r>
            <a:br>
              <a:rPr lang="he-IL" dirty="0"/>
            </a:br>
            <a:r>
              <a:rPr lang="he-IL" dirty="0"/>
              <a:t>                                       משום לא תבוא עליו השמש.</a:t>
            </a:r>
            <a:br>
              <a:rPr lang="he-IL" dirty="0"/>
            </a:br>
            <a:r>
              <a:rPr lang="he-IL" sz="2800" dirty="0"/>
              <a:t/>
            </a:r>
            <a:br>
              <a:rPr lang="he-IL" sz="2800" dirty="0"/>
            </a:br>
            <a:r>
              <a:rPr lang="he-IL" sz="2800" dirty="0">
                <a:latin typeface="Guttman Yad-Brush" panose="02010401010101010101" pitchFamily="2" charset="-79"/>
                <a:cs typeface="Guttman Yad-Brush" panose="02010401010101010101" pitchFamily="2" charset="-79"/>
              </a:rPr>
              <a:t>לעומת זאת כשמדובר ב"גר תושב" או ב"בן נח" ישנה מצוות </a:t>
            </a:r>
            <a:r>
              <a:rPr lang="he-IL" sz="2800" dirty="0">
                <a:solidFill>
                  <a:schemeClr val="accent2"/>
                </a:solidFill>
                <a:latin typeface="Guttman Yad-Brush" panose="02010401010101010101" pitchFamily="2" charset="-79"/>
                <a:cs typeface="Guttman Yad-Brush" panose="02010401010101010101" pitchFamily="2" charset="-79"/>
              </a:rPr>
              <a:t>עשה</a:t>
            </a:r>
            <a:r>
              <a:rPr lang="he-IL" sz="2800" dirty="0">
                <a:latin typeface="Guttman Yad-Brush" panose="02010401010101010101" pitchFamily="2" charset="-79"/>
                <a:cs typeface="Guttman Yad-Brush" panose="02010401010101010101" pitchFamily="2" charset="-79"/>
              </a:rPr>
              <a:t> בלבד., והיא –לשלם בזמן!</a:t>
            </a:r>
            <a:br>
              <a:rPr lang="he-IL" sz="2800" dirty="0">
                <a:latin typeface="Guttman Yad-Brush" panose="02010401010101010101" pitchFamily="2" charset="-79"/>
                <a:cs typeface="Guttman Yad-Brush" panose="02010401010101010101" pitchFamily="2" charset="-79"/>
              </a:rPr>
            </a:br>
            <a:r>
              <a:rPr lang="he-IL" sz="2800" dirty="0">
                <a:latin typeface="Guttman Yad-Brush" panose="02010401010101010101" pitchFamily="2" charset="-79"/>
                <a:cs typeface="Guttman Yad-Brush" panose="02010401010101010101" pitchFamily="2" charset="-79"/>
              </a:rPr>
              <a:t>אך אין איסור </a:t>
            </a:r>
            <a:r>
              <a:rPr lang="he-IL" sz="2800" b="1" dirty="0">
                <a:solidFill>
                  <a:schemeClr val="accent2"/>
                </a:solidFill>
                <a:latin typeface="Guttman Yad-Brush" panose="02010401010101010101" pitchFamily="2" charset="-79"/>
                <a:cs typeface="Guttman Yad-Brush" panose="02010401010101010101" pitchFamily="2" charset="-79"/>
              </a:rPr>
              <a:t>לא תעשה </a:t>
            </a:r>
            <a:r>
              <a:rPr lang="he-IL" sz="2800" dirty="0">
                <a:latin typeface="Guttman Yad-Brush" panose="02010401010101010101" pitchFamily="2" charset="-79"/>
                <a:cs typeface="Guttman Yad-Brush" panose="02010401010101010101" pitchFamily="2" charset="-79"/>
              </a:rPr>
              <a:t>למי שאיחר לשלם.</a:t>
            </a:r>
          </a:p>
        </p:txBody>
      </p:sp>
    </p:spTree>
    <p:extLst>
      <p:ext uri="{BB962C8B-B14F-4D97-AF65-F5344CB8AC3E}">
        <p14:creationId xmlns:p14="http://schemas.microsoft.com/office/powerpoint/2010/main" val="202952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67242D1-AB75-47BE-AE2E-FA4C37D1E075}"/>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id="{CF7B540C-F81C-4453-A6F9-A1481DBFC5EF}"/>
              </a:ext>
            </a:extLst>
          </p:cNvPr>
          <p:cNvSpPr>
            <a:spLocks noGrp="1"/>
          </p:cNvSpPr>
          <p:nvPr>
            <p:ph idx="1"/>
          </p:nvPr>
        </p:nvSpPr>
        <p:spPr/>
        <p:txBody>
          <a:bodyPr/>
          <a:lstStyle/>
          <a:p>
            <a:endParaRPr lang="he-IL"/>
          </a:p>
        </p:txBody>
      </p:sp>
    </p:spTree>
    <p:extLst>
      <p:ext uri="{BB962C8B-B14F-4D97-AF65-F5344CB8AC3E}">
        <p14:creationId xmlns:p14="http://schemas.microsoft.com/office/powerpoint/2010/main" val="1566859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DAD7246-C1B3-4041-A8C1-58CCB3B64911}"/>
              </a:ext>
            </a:extLst>
          </p:cNvPr>
          <p:cNvSpPr>
            <a:spLocks noGrp="1"/>
          </p:cNvSpPr>
          <p:nvPr>
            <p:ph type="title"/>
          </p:nvPr>
        </p:nvSpPr>
        <p:spPr/>
        <p:txBody>
          <a:bodyPr/>
          <a:lstStyle/>
          <a:p>
            <a:endParaRPr lang="he-IL"/>
          </a:p>
        </p:txBody>
      </p:sp>
      <p:sp>
        <p:nvSpPr>
          <p:cNvPr id="3" name="מציין מיקום תוכן 2">
            <a:extLst>
              <a:ext uri="{FF2B5EF4-FFF2-40B4-BE49-F238E27FC236}">
                <a16:creationId xmlns:a16="http://schemas.microsoft.com/office/drawing/2014/main" id="{12E87122-8BB6-4D82-9E37-74F5BAF2DDD9}"/>
              </a:ext>
            </a:extLst>
          </p:cNvPr>
          <p:cNvSpPr>
            <a:spLocks noGrp="1"/>
          </p:cNvSpPr>
          <p:nvPr>
            <p:ph idx="1"/>
          </p:nvPr>
        </p:nvSpPr>
        <p:spPr/>
        <p:txBody>
          <a:bodyPr/>
          <a:lstStyle/>
          <a:p>
            <a:endParaRPr lang="he-IL"/>
          </a:p>
        </p:txBody>
      </p:sp>
    </p:spTree>
    <p:extLst>
      <p:ext uri="{BB962C8B-B14F-4D97-AF65-F5344CB8AC3E}">
        <p14:creationId xmlns:p14="http://schemas.microsoft.com/office/powerpoint/2010/main" val="1267452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a:extLst>
              <a:ext uri="{FF2B5EF4-FFF2-40B4-BE49-F238E27FC236}">
                <a16:creationId xmlns:a16="http://schemas.microsoft.com/office/drawing/2014/main" id="{BABFE6F9-21DF-4FF4-9C32-55B2356D65ED}"/>
              </a:ext>
            </a:extLst>
          </p:cNvPr>
          <p:cNvSpPr>
            <a:spLocks noGrp="1"/>
          </p:cNvSpPr>
          <p:nvPr>
            <p:ph type="subTitle" idx="1"/>
          </p:nvPr>
        </p:nvSpPr>
        <p:spPr>
          <a:xfrm>
            <a:off x="1524000" y="914400"/>
            <a:ext cx="9639300" cy="4343400"/>
          </a:xfrm>
        </p:spPr>
        <p:txBody>
          <a:bodyPr>
            <a:normAutofit/>
          </a:bodyPr>
          <a:lstStyle/>
          <a:p>
            <a:pPr algn="r"/>
            <a:r>
              <a:rPr lang="he-IL" sz="5400" dirty="0"/>
              <a:t>הגדרת המצווה-</a:t>
            </a:r>
          </a:p>
          <a:p>
            <a:pPr algn="r"/>
            <a:r>
              <a:rPr lang="he-IL" sz="5400" dirty="0"/>
              <a:t>לא לאחר תשלום שכרו של שכיר</a:t>
            </a:r>
          </a:p>
        </p:txBody>
      </p:sp>
      <p:pic>
        <p:nvPicPr>
          <p:cNvPr id="6" name="תמונה 5">
            <a:extLst>
              <a:ext uri="{FF2B5EF4-FFF2-40B4-BE49-F238E27FC236}">
                <a16:creationId xmlns:a16="http://schemas.microsoft.com/office/drawing/2014/main" id="{FB5580B5-AF1D-49DF-B40B-F90879E6780F}"/>
              </a:ext>
            </a:extLst>
          </p:cNvPr>
          <p:cNvPicPr>
            <a:picLocks noChangeAspect="1"/>
          </p:cNvPicPr>
          <p:nvPr/>
        </p:nvPicPr>
        <p:blipFill>
          <a:blip r:embed="rId3"/>
          <a:stretch>
            <a:fillRect/>
          </a:stretch>
        </p:blipFill>
        <p:spPr>
          <a:xfrm>
            <a:off x="3095625" y="2781300"/>
            <a:ext cx="7210425" cy="3552825"/>
          </a:xfrm>
          <a:prstGeom prst="rect">
            <a:avLst/>
          </a:prstGeom>
        </p:spPr>
      </p:pic>
    </p:spTree>
    <p:extLst>
      <p:ext uri="{BB962C8B-B14F-4D97-AF65-F5344CB8AC3E}">
        <p14:creationId xmlns:p14="http://schemas.microsoft.com/office/powerpoint/2010/main" val="43567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729C253-A1C2-4761-B4B2-E5C910B44F8A}"/>
              </a:ext>
            </a:extLst>
          </p:cNvPr>
          <p:cNvSpPr>
            <a:spLocks noGrp="1"/>
          </p:cNvSpPr>
          <p:nvPr>
            <p:ph type="title"/>
          </p:nvPr>
        </p:nvSpPr>
        <p:spPr>
          <a:xfrm>
            <a:off x="838200" y="365124"/>
            <a:ext cx="10515600" cy="3063875"/>
          </a:xfrm>
        </p:spPr>
        <p:txBody>
          <a:bodyPr>
            <a:normAutofit/>
          </a:bodyPr>
          <a:lstStyle/>
          <a:p>
            <a:r>
              <a:rPr lang="he-IL" sz="6600" b="1" dirty="0">
                <a:latin typeface="Guttman Yad-Brush" panose="02010401010101010101" pitchFamily="2" charset="-79"/>
                <a:cs typeface="Guttman Yad-Brush" panose="02010401010101010101" pitchFamily="2" charset="-79"/>
              </a:rPr>
              <a:t>  מהו איחור?</a:t>
            </a:r>
            <a:br>
              <a:rPr lang="he-IL" sz="6600" b="1" dirty="0">
                <a:latin typeface="Guttman Yad-Brush" panose="02010401010101010101" pitchFamily="2" charset="-79"/>
                <a:cs typeface="Guttman Yad-Brush" panose="02010401010101010101" pitchFamily="2" charset="-79"/>
              </a:rPr>
            </a:br>
            <a:r>
              <a:rPr lang="he-IL" b="1" dirty="0">
                <a:latin typeface="Guttman Yad-Brush" panose="02010401010101010101" pitchFamily="2" charset="-79"/>
                <a:cs typeface="Guttman Yad-Brush" panose="02010401010101010101" pitchFamily="2" charset="-79"/>
              </a:rPr>
              <a:t>מהו הזמן המיועד מלכתחילה לשלם?</a:t>
            </a:r>
          </a:p>
        </p:txBody>
      </p:sp>
      <p:pic>
        <p:nvPicPr>
          <p:cNvPr id="11" name="תמונה 10">
            <a:extLst>
              <a:ext uri="{FF2B5EF4-FFF2-40B4-BE49-F238E27FC236}">
                <a16:creationId xmlns:a16="http://schemas.microsoft.com/office/drawing/2014/main" id="{9B8A4FA7-B959-4007-A429-A20AF7730E12}"/>
              </a:ext>
            </a:extLst>
          </p:cNvPr>
          <p:cNvPicPr>
            <a:picLocks noChangeAspect="1"/>
          </p:cNvPicPr>
          <p:nvPr/>
        </p:nvPicPr>
        <p:blipFill>
          <a:blip r:embed="rId3"/>
          <a:stretch>
            <a:fillRect/>
          </a:stretch>
        </p:blipFill>
        <p:spPr>
          <a:xfrm>
            <a:off x="2512218" y="2876550"/>
            <a:ext cx="7167563" cy="3457575"/>
          </a:xfrm>
          <a:prstGeom prst="rect">
            <a:avLst/>
          </a:prstGeom>
        </p:spPr>
      </p:pic>
    </p:spTree>
    <p:extLst>
      <p:ext uri="{BB962C8B-B14F-4D97-AF65-F5344CB8AC3E}">
        <p14:creationId xmlns:p14="http://schemas.microsoft.com/office/powerpoint/2010/main" val="384522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80">
                                          <p:stCondLst>
                                            <p:cond delay="0"/>
                                          </p:stCondLst>
                                        </p:cTn>
                                        <p:tgtEl>
                                          <p:spTgt spid="11"/>
                                        </p:tgtEl>
                                      </p:cBhvr>
                                    </p:animEffect>
                                    <p:anim calcmode="lin" valueType="num">
                                      <p:cBhvr>
                                        <p:cTn id="13"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8" dur="26">
                                          <p:stCondLst>
                                            <p:cond delay="650"/>
                                          </p:stCondLst>
                                        </p:cTn>
                                        <p:tgtEl>
                                          <p:spTgt spid="11"/>
                                        </p:tgtEl>
                                      </p:cBhvr>
                                      <p:to x="100000" y="60000"/>
                                    </p:animScale>
                                    <p:animScale>
                                      <p:cBhvr>
                                        <p:cTn id="19" dur="166" decel="50000">
                                          <p:stCondLst>
                                            <p:cond delay="676"/>
                                          </p:stCondLst>
                                        </p:cTn>
                                        <p:tgtEl>
                                          <p:spTgt spid="11"/>
                                        </p:tgtEl>
                                      </p:cBhvr>
                                      <p:to x="100000" y="100000"/>
                                    </p:animScale>
                                    <p:animScale>
                                      <p:cBhvr>
                                        <p:cTn id="20" dur="26">
                                          <p:stCondLst>
                                            <p:cond delay="1312"/>
                                          </p:stCondLst>
                                        </p:cTn>
                                        <p:tgtEl>
                                          <p:spTgt spid="11"/>
                                        </p:tgtEl>
                                      </p:cBhvr>
                                      <p:to x="100000" y="80000"/>
                                    </p:animScale>
                                    <p:animScale>
                                      <p:cBhvr>
                                        <p:cTn id="21" dur="166" decel="50000">
                                          <p:stCondLst>
                                            <p:cond delay="1338"/>
                                          </p:stCondLst>
                                        </p:cTn>
                                        <p:tgtEl>
                                          <p:spTgt spid="11"/>
                                        </p:tgtEl>
                                      </p:cBhvr>
                                      <p:to x="100000" y="100000"/>
                                    </p:animScale>
                                    <p:animScale>
                                      <p:cBhvr>
                                        <p:cTn id="22" dur="26">
                                          <p:stCondLst>
                                            <p:cond delay="1642"/>
                                          </p:stCondLst>
                                        </p:cTn>
                                        <p:tgtEl>
                                          <p:spTgt spid="11"/>
                                        </p:tgtEl>
                                      </p:cBhvr>
                                      <p:to x="100000" y="90000"/>
                                    </p:animScale>
                                    <p:animScale>
                                      <p:cBhvr>
                                        <p:cTn id="23" dur="166" decel="50000">
                                          <p:stCondLst>
                                            <p:cond delay="1668"/>
                                          </p:stCondLst>
                                        </p:cTn>
                                        <p:tgtEl>
                                          <p:spTgt spid="11"/>
                                        </p:tgtEl>
                                      </p:cBhvr>
                                      <p:to x="100000" y="100000"/>
                                    </p:animScale>
                                    <p:animScale>
                                      <p:cBhvr>
                                        <p:cTn id="24" dur="26">
                                          <p:stCondLst>
                                            <p:cond delay="1808"/>
                                          </p:stCondLst>
                                        </p:cTn>
                                        <p:tgtEl>
                                          <p:spTgt spid="11"/>
                                        </p:tgtEl>
                                      </p:cBhvr>
                                      <p:to x="100000" y="95000"/>
                                    </p:animScale>
                                    <p:animScale>
                                      <p:cBhvr>
                                        <p:cTn id="25"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EF8A4744-7BFA-4A3A-8FD1-F404D73DB362}"/>
              </a:ext>
            </a:extLst>
          </p:cNvPr>
          <p:cNvSpPr>
            <a:spLocks noGrp="1"/>
          </p:cNvSpPr>
          <p:nvPr>
            <p:ph idx="1"/>
          </p:nvPr>
        </p:nvSpPr>
        <p:spPr>
          <a:xfrm>
            <a:off x="1152525" y="752476"/>
            <a:ext cx="10515600" cy="5036860"/>
          </a:xfrm>
        </p:spPr>
        <p:txBody>
          <a:bodyPr/>
          <a:lstStyle/>
          <a:p>
            <a:pPr marL="0" indent="0">
              <a:buNone/>
            </a:pPr>
            <a:r>
              <a:rPr lang="he-IL" dirty="0"/>
              <a:t>   </a:t>
            </a:r>
            <a:r>
              <a:rPr lang="he-IL" sz="5400" b="1" dirty="0">
                <a:latin typeface="FrankRuehl" panose="020E0503060101010101" pitchFamily="34" charset="-79"/>
                <a:cs typeface="FrankRuehl" panose="020E0503060101010101" pitchFamily="34" charset="-79"/>
              </a:rPr>
              <a:t>"</a:t>
            </a:r>
            <a:r>
              <a:rPr lang="he-IL" sz="5400" dirty="0">
                <a:latin typeface="FrankRuehl" panose="020E0503060101010101" pitchFamily="34" charset="-79"/>
                <a:cs typeface="FrankRuehl" panose="020E0503060101010101" pitchFamily="34" charset="-79"/>
              </a:rPr>
              <a:t>לא תלין פעולת שכיר אתך </a:t>
            </a:r>
            <a:r>
              <a:rPr lang="he-IL" sz="5400" b="1" dirty="0">
                <a:latin typeface="FrankRuehl" panose="020E0503060101010101" pitchFamily="34" charset="-79"/>
                <a:cs typeface="FrankRuehl" panose="020E0503060101010101" pitchFamily="34" charset="-79"/>
              </a:rPr>
              <a:t>עד בוקר" </a:t>
            </a:r>
            <a:r>
              <a:rPr lang="he-IL" b="1" dirty="0">
                <a:latin typeface="FrankRuehl" panose="020E0503060101010101" pitchFamily="34" charset="-79"/>
                <a:cs typeface="FrankRuehl" panose="020E0503060101010101" pitchFamily="34" charset="-79"/>
              </a:rPr>
              <a:t>ויקרא </a:t>
            </a:r>
            <a:r>
              <a:rPr lang="he-IL" b="1" dirty="0" err="1">
                <a:latin typeface="FrankRuehl" panose="020E0503060101010101" pitchFamily="34" charset="-79"/>
                <a:cs typeface="FrankRuehl" panose="020E0503060101010101" pitchFamily="34" charset="-79"/>
              </a:rPr>
              <a:t>יט</a:t>
            </a:r>
            <a:r>
              <a:rPr lang="he-IL" b="1" dirty="0">
                <a:latin typeface="FrankRuehl" panose="020E0503060101010101" pitchFamily="34" charset="-79"/>
                <a:cs typeface="FrankRuehl" panose="020E0503060101010101" pitchFamily="34" charset="-79"/>
              </a:rPr>
              <a:t> </a:t>
            </a:r>
            <a:r>
              <a:rPr lang="he-IL" b="1" dirty="0" err="1">
                <a:latin typeface="FrankRuehl" panose="020E0503060101010101" pitchFamily="34" charset="-79"/>
                <a:cs typeface="FrankRuehl" panose="020E0503060101010101" pitchFamily="34" charset="-79"/>
              </a:rPr>
              <a:t>יג</a:t>
            </a:r>
            <a:endParaRPr lang="he-IL" b="1" dirty="0">
              <a:latin typeface="FrankRuehl" panose="020E0503060101010101" pitchFamily="34" charset="-79"/>
              <a:cs typeface="FrankRuehl" panose="020E0503060101010101" pitchFamily="34" charset="-79"/>
            </a:endParaRPr>
          </a:p>
          <a:p>
            <a:pPr marL="0" indent="0">
              <a:buNone/>
            </a:pPr>
            <a:r>
              <a:rPr lang="he-IL" sz="5400" b="1" dirty="0">
                <a:latin typeface="FrankRuehl" panose="020E0503060101010101" pitchFamily="34" charset="-79"/>
                <a:cs typeface="FrankRuehl" panose="020E0503060101010101" pitchFamily="34" charset="-79"/>
              </a:rPr>
              <a:t>                         </a:t>
            </a:r>
            <a:r>
              <a:rPr lang="he-IL" sz="4800" b="1" dirty="0">
                <a:latin typeface="Guttman Yad-Brush" panose="02010401010101010101" pitchFamily="2" charset="-79"/>
                <a:cs typeface="Guttman Yad-Brush" panose="02010401010101010101" pitchFamily="2" charset="-79"/>
              </a:rPr>
              <a:t>                                    </a:t>
            </a:r>
          </a:p>
          <a:p>
            <a:endParaRPr lang="he-IL" b="1" dirty="0">
              <a:latin typeface="FrankRuehl" panose="020E0503060101010101" pitchFamily="34" charset="-79"/>
              <a:cs typeface="FrankRuehl" panose="020E0503060101010101" pitchFamily="34" charset="-79"/>
            </a:endParaRPr>
          </a:p>
        </p:txBody>
      </p:sp>
      <p:sp>
        <p:nvSpPr>
          <p:cNvPr id="5" name="תיבת טקסט 4">
            <a:extLst>
              <a:ext uri="{FF2B5EF4-FFF2-40B4-BE49-F238E27FC236}">
                <a16:creationId xmlns:a16="http://schemas.microsoft.com/office/drawing/2014/main" id="{F45456F7-DC9A-4936-89A9-51A697B12633}"/>
              </a:ext>
            </a:extLst>
          </p:cNvPr>
          <p:cNvSpPr txBox="1"/>
          <p:nvPr/>
        </p:nvSpPr>
        <p:spPr>
          <a:xfrm>
            <a:off x="752476" y="3228975"/>
            <a:ext cx="10810874" cy="3847207"/>
          </a:xfrm>
          <a:prstGeom prst="rect">
            <a:avLst/>
          </a:prstGeom>
          <a:noFill/>
        </p:spPr>
        <p:txBody>
          <a:bodyPr wrap="square">
            <a:spAutoFit/>
          </a:bodyPr>
          <a:lstStyle/>
          <a:p>
            <a:endParaRPr lang="he-IL" sz="5400" b="1" dirty="0">
              <a:latin typeface="FrankRuehl" panose="020E0503060101010101" pitchFamily="34" charset="-79"/>
              <a:cs typeface="FrankRuehl" panose="020E0503060101010101" pitchFamily="34" charset="-79"/>
            </a:endParaRPr>
          </a:p>
          <a:p>
            <a:r>
              <a:rPr lang="he-IL" sz="5400" b="1" dirty="0">
                <a:latin typeface="FrankRuehl" panose="020E0503060101010101" pitchFamily="34" charset="-79"/>
                <a:cs typeface="FrankRuehl" panose="020E0503060101010101" pitchFamily="34" charset="-79"/>
              </a:rPr>
              <a:t>"</a:t>
            </a:r>
            <a:r>
              <a:rPr lang="he-IL" sz="5400" dirty="0">
                <a:latin typeface="FrankRuehl" panose="020E0503060101010101" pitchFamily="34" charset="-79"/>
                <a:cs typeface="FrankRuehl" panose="020E0503060101010101" pitchFamily="34" charset="-79"/>
              </a:rPr>
              <a:t>ביומו </a:t>
            </a:r>
            <a:r>
              <a:rPr lang="he-IL" sz="5400" dirty="0" err="1">
                <a:latin typeface="FrankRuehl" panose="020E0503060101010101" pitchFamily="34" charset="-79"/>
                <a:cs typeface="FrankRuehl" panose="020E0503060101010101" pitchFamily="34" charset="-79"/>
              </a:rPr>
              <a:t>תתן</a:t>
            </a:r>
            <a:r>
              <a:rPr lang="he-IL" sz="5400" dirty="0">
                <a:latin typeface="FrankRuehl" panose="020E0503060101010101" pitchFamily="34" charset="-79"/>
                <a:cs typeface="FrankRuehl" panose="020E0503060101010101" pitchFamily="34" charset="-79"/>
              </a:rPr>
              <a:t> שכרו </a:t>
            </a:r>
            <a:r>
              <a:rPr lang="he-IL" sz="5400" b="1" dirty="0">
                <a:latin typeface="FrankRuehl" panose="020E0503060101010101" pitchFamily="34" charset="-79"/>
                <a:cs typeface="FrankRuehl" panose="020E0503060101010101" pitchFamily="34" charset="-79"/>
              </a:rPr>
              <a:t>ולא תבוא עליו </a:t>
            </a:r>
            <a:r>
              <a:rPr lang="he-IL" sz="5400" b="1" dirty="0" err="1">
                <a:latin typeface="FrankRuehl" panose="020E0503060101010101" pitchFamily="34" charset="-79"/>
                <a:cs typeface="FrankRuehl" panose="020E0503060101010101" pitchFamily="34" charset="-79"/>
              </a:rPr>
              <a:t>השמש.</a:t>
            </a:r>
            <a:r>
              <a:rPr lang="he-IL" sz="2800" b="1" dirty="0" err="1">
                <a:latin typeface="FrankRuehl" panose="020E0503060101010101" pitchFamily="34" charset="-79"/>
                <a:cs typeface="FrankRuehl" panose="020E0503060101010101" pitchFamily="34" charset="-79"/>
              </a:rPr>
              <a:t>דברים</a:t>
            </a:r>
            <a:r>
              <a:rPr lang="he-IL" sz="2800" b="1" dirty="0">
                <a:latin typeface="FrankRuehl" panose="020E0503060101010101" pitchFamily="34" charset="-79"/>
                <a:cs typeface="FrankRuehl" panose="020E0503060101010101" pitchFamily="34" charset="-79"/>
              </a:rPr>
              <a:t> כד טו</a:t>
            </a:r>
          </a:p>
          <a:p>
            <a:endParaRPr lang="he-IL" sz="2800" b="1" dirty="0">
              <a:latin typeface="FrankRuehl" panose="020E0503060101010101" pitchFamily="34" charset="-79"/>
              <a:cs typeface="FrankRuehl" panose="020E0503060101010101" pitchFamily="34" charset="-79"/>
            </a:endParaRPr>
          </a:p>
          <a:p>
            <a:r>
              <a:rPr lang="he-IL" sz="2800" b="1" dirty="0">
                <a:latin typeface="FrankRuehl" panose="020E0503060101010101" pitchFamily="34" charset="-79"/>
                <a:cs typeface="FrankRuehl" panose="020E0503060101010101" pitchFamily="34" charset="-79"/>
              </a:rPr>
              <a:t>                                        </a:t>
            </a:r>
            <a:r>
              <a:rPr lang="he-IL" sz="4000" b="1" dirty="0">
                <a:latin typeface="Guttman Yad-Brush" panose="02010401010101010101" pitchFamily="2" charset="-79"/>
                <a:cs typeface="Guttman Yad-Brush" panose="02010401010101010101" pitchFamily="2" charset="-79"/>
              </a:rPr>
              <a:t>זמן התשלום הוא עד שקיעה </a:t>
            </a:r>
          </a:p>
          <a:p>
            <a:endParaRPr lang="he-IL" sz="4000" b="1" dirty="0">
              <a:latin typeface="Guttman Yad-Brush" panose="02010401010101010101" pitchFamily="2" charset="-79"/>
              <a:cs typeface="Guttman Yad-Brush" panose="02010401010101010101" pitchFamily="2" charset="-79"/>
            </a:endParaRPr>
          </a:p>
          <a:p>
            <a:r>
              <a:rPr lang="he-IL" sz="2800" b="1" dirty="0">
                <a:latin typeface="FrankRuehl" panose="020E0503060101010101" pitchFamily="34" charset="-79"/>
                <a:cs typeface="FrankRuehl" panose="020E0503060101010101" pitchFamily="34" charset="-79"/>
              </a:rPr>
              <a:t>                                               </a:t>
            </a:r>
          </a:p>
        </p:txBody>
      </p:sp>
      <p:sp>
        <p:nvSpPr>
          <p:cNvPr id="6" name="חץ: למטה 5">
            <a:extLst>
              <a:ext uri="{FF2B5EF4-FFF2-40B4-BE49-F238E27FC236}">
                <a16:creationId xmlns:a16="http://schemas.microsoft.com/office/drawing/2014/main" id="{21FC9B99-4CC0-4D87-BE48-A74302AB8BC3}"/>
              </a:ext>
            </a:extLst>
          </p:cNvPr>
          <p:cNvSpPr/>
          <p:nvPr/>
        </p:nvSpPr>
        <p:spPr>
          <a:xfrm>
            <a:off x="4561934" y="1451258"/>
            <a:ext cx="676275" cy="8523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8" name="תמונה 7">
            <a:extLst>
              <a:ext uri="{FF2B5EF4-FFF2-40B4-BE49-F238E27FC236}">
                <a16:creationId xmlns:a16="http://schemas.microsoft.com/office/drawing/2014/main" id="{F1B61FC9-898D-4422-B067-44CD6422CA1A}"/>
              </a:ext>
            </a:extLst>
          </p:cNvPr>
          <p:cNvPicPr>
            <a:picLocks noChangeAspect="1"/>
          </p:cNvPicPr>
          <p:nvPr/>
        </p:nvPicPr>
        <p:blipFill>
          <a:blip r:embed="rId3"/>
          <a:stretch>
            <a:fillRect/>
          </a:stretch>
        </p:blipFill>
        <p:spPr>
          <a:xfrm>
            <a:off x="4738687" y="4781242"/>
            <a:ext cx="713294" cy="742672"/>
          </a:xfrm>
          <a:prstGeom prst="rect">
            <a:avLst/>
          </a:prstGeom>
        </p:spPr>
      </p:pic>
      <p:sp>
        <p:nvSpPr>
          <p:cNvPr id="10" name="תיבת טקסט 9">
            <a:extLst>
              <a:ext uri="{FF2B5EF4-FFF2-40B4-BE49-F238E27FC236}">
                <a16:creationId xmlns:a16="http://schemas.microsoft.com/office/drawing/2014/main" id="{31617D6E-B8CA-4E81-A1B7-0CB2D7EE6842}"/>
              </a:ext>
            </a:extLst>
          </p:cNvPr>
          <p:cNvSpPr txBox="1"/>
          <p:nvPr/>
        </p:nvSpPr>
        <p:spPr>
          <a:xfrm flipH="1">
            <a:off x="600075" y="2200275"/>
            <a:ext cx="7829549" cy="707886"/>
          </a:xfrm>
          <a:prstGeom prst="rect">
            <a:avLst/>
          </a:prstGeom>
          <a:noFill/>
        </p:spPr>
        <p:txBody>
          <a:bodyPr wrap="square" rtlCol="1">
            <a:spAutoFit/>
          </a:bodyPr>
          <a:lstStyle/>
          <a:p>
            <a:r>
              <a:rPr lang="he-IL" sz="4000" b="1" dirty="0">
                <a:latin typeface="Guttman Yad-Brush" panose="02010401010101010101" pitchFamily="2" charset="-79"/>
                <a:cs typeface="Guttman Yad-Brush" panose="02010401010101010101" pitchFamily="2" charset="-79"/>
              </a:rPr>
              <a:t>זמן התשלום עד הבוקר </a:t>
            </a:r>
          </a:p>
        </p:txBody>
      </p:sp>
      <p:sp>
        <p:nvSpPr>
          <p:cNvPr id="11" name="אליפסה 10">
            <a:extLst>
              <a:ext uri="{FF2B5EF4-FFF2-40B4-BE49-F238E27FC236}">
                <a16:creationId xmlns:a16="http://schemas.microsoft.com/office/drawing/2014/main" id="{E0FE1C93-2D1A-4684-A7C8-31555F694101}"/>
              </a:ext>
            </a:extLst>
          </p:cNvPr>
          <p:cNvSpPr/>
          <p:nvPr/>
        </p:nvSpPr>
        <p:spPr>
          <a:xfrm>
            <a:off x="8876219" y="1932058"/>
            <a:ext cx="2791906" cy="11365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t>שכיר יום </a:t>
            </a:r>
          </a:p>
        </p:txBody>
      </p:sp>
      <p:sp>
        <p:nvSpPr>
          <p:cNvPr id="14" name="אליפסה 13">
            <a:extLst>
              <a:ext uri="{FF2B5EF4-FFF2-40B4-BE49-F238E27FC236}">
                <a16:creationId xmlns:a16="http://schemas.microsoft.com/office/drawing/2014/main" id="{2B0D63B4-19DC-4BF3-BE76-92FF2E09660D}"/>
              </a:ext>
            </a:extLst>
          </p:cNvPr>
          <p:cNvSpPr/>
          <p:nvPr/>
        </p:nvSpPr>
        <p:spPr>
          <a:xfrm>
            <a:off x="8734426" y="5221081"/>
            <a:ext cx="2705098" cy="11365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b="1" dirty="0"/>
              <a:t>שכיר לילה </a:t>
            </a:r>
          </a:p>
        </p:txBody>
      </p:sp>
    </p:spTree>
    <p:extLst>
      <p:ext uri="{BB962C8B-B14F-4D97-AF65-F5344CB8AC3E}">
        <p14:creationId xmlns:p14="http://schemas.microsoft.com/office/powerpoint/2010/main" val="211072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circle(in)">
                                      <p:cBhvr>
                                        <p:cTn id="25" dur="2000"/>
                                        <p:tgtEl>
                                          <p:spTgt spid="1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ppt_x"/>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Effect transition="in" filter="circle(in)">
                                      <p:cBhvr>
                                        <p:cTn id="36" dur="2000"/>
                                        <p:tgtEl>
                                          <p:spTgt spid="5">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80">
                                          <p:stCondLst>
                                            <p:cond delay="0"/>
                                          </p:stCondLst>
                                        </p:cTn>
                                        <p:tgtEl>
                                          <p:spTgt spid="8"/>
                                        </p:tgtEl>
                                      </p:cBhvr>
                                    </p:animEffect>
                                    <p:anim calcmode="lin" valueType="num">
                                      <p:cBhvr>
                                        <p:cTn id="4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gtEl>
                                      </p:cBhvr>
                                      <p:to x="100000" y="60000"/>
                                    </p:animScale>
                                    <p:animScale>
                                      <p:cBhvr>
                                        <p:cTn id="48" dur="166" decel="50000">
                                          <p:stCondLst>
                                            <p:cond delay="676"/>
                                          </p:stCondLst>
                                        </p:cTn>
                                        <p:tgtEl>
                                          <p:spTgt spid="8"/>
                                        </p:tgtEl>
                                      </p:cBhvr>
                                      <p:to x="100000" y="100000"/>
                                    </p:animScale>
                                    <p:animScale>
                                      <p:cBhvr>
                                        <p:cTn id="49" dur="26">
                                          <p:stCondLst>
                                            <p:cond delay="1312"/>
                                          </p:stCondLst>
                                        </p:cTn>
                                        <p:tgtEl>
                                          <p:spTgt spid="8"/>
                                        </p:tgtEl>
                                      </p:cBhvr>
                                      <p:to x="100000" y="80000"/>
                                    </p:animScale>
                                    <p:animScale>
                                      <p:cBhvr>
                                        <p:cTn id="50" dur="166" decel="50000">
                                          <p:stCondLst>
                                            <p:cond delay="1338"/>
                                          </p:stCondLst>
                                        </p:cTn>
                                        <p:tgtEl>
                                          <p:spTgt spid="8"/>
                                        </p:tgtEl>
                                      </p:cBhvr>
                                      <p:to x="100000" y="100000"/>
                                    </p:animScale>
                                    <p:animScale>
                                      <p:cBhvr>
                                        <p:cTn id="51" dur="26">
                                          <p:stCondLst>
                                            <p:cond delay="1642"/>
                                          </p:stCondLst>
                                        </p:cTn>
                                        <p:tgtEl>
                                          <p:spTgt spid="8"/>
                                        </p:tgtEl>
                                      </p:cBhvr>
                                      <p:to x="100000" y="90000"/>
                                    </p:animScale>
                                    <p:animScale>
                                      <p:cBhvr>
                                        <p:cTn id="52" dur="166" decel="50000">
                                          <p:stCondLst>
                                            <p:cond delay="1668"/>
                                          </p:stCondLst>
                                        </p:cTn>
                                        <p:tgtEl>
                                          <p:spTgt spid="8"/>
                                        </p:tgtEl>
                                      </p:cBhvr>
                                      <p:to x="100000" y="100000"/>
                                    </p:animScale>
                                    <p:animScale>
                                      <p:cBhvr>
                                        <p:cTn id="53" dur="26">
                                          <p:stCondLst>
                                            <p:cond delay="1808"/>
                                          </p:stCondLst>
                                        </p:cTn>
                                        <p:tgtEl>
                                          <p:spTgt spid="8"/>
                                        </p:tgtEl>
                                      </p:cBhvr>
                                      <p:to x="100000" y="95000"/>
                                    </p:animScale>
                                    <p:animScale>
                                      <p:cBhvr>
                                        <p:cTn id="54" dur="166" decel="50000">
                                          <p:stCondLst>
                                            <p:cond delay="1834"/>
                                          </p:stCondLst>
                                        </p:cTn>
                                        <p:tgtEl>
                                          <p:spTgt spid="8"/>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5">
                                            <p:txEl>
                                              <p:pRg st="3" end="3"/>
                                            </p:txEl>
                                          </p:spTgt>
                                        </p:tgtEl>
                                        <p:attrNameLst>
                                          <p:attrName>style.visibility</p:attrName>
                                        </p:attrNameLst>
                                      </p:cBhvr>
                                      <p:to>
                                        <p:strVal val="visible"/>
                                      </p:to>
                                    </p:set>
                                    <p:anim calcmode="lin" valueType="num">
                                      <p:cBhvr additive="base">
                                        <p:cTn id="5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down)">
                                      <p:cBhvr>
                                        <p:cTn id="65" dur="580">
                                          <p:stCondLst>
                                            <p:cond delay="0"/>
                                          </p:stCondLst>
                                        </p:cTn>
                                        <p:tgtEl>
                                          <p:spTgt spid="14"/>
                                        </p:tgtEl>
                                      </p:cBhvr>
                                    </p:animEffect>
                                    <p:anim calcmode="lin" valueType="num">
                                      <p:cBhvr>
                                        <p:cTn id="6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71" dur="26">
                                          <p:stCondLst>
                                            <p:cond delay="650"/>
                                          </p:stCondLst>
                                        </p:cTn>
                                        <p:tgtEl>
                                          <p:spTgt spid="14"/>
                                        </p:tgtEl>
                                      </p:cBhvr>
                                      <p:to x="100000" y="60000"/>
                                    </p:animScale>
                                    <p:animScale>
                                      <p:cBhvr>
                                        <p:cTn id="72" dur="166" decel="50000">
                                          <p:stCondLst>
                                            <p:cond delay="676"/>
                                          </p:stCondLst>
                                        </p:cTn>
                                        <p:tgtEl>
                                          <p:spTgt spid="14"/>
                                        </p:tgtEl>
                                      </p:cBhvr>
                                      <p:to x="100000" y="100000"/>
                                    </p:animScale>
                                    <p:animScale>
                                      <p:cBhvr>
                                        <p:cTn id="73" dur="26">
                                          <p:stCondLst>
                                            <p:cond delay="1312"/>
                                          </p:stCondLst>
                                        </p:cTn>
                                        <p:tgtEl>
                                          <p:spTgt spid="14"/>
                                        </p:tgtEl>
                                      </p:cBhvr>
                                      <p:to x="100000" y="80000"/>
                                    </p:animScale>
                                    <p:animScale>
                                      <p:cBhvr>
                                        <p:cTn id="74" dur="166" decel="50000">
                                          <p:stCondLst>
                                            <p:cond delay="1338"/>
                                          </p:stCondLst>
                                        </p:cTn>
                                        <p:tgtEl>
                                          <p:spTgt spid="14"/>
                                        </p:tgtEl>
                                      </p:cBhvr>
                                      <p:to x="100000" y="100000"/>
                                    </p:animScale>
                                    <p:animScale>
                                      <p:cBhvr>
                                        <p:cTn id="75" dur="26">
                                          <p:stCondLst>
                                            <p:cond delay="1642"/>
                                          </p:stCondLst>
                                        </p:cTn>
                                        <p:tgtEl>
                                          <p:spTgt spid="14"/>
                                        </p:tgtEl>
                                      </p:cBhvr>
                                      <p:to x="100000" y="90000"/>
                                    </p:animScale>
                                    <p:animScale>
                                      <p:cBhvr>
                                        <p:cTn id="76" dur="166" decel="50000">
                                          <p:stCondLst>
                                            <p:cond delay="1668"/>
                                          </p:stCondLst>
                                        </p:cTn>
                                        <p:tgtEl>
                                          <p:spTgt spid="14"/>
                                        </p:tgtEl>
                                      </p:cBhvr>
                                      <p:to x="100000" y="100000"/>
                                    </p:animScale>
                                    <p:animScale>
                                      <p:cBhvr>
                                        <p:cTn id="77" dur="26">
                                          <p:stCondLst>
                                            <p:cond delay="1808"/>
                                          </p:stCondLst>
                                        </p:cTn>
                                        <p:tgtEl>
                                          <p:spTgt spid="14"/>
                                        </p:tgtEl>
                                      </p:cBhvr>
                                      <p:to x="100000" y="95000"/>
                                    </p:animScale>
                                    <p:animScale>
                                      <p:cBhvr>
                                        <p:cTn id="78"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89F21CBA-5E54-4625-AE81-5DBCB3117D6F}"/>
              </a:ext>
            </a:extLst>
          </p:cNvPr>
          <p:cNvSpPr>
            <a:spLocks noGrp="1"/>
          </p:cNvSpPr>
          <p:nvPr>
            <p:ph idx="1"/>
          </p:nvPr>
        </p:nvSpPr>
        <p:spPr>
          <a:xfrm>
            <a:off x="838199" y="1676399"/>
            <a:ext cx="10944225" cy="5295899"/>
          </a:xfrm>
        </p:spPr>
        <p:txBody>
          <a:bodyPr/>
          <a:lstStyle/>
          <a:p>
            <a:pPr marL="0" indent="0">
              <a:buNone/>
            </a:pPr>
            <a:r>
              <a:rPr lang="he-IL" sz="4800" dirty="0"/>
              <a:t> </a:t>
            </a:r>
          </a:p>
          <a:p>
            <a:endParaRPr lang="he-IL" sz="4800" dirty="0"/>
          </a:p>
          <a:p>
            <a:endParaRPr lang="he-IL" dirty="0"/>
          </a:p>
        </p:txBody>
      </p:sp>
      <p:sp>
        <p:nvSpPr>
          <p:cNvPr id="4" name="מלבן 3">
            <a:extLst>
              <a:ext uri="{FF2B5EF4-FFF2-40B4-BE49-F238E27FC236}">
                <a16:creationId xmlns:a16="http://schemas.microsoft.com/office/drawing/2014/main" id="{29096B9A-8ABB-49F5-84DD-648B3FAD9154}"/>
              </a:ext>
            </a:extLst>
          </p:cNvPr>
          <p:cNvSpPr/>
          <p:nvPr/>
        </p:nvSpPr>
        <p:spPr>
          <a:xfrm>
            <a:off x="7829550" y="1562100"/>
            <a:ext cx="2733675" cy="914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he-IL" sz="3200" b="1" dirty="0">
                <a:solidFill>
                  <a:schemeClr val="accent1"/>
                </a:solidFill>
              </a:rPr>
              <a:t>שכיר יום </a:t>
            </a:r>
          </a:p>
        </p:txBody>
      </p:sp>
      <p:sp>
        <p:nvSpPr>
          <p:cNvPr id="5" name="מלבן 4">
            <a:extLst>
              <a:ext uri="{FF2B5EF4-FFF2-40B4-BE49-F238E27FC236}">
                <a16:creationId xmlns:a16="http://schemas.microsoft.com/office/drawing/2014/main" id="{E7C24AE1-B673-4063-8E23-CE1FBBD9E4EF}"/>
              </a:ext>
            </a:extLst>
          </p:cNvPr>
          <p:cNvSpPr/>
          <p:nvPr/>
        </p:nvSpPr>
        <p:spPr>
          <a:xfrm>
            <a:off x="2743200" y="1476376"/>
            <a:ext cx="2876550" cy="10001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he-IL" sz="3200" b="1" dirty="0">
                <a:solidFill>
                  <a:schemeClr val="accent1"/>
                </a:solidFill>
              </a:rPr>
              <a:t>שכיר לילה</a:t>
            </a:r>
          </a:p>
        </p:txBody>
      </p:sp>
      <p:sp>
        <p:nvSpPr>
          <p:cNvPr id="6" name="פיצוץ: 8 נקודות 5">
            <a:extLst>
              <a:ext uri="{FF2B5EF4-FFF2-40B4-BE49-F238E27FC236}">
                <a16:creationId xmlns:a16="http://schemas.microsoft.com/office/drawing/2014/main" id="{275D676E-FD73-4434-B605-F89307A7CB08}"/>
              </a:ext>
            </a:extLst>
          </p:cNvPr>
          <p:cNvSpPr/>
          <p:nvPr/>
        </p:nvSpPr>
        <p:spPr>
          <a:xfrm>
            <a:off x="2590800" y="4368314"/>
            <a:ext cx="3181350" cy="14478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chemeClr val="tx1"/>
                </a:solidFill>
              </a:rPr>
              <a:t>גובה כל היום</a:t>
            </a:r>
          </a:p>
        </p:txBody>
      </p:sp>
      <p:pic>
        <p:nvPicPr>
          <p:cNvPr id="8" name="תמונה 7">
            <a:extLst>
              <a:ext uri="{FF2B5EF4-FFF2-40B4-BE49-F238E27FC236}">
                <a16:creationId xmlns:a16="http://schemas.microsoft.com/office/drawing/2014/main" id="{51FD3D2A-87EF-4051-837E-445021A00ABB}"/>
              </a:ext>
            </a:extLst>
          </p:cNvPr>
          <p:cNvPicPr>
            <a:picLocks noChangeAspect="1"/>
          </p:cNvPicPr>
          <p:nvPr/>
        </p:nvPicPr>
        <p:blipFill>
          <a:blip r:embed="rId3"/>
          <a:stretch>
            <a:fillRect/>
          </a:stretch>
        </p:blipFill>
        <p:spPr>
          <a:xfrm>
            <a:off x="7679865" y="4398169"/>
            <a:ext cx="3261643" cy="1487553"/>
          </a:xfrm>
          <a:prstGeom prst="rect">
            <a:avLst/>
          </a:prstGeom>
        </p:spPr>
      </p:pic>
      <p:sp>
        <p:nvSpPr>
          <p:cNvPr id="12" name="תיבת טקסט 11">
            <a:extLst>
              <a:ext uri="{FF2B5EF4-FFF2-40B4-BE49-F238E27FC236}">
                <a16:creationId xmlns:a16="http://schemas.microsoft.com/office/drawing/2014/main" id="{9294143E-4469-4AF4-8BBA-1015310EC8B7}"/>
              </a:ext>
            </a:extLst>
          </p:cNvPr>
          <p:cNvSpPr txBox="1"/>
          <p:nvPr/>
        </p:nvSpPr>
        <p:spPr>
          <a:xfrm>
            <a:off x="7934324" y="4892159"/>
            <a:ext cx="2124075" cy="369332"/>
          </a:xfrm>
          <a:prstGeom prst="rect">
            <a:avLst/>
          </a:prstGeom>
          <a:noFill/>
        </p:spPr>
        <p:txBody>
          <a:bodyPr wrap="square">
            <a:spAutoFit/>
          </a:bodyPr>
          <a:lstStyle/>
          <a:p>
            <a:r>
              <a:rPr lang="he-IL" dirty="0"/>
              <a:t>גובה כל הלילה,</a:t>
            </a:r>
          </a:p>
        </p:txBody>
      </p:sp>
      <p:sp>
        <p:nvSpPr>
          <p:cNvPr id="13" name="חץ: למטה 12">
            <a:extLst>
              <a:ext uri="{FF2B5EF4-FFF2-40B4-BE49-F238E27FC236}">
                <a16:creationId xmlns:a16="http://schemas.microsoft.com/office/drawing/2014/main" id="{7B353E65-150E-46D3-AF39-37CC5F3C91B1}"/>
              </a:ext>
            </a:extLst>
          </p:cNvPr>
          <p:cNvSpPr/>
          <p:nvPr/>
        </p:nvSpPr>
        <p:spPr>
          <a:xfrm>
            <a:off x="7946567" y="2860168"/>
            <a:ext cx="2616658" cy="156895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he-IL" dirty="0"/>
              <a:t>אדם שנשכר לעבודה של יום שלם</a:t>
            </a:r>
          </a:p>
        </p:txBody>
      </p:sp>
      <p:pic>
        <p:nvPicPr>
          <p:cNvPr id="15" name="תמונה 14">
            <a:extLst>
              <a:ext uri="{FF2B5EF4-FFF2-40B4-BE49-F238E27FC236}">
                <a16:creationId xmlns:a16="http://schemas.microsoft.com/office/drawing/2014/main" id="{61445B67-23A2-40CE-9EF3-F7068DF50FB7}"/>
              </a:ext>
            </a:extLst>
          </p:cNvPr>
          <p:cNvPicPr>
            <a:picLocks noChangeAspect="1"/>
          </p:cNvPicPr>
          <p:nvPr/>
        </p:nvPicPr>
        <p:blipFill>
          <a:blip r:embed="rId4"/>
          <a:stretch>
            <a:fillRect/>
          </a:stretch>
        </p:blipFill>
        <p:spPr>
          <a:xfrm>
            <a:off x="2836428" y="2806975"/>
            <a:ext cx="2681954" cy="1591194"/>
          </a:xfrm>
          <a:prstGeom prst="rect">
            <a:avLst/>
          </a:prstGeom>
        </p:spPr>
      </p:pic>
      <p:sp>
        <p:nvSpPr>
          <p:cNvPr id="25" name="תיבת טקסט 24">
            <a:extLst>
              <a:ext uri="{FF2B5EF4-FFF2-40B4-BE49-F238E27FC236}">
                <a16:creationId xmlns:a16="http://schemas.microsoft.com/office/drawing/2014/main" id="{2D35746D-6FA5-4830-BA70-DC20104C9F4D}"/>
              </a:ext>
            </a:extLst>
          </p:cNvPr>
          <p:cNvSpPr txBox="1"/>
          <p:nvPr/>
        </p:nvSpPr>
        <p:spPr>
          <a:xfrm>
            <a:off x="3495675" y="2860168"/>
            <a:ext cx="1047750" cy="1200329"/>
          </a:xfrm>
          <a:prstGeom prst="rect">
            <a:avLst/>
          </a:prstGeom>
          <a:noFill/>
        </p:spPr>
        <p:txBody>
          <a:bodyPr wrap="square">
            <a:spAutoFit/>
          </a:bodyPr>
          <a:lstStyle/>
          <a:p>
            <a:r>
              <a:rPr lang="he-IL" dirty="0"/>
              <a:t>  </a:t>
            </a:r>
            <a:r>
              <a:rPr lang="he-IL" dirty="0">
                <a:solidFill>
                  <a:schemeClr val="lt1"/>
                </a:solidFill>
              </a:rPr>
              <a:t>אדם </a:t>
            </a:r>
          </a:p>
          <a:p>
            <a:r>
              <a:rPr lang="he-IL" dirty="0">
                <a:solidFill>
                  <a:schemeClr val="lt1"/>
                </a:solidFill>
              </a:rPr>
              <a:t>שנשכר</a:t>
            </a:r>
          </a:p>
          <a:p>
            <a:r>
              <a:rPr lang="he-IL" dirty="0">
                <a:solidFill>
                  <a:schemeClr val="lt1"/>
                </a:solidFill>
              </a:rPr>
              <a:t> לעבודה</a:t>
            </a:r>
          </a:p>
          <a:p>
            <a:r>
              <a:rPr lang="he-IL" dirty="0">
                <a:solidFill>
                  <a:schemeClr val="lt1"/>
                </a:solidFill>
              </a:rPr>
              <a:t>בלילה</a:t>
            </a:r>
          </a:p>
        </p:txBody>
      </p:sp>
      <p:sp>
        <p:nvSpPr>
          <p:cNvPr id="26" name="חץ: למטה 25">
            <a:extLst>
              <a:ext uri="{FF2B5EF4-FFF2-40B4-BE49-F238E27FC236}">
                <a16:creationId xmlns:a16="http://schemas.microsoft.com/office/drawing/2014/main" id="{F1CABE68-3739-47B7-B8B8-95FCF8E8DF1A}"/>
              </a:ext>
            </a:extLst>
          </p:cNvPr>
          <p:cNvSpPr/>
          <p:nvPr/>
        </p:nvSpPr>
        <p:spPr>
          <a:xfrm rot="2889524">
            <a:off x="7751922" y="5376684"/>
            <a:ext cx="484632" cy="819150"/>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he-IL"/>
          </a:p>
        </p:txBody>
      </p:sp>
      <p:pic>
        <p:nvPicPr>
          <p:cNvPr id="28" name="תמונה 27">
            <a:extLst>
              <a:ext uri="{FF2B5EF4-FFF2-40B4-BE49-F238E27FC236}">
                <a16:creationId xmlns:a16="http://schemas.microsoft.com/office/drawing/2014/main" id="{21AB2680-2502-4007-82A9-4D77D37561B2}"/>
              </a:ext>
            </a:extLst>
          </p:cNvPr>
          <p:cNvPicPr>
            <a:picLocks noChangeAspect="1"/>
          </p:cNvPicPr>
          <p:nvPr/>
        </p:nvPicPr>
        <p:blipFill>
          <a:blip r:embed="rId5"/>
          <a:stretch>
            <a:fillRect/>
          </a:stretch>
        </p:blipFill>
        <p:spPr>
          <a:xfrm rot="19006907">
            <a:off x="4747982" y="5402703"/>
            <a:ext cx="518205" cy="835224"/>
          </a:xfrm>
          <a:prstGeom prst="rect">
            <a:avLst/>
          </a:prstGeom>
        </p:spPr>
      </p:pic>
      <p:sp>
        <p:nvSpPr>
          <p:cNvPr id="29" name="תיבת טקסט 28">
            <a:extLst>
              <a:ext uri="{FF2B5EF4-FFF2-40B4-BE49-F238E27FC236}">
                <a16:creationId xmlns:a16="http://schemas.microsoft.com/office/drawing/2014/main" id="{956E2B94-DE68-4310-B984-9C142190B01F}"/>
              </a:ext>
            </a:extLst>
          </p:cNvPr>
          <p:cNvSpPr txBox="1"/>
          <p:nvPr/>
        </p:nvSpPr>
        <p:spPr>
          <a:xfrm>
            <a:off x="5736337" y="5038725"/>
            <a:ext cx="1500855" cy="1446550"/>
          </a:xfrm>
          <a:prstGeom prst="rect">
            <a:avLst/>
          </a:prstGeom>
          <a:noFill/>
        </p:spPr>
        <p:txBody>
          <a:bodyPr wrap="square" rtlCol="1">
            <a:spAutoFit/>
          </a:bodyPr>
          <a:lstStyle/>
          <a:p>
            <a:r>
              <a:rPr lang="he-IL" sz="4400" b="1" dirty="0"/>
              <a:t>מצווה אחת</a:t>
            </a:r>
          </a:p>
        </p:txBody>
      </p:sp>
      <p:sp>
        <p:nvSpPr>
          <p:cNvPr id="30" name="מלבן 29">
            <a:extLst>
              <a:ext uri="{FF2B5EF4-FFF2-40B4-BE49-F238E27FC236}">
                <a16:creationId xmlns:a16="http://schemas.microsoft.com/office/drawing/2014/main" id="{9124534B-F00B-4F0D-9DDD-AF0777A0E60F}"/>
              </a:ext>
            </a:extLst>
          </p:cNvPr>
          <p:cNvSpPr/>
          <p:nvPr/>
        </p:nvSpPr>
        <p:spPr>
          <a:xfrm>
            <a:off x="1285875" y="370142"/>
            <a:ext cx="9953625" cy="9144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a:p>
        </p:txBody>
      </p:sp>
      <p:sp>
        <p:nvSpPr>
          <p:cNvPr id="31" name="תיבת טקסט 30">
            <a:extLst>
              <a:ext uri="{FF2B5EF4-FFF2-40B4-BE49-F238E27FC236}">
                <a16:creationId xmlns:a16="http://schemas.microsoft.com/office/drawing/2014/main" id="{1B305CED-E5B6-4D1D-86D2-AC915975D604}"/>
              </a:ext>
            </a:extLst>
          </p:cNvPr>
          <p:cNvSpPr txBox="1"/>
          <p:nvPr/>
        </p:nvSpPr>
        <p:spPr>
          <a:xfrm>
            <a:off x="1371600" y="446307"/>
            <a:ext cx="9867900" cy="646331"/>
          </a:xfrm>
          <a:prstGeom prst="rect">
            <a:avLst/>
          </a:prstGeom>
          <a:noFill/>
        </p:spPr>
        <p:txBody>
          <a:bodyPr wrap="square" rtlCol="1">
            <a:spAutoFit/>
          </a:bodyPr>
          <a:lstStyle/>
          <a:p>
            <a:r>
              <a:rPr lang="he-IL" sz="3600" b="1" dirty="0"/>
              <a:t>לא לאחר את תשלום שכרם של </a:t>
            </a:r>
            <a:r>
              <a:rPr lang="he-IL" sz="3600" b="1" dirty="0" err="1"/>
              <a:t>הפועלים,לשלם</a:t>
            </a:r>
            <a:r>
              <a:rPr lang="he-IL" sz="3600" b="1" dirty="0"/>
              <a:t> בזמן!</a:t>
            </a:r>
          </a:p>
        </p:txBody>
      </p:sp>
    </p:spTree>
    <p:extLst>
      <p:ext uri="{BB962C8B-B14F-4D97-AF65-F5344CB8AC3E}">
        <p14:creationId xmlns:p14="http://schemas.microsoft.com/office/powerpoint/2010/main" val="412740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80">
                                          <p:stCondLst>
                                            <p:cond delay="0"/>
                                          </p:stCondLst>
                                        </p:cTn>
                                        <p:tgtEl>
                                          <p:spTgt spid="13"/>
                                        </p:tgtEl>
                                      </p:cBhvr>
                                    </p:animEffect>
                                    <p:anim calcmode="lin" valueType="num">
                                      <p:cBhvr>
                                        <p:cTn id="1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8" dur="26">
                                          <p:stCondLst>
                                            <p:cond delay="650"/>
                                          </p:stCondLst>
                                        </p:cTn>
                                        <p:tgtEl>
                                          <p:spTgt spid="13"/>
                                        </p:tgtEl>
                                      </p:cBhvr>
                                      <p:to x="100000" y="60000"/>
                                    </p:animScale>
                                    <p:animScale>
                                      <p:cBhvr>
                                        <p:cTn id="19" dur="166" decel="50000">
                                          <p:stCondLst>
                                            <p:cond delay="676"/>
                                          </p:stCondLst>
                                        </p:cTn>
                                        <p:tgtEl>
                                          <p:spTgt spid="13"/>
                                        </p:tgtEl>
                                      </p:cBhvr>
                                      <p:to x="100000" y="100000"/>
                                    </p:animScale>
                                    <p:animScale>
                                      <p:cBhvr>
                                        <p:cTn id="20" dur="26">
                                          <p:stCondLst>
                                            <p:cond delay="1312"/>
                                          </p:stCondLst>
                                        </p:cTn>
                                        <p:tgtEl>
                                          <p:spTgt spid="13"/>
                                        </p:tgtEl>
                                      </p:cBhvr>
                                      <p:to x="100000" y="80000"/>
                                    </p:animScale>
                                    <p:animScale>
                                      <p:cBhvr>
                                        <p:cTn id="21" dur="166" decel="50000">
                                          <p:stCondLst>
                                            <p:cond delay="1338"/>
                                          </p:stCondLst>
                                        </p:cTn>
                                        <p:tgtEl>
                                          <p:spTgt spid="13"/>
                                        </p:tgtEl>
                                      </p:cBhvr>
                                      <p:to x="100000" y="100000"/>
                                    </p:animScale>
                                    <p:animScale>
                                      <p:cBhvr>
                                        <p:cTn id="22" dur="26">
                                          <p:stCondLst>
                                            <p:cond delay="1642"/>
                                          </p:stCondLst>
                                        </p:cTn>
                                        <p:tgtEl>
                                          <p:spTgt spid="13"/>
                                        </p:tgtEl>
                                      </p:cBhvr>
                                      <p:to x="100000" y="90000"/>
                                    </p:animScale>
                                    <p:animScale>
                                      <p:cBhvr>
                                        <p:cTn id="23" dur="166" decel="50000">
                                          <p:stCondLst>
                                            <p:cond delay="1668"/>
                                          </p:stCondLst>
                                        </p:cTn>
                                        <p:tgtEl>
                                          <p:spTgt spid="13"/>
                                        </p:tgtEl>
                                      </p:cBhvr>
                                      <p:to x="100000" y="100000"/>
                                    </p:animScale>
                                    <p:animScale>
                                      <p:cBhvr>
                                        <p:cTn id="24" dur="26">
                                          <p:stCondLst>
                                            <p:cond delay="1808"/>
                                          </p:stCondLst>
                                        </p:cTn>
                                        <p:tgtEl>
                                          <p:spTgt spid="13"/>
                                        </p:tgtEl>
                                      </p:cBhvr>
                                      <p:to x="100000" y="95000"/>
                                    </p:animScale>
                                    <p:animScale>
                                      <p:cBhvr>
                                        <p:cTn id="25" dur="166" decel="50000">
                                          <p:stCondLst>
                                            <p:cond delay="1834"/>
                                          </p:stCondLst>
                                        </p:cTn>
                                        <p:tgtEl>
                                          <p:spTgt spid="1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2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80">
                                          <p:stCondLst>
                                            <p:cond delay="0"/>
                                          </p:stCondLst>
                                        </p:cTn>
                                        <p:tgtEl>
                                          <p:spTgt spid="5"/>
                                        </p:tgtEl>
                                      </p:cBhvr>
                                    </p:animEffect>
                                    <p:anim calcmode="lin" valueType="num">
                                      <p:cBhvr>
                                        <p:cTn id="4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tgtEl>
                                      </p:cBhvr>
                                      <p:to x="100000" y="60000"/>
                                    </p:animScale>
                                    <p:animScale>
                                      <p:cBhvr>
                                        <p:cTn id="48" dur="166" decel="50000">
                                          <p:stCondLst>
                                            <p:cond delay="676"/>
                                          </p:stCondLst>
                                        </p:cTn>
                                        <p:tgtEl>
                                          <p:spTgt spid="5"/>
                                        </p:tgtEl>
                                      </p:cBhvr>
                                      <p:to x="100000" y="100000"/>
                                    </p:animScale>
                                    <p:animScale>
                                      <p:cBhvr>
                                        <p:cTn id="49" dur="26">
                                          <p:stCondLst>
                                            <p:cond delay="1312"/>
                                          </p:stCondLst>
                                        </p:cTn>
                                        <p:tgtEl>
                                          <p:spTgt spid="5"/>
                                        </p:tgtEl>
                                      </p:cBhvr>
                                      <p:to x="100000" y="80000"/>
                                    </p:animScale>
                                    <p:animScale>
                                      <p:cBhvr>
                                        <p:cTn id="50" dur="166" decel="50000">
                                          <p:stCondLst>
                                            <p:cond delay="1338"/>
                                          </p:stCondLst>
                                        </p:cTn>
                                        <p:tgtEl>
                                          <p:spTgt spid="5"/>
                                        </p:tgtEl>
                                      </p:cBhvr>
                                      <p:to x="100000" y="100000"/>
                                    </p:animScale>
                                    <p:animScale>
                                      <p:cBhvr>
                                        <p:cTn id="51" dur="26">
                                          <p:stCondLst>
                                            <p:cond delay="1642"/>
                                          </p:stCondLst>
                                        </p:cTn>
                                        <p:tgtEl>
                                          <p:spTgt spid="5"/>
                                        </p:tgtEl>
                                      </p:cBhvr>
                                      <p:to x="100000" y="90000"/>
                                    </p:animScale>
                                    <p:animScale>
                                      <p:cBhvr>
                                        <p:cTn id="52" dur="166" decel="50000">
                                          <p:stCondLst>
                                            <p:cond delay="1668"/>
                                          </p:stCondLst>
                                        </p:cTn>
                                        <p:tgtEl>
                                          <p:spTgt spid="5"/>
                                        </p:tgtEl>
                                      </p:cBhvr>
                                      <p:to x="100000" y="100000"/>
                                    </p:animScale>
                                    <p:animScale>
                                      <p:cBhvr>
                                        <p:cTn id="53" dur="26">
                                          <p:stCondLst>
                                            <p:cond delay="1808"/>
                                          </p:stCondLst>
                                        </p:cTn>
                                        <p:tgtEl>
                                          <p:spTgt spid="5"/>
                                        </p:tgtEl>
                                      </p:cBhvr>
                                      <p:to x="100000" y="95000"/>
                                    </p:animScale>
                                    <p:animScale>
                                      <p:cBhvr>
                                        <p:cTn id="54" dur="166" decel="50000">
                                          <p:stCondLst>
                                            <p:cond delay="1834"/>
                                          </p:stCondLst>
                                        </p:cTn>
                                        <p:tgtEl>
                                          <p:spTgt spid="5"/>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barn(inVertical)">
                                      <p:cBhvr>
                                        <p:cTn id="59" dur="5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25">
                                            <p:txEl>
                                              <p:pRg st="0" end="0"/>
                                            </p:txEl>
                                          </p:spTgt>
                                        </p:tgtEl>
                                        <p:attrNameLst>
                                          <p:attrName>style.visibility</p:attrName>
                                        </p:attrNameLst>
                                      </p:cBhvr>
                                      <p:to>
                                        <p:strVal val="visible"/>
                                      </p:to>
                                    </p:set>
                                    <p:animEffect transition="in" filter="barn(inVertical)">
                                      <p:cBhvr>
                                        <p:cTn id="64" dur="500"/>
                                        <p:tgtEl>
                                          <p:spTgt spid="25">
                                            <p:txEl>
                                              <p:pRg st="0" end="0"/>
                                            </p:txEl>
                                          </p:spTgt>
                                        </p:tgtEl>
                                      </p:cBhvr>
                                    </p:animEffect>
                                  </p:childTnLst>
                                </p:cTn>
                              </p:par>
                              <p:par>
                                <p:cTn id="65" presetID="16" presetClass="entr" presetSubtype="21" fill="hold" nodeType="withEffect">
                                  <p:stCondLst>
                                    <p:cond delay="0"/>
                                  </p:stCondLst>
                                  <p:childTnLst>
                                    <p:set>
                                      <p:cBhvr>
                                        <p:cTn id="66" dur="1" fill="hold">
                                          <p:stCondLst>
                                            <p:cond delay="0"/>
                                          </p:stCondLst>
                                        </p:cTn>
                                        <p:tgtEl>
                                          <p:spTgt spid="25">
                                            <p:txEl>
                                              <p:pRg st="1" end="1"/>
                                            </p:txEl>
                                          </p:spTgt>
                                        </p:tgtEl>
                                        <p:attrNameLst>
                                          <p:attrName>style.visibility</p:attrName>
                                        </p:attrNameLst>
                                      </p:cBhvr>
                                      <p:to>
                                        <p:strVal val="visible"/>
                                      </p:to>
                                    </p:set>
                                    <p:animEffect transition="in" filter="barn(inVertical)">
                                      <p:cBhvr>
                                        <p:cTn id="67" dur="500"/>
                                        <p:tgtEl>
                                          <p:spTgt spid="25">
                                            <p:txEl>
                                              <p:pRg st="1" end="1"/>
                                            </p:txEl>
                                          </p:spTgt>
                                        </p:tgtEl>
                                      </p:cBhvr>
                                    </p:animEffect>
                                  </p:childTnLst>
                                </p:cTn>
                              </p:par>
                              <p:par>
                                <p:cTn id="68" presetID="16" presetClass="entr" presetSubtype="21" fill="hold" nodeType="withEffect">
                                  <p:stCondLst>
                                    <p:cond delay="0"/>
                                  </p:stCondLst>
                                  <p:childTnLst>
                                    <p:set>
                                      <p:cBhvr>
                                        <p:cTn id="69" dur="1" fill="hold">
                                          <p:stCondLst>
                                            <p:cond delay="0"/>
                                          </p:stCondLst>
                                        </p:cTn>
                                        <p:tgtEl>
                                          <p:spTgt spid="25">
                                            <p:txEl>
                                              <p:pRg st="2" end="2"/>
                                            </p:txEl>
                                          </p:spTgt>
                                        </p:tgtEl>
                                        <p:attrNameLst>
                                          <p:attrName>style.visibility</p:attrName>
                                        </p:attrNameLst>
                                      </p:cBhvr>
                                      <p:to>
                                        <p:strVal val="visible"/>
                                      </p:to>
                                    </p:set>
                                    <p:animEffect transition="in" filter="barn(inVertical)">
                                      <p:cBhvr>
                                        <p:cTn id="70" dur="500"/>
                                        <p:tgtEl>
                                          <p:spTgt spid="25">
                                            <p:txEl>
                                              <p:pRg st="2" end="2"/>
                                            </p:txEl>
                                          </p:spTgt>
                                        </p:tgtEl>
                                      </p:cBhvr>
                                    </p:animEffect>
                                  </p:childTnLst>
                                </p:cTn>
                              </p:par>
                              <p:par>
                                <p:cTn id="71" presetID="16" presetClass="entr" presetSubtype="21" fill="hold" nodeType="withEffect">
                                  <p:stCondLst>
                                    <p:cond delay="0"/>
                                  </p:stCondLst>
                                  <p:childTnLst>
                                    <p:set>
                                      <p:cBhvr>
                                        <p:cTn id="72" dur="1" fill="hold">
                                          <p:stCondLst>
                                            <p:cond delay="0"/>
                                          </p:stCondLst>
                                        </p:cTn>
                                        <p:tgtEl>
                                          <p:spTgt spid="25">
                                            <p:txEl>
                                              <p:pRg st="3" end="3"/>
                                            </p:txEl>
                                          </p:spTgt>
                                        </p:tgtEl>
                                        <p:attrNameLst>
                                          <p:attrName>style.visibility</p:attrName>
                                        </p:attrNameLst>
                                      </p:cBhvr>
                                      <p:to>
                                        <p:strVal val="visible"/>
                                      </p:to>
                                    </p:set>
                                    <p:animEffect transition="in" filter="barn(inVertical)">
                                      <p:cBhvr>
                                        <p:cTn id="73" dur="500"/>
                                        <p:tgtEl>
                                          <p:spTgt spid="25">
                                            <p:txEl>
                                              <p:pRg st="3" end="3"/>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grpId="0" nodeType="clickEffect">
                                  <p:stCondLst>
                                    <p:cond delay="0"/>
                                  </p:stCondLst>
                                  <p:childTnLst>
                                    <p:set>
                                      <p:cBhvr>
                                        <p:cTn id="77" dur="1" fill="hold">
                                          <p:stCondLst>
                                            <p:cond delay="0"/>
                                          </p:stCondLst>
                                        </p:cTn>
                                        <p:tgtEl>
                                          <p:spTgt spid="6"/>
                                        </p:tgtEl>
                                        <p:attrNameLst>
                                          <p:attrName>style.visibility</p:attrName>
                                        </p:attrNameLst>
                                      </p:cBhvr>
                                      <p:to>
                                        <p:strVal val="visible"/>
                                      </p:to>
                                    </p:set>
                                    <p:anim calcmode="lin" valueType="num">
                                      <p:cBhvr>
                                        <p:cTn id="78" dur="1000" fill="hold"/>
                                        <p:tgtEl>
                                          <p:spTgt spid="6"/>
                                        </p:tgtEl>
                                        <p:attrNameLst>
                                          <p:attrName>ppt_w</p:attrName>
                                        </p:attrNameLst>
                                      </p:cBhvr>
                                      <p:tavLst>
                                        <p:tav tm="0">
                                          <p:val>
                                            <p:fltVal val="0"/>
                                          </p:val>
                                        </p:tav>
                                        <p:tav tm="100000">
                                          <p:val>
                                            <p:strVal val="#ppt_w"/>
                                          </p:val>
                                        </p:tav>
                                      </p:tavLst>
                                    </p:anim>
                                    <p:anim calcmode="lin" valueType="num">
                                      <p:cBhvr>
                                        <p:cTn id="79" dur="1000" fill="hold"/>
                                        <p:tgtEl>
                                          <p:spTgt spid="6"/>
                                        </p:tgtEl>
                                        <p:attrNameLst>
                                          <p:attrName>ppt_h</p:attrName>
                                        </p:attrNameLst>
                                      </p:cBhvr>
                                      <p:tavLst>
                                        <p:tav tm="0">
                                          <p:val>
                                            <p:fltVal val="0"/>
                                          </p:val>
                                        </p:tav>
                                        <p:tav tm="100000">
                                          <p:val>
                                            <p:strVal val="#ppt_h"/>
                                          </p:val>
                                        </p:tav>
                                      </p:tavLst>
                                    </p:anim>
                                    <p:anim calcmode="lin" valueType="num">
                                      <p:cBhvr>
                                        <p:cTn id="80" dur="1000" fill="hold"/>
                                        <p:tgtEl>
                                          <p:spTgt spid="6"/>
                                        </p:tgtEl>
                                        <p:attrNameLst>
                                          <p:attrName>style.rotation</p:attrName>
                                        </p:attrNameLst>
                                      </p:cBhvr>
                                      <p:tavLst>
                                        <p:tav tm="0">
                                          <p:val>
                                            <p:fltVal val="90"/>
                                          </p:val>
                                        </p:tav>
                                        <p:tav tm="100000">
                                          <p:val>
                                            <p:fltVal val="0"/>
                                          </p:val>
                                        </p:tav>
                                      </p:tavLst>
                                    </p:anim>
                                    <p:animEffect transition="in" filter="fade">
                                      <p:cBhvr>
                                        <p:cTn id="81" dur="1000"/>
                                        <p:tgtEl>
                                          <p:spTgt spid="6"/>
                                        </p:tgtEl>
                                      </p:cBhvr>
                                    </p:animEffect>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fade">
                                      <p:cBhvr>
                                        <p:cTn id="86" dur="1000"/>
                                        <p:tgtEl>
                                          <p:spTgt spid="26"/>
                                        </p:tgtEl>
                                      </p:cBhvr>
                                    </p:animEffect>
                                    <p:anim calcmode="lin" valueType="num">
                                      <p:cBhvr>
                                        <p:cTn id="87" dur="1000" fill="hold"/>
                                        <p:tgtEl>
                                          <p:spTgt spid="26"/>
                                        </p:tgtEl>
                                        <p:attrNameLst>
                                          <p:attrName>ppt_x</p:attrName>
                                        </p:attrNameLst>
                                      </p:cBhvr>
                                      <p:tavLst>
                                        <p:tav tm="0">
                                          <p:val>
                                            <p:strVal val="#ppt_x"/>
                                          </p:val>
                                        </p:tav>
                                        <p:tav tm="100000">
                                          <p:val>
                                            <p:strVal val="#ppt_x"/>
                                          </p:val>
                                        </p:tav>
                                      </p:tavLst>
                                    </p:anim>
                                    <p:anim calcmode="lin" valueType="num">
                                      <p:cBhvr>
                                        <p:cTn id="8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nodeType="click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fade">
                                      <p:cBhvr>
                                        <p:cTn id="93" dur="1000"/>
                                        <p:tgtEl>
                                          <p:spTgt spid="28"/>
                                        </p:tgtEl>
                                      </p:cBhvr>
                                    </p:animEffect>
                                    <p:anim calcmode="lin" valueType="num">
                                      <p:cBhvr>
                                        <p:cTn id="94" dur="1000" fill="hold"/>
                                        <p:tgtEl>
                                          <p:spTgt spid="28"/>
                                        </p:tgtEl>
                                        <p:attrNameLst>
                                          <p:attrName>ppt_x</p:attrName>
                                        </p:attrNameLst>
                                      </p:cBhvr>
                                      <p:tavLst>
                                        <p:tav tm="0">
                                          <p:val>
                                            <p:strVal val="#ppt_x"/>
                                          </p:val>
                                        </p:tav>
                                        <p:tav tm="100000">
                                          <p:val>
                                            <p:strVal val="#ppt_x"/>
                                          </p:val>
                                        </p:tav>
                                      </p:tavLst>
                                    </p:anim>
                                    <p:anim calcmode="lin" valueType="num">
                                      <p:cBhvr>
                                        <p:cTn id="9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6" presetClass="entr" presetSubtype="16" fill="hold" grpId="0" nodeType="clickEffect">
                                  <p:stCondLst>
                                    <p:cond delay="0"/>
                                  </p:stCondLst>
                                  <p:childTnLst>
                                    <p:set>
                                      <p:cBhvr>
                                        <p:cTn id="99" dur="1" fill="hold">
                                          <p:stCondLst>
                                            <p:cond delay="0"/>
                                          </p:stCondLst>
                                        </p:cTn>
                                        <p:tgtEl>
                                          <p:spTgt spid="29"/>
                                        </p:tgtEl>
                                        <p:attrNameLst>
                                          <p:attrName>style.visibility</p:attrName>
                                        </p:attrNameLst>
                                      </p:cBhvr>
                                      <p:to>
                                        <p:strVal val="visible"/>
                                      </p:to>
                                    </p:set>
                                    <p:animEffect transition="in" filter="circle(in)">
                                      <p:cBhvr>
                                        <p:cTn id="100" dur="2000"/>
                                        <p:tgtEl>
                                          <p:spTgt spid="29"/>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down)">
                                      <p:cBhvr>
                                        <p:cTn id="105" dur="500"/>
                                        <p:tgtEl>
                                          <p:spTgt spid="30"/>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4" fill="hold" grpId="0" nodeType="click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wipe(down)">
                                      <p:cBhvr>
                                        <p:cTn id="1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2" grpId="0"/>
      <p:bldP spid="13" grpId="0" animBg="1"/>
      <p:bldP spid="26" grpId="0" animBg="1"/>
      <p:bldP spid="29" grpId="0"/>
      <p:bldP spid="30" grpId="0" animBg="1"/>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BC99CC4-469B-45CF-A01F-63CF8F903BCB}"/>
              </a:ext>
            </a:extLst>
          </p:cNvPr>
          <p:cNvSpPr>
            <a:spLocks noGrp="1"/>
          </p:cNvSpPr>
          <p:nvPr>
            <p:ph type="title"/>
          </p:nvPr>
        </p:nvSpPr>
        <p:spPr/>
        <p:txBody>
          <a:bodyPr/>
          <a:lstStyle/>
          <a:p>
            <a:r>
              <a:rPr lang="he-IL" dirty="0"/>
              <a:t>משורשי המצווה</a:t>
            </a:r>
          </a:p>
        </p:txBody>
      </p:sp>
      <p:sp>
        <p:nvSpPr>
          <p:cNvPr id="3" name="מציין מיקום תוכן 2">
            <a:extLst>
              <a:ext uri="{FF2B5EF4-FFF2-40B4-BE49-F238E27FC236}">
                <a16:creationId xmlns:a16="http://schemas.microsoft.com/office/drawing/2014/main" id="{319CC786-C986-4FC1-9D30-72501592A51D}"/>
              </a:ext>
            </a:extLst>
          </p:cNvPr>
          <p:cNvSpPr>
            <a:spLocks noGrp="1"/>
          </p:cNvSpPr>
          <p:nvPr>
            <p:ph idx="1"/>
          </p:nvPr>
        </p:nvSpPr>
        <p:spPr/>
        <p:txBody>
          <a:bodyPr/>
          <a:lstStyle/>
          <a:p>
            <a:pPr marL="0" indent="0">
              <a:buNone/>
            </a:pPr>
            <a:r>
              <a:rPr lang="he-IL" dirty="0"/>
              <a:t>לפי שהשם ברוך הוא חפץ בקיום האדם אשר ברא, וידוע כי באיחור המזונות, יאבד הגוף. ועל כן ציוונו לתת שכר שכיר, כי אליו הוא נושא את נפשו להתפרנס בו. </a:t>
            </a:r>
          </a:p>
          <a:p>
            <a:pPr marL="0" indent="0">
              <a:buNone/>
            </a:pPr>
            <a:r>
              <a:rPr lang="he-IL" dirty="0"/>
              <a:t>-הקב"ה דואג לקיומו של האדם לכן ציווה לדאוג לכך שהשכירים יקבלו את שכרם, כי באמצעות השכר הם מתפרנסים ומתקיימים.</a:t>
            </a:r>
          </a:p>
          <a:p>
            <a:pPr marL="0" indent="0">
              <a:buNone/>
            </a:pPr>
            <a:r>
              <a:rPr lang="he-IL" dirty="0"/>
              <a:t>    התורה הקציבה יום אחד לתשלום השכר.</a:t>
            </a:r>
          </a:p>
          <a:p>
            <a:pPr marL="0" indent="0">
              <a:buNone/>
            </a:pPr>
            <a:endParaRPr lang="he-IL" dirty="0"/>
          </a:p>
          <a:p>
            <a:pPr marL="0" indent="0">
              <a:buNone/>
            </a:pPr>
            <a:r>
              <a:rPr lang="he-IL" dirty="0"/>
              <a:t>פרק זמן שאנשים יכולים לאחר את זמן סעודתם.</a:t>
            </a:r>
          </a:p>
          <a:p>
            <a:pPr marL="0" indent="0">
              <a:buNone/>
            </a:pPr>
            <a:endParaRPr lang="he-IL" dirty="0"/>
          </a:p>
        </p:txBody>
      </p:sp>
      <p:sp>
        <p:nvSpPr>
          <p:cNvPr id="4" name="חץ: למטה 3">
            <a:extLst>
              <a:ext uri="{FF2B5EF4-FFF2-40B4-BE49-F238E27FC236}">
                <a16:creationId xmlns:a16="http://schemas.microsoft.com/office/drawing/2014/main" id="{84BF7544-6D50-469F-AD1E-C2BA5F58698E}"/>
              </a:ext>
            </a:extLst>
          </p:cNvPr>
          <p:cNvSpPr/>
          <p:nvPr/>
        </p:nvSpPr>
        <p:spPr>
          <a:xfrm>
            <a:off x="8867775" y="4457699"/>
            <a:ext cx="484632" cy="6286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פיצוץ: 8 נקודות 4">
            <a:extLst>
              <a:ext uri="{FF2B5EF4-FFF2-40B4-BE49-F238E27FC236}">
                <a16:creationId xmlns:a16="http://schemas.microsoft.com/office/drawing/2014/main" id="{01EC9A1B-2A50-4B89-9495-F14130496DD6}"/>
              </a:ext>
            </a:extLst>
          </p:cNvPr>
          <p:cNvSpPr/>
          <p:nvPr/>
        </p:nvSpPr>
        <p:spPr>
          <a:xfrm>
            <a:off x="10953750" y="3933824"/>
            <a:ext cx="400050" cy="523875"/>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תיבת טקסט 6">
            <a:extLst>
              <a:ext uri="{FF2B5EF4-FFF2-40B4-BE49-F238E27FC236}">
                <a16:creationId xmlns:a16="http://schemas.microsoft.com/office/drawing/2014/main" id="{329AC9E9-B1E0-4C47-AB16-C3432A186BB2}"/>
              </a:ext>
            </a:extLst>
          </p:cNvPr>
          <p:cNvSpPr txBox="1"/>
          <p:nvPr/>
        </p:nvSpPr>
        <p:spPr>
          <a:xfrm>
            <a:off x="1781176" y="5715298"/>
            <a:ext cx="8448674" cy="923330"/>
          </a:xfrm>
          <a:prstGeom prst="rect">
            <a:avLst/>
          </a:prstGeom>
          <a:noFill/>
        </p:spPr>
        <p:txBody>
          <a:bodyPr wrap="square">
            <a:spAutoFit/>
          </a:bodyPr>
          <a:lstStyle/>
          <a:p>
            <a:r>
              <a:rPr lang="he-IL" sz="5400" b="1" dirty="0"/>
              <a:t>"ואליו הוא נושא את </a:t>
            </a:r>
            <a:r>
              <a:rPr lang="he-IL" sz="5400" b="1" dirty="0" err="1"/>
              <a:t>נפשו"</a:t>
            </a:r>
            <a:r>
              <a:rPr lang="he-IL" sz="1400" dirty="0" err="1"/>
              <a:t>דברים</a:t>
            </a:r>
            <a:r>
              <a:rPr lang="he-IL" sz="1400" dirty="0"/>
              <a:t> כד. טו</a:t>
            </a:r>
          </a:p>
        </p:txBody>
      </p:sp>
    </p:spTree>
    <p:extLst>
      <p:ext uri="{BB962C8B-B14F-4D97-AF65-F5344CB8AC3E}">
        <p14:creationId xmlns:p14="http://schemas.microsoft.com/office/powerpoint/2010/main" val="210650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wipe(down)">
                                      <p:cBhvr>
                                        <p:cTn id="30" dur="5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barn(inVertical)">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Effect transition="in" filter="circle(in)">
                                      <p:cBhvr>
                                        <p:cTn id="47"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D33C2E3-F253-4886-B919-32C4AADBD72C}"/>
              </a:ext>
            </a:extLst>
          </p:cNvPr>
          <p:cNvSpPr>
            <a:spLocks noGrp="1"/>
          </p:cNvSpPr>
          <p:nvPr>
            <p:ph type="title"/>
          </p:nvPr>
        </p:nvSpPr>
        <p:spPr>
          <a:xfrm>
            <a:off x="838200" y="-2257425"/>
            <a:ext cx="10668000" cy="9115424"/>
          </a:xfrm>
        </p:spPr>
        <p:txBody>
          <a:bodyPr/>
          <a:lstStyle/>
          <a:p>
            <a:r>
              <a:rPr lang="he-IL" sz="5400" b="1" dirty="0"/>
              <a:t>מדיני המצווה:</a:t>
            </a:r>
            <a:br>
              <a:rPr lang="he-IL" sz="5400" b="1" dirty="0"/>
            </a:br>
            <a:r>
              <a:rPr lang="he-IL" dirty="0"/>
              <a:t/>
            </a:r>
            <a:br>
              <a:rPr lang="he-IL" dirty="0"/>
            </a:br>
            <a:r>
              <a:rPr lang="he-IL" dirty="0"/>
              <a:t>המצווה לשלם בזמן והאיסור לאחר את התשלום</a:t>
            </a:r>
            <a:br>
              <a:rPr lang="he-IL" dirty="0"/>
            </a:br>
            <a:r>
              <a:rPr lang="he-IL" dirty="0"/>
              <a:t>                          חלים על:</a:t>
            </a:r>
          </a:p>
        </p:txBody>
      </p:sp>
      <p:pic>
        <p:nvPicPr>
          <p:cNvPr id="6" name="מציין מיקום תוכן 5">
            <a:extLst>
              <a:ext uri="{FF2B5EF4-FFF2-40B4-BE49-F238E27FC236}">
                <a16:creationId xmlns:a16="http://schemas.microsoft.com/office/drawing/2014/main" id="{9A68E781-8AE9-4A86-B5DA-1A566E459438}"/>
              </a:ext>
            </a:extLst>
          </p:cNvPr>
          <p:cNvPicPr>
            <a:picLocks noGrp="1" noChangeAspect="1"/>
          </p:cNvPicPr>
          <p:nvPr>
            <p:ph idx="1"/>
          </p:nvPr>
        </p:nvPicPr>
        <p:blipFill>
          <a:blip r:embed="rId3"/>
          <a:stretch>
            <a:fillRect/>
          </a:stretch>
        </p:blipFill>
        <p:spPr>
          <a:xfrm>
            <a:off x="8162924" y="3565159"/>
            <a:ext cx="2952751" cy="996499"/>
          </a:xfrm>
        </p:spPr>
      </p:pic>
      <p:pic>
        <p:nvPicPr>
          <p:cNvPr id="11" name="תמונה 10">
            <a:extLst>
              <a:ext uri="{FF2B5EF4-FFF2-40B4-BE49-F238E27FC236}">
                <a16:creationId xmlns:a16="http://schemas.microsoft.com/office/drawing/2014/main" id="{85427C50-6570-4CB8-B2BB-2BB46BC33613}"/>
              </a:ext>
            </a:extLst>
          </p:cNvPr>
          <p:cNvPicPr>
            <a:picLocks noChangeAspect="1"/>
          </p:cNvPicPr>
          <p:nvPr/>
        </p:nvPicPr>
        <p:blipFill>
          <a:blip r:embed="rId4"/>
          <a:stretch>
            <a:fillRect/>
          </a:stretch>
        </p:blipFill>
        <p:spPr>
          <a:xfrm>
            <a:off x="2071059" y="3472044"/>
            <a:ext cx="3039734" cy="1182727"/>
          </a:xfrm>
          <a:prstGeom prst="rect">
            <a:avLst/>
          </a:prstGeom>
        </p:spPr>
      </p:pic>
      <p:pic>
        <p:nvPicPr>
          <p:cNvPr id="13" name="תמונה 12">
            <a:extLst>
              <a:ext uri="{FF2B5EF4-FFF2-40B4-BE49-F238E27FC236}">
                <a16:creationId xmlns:a16="http://schemas.microsoft.com/office/drawing/2014/main" id="{456C1255-AA39-4AD2-8474-57B037573288}"/>
              </a:ext>
            </a:extLst>
          </p:cNvPr>
          <p:cNvPicPr>
            <a:picLocks noChangeAspect="1"/>
          </p:cNvPicPr>
          <p:nvPr/>
        </p:nvPicPr>
        <p:blipFill>
          <a:blip r:embed="rId5"/>
          <a:stretch>
            <a:fillRect/>
          </a:stretch>
        </p:blipFill>
        <p:spPr>
          <a:xfrm>
            <a:off x="9639300" y="4655447"/>
            <a:ext cx="2381250" cy="1924050"/>
          </a:xfrm>
          <a:prstGeom prst="rect">
            <a:avLst/>
          </a:prstGeom>
        </p:spPr>
      </p:pic>
      <p:pic>
        <p:nvPicPr>
          <p:cNvPr id="15" name="תמונה 14">
            <a:extLst>
              <a:ext uri="{FF2B5EF4-FFF2-40B4-BE49-F238E27FC236}">
                <a16:creationId xmlns:a16="http://schemas.microsoft.com/office/drawing/2014/main" id="{79BA96D7-3035-434A-A01A-2AD48154752C}"/>
              </a:ext>
            </a:extLst>
          </p:cNvPr>
          <p:cNvPicPr>
            <a:picLocks noChangeAspect="1"/>
          </p:cNvPicPr>
          <p:nvPr/>
        </p:nvPicPr>
        <p:blipFill>
          <a:blip r:embed="rId6"/>
          <a:stretch>
            <a:fillRect/>
          </a:stretch>
        </p:blipFill>
        <p:spPr>
          <a:xfrm>
            <a:off x="6867524" y="4659352"/>
            <a:ext cx="2590800" cy="1920145"/>
          </a:xfrm>
          <a:prstGeom prst="rect">
            <a:avLst/>
          </a:prstGeom>
        </p:spPr>
      </p:pic>
      <p:pic>
        <p:nvPicPr>
          <p:cNvPr id="19" name="תמונה 18">
            <a:extLst>
              <a:ext uri="{FF2B5EF4-FFF2-40B4-BE49-F238E27FC236}">
                <a16:creationId xmlns:a16="http://schemas.microsoft.com/office/drawing/2014/main" id="{7A1CC710-F75C-4355-AAE3-25192CE55FC1}"/>
              </a:ext>
            </a:extLst>
          </p:cNvPr>
          <p:cNvPicPr>
            <a:picLocks noChangeAspect="1"/>
          </p:cNvPicPr>
          <p:nvPr/>
        </p:nvPicPr>
        <p:blipFill>
          <a:blip r:embed="rId7"/>
          <a:stretch>
            <a:fillRect/>
          </a:stretch>
        </p:blipFill>
        <p:spPr>
          <a:xfrm>
            <a:off x="3834443" y="4698136"/>
            <a:ext cx="1994856" cy="1924050"/>
          </a:xfrm>
          <a:prstGeom prst="rect">
            <a:avLst/>
          </a:prstGeom>
        </p:spPr>
      </p:pic>
      <p:pic>
        <p:nvPicPr>
          <p:cNvPr id="23" name="תמונה 22">
            <a:extLst>
              <a:ext uri="{FF2B5EF4-FFF2-40B4-BE49-F238E27FC236}">
                <a16:creationId xmlns:a16="http://schemas.microsoft.com/office/drawing/2014/main" id="{B0C9A200-93E1-4410-8DD1-CCB07D6072FF}"/>
              </a:ext>
            </a:extLst>
          </p:cNvPr>
          <p:cNvPicPr>
            <a:picLocks noChangeAspect="1"/>
          </p:cNvPicPr>
          <p:nvPr/>
        </p:nvPicPr>
        <p:blipFill>
          <a:blip r:embed="rId8"/>
          <a:stretch>
            <a:fillRect/>
          </a:stretch>
        </p:blipFill>
        <p:spPr>
          <a:xfrm>
            <a:off x="1337634" y="4698136"/>
            <a:ext cx="2381250" cy="1881362"/>
          </a:xfrm>
          <a:prstGeom prst="rect">
            <a:avLst/>
          </a:prstGeom>
        </p:spPr>
      </p:pic>
    </p:spTree>
    <p:extLst>
      <p:ext uri="{BB962C8B-B14F-4D97-AF65-F5344CB8AC3E}">
        <p14:creationId xmlns:p14="http://schemas.microsoft.com/office/powerpoint/2010/main" val="222993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20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circle(in)">
                                      <p:cBhvr>
                                        <p:cTn id="36" dur="20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80">
                                          <p:stCondLst>
                                            <p:cond delay="0"/>
                                          </p:stCondLst>
                                        </p:cTn>
                                        <p:tgtEl>
                                          <p:spTgt spid="11"/>
                                        </p:tgtEl>
                                      </p:cBhvr>
                                    </p:animEffect>
                                    <p:anim calcmode="lin" valueType="num">
                                      <p:cBhvr>
                                        <p:cTn id="4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7" dur="26">
                                          <p:stCondLst>
                                            <p:cond delay="650"/>
                                          </p:stCondLst>
                                        </p:cTn>
                                        <p:tgtEl>
                                          <p:spTgt spid="11"/>
                                        </p:tgtEl>
                                      </p:cBhvr>
                                      <p:to x="100000" y="60000"/>
                                    </p:animScale>
                                    <p:animScale>
                                      <p:cBhvr>
                                        <p:cTn id="48" dur="166" decel="50000">
                                          <p:stCondLst>
                                            <p:cond delay="676"/>
                                          </p:stCondLst>
                                        </p:cTn>
                                        <p:tgtEl>
                                          <p:spTgt spid="11"/>
                                        </p:tgtEl>
                                      </p:cBhvr>
                                      <p:to x="100000" y="100000"/>
                                    </p:animScale>
                                    <p:animScale>
                                      <p:cBhvr>
                                        <p:cTn id="49" dur="26">
                                          <p:stCondLst>
                                            <p:cond delay="1312"/>
                                          </p:stCondLst>
                                        </p:cTn>
                                        <p:tgtEl>
                                          <p:spTgt spid="11"/>
                                        </p:tgtEl>
                                      </p:cBhvr>
                                      <p:to x="100000" y="80000"/>
                                    </p:animScale>
                                    <p:animScale>
                                      <p:cBhvr>
                                        <p:cTn id="50" dur="166" decel="50000">
                                          <p:stCondLst>
                                            <p:cond delay="1338"/>
                                          </p:stCondLst>
                                        </p:cTn>
                                        <p:tgtEl>
                                          <p:spTgt spid="11"/>
                                        </p:tgtEl>
                                      </p:cBhvr>
                                      <p:to x="100000" y="100000"/>
                                    </p:animScale>
                                    <p:animScale>
                                      <p:cBhvr>
                                        <p:cTn id="51" dur="26">
                                          <p:stCondLst>
                                            <p:cond delay="1642"/>
                                          </p:stCondLst>
                                        </p:cTn>
                                        <p:tgtEl>
                                          <p:spTgt spid="11"/>
                                        </p:tgtEl>
                                      </p:cBhvr>
                                      <p:to x="100000" y="90000"/>
                                    </p:animScale>
                                    <p:animScale>
                                      <p:cBhvr>
                                        <p:cTn id="52" dur="166" decel="50000">
                                          <p:stCondLst>
                                            <p:cond delay="1668"/>
                                          </p:stCondLst>
                                        </p:cTn>
                                        <p:tgtEl>
                                          <p:spTgt spid="11"/>
                                        </p:tgtEl>
                                      </p:cBhvr>
                                      <p:to x="100000" y="100000"/>
                                    </p:animScale>
                                    <p:animScale>
                                      <p:cBhvr>
                                        <p:cTn id="53" dur="26">
                                          <p:stCondLst>
                                            <p:cond delay="1808"/>
                                          </p:stCondLst>
                                        </p:cTn>
                                        <p:tgtEl>
                                          <p:spTgt spid="11"/>
                                        </p:tgtEl>
                                      </p:cBhvr>
                                      <p:to x="100000" y="95000"/>
                                    </p:animScale>
                                    <p:animScale>
                                      <p:cBhvr>
                                        <p:cTn id="54" dur="166" decel="50000">
                                          <p:stCondLst>
                                            <p:cond delay="1834"/>
                                          </p:stCondLst>
                                        </p:cTn>
                                        <p:tgtEl>
                                          <p:spTgt spid="11"/>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1000"/>
                                        <p:tgtEl>
                                          <p:spTgt spid="19"/>
                                        </p:tgtEl>
                                      </p:cBhvr>
                                    </p:animEffect>
                                    <p:anim calcmode="lin" valueType="num">
                                      <p:cBhvr>
                                        <p:cTn id="60" dur="1000" fill="hold"/>
                                        <p:tgtEl>
                                          <p:spTgt spid="19"/>
                                        </p:tgtEl>
                                        <p:attrNameLst>
                                          <p:attrName>ppt_x</p:attrName>
                                        </p:attrNameLst>
                                      </p:cBhvr>
                                      <p:tavLst>
                                        <p:tav tm="0">
                                          <p:val>
                                            <p:strVal val="#ppt_x"/>
                                          </p:val>
                                        </p:tav>
                                        <p:tav tm="100000">
                                          <p:val>
                                            <p:strVal val="#ppt_x"/>
                                          </p:val>
                                        </p:tav>
                                      </p:tavLst>
                                    </p:anim>
                                    <p:anim calcmode="lin" valueType="num">
                                      <p:cBhvr>
                                        <p:cTn id="6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646</TotalTime>
  <Words>524</Words>
  <Application>Microsoft Office PowerPoint</Application>
  <PresentationFormat>מסך רחב</PresentationFormat>
  <Paragraphs>100</Paragraphs>
  <Slides>17</Slides>
  <Notes>17</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17</vt:i4>
      </vt:variant>
    </vt:vector>
  </HeadingPairs>
  <TitlesOfParts>
    <vt:vector size="24" baseType="lpstr">
      <vt:lpstr>Arial</vt:lpstr>
      <vt:lpstr>Calibri</vt:lpstr>
      <vt:lpstr>Calibri Light</vt:lpstr>
      <vt:lpstr>FrankRuehl</vt:lpstr>
      <vt:lpstr>Guttman Yad-Brush</vt:lpstr>
      <vt:lpstr>Times New Roman</vt:lpstr>
      <vt:lpstr>ערכת נושא Office</vt:lpstr>
      <vt:lpstr>        מצווה ר"ל   </vt:lpstr>
      <vt:lpstr>מצגת של PowerPoint‏</vt:lpstr>
      <vt:lpstr>מצגת של PowerPoint‏</vt:lpstr>
      <vt:lpstr>מצגת של PowerPoint‏</vt:lpstr>
      <vt:lpstr>  מהו איחור? מהו הזמן המיועד מלכתחילה לשלם?</vt:lpstr>
      <vt:lpstr>מצגת של PowerPoint‏</vt:lpstr>
      <vt:lpstr>מצגת של PowerPoint‏</vt:lpstr>
      <vt:lpstr>משורשי המצווה</vt:lpstr>
      <vt:lpstr>מדיני המצווה:  המצווה לשלם בזמן והאיסור לאחר את התשלום                           חלים על:</vt:lpstr>
      <vt:lpstr>ספר החינוך מפרט זמני תשלום במקרים אחרים :</vt:lpstr>
      <vt:lpstr>ודין  נתן טליתו לאמן, גמרה והודיעו, כל זמן שהטלית ביד אמן, אינו עובר נתנה לו ולא פרעו ביום שנתנה לו, עובר,  שהקבלנות כשכירות.</vt:lpstr>
      <vt:lpstr>ודין שליח ששכר פועלים  מי עובר משום בל תלין הוא או בעל הבית?  </vt:lpstr>
      <vt:lpstr>מתי אינו עובר על איסור בל תלין?</vt:lpstr>
      <vt:lpstr>מה שאמרו זכרונם לברכה (דף קי:)  שהמשהה שכר שכיר עד אחר זמנו אף על פי שכבר עבר בעשה ולא תעשה,  חייב ליתן לו מיד שיתבעהו, וכל זמן שישהה פרעונו אפילו אחר הזמן,  עובר עוד על לאו של דבריהם זכרונם לברכה, וסמכו לזה המקרא שכתוב                                             "אל תאמר לרעך לך ושוב.. "</vt:lpstr>
      <vt:lpstr>מצגת של PowerPoint‏</vt:lpstr>
      <vt:lpstr>ונוהגת-</vt:lpstr>
      <vt:lpstr>עוד אמרו זכרונם לברכה (שם קיא א) בכובש שכר שכיר על דרך האזהרה, שעובר משום                                    בל תעשוק                                       בל תגזל                                            בל תלין,                                         משום לא תבוא עליו השמש.  לעומת זאת כשמדובר ב"גר תושב" או ב"בן נח" ישנה מצוות עשה בלבד., והיא –לשלם בזמן! אך אין איסור לא תעשה למי שאיחר לשלם.</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מצווה ר"ל</dc:title>
  <dc:creator>HOME</dc:creator>
  <cp:lastModifiedBy>דוד עצמון</cp:lastModifiedBy>
  <cp:revision>13</cp:revision>
  <dcterms:created xsi:type="dcterms:W3CDTF">2020-09-14T11:28:56Z</dcterms:created>
  <dcterms:modified xsi:type="dcterms:W3CDTF">2023-10-19T11:41:57Z</dcterms:modified>
</cp:coreProperties>
</file>