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5226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A4ECA7-B09C-44B8-BED5-B98373E4A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1FCB651-891B-40D8-8B85-BE04A3DA4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F8DDB44-119F-4666-9CE1-C0D446C9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0DE85D7-F818-4124-8FB6-59895A28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9D3CDB-7639-46A3-BABA-75F522E1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944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B6DC5C-5212-4E00-94CB-4DCFBC26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A44BBE0-98B0-4C02-BD50-10573D23D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A49A0CD-6452-4A94-9FA1-5B857331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C0B036-B6ED-4D0D-94E5-FDA77B0D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65E128-A1F8-4BAD-8142-8B591CC1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793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F436797-A419-41D0-8D21-322F94B81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63D0CA8-CD2C-4305-9E34-C9E96790F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948E703-32B8-43C4-84CB-19A6D38E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790E9F5-2BAC-4BB6-ABB5-5E08C27D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F0FD223-C8CE-40BC-875E-CB01F31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342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C5373F-9B6D-4579-9FA4-37389FAA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4F4BCA-84DC-4D60-8971-EDF45049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100E4C0-6C35-4BA3-9CDE-58DF30C2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D8B488F-666E-4CEB-96C9-CBF2D817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C992FC-DD69-4696-807A-5FA934AB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011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620C4D-3A6D-4FAB-B2CB-B77987B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8BA108A-0781-4CD4-9D08-32C26844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B80261-81CE-4A8D-9770-87FA74EB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7EA73B-2F2A-4F6B-9E96-CB36E989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376E778-5CA7-4BA7-9A9E-49A60E53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69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EAC68-D6A3-4638-A3DA-8A9A326F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1FC0A0-EF1E-4801-92A8-93FC64AB8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0439D48-D9FC-4EB6-A5AE-3760C686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1CA5EF5-BC7D-4811-A3D9-1F935834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D880C0F-BDEB-4AF1-88A4-58825A6B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9D013-D438-49FE-AA7E-76BEB034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794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10C39B-4947-4817-93B0-02279DB8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74D1E00-5BDD-45E4-8AE6-A72954FF5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D736154-D35A-4E0E-AAD0-0FBF1BAA3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C00ECFB-CB4E-48C5-A588-8B1F95A0D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23BC9E6-1415-4E86-B58F-A8434FF15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F26CB5D-8FF3-47F4-B93D-1497A6A4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31CC98E-B1E4-4ACF-97DF-8D4585FD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C39803D-C9AA-42F5-99C2-ADB1B619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906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C8C8FC-5146-43C6-97F5-B2919DF8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0E6F4FB-4DF4-4BFC-993A-ADDC1155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6249F3-DBE5-4788-B181-3E19162C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646A05-F18F-41D0-8166-B7A948F0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959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A9500FA-5DA4-46CF-A127-D5F7ADF1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335C6A5-0235-48C6-AA5B-EC7F0792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EB66A84-5353-42CA-8D5A-01DD484E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50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DF7AA4-4676-4DAA-A7C3-0360BABA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D878BB-37C8-452F-BE70-5977A606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BC0EDF-3A13-4605-8DC8-8F7D3991F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A34E3AA-3DD5-496B-BBF6-A124B9E2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22F6E40-73CE-48E7-ADD6-18FE7AF8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10D0C7-1732-4144-8BCF-92819449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681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06DF7F-03C1-4D86-8589-DC591154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965A5F9-7482-4E6B-9ED3-3FAAEE0D9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96B5932-23D0-4751-8BF2-B20E8CC0D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E85C789-7FE7-4424-B374-115B5646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85EDE92-6A21-4EE8-84B9-2BF6762E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4E21969-A3FE-48AF-BB4E-15200AB2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01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2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B33257D-4DE0-4D0F-BF1F-EEB4EB57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ABAE362-32B0-4F7F-BA2A-829738295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43E3D26-1666-446B-BE13-411A27B62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06F3-E56E-4E29-B8AE-A9CDA7C874E7}" type="datetimeFigureOut">
              <a:rPr lang="he-IL" smtClean="0"/>
              <a:t>י"ט/טבת/תשפ"א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40FBAFC-F15D-4EF0-9E88-19EFB29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10AD56-FD3B-45B4-B792-DCCB3EEB7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CDBF-664F-46FD-B8B3-679EB58B6A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951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697E281-3E71-4AC4-BEFC-B27ABD21751C}"/>
              </a:ext>
            </a:extLst>
          </p:cNvPr>
          <p:cNvSpPr txBox="1"/>
          <p:nvPr/>
        </p:nvSpPr>
        <p:spPr>
          <a:xfrm>
            <a:off x="1248558" y="444675"/>
            <a:ext cx="890587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400" dirty="0"/>
              <a:t>  מצווה תי"ט –</a:t>
            </a:r>
          </a:p>
          <a:p>
            <a:r>
              <a:rPr lang="he-IL" sz="8000" dirty="0"/>
              <a:t> </a:t>
            </a:r>
            <a:r>
              <a:rPr lang="he-IL" sz="8000" dirty="0">
                <a:latin typeface="Guttman Mantova" panose="02010401010101010101" pitchFamily="2" charset="-79"/>
                <a:cs typeface="Guttman Mantova" panose="02010401010101010101" pitchFamily="2" charset="-79"/>
              </a:rPr>
              <a:t>מצוות תלמוד תורה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EFC8E23-C513-4F35-990B-8581A907F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15" y="2505074"/>
            <a:ext cx="8743168" cy="39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CB07A79-020D-433C-B661-4A92EEB6D54E}"/>
              </a:ext>
            </a:extLst>
          </p:cNvPr>
          <p:cNvSpPr txBox="1"/>
          <p:nvPr/>
        </p:nvSpPr>
        <p:spPr>
          <a:xfrm>
            <a:off x="5934270" y="1399536"/>
            <a:ext cx="60975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/>
              <a:t>וְכָל אֶחָד מִיִּשְֹרָאֵל </a:t>
            </a:r>
            <a:r>
              <a:rPr lang="he-IL" sz="2400" dirty="0" err="1"/>
              <a:t>חַיָּב</a:t>
            </a:r>
            <a:r>
              <a:rPr lang="he-IL" sz="2400" dirty="0"/>
              <a:t> בְּתַלְמוּד תּוֹרָה – </a:t>
            </a:r>
          </a:p>
          <a:p>
            <a:r>
              <a:rPr lang="he-IL" sz="2400" dirty="0"/>
              <a:t>בֵּין עָנִי, בֵּין עָשִׁיר, </a:t>
            </a:r>
          </a:p>
          <a:p>
            <a:r>
              <a:rPr lang="he-IL" sz="2400" dirty="0"/>
              <a:t>בֵּין בָּרִיא, בֵּין בַּעַל </a:t>
            </a:r>
            <a:r>
              <a:rPr lang="he-IL" sz="2400" dirty="0" err="1"/>
              <a:t>יִסּוּרִין</a:t>
            </a:r>
            <a:r>
              <a:rPr lang="he-IL" sz="2400" dirty="0"/>
              <a:t>. </a:t>
            </a:r>
          </a:p>
          <a:p>
            <a:r>
              <a:rPr lang="he-IL" sz="2400" dirty="0"/>
              <a:t>וּכְבָר אָמְרוּ </a:t>
            </a:r>
            <a:r>
              <a:rPr lang="he-IL" sz="2400" dirty="0" err="1"/>
              <a:t>זִכְרוֹנָם</a:t>
            </a:r>
            <a:r>
              <a:rPr lang="he-IL" sz="2400" dirty="0"/>
              <a:t> לִבְרָכָה, </a:t>
            </a:r>
          </a:p>
          <a:p>
            <a:r>
              <a:rPr lang="he-IL" sz="2400" b="1" dirty="0"/>
              <a:t>שֶׁבְּעֵסֶק הַתּוֹרָה יִתְרַפְּאוּ כָּל הָאֵבָרִים</a:t>
            </a:r>
            <a:r>
              <a:rPr lang="he-IL" sz="2400" dirty="0"/>
              <a:t>. </a:t>
            </a:r>
          </a:p>
          <a:p>
            <a:endParaRPr lang="he-IL" sz="2400" dirty="0"/>
          </a:p>
          <a:p>
            <a:r>
              <a:rPr lang="he-IL" sz="2400" dirty="0" err="1"/>
              <a:t>וַאֲפִלּו</a:t>
            </a:r>
            <a:r>
              <a:rPr lang="he-IL" sz="2400" dirty="0"/>
              <a:t>ּ עָנִי הַמְחַזֵּר עַל הַפְּתָחִים, </a:t>
            </a:r>
          </a:p>
          <a:p>
            <a:r>
              <a:rPr lang="he-IL" sz="2400" dirty="0" err="1"/>
              <a:t>וַאֲפִלּו</a:t>
            </a:r>
            <a:r>
              <a:rPr lang="he-IL" sz="2400" dirty="0"/>
              <a:t>ּ בַּעַל </a:t>
            </a:r>
            <a:r>
              <a:rPr lang="he-IL" sz="2400" dirty="0" err="1"/>
              <a:t>אִשָּׁה</a:t>
            </a:r>
            <a:r>
              <a:rPr lang="he-IL" sz="2400" dirty="0"/>
              <a:t> וּבָנִים – </a:t>
            </a:r>
          </a:p>
          <a:p>
            <a:r>
              <a:rPr lang="he-IL" sz="2400" dirty="0" err="1"/>
              <a:t>הַכֹּל</a:t>
            </a:r>
            <a:r>
              <a:rPr lang="he-IL" sz="2400" dirty="0"/>
              <a:t> </a:t>
            </a:r>
            <a:r>
              <a:rPr lang="he-IL" sz="2400" dirty="0" err="1"/>
              <a:t>חַיָּבִין</a:t>
            </a:r>
            <a:r>
              <a:rPr lang="he-IL" sz="2400" dirty="0"/>
              <a:t> לִקְבֹּעַ עִתִּים לַתּוֹרָה בַּיּוֹם וּבַלַּיְלָה, </a:t>
            </a:r>
          </a:p>
          <a:p>
            <a:r>
              <a:rPr lang="he-IL" sz="2400" dirty="0"/>
              <a:t>שֶׁנֶּאֱמַר </a:t>
            </a:r>
            <a:r>
              <a:rPr lang="he-IL" sz="2000" dirty="0"/>
              <a:t>[יהושע א, ח]: </a:t>
            </a:r>
          </a:p>
          <a:p>
            <a:r>
              <a:rPr lang="he-IL" sz="4800" dirty="0">
                <a:latin typeface="Guttman Frank" panose="02010401010101010101" pitchFamily="2" charset="-79"/>
                <a:cs typeface="Guttman Frank" panose="02010401010101010101" pitchFamily="2" charset="-79"/>
              </a:rPr>
              <a:t>"וְהָגִיתָ בּוֹ יוֹמָם וָלַיְלָה".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19FB9DB3-BE0F-4463-BD9A-1F6680D1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3" y="816285"/>
            <a:ext cx="5926783" cy="573380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30FE118-61DE-487C-89FB-96C290568F94}"/>
              </a:ext>
            </a:extLst>
          </p:cNvPr>
          <p:cNvSpPr txBox="1"/>
          <p:nvPr/>
        </p:nvSpPr>
        <p:spPr>
          <a:xfrm>
            <a:off x="554685" y="816285"/>
            <a:ext cx="531193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e-IL" sz="2000" b="1" dirty="0"/>
          </a:p>
          <a:p>
            <a:r>
              <a:rPr lang="he-IL" sz="2000" b="1" dirty="0" err="1"/>
              <a:t>וּתְחִלַּת</a:t>
            </a:r>
            <a:r>
              <a:rPr lang="he-IL" sz="2000" b="1" dirty="0"/>
              <a:t> דִּינוֹ שֶׁל אָדָם אַחַר </a:t>
            </a:r>
            <a:r>
              <a:rPr lang="he-IL" sz="2000" b="1" dirty="0" err="1"/>
              <a:t>הַמָּוֶת</a:t>
            </a:r>
            <a:r>
              <a:rPr lang="he-IL" sz="2000" b="1" dirty="0"/>
              <a:t> הוּא </a:t>
            </a:r>
          </a:p>
          <a:p>
            <a:r>
              <a:rPr lang="he-IL" sz="2000" b="1" dirty="0"/>
              <a:t>עַל שֶׁנִּתְבַּטֵּל מִן הַלִּמּוּד,</a:t>
            </a:r>
          </a:p>
          <a:p>
            <a:endParaRPr lang="he-IL" sz="2000" dirty="0"/>
          </a:p>
          <a:p>
            <a:r>
              <a:rPr lang="he-IL" sz="2000" dirty="0"/>
              <a:t> וּכְמוֹ שֶׁדָּרְשׁוּ </a:t>
            </a:r>
            <a:r>
              <a:rPr lang="he-IL" sz="2000" dirty="0" err="1"/>
              <a:t>זִכְרוֹנָם</a:t>
            </a:r>
            <a:r>
              <a:rPr lang="he-IL" sz="2000" dirty="0"/>
              <a:t> לִבְרָכָה </a:t>
            </a:r>
            <a:r>
              <a:rPr lang="he-IL" sz="2000" dirty="0" err="1"/>
              <a:t>מִדִּכְתִיב</a:t>
            </a:r>
            <a:r>
              <a:rPr lang="he-IL" sz="2000" dirty="0"/>
              <a:t>:</a:t>
            </a:r>
          </a:p>
          <a:p>
            <a:endParaRPr lang="he-IL" sz="2800" dirty="0">
              <a:latin typeface="Guttman Frank" panose="02010401010101010101" pitchFamily="2" charset="-79"/>
              <a:cs typeface="Guttman Frank" panose="02010401010101010101" pitchFamily="2" charset="-79"/>
            </a:endParaRPr>
          </a:p>
          <a:p>
            <a:r>
              <a:rPr lang="he-IL" sz="2800" dirty="0">
                <a:latin typeface="Guttman Frank" panose="02010401010101010101" pitchFamily="2" charset="-79"/>
                <a:cs typeface="Guttman Frank" panose="02010401010101010101" pitchFamily="2" charset="-79"/>
              </a:rPr>
              <a:t>"פּוֹטֵר מַיִם רֵאשִׁית מָדוֹן" </a:t>
            </a:r>
            <a:r>
              <a:rPr lang="he-IL" sz="1600" dirty="0"/>
              <a:t>[משלי </a:t>
            </a:r>
            <a:r>
              <a:rPr lang="he-IL" sz="1600" dirty="0" err="1"/>
              <a:t>יז</a:t>
            </a:r>
            <a:r>
              <a:rPr lang="he-IL" sz="1600" dirty="0"/>
              <a:t>, יד],</a:t>
            </a:r>
          </a:p>
          <a:p>
            <a:r>
              <a:rPr lang="he-IL" sz="2000" dirty="0"/>
              <a:t>כְּלוֹמַר מִי שֶׁפּוֹטֵר עַצְמוֹ מִן הַמַּיִם, רֵאשִׁית קְטָטָה הוּא לְנַפְשׁוֹ אַחַר שֶׁיָּמוּת, </a:t>
            </a:r>
          </a:p>
          <a:p>
            <a:r>
              <a:rPr lang="he-IL" sz="2000" dirty="0"/>
              <a:t>וְאֵין "מַיִם" אֶלָּא תּוֹרָה, שֶׁנֶּאֱמַר: </a:t>
            </a:r>
          </a:p>
          <a:p>
            <a:r>
              <a:rPr lang="he-IL" sz="2800" dirty="0">
                <a:latin typeface="Guttman Frank" panose="02010401010101010101" pitchFamily="2" charset="-79"/>
                <a:cs typeface="Guttman Frank" panose="02010401010101010101" pitchFamily="2" charset="-79"/>
              </a:rPr>
              <a:t>"הוֹי כָּל צָמֵא לְכוּ לַמַּיִם" </a:t>
            </a:r>
            <a:r>
              <a:rPr lang="he-IL" sz="1600" dirty="0"/>
              <a:t>[ישעיהו </a:t>
            </a:r>
            <a:r>
              <a:rPr lang="he-IL" sz="1600" dirty="0" err="1"/>
              <a:t>נה</a:t>
            </a:r>
            <a:r>
              <a:rPr lang="he-IL" sz="1600" dirty="0"/>
              <a:t>, א],</a:t>
            </a:r>
            <a:r>
              <a:rPr lang="he-IL" sz="2000" dirty="0"/>
              <a:t> </a:t>
            </a:r>
          </a:p>
          <a:p>
            <a:endParaRPr lang="he-IL" sz="2000" dirty="0"/>
          </a:p>
          <a:p>
            <a:r>
              <a:rPr lang="he-IL" sz="2000" dirty="0"/>
              <a:t>וְנִמְשְׁלוּ דִבְרֵי תוֹרָה לַמַּיִם, </a:t>
            </a:r>
          </a:p>
          <a:p>
            <a:r>
              <a:rPr lang="he-IL" sz="2000" dirty="0"/>
              <a:t>לְפִי שֶׁאֵין הַתּוֹרָה </a:t>
            </a:r>
            <a:r>
              <a:rPr lang="he-IL" sz="2000" dirty="0" err="1"/>
              <a:t>מִתְקַיֶּמֶת</a:t>
            </a:r>
            <a:r>
              <a:rPr lang="he-IL" sz="2000" dirty="0"/>
              <a:t> אֶלָּא בְּאִישׁ דַּכָּא וּשְׁפַל </a:t>
            </a:r>
            <a:r>
              <a:rPr lang="he-IL" dirty="0"/>
              <a:t>רוּחַ,</a:t>
            </a:r>
          </a:p>
          <a:p>
            <a:r>
              <a:rPr lang="he-IL" dirty="0"/>
              <a:t> וְלֹא בִּגְבַהּ לֵב, </a:t>
            </a:r>
          </a:p>
          <a:p>
            <a:r>
              <a:rPr lang="he-IL" b="1" dirty="0"/>
              <a:t>כְּמוֹ שֶׁהַמַּיִם גַּם כֵּן אֵין </a:t>
            </a:r>
            <a:r>
              <a:rPr lang="he-IL" b="1" dirty="0" err="1"/>
              <a:t>עוֹמְדִין</a:t>
            </a:r>
            <a:r>
              <a:rPr lang="he-IL" b="1" dirty="0"/>
              <a:t> בֶּהָרִים, אֶלָּא בָעֲמָקִים.</a:t>
            </a:r>
          </a:p>
        </p:txBody>
      </p:sp>
    </p:spTree>
    <p:extLst>
      <p:ext uri="{BB962C8B-B14F-4D97-AF65-F5344CB8AC3E}">
        <p14:creationId xmlns:p14="http://schemas.microsoft.com/office/powerpoint/2010/main" val="301145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F52A332-139A-453F-9389-0D1EC171606A}"/>
              </a:ext>
            </a:extLst>
          </p:cNvPr>
          <p:cNvSpPr txBox="1"/>
          <p:nvPr/>
        </p:nvSpPr>
        <p:spPr>
          <a:xfrm>
            <a:off x="3470988" y="722364"/>
            <a:ext cx="6260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err="1"/>
              <a:t>חַיָּב</a:t>
            </a:r>
            <a:r>
              <a:rPr lang="he-IL" sz="2800" b="1" dirty="0"/>
              <a:t> אָדָם לְחַלֵּק זְמַנּוֹ לִשְׁלֹשָׁה חֲלָקִים: 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94A342B-9D28-4925-AE68-DAF8EC2BA825}"/>
              </a:ext>
            </a:extLst>
          </p:cNvPr>
          <p:cNvSpPr/>
          <p:nvPr/>
        </p:nvSpPr>
        <p:spPr>
          <a:xfrm>
            <a:off x="5506033" y="1514902"/>
            <a:ext cx="3928188" cy="7464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שְׁלִישׁ בְּעֵסֶק תּוֹרָה שֶׁבִּכְתָב, 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ACAFF146-0150-44C0-9D50-69B981B43B94}"/>
              </a:ext>
            </a:extLst>
          </p:cNvPr>
          <p:cNvSpPr/>
          <p:nvPr/>
        </p:nvSpPr>
        <p:spPr>
          <a:xfrm>
            <a:off x="3541939" y="2490998"/>
            <a:ext cx="3928188" cy="7464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  <a:r>
              <a:rPr lang="he-IL" sz="2400" b="1" dirty="0"/>
              <a:t>שְׁלִישׁ בְּעֵסֶק תּוֹרָה שֶׁבְּעַל פֶּה</a:t>
            </a:r>
            <a:r>
              <a:rPr lang="he-IL" dirty="0"/>
              <a:t>, 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94E52622-9EFB-4FAC-BC56-2F224C5CCE30}"/>
              </a:ext>
            </a:extLst>
          </p:cNvPr>
          <p:cNvSpPr/>
          <p:nvPr/>
        </p:nvSpPr>
        <p:spPr>
          <a:xfrm>
            <a:off x="1769906" y="3589355"/>
            <a:ext cx="3974841" cy="7464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שְׁלִישׁ לְהָבִין </a:t>
            </a:r>
            <a:r>
              <a:rPr lang="he-IL" sz="2400" b="1" dirty="0" err="1"/>
              <a:t>הָעִנְיָנִים</a:t>
            </a:r>
            <a:r>
              <a:rPr lang="he-IL" sz="2400" b="1" dirty="0"/>
              <a:t> מִשֹּׁרֶשׁ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B0A76F8-4904-4AB3-98B7-E40735C20E11}"/>
              </a:ext>
            </a:extLst>
          </p:cNvPr>
          <p:cNvSpPr txBox="1"/>
          <p:nvPr/>
        </p:nvSpPr>
        <p:spPr>
          <a:xfrm rot="19872313">
            <a:off x="1403975" y="2473642"/>
            <a:ext cx="30818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שינון משניות</a:t>
            </a:r>
          </a:p>
          <a:p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2000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וברייתות</a:t>
            </a:r>
            <a:endParaRPr lang="he-IL" sz="2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7BC2469-E191-4A74-A32C-1E4A6595B27D}"/>
              </a:ext>
            </a:extLst>
          </p:cNvPr>
          <p:cNvSpPr txBox="1"/>
          <p:nvPr/>
        </p:nvSpPr>
        <p:spPr>
          <a:xfrm rot="19778097">
            <a:off x="598252" y="3762523"/>
            <a:ext cx="22486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לימוד בעיון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030CA7A0-CAA7-4A33-86D1-F27C35355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229" t="2222" r="49450" b="-2222"/>
          <a:stretch/>
        </p:blipFill>
        <p:spPr>
          <a:xfrm>
            <a:off x="5279803" y="3522674"/>
            <a:ext cx="6188297" cy="3068620"/>
          </a:xfrm>
          <a:prstGeom prst="rect">
            <a:avLst/>
          </a:prstGeom>
        </p:spPr>
      </p:pic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7F350682-4185-469B-85AF-B16D0017A053}"/>
              </a:ext>
            </a:extLst>
          </p:cNvPr>
          <p:cNvCxnSpPr/>
          <p:nvPr/>
        </p:nvCxnSpPr>
        <p:spPr>
          <a:xfrm>
            <a:off x="9434221" y="2085975"/>
            <a:ext cx="852779" cy="208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BCABF1C0-24D0-4B1B-9F19-C6FB6CE1714E}"/>
              </a:ext>
            </a:extLst>
          </p:cNvPr>
          <p:cNvCxnSpPr/>
          <p:nvPr/>
        </p:nvCxnSpPr>
        <p:spPr>
          <a:xfrm>
            <a:off x="7305869" y="3125755"/>
            <a:ext cx="1474237" cy="1577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38B75C6B-013E-48DA-B946-E8C40E528658}"/>
              </a:ext>
            </a:extLst>
          </p:cNvPr>
          <p:cNvCxnSpPr/>
          <p:nvPr/>
        </p:nvCxnSpPr>
        <p:spPr>
          <a:xfrm>
            <a:off x="4665306" y="4335804"/>
            <a:ext cx="4208106" cy="174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183D0BA-CC82-4A9F-8790-7B90801E949F}"/>
              </a:ext>
            </a:extLst>
          </p:cNvPr>
          <p:cNvSpPr txBox="1"/>
          <p:nvPr/>
        </p:nvSpPr>
        <p:spPr>
          <a:xfrm>
            <a:off x="-1554" y="5273961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/>
              <a:t>וְלֹא יָשִׁית כָּל לִבּוֹ בְּאַחַת מֵהֶן פֶּן יִשְׁכַּח הַשְּׁאָר, </a:t>
            </a:r>
          </a:p>
          <a:p>
            <a:r>
              <a:rPr lang="he-IL" sz="2400" dirty="0"/>
              <a:t>ּשְׁלָשְׁתָּן הֵן עִקַּר הַתּוֹרָה, שֶׁאִי אֶפְשָׁר לָדַעַת זוּלָתָם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5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  <p:bldP spid="12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C4FF3154-F026-4F1C-9DBA-21EA9570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1" y="447869"/>
            <a:ext cx="4366728" cy="6130212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0EA3223-6E8F-44A1-8A81-BB7596D21404}"/>
              </a:ext>
            </a:extLst>
          </p:cNvPr>
          <p:cNvSpPr txBox="1"/>
          <p:nvPr/>
        </p:nvSpPr>
        <p:spPr>
          <a:xfrm>
            <a:off x="5243805" y="447869"/>
            <a:ext cx="67320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/>
              <a:t>וְכֵן מַה שֶּׁאָמְרוּ </a:t>
            </a:r>
            <a:r>
              <a:rPr lang="he-IL" dirty="0"/>
              <a:t>[בבא </a:t>
            </a:r>
            <a:r>
              <a:rPr lang="he-IL" dirty="0" err="1"/>
              <a:t>בתרא</a:t>
            </a:r>
            <a:r>
              <a:rPr lang="he-IL" dirty="0"/>
              <a:t> </a:t>
            </a:r>
            <a:r>
              <a:rPr lang="he-IL" dirty="0" err="1"/>
              <a:t>כא</a:t>
            </a:r>
            <a:r>
              <a:rPr lang="he-IL" dirty="0"/>
              <a:t>, ב],</a:t>
            </a:r>
          </a:p>
          <a:p>
            <a:r>
              <a:rPr lang="he-IL" sz="2400" dirty="0" err="1"/>
              <a:t>שֶׁחַיָּב</a:t>
            </a:r>
            <a:r>
              <a:rPr lang="he-IL" sz="2400" dirty="0"/>
              <a:t> הַצִּבּוּר שֶׁבְּכָל מָקוֹם וּמָקוֹם לְהוֹשִׁיב מְלַמְּדֵי תִינוֹקוֹת,</a:t>
            </a:r>
          </a:p>
          <a:p>
            <a:r>
              <a:rPr lang="he-IL" sz="2400" b="1" dirty="0"/>
              <a:t>עִיר שֶׁאֵין בָּהּ תִּינוֹקוֹת שֶׁל בֵּית רַבָּן תֵּחָרֵב</a:t>
            </a:r>
            <a:r>
              <a:rPr lang="he-IL" sz="2400" dirty="0"/>
              <a:t>. </a:t>
            </a:r>
          </a:p>
          <a:p>
            <a:r>
              <a:rPr lang="he-IL" sz="2400" dirty="0"/>
              <a:t>וְעֶשְֹרִים וַחֲמִשָּׁה תִּינוֹקוֹת </a:t>
            </a:r>
            <a:r>
              <a:rPr lang="he-IL" sz="2400" dirty="0" err="1"/>
              <a:t>מוֹשִׁיבִין</a:t>
            </a:r>
            <a:r>
              <a:rPr lang="he-IL" sz="2400" dirty="0"/>
              <a:t> אֵצֶל מְלַמֵּד אֶחָד.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D1B856C-83D4-493A-A7B2-BBC78616EC23}"/>
              </a:ext>
            </a:extLst>
          </p:cNvPr>
          <p:cNvSpPr txBox="1"/>
          <p:nvPr/>
        </p:nvSpPr>
        <p:spPr>
          <a:xfrm>
            <a:off x="5850296" y="2218911"/>
            <a:ext cx="609755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וּמַה שֶׁאָמְרוּ [אבות ב, ד], </a:t>
            </a:r>
          </a:p>
          <a:p>
            <a:r>
              <a:rPr lang="he-IL" sz="2400" dirty="0"/>
              <a:t>שֶׁלֹּא יֹאמַר אָדָם </a:t>
            </a:r>
            <a:r>
              <a:rPr lang="he-IL" sz="2400" b="1" dirty="0">
                <a:solidFill>
                  <a:srgbClr val="7030A0"/>
                </a:solidFill>
              </a:rPr>
              <a:t>'לִכְשֶׁאֶפָּנֶה אֶשְׁנֶה' </a:t>
            </a:r>
            <a:r>
              <a:rPr lang="he-IL" sz="2400" dirty="0"/>
              <a:t>– </a:t>
            </a:r>
          </a:p>
          <a:p>
            <a:r>
              <a:rPr lang="he-IL" sz="2400" b="1" dirty="0"/>
              <a:t>שֶׁמָּא לֹא יִפָּנֶה לְעוֹלָם</a:t>
            </a:r>
            <a:r>
              <a:rPr lang="he-IL" sz="2400" dirty="0"/>
              <a:t>, כִּי לֹא יֵדַע הָאָדָם מַה יֵּלֵד יוֹם, שֶׁעֶסְקוֹ שֶׁל עוֹלָם מִתְחַדֵּשׁ יוֹם יוֹם, וּמַדִּיחַ אֶת הָאָדָם מִדָּבָר לְדָבָר וּמִטִּרְדָּה לְטִרְדָּה, וְנִמְצְאוּ כָּל יָמָיו </a:t>
            </a:r>
            <a:r>
              <a:rPr lang="he-IL" sz="2400" dirty="0" err="1"/>
              <a:t>יוֹצְאִין</a:t>
            </a:r>
            <a:r>
              <a:rPr lang="he-IL" sz="2400" dirty="0"/>
              <a:t> בְּבֶהָלָה, אִם לֹא </a:t>
            </a:r>
            <a:r>
              <a:rPr lang="he-IL" sz="2400" dirty="0" err="1"/>
              <a:t>יִתֵּן</a:t>
            </a:r>
            <a:r>
              <a:rPr lang="he-IL" sz="2400" dirty="0"/>
              <a:t> פְּנַאי, עַל כָּל פָּנִים (בכל מצב שהוא), וְיִדְחֹק עַצְמוֹ לְעֶסְקָהּ שֶׁל תּוֹרָה.</a:t>
            </a:r>
          </a:p>
          <a:p>
            <a:r>
              <a:rPr lang="he-IL" sz="2400" dirty="0"/>
              <a:t>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1C91C24-82A8-4672-972B-32FF9161F2C3}"/>
              </a:ext>
            </a:extLst>
          </p:cNvPr>
          <p:cNvSpPr txBox="1"/>
          <p:nvPr/>
        </p:nvSpPr>
        <p:spPr>
          <a:xfrm>
            <a:off x="5346443" y="4639089"/>
            <a:ext cx="652676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dirty="0"/>
          </a:p>
          <a:p>
            <a:r>
              <a:rPr lang="he-IL" sz="2400" dirty="0"/>
              <a:t>וְכֹל שֶׁעוֹשֶֹה כֵן וְחָפֵץ בִּבְרָכָה, </a:t>
            </a:r>
            <a:r>
              <a:rPr lang="he-IL" sz="2400" dirty="0">
                <a:solidFill>
                  <a:srgbClr val="FF0000"/>
                </a:solidFill>
              </a:rPr>
              <a:t>מִן הַשָּׁמַיִם </a:t>
            </a:r>
            <a:r>
              <a:rPr lang="he-IL" sz="2400" dirty="0" err="1">
                <a:solidFill>
                  <a:srgbClr val="FF0000"/>
                </a:solidFill>
              </a:rPr>
              <a:t>מְסַיְּעִין</a:t>
            </a:r>
            <a:r>
              <a:rPr lang="he-IL" sz="2400" dirty="0">
                <a:solidFill>
                  <a:srgbClr val="FF0000"/>
                </a:solidFill>
              </a:rPr>
              <a:t> אוֹתוֹ</a:t>
            </a:r>
            <a:r>
              <a:rPr lang="he-IL" sz="2400" dirty="0"/>
              <a:t>, וּמְקִלִּין מֵעָלָיו טִרְדּוֹת הָעוֹלָם הַמַּבְהִילוֹת, </a:t>
            </a:r>
          </a:p>
          <a:p>
            <a:r>
              <a:rPr lang="he-IL" sz="2400" dirty="0" err="1"/>
              <a:t>וּמַעֲבִירִין</a:t>
            </a:r>
            <a:r>
              <a:rPr lang="he-IL" sz="2400" dirty="0"/>
              <a:t> מִמֶּנּוּ עֹל שֶׁל בְּרִיּוֹת, </a:t>
            </a:r>
          </a:p>
          <a:p>
            <a:r>
              <a:rPr lang="he-IL" sz="2400" dirty="0">
                <a:solidFill>
                  <a:srgbClr val="C00000"/>
                </a:solidFill>
              </a:rPr>
              <a:t>וְשׁוֹכֵן בְּשִֹמְחָה כָּל יָמָיו בָּעוֹלָם הַזֶּה, וְטוֹב לוֹ לָעוֹלָם הַבָּא. </a:t>
            </a:r>
          </a:p>
        </p:txBody>
      </p:sp>
    </p:spTree>
    <p:extLst>
      <p:ext uri="{BB962C8B-B14F-4D97-AF65-F5344CB8AC3E}">
        <p14:creationId xmlns:p14="http://schemas.microsoft.com/office/powerpoint/2010/main" val="17165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A4DF04-4B09-49D6-96A8-7B3A0AA7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נוֹהֶגֶת</a:t>
            </a:r>
          </a:p>
        </p:txBody>
      </p:sp>
      <p:sp>
        <p:nvSpPr>
          <p:cNvPr id="6" name="פיצוץ : 14 נקודות 5">
            <a:extLst>
              <a:ext uri="{FF2B5EF4-FFF2-40B4-BE49-F238E27FC236}">
                <a16:creationId xmlns:a16="http://schemas.microsoft.com/office/drawing/2014/main" id="{AC7FB748-5A61-4B2E-8E84-D9E3F9D924C5}"/>
              </a:ext>
            </a:extLst>
          </p:cNvPr>
          <p:cNvSpPr/>
          <p:nvPr/>
        </p:nvSpPr>
        <p:spPr>
          <a:xfrm rot="20654012">
            <a:off x="7318047" y="527989"/>
            <a:ext cx="3051110" cy="1662466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בכָל מָקוֹם </a:t>
            </a:r>
          </a:p>
        </p:txBody>
      </p:sp>
      <p:sp>
        <p:nvSpPr>
          <p:cNvPr id="7" name="פיצוץ : 14 נקודות 6">
            <a:extLst>
              <a:ext uri="{FF2B5EF4-FFF2-40B4-BE49-F238E27FC236}">
                <a16:creationId xmlns:a16="http://schemas.microsoft.com/office/drawing/2014/main" id="{9E325C3B-A8E2-430F-9A7C-920479ECF317}"/>
              </a:ext>
            </a:extLst>
          </p:cNvPr>
          <p:cNvSpPr/>
          <p:nvPr/>
        </p:nvSpPr>
        <p:spPr>
          <a:xfrm>
            <a:off x="4706104" y="178663"/>
            <a:ext cx="2957804" cy="18611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וּבְכָל זְמָן, </a:t>
            </a:r>
          </a:p>
        </p:txBody>
      </p:sp>
      <p:sp>
        <p:nvSpPr>
          <p:cNvPr id="8" name="פיצוץ : 14 נקודות 7">
            <a:extLst>
              <a:ext uri="{FF2B5EF4-FFF2-40B4-BE49-F238E27FC236}">
                <a16:creationId xmlns:a16="http://schemas.microsoft.com/office/drawing/2014/main" id="{567DF587-AF77-4E58-8CA0-D4478F5F3C9C}"/>
              </a:ext>
            </a:extLst>
          </p:cNvPr>
          <p:cNvSpPr/>
          <p:nvPr/>
        </p:nvSpPr>
        <p:spPr>
          <a:xfrm rot="21029675">
            <a:off x="290806" y="532805"/>
            <a:ext cx="4829314" cy="1558213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בִּזְכָרִים</a:t>
            </a:r>
          </a:p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לֹא בִנְקֵבוֹת,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FCA28A6-B1BC-4616-9FB4-B22B6CBF04A4}"/>
              </a:ext>
            </a:extLst>
          </p:cNvPr>
          <p:cNvSpPr txBox="1"/>
          <p:nvPr/>
        </p:nvSpPr>
        <p:spPr>
          <a:xfrm>
            <a:off x="2177508" y="1815629"/>
            <a:ext cx="54864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  <a:p>
            <a:r>
              <a:rPr lang="he-IL" sz="2400" b="1" dirty="0"/>
              <a:t>חיוב נשים במצווה: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BD32FC7-2ECD-416B-8112-0FB5D4A59428}"/>
              </a:ext>
            </a:extLst>
          </p:cNvPr>
          <p:cNvSpPr txBox="1"/>
          <p:nvPr/>
        </p:nvSpPr>
        <p:spPr>
          <a:xfrm>
            <a:off x="5959929" y="2567923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	</a:t>
            </a:r>
            <a:r>
              <a:rPr lang="he-IL" sz="24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אישה פטורה מללמוד 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FF38B58E-A256-4AEE-BEF5-4E9888555D0B}"/>
              </a:ext>
            </a:extLst>
          </p:cNvPr>
          <p:cNvSpPr/>
          <p:nvPr/>
        </p:nvSpPr>
        <p:spPr>
          <a:xfrm>
            <a:off x="6917093" y="3001987"/>
            <a:ext cx="4730620" cy="15420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שֶׁנֶּאֱמַר "</a:t>
            </a:r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וְלִמַּדְתֶּם אֹתָם אֶת בְּנֵיכֶם" </a:t>
            </a:r>
            <a:r>
              <a:rPr lang="he-IL" dirty="0"/>
              <a:t>[דברים יא, </a:t>
            </a:r>
            <a:r>
              <a:rPr lang="he-IL" dirty="0" err="1"/>
              <a:t>יט</a:t>
            </a:r>
            <a:r>
              <a:rPr lang="he-IL" dirty="0"/>
              <a:t>], </a:t>
            </a:r>
          </a:p>
          <a:p>
            <a:pPr algn="ctr"/>
            <a:r>
              <a:rPr lang="he-IL" dirty="0"/>
              <a:t>וְדָרְשׁוּ </a:t>
            </a:r>
            <a:r>
              <a:rPr lang="he-IL" dirty="0" err="1"/>
              <a:t>זִכְרוֹנָם</a:t>
            </a:r>
            <a:r>
              <a:rPr lang="he-IL" dirty="0"/>
              <a:t> לִבְרָכָה [</a:t>
            </a:r>
            <a:r>
              <a:rPr lang="he-IL" dirty="0" err="1"/>
              <a:t>קדושין</a:t>
            </a:r>
            <a:r>
              <a:rPr lang="he-IL" dirty="0"/>
              <a:t> </a:t>
            </a:r>
            <a:r>
              <a:rPr lang="he-IL" dirty="0" err="1"/>
              <a:t>כט</a:t>
            </a:r>
            <a:r>
              <a:rPr lang="he-IL" dirty="0"/>
              <a:t>, ב]:</a:t>
            </a:r>
          </a:p>
          <a:p>
            <a:pPr algn="ctr"/>
            <a:r>
              <a:rPr lang="he-IL" sz="2400" dirty="0"/>
              <a:t>'וְלֹא </a:t>
            </a:r>
            <a:r>
              <a:rPr lang="he-IL" sz="2400" b="1" dirty="0"/>
              <a:t>- "בְּנוֹתֵיכֶם"'.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95E80202-FFDD-438B-AD49-05C06D5E80ED}"/>
              </a:ext>
            </a:extLst>
          </p:cNvPr>
          <p:cNvSpPr/>
          <p:nvPr/>
        </p:nvSpPr>
        <p:spPr>
          <a:xfrm>
            <a:off x="1727532" y="2982611"/>
            <a:ext cx="3887941" cy="15420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000" dirty="0"/>
              <a:t>וְכֵן </a:t>
            </a:r>
            <a:r>
              <a:rPr lang="he-IL" sz="2000" dirty="0" err="1"/>
              <a:t>אִשָּׁה</a:t>
            </a:r>
            <a:r>
              <a:rPr lang="he-IL" sz="2000" dirty="0"/>
              <a:t> אֵינָהּ חַיֶּבֶת לְלַמֵּד אֶת בְּנָהּ, </a:t>
            </a:r>
          </a:p>
          <a:p>
            <a:r>
              <a:rPr lang="he-IL" sz="2000" dirty="0" err="1"/>
              <a:t>דְּכֹל</a:t>
            </a:r>
            <a:r>
              <a:rPr lang="he-IL" sz="2000" dirty="0"/>
              <a:t> (מי) שֶׁאֵינוֹ בְחִיּוּב לִלְמֹד –</a:t>
            </a:r>
          </a:p>
          <a:p>
            <a:r>
              <a:rPr lang="he-IL" sz="2000" dirty="0"/>
              <a:t> אֵינוֹ בְחִיּוּב לְלַמֵּד.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E8D61DC-4719-4B00-80AA-646CDA4BD223}"/>
              </a:ext>
            </a:extLst>
          </p:cNvPr>
          <p:cNvSpPr txBox="1"/>
          <p:nvPr/>
        </p:nvSpPr>
        <p:spPr>
          <a:xfrm>
            <a:off x="2053125" y="2495191"/>
            <a:ext cx="3442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אישה פטורה מללמד.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3FD08E4-64A0-4EF1-A1EE-5D345E913D97}"/>
              </a:ext>
            </a:extLst>
          </p:cNvPr>
          <p:cNvSpPr txBox="1"/>
          <p:nvPr/>
        </p:nvSpPr>
        <p:spPr>
          <a:xfrm>
            <a:off x="345233" y="4796940"/>
            <a:ext cx="40558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אך למרות הקביעה שהיא פטורה, </a:t>
            </a:r>
          </a:p>
          <a:p>
            <a:r>
              <a:rPr lang="he-IL" b="1" dirty="0"/>
              <a:t>ראוי לכל אישה לדאוג לבניה שלא יהיו עמי ארצות,</a:t>
            </a:r>
          </a:p>
          <a:p>
            <a:r>
              <a:rPr lang="he-IL" b="1" dirty="0"/>
              <a:t>ואף שאיננה מצֻוָּה יש לה על כך שכר.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4E4E9053-08AA-46B4-9AF1-9856E2FF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44" y="4666555"/>
            <a:ext cx="3645158" cy="20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9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3" grpId="0" animBg="1"/>
      <p:bldP spid="14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פיצוץ : 14 נקודות 5">
            <a:extLst>
              <a:ext uri="{FF2B5EF4-FFF2-40B4-BE49-F238E27FC236}">
                <a16:creationId xmlns:a16="http://schemas.microsoft.com/office/drawing/2014/main" id="{CFE988F9-A068-49F7-8EC6-83BD86410D55}"/>
              </a:ext>
            </a:extLst>
          </p:cNvPr>
          <p:cNvSpPr/>
          <p:nvPr/>
        </p:nvSpPr>
        <p:spPr>
          <a:xfrm>
            <a:off x="5019870" y="327533"/>
            <a:ext cx="7464490" cy="3948677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dirty="0"/>
          </a:p>
          <a:p>
            <a:pPr algn="ctr"/>
            <a:r>
              <a:rPr lang="he-IL" sz="2400" dirty="0"/>
              <a:t>כל מי שלא לימד את בנו לקרוא בספר התורה ולהבין את פשט הפסוקים </a:t>
            </a:r>
          </a:p>
          <a:p>
            <a:pPr algn="ctr"/>
            <a:r>
              <a:rPr lang="he-IL" sz="2400" b="1" dirty="0"/>
              <a:t>ביטל את המצווה</a:t>
            </a:r>
            <a:r>
              <a:rPr lang="he-IL" dirty="0"/>
              <a:t>.</a:t>
            </a:r>
          </a:p>
        </p:txBody>
      </p:sp>
      <p:sp>
        <p:nvSpPr>
          <p:cNvPr id="7" name="פיצוץ : 14 נקודות 6">
            <a:extLst>
              <a:ext uri="{FF2B5EF4-FFF2-40B4-BE49-F238E27FC236}">
                <a16:creationId xmlns:a16="http://schemas.microsoft.com/office/drawing/2014/main" id="{A7A2A48D-76AB-4B84-A054-76722BBAD7DB}"/>
              </a:ext>
            </a:extLst>
          </p:cNvPr>
          <p:cNvSpPr/>
          <p:nvPr/>
        </p:nvSpPr>
        <p:spPr>
          <a:xfrm>
            <a:off x="3284376" y="3797558"/>
            <a:ext cx="6419461" cy="2995128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כל מי שיכול ללמוד, בכל רמה ובכל כמות שהיא – </a:t>
            </a:r>
          </a:p>
          <a:p>
            <a:pPr algn="ctr"/>
            <a:r>
              <a:rPr lang="he-IL" sz="2400" dirty="0"/>
              <a:t>חייב לעשות כך</a:t>
            </a:r>
            <a:r>
              <a:rPr lang="he-IL" dirty="0"/>
              <a:t>.</a:t>
            </a:r>
          </a:p>
        </p:txBody>
      </p:sp>
      <p:sp>
        <p:nvSpPr>
          <p:cNvPr id="8" name="פיצוץ : 14 נקודות 7">
            <a:extLst>
              <a:ext uri="{FF2B5EF4-FFF2-40B4-BE49-F238E27FC236}">
                <a16:creationId xmlns:a16="http://schemas.microsoft.com/office/drawing/2014/main" id="{21454B44-F57F-4B08-B7BC-1FFC40D4D9E2}"/>
              </a:ext>
            </a:extLst>
          </p:cNvPr>
          <p:cNvSpPr/>
          <p:nvPr/>
        </p:nvSpPr>
        <p:spPr>
          <a:xfrm>
            <a:off x="0" y="0"/>
            <a:ext cx="6251511" cy="4377887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dirty="0"/>
          </a:p>
          <a:p>
            <a:pPr algn="ctr"/>
            <a:r>
              <a:rPr lang="he-IL" sz="2400" dirty="0"/>
              <a:t>מי שאיננו לומד - </a:t>
            </a:r>
            <a:r>
              <a:rPr lang="he-IL" sz="2400" b="1" dirty="0"/>
              <a:t>ענשו גדול</a:t>
            </a:r>
            <a:r>
              <a:rPr lang="he-IL" sz="2400" dirty="0"/>
              <a:t>, כי המצווה הזו היא </a:t>
            </a:r>
          </a:p>
          <a:p>
            <a:pPr algn="ctr"/>
            <a:r>
              <a:rPr lang="he-IL" sz="2400" b="1" dirty="0"/>
              <a:t>"אֵם לכל המצוות". </a:t>
            </a:r>
          </a:p>
        </p:txBody>
      </p:sp>
    </p:spTree>
    <p:extLst>
      <p:ext uri="{BB962C8B-B14F-4D97-AF65-F5344CB8AC3E}">
        <p14:creationId xmlns:p14="http://schemas.microsoft.com/office/powerpoint/2010/main" val="4014430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49C7FA-463E-40C8-A4C3-181FA48C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901" y="39270"/>
            <a:ext cx="11706225" cy="1357313"/>
          </a:xfrm>
        </p:spPr>
        <p:txBody>
          <a:bodyPr>
            <a:normAutofit/>
          </a:bodyPr>
          <a:lstStyle/>
          <a:p>
            <a:r>
              <a:rPr lang="he-IL" sz="7200" b="1" dirty="0"/>
              <a:t>הגדרת המצווה: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D8C6BE2-6DFD-4525-8473-CA20E1F9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8" y="973639"/>
            <a:ext cx="4835046" cy="4612522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8E6642E-3D9A-4E73-BBAF-686E81D4EBDB}"/>
              </a:ext>
            </a:extLst>
          </p:cNvPr>
          <p:cNvSpPr txBox="1"/>
          <p:nvPr/>
        </p:nvSpPr>
        <p:spPr>
          <a:xfrm>
            <a:off x="4192696" y="1603041"/>
            <a:ext cx="6705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dirty="0"/>
              <a:t>מִצְוַת עֲשֵֹה לִלְמֹד חָכְמַת הַתּוֹרָה וּלְלַמְּדָהּ, </a:t>
            </a:r>
          </a:p>
          <a:p>
            <a:r>
              <a:rPr lang="he-IL" sz="3200" dirty="0"/>
              <a:t>כְּלוֹמַר כֵּיצַד נַעֲשֶֹה הַמִּצְוֹת וְנִשְׁמֹר מִמַּה שֶׁמְּנָעָנוּ הָאֵ-ל מִמֶּנּוּ, </a:t>
            </a:r>
          </a:p>
          <a:p>
            <a:r>
              <a:rPr lang="he-IL" sz="3200" dirty="0"/>
              <a:t>וְלָדַעַת גַּם כֵּן מִשְׁפְּטֵי הַתּוֹרָה עַל כִּוּוּן (דיוק) הָאֱמֶת, </a:t>
            </a:r>
          </a:p>
        </p:txBody>
      </p:sp>
      <p:sp>
        <p:nvSpPr>
          <p:cNvPr id="10" name="מסגרת 9">
            <a:extLst>
              <a:ext uri="{FF2B5EF4-FFF2-40B4-BE49-F238E27FC236}">
                <a16:creationId xmlns:a16="http://schemas.microsoft.com/office/drawing/2014/main" id="{BCAC332E-B7CF-4DB6-90BD-A6310CDC6874}"/>
              </a:ext>
            </a:extLst>
          </p:cNvPr>
          <p:cNvSpPr/>
          <p:nvPr/>
        </p:nvSpPr>
        <p:spPr>
          <a:xfrm>
            <a:off x="8162148" y="1608808"/>
            <a:ext cx="995362" cy="6000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מסגרת 10">
            <a:extLst>
              <a:ext uri="{FF2B5EF4-FFF2-40B4-BE49-F238E27FC236}">
                <a16:creationId xmlns:a16="http://schemas.microsoft.com/office/drawing/2014/main" id="{68338852-42B3-4367-BA78-7AAA8FC3F6C2}"/>
              </a:ext>
            </a:extLst>
          </p:cNvPr>
          <p:cNvSpPr/>
          <p:nvPr/>
        </p:nvSpPr>
        <p:spPr>
          <a:xfrm>
            <a:off x="4455579" y="1591971"/>
            <a:ext cx="1428750" cy="6322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41FB21B-FB1D-4997-8960-F66C9FA2B2A6}"/>
              </a:ext>
            </a:extLst>
          </p:cNvPr>
          <p:cNvSpPr txBox="1"/>
          <p:nvPr/>
        </p:nvSpPr>
        <p:spPr>
          <a:xfrm>
            <a:off x="361950" y="4627387"/>
            <a:ext cx="103441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dirty="0">
                <a:latin typeface="Guttman Frank" panose="02010401010101010101" pitchFamily="2" charset="-79"/>
                <a:cs typeface="Guttman Frank" panose="02010401010101010101" pitchFamily="2" charset="-79"/>
              </a:rPr>
              <a:t> "וְהָיוּ הַדְּבָרִים הָאֵלֶּה, אֲשֶׁר אָנֹכִי </a:t>
            </a:r>
            <a:r>
              <a:rPr lang="he-IL" sz="36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מְצַוְּך</a:t>
            </a:r>
            <a:r>
              <a:rPr lang="he-IL" sz="3600" dirty="0">
                <a:latin typeface="Guttman Frank" panose="02010401010101010101" pitchFamily="2" charset="-79"/>
                <a:cs typeface="Guttman Frank" panose="02010401010101010101" pitchFamily="2" charset="-79"/>
              </a:rPr>
              <a:t>ָ הַיּוֹם עַל לְבָבֶךָ</a:t>
            </a:r>
          </a:p>
          <a:p>
            <a:r>
              <a:rPr lang="he-IL" sz="3600" dirty="0">
                <a:latin typeface="Guttman Frank" panose="02010401010101010101" pitchFamily="2" charset="-79"/>
                <a:cs typeface="Guttman Frank" panose="02010401010101010101" pitchFamily="2" charset="-79"/>
              </a:rPr>
              <a:t>                        </a:t>
            </a:r>
            <a:r>
              <a:rPr lang="he-IL" sz="54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ושִׁנַּנְתָּם</a:t>
            </a:r>
            <a:r>
              <a:rPr lang="he-IL" sz="5400" dirty="0">
                <a:latin typeface="Guttman Frank" panose="02010401010101010101" pitchFamily="2" charset="-79"/>
                <a:cs typeface="Guttman Frank" panose="02010401010101010101" pitchFamily="2" charset="-79"/>
              </a:rPr>
              <a:t> לְבָנֶיךָ"</a:t>
            </a:r>
          </a:p>
          <a:p>
            <a:r>
              <a:rPr lang="he-IL" sz="5400" dirty="0">
                <a:latin typeface="Guttman Frank" panose="02010401010101010101" pitchFamily="2" charset="-79"/>
                <a:cs typeface="Guttman Frank" panose="02010401010101010101" pitchFamily="2" charset="-79"/>
              </a:rPr>
              <a:t>                   </a:t>
            </a:r>
            <a:r>
              <a:rPr lang="he-IL" sz="3200" dirty="0">
                <a:latin typeface="Guttman Frank" panose="02010401010101010101" pitchFamily="2" charset="-79"/>
                <a:cs typeface="Guttman Frank" panose="02010401010101010101" pitchFamily="2" charset="-79"/>
              </a:rPr>
              <a:t>דברים ו' </a:t>
            </a:r>
          </a:p>
        </p:txBody>
      </p:sp>
    </p:spTree>
    <p:extLst>
      <p:ext uri="{BB962C8B-B14F-4D97-AF65-F5344CB8AC3E}">
        <p14:creationId xmlns:p14="http://schemas.microsoft.com/office/powerpoint/2010/main" val="5898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E3EE27-8C68-4150-80BB-67ED98C4E19D}"/>
              </a:ext>
            </a:extLst>
          </p:cNvPr>
          <p:cNvSpPr txBox="1"/>
          <p:nvPr/>
        </p:nvSpPr>
        <p:spPr>
          <a:xfrm>
            <a:off x="5747922" y="913045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"</a:t>
            </a:r>
            <a:r>
              <a:rPr lang="he-IL" sz="40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וְשִׁנַּנְתָּם</a:t>
            </a:r>
            <a:r>
              <a:rPr lang="he-IL" sz="4000" dirty="0">
                <a:latin typeface="Guttman Frank" panose="02010401010101010101" pitchFamily="2" charset="-79"/>
                <a:cs typeface="Guttman Frank" panose="02010401010101010101" pitchFamily="2" charset="-79"/>
              </a:rPr>
              <a:t> לְבָנֶיךָ</a:t>
            </a:r>
            <a:r>
              <a:rPr lang="he-IL" sz="2800" dirty="0"/>
              <a:t>",</a:t>
            </a:r>
          </a:p>
          <a:p>
            <a:r>
              <a:rPr lang="he-IL" sz="2800" dirty="0"/>
              <a:t>וְאָמְרוּ רַבּוֹתֵינוּ </a:t>
            </a:r>
            <a:r>
              <a:rPr lang="he-IL" sz="2800" dirty="0" err="1"/>
              <a:t>זִכְרוֹנָם</a:t>
            </a:r>
            <a:r>
              <a:rPr lang="he-IL" sz="2800" dirty="0"/>
              <a:t> לִבְרָכָה </a:t>
            </a:r>
          </a:p>
          <a:p>
            <a:r>
              <a:rPr lang="he-IL" sz="2800" dirty="0"/>
              <a:t>"</a:t>
            </a:r>
            <a:r>
              <a:rPr lang="he-IL" sz="2800" b="1" dirty="0"/>
              <a:t>בָּנֶיךָ</a:t>
            </a:r>
            <a:r>
              <a:rPr lang="he-IL" sz="2800" dirty="0"/>
              <a:t> - אֵלּוּ </a:t>
            </a:r>
            <a:r>
              <a:rPr lang="he-IL" sz="2800" b="1" dirty="0"/>
              <a:t>תַלְמִידֶיך</a:t>
            </a:r>
            <a:r>
              <a:rPr lang="he-IL" sz="2800" dirty="0"/>
              <a:t>ָ", </a:t>
            </a:r>
          </a:p>
          <a:p>
            <a:r>
              <a:rPr lang="he-IL" sz="2800" dirty="0"/>
              <a:t>וְכֵן אַתָּה מוֹצֵא שֶׁהַתַּלְמִידִים קְרוּיִים בָּנִים, שֶׁנֶּאֱמַר </a:t>
            </a:r>
            <a:r>
              <a:rPr lang="he-IL" sz="2000" dirty="0"/>
              <a:t>[מלכים ב' ב, ג]:</a:t>
            </a:r>
          </a:p>
          <a:p>
            <a:r>
              <a:rPr lang="he-IL" sz="2800" dirty="0"/>
              <a:t>             "</a:t>
            </a:r>
            <a:r>
              <a:rPr lang="he-IL" sz="2800" b="1" dirty="0"/>
              <a:t>וַיֵּצְאוּ בְּנֵי הַנְּבִיאִים</a:t>
            </a:r>
            <a:r>
              <a:rPr lang="he-IL" sz="2800" dirty="0"/>
              <a:t>".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8508F56-E9E0-475F-AFDA-61D85194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5" y="1154652"/>
            <a:ext cx="5715000" cy="4229100"/>
          </a:xfrm>
          <a:prstGeom prst="rect">
            <a:avLst/>
          </a:prstGeom>
        </p:spPr>
      </p:pic>
      <p:sp>
        <p:nvSpPr>
          <p:cNvPr id="10" name="חץ: למטה 9">
            <a:extLst>
              <a:ext uri="{FF2B5EF4-FFF2-40B4-BE49-F238E27FC236}">
                <a16:creationId xmlns:a16="http://schemas.microsoft.com/office/drawing/2014/main" id="{5A3F137A-1A5C-4663-B2E5-A009374CA57F}"/>
              </a:ext>
            </a:extLst>
          </p:cNvPr>
          <p:cNvSpPr/>
          <p:nvPr/>
        </p:nvSpPr>
        <p:spPr>
          <a:xfrm>
            <a:off x="8596543" y="3775367"/>
            <a:ext cx="511946" cy="426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470F22E-A1D2-46B1-96E5-08519D70B663}"/>
              </a:ext>
            </a:extLst>
          </p:cNvPr>
          <p:cNvSpPr txBox="1"/>
          <p:nvPr/>
        </p:nvSpPr>
        <p:spPr>
          <a:xfrm>
            <a:off x="7819378" y="4083727"/>
            <a:ext cx="1953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תלמידי הנביאים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E86634B-6AAD-4C7D-ABBE-AAE503133766}"/>
              </a:ext>
            </a:extLst>
          </p:cNvPr>
          <p:cNvSpPr txBox="1"/>
          <p:nvPr/>
        </p:nvSpPr>
        <p:spPr>
          <a:xfrm>
            <a:off x="5549283" y="4609565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dirty="0">
                <a:latin typeface="Guttman Frank" panose="02010401010101010101" pitchFamily="2" charset="-79"/>
                <a:cs typeface="Guttman Frank" panose="02010401010101010101" pitchFamily="2" charset="-79"/>
              </a:rPr>
              <a:t>"</a:t>
            </a:r>
            <a:r>
              <a:rPr lang="he-IL" sz="40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וְשִׁנַּנְתָּם</a:t>
            </a:r>
            <a:r>
              <a:rPr lang="he-IL" sz="4000" dirty="0">
                <a:latin typeface="Guttman Frank" panose="02010401010101010101" pitchFamily="2" charset="-79"/>
                <a:cs typeface="Guttman Frank" panose="02010401010101010101" pitchFamily="2" charset="-79"/>
              </a:rPr>
              <a:t>.."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BC482B9-0802-4DD1-906C-96BD9C5C9784}"/>
              </a:ext>
            </a:extLst>
          </p:cNvPr>
          <p:cNvSpPr txBox="1"/>
          <p:nvPr/>
        </p:nvSpPr>
        <p:spPr>
          <a:xfrm>
            <a:off x="4844249" y="5140487"/>
            <a:ext cx="59502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dirty="0"/>
              <a:t>שֶׁיִּהְיוּ מְסֻדָּרִים בְּתוֹךְ פִּיךָ, </a:t>
            </a:r>
          </a:p>
          <a:p>
            <a:r>
              <a:rPr lang="he-IL" sz="2800" dirty="0"/>
              <a:t>כְּשֶׁאָדָם שׁוֹאֶלְךָ דָּבָר אַל תְּהֵא מְגַמְגֵּם לוֹ, אֶלָּא תֹּאמַר לוֹ מִיָּד".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17A41A1-7DA6-41E7-A350-30737A1B9BBB}"/>
              </a:ext>
            </a:extLst>
          </p:cNvPr>
          <p:cNvSpPr txBox="1"/>
          <p:nvPr/>
        </p:nvSpPr>
        <p:spPr>
          <a:xfrm>
            <a:off x="168306" y="6164108"/>
            <a:ext cx="7155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/>
              <a:t>שתהיה לנו יכולת לענות על שאלות שֶׁנִּשָׁאֵל באופן מידי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0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F8CD1B-AF11-4D3B-8566-11D4AA5E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096" y="2580848"/>
            <a:ext cx="10515600" cy="1264560"/>
          </a:xfrm>
        </p:spPr>
        <p:txBody>
          <a:bodyPr/>
          <a:lstStyle/>
          <a:p>
            <a:r>
              <a:rPr lang="he-IL" dirty="0"/>
              <a:t>וְנִכְפְּלָה מִצְוָה זוֹ בִּמְקוֹמוֹת רַבִּים...</a:t>
            </a:r>
          </a:p>
        </p:txBody>
      </p:sp>
      <p:sp>
        <p:nvSpPr>
          <p:cNvPr id="4" name="פיצוץ : 14 נקודות 3">
            <a:extLst>
              <a:ext uri="{FF2B5EF4-FFF2-40B4-BE49-F238E27FC236}">
                <a16:creationId xmlns:a16="http://schemas.microsoft.com/office/drawing/2014/main" id="{2B75D9CE-694F-42CA-A7A2-A21727C73D20}"/>
              </a:ext>
            </a:extLst>
          </p:cNvPr>
          <p:cNvSpPr/>
          <p:nvPr/>
        </p:nvSpPr>
        <p:spPr>
          <a:xfrm rot="772662">
            <a:off x="6109928" y="720671"/>
            <a:ext cx="4509857" cy="2015243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"וּלְמַדְתֶּם"</a:t>
            </a:r>
          </a:p>
        </p:txBody>
      </p:sp>
      <p:sp>
        <p:nvSpPr>
          <p:cNvPr id="7" name="פיצוץ : 14 נקודות 6">
            <a:extLst>
              <a:ext uri="{FF2B5EF4-FFF2-40B4-BE49-F238E27FC236}">
                <a16:creationId xmlns:a16="http://schemas.microsoft.com/office/drawing/2014/main" id="{552B0029-756C-4DCB-B8FD-1492E5E9D0BD}"/>
              </a:ext>
            </a:extLst>
          </p:cNvPr>
          <p:cNvSpPr/>
          <p:nvPr/>
        </p:nvSpPr>
        <p:spPr>
          <a:xfrm rot="20857737">
            <a:off x="1058686" y="785006"/>
            <a:ext cx="4057095" cy="2166152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"וַעֲשִֹיתֶם" </a:t>
            </a:r>
          </a:p>
        </p:txBody>
      </p:sp>
      <p:sp>
        <p:nvSpPr>
          <p:cNvPr id="8" name="פיצוץ : 14 נקודות 7">
            <a:extLst>
              <a:ext uri="{FF2B5EF4-FFF2-40B4-BE49-F238E27FC236}">
                <a16:creationId xmlns:a16="http://schemas.microsoft.com/office/drawing/2014/main" id="{4383E0FC-81CC-4AF9-9C13-4BCBACAA1FDB}"/>
              </a:ext>
            </a:extLst>
          </p:cNvPr>
          <p:cNvSpPr/>
          <p:nvPr/>
        </p:nvSpPr>
        <p:spPr>
          <a:xfrm rot="20370631">
            <a:off x="6272489" y="3715429"/>
            <a:ext cx="5570754" cy="201523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"וּלְמַעַן יִלְמְדוּ" </a:t>
            </a:r>
          </a:p>
        </p:txBody>
      </p:sp>
      <p:sp>
        <p:nvSpPr>
          <p:cNvPr id="9" name="פיצוץ : 14 נקודות 8">
            <a:extLst>
              <a:ext uri="{FF2B5EF4-FFF2-40B4-BE49-F238E27FC236}">
                <a16:creationId xmlns:a16="http://schemas.microsoft.com/office/drawing/2014/main" id="{76165FCF-7711-4372-80AF-D946EEB55863}"/>
              </a:ext>
            </a:extLst>
          </p:cNvPr>
          <p:cNvSpPr/>
          <p:nvPr/>
        </p:nvSpPr>
        <p:spPr>
          <a:xfrm rot="886084">
            <a:off x="1139642" y="3567441"/>
            <a:ext cx="5504156" cy="279781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Frank" panose="02010401010101010101" pitchFamily="2" charset="-79"/>
                <a:cs typeface="Guttman Frank" panose="02010401010101010101" pitchFamily="2" charset="-79"/>
              </a:rPr>
              <a:t>"וְלִמַדְתֶּם אֹתָם אֶת בְּנֵיכֶם".</a:t>
            </a:r>
          </a:p>
        </p:txBody>
      </p:sp>
    </p:spTree>
    <p:extLst>
      <p:ext uri="{BB962C8B-B14F-4D97-AF65-F5344CB8AC3E}">
        <p14:creationId xmlns:p14="http://schemas.microsoft.com/office/powerpoint/2010/main" val="358259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018636-C463-4BE1-A35A-2452B396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9793" y="116551"/>
            <a:ext cx="10515600" cy="1325563"/>
          </a:xfrm>
        </p:spPr>
        <p:txBody>
          <a:bodyPr>
            <a:normAutofit/>
          </a:bodyPr>
          <a:lstStyle/>
          <a:p>
            <a:r>
              <a:rPr lang="he-IL" sz="6600" b="1" dirty="0"/>
              <a:t>שורש המצווה: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F29B2EF-1155-475B-B118-A4332837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33" y="1532241"/>
            <a:ext cx="9392574" cy="4744272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A039F7F-386A-47BE-80D7-5E59976741A7}"/>
              </a:ext>
            </a:extLst>
          </p:cNvPr>
          <p:cNvSpPr txBox="1"/>
          <p:nvPr/>
        </p:nvSpPr>
        <p:spPr>
          <a:xfrm>
            <a:off x="1979721" y="2072974"/>
            <a:ext cx="79899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/>
              <a:t>כִּי בְלִמּוּד, יֵדַע הָאָדָם דַּרְכֵי הַשֵּׁם יִתְבָּרַךְ, </a:t>
            </a:r>
          </a:p>
          <a:p>
            <a:r>
              <a:rPr lang="he-IL" sz="3200" b="1" dirty="0"/>
              <a:t>וְזוּלָתוֹ (בלעדיו) לֹא יֵדַע וְלֹא יָבִין, וְנֶחְשָׁב כִּבְהֵמָה.</a:t>
            </a:r>
          </a:p>
        </p:txBody>
      </p:sp>
    </p:spTree>
    <p:extLst>
      <p:ext uri="{BB962C8B-B14F-4D97-AF65-F5344CB8AC3E}">
        <p14:creationId xmlns:p14="http://schemas.microsoft.com/office/powerpoint/2010/main" val="146227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523A50C-38B5-47C8-B65E-DBE5C690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71" y="965084"/>
            <a:ext cx="6631620" cy="469658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E20AD48-A7AE-45E1-A3D7-CE3D2CEA3583}"/>
              </a:ext>
            </a:extLst>
          </p:cNvPr>
          <p:cNvSpPr txBox="1"/>
          <p:nvPr/>
        </p:nvSpPr>
        <p:spPr>
          <a:xfrm>
            <a:off x="1020102" y="161903"/>
            <a:ext cx="8316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dirty="0"/>
              <a:t>מֵאֵימָתַי מַתְחִיל הָאָב לְלַמֵּד אֶת בְּנוֹ תּוֹרָה?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19A2A34-00E5-4CA3-8F63-71243EF3FB3D}"/>
              </a:ext>
            </a:extLst>
          </p:cNvPr>
          <p:cNvSpPr txBox="1"/>
          <p:nvPr/>
        </p:nvSpPr>
        <p:spPr>
          <a:xfrm>
            <a:off x="5028370" y="829785"/>
            <a:ext cx="6931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dirty="0" err="1"/>
              <a:t>מִשֶּׁיַּתְחִיל</a:t>
            </a:r>
            <a:r>
              <a:rPr lang="he-IL" sz="3200" dirty="0"/>
              <a:t> לְדַבֵּר –</a:t>
            </a:r>
          </a:p>
        </p:txBody>
      </p:sp>
      <p:sp>
        <p:nvSpPr>
          <p:cNvPr id="10" name="בועת מחשבה: ענן 9">
            <a:extLst>
              <a:ext uri="{FF2B5EF4-FFF2-40B4-BE49-F238E27FC236}">
                <a16:creationId xmlns:a16="http://schemas.microsoft.com/office/drawing/2014/main" id="{EEA9DE4A-7C1E-45BD-B97E-EC2D34C7BFFE}"/>
              </a:ext>
            </a:extLst>
          </p:cNvPr>
          <p:cNvSpPr/>
          <p:nvPr/>
        </p:nvSpPr>
        <p:spPr>
          <a:xfrm rot="824799">
            <a:off x="6677051" y="1394653"/>
            <a:ext cx="5228947" cy="1606269"/>
          </a:xfrm>
          <a:prstGeom prst="cloudCallout">
            <a:avLst>
              <a:gd name="adj1" fmla="val -36024"/>
              <a:gd name="adj2" fmla="val 603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  <a:r>
              <a:rPr lang="he-IL" sz="2800" dirty="0">
                <a:latin typeface="Guttman Frank" panose="02010401010101010101" pitchFamily="2" charset="-79"/>
                <a:cs typeface="Guttman Frank" panose="02010401010101010101" pitchFamily="2" charset="-79"/>
              </a:rPr>
              <a:t>"תּוֹרָה </a:t>
            </a:r>
            <a:r>
              <a:rPr lang="he-IL" sz="2800" dirty="0" err="1">
                <a:latin typeface="Guttman Frank" panose="02010401010101010101" pitchFamily="2" charset="-79"/>
                <a:cs typeface="Guttman Frank" panose="02010401010101010101" pitchFamily="2" charset="-79"/>
              </a:rPr>
              <a:t>צִוָּה</a:t>
            </a:r>
            <a:r>
              <a:rPr lang="he-IL" sz="2800" dirty="0">
                <a:latin typeface="Guttman Frank" panose="02010401010101010101" pitchFamily="2" charset="-79"/>
                <a:cs typeface="Guttman Frank" panose="02010401010101010101" pitchFamily="2" charset="-79"/>
              </a:rPr>
              <a:t> לָנוּ מֹשֶׁה" </a:t>
            </a:r>
            <a:r>
              <a:rPr lang="he-IL" dirty="0"/>
              <a:t>[דברים לג, ד], </a:t>
            </a:r>
          </a:p>
        </p:txBody>
      </p:sp>
      <p:sp>
        <p:nvSpPr>
          <p:cNvPr id="11" name="בועת מחשבה: ענן 10">
            <a:extLst>
              <a:ext uri="{FF2B5EF4-FFF2-40B4-BE49-F238E27FC236}">
                <a16:creationId xmlns:a16="http://schemas.microsoft.com/office/drawing/2014/main" id="{92C4C8F1-8124-4B20-B831-A0E817028D98}"/>
              </a:ext>
            </a:extLst>
          </p:cNvPr>
          <p:cNvSpPr/>
          <p:nvPr/>
        </p:nvSpPr>
        <p:spPr>
          <a:xfrm rot="957676">
            <a:off x="7467583" y="3801845"/>
            <a:ext cx="4412391" cy="1651246"/>
          </a:xfrm>
          <a:prstGeom prst="cloudCallout">
            <a:avLst>
              <a:gd name="adj1" fmla="val -57294"/>
              <a:gd name="adj2" fmla="val -181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וּפָסוּק רִאשׁוֹן מִקְּרִיאַת שְׁמַע, שֶׁהוּא</a:t>
            </a:r>
            <a:r>
              <a:rPr lang="he-IL" sz="2800" dirty="0">
                <a:latin typeface="Guttman Frank" panose="02010401010101010101" pitchFamily="2" charset="-79"/>
                <a:cs typeface="Guttman Frank" panose="02010401010101010101" pitchFamily="2" charset="-79"/>
              </a:rPr>
              <a:t> "שְׁמַע יִשְֹרָאֵל</a:t>
            </a:r>
            <a:r>
              <a:rPr lang="he-IL" dirty="0"/>
              <a:t>", </a:t>
            </a:r>
          </a:p>
        </p:txBody>
      </p:sp>
      <p:sp>
        <p:nvSpPr>
          <p:cNvPr id="14" name="בועת מחשבה: ענן 13">
            <a:extLst>
              <a:ext uri="{FF2B5EF4-FFF2-40B4-BE49-F238E27FC236}">
                <a16:creationId xmlns:a16="http://schemas.microsoft.com/office/drawing/2014/main" id="{1D46AFA4-CE03-4D8F-B2AF-AA99E8101136}"/>
              </a:ext>
            </a:extLst>
          </p:cNvPr>
          <p:cNvSpPr/>
          <p:nvPr/>
        </p:nvSpPr>
        <p:spPr>
          <a:xfrm>
            <a:off x="192106" y="2537824"/>
            <a:ext cx="3442964" cy="3203238"/>
          </a:xfrm>
          <a:prstGeom prst="cloudCallout">
            <a:avLst>
              <a:gd name="adj1" fmla="val 66936"/>
              <a:gd name="adj2" fmla="val -53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מְעַט מְעַט מִפְּסוּקֵי הַתּוֹרָה, </a:t>
            </a:r>
          </a:p>
          <a:p>
            <a:pPr algn="ctr"/>
            <a:r>
              <a:rPr lang="he-IL" sz="2400" b="1" dirty="0"/>
              <a:t>עַד שֶׁיְּהֵא בֶּן שֵׁשׁ אוֹ בֶּן שֶׁבַע,</a:t>
            </a:r>
            <a:r>
              <a:rPr lang="he-IL" sz="2400" dirty="0"/>
              <a:t> שֶׁמּוֹלִיכוֹ אֵצֶל מְלַמְּדֵי תִינוֹקוֹת.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D34A8CF-C976-4A95-A30F-F8A6DC639D0F}"/>
              </a:ext>
            </a:extLst>
          </p:cNvPr>
          <p:cNvSpPr txBox="1"/>
          <p:nvPr/>
        </p:nvSpPr>
        <p:spPr>
          <a:xfrm>
            <a:off x="682584" y="1613014"/>
            <a:ext cx="28408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וְאַחַר כָּךְ מְלַמְּדוֹ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5E5D139-1CEF-4446-809F-9A46341E030E}"/>
              </a:ext>
            </a:extLst>
          </p:cNvPr>
          <p:cNvSpPr txBox="1"/>
          <p:nvPr/>
        </p:nvSpPr>
        <p:spPr>
          <a:xfrm>
            <a:off x="2103011" y="5304663"/>
            <a:ext cx="640464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dirty="0"/>
          </a:p>
          <a:p>
            <a:r>
              <a:rPr lang="he-IL" sz="2000" b="1" dirty="0"/>
              <a:t>כיוון שהלימוד כרוך במאמץ, יש להתאים את הדרישות לגילו ולבריאותו של הילד ולא לדרוש ממנו מאמץ רב מדיי בעודו קטן כדי שלא יגיע לידי סכנה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37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B8FFC5-04AF-42BC-9F97-0D9F2007E275}"/>
              </a:ext>
            </a:extLst>
          </p:cNvPr>
          <p:cNvSpPr txBox="1"/>
          <p:nvPr/>
        </p:nvSpPr>
        <p:spPr>
          <a:xfrm>
            <a:off x="3488924" y="372862"/>
            <a:ext cx="73418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עַד הֵיכַן </a:t>
            </a:r>
            <a:r>
              <a:rPr lang="he-IL" sz="3200" dirty="0" err="1"/>
              <a:t>חַיָּב</a:t>
            </a:r>
            <a:r>
              <a:rPr lang="he-IL" sz="3200" dirty="0"/>
              <a:t> אָדָם לְלַמֵּד אֶת בְּנוֹ תּוֹרָה? 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ACA5DB0-8BFF-4255-8A18-D3596C8691DF}"/>
              </a:ext>
            </a:extLst>
          </p:cNvPr>
          <p:cNvSpPr/>
          <p:nvPr/>
        </p:nvSpPr>
        <p:spPr>
          <a:xfrm>
            <a:off x="4941903" y="1729996"/>
            <a:ext cx="5888854" cy="13138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סבו של זבולון בן דן לימד אותו חלקים נרחבים מהתורה:</a:t>
            </a:r>
          </a:p>
          <a:p>
            <a:pPr algn="ctr"/>
            <a:r>
              <a:rPr lang="he-IL" sz="2000" b="1" dirty="0"/>
              <a:t>מקרא, משנה, תלמוד, הלכות ואגדה.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26E398A-8291-4DC5-883C-91D26ABB76A6}"/>
              </a:ext>
            </a:extLst>
          </p:cNvPr>
          <p:cNvSpPr txBox="1"/>
          <p:nvPr/>
        </p:nvSpPr>
        <p:spPr>
          <a:xfrm>
            <a:off x="4538709" y="120974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קידושין </a:t>
            </a:r>
            <a:r>
              <a:rPr lang="he-IL" dirty="0" err="1"/>
              <a:t>ל,א</a:t>
            </a:r>
            <a:r>
              <a:rPr lang="he-IL" dirty="0"/>
              <a:t>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5854683-6E09-4685-913E-1285227D7CF5}"/>
              </a:ext>
            </a:extLst>
          </p:cNvPr>
          <p:cNvSpPr/>
          <p:nvPr/>
        </p:nvSpPr>
        <p:spPr>
          <a:xfrm>
            <a:off x="6131511" y="3043890"/>
            <a:ext cx="4385569" cy="124287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התלמוד [שם] מבהיר שאין הכוונה שחובה ללמד את הבן או הנכד את כל אלו, והחיוב שלהם מצטמצם רק ל</a:t>
            </a:r>
            <a:r>
              <a:rPr lang="he-IL" b="1" dirty="0">
                <a:solidFill>
                  <a:schemeClr val="tx1"/>
                </a:solidFill>
              </a:rPr>
              <a:t>לימוד מקרא-התורה שבכתב </a:t>
            </a:r>
          </a:p>
        </p:txBody>
      </p:sp>
      <p:sp>
        <p:nvSpPr>
          <p:cNvPr id="13" name="בועת דיבור: מלבן עם פינות מעוגלות 12">
            <a:extLst>
              <a:ext uri="{FF2B5EF4-FFF2-40B4-BE49-F238E27FC236}">
                <a16:creationId xmlns:a16="http://schemas.microsoft.com/office/drawing/2014/main" id="{BCC2579C-4762-4305-8BD6-37461116B6F8}"/>
              </a:ext>
            </a:extLst>
          </p:cNvPr>
          <p:cNvSpPr/>
          <p:nvPr/>
        </p:nvSpPr>
        <p:spPr>
          <a:xfrm>
            <a:off x="1944210" y="1837677"/>
            <a:ext cx="2139518" cy="1313894"/>
          </a:xfrm>
          <a:prstGeom prst="wedgeRoundRectCallout">
            <a:avLst>
              <a:gd name="adj1" fmla="val 77360"/>
              <a:gd name="adj2" fmla="val -260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אין זו חובה של ההורים</a:t>
            </a:r>
            <a:r>
              <a:rPr lang="he-IL" dirty="0"/>
              <a:t>.</a:t>
            </a:r>
          </a:p>
          <a:p>
            <a:pPr algn="ctr"/>
            <a:endParaRPr lang="he-IL" dirty="0"/>
          </a:p>
        </p:txBody>
      </p:sp>
      <p:sp>
        <p:nvSpPr>
          <p:cNvPr id="14" name="בועת דיבור: מלבן עם פינות מעוגלות 13">
            <a:extLst>
              <a:ext uri="{FF2B5EF4-FFF2-40B4-BE49-F238E27FC236}">
                <a16:creationId xmlns:a16="http://schemas.microsoft.com/office/drawing/2014/main" id="{25777C34-013F-4C8A-8431-305D02C5BEB6}"/>
              </a:ext>
            </a:extLst>
          </p:cNvPr>
          <p:cNvSpPr/>
          <p:nvPr/>
        </p:nvSpPr>
        <p:spPr>
          <a:xfrm>
            <a:off x="1674920" y="3568823"/>
            <a:ext cx="3542191" cy="1786786"/>
          </a:xfrm>
          <a:prstGeom prst="wedgeRoundRectCallout">
            <a:avLst>
              <a:gd name="adj1" fmla="val 41384"/>
              <a:gd name="adj2" fmla="val -759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הדמות של זבולון בן דן הובאה כדי להדגיש את </a:t>
            </a:r>
            <a:r>
              <a:rPr lang="he-IL" b="1" dirty="0"/>
              <a:t>עצם החובה </a:t>
            </a:r>
            <a:r>
              <a:rPr lang="he-IL" dirty="0"/>
              <a:t>של </a:t>
            </a:r>
          </a:p>
          <a:p>
            <a:pPr algn="ctr"/>
            <a:r>
              <a:rPr lang="he-IL" dirty="0"/>
              <a:t>האב </a:t>
            </a:r>
            <a:r>
              <a:rPr lang="he-IL" b="1" dirty="0"/>
              <a:t>והסב ללמד</a:t>
            </a:r>
            <a:r>
              <a:rPr lang="he-IL" dirty="0"/>
              <a:t> את הבן/הנכד,</a:t>
            </a:r>
          </a:p>
          <a:p>
            <a:pPr algn="ctr"/>
            <a:endParaRPr lang="he-IL" dirty="0"/>
          </a:p>
          <a:p>
            <a:pPr algn="ctr"/>
            <a:r>
              <a:rPr lang="he-IL" b="1" dirty="0"/>
              <a:t>אך אין ללמוד משם מהו תוכן הלימוד המחויב</a:t>
            </a:r>
            <a:r>
              <a:rPr lang="he-IL" dirty="0"/>
              <a:t>.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6311E170-B88A-413F-B0C0-6B1A681FB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70" y="4462216"/>
            <a:ext cx="3465250" cy="21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FAD0A56A-F425-4233-81B5-9F139BDB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19" y="479395"/>
            <a:ext cx="2876364" cy="2769832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3A01C2C-04A8-4E1C-B413-4A65CB77ACA5}"/>
              </a:ext>
            </a:extLst>
          </p:cNvPr>
          <p:cNvSpPr txBox="1"/>
          <p:nvPr/>
        </p:nvSpPr>
        <p:spPr>
          <a:xfrm>
            <a:off x="3048740" y="541205"/>
            <a:ext cx="6094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dirty="0"/>
              <a:t>וּמִי שֶׁלֹּא לִמְּדוּ אוֹתוֹ אֲבוֹתָיו שֶׁהֵם </a:t>
            </a:r>
            <a:r>
              <a:rPr lang="he-IL" sz="2800" dirty="0" err="1"/>
              <a:t>חַיָּבִין</a:t>
            </a:r>
            <a:r>
              <a:rPr lang="he-IL" sz="2800" dirty="0"/>
              <a:t> בָּזֶה, כְּגוֹן אָבִיו וְאֲבִי אָבִיו – </a:t>
            </a:r>
          </a:p>
          <a:p>
            <a:r>
              <a:rPr lang="he-IL" sz="2800" dirty="0" err="1"/>
              <a:t>חַיָּב</a:t>
            </a:r>
            <a:r>
              <a:rPr lang="he-IL" sz="2800" dirty="0"/>
              <a:t> לְלַמֵּד עַצְמוֹ כְּשֶׁיִּהְיֶה גָּדוֹל וְיַכִּיר בַּדָּבָר, שֶׁנֶּאֱמַר </a:t>
            </a:r>
          </a:p>
          <a:p>
            <a:r>
              <a:rPr lang="he-IL" sz="2800" dirty="0">
                <a:latin typeface="Guttman Frank" panose="02010401010101010101" pitchFamily="2" charset="-79"/>
                <a:cs typeface="Guttman Frank" panose="02010401010101010101" pitchFamily="2" charset="-79"/>
              </a:rPr>
              <a:t>        "וּלְמַדְתֶּם וַעֲשִֹיתֶם אֹתָם" 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4ED47182-898F-43D1-A37D-16D44E9E8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515" y="3710191"/>
            <a:ext cx="4877172" cy="2421877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135258B-054F-4FEE-9BCD-0B6FFB57FA13}"/>
              </a:ext>
            </a:extLst>
          </p:cNvPr>
          <p:cNvSpPr txBox="1"/>
          <p:nvPr/>
        </p:nvSpPr>
        <p:spPr>
          <a:xfrm>
            <a:off x="5315130" y="3009705"/>
            <a:ext cx="6671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ואִם הָיוּ הָאָב וְהַבֵּן </a:t>
            </a:r>
            <a:r>
              <a:rPr lang="he-IL" sz="2400" b="1" dirty="0" err="1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צְרִיכִין</a:t>
            </a:r>
            <a:r>
              <a:rPr lang="he-IL" sz="2400" b="1" dirty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לִלְמֹד, וְאֵין בְּיָדוֹ שֶׁל אָב שֶׁיּוּכְלוּ שְׁנֵיהֶם לִלְמֹד תָּמִיד - 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CBF96F4-08ED-4EF2-B113-1E583DFA1222}"/>
              </a:ext>
            </a:extLst>
          </p:cNvPr>
          <p:cNvSpPr txBox="1"/>
          <p:nvPr/>
        </p:nvSpPr>
        <p:spPr>
          <a:xfrm>
            <a:off x="8160795" y="3710191"/>
            <a:ext cx="66582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0AC39BDB-3C4A-404A-BE5C-D0086ABA0F23}"/>
              </a:ext>
            </a:extLst>
          </p:cNvPr>
          <p:cNvSpPr txBox="1"/>
          <p:nvPr/>
        </p:nvSpPr>
        <p:spPr>
          <a:xfrm>
            <a:off x="6551719" y="5370474"/>
            <a:ext cx="35865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הוּא קוֹדֶם לִבְנוֹ</a:t>
            </a:r>
            <a:r>
              <a:rPr lang="he-IL" sz="3200" dirty="0"/>
              <a:t>. 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BA11D118-F654-49C7-9881-D73D4E447B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0" t="-2138" r="2753" b="10258"/>
          <a:stretch/>
        </p:blipFill>
        <p:spPr>
          <a:xfrm>
            <a:off x="654911" y="3710191"/>
            <a:ext cx="4371512" cy="2421877"/>
          </a:xfrm>
          <a:prstGeom prst="rect">
            <a:avLst/>
          </a:prstGeom>
        </p:spPr>
      </p:pic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9F6A9BFC-9537-47AC-9C6F-EAFE0291F0B7}"/>
              </a:ext>
            </a:extLst>
          </p:cNvPr>
          <p:cNvSpPr txBox="1"/>
          <p:nvPr/>
        </p:nvSpPr>
        <p:spPr>
          <a:xfrm>
            <a:off x="-565951" y="3944723"/>
            <a:ext cx="6094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chemeClr val="accent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ואִם בְּנוֹ נָבוֹן מִמֶּנּוּ, </a:t>
            </a:r>
          </a:p>
          <a:p>
            <a:r>
              <a:rPr lang="he-IL" sz="2400" b="1" dirty="0">
                <a:solidFill>
                  <a:schemeClr val="accent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וְתַלְמוּדוֹ </a:t>
            </a:r>
            <a:r>
              <a:rPr lang="he-IL" sz="2400" b="1" dirty="0" err="1">
                <a:solidFill>
                  <a:schemeClr val="accent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מִת</a:t>
            </a:r>
            <a:r>
              <a:rPr lang="he-IL" sz="2400" b="1" dirty="0" err="1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ְקַיֵּם</a:t>
            </a:r>
            <a:r>
              <a:rPr lang="he-IL" sz="2400" b="1" dirty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2400" b="1" dirty="0">
                <a:solidFill>
                  <a:schemeClr val="accent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בְּיָדוֹ יוֹתֵר מִמֶּנּוּ – </a:t>
            </a:r>
          </a:p>
          <a:p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5827829-1986-430E-8A99-719CD0DF2D16}"/>
              </a:ext>
            </a:extLst>
          </p:cNvPr>
          <p:cNvSpPr txBox="1"/>
          <p:nvPr/>
        </p:nvSpPr>
        <p:spPr>
          <a:xfrm>
            <a:off x="1738266" y="5432028"/>
            <a:ext cx="21750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accent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בְּנוֹ קוֹדְמוֹ.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AA031936-51D6-4DDC-B92C-3F9234B0EC7C}"/>
              </a:ext>
            </a:extLst>
          </p:cNvPr>
          <p:cNvSpPr txBox="1"/>
          <p:nvPr/>
        </p:nvSpPr>
        <p:spPr>
          <a:xfrm>
            <a:off x="3964990" y="4739998"/>
            <a:ext cx="89664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777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DA3D773-408A-46C7-ACF1-4F972DC8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81" y="586856"/>
            <a:ext cx="10694438" cy="596469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012BDDA-1771-492C-862C-C89CFF35FC48}"/>
              </a:ext>
            </a:extLst>
          </p:cNvPr>
          <p:cNvSpPr txBox="1"/>
          <p:nvPr/>
        </p:nvSpPr>
        <p:spPr>
          <a:xfrm>
            <a:off x="5239138" y="1584247"/>
            <a:ext cx="609755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ַעד יוֹם מוֹתוֹ,</a:t>
            </a:r>
          </a:p>
          <a:p>
            <a:r>
              <a:rPr lang="he-IL" sz="2400" b="1" dirty="0">
                <a:solidFill>
                  <a:srgbClr val="C00000"/>
                </a:solidFill>
              </a:rPr>
              <a:t>שֶׁנֶּאֱמַר :    </a:t>
            </a:r>
          </a:p>
          <a:p>
            <a:r>
              <a:rPr lang="he-IL" sz="3200" dirty="0">
                <a:solidFill>
                  <a:srgbClr val="C0000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"וּפֶן יָסוּרוּ מִלְּבָבְךָ כֹּל יְמֵי חַיֶּיךָ" </a:t>
            </a:r>
          </a:p>
          <a:p>
            <a:r>
              <a:rPr lang="he-IL" sz="2400" b="1" dirty="0">
                <a:solidFill>
                  <a:srgbClr val="C00000"/>
                </a:solidFill>
              </a:rPr>
              <a:t>                                 </a:t>
            </a:r>
            <a:r>
              <a:rPr lang="he-IL" b="1" dirty="0">
                <a:solidFill>
                  <a:srgbClr val="C00000"/>
                </a:solidFill>
              </a:rPr>
              <a:t>   [דברים ד, ט].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F28DBB2-2E86-41CA-AB98-D34D613D538A}"/>
              </a:ext>
            </a:extLst>
          </p:cNvPr>
          <p:cNvSpPr txBox="1"/>
          <p:nvPr/>
        </p:nvSpPr>
        <p:spPr>
          <a:xfrm>
            <a:off x="1082351" y="4427367"/>
            <a:ext cx="831357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וְעוֹד הִפְלִיגוּ חֲכָמִים בַּדָּבָר עַל דֶּרֶךְ הַמּוּסָר, וּלְלַמֵּד בְּנֵי אָדָם חֵפֶץ (חכמה ומוסר), וְאָמְרוּ – </a:t>
            </a:r>
          </a:p>
          <a:p>
            <a:r>
              <a:rPr lang="he-IL" sz="2400" b="1" dirty="0" err="1">
                <a:solidFill>
                  <a:srgbClr val="C00000"/>
                </a:solidFill>
              </a:rPr>
              <a:t>שֶׁאֲפִלּו</a:t>
            </a:r>
            <a:r>
              <a:rPr lang="he-IL" sz="2400" b="1" dirty="0">
                <a:solidFill>
                  <a:srgbClr val="C00000"/>
                </a:solidFill>
              </a:rPr>
              <a:t>ּ בִּשְׁעַת מִיתָה </a:t>
            </a:r>
            <a:r>
              <a:rPr lang="he-IL" sz="2400" b="1" dirty="0" err="1">
                <a:solidFill>
                  <a:srgbClr val="C00000"/>
                </a:solidFill>
              </a:rPr>
              <a:t>חַיָּב</a:t>
            </a:r>
            <a:r>
              <a:rPr lang="he-IL" sz="2400" b="1" dirty="0">
                <a:solidFill>
                  <a:srgbClr val="C00000"/>
                </a:solidFill>
              </a:rPr>
              <a:t> אָדָם לִלְמֹד תּוֹרָה, שֶׁנֶּאֱמַר </a:t>
            </a:r>
            <a:r>
              <a:rPr lang="he-IL" b="1" dirty="0">
                <a:solidFill>
                  <a:srgbClr val="C00000"/>
                </a:solidFill>
              </a:rPr>
              <a:t>[במדבר </a:t>
            </a:r>
            <a:r>
              <a:rPr lang="he-IL" b="1" dirty="0" err="1">
                <a:solidFill>
                  <a:srgbClr val="C00000"/>
                </a:solidFill>
              </a:rPr>
              <a:t>יט</a:t>
            </a:r>
            <a:r>
              <a:rPr lang="he-IL" b="1" dirty="0">
                <a:solidFill>
                  <a:srgbClr val="C00000"/>
                </a:solidFill>
              </a:rPr>
              <a:t>, יד]: </a:t>
            </a:r>
          </a:p>
          <a:p>
            <a:r>
              <a:rPr lang="he-IL" sz="3200" b="1" dirty="0">
                <a:solidFill>
                  <a:srgbClr val="FF0000"/>
                </a:solidFill>
              </a:rPr>
              <a:t>                     </a:t>
            </a:r>
            <a:r>
              <a:rPr lang="he-IL" sz="3200" dirty="0">
                <a:solidFill>
                  <a:srgbClr val="C00000"/>
                </a:solidFill>
                <a:latin typeface="Guttman Frank" panose="02010401010101010101" pitchFamily="2" charset="-79"/>
                <a:cs typeface="Guttman Frank" panose="02010401010101010101" pitchFamily="2" charset="-79"/>
              </a:rPr>
              <a:t>"זֹאת הַתּוֹרָה, אָדָם כִּי יָמוּת בְּאֹהֶל".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4922E57-B83E-4FB2-951C-BC3E1FB9D246}"/>
              </a:ext>
            </a:extLst>
          </p:cNvPr>
          <p:cNvSpPr txBox="1"/>
          <p:nvPr/>
        </p:nvSpPr>
        <p:spPr>
          <a:xfrm rot="20139315">
            <a:off x="-2547259" y="2370491"/>
            <a:ext cx="8153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עַד אֵימָתַי </a:t>
            </a:r>
            <a:r>
              <a:rPr lang="he-IL" sz="3200" dirty="0" err="1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חַיָּב</a:t>
            </a:r>
            <a:r>
              <a:rPr lang="he-IL" sz="3200" dirty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כָּל אָדָם</a:t>
            </a:r>
          </a:p>
          <a:p>
            <a:r>
              <a:rPr lang="he-IL" sz="3200" dirty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לִלְמֹד תּוֹרָה? </a:t>
            </a:r>
          </a:p>
        </p:txBody>
      </p:sp>
    </p:spTree>
    <p:extLst>
      <p:ext uri="{BB962C8B-B14F-4D97-AF65-F5344CB8AC3E}">
        <p14:creationId xmlns:p14="http://schemas.microsoft.com/office/powerpoint/2010/main" val="3193885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980</Words>
  <Application>Microsoft Office PowerPoint</Application>
  <PresentationFormat>מסך רחב</PresentationFormat>
  <Paragraphs>138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Guttman Frank</vt:lpstr>
      <vt:lpstr>Guttman Mantova</vt:lpstr>
      <vt:lpstr>Guttman Yad-Brush</vt:lpstr>
      <vt:lpstr>ערכת נושא Office</vt:lpstr>
      <vt:lpstr>מצגת של PowerPoint‏</vt:lpstr>
      <vt:lpstr>הגדרת המצווה:</vt:lpstr>
      <vt:lpstr>מצגת של PowerPoint‏</vt:lpstr>
      <vt:lpstr>וְנִכְפְּלָה מִצְוָה זוֹ בִּמְקוֹמוֹת רַבִּים...</vt:lpstr>
      <vt:lpstr>שורש המצווה: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נוֹהֶגֶת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דוד קליר</dc:creator>
  <cp:lastModifiedBy>יפעת שלומוביץ</cp:lastModifiedBy>
  <cp:revision>15</cp:revision>
  <dcterms:created xsi:type="dcterms:W3CDTF">2020-12-30T14:23:05Z</dcterms:created>
  <dcterms:modified xsi:type="dcterms:W3CDTF">2021-01-03T09:08:58Z</dcterms:modified>
</cp:coreProperties>
</file>