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1" r:id="rId6"/>
    <p:sldId id="262" r:id="rId7"/>
    <p:sldId id="257" r:id="rId8"/>
    <p:sldId id="263" r:id="rId9"/>
    <p:sldId id="264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97D8336-48F8-450C-BDAB-CB5580562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319D0F7-1049-4013-863F-F8AFE9341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44AB3D4-F877-458C-ABF4-1CAE78071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02B5ABB-CD21-447C-AD86-E03C27C4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1673F2E-34F2-4C4B-9942-8571E142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035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1F5869-1491-41B2-84BD-894995F38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D125D28-692A-4D41-9614-ABC8A4E7B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1DE0F08-75D0-49FE-86C6-50FE4842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B643CB8-C3A2-47FB-81BA-326C5BCA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155D9B1-CDFE-4CAB-A616-1F78DF0B2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78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D1197B3-20B6-41B7-9648-13D7B7B219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533E763-0453-4A9A-8B73-6746009BF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41FD34B-565B-46BC-857F-D1D88D07B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A5402D6-46E7-438A-8207-201ACEAD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9E5C126-AA68-4706-96AF-092A80698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900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E9526C8-4F89-48EB-9378-D54A23F1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165709E-DA28-440B-BDE7-B5180497E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84248D4-09FF-4565-8F2F-29D64739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F3ABA14-8D12-4C38-B592-693C08A7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9FE8C50-1FDB-4147-9C55-587AB899F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0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67ECB57-5632-4E2C-A73A-03C4D328F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011527A-1454-4D38-862B-3C03D7BFB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339E666-E385-4456-A00C-C7E54F13C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659487-94B3-4375-B3B9-505FB2D5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43B47C1-F138-473F-B3DA-511DDF6E6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932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692F44-2C76-4243-96CF-C5129CEF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221797C-E042-4DA3-B9C7-BE3F2AF3F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9BBD0C3-D2D7-4F3C-BFDA-DB3A9B5F6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ACBCD8B-41EA-4339-BF32-B76D74980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B90E412-053C-457A-B4C7-473EE8F49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AD7CB91-F48F-44A1-9889-759F7F3E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251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512EC8-4615-439C-B2E9-D838A612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4C8942C-6414-4451-BE45-642D52894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A9C058E-7DD3-4ED8-B0E8-012DEF541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19DCEA8-B96E-4090-A396-87DDBC222F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B0ADA43-C987-4539-BFDE-6E0865AD8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5BBE6C7-3048-49FC-84AA-CA55F583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EB5E71BC-F19C-49B8-B5D2-B142AE2B6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5F9C969-C033-442D-ADB4-105B97F1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775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E0ADBC6-B297-4290-9AEA-AE6EC52F3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42E95DFD-A6F3-4F4C-9FD0-ECF2EA80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22530269-CF62-4147-9B6D-6A8BEEA7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60E43A1-5534-411C-ABE2-C51D59BDC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386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36A4F2F-8BC9-44B3-8A6C-0CBBF4B1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F94BF546-F414-4B9B-9F9E-E299883D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53E7B7E-896B-4E38-89B8-C520B56E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324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00694D3-5AA1-4722-B5CD-98DB74873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ECADD7B-6AA4-4EAE-989E-F01092624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1C925AD-C3F5-4A4C-A322-E2C24887A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AE946F3-59EA-44BD-B1A8-678378F43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9E93CE0-35C0-4EB2-B89D-048DAE2CE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4BE52C5-CD75-46AA-B9F1-7DD452BF2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19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5284ED-EA6D-42B7-B9C3-DD21C8C01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77E64A7-E273-4D27-ACB1-C7308161D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EFBCA2A-125E-4783-9C9A-49B7E9430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9535858-DBD8-4408-8620-6CECD980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903DBC1-AD0E-4645-8B15-08FA715D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99B79EC-801D-4E50-8306-FD54F89A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845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6FCBF230-612A-43FD-B843-229FE80B2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5B2838B-8040-4C8D-82AB-43635F3F3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7F832A0-50B9-4556-87E5-1715FD639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CCA8F-5FA1-43DF-9389-D667F9DA11ED}" type="datetimeFigureOut">
              <a:rPr lang="he-IL" smtClean="0"/>
              <a:t>ו'/שבט/תשפ"א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653941F-4E0D-4BF7-BC9D-FEC174026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32F8D7D-7825-44A1-801A-0CC549C35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4ED3-9709-46D4-ABAF-C108F59F1D0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38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0C2658-5F82-4BE0-B1C3-271455DD8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55" y="-609908"/>
            <a:ext cx="12346897" cy="2387600"/>
          </a:xfrm>
        </p:spPr>
        <p:txBody>
          <a:bodyPr>
            <a:normAutofit/>
          </a:bodyPr>
          <a:lstStyle/>
          <a:p>
            <a:r>
              <a:rPr lang="he-IL" sz="9600" dirty="0"/>
              <a:t>כבוד הורים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805AAA0B-5BE1-4DBA-89CE-61C99378D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174" y="2062163"/>
            <a:ext cx="9410699" cy="3852862"/>
          </a:xfrm>
          <a:prstGeom prst="rect">
            <a:avLst/>
          </a:pr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1DE291B-5FB3-4890-9EB3-FCFFE651E748}"/>
              </a:ext>
            </a:extLst>
          </p:cNvPr>
          <p:cNvSpPr txBox="1"/>
          <p:nvPr/>
        </p:nvSpPr>
        <p:spPr>
          <a:xfrm>
            <a:off x="1056444" y="942975"/>
            <a:ext cx="237033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/>
              <a:t>מצווה ל"ג </a:t>
            </a:r>
          </a:p>
        </p:txBody>
      </p:sp>
    </p:spTree>
    <p:extLst>
      <p:ext uri="{BB962C8B-B14F-4D97-AF65-F5344CB8AC3E}">
        <p14:creationId xmlns:p14="http://schemas.microsoft.com/office/powerpoint/2010/main" val="32934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3D62A8B-9F01-4EB4-8454-1CA3D9DD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20" y="365124"/>
            <a:ext cx="10515600" cy="1325563"/>
          </a:xfrm>
        </p:spPr>
        <p:txBody>
          <a:bodyPr>
            <a:normAutofit/>
          </a:bodyPr>
          <a:lstStyle/>
          <a:p>
            <a:r>
              <a:rPr lang="he-IL" sz="6600" dirty="0"/>
              <a:t>הגדרת המצווה: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BCEDAB07-899A-4B5E-92BF-8C5392635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788" y="1027906"/>
            <a:ext cx="4306873" cy="4982277"/>
          </a:xfrm>
          <a:prstGeom prst="rect">
            <a:avLst/>
          </a:prstGeom>
        </p:spPr>
      </p:pic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04E958D5-3F10-4C43-BA1D-C59301C44D81}"/>
              </a:ext>
            </a:extLst>
          </p:cNvPr>
          <p:cNvSpPr txBox="1"/>
          <p:nvPr/>
        </p:nvSpPr>
        <p:spPr>
          <a:xfrm>
            <a:off x="4807258" y="1819922"/>
            <a:ext cx="609452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5400" b="1" dirty="0"/>
              <a:t>לכבד האב והאם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DCA4E98-C196-4106-8DA8-C07C6C1DC609}"/>
              </a:ext>
            </a:extLst>
          </p:cNvPr>
          <p:cNvSpPr txBox="1"/>
          <p:nvPr/>
        </p:nvSpPr>
        <p:spPr>
          <a:xfrm>
            <a:off x="9019713" y="2606196"/>
            <a:ext cx="211288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dirty="0"/>
              <a:t>שנאמר:</a:t>
            </a:r>
          </a:p>
        </p:txBody>
      </p:sp>
      <p:sp>
        <p:nvSpPr>
          <p:cNvPr id="10" name="גל כפול 9">
            <a:extLst>
              <a:ext uri="{FF2B5EF4-FFF2-40B4-BE49-F238E27FC236}">
                <a16:creationId xmlns:a16="http://schemas.microsoft.com/office/drawing/2014/main" id="{3DEC33C7-6589-476A-82DD-D63E7102D1E5}"/>
              </a:ext>
            </a:extLst>
          </p:cNvPr>
          <p:cNvSpPr/>
          <p:nvPr/>
        </p:nvSpPr>
        <p:spPr>
          <a:xfrm>
            <a:off x="4082711" y="4100356"/>
            <a:ext cx="6606003" cy="1905043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"כבד את אביך ואת </a:t>
            </a:r>
            <a:r>
              <a:rPr lang="he-IL" sz="6000" dirty="0" err="1">
                <a:latin typeface="FrankRuehl" panose="020E0503060101010101" pitchFamily="34" charset="-79"/>
                <a:cs typeface="FrankRuehl" panose="020E0503060101010101" pitchFamily="34" charset="-79"/>
              </a:rPr>
              <a:t>אמך</a:t>
            </a:r>
            <a:r>
              <a:rPr lang="he-IL" sz="6000" dirty="0">
                <a:latin typeface="FrankRuehl" panose="020E0503060101010101" pitchFamily="34" charset="-79"/>
                <a:cs typeface="FrankRuehl" panose="020E0503060101010101" pitchFamily="34" charset="-79"/>
              </a:rPr>
              <a:t>" 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7D6D82D9-9CA8-4DB3-870D-BD03F937FD53}"/>
              </a:ext>
            </a:extLst>
          </p:cNvPr>
          <p:cNvSpPr txBox="1"/>
          <p:nvPr/>
        </p:nvSpPr>
        <p:spPr>
          <a:xfrm>
            <a:off x="4719821" y="5301894"/>
            <a:ext cx="22833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שמות כ' </a:t>
            </a:r>
            <a:r>
              <a:rPr lang="he-IL" sz="2400" dirty="0" err="1"/>
              <a:t>יב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187403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70137878-65C2-42A3-B3F7-5229FD1832CF}"/>
              </a:ext>
            </a:extLst>
          </p:cNvPr>
          <p:cNvSpPr txBox="1"/>
          <p:nvPr/>
        </p:nvSpPr>
        <p:spPr>
          <a:xfrm>
            <a:off x="2908811" y="2538072"/>
            <a:ext cx="5308846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6600" b="1" dirty="0">
                <a:latin typeface="David" panose="020E0502060401010101" pitchFamily="34" charset="-79"/>
                <a:cs typeface="David" panose="020E0502060401010101" pitchFamily="34" charset="-79"/>
              </a:rPr>
              <a:t>אי זהו כבוד? </a:t>
            </a:r>
          </a:p>
        </p:txBody>
      </p:sp>
      <p:sp>
        <p:nvSpPr>
          <p:cNvPr id="6" name="פיצוץ : 14 נקודות 5">
            <a:extLst>
              <a:ext uri="{FF2B5EF4-FFF2-40B4-BE49-F238E27FC236}">
                <a16:creationId xmlns:a16="http://schemas.microsoft.com/office/drawing/2014/main" id="{1D00A36A-4425-4F23-A3D8-3A7958DD23FB}"/>
              </a:ext>
            </a:extLst>
          </p:cNvPr>
          <p:cNvSpPr/>
          <p:nvPr/>
        </p:nvSpPr>
        <p:spPr>
          <a:xfrm>
            <a:off x="6294500" y="467483"/>
            <a:ext cx="4341181" cy="2015231"/>
          </a:xfrm>
          <a:prstGeom prst="irregularSeal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מאכיל</a:t>
            </a:r>
          </a:p>
        </p:txBody>
      </p:sp>
      <p:sp>
        <p:nvSpPr>
          <p:cNvPr id="7" name="פיצוץ : 14 נקודות 6">
            <a:extLst>
              <a:ext uri="{FF2B5EF4-FFF2-40B4-BE49-F238E27FC236}">
                <a16:creationId xmlns:a16="http://schemas.microsoft.com/office/drawing/2014/main" id="{A1951CA7-7BA3-4298-8305-844AFCE89648}"/>
              </a:ext>
            </a:extLst>
          </p:cNvPr>
          <p:cNvSpPr/>
          <p:nvPr/>
        </p:nvSpPr>
        <p:spPr>
          <a:xfrm rot="868840">
            <a:off x="2123799" y="613518"/>
            <a:ext cx="4043778" cy="1917576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משקה</a:t>
            </a:r>
          </a:p>
        </p:txBody>
      </p:sp>
      <p:sp>
        <p:nvSpPr>
          <p:cNvPr id="8" name="פיצוץ : 14 נקודות 7">
            <a:extLst>
              <a:ext uri="{FF2B5EF4-FFF2-40B4-BE49-F238E27FC236}">
                <a16:creationId xmlns:a16="http://schemas.microsoft.com/office/drawing/2014/main" id="{D31DA6B2-B1DB-485B-A926-EDC00C433C1B}"/>
              </a:ext>
            </a:extLst>
          </p:cNvPr>
          <p:cNvSpPr/>
          <p:nvPr/>
        </p:nvSpPr>
        <p:spPr>
          <a:xfrm rot="20609613">
            <a:off x="8044691" y="2026857"/>
            <a:ext cx="4341180" cy="201523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מלביש</a:t>
            </a:r>
          </a:p>
        </p:txBody>
      </p:sp>
      <p:sp>
        <p:nvSpPr>
          <p:cNvPr id="9" name="פיצוץ : 14 נקודות 8">
            <a:extLst>
              <a:ext uri="{FF2B5EF4-FFF2-40B4-BE49-F238E27FC236}">
                <a16:creationId xmlns:a16="http://schemas.microsoft.com/office/drawing/2014/main" id="{888720E1-FA1C-4E53-80E9-3D9CE94910E6}"/>
              </a:ext>
            </a:extLst>
          </p:cNvPr>
          <p:cNvSpPr/>
          <p:nvPr/>
        </p:nvSpPr>
        <p:spPr>
          <a:xfrm rot="20905772">
            <a:off x="506027" y="2519038"/>
            <a:ext cx="4043778" cy="1917577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מכסה</a:t>
            </a:r>
          </a:p>
        </p:txBody>
      </p:sp>
      <p:sp>
        <p:nvSpPr>
          <p:cNvPr id="10" name="פיצוץ : 14 נקודות 9">
            <a:extLst>
              <a:ext uri="{FF2B5EF4-FFF2-40B4-BE49-F238E27FC236}">
                <a16:creationId xmlns:a16="http://schemas.microsoft.com/office/drawing/2014/main" id="{4EC30C1A-E18B-4FB1-953E-ED69B3F15FC7}"/>
              </a:ext>
            </a:extLst>
          </p:cNvPr>
          <p:cNvSpPr/>
          <p:nvPr/>
        </p:nvSpPr>
        <p:spPr>
          <a:xfrm rot="784618">
            <a:off x="6159098" y="4188126"/>
            <a:ext cx="4043778" cy="2015231"/>
          </a:xfrm>
          <a:prstGeom prst="irregularSeal2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0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מכניס</a:t>
            </a:r>
          </a:p>
        </p:txBody>
      </p:sp>
      <p:sp>
        <p:nvSpPr>
          <p:cNvPr id="11" name="פיצוץ : 14 נקודות 10">
            <a:extLst>
              <a:ext uri="{FF2B5EF4-FFF2-40B4-BE49-F238E27FC236}">
                <a16:creationId xmlns:a16="http://schemas.microsoft.com/office/drawing/2014/main" id="{23E6F4AE-3A72-44C3-9CCE-0157B1638815}"/>
              </a:ext>
            </a:extLst>
          </p:cNvPr>
          <p:cNvSpPr/>
          <p:nvPr/>
        </p:nvSpPr>
        <p:spPr>
          <a:xfrm rot="20903965">
            <a:off x="2259364" y="4097474"/>
            <a:ext cx="4265722" cy="1917577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מוציא</a:t>
            </a:r>
          </a:p>
        </p:txBody>
      </p:sp>
    </p:spTree>
    <p:extLst>
      <p:ext uri="{BB962C8B-B14F-4D97-AF65-F5344CB8AC3E}">
        <p14:creationId xmlns:p14="http://schemas.microsoft.com/office/powerpoint/2010/main" val="30350814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141AB793-ADE3-4CE8-990E-1A20AA3C7419}"/>
              </a:ext>
            </a:extLst>
          </p:cNvPr>
          <p:cNvSpPr txBox="1"/>
          <p:nvPr/>
        </p:nvSpPr>
        <p:spPr>
          <a:xfrm>
            <a:off x="5223529" y="223579"/>
            <a:ext cx="60945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5400" b="1" dirty="0"/>
              <a:t>משורשי מצוה זו</a:t>
            </a:r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4C39BCEE-E389-4B85-83E2-C3CF70695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27" y="1811045"/>
            <a:ext cx="9225857" cy="4869241"/>
          </a:xfrm>
          <a:prstGeom prst="rect">
            <a:avLst/>
          </a:prstGeom>
        </p:spPr>
      </p:pic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4F44BD73-148E-4639-9AA7-60AA00CB649C}"/>
              </a:ext>
            </a:extLst>
          </p:cNvPr>
          <p:cNvSpPr/>
          <p:nvPr/>
        </p:nvSpPr>
        <p:spPr>
          <a:xfrm>
            <a:off x="826812" y="618688"/>
            <a:ext cx="5800568" cy="10564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6600" dirty="0">
                <a:latin typeface="FrankRuehl" panose="020E0503060101010101" pitchFamily="34" charset="-79"/>
                <a:cs typeface="FrankRuehl" panose="020E0503060101010101" pitchFamily="34" charset="-79"/>
              </a:rPr>
              <a:t>הכרת טובה  להורים</a:t>
            </a: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08B4EE44-EBC8-400A-B5CD-FD75438399A8}"/>
              </a:ext>
            </a:extLst>
          </p:cNvPr>
          <p:cNvSpPr/>
          <p:nvPr/>
        </p:nvSpPr>
        <p:spPr>
          <a:xfrm>
            <a:off x="7781769" y="4896794"/>
            <a:ext cx="3799630" cy="121262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FrankRuehl" panose="020E0503060101010101" pitchFamily="34" charset="-79"/>
                <a:cs typeface="FrankRuehl" panose="020E0503060101010101" pitchFamily="34" charset="-79"/>
              </a:rPr>
              <a:t>טרחו ועמלו בשבילנו כשהיינו קטנים</a:t>
            </a: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D0763B6E-6BC4-4713-8D4C-E9E7AEC689A8}"/>
              </a:ext>
            </a:extLst>
          </p:cNvPr>
          <p:cNvSpPr/>
          <p:nvPr/>
        </p:nvSpPr>
        <p:spPr>
          <a:xfrm>
            <a:off x="7781769" y="3349886"/>
            <a:ext cx="3799630" cy="11803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3200" dirty="0">
                <a:latin typeface="FrankRuehl" panose="020E0503060101010101" pitchFamily="34" charset="-79"/>
                <a:cs typeface="FrankRuehl" panose="020E0503060101010101" pitchFamily="34" charset="-79"/>
              </a:rPr>
              <a:t>הביאו אותנו לעולם</a:t>
            </a:r>
            <a:r>
              <a:rPr lang="he-IL" dirty="0"/>
              <a:t>.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3A72FED7-A909-42D9-959D-2F4D7FF07E41}"/>
              </a:ext>
            </a:extLst>
          </p:cNvPr>
          <p:cNvSpPr txBox="1"/>
          <p:nvPr/>
        </p:nvSpPr>
        <p:spPr>
          <a:xfrm rot="20412707">
            <a:off x="473504" y="4507707"/>
            <a:ext cx="3100265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800" b="1" dirty="0">
                <a:solidFill>
                  <a:srgbClr val="92D050"/>
                </a:solidFill>
              </a:rPr>
              <a:t>תודה!</a:t>
            </a:r>
          </a:p>
        </p:txBody>
      </p:sp>
    </p:spTree>
    <p:extLst>
      <p:ext uri="{BB962C8B-B14F-4D97-AF65-F5344CB8AC3E}">
        <p14:creationId xmlns:p14="http://schemas.microsoft.com/office/powerpoint/2010/main" val="40415670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2C7FC4EE-ADF7-4B6F-85EF-2870B8BABE99}"/>
              </a:ext>
            </a:extLst>
          </p:cNvPr>
          <p:cNvSpPr/>
          <p:nvPr/>
        </p:nvSpPr>
        <p:spPr>
          <a:xfrm>
            <a:off x="2024110" y="2050792"/>
            <a:ext cx="8637972" cy="11540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6600" dirty="0"/>
              <a:t>הכרת הטוב כלפי הקב"ה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40E05CBD-E3B5-41AA-AF48-1B4152FF2731}"/>
              </a:ext>
            </a:extLst>
          </p:cNvPr>
          <p:cNvSpPr/>
          <p:nvPr/>
        </p:nvSpPr>
        <p:spPr>
          <a:xfrm>
            <a:off x="3346881" y="568171"/>
            <a:ext cx="6471822" cy="13760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/>
              <a:t>וכשיקבע זאת המידה בנפשו,</a:t>
            </a:r>
          </a:p>
          <a:p>
            <a:pPr algn="ctr"/>
            <a:r>
              <a:rPr lang="he-IL" sz="2800" dirty="0"/>
              <a:t> יעלה ממנה להכיר טובת האל ברוך הוא..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FED5BDD1-EE4E-4B8C-9008-DB48DD3264E3}"/>
              </a:ext>
            </a:extLst>
          </p:cNvPr>
          <p:cNvSpPr/>
          <p:nvPr/>
        </p:nvSpPr>
        <p:spPr>
          <a:xfrm>
            <a:off x="9152877" y="3475575"/>
            <a:ext cx="2476870" cy="24923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שהוא סיבתו וסיבת כל אבותיו עד אדם הראשון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9FF01DE4-802A-4F91-93CB-FB656092C0EC}"/>
              </a:ext>
            </a:extLst>
          </p:cNvPr>
          <p:cNvSpPr/>
          <p:nvPr/>
        </p:nvSpPr>
        <p:spPr>
          <a:xfrm>
            <a:off x="6053461" y="4847208"/>
            <a:ext cx="3284738" cy="162633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ושהוציאו לאוויר העולם וסיפק צרכו כל ימיו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663FE5FE-5F93-41AF-A176-6E9880A7EF7C}"/>
              </a:ext>
            </a:extLst>
          </p:cNvPr>
          <p:cNvSpPr/>
          <p:nvPr/>
        </p:nvSpPr>
        <p:spPr>
          <a:xfrm>
            <a:off x="4119981" y="3639680"/>
            <a:ext cx="2223115" cy="22793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והעמידו על מתכונתו ושלמות אבריו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4C7CEDAB-5535-4B87-BEEF-BCE1541885CB}"/>
              </a:ext>
            </a:extLst>
          </p:cNvPr>
          <p:cNvSpPr/>
          <p:nvPr/>
        </p:nvSpPr>
        <p:spPr>
          <a:xfrm>
            <a:off x="1072722" y="4752069"/>
            <a:ext cx="3284738" cy="16903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ונתן בו נפש יודעת ומשכלת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A810E90F-0F36-478D-92E4-F287F457F7D9}"/>
              </a:ext>
            </a:extLst>
          </p:cNvPr>
          <p:cNvSpPr txBox="1"/>
          <p:nvPr/>
        </p:nvSpPr>
        <p:spPr>
          <a:xfrm>
            <a:off x="9586403" y="3493281"/>
            <a:ext cx="26055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ברא אותנו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B349BB30-2760-4ED8-BA60-339048FDF592}"/>
              </a:ext>
            </a:extLst>
          </p:cNvPr>
          <p:cNvSpPr txBox="1"/>
          <p:nvPr/>
        </p:nvSpPr>
        <p:spPr>
          <a:xfrm>
            <a:off x="6773662" y="4483223"/>
            <a:ext cx="23081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דואג לנו</a:t>
            </a: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2C1C4F2D-1E64-4444-B5AD-416869899DCB}"/>
              </a:ext>
            </a:extLst>
          </p:cNvPr>
          <p:cNvSpPr txBox="1"/>
          <p:nvPr/>
        </p:nvSpPr>
        <p:spPr>
          <a:xfrm>
            <a:off x="4911570" y="3659655"/>
            <a:ext cx="189094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בריאות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89C1494F-E96F-49E5-82AC-7AE2DC6EBED4}"/>
              </a:ext>
            </a:extLst>
          </p:cNvPr>
          <p:cNvSpPr txBox="1"/>
          <p:nvPr/>
        </p:nvSpPr>
        <p:spPr>
          <a:xfrm>
            <a:off x="562253" y="4429357"/>
            <a:ext cx="24214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שכל ובינה</a:t>
            </a:r>
          </a:p>
        </p:txBody>
      </p:sp>
    </p:spTree>
    <p:extLst>
      <p:ext uri="{BB962C8B-B14F-4D97-AF65-F5344CB8AC3E}">
        <p14:creationId xmlns:p14="http://schemas.microsoft.com/office/powerpoint/2010/main" val="2808904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229A3B0-0621-463B-9C43-7EEBEC3DD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7200" dirty="0"/>
              <a:t>מדיני המצווה: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F69BBFB2-3AC1-4E53-9A24-79233537ED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4290" b="4290"/>
          <a:stretch/>
        </p:blipFill>
        <p:spPr>
          <a:xfrm>
            <a:off x="2963803" y="502981"/>
            <a:ext cx="2055019" cy="5436180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FF266CAE-4C08-4549-8323-61B5D48C7B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290"/>
          <a:stretch/>
        </p:blipFill>
        <p:spPr>
          <a:xfrm>
            <a:off x="574675" y="660754"/>
            <a:ext cx="1572816" cy="5344641"/>
          </a:xfrm>
          <a:prstGeom prst="rect">
            <a:avLst/>
          </a:prstGeom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5D293B16-D5C2-4752-821A-0A37B92D7BAF}"/>
              </a:ext>
            </a:extLst>
          </p:cNvPr>
          <p:cNvSpPr txBox="1"/>
          <p:nvPr/>
        </p:nvSpPr>
        <p:spPr>
          <a:xfrm>
            <a:off x="4725879" y="1394758"/>
            <a:ext cx="6848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4000" dirty="0"/>
              <a:t>כבוד זה מנכסי מי חייב לעשותו</a:t>
            </a:r>
          </a:p>
        </p:txBody>
      </p:sp>
      <p:pic>
        <p:nvPicPr>
          <p:cNvPr id="11" name="תמונה 10">
            <a:extLst>
              <a:ext uri="{FF2B5EF4-FFF2-40B4-BE49-F238E27FC236}">
                <a16:creationId xmlns:a16="http://schemas.microsoft.com/office/drawing/2014/main" id="{59EE5B68-A949-49DE-B179-26A862BF47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613002">
            <a:off x="1752189" y="2499552"/>
            <a:ext cx="1649888" cy="1443038"/>
          </a:xfrm>
          <a:prstGeom prst="rect">
            <a:avLst/>
          </a:prstGeom>
        </p:spPr>
      </p:pic>
      <p:sp>
        <p:nvSpPr>
          <p:cNvPr id="12" name="מלבן 11">
            <a:extLst>
              <a:ext uri="{FF2B5EF4-FFF2-40B4-BE49-F238E27FC236}">
                <a16:creationId xmlns:a16="http://schemas.microsoft.com/office/drawing/2014/main" id="{53714767-F9D6-4AC6-BDFD-7494A7AEA039}"/>
              </a:ext>
            </a:extLst>
          </p:cNvPr>
          <p:cNvSpPr/>
          <p:nvPr/>
        </p:nvSpPr>
        <p:spPr>
          <a:xfrm>
            <a:off x="6096000" y="2582465"/>
            <a:ext cx="5098706" cy="34308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3200" dirty="0"/>
              <a:t>והלכה:</a:t>
            </a:r>
          </a:p>
          <a:p>
            <a:pPr algn="just"/>
            <a:r>
              <a:rPr lang="he-IL" sz="3200" b="1" dirty="0"/>
              <a:t>משל אב </a:t>
            </a:r>
            <a:r>
              <a:rPr lang="he-IL" sz="3200" dirty="0"/>
              <a:t>אם יש לו נכסים לאב</a:t>
            </a:r>
          </a:p>
          <a:p>
            <a:pPr algn="just"/>
            <a:r>
              <a:rPr lang="he-IL" sz="3200" dirty="0"/>
              <a:t> </a:t>
            </a:r>
          </a:p>
          <a:p>
            <a:pPr algn="just"/>
            <a:r>
              <a:rPr lang="he-IL" sz="3200" dirty="0"/>
              <a:t>ואם לאו </a:t>
            </a:r>
          </a:p>
          <a:p>
            <a:pPr algn="just"/>
            <a:r>
              <a:rPr lang="he-IL" sz="3200" dirty="0"/>
              <a:t>יחזר הבן אפילו על הפתחים ויאכיל אביו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51065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AA3DF9-D725-458B-B2DB-0A604151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5400" b="1" dirty="0"/>
              <a:t>ועוד נושאים שנידונים בגמרא..</a:t>
            </a:r>
            <a:br>
              <a:rPr lang="he-IL" sz="5400" b="1" dirty="0"/>
            </a:br>
            <a:endParaRPr lang="he-IL" sz="5400" b="1" dirty="0"/>
          </a:p>
        </p:txBody>
      </p:sp>
      <p:sp>
        <p:nvSpPr>
          <p:cNvPr id="4" name="פיצוץ: 8 נקודות 3">
            <a:extLst>
              <a:ext uri="{FF2B5EF4-FFF2-40B4-BE49-F238E27FC236}">
                <a16:creationId xmlns:a16="http://schemas.microsoft.com/office/drawing/2014/main" id="{D2E17014-D361-49E8-BE5A-BFDEEE24AE38}"/>
              </a:ext>
            </a:extLst>
          </p:cNvPr>
          <p:cNvSpPr/>
          <p:nvPr/>
        </p:nvSpPr>
        <p:spPr>
          <a:xfrm>
            <a:off x="11040861" y="1128968"/>
            <a:ext cx="798990" cy="727968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751E6C2D-5A7D-4D6D-A84C-507D9B5DA390}"/>
              </a:ext>
            </a:extLst>
          </p:cNvPr>
          <p:cNvSpPr txBox="1"/>
          <p:nvPr/>
        </p:nvSpPr>
        <p:spPr>
          <a:xfrm>
            <a:off x="5099758" y="6119662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וכיצד הוא הכבוד במותו?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BD61E7D4-D806-4CFE-997E-C238E7156780}"/>
              </a:ext>
            </a:extLst>
          </p:cNvPr>
          <p:cNvSpPr txBox="1"/>
          <p:nvPr/>
        </p:nvSpPr>
        <p:spPr>
          <a:xfrm>
            <a:off x="4976675" y="1263262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כיבוד אב ואם אי זה קודם?</a:t>
            </a:r>
          </a:p>
        </p:txBody>
      </p:sp>
      <p:sp>
        <p:nvSpPr>
          <p:cNvPr id="13" name="פיצוץ: 8 נקודות 12">
            <a:extLst>
              <a:ext uri="{FF2B5EF4-FFF2-40B4-BE49-F238E27FC236}">
                <a16:creationId xmlns:a16="http://schemas.microsoft.com/office/drawing/2014/main" id="{401AF414-866D-46CD-A33E-F52BACAB9517}"/>
              </a:ext>
            </a:extLst>
          </p:cNvPr>
          <p:cNvSpPr/>
          <p:nvPr/>
        </p:nvSpPr>
        <p:spPr>
          <a:xfrm>
            <a:off x="11050479" y="1896504"/>
            <a:ext cx="798990" cy="727968"/>
          </a:xfrm>
          <a:prstGeom prst="irregularSeal1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59EDCBE8-67E1-4982-9BB6-EAE9B9A7A5CB}"/>
              </a:ext>
            </a:extLst>
          </p:cNvPr>
          <p:cNvSpPr txBox="1"/>
          <p:nvPr/>
        </p:nvSpPr>
        <p:spPr>
          <a:xfrm>
            <a:off x="6834325" y="1979275"/>
            <a:ext cx="417250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ועד היכן כיבוד אב? </a:t>
            </a:r>
          </a:p>
        </p:txBody>
      </p:sp>
      <p:sp>
        <p:nvSpPr>
          <p:cNvPr id="15" name="פיצוץ: 8 נקודות 14">
            <a:extLst>
              <a:ext uri="{FF2B5EF4-FFF2-40B4-BE49-F238E27FC236}">
                <a16:creationId xmlns:a16="http://schemas.microsoft.com/office/drawing/2014/main" id="{7A0AFB03-422E-45CA-8275-5707F4B8D1FE}"/>
              </a:ext>
            </a:extLst>
          </p:cNvPr>
          <p:cNvSpPr/>
          <p:nvPr/>
        </p:nvSpPr>
        <p:spPr>
          <a:xfrm>
            <a:off x="10977420" y="2642868"/>
            <a:ext cx="878149" cy="825624"/>
          </a:xfrm>
          <a:prstGeom prst="irregularSeal1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B4B81114-9D58-4DD7-A6B4-A33ED585D445}"/>
              </a:ext>
            </a:extLst>
          </p:cNvPr>
          <p:cNvSpPr txBox="1"/>
          <p:nvPr/>
        </p:nvSpPr>
        <p:spPr>
          <a:xfrm>
            <a:off x="4430699" y="2739151"/>
            <a:ext cx="664049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ואם מחל על כבודו אם יהיה מחול?</a:t>
            </a:r>
          </a:p>
        </p:txBody>
      </p:sp>
      <p:sp>
        <p:nvSpPr>
          <p:cNvPr id="17" name="פיצוץ: 8 נקודות 16">
            <a:extLst>
              <a:ext uri="{FF2B5EF4-FFF2-40B4-BE49-F238E27FC236}">
                <a16:creationId xmlns:a16="http://schemas.microsoft.com/office/drawing/2014/main" id="{2757CFE0-E1D7-400F-8DE6-875B843CBF6C}"/>
              </a:ext>
            </a:extLst>
          </p:cNvPr>
          <p:cNvSpPr/>
          <p:nvPr/>
        </p:nvSpPr>
        <p:spPr>
          <a:xfrm>
            <a:off x="11042341" y="3460732"/>
            <a:ext cx="807128" cy="807868"/>
          </a:xfrm>
          <a:prstGeom prst="irregularSeal1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CFECB45F-888D-457C-8E7E-7D20EBB35785}"/>
              </a:ext>
            </a:extLst>
          </p:cNvPr>
          <p:cNvSpPr txBox="1"/>
          <p:nvPr/>
        </p:nvSpPr>
        <p:spPr>
          <a:xfrm>
            <a:off x="997723" y="3532668"/>
            <a:ext cx="100091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ואם יראנו עובר על דברי תורה באיזה לשון ימנעהו?</a:t>
            </a:r>
            <a:r>
              <a:rPr lang="he-IL" dirty="0"/>
              <a:t> </a:t>
            </a:r>
          </a:p>
        </p:txBody>
      </p:sp>
      <p:sp>
        <p:nvSpPr>
          <p:cNvPr id="21" name="פיצוץ: 8 נקודות 20">
            <a:extLst>
              <a:ext uri="{FF2B5EF4-FFF2-40B4-BE49-F238E27FC236}">
                <a16:creationId xmlns:a16="http://schemas.microsoft.com/office/drawing/2014/main" id="{184B9CEE-2EF0-4D76-94AA-AAA094C1E556}"/>
              </a:ext>
            </a:extLst>
          </p:cNvPr>
          <p:cNvSpPr/>
          <p:nvPr/>
        </p:nvSpPr>
        <p:spPr>
          <a:xfrm>
            <a:off x="11006830" y="4233750"/>
            <a:ext cx="878149" cy="932155"/>
          </a:xfrm>
          <a:prstGeom prst="irregularSeal1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37D427B5-0593-4BEF-8493-77A6408370DB}"/>
              </a:ext>
            </a:extLst>
          </p:cNvPr>
          <p:cNvSpPr txBox="1"/>
          <p:nvPr/>
        </p:nvSpPr>
        <p:spPr>
          <a:xfrm>
            <a:off x="541538" y="4446462"/>
            <a:ext cx="106527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ואם יצווהו אביו לעבר על דברי תורה שלא יאמינהו בזה?</a:t>
            </a:r>
          </a:p>
        </p:txBody>
      </p:sp>
      <p:sp>
        <p:nvSpPr>
          <p:cNvPr id="23" name="פיצוץ: 8 נקודות 22">
            <a:extLst>
              <a:ext uri="{FF2B5EF4-FFF2-40B4-BE49-F238E27FC236}">
                <a16:creationId xmlns:a16="http://schemas.microsoft.com/office/drawing/2014/main" id="{42CBD44B-BAC2-4BB9-A72B-AB8BA0933FA0}"/>
              </a:ext>
            </a:extLst>
          </p:cNvPr>
          <p:cNvSpPr/>
          <p:nvPr/>
        </p:nvSpPr>
        <p:spPr>
          <a:xfrm>
            <a:off x="10977421" y="5228047"/>
            <a:ext cx="878149" cy="751242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4383AD6E-E877-4A96-9105-4A5289CAC774}"/>
              </a:ext>
            </a:extLst>
          </p:cNvPr>
          <p:cNvSpPr txBox="1"/>
          <p:nvPr/>
        </p:nvSpPr>
        <p:spPr>
          <a:xfrm>
            <a:off x="5644717" y="5390752"/>
            <a:ext cx="53976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וכי חייב לכבדו בחייו ובמותו?</a:t>
            </a:r>
            <a:r>
              <a:rPr lang="he-IL" dirty="0"/>
              <a:t> </a:t>
            </a:r>
          </a:p>
        </p:txBody>
      </p:sp>
      <p:sp>
        <p:nvSpPr>
          <p:cNvPr id="25" name="פיצוץ: 8 נקודות 24">
            <a:extLst>
              <a:ext uri="{FF2B5EF4-FFF2-40B4-BE49-F238E27FC236}">
                <a16:creationId xmlns:a16="http://schemas.microsoft.com/office/drawing/2014/main" id="{E5FFB2DD-6AF9-4A9C-8466-C2A4D24CD1D8}"/>
              </a:ext>
            </a:extLst>
          </p:cNvPr>
          <p:cNvSpPr/>
          <p:nvPr/>
        </p:nvSpPr>
        <p:spPr>
          <a:xfrm>
            <a:off x="10971320" y="5918147"/>
            <a:ext cx="969513" cy="825624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7" name="תמונה 26">
            <a:extLst>
              <a:ext uri="{FF2B5EF4-FFF2-40B4-BE49-F238E27FC236}">
                <a16:creationId xmlns:a16="http://schemas.microsoft.com/office/drawing/2014/main" id="{915CD593-4C99-4ACC-B153-500959EAB5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96" t="689" r="9531" b="-689"/>
          <a:stretch/>
        </p:blipFill>
        <p:spPr>
          <a:xfrm>
            <a:off x="732409" y="329442"/>
            <a:ext cx="3258106" cy="310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891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2" grpId="0"/>
      <p:bldP spid="13" grpId="0" animBg="1"/>
      <p:bldP spid="14" grpId="0"/>
      <p:bldP spid="15" grpId="0" animBg="1"/>
      <p:bldP spid="16" grpId="0"/>
      <p:bldP spid="17" grpId="0" animBg="1"/>
      <p:bldP spid="20" grpId="0"/>
      <p:bldP spid="21" grpId="0" animBg="1"/>
      <p:bldP spid="22" grpId="0"/>
      <p:bldP spid="23" grpId="0" animBg="1"/>
      <p:bldP spid="24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: מסגרת משופעת 5">
            <a:extLst>
              <a:ext uri="{FF2B5EF4-FFF2-40B4-BE49-F238E27FC236}">
                <a16:creationId xmlns:a16="http://schemas.microsoft.com/office/drawing/2014/main" id="{DA0931CE-BE8C-43BB-B240-E5B3D67C0E33}"/>
              </a:ext>
            </a:extLst>
          </p:cNvPr>
          <p:cNvSpPr/>
          <p:nvPr/>
        </p:nvSpPr>
        <p:spPr>
          <a:xfrm>
            <a:off x="9089994" y="192005"/>
            <a:ext cx="2539014" cy="1624614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בכל מקום</a:t>
            </a:r>
          </a:p>
        </p:txBody>
      </p:sp>
      <p:sp>
        <p:nvSpPr>
          <p:cNvPr id="7" name="מלבן: מסגרת משופעת 6">
            <a:extLst>
              <a:ext uri="{FF2B5EF4-FFF2-40B4-BE49-F238E27FC236}">
                <a16:creationId xmlns:a16="http://schemas.microsoft.com/office/drawing/2014/main" id="{DCA4747A-18FB-45F7-BE6C-4396FF6B8924}"/>
              </a:ext>
            </a:extLst>
          </p:cNvPr>
          <p:cNvSpPr/>
          <p:nvPr/>
        </p:nvSpPr>
        <p:spPr>
          <a:xfrm>
            <a:off x="6551071" y="840836"/>
            <a:ext cx="2373298" cy="1624615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בכל זמן</a:t>
            </a:r>
          </a:p>
        </p:txBody>
      </p:sp>
      <p:sp>
        <p:nvSpPr>
          <p:cNvPr id="8" name="מלבן: מסגרת משופעת 7">
            <a:extLst>
              <a:ext uri="{FF2B5EF4-FFF2-40B4-BE49-F238E27FC236}">
                <a16:creationId xmlns:a16="http://schemas.microsoft.com/office/drawing/2014/main" id="{2233309E-E064-47A6-B8BC-D87863AC8956}"/>
              </a:ext>
            </a:extLst>
          </p:cNvPr>
          <p:cNvSpPr/>
          <p:nvPr/>
        </p:nvSpPr>
        <p:spPr>
          <a:xfrm>
            <a:off x="9269073" y="2192887"/>
            <a:ext cx="2414726" cy="154471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בזכרים</a:t>
            </a:r>
          </a:p>
        </p:txBody>
      </p:sp>
      <p:sp>
        <p:nvSpPr>
          <p:cNvPr id="9" name="מלבן: מסגרת משופעת 8">
            <a:extLst>
              <a:ext uri="{FF2B5EF4-FFF2-40B4-BE49-F238E27FC236}">
                <a16:creationId xmlns:a16="http://schemas.microsoft.com/office/drawing/2014/main" id="{D2319604-A9E0-4E9E-B334-EC6FE4006FC8}"/>
              </a:ext>
            </a:extLst>
          </p:cNvPr>
          <p:cNvSpPr/>
          <p:nvPr/>
        </p:nvSpPr>
        <p:spPr>
          <a:xfrm>
            <a:off x="4896775" y="2719538"/>
            <a:ext cx="4193219" cy="1624614"/>
          </a:xfrm>
          <a:prstGeom prst="beve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ובנקבות</a:t>
            </a:r>
          </a:p>
          <a:p>
            <a:pPr algn="ctr"/>
            <a:endParaRPr lang="he-IL" sz="28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8E5ECF31-2C0E-4883-BE57-D19DD6E2DF59}"/>
              </a:ext>
            </a:extLst>
          </p:cNvPr>
          <p:cNvSpPr txBox="1"/>
          <p:nvPr/>
        </p:nvSpPr>
        <p:spPr>
          <a:xfrm>
            <a:off x="4008268" y="3531845"/>
            <a:ext cx="470516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solidFill>
                  <a:schemeClr val="dk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כל זמן שאפשר להן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6DBC052-79FF-492F-BD5A-7C5F876BEE1A}"/>
              </a:ext>
            </a:extLst>
          </p:cNvPr>
          <p:cNvSpPr/>
          <p:nvPr/>
        </p:nvSpPr>
        <p:spPr>
          <a:xfrm>
            <a:off x="1686758" y="4705165"/>
            <a:ext cx="9348186" cy="17675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וְהָעוֹבֵר עָלֶיהָ בִּטֵּל עֲשֵֹה, </a:t>
            </a:r>
          </a:p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וְעָנְשׁוֹ גָדוֹל מְאֹד, שֶׁנַּעֲשֶֹה </a:t>
            </a:r>
            <a:r>
              <a:rPr lang="he-IL" sz="2800" b="1" u="sng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כְּמִתְנַכֵּר לְאָבִיו שֶׁבַּשָּׁמַיִם, </a:t>
            </a:r>
          </a:p>
          <a:p>
            <a:pPr algn="ctr"/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וְאִם יֵשׁ </a:t>
            </a:r>
            <a:r>
              <a:rPr lang="he-IL" sz="2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כֹּח</a:t>
            </a: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ַ בְּבֵית דִּין - </a:t>
            </a:r>
            <a:r>
              <a:rPr lang="he-IL" sz="2800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כּוֹפִין</a:t>
            </a:r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אוֹתוֹ.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980288C0-B685-4CB9-9987-EBE501F34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06" y="591249"/>
            <a:ext cx="3646549" cy="3421780"/>
          </a:xfrm>
          <a:prstGeom prst="rect">
            <a:avLst/>
          </a:prstGeom>
        </p:spPr>
      </p:pic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CE0AEC4-A1F3-4FCB-809A-740CE41E7AF4}"/>
              </a:ext>
            </a:extLst>
          </p:cNvPr>
          <p:cNvSpPr txBox="1"/>
          <p:nvPr/>
        </p:nvSpPr>
        <p:spPr>
          <a:xfrm rot="19992750">
            <a:off x="-2351099" y="1428853"/>
            <a:ext cx="61389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80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נוהגת </a:t>
            </a:r>
          </a:p>
        </p:txBody>
      </p:sp>
    </p:spTree>
    <p:extLst>
      <p:ext uri="{BB962C8B-B14F-4D97-AF65-F5344CB8AC3E}">
        <p14:creationId xmlns:p14="http://schemas.microsoft.com/office/powerpoint/2010/main" val="16332165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10F84D4E-C5CA-48E7-B0CB-19D0FF91D7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265266"/>
            <a:ext cx="11464308" cy="632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38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223</Words>
  <Application>Microsoft Office PowerPoint</Application>
  <PresentationFormat>מסך רחב</PresentationFormat>
  <Paragraphs>54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FrankRuehl</vt:lpstr>
      <vt:lpstr>Guttman Yad-Brush</vt:lpstr>
      <vt:lpstr>ערכת נושא Office</vt:lpstr>
      <vt:lpstr>כבוד הורים</vt:lpstr>
      <vt:lpstr>הגדרת המצווה:</vt:lpstr>
      <vt:lpstr>מצגת של PowerPoint‏</vt:lpstr>
      <vt:lpstr>מצגת של PowerPoint‏</vt:lpstr>
      <vt:lpstr>מצגת של PowerPoint‏</vt:lpstr>
      <vt:lpstr>מדיני המצווה:</vt:lpstr>
      <vt:lpstr>ועוד נושאים שנידונים בגמרא.. 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כבוד הורים</dc:title>
  <dc:creator>דוד קליר</dc:creator>
  <cp:lastModifiedBy>דוד קליר</cp:lastModifiedBy>
  <cp:revision>12</cp:revision>
  <dcterms:created xsi:type="dcterms:W3CDTF">2021-01-19T05:11:23Z</dcterms:created>
  <dcterms:modified xsi:type="dcterms:W3CDTF">2021-01-20T07:47:32Z</dcterms:modified>
</cp:coreProperties>
</file>