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75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9" r:id="rId10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2" d="100"/>
          <a:sy n="72" d="100"/>
        </p:scale>
        <p:origin x="8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217057E-5F28-4E5B-88B2-A80949246A75}" type="datetimeFigureOut">
              <a:rPr lang="he-IL" smtClean="0"/>
              <a:t>ד'/תמוז/תשפ"ב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94E068-4A79-4281-8AA1-677F22C8792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039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4E068-4A79-4281-8AA1-677F22C8792A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482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4E068-4A79-4281-8AA1-677F22C8792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781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4E068-4A79-4281-8AA1-677F22C8792A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781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4E068-4A79-4281-8AA1-677F22C8792A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781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4E068-4A79-4281-8AA1-677F22C8792A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7810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4E068-4A79-4281-8AA1-677F22C8792A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781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4E068-4A79-4281-8AA1-677F22C8792A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781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4E068-4A79-4281-8AA1-677F22C8792A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7810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4E068-4A79-4281-8AA1-677F22C8792A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103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E7CC-7E22-4DD9-A50B-34332913DD16}" type="datetimeFigureOut">
              <a:rPr lang="he-IL" smtClean="0"/>
              <a:t>ד'/תמוז/תשפ"ב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2CBA-65A6-463D-900E-B9B1A43BCE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001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E7CC-7E22-4DD9-A50B-34332913DD16}" type="datetimeFigureOut">
              <a:rPr lang="he-IL" smtClean="0"/>
              <a:t>ד'/תמוז/תשפ"ב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2CBA-65A6-463D-900E-B9B1A43BCE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69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E7CC-7E22-4DD9-A50B-34332913DD16}" type="datetimeFigureOut">
              <a:rPr lang="he-IL" smtClean="0"/>
              <a:t>ד'/תמוז/תשפ"ב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2CBA-65A6-463D-900E-B9B1A43BCE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85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E7CC-7E22-4DD9-A50B-34332913DD16}" type="datetimeFigureOut">
              <a:rPr lang="he-IL" smtClean="0"/>
              <a:t>ד'/תמוז/תשפ"ב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2CBA-65A6-463D-900E-B9B1A43BCE25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E7CC-7E22-4DD9-A50B-34332913DD16}" type="datetimeFigureOut">
              <a:rPr lang="he-IL" smtClean="0"/>
              <a:t>ד'/תמוז/תשפ"ב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2CBA-65A6-463D-900E-B9B1A43BCE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258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E7CC-7E22-4DD9-A50B-34332913DD16}" type="datetimeFigureOut">
              <a:rPr lang="he-IL" smtClean="0"/>
              <a:t>ד'/תמוז/תשפ"ב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2CBA-65A6-463D-900E-B9B1A43BCE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934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E7CC-7E22-4DD9-A50B-34332913DD16}" type="datetimeFigureOut">
              <a:rPr lang="he-IL" smtClean="0"/>
              <a:t>ד'/תמוז/תשפ"ב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2CBA-65A6-463D-900E-B9B1A43BCE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748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E7CC-7E22-4DD9-A50B-34332913DD16}" type="datetimeFigureOut">
              <a:rPr lang="he-IL" smtClean="0"/>
              <a:t>ד'/תמוז/תשפ"ב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2CBA-65A6-463D-900E-B9B1A43BCE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366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E7CC-7E22-4DD9-A50B-34332913DD16}" type="datetimeFigureOut">
              <a:rPr lang="he-IL" smtClean="0"/>
              <a:t>ד'/תמוז/תשפ"ב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2CBA-65A6-463D-900E-B9B1A43BCE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03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E7CC-7E22-4DD9-A50B-34332913DD16}" type="datetimeFigureOut">
              <a:rPr lang="he-IL" smtClean="0"/>
              <a:t>ד'/תמוז/תשפ"ב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2CBA-65A6-463D-900E-B9B1A43BCE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37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E7CC-7E22-4DD9-A50B-34332913DD16}" type="datetimeFigureOut">
              <a:rPr lang="he-IL" smtClean="0"/>
              <a:t>ד'/תמוז/תשפ"ב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2CBA-65A6-463D-900E-B9B1A43BCE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489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E7CC-7E22-4DD9-A50B-34332913DD16}" type="datetimeFigureOut">
              <a:rPr lang="he-IL" smtClean="0"/>
              <a:t>ד'/תמוז/תשפ"ב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2CBA-65A6-463D-900E-B9B1A43BCE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467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6E7CC-7E22-4DD9-A50B-34332913DD16}" type="datetimeFigureOut">
              <a:rPr lang="he-IL" smtClean="0"/>
              <a:t>ד'/תמוז/תשפ"ב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D2CBA-65A6-463D-900E-B9B1A43BCE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387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0" y="278296"/>
            <a:ext cx="9144000" cy="57912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he-I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"הדר </a:t>
            </a:r>
            <a:r>
              <a:rPr lang="he-I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בחצר חברו"</a:t>
            </a:r>
          </a:p>
          <a:p>
            <a:pPr marL="0" indent="0" algn="ctr">
              <a:buNone/>
            </a:pPr>
            <a:r>
              <a:rPr lang="he-IL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תלמוד בבלי, מסכת בבא קמא </a:t>
            </a:r>
          </a:p>
          <a:p>
            <a:pPr marL="0" indent="0" algn="ctr">
              <a:buNone/>
            </a:pPr>
            <a:r>
              <a:rPr lang="he-IL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דף כ' עמ' א' – דף כ"א עמ' א</a:t>
            </a:r>
            <a:r>
              <a:rPr lang="he-IL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'</a:t>
            </a:r>
            <a:endParaRPr lang="he-IL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Georgia" pitchFamily="18" charset="0"/>
              <a:buNone/>
            </a:pPr>
            <a:endParaRPr lang="he-IL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Georgia" pitchFamily="18" charset="0"/>
              <a:buNone/>
            </a:pPr>
            <a:r>
              <a:rPr lang="he-IL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לימוד ליום </a:t>
            </a:r>
            <a:r>
              <a:rPr lang="he-IL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העיון </a:t>
            </a:r>
            <a:r>
              <a:rPr lang="he-IL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בתורה שבע"פ ומשפט עברי</a:t>
            </a:r>
          </a:p>
          <a:p>
            <a:pPr marL="0" indent="0" algn="ctr">
              <a:buFont typeface="Georgia" pitchFamily="18" charset="0"/>
              <a:buNone/>
            </a:pPr>
            <a:endParaRPr lang="he-IL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Georgia" pitchFamily="18" charset="0"/>
              <a:buNone/>
            </a:pPr>
            <a:r>
              <a:rPr lang="he-IL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9.10.2017 , י"ט בתשרי </a:t>
            </a:r>
            <a:r>
              <a:rPr lang="he-IL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תשע"ח</a:t>
            </a:r>
          </a:p>
          <a:p>
            <a:pPr marL="0" indent="0" algn="ctr">
              <a:buFont typeface="Georgia" pitchFamily="18" charset="0"/>
              <a:buNone/>
            </a:pPr>
            <a:endParaRPr lang="he-IL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Georgia" pitchFamily="18" charset="0"/>
              <a:buNone/>
            </a:pPr>
            <a:r>
              <a:rPr lang="he-IL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יורם גלילי</a:t>
            </a:r>
            <a:endParaRPr lang="he-IL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808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5791200" y="381000"/>
            <a:ext cx="2895600" cy="1371600"/>
          </a:xfrm>
          <a:ln>
            <a:noFill/>
          </a:ln>
          <a:effectLst/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he-I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הצגת המקרה הנדון, ומיקוד ראשוני לדיון</a:t>
            </a:r>
            <a:endParaRPr lang="he-IL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810"/>
            <a:ext cx="4648200" cy="6413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337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5943600" y="609600"/>
            <a:ext cx="2286000" cy="838200"/>
          </a:xfrm>
          <a:ln>
            <a:noFill/>
          </a:ln>
          <a:effectLst/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he-I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תשובת 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e-I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רמי </a:t>
            </a:r>
            <a:r>
              <a:rPr lang="he-I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בר </a:t>
            </a:r>
            <a:r>
              <a:rPr lang="he-IL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חמא</a:t>
            </a:r>
            <a:endParaRPr lang="he-IL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מציין מיקום תוכן 1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4853387" cy="597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45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6096000" y="990600"/>
            <a:ext cx="2209800" cy="838200"/>
          </a:xfrm>
          <a:ln>
            <a:noFill/>
          </a:ln>
          <a:effectLst/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he-I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מקור תנאי, המִשְׁנָה</a:t>
            </a:r>
            <a:r>
              <a:rPr lang="he-I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2" name="מציין מיקום תוכן 1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02804"/>
            <a:ext cx="4010611" cy="2449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45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6324600" y="594691"/>
            <a:ext cx="1905000" cy="838200"/>
          </a:xfrm>
          <a:ln>
            <a:noFill/>
          </a:ln>
          <a:effectLst/>
        </p:spPr>
        <p:txBody>
          <a:bodyPr vert="horz" lIns="91440" tIns="45720" rIns="91440" bIns="45720" rtlCol="1" anchor="ctr">
            <a:normAutofit fontScale="90000"/>
          </a:bodyPr>
          <a:lstStyle/>
          <a:p>
            <a:pPr algn="ctr"/>
            <a:r>
              <a:rPr lang="he-I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... בחזרה לדיון בגמרא:</a:t>
            </a:r>
            <a:endParaRPr lang="he-IL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מציין מיקום תוכן 1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4363529" cy="53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מחבר חץ ישר 4"/>
          <p:cNvCxnSpPr/>
          <p:nvPr/>
        </p:nvCxnSpPr>
        <p:spPr>
          <a:xfrm flipH="1" flipV="1">
            <a:off x="6916271" y="4200525"/>
            <a:ext cx="1828800" cy="1905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81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5410200" y="1409700"/>
            <a:ext cx="3124200" cy="838200"/>
          </a:xfrm>
          <a:ln>
            <a:noFill/>
          </a:ln>
          <a:effectLst/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he-I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תקדימים</a:t>
            </a:r>
            <a:r>
              <a:rPr lang="he-IL" dirty="0" smtClean="0">
                <a:solidFill>
                  <a:srgbClr val="0070C0"/>
                </a:solidFill>
              </a:rPr>
              <a:t> </a:t>
            </a:r>
            <a:r>
              <a:rPr lang="he-IL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תנאיים</a:t>
            </a:r>
            <a:r>
              <a:rPr lang="he-I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תקדים ראשון</a:t>
            </a:r>
            <a:endParaRPr lang="he-IL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מציין מיקום תוכן 1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4167375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45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6019800" y="1292076"/>
            <a:ext cx="2667000" cy="838200"/>
          </a:xfrm>
          <a:ln>
            <a:noFill/>
          </a:ln>
          <a:effectLst/>
        </p:spPr>
        <p:txBody>
          <a:bodyPr vert="horz" lIns="91440" tIns="45720" rIns="91440" bIns="45720" rtlCol="1" anchor="ctr">
            <a:normAutofit fontScale="90000"/>
          </a:bodyPr>
          <a:lstStyle/>
          <a:p>
            <a:r>
              <a:rPr lang="he-I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תקדימים </a:t>
            </a:r>
            <a:r>
              <a:rPr lang="he-IL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תנאיים</a:t>
            </a:r>
            <a:r>
              <a:rPr lang="he-I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תקדים שני</a:t>
            </a:r>
            <a:endParaRPr lang="he-IL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מציין מיקום תוכן 1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55638"/>
            <a:ext cx="5048431" cy="3866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45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5867400" y="1143000"/>
            <a:ext cx="3048000" cy="838200"/>
          </a:xfrm>
          <a:ln>
            <a:noFill/>
          </a:ln>
          <a:effectLst/>
        </p:spPr>
        <p:txBody>
          <a:bodyPr vert="horz" lIns="91440" tIns="45720" rIns="91440" bIns="45720" rtlCol="1" anchor="ctr">
            <a:normAutofit fontScale="90000"/>
          </a:bodyPr>
          <a:lstStyle/>
          <a:p>
            <a:r>
              <a:rPr lang="he-I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תקדימים </a:t>
            </a:r>
            <a:r>
              <a:rPr lang="he-IL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תנאיים</a:t>
            </a:r>
            <a:r>
              <a:rPr lang="he-I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תקדים שלישי...</a:t>
            </a:r>
            <a:endParaRPr lang="he-IL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מציין מיקום תוכן 1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4855602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6118411" y="4381500"/>
            <a:ext cx="2801471" cy="8382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1" anchor="ctr">
            <a:normAutofit/>
          </a:bodyPr>
          <a:lstStyle>
            <a:lvl1pPr indent="0" defTabSz="685800">
              <a:lnSpc>
                <a:spcPct val="90000"/>
              </a:lnSpc>
              <a:spcBef>
                <a:spcPct val="0"/>
              </a:spcBef>
              <a:buNone/>
              <a:defRPr sz="33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...ורביעי:</a:t>
            </a:r>
            <a:endParaRPr lang="he-IL" dirty="0"/>
          </a:p>
        </p:txBody>
      </p:sp>
      <p:cxnSp>
        <p:nvCxnSpPr>
          <p:cNvPr id="7" name="מחבר חץ ישר 6"/>
          <p:cNvCxnSpPr/>
          <p:nvPr/>
        </p:nvCxnSpPr>
        <p:spPr>
          <a:xfrm flipH="1" flipV="1">
            <a:off x="5410200" y="4791075"/>
            <a:ext cx="914400" cy="9525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45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0" y="278296"/>
            <a:ext cx="9144000" cy="57912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he-I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"הדר </a:t>
            </a:r>
            <a:r>
              <a:rPr lang="he-I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בחצר חברו"</a:t>
            </a:r>
          </a:p>
          <a:p>
            <a:pPr marL="0" indent="0" algn="ctr">
              <a:buNone/>
            </a:pPr>
            <a:r>
              <a:rPr lang="he-IL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תלמוד בבלי, מסכת בבא קמא </a:t>
            </a:r>
          </a:p>
          <a:p>
            <a:pPr marL="0" indent="0" algn="ctr">
              <a:buNone/>
            </a:pPr>
            <a:r>
              <a:rPr lang="he-IL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דף כ' עמ' א' – דף כ"א עמ' א</a:t>
            </a:r>
            <a:r>
              <a:rPr lang="he-IL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'</a:t>
            </a:r>
            <a:endParaRPr lang="he-IL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Georgia" pitchFamily="18" charset="0"/>
              <a:buNone/>
            </a:pPr>
            <a:endParaRPr lang="he-IL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Georgia" pitchFamily="18" charset="0"/>
              <a:buNone/>
            </a:pPr>
            <a:r>
              <a:rPr lang="he-IL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לימוד ליום </a:t>
            </a:r>
            <a:r>
              <a:rPr lang="he-IL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העיון </a:t>
            </a:r>
            <a:r>
              <a:rPr lang="he-IL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בתורה שבע"פ ומשפט עברי</a:t>
            </a:r>
          </a:p>
          <a:p>
            <a:pPr marL="0" indent="0" algn="ctr">
              <a:buFont typeface="Georgia" pitchFamily="18" charset="0"/>
              <a:buNone/>
            </a:pPr>
            <a:endParaRPr lang="he-IL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Georgia" pitchFamily="18" charset="0"/>
              <a:buNone/>
            </a:pPr>
            <a:r>
              <a:rPr lang="he-IL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9.10.2017 , י"ט בתשרי </a:t>
            </a:r>
            <a:r>
              <a:rPr lang="he-IL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תשע"ח</a:t>
            </a:r>
          </a:p>
          <a:p>
            <a:pPr marL="0" indent="0" algn="ctr">
              <a:buFont typeface="Georgia" pitchFamily="18" charset="0"/>
              <a:buNone/>
            </a:pPr>
            <a:endParaRPr lang="he-IL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Font typeface="Georgia" pitchFamily="18" charset="0"/>
              <a:buNone/>
            </a:pPr>
            <a:r>
              <a:rPr lang="he-IL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יורם גלילי</a:t>
            </a:r>
            <a:endParaRPr lang="he-IL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71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128</Words>
  <Application>Microsoft Office PowerPoint</Application>
  <PresentationFormat>‫הצגה על המסך (4:3)</PresentationFormat>
  <Paragraphs>35</Paragraphs>
  <Slides>9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5" baseType="lpstr">
      <vt:lpstr>Calibri Light</vt:lpstr>
      <vt:lpstr>Arial</vt:lpstr>
      <vt:lpstr>Calibri</vt:lpstr>
      <vt:lpstr>Times New Roman</vt:lpstr>
      <vt:lpstr>Georgia</vt:lpstr>
      <vt:lpstr>ערכת נושא Office</vt:lpstr>
      <vt:lpstr>מצגת של PowerPoint‏</vt:lpstr>
      <vt:lpstr>הצגת המקרה הנדון, ומיקוד ראשוני לדיון</vt:lpstr>
      <vt:lpstr>תשובת  רמי בר חמא</vt:lpstr>
      <vt:lpstr>מקור תנאי, המִשְׁנָה:</vt:lpstr>
      <vt:lpstr>... בחזרה לדיון בגמרא:</vt:lpstr>
      <vt:lpstr>תקדימים תנאיים – תקדים ראשון</vt:lpstr>
      <vt:lpstr>תקדימים תנאיים – תקדים שני</vt:lpstr>
      <vt:lpstr>תקדימים תנאיים – תקדים שלישי...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Yoram Galili</dc:creator>
  <cp:lastModifiedBy>מרב ג'רפי הוכמיץ</cp:lastModifiedBy>
  <cp:revision>15</cp:revision>
  <dcterms:created xsi:type="dcterms:W3CDTF">2017-10-08T19:06:11Z</dcterms:created>
  <dcterms:modified xsi:type="dcterms:W3CDTF">2022-07-03T08:37:34Z</dcterms:modified>
</cp:coreProperties>
</file>