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9" r:id="rId1"/>
  </p:sldMasterIdLst>
  <p:notesMasterIdLst>
    <p:notesMasterId r:id="rId18"/>
  </p:notesMasterIdLst>
  <p:sldIdLst>
    <p:sldId id="256" r:id="rId2"/>
    <p:sldId id="257" r:id="rId3"/>
    <p:sldId id="258" r:id="rId4"/>
    <p:sldId id="288" r:id="rId5"/>
    <p:sldId id="275" r:id="rId6"/>
    <p:sldId id="277" r:id="rId7"/>
    <p:sldId id="279" r:id="rId8"/>
    <p:sldId id="281" r:id="rId9"/>
    <p:sldId id="283" r:id="rId10"/>
    <p:sldId id="285" r:id="rId11"/>
    <p:sldId id="266" r:id="rId12"/>
    <p:sldId id="267" r:id="rId13"/>
    <p:sldId id="274" r:id="rId14"/>
    <p:sldId id="289" r:id="rId15"/>
    <p:sldId id="290" r:id="rId16"/>
    <p:sldId id="292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Rubik" panose="020B0604020202020204" charset="-79"/>
      <p:regular r:id="rId27"/>
      <p:bold r:id="rId28"/>
      <p:italic r:id="rId29"/>
      <p:boldItalic r:id="rId30"/>
    </p:embeddedFont>
    <p:embeddedFont>
      <p:font typeface="Rubik Light" panose="020B0604020202020204" charset="-79"/>
      <p:bold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4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7554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8939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739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99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24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x-none"/>
              <a:t>אתגר הרלוונטיות מקבל משנה תוקף, בעולם בו כל המציאות משתנה ורמה נוספת של אתגר הוא גיבוש הזהות הציונית דתית בעולם משתנה.</a:t>
            </a:r>
            <a:endParaRPr/>
          </a:p>
        </p:txBody>
      </p:sp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735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x-none"/>
              <a:t>השקופית באה לבטא את ההבנה כי ההתמודדויות הנן חלק מהטבע של הבריאה- (אנחנו לא נבהלים) אלא מחפשים את התפקיד שלנו במציאות</a:t>
            </a:r>
            <a:endParaRPr/>
          </a:p>
        </p:txBody>
      </p:sp>
      <p:sp>
        <p:nvSpPr>
          <p:cNvPr id="87" name="Google Shape;8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50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691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073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941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66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750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983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D42A-19CA-40FA-8A23-2BF8CA0C1191}" type="datetimeFigureOut">
              <a:rPr lang="he-IL" smtClean="0"/>
              <a:t>כ"ד/טבת/תשפ"ב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E18B-E659-45D8-81B3-11CFE039B66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080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842734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208674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276219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923542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462584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614630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2096181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513731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045638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517473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414764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402721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597080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063112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416799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238465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4992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gov.il/sites/Hemed/professions/pama/Pages/hp.aspx" TargetMode="External"/><Relationship Id="rId2" Type="http://schemas.openxmlformats.org/officeDocument/2006/relationships/hyperlink" Target="mailto:sari556345@gmail.com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2550" y="-57150"/>
            <a:ext cx="9309100" cy="6973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314" name="Google Shape;314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315" name="Google Shape;315;p4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x-none"/>
              <a:t>10</a:t>
            </a:fld>
            <a:endParaRPr/>
          </a:p>
        </p:txBody>
      </p:sp>
      <p:pic>
        <p:nvPicPr>
          <p:cNvPr id="316" name="Google Shape;316;p40"/>
          <p:cNvPicPr preferRelativeResize="0"/>
          <p:nvPr/>
        </p:nvPicPr>
        <p:blipFill rotWithShape="1">
          <a:blip r:embed="rId3">
            <a:alphaModFix/>
          </a:blip>
          <a:srcRect l="21419" t="12797" r="22860" b="12202"/>
          <a:stretch/>
        </p:blipFill>
        <p:spPr>
          <a:xfrm>
            <a:off x="0" y="0"/>
            <a:ext cx="9144000" cy="69197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0B0AEED3-3E8F-479F-A785-6461523C76E3}"/>
              </a:ext>
            </a:extLst>
          </p:cNvPr>
          <p:cNvSpPr/>
          <p:nvPr/>
        </p:nvSpPr>
        <p:spPr>
          <a:xfrm>
            <a:off x="544530" y="4541178"/>
            <a:ext cx="8188504" cy="14773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EE7EDB85-7CBA-40C7-A021-E2095AF1CAB7}"/>
              </a:ext>
            </a:extLst>
          </p:cNvPr>
          <p:cNvSpPr txBox="1"/>
          <p:nvPr/>
        </p:nvSpPr>
        <p:spPr>
          <a:xfrm>
            <a:off x="760288" y="4611477"/>
            <a:ext cx="7839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המושג 'תכלול' מבוסס על המילים "תכלית" ו"כוליות". פירושו למידה המייצרת משמעות, תכלית ומודעות ערכית, ומאפשרת גיבוש של עצמי שלם בעולם של שינויים מהירים ושל ריבוי זירות השתייכות. 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במציאות עתירת תמורות, פיתוח מודעות לזהות האישית/רוחנית/אמונית הוא תהליך חיוני כעוגן רגשי וקוגניטיבי.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he-IL" sz="4860" b="1" dirty="0">
                <a:solidFill>
                  <a:srgbClr val="3BB9A9"/>
                </a:solidFill>
                <a:latin typeface="Rubik Light"/>
                <a:ea typeface="Rubik Light"/>
                <a:cs typeface="Rubik Light"/>
                <a:sym typeface="Rubik Light"/>
              </a:rPr>
              <a:t>יישום פעלנות במודל פמ"ע</a:t>
            </a:r>
            <a:endParaRPr sz="4860" b="1" dirty="0">
              <a:solidFill>
                <a:srgbClr val="3BB9A9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237400" y="1825625"/>
            <a:ext cx="855490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r" rtl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52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x-none" sz="252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מודל הפמ"ע מגדיר תהליך ליישום פעלנות אישית ושיתופית </a:t>
            </a:r>
            <a:endParaRPr dirty="0"/>
          </a:p>
          <a:p>
            <a:pPr marL="457200" marR="0" lvl="0" indent="-228600" algn="r" rtl="1">
              <a:lnSpc>
                <a:spcPct val="13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he-IL" sz="252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x-none" sz="252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יישום פעלנות במודל הפמ"ע משמעותו הפעלת הפמ"ע ככלי לעיצוב עתיד רצוי במציאות משתנה. </a:t>
            </a:r>
            <a:endParaRPr sz="252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0" indent="-457200" algn="r" rtl="1">
              <a:lnSpc>
                <a:spcPct val="13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x-none" sz="252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בתהליך פעלני זה מזהים את האתגרים וההזדמנויות הנגזרים מהמגמות, קובעים יעדים ויוזמים ומבצעים פעילויות</a:t>
            </a:r>
            <a:r>
              <a:rPr lang="he-IL" sz="252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lang="x-none" sz="252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להשגתם. </a:t>
            </a:r>
            <a:endParaRPr dirty="0"/>
          </a:p>
          <a:p>
            <a:pPr marL="914400" marR="0" lvl="1" indent="-228600" algn="r" rtl="1">
              <a:lnSpc>
                <a:spcPct val="70000"/>
              </a:lnSpc>
              <a:spcBef>
                <a:spcPts val="17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</a:pPr>
            <a:r>
              <a:rPr lang="x-none" sz="224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4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21" descr="H:\גיבוי עופר\חקר העתיד 2\FutureCode1\לקוחות\משרד החינוך\Education 2030 OECD\הטמעת חינוך 2030 במערכת החינוך בישראל\תמונות ואייקונים של מצפן למידה 2030\agenc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36" y="4511713"/>
            <a:ext cx="2090057" cy="229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/>
        </p:nvSpPr>
        <p:spPr>
          <a:xfrm>
            <a:off x="-3385" y="369629"/>
            <a:ext cx="9144000" cy="11387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i="0" u="none" strike="noStrike" cap="none" dirty="0">
                <a:solidFill>
                  <a:srgbClr val="3BB9A9"/>
                </a:solidFill>
                <a:latin typeface="Rubik Light"/>
                <a:ea typeface="Rubik Light"/>
                <a:cs typeface="Rubik Light"/>
                <a:sym typeface="Rubik Light"/>
              </a:rPr>
              <a:t> </a:t>
            </a:r>
            <a:endParaRPr sz="3200" b="1" i="0" u="none" strike="noStrike" cap="none" dirty="0">
              <a:solidFill>
                <a:srgbClr val="3BB9A9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600" b="1" i="0" u="none" strike="noStrike" cap="none" dirty="0">
                <a:solidFill>
                  <a:srgbClr val="3BB9A9"/>
                </a:solidFill>
                <a:latin typeface="Rubik Light"/>
                <a:ea typeface="Rubik Light"/>
                <a:cs typeface="Rubik Light"/>
                <a:sym typeface="Rubik Light"/>
              </a:rPr>
              <a:t>רלוונטיות </a:t>
            </a:r>
            <a:r>
              <a:rPr lang="he-IL" sz="3600" b="1" dirty="0">
                <a:solidFill>
                  <a:srgbClr val="3BB9A9"/>
                </a:solidFill>
                <a:latin typeface="Rubik Light"/>
                <a:ea typeface="Rubik Light"/>
                <a:cs typeface="Rubik Light"/>
                <a:sym typeface="Rubik Light"/>
              </a:rPr>
              <a:t>בחינוך</a:t>
            </a:r>
            <a:r>
              <a:rPr lang="x-none" sz="3600" b="1" i="0" u="none" strike="noStrike" cap="none" dirty="0">
                <a:solidFill>
                  <a:srgbClr val="3BB9A9"/>
                </a:solidFill>
                <a:latin typeface="Rubik Light"/>
                <a:ea typeface="Rubik Light"/>
                <a:cs typeface="Rubik Light"/>
                <a:sym typeface="Rubik Light"/>
              </a:rPr>
              <a:t>- שלומות בממדי החיים</a:t>
            </a:r>
            <a:r>
              <a:rPr lang="x-none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p22"/>
          <p:cNvGrpSpPr/>
          <p:nvPr/>
        </p:nvGrpSpPr>
        <p:grpSpPr>
          <a:xfrm>
            <a:off x="1410528" y="1796170"/>
            <a:ext cx="6651522" cy="4630992"/>
            <a:chOff x="2090403" y="976791"/>
            <a:chExt cx="5252927" cy="3831620"/>
          </a:xfrm>
        </p:grpSpPr>
        <p:sp>
          <p:nvSpPr>
            <p:cNvPr id="158" name="Google Shape;158;p22"/>
            <p:cNvSpPr/>
            <p:nvPr/>
          </p:nvSpPr>
          <p:spPr>
            <a:xfrm>
              <a:off x="2090403" y="976791"/>
              <a:ext cx="5049781" cy="383162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9" name="Google Shape;159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166107" y="1576128"/>
              <a:ext cx="2971800" cy="270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22"/>
            <p:cNvSpPr txBox="1"/>
            <p:nvPr/>
          </p:nvSpPr>
          <p:spPr>
            <a:xfrm>
              <a:off x="5873764" y="2467399"/>
              <a:ext cx="8038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דיור</a:t>
              </a:r>
              <a:endParaRPr/>
            </a:p>
          </p:txBody>
        </p:sp>
        <p:sp>
          <p:nvSpPr>
            <p:cNvPr id="161" name="Google Shape;161;p22"/>
            <p:cNvSpPr txBox="1"/>
            <p:nvPr/>
          </p:nvSpPr>
          <p:spPr>
            <a:xfrm>
              <a:off x="5609439" y="1732906"/>
              <a:ext cx="8038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הכנסה</a:t>
              </a:r>
              <a:endParaRPr/>
            </a:p>
          </p:txBody>
        </p:sp>
        <p:sp>
          <p:nvSpPr>
            <p:cNvPr id="162" name="Google Shape;162;p22"/>
            <p:cNvSpPr txBox="1"/>
            <p:nvPr/>
          </p:nvSpPr>
          <p:spPr>
            <a:xfrm>
              <a:off x="4896966" y="1267019"/>
              <a:ext cx="1018170" cy="280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תעסוקה</a:t>
              </a:r>
              <a:endParaRPr sz="1600" b="0" i="0" u="none" strike="noStrike" cap="none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2"/>
            <p:cNvSpPr txBox="1"/>
            <p:nvPr/>
          </p:nvSpPr>
          <p:spPr>
            <a:xfrm>
              <a:off x="5655307" y="3106465"/>
              <a:ext cx="1688023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איזון עבודה/</a:t>
              </a:r>
              <a:endParaRPr/>
            </a:p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 פנאי</a:t>
              </a:r>
              <a:endParaRPr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2"/>
            <p:cNvSpPr txBox="1"/>
            <p:nvPr/>
          </p:nvSpPr>
          <p:spPr>
            <a:xfrm>
              <a:off x="2759145" y="3749006"/>
              <a:ext cx="88420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בריאות</a:t>
              </a:r>
              <a:endParaRPr/>
            </a:p>
          </p:txBody>
        </p:sp>
        <p:sp>
          <p:nvSpPr>
            <p:cNvPr id="165" name="Google Shape;165;p22"/>
            <p:cNvSpPr txBox="1"/>
            <p:nvPr/>
          </p:nvSpPr>
          <p:spPr>
            <a:xfrm>
              <a:off x="5584272" y="3727771"/>
              <a:ext cx="80382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ביטחון</a:t>
              </a:r>
              <a:endParaRPr/>
            </a:p>
          </p:txBody>
        </p:sp>
        <p:sp>
          <p:nvSpPr>
            <p:cNvPr id="166" name="Google Shape;166;p22"/>
            <p:cNvSpPr txBox="1"/>
            <p:nvPr/>
          </p:nvSpPr>
          <p:spPr>
            <a:xfrm>
              <a:off x="3131040" y="4290966"/>
              <a:ext cx="2995673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שביעות רצון מהחיים</a:t>
              </a:r>
              <a:endPara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2"/>
            <p:cNvSpPr txBox="1"/>
            <p:nvPr/>
          </p:nvSpPr>
          <p:spPr>
            <a:xfrm>
              <a:off x="2149582" y="3180412"/>
              <a:ext cx="1219125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מעורבות אזרחית</a:t>
              </a:r>
              <a:endParaRPr/>
            </a:p>
          </p:txBody>
        </p:sp>
        <p:sp>
          <p:nvSpPr>
            <p:cNvPr id="168" name="Google Shape;168;p22"/>
            <p:cNvSpPr txBox="1"/>
            <p:nvPr/>
          </p:nvSpPr>
          <p:spPr>
            <a:xfrm>
              <a:off x="3175873" y="1275408"/>
              <a:ext cx="1002541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קהילה</a:t>
              </a:r>
              <a:endParaRPr/>
            </a:p>
          </p:txBody>
        </p:sp>
        <p:sp>
          <p:nvSpPr>
            <p:cNvPr id="169" name="Google Shape;169;p22"/>
            <p:cNvSpPr txBox="1"/>
            <p:nvPr/>
          </p:nvSpPr>
          <p:spPr>
            <a:xfrm>
              <a:off x="2606946" y="1884990"/>
              <a:ext cx="991379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חינוך</a:t>
              </a:r>
              <a:endParaRPr/>
            </a:p>
          </p:txBody>
        </p:sp>
        <p:sp>
          <p:nvSpPr>
            <p:cNvPr id="170" name="Google Shape;170;p22"/>
            <p:cNvSpPr txBox="1"/>
            <p:nvPr/>
          </p:nvSpPr>
          <p:spPr>
            <a:xfrm>
              <a:off x="2225547" y="2541138"/>
              <a:ext cx="121912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600" b="0" i="0" u="none" strike="noStrike" cap="non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סביבה</a:t>
              </a:r>
              <a:endParaRPr/>
            </a:p>
          </p:txBody>
        </p:sp>
      </p:grpSp>
      <p:pic>
        <p:nvPicPr>
          <p:cNvPr id="171" name="Google Shape;1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71" y="79460"/>
            <a:ext cx="655826" cy="6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2"/>
          <p:cNvSpPr txBox="1">
            <a:spLocks noGrp="1"/>
          </p:cNvSpPr>
          <p:nvPr>
            <p:ph type="sldNum" sz="quarter" idx="12"/>
          </p:nvPr>
        </p:nvSpPr>
        <p:spPr>
          <a:xfrm>
            <a:off x="8321186" y="6201606"/>
            <a:ext cx="6843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x-none" sz="1800" b="1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12</a:t>
            </a:fld>
            <a:endParaRPr sz="1800" b="1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6375428" y="2892592"/>
            <a:ext cx="10178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6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דת /הלכה</a:t>
            </a:r>
            <a:endParaRPr sz="16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4010978" y="1781966"/>
            <a:ext cx="11933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600" b="0" i="0" u="none" strike="noStrike" cap="none" dirty="0">
                <a:solidFill>
                  <a:schemeClr val="bg2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אמונה/ זהות</a:t>
            </a:r>
            <a:endParaRPr sz="1600" b="0" i="0" u="none" strike="noStrike" cap="none" dirty="0">
              <a:solidFill>
                <a:schemeClr val="bg2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27" name="Google Shape;227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x-none"/>
              <a:t>13</a:t>
            </a:fld>
            <a:endParaRPr/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l="18239" t="13095" r="20016" b="13094"/>
          <a:stretch/>
        </p:blipFill>
        <p:spPr>
          <a:xfrm>
            <a:off x="133547" y="327000"/>
            <a:ext cx="8908288" cy="598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6F986C-9570-4E9D-933B-3A3600605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133" y="1289691"/>
            <a:ext cx="6620968" cy="4278618"/>
          </a:xfrm>
        </p:spPr>
        <p:txBody>
          <a:bodyPr/>
          <a:lstStyle/>
          <a:p>
            <a:pPr algn="r"/>
            <a:r>
              <a:rPr lang="he-IL" sz="4000" dirty="0"/>
              <a:t>בחרו רכיב אחד פדגוגי ועקרון אחד מתוך הטבלה המצורפת וחישבו:</a:t>
            </a:r>
            <a:br>
              <a:rPr lang="he-IL" sz="4000" dirty="0"/>
            </a:br>
            <a:r>
              <a:rPr lang="he-IL" sz="4000" dirty="0"/>
              <a:t>1. איפה המיקום האמיתי של בית הספר שלכם נמצא ביחס למה שבחרתם</a:t>
            </a:r>
            <a:br>
              <a:rPr lang="he-IL" sz="4000" dirty="0"/>
            </a:br>
            <a:r>
              <a:rPr lang="he-IL" sz="4000" dirty="0"/>
              <a:t>2. איך אני יכול/ה לקדם את בית הספר שלי ברכיב שבחרתי.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898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AEE861-DBAD-4C6F-8CC9-63386D71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8525" y="38020"/>
            <a:ext cx="4756935" cy="681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59FF413-ACD6-49FB-B8EB-0FC80FF86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25" y="38020"/>
            <a:ext cx="543737" cy="5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10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4735" y="235974"/>
            <a:ext cx="6705600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צרו </a:t>
            </a:r>
            <a:r>
              <a:rPr lang="he-IL" sz="3600" dirty="0" err="1"/>
              <a:t>איתנו</a:t>
            </a:r>
            <a:r>
              <a:rPr lang="he-IL" sz="3600" dirty="0"/>
              <a:t> קשר</a:t>
            </a:r>
          </a:p>
          <a:p>
            <a:pPr algn="r"/>
            <a:endParaRPr lang="he-IL" sz="2800" dirty="0"/>
          </a:p>
          <a:p>
            <a:pPr algn="r"/>
            <a:r>
              <a:rPr lang="he-IL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שרי וייס </a:t>
            </a:r>
            <a:r>
              <a:rPr lang="he-IL" sz="2800" dirty="0"/>
              <a:t>– </a:t>
            </a:r>
            <a:r>
              <a:rPr lang="he-IL" sz="2800" dirty="0" err="1"/>
              <a:t>רפרנטית</a:t>
            </a:r>
            <a:r>
              <a:rPr lang="he-IL" sz="2800" dirty="0"/>
              <a:t> חדשנות פדגוגית, </a:t>
            </a:r>
            <a:r>
              <a:rPr lang="he-IL" sz="2800" dirty="0" err="1"/>
              <a:t>חמ"ד</a:t>
            </a:r>
            <a:endParaRPr lang="he-IL" sz="2800" dirty="0"/>
          </a:p>
          <a:p>
            <a:pPr algn="r"/>
            <a:r>
              <a:rPr lang="he-IL" sz="2800" dirty="0"/>
              <a:t>050-6556345</a:t>
            </a:r>
          </a:p>
          <a:p>
            <a:pPr algn="r"/>
            <a:r>
              <a:rPr lang="en-US" sz="2800" dirty="0">
                <a:hlinkClick r:id="rId2"/>
              </a:rPr>
              <a:t>sari556345@gmail.com</a:t>
            </a:r>
            <a:endParaRPr lang="he-IL" sz="2800" dirty="0"/>
          </a:p>
          <a:p>
            <a:pPr algn="r"/>
            <a:endParaRPr lang="he-IL" sz="2800" dirty="0"/>
          </a:p>
          <a:p>
            <a:pPr algn="r"/>
            <a:r>
              <a:rPr lang="he-IL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בתיה </a:t>
            </a:r>
            <a:r>
              <a:rPr lang="he-IL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שליידר</a:t>
            </a:r>
            <a:r>
              <a:rPr lang="he-IL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he-IL" sz="2800" dirty="0"/>
              <a:t>– מובילה חדשנות פדגוגית </a:t>
            </a:r>
            <a:r>
              <a:rPr lang="he-IL" sz="2800" dirty="0" err="1"/>
              <a:t>מנח"י</a:t>
            </a:r>
            <a:endParaRPr lang="he-IL" sz="2800" dirty="0"/>
          </a:p>
          <a:p>
            <a:pPr algn="r"/>
            <a:r>
              <a:rPr lang="he-IL" sz="2800" dirty="0"/>
              <a:t>054-2311156</a:t>
            </a:r>
            <a:endParaRPr lang="en-US" sz="2800" dirty="0"/>
          </a:p>
          <a:p>
            <a:pPr algn="r"/>
            <a:endParaRPr lang="en-US" sz="2800" dirty="0"/>
          </a:p>
          <a:p>
            <a:pPr algn="r"/>
            <a:r>
              <a:rPr lang="he-IL" sz="2800" dirty="0"/>
              <a:t>וכל צוות המדריכות.</a:t>
            </a:r>
            <a:endParaRPr lang="en-US" sz="2800" dirty="0"/>
          </a:p>
          <a:p>
            <a:pPr algn="r"/>
            <a:endParaRPr lang="en-US" sz="2800" dirty="0"/>
          </a:p>
          <a:p>
            <a:pPr algn="r"/>
            <a:r>
              <a:rPr lang="he-IL" sz="2800" dirty="0"/>
              <a:t>חומרים רבים מחכים לכם </a:t>
            </a:r>
            <a:r>
              <a:rPr lang="he-IL" sz="2800" dirty="0">
                <a:hlinkClick r:id="rId3"/>
              </a:rPr>
              <a:t>באתר ה-חמ"ד</a:t>
            </a:r>
            <a:r>
              <a:rPr lang="he-IL" sz="2800" dirty="0"/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178044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700" y="0"/>
            <a:ext cx="9156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9538" y="-109538"/>
            <a:ext cx="9364663" cy="7272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תמונה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58"/>
            <a:ext cx="9144000" cy="66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6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35" name="Google Shape;235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36" name="Google Shape;236;p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x-none"/>
              <a:t>5</a:t>
            </a:fld>
            <a:endParaRPr/>
          </a:p>
        </p:txBody>
      </p:sp>
      <p:pic>
        <p:nvPicPr>
          <p:cNvPr id="237" name="Google Shape;237;p30"/>
          <p:cNvPicPr preferRelativeResize="0"/>
          <p:nvPr/>
        </p:nvPicPr>
        <p:blipFill rotWithShape="1">
          <a:blip r:embed="rId3">
            <a:alphaModFix/>
          </a:blip>
          <a:srcRect l="17737" t="15178" r="19179" b="6250"/>
          <a:stretch/>
        </p:blipFill>
        <p:spPr>
          <a:xfrm>
            <a:off x="0" y="0"/>
            <a:ext cx="942702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52" name="Google Shape;252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53" name="Google Shape;253;p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x-none"/>
              <a:t>6</a:t>
            </a:fld>
            <a:endParaRPr/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3">
            <a:alphaModFix/>
          </a:blip>
          <a:srcRect l="21418" t="11012" r="22693" b="13988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69" name="Google Shape;269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70" name="Google Shape;270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x-none"/>
              <a:t>7</a:t>
            </a:fld>
            <a:endParaRPr/>
          </a:p>
        </p:txBody>
      </p:sp>
      <p:pic>
        <p:nvPicPr>
          <p:cNvPr id="271" name="Google Shape;271;p34"/>
          <p:cNvPicPr preferRelativeResize="0"/>
          <p:nvPr/>
        </p:nvPicPr>
        <p:blipFill rotWithShape="1">
          <a:blip r:embed="rId3">
            <a:alphaModFix/>
          </a:blip>
          <a:srcRect l="21586" t="12500" r="22527" b="12797"/>
          <a:stretch/>
        </p:blipFill>
        <p:spPr>
          <a:xfrm>
            <a:off x="0" y="0"/>
            <a:ext cx="9144000" cy="68716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A3AF812F-32DB-48B3-9008-922A74C7838C}"/>
              </a:ext>
            </a:extLst>
          </p:cNvPr>
          <p:cNvSpPr/>
          <p:nvPr/>
        </p:nvSpPr>
        <p:spPr>
          <a:xfrm>
            <a:off x="400692" y="5207581"/>
            <a:ext cx="7994552" cy="86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E91643B-7A0C-4A5A-B34E-E5DF3EA80C77}"/>
              </a:ext>
            </a:extLst>
          </p:cNvPr>
          <p:cNvSpPr txBox="1"/>
          <p:nvPr/>
        </p:nvSpPr>
        <p:spPr>
          <a:xfrm>
            <a:off x="571500" y="5176116"/>
            <a:ext cx="785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עקרון</a:t>
            </a:r>
            <a:r>
              <a:rPr lang="he-IL" b="1" dirty="0"/>
              <a:t> </a:t>
            </a:r>
            <a:r>
              <a:rPr lang="he-IL" b="1" dirty="0">
                <a:solidFill>
                  <a:schemeClr val="bg1"/>
                </a:solidFill>
              </a:rPr>
              <a:t>אי-הפורמליות מתייחס לתופעה של פעילות אנושית המתבצעת מחוץ למסגרות ארגוניות ומוסדיות פורמליות. מתן קרדיטציה והדהוד במסגרת הפורמלית.</a:t>
            </a:r>
            <a:endParaRPr lang="en-US" b="1" dirty="0"/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286" name="Google Shape;286;p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87" name="Google Shape;287;p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x-none"/>
              <a:t>8</a:t>
            </a:fld>
            <a:endParaRPr/>
          </a:p>
        </p:txBody>
      </p:sp>
      <p:pic>
        <p:nvPicPr>
          <p:cNvPr id="288" name="Google Shape;288;p36"/>
          <p:cNvPicPr preferRelativeResize="0"/>
          <p:nvPr/>
        </p:nvPicPr>
        <p:blipFill rotWithShape="1">
          <a:blip r:embed="rId3">
            <a:alphaModFix/>
          </a:blip>
          <a:srcRect l="21418" t="14881" r="22527" b="10714"/>
          <a:stretch/>
        </p:blipFill>
        <p:spPr>
          <a:xfrm>
            <a:off x="0" y="1"/>
            <a:ext cx="9144000" cy="68456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ECFD10DA-D176-4161-955A-0A485F3C99D9}"/>
              </a:ext>
            </a:extLst>
          </p:cNvPr>
          <p:cNvSpPr/>
          <p:nvPr/>
        </p:nvSpPr>
        <p:spPr>
          <a:xfrm>
            <a:off x="626724" y="4654193"/>
            <a:ext cx="8013842" cy="11712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631227BA-0443-421B-A578-5C4B54403A82}"/>
              </a:ext>
            </a:extLst>
          </p:cNvPr>
          <p:cNvSpPr txBox="1"/>
          <p:nvPr/>
        </p:nvSpPr>
        <p:spPr>
          <a:xfrm>
            <a:off x="626724" y="4654193"/>
            <a:ext cx="7890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b="1" dirty="0">
                <a:solidFill>
                  <a:schemeClr val="bg1"/>
                </a:solidFill>
              </a:rPr>
              <a:t>גלוקליזציה, היא תופעה המתארת מהלך בין שתי מגמות מנוגדות: גלובליזציה (עולמי) ולוקליזציה (מקומי).</a:t>
            </a:r>
          </a:p>
          <a:p>
            <a:pPr algn="ctr"/>
            <a:r>
              <a:rPr lang="he-IL" b="1" dirty="0">
                <a:solidFill>
                  <a:schemeClr val="bg1"/>
                </a:solidFill>
              </a:rPr>
              <a:t>עקרון זה מביא אותנו למצוא את נקודת האיזון בין הגלובלי ללוקלי.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8"/>
          <p:cNvPicPr preferRelativeResize="0"/>
          <p:nvPr/>
        </p:nvPicPr>
        <p:blipFill rotWithShape="1">
          <a:blip r:embed="rId3">
            <a:alphaModFix/>
          </a:blip>
          <a:srcRect l="21418" t="11011" r="22693" b="14285"/>
          <a:stretch/>
        </p:blipFill>
        <p:spPr>
          <a:xfrm>
            <a:off x="0" y="0"/>
            <a:ext cx="9144000" cy="6871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יונים">
  <a:themeElements>
    <a:clrScheme name="יונים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יונים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יונים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231</TotalTime>
  <Words>312</Words>
  <Application>Microsoft Office PowerPoint</Application>
  <PresentationFormat>‫הצגה על המסך (4:3)</PresentationFormat>
  <Paragraphs>49</Paragraphs>
  <Slides>16</Slides>
  <Notes>12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16</vt:i4>
      </vt:variant>
    </vt:vector>
  </HeadingPairs>
  <TitlesOfParts>
    <vt:vector size="23" baseType="lpstr">
      <vt:lpstr>Wingdings 3</vt:lpstr>
      <vt:lpstr>Century Gothic</vt:lpstr>
      <vt:lpstr>Rubik</vt:lpstr>
      <vt:lpstr>Arial</vt:lpstr>
      <vt:lpstr>Calibri</vt:lpstr>
      <vt:lpstr>Rubik Light</vt:lpstr>
      <vt:lpstr>יונים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יישום פעלנות במודל פמ"ע</vt:lpstr>
      <vt:lpstr>מצגת של PowerPoint‏</vt:lpstr>
      <vt:lpstr>מצגת של PowerPoint‏</vt:lpstr>
      <vt:lpstr>בחרו רכיב אחד פדגוגי ועקרון אחד מתוך הטבלה המצורפת וחישבו: 1. איפה המיקום האמיתי של בית הספר שלכם נמצא ביחס למה שבחרתם 2. איך אני יכול/ה לקדם את בית הספר שלי ברכיב שבחרתי.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שרי וייס</cp:lastModifiedBy>
  <cp:revision>28</cp:revision>
  <dcterms:modified xsi:type="dcterms:W3CDTF">2021-12-28T20:11:55Z</dcterms:modified>
</cp:coreProperties>
</file>