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3"/>
  </p:notesMasterIdLst>
  <p:sldIdLst>
    <p:sldId id="256" r:id="rId2"/>
    <p:sldId id="257" r:id="rId3"/>
    <p:sldId id="258" r:id="rId4"/>
    <p:sldId id="259" r:id="rId5"/>
    <p:sldId id="260" r:id="rId6"/>
    <p:sldId id="261" r:id="rId7"/>
    <p:sldId id="262" r:id="rId8"/>
    <p:sldId id="263" r:id="rId9"/>
    <p:sldId id="288" r:id="rId10"/>
    <p:sldId id="266" r:id="rId11"/>
    <p:sldId id="267" r:id="rId12"/>
    <p:sldId id="264"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Rubik Light" panose="020B0604020202020204" charset="-79"/>
      <p:bold r:id="rId38"/>
      <p:boldItalic r:id="rId39"/>
    </p:embeddedFont>
    <p:embeddedFont>
      <p:font typeface="Rubik" panose="020B0604020202020204" charset="-79"/>
      <p:regular r:id="rId40"/>
      <p:bold r:id="rId41"/>
      <p:italic r:id="rId42"/>
      <p:boldItalic r:id="rId43"/>
    </p:embeddedFont>
    <p:embeddedFont>
      <p:font typeface="Assistant" panose="020B0604020202020204" charset="-79"/>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20" y="44"/>
      </p:cViewPr>
      <p:guideLst>
        <p:guide orient="horz" pos="2160"/>
        <p:guide pos="2880"/>
      </p:guideLst>
    </p:cSldViewPr>
  </p:slideViewPr>
  <p:notesTextViewPr>
    <p:cViewPr>
      <p:scale>
        <a:sx n="1" d="1"/>
        <a:sy n="1" d="1"/>
      </p:scale>
      <p:origin x="0" y="-32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7554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893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99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dirty="0"/>
              <a:t>כל המצפן המערכתי לב לדעת פמ"ע לקידום מיומנויות ידע וערכים משפיע על כל מציאות החיים= "שלומות"- ההליך של ה"רצוא ושוב" של שלומות התלמיד- כל עיסוקיו הן בבית הספר והן מחוצה לו משפיע ומושפע.</a:t>
            </a:r>
            <a:endParaRPr dirty="0"/>
          </a:p>
          <a:p>
            <a:pPr marL="457200" marR="0" lvl="0" indent="-228600" algn="l" rtl="0">
              <a:lnSpc>
                <a:spcPct val="100000"/>
              </a:lnSpc>
              <a:spcBef>
                <a:spcPts val="0"/>
              </a:spcBef>
              <a:spcAft>
                <a:spcPts val="0"/>
              </a:spcAft>
              <a:buSzPts val="1400"/>
              <a:buNone/>
            </a:pPr>
            <a:r>
              <a:rPr lang="x-none" dirty="0"/>
              <a:t>ועל כן, תפקידנו המשמעותי להעמיק ולעסוק בתכלול של זהות ציונית דתית ובכך להביא,</a:t>
            </a:r>
            <a:endParaRPr dirty="0"/>
          </a:p>
          <a:p>
            <a:pPr marL="457200" marR="0" lvl="0" indent="-228600" algn="l" rtl="0">
              <a:lnSpc>
                <a:spcPct val="100000"/>
              </a:lnSpc>
              <a:spcBef>
                <a:spcPts val="0"/>
              </a:spcBef>
              <a:spcAft>
                <a:spcPts val="0"/>
              </a:spcAft>
              <a:buSzPts val="1400"/>
              <a:buNone/>
            </a:pPr>
            <a:r>
              <a:rPr lang="x-none" dirty="0"/>
              <a:t>שכל מה שיעשה התלמיד/ הבוגר/ עו"ה, ייצא מתוך "התכלול והזהות" ובכל דבר ימצא את ה' יתברך .</a:t>
            </a:r>
            <a:endParaRPr dirty="0"/>
          </a:p>
        </p:txBody>
      </p:sp>
      <p:sp>
        <p:nvSpPr>
          <p:cNvPr id="125" name="Google Shape;1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912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96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138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260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06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37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240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6910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672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x-none"/>
              <a:t>אתגר הרלוונטיות מקבל משנה תוקף, בעולם בו כל המציאות משתנה ורמה נוספת של אתגר הוא גיבוש הזהות הציונית דתית בעולם משתנה.</a:t>
            </a:r>
            <a:endParaRPr/>
          </a:p>
        </p:txBody>
      </p:sp>
      <p:sp>
        <p:nvSpPr>
          <p:cNvPr id="81" name="Google Shape;8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7352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073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43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941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484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665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01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502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342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6983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9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השקופית באה לבטא את ההבנה כי ההתמודדויות הנן חלק מהטבע של הבריאה- (אנחנו לא נבהלים) אלא מחפשים את התפקיד שלנו במציאות</a:t>
            </a:r>
            <a:endParaRPr/>
          </a:p>
        </p:txBody>
      </p:sp>
      <p:sp>
        <p:nvSpPr>
          <p:cNvPr id="87" name="Google Shape;8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15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הסיכום, חשוב שיתקבל ממקום של עוצמה- הרב קוק ראה את האתגרים הצפויים בדורנו אך כבר ידע להעריך כמה גודל ועוצמה הוא מכיל.</a:t>
            </a:r>
            <a:endParaRPr/>
          </a:p>
          <a:p>
            <a:pPr marL="457200" marR="0" lvl="0" indent="-228600" algn="l" rtl="0">
              <a:lnSpc>
                <a:spcPct val="100000"/>
              </a:lnSpc>
              <a:spcBef>
                <a:spcPts val="0"/>
              </a:spcBef>
              <a:spcAft>
                <a:spcPts val="0"/>
              </a:spcAft>
              <a:buSzPts val="1400"/>
              <a:buNone/>
            </a:pPr>
            <a:r>
              <a:rPr lang="x-none"/>
              <a:t>תמונת הרקע היא מכנס מנהיגי חינוך בבנייני האומה- להביע את העוצמה של הציבור שלנו.</a:t>
            </a:r>
            <a:endParaRPr/>
          </a:p>
        </p:txBody>
      </p:sp>
      <p:sp>
        <p:nvSpPr>
          <p:cNvPr id="329" name="Google Shape;32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46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השקופית הזו חזקה ביותר- ובאה להציג את הפער הגדול בין ההליכים הפדגוגיים במערכת החינוך, לבין הסוגיות שמעסיקות את בני הנוער (ואת הציבור כולו). הסוגיה של תפקידנו החינוכי במערכת הבית ספרית, כעונה/ מתייחסת/ מקדמת/ מעצימה את נושא הזהות ואת שאר האתגרים והמגמות</a:t>
            </a:r>
            <a:endParaRPr/>
          </a:p>
        </p:txBody>
      </p:sp>
      <p:sp>
        <p:nvSpPr>
          <p:cNvPr id="93" name="Google Shape;9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80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בלחיצה על הכפתור "לחץ כאן" נפתח עמוד של אתגרים בחמ"ד שמביא את סרטוני הגמר של מגמות תקשורת בחמ"ד ומעלה את הסוגיות שבהם הנוער מתעסק.</a:t>
            </a:r>
            <a:endParaRPr/>
          </a:p>
          <a:p>
            <a:pPr marL="457200" marR="0" lvl="0" indent="-228600" algn="l" rtl="0">
              <a:lnSpc>
                <a:spcPct val="100000"/>
              </a:lnSpc>
              <a:spcBef>
                <a:spcPts val="0"/>
              </a:spcBef>
              <a:spcAft>
                <a:spcPts val="0"/>
              </a:spcAft>
              <a:buSzPts val="1400"/>
              <a:buNone/>
            </a:pPr>
            <a:r>
              <a:rPr lang="x-none"/>
              <a:t>כל סרטון שמופק מעסיק את השכבה שעבדה על הסרטון, כלל בית הספר, משפחות התלמידים וכו'.</a:t>
            </a:r>
            <a:endParaRPr/>
          </a:p>
          <a:p>
            <a:pPr marL="457200" marR="0" lvl="0" indent="-228600" algn="l" rtl="0">
              <a:lnSpc>
                <a:spcPct val="100000"/>
              </a:lnSpc>
              <a:spcBef>
                <a:spcPts val="0"/>
              </a:spcBef>
              <a:spcAft>
                <a:spcPts val="0"/>
              </a:spcAft>
              <a:buSzPts val="1400"/>
              <a:buNone/>
            </a:pPr>
            <a:r>
              <a:rPr lang="x-none"/>
              <a:t>מה מקומנו בנושאים החזקים העולים מתוך הסרטונים?</a:t>
            </a:r>
            <a:endParaRPr/>
          </a:p>
        </p:txBody>
      </p:sp>
      <p:sp>
        <p:nvSpPr>
          <p:cNvPr id="99" name="Google Shape;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23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החינוך בחמ"ד רואה את תפקידו, כאחראי לסוגיות שהועלו בשקופיות הקודמות. תפקידו לראות את האתגרים וההזדמנויות, לגייס את ההיבטים הפדגוגיים והארגוניים (זה בעצם מהות המצפן המערכתי לב לדעת פמע לקידום ידע מיומנויות וערכים בחמ"ד)</a:t>
            </a:r>
            <a:endParaRPr/>
          </a:p>
          <a:p>
            <a:pPr marL="457200" marR="0" lvl="0" indent="-228600" algn="l" rtl="0">
              <a:lnSpc>
                <a:spcPct val="100000"/>
              </a:lnSpc>
              <a:spcBef>
                <a:spcPts val="0"/>
              </a:spcBef>
              <a:spcAft>
                <a:spcPts val="0"/>
              </a:spcAft>
              <a:buSzPts val="1400"/>
              <a:buNone/>
            </a:pPr>
            <a:r>
              <a:rPr lang="x-none"/>
              <a:t>כשהמטרה העיקרית היא "תכלול של זהות ציונית דתית"- שכל המערך הארגוני של בית הספר עונה ומתכתב עם האתגרים וכו'.</a:t>
            </a:r>
            <a:endParaRPr/>
          </a:p>
          <a:p>
            <a:pPr marL="457200" marR="0" lvl="0" indent="-228600" algn="l" rtl="0">
              <a:lnSpc>
                <a:spcPct val="100000"/>
              </a:lnSpc>
              <a:spcBef>
                <a:spcPts val="0"/>
              </a:spcBef>
              <a:spcAft>
                <a:spcPts val="0"/>
              </a:spcAft>
              <a:buSzPts val="1400"/>
              <a:buNone/>
            </a:pPr>
            <a:r>
              <a:rPr lang="x-none"/>
              <a:t>המקור ממסילת ישרים מעצים את ההבנה, כי בעצם חיפוש הזהות, להבין את תפקידנו פה בעולם- זו המטרה העיקרית ואדם חייב עסוק בה כ ימי חייו. </a:t>
            </a:r>
            <a:endParaRPr/>
          </a:p>
        </p:txBody>
      </p:sp>
      <p:sp>
        <p:nvSpPr>
          <p:cNvPr id="107" name="Google Shape;10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844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השקופית באה לסכם את השקופיות הקודמות.</a:t>
            </a:r>
            <a:endParaRPr/>
          </a:p>
          <a:p>
            <a:pPr marL="457200" marR="0" lvl="0" indent="-228600" algn="l" rtl="0">
              <a:lnSpc>
                <a:spcPct val="100000"/>
              </a:lnSpc>
              <a:spcBef>
                <a:spcPts val="0"/>
              </a:spcBef>
              <a:spcAft>
                <a:spcPts val="0"/>
              </a:spcAft>
              <a:buSzPts val="1400"/>
              <a:buNone/>
            </a:pPr>
            <a:r>
              <a:rPr lang="x-none"/>
              <a:t>לאור כל מה שראינו לעיל- החמ"ד נכנס לתוכנית של "המצפן המערכתי, לב לדעת לקידום ידע מיומנויות וערכים".</a:t>
            </a:r>
            <a:endParaRPr/>
          </a:p>
          <a:p>
            <a:pPr marL="457200" marR="0" lvl="0" indent="-228600" algn="l" rtl="0">
              <a:lnSpc>
                <a:spcPct val="100000"/>
              </a:lnSpc>
              <a:spcBef>
                <a:spcPts val="0"/>
              </a:spcBef>
              <a:spcAft>
                <a:spcPts val="0"/>
              </a:spcAft>
              <a:buSzPts val="1400"/>
              <a:buNone/>
            </a:pPr>
            <a:r>
              <a:rPr lang="x-none"/>
              <a:t>כאשר- המצפן המערכתי הוא המבט הארגוני שעונה ומתכתב עם האתגרים ומגייס את כל המערך הבית סרי על כל היבטיו לעניין.</a:t>
            </a:r>
            <a:endParaRPr/>
          </a:p>
          <a:p>
            <a:pPr marL="457200" marR="0" lvl="0" indent="-228600" algn="l" rtl="0">
              <a:lnSpc>
                <a:spcPct val="100000"/>
              </a:lnSpc>
              <a:spcBef>
                <a:spcPts val="0"/>
              </a:spcBef>
              <a:spcAft>
                <a:spcPts val="0"/>
              </a:spcAft>
              <a:buSzPts val="1400"/>
              <a:buNone/>
            </a:pPr>
            <a:r>
              <a:rPr lang="x-none"/>
              <a:t>"לב לדעת"- זה עיסוק לעומק שעצם התחום הפדגוגי מקבל שלב נוסף של מהות וזהות. ז"א שבתכני הלמידה- לא רק מעבירים את המידע אלא מגיעים אל לב ליבו של התלמיד.</a:t>
            </a:r>
            <a:endParaRPr/>
          </a:p>
          <a:p>
            <a:pPr marL="457200" marR="0" lvl="0" indent="-228600" algn="l" rtl="0">
              <a:lnSpc>
                <a:spcPct val="100000"/>
              </a:lnSpc>
              <a:spcBef>
                <a:spcPts val="0"/>
              </a:spcBef>
              <a:spcAft>
                <a:spcPts val="0"/>
              </a:spcAft>
              <a:buSzPts val="1400"/>
              <a:buNone/>
            </a:pPr>
            <a:r>
              <a:rPr lang="x-none"/>
              <a:t>ו"דמות הבוגר"- הם הדרכים בהם פועלים בהיבטים הפדגוגיים והארגוניים- ברמת התלמיד: קידום ידע מיומנויות, ערכים ופרקטיקות של הוראה משמעותית וברמת עו"ה – יישום הידע, מיומנויות וערכים, הזדהות של כל עו"ה עם המיומנויות הנ"ל וחשיבה על דרכי הטמעה- כל זאת בכדי להשפיע ע דמות הבוגר שיצא לעולם לאחר שנות לימודיו מוכן לכל אשר יידרש.</a:t>
            </a:r>
            <a:endParaRPr/>
          </a:p>
        </p:txBody>
      </p:sp>
      <p:sp>
        <p:nvSpPr>
          <p:cNvPr id="113" name="Google Shape;11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02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x-none"/>
              <a:t>השקופית באה לסכם את השקופיות הקודמות.</a:t>
            </a:r>
            <a:endParaRPr/>
          </a:p>
          <a:p>
            <a:pPr marL="457200" marR="0" lvl="0" indent="-228600" algn="l" rtl="0">
              <a:lnSpc>
                <a:spcPct val="100000"/>
              </a:lnSpc>
              <a:spcBef>
                <a:spcPts val="0"/>
              </a:spcBef>
              <a:spcAft>
                <a:spcPts val="0"/>
              </a:spcAft>
              <a:buSzPts val="1400"/>
              <a:buNone/>
            </a:pPr>
            <a:r>
              <a:rPr lang="x-none"/>
              <a:t>לאור כל מה שראינו לעיל- החמ"ד נכנס לתוכנית של "המצפן המערכתי, לב לדעת לקידום ידע מיומנויות וערכים".</a:t>
            </a:r>
            <a:endParaRPr/>
          </a:p>
          <a:p>
            <a:pPr marL="457200" marR="0" lvl="0" indent="-228600" algn="l" rtl="0">
              <a:lnSpc>
                <a:spcPct val="100000"/>
              </a:lnSpc>
              <a:spcBef>
                <a:spcPts val="0"/>
              </a:spcBef>
              <a:spcAft>
                <a:spcPts val="0"/>
              </a:spcAft>
              <a:buSzPts val="1400"/>
              <a:buNone/>
            </a:pPr>
            <a:r>
              <a:rPr lang="x-none"/>
              <a:t>כאשר- המצפן המערכתי הוא המבט הארגוני שעונה ומתכתב עם האתגרים ומגייס את כל המערך הבית סרי על כל היבטיו לעניין.</a:t>
            </a:r>
            <a:endParaRPr/>
          </a:p>
          <a:p>
            <a:pPr marL="457200" marR="0" lvl="0" indent="-228600" algn="l" rtl="0">
              <a:lnSpc>
                <a:spcPct val="100000"/>
              </a:lnSpc>
              <a:spcBef>
                <a:spcPts val="0"/>
              </a:spcBef>
              <a:spcAft>
                <a:spcPts val="0"/>
              </a:spcAft>
              <a:buSzPts val="1400"/>
              <a:buNone/>
            </a:pPr>
            <a:r>
              <a:rPr lang="x-none"/>
              <a:t>"לב לדעת"- זה עיסוק לעומק שעצם התחום הפדגוגי מקבל שלב נוסף של מהות וזהות. ז"א שבתכני הלמידה- לא רק מעבירים את המידע אלא מגיעים אל לב ליבו של התלמיד.</a:t>
            </a:r>
            <a:endParaRPr/>
          </a:p>
          <a:p>
            <a:pPr marL="457200" marR="0" lvl="0" indent="-228600" algn="l" rtl="0">
              <a:lnSpc>
                <a:spcPct val="100000"/>
              </a:lnSpc>
              <a:spcBef>
                <a:spcPts val="0"/>
              </a:spcBef>
              <a:spcAft>
                <a:spcPts val="0"/>
              </a:spcAft>
              <a:buSzPts val="1400"/>
              <a:buNone/>
            </a:pPr>
            <a:r>
              <a:rPr lang="x-none"/>
              <a:t>ו"דמות הבוגר"- הם הדרכים בהם פועלים בהיבטים הפדגוגיים והארגוניים- ברמת התלמיד: קידום ידע מיומנויות, ערכים ופרקטיקות של הוראה משמעותית וברמת עו"ה – יישום הידע, מיומנויות וערכים, הזדהות של כל עו"ה עם המיומנויות הנ"ל וחשיבה על דרכי הטמעה- כל זאת בכדי להשפיע ע דמות הבוגר שיצא לעולם לאחר שנות לימודיו מוכן לכל אשר יידרש.</a:t>
            </a:r>
            <a:endParaRPr/>
          </a:p>
        </p:txBody>
      </p:sp>
      <p:sp>
        <p:nvSpPr>
          <p:cNvPr id="119" name="Google Shape;1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x-none"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38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73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45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F5C4D42A-19CA-40FA-8A23-2BF8CA0C1191}" type="datetimeFigureOut">
              <a:rPr lang="he-IL" smtClean="0"/>
              <a:t>כ"ד/תמוז/תשפ"א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74FE18B-E659-45D8-81B3-11CFE039B661}" type="slidenum">
              <a:rPr lang="he-IL" smtClean="0"/>
              <a:t>‹#›</a:t>
            </a:fld>
            <a:endParaRPr lang="he-IL"/>
          </a:p>
        </p:txBody>
      </p:sp>
    </p:spTree>
    <p:extLst>
      <p:ext uri="{BB962C8B-B14F-4D97-AF65-F5344CB8AC3E}">
        <p14:creationId xmlns:p14="http://schemas.microsoft.com/office/powerpoint/2010/main" val="340148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123migdal.wixsite.com/pama/copy-2-of-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1"/>
          <p:cNvPicPr preferRelativeResize="0"/>
          <p:nvPr/>
        </p:nvPicPr>
        <p:blipFill rotWithShape="1">
          <a:blip r:embed="rId3">
            <a:alphaModFix/>
          </a:blip>
          <a:srcRect/>
          <a:stretch/>
        </p:blipFill>
        <p:spPr>
          <a:xfrm>
            <a:off x="-82550" y="-57150"/>
            <a:ext cx="9309100" cy="69738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r>
              <a:rPr lang="he-IL" sz="4860" b="1" dirty="0" smtClean="0">
                <a:solidFill>
                  <a:srgbClr val="3BB9A9"/>
                </a:solidFill>
                <a:latin typeface="Rubik Light"/>
                <a:ea typeface="Rubik Light"/>
                <a:cs typeface="Rubik Light"/>
                <a:sym typeface="Rubik Light"/>
              </a:rPr>
              <a:t>יישום </a:t>
            </a:r>
            <a:r>
              <a:rPr lang="he-IL" sz="4860" b="1" dirty="0" err="1" smtClean="0">
                <a:solidFill>
                  <a:srgbClr val="3BB9A9"/>
                </a:solidFill>
                <a:latin typeface="Rubik Light"/>
                <a:ea typeface="Rubik Light"/>
                <a:cs typeface="Rubik Light"/>
                <a:sym typeface="Rubik Light"/>
              </a:rPr>
              <a:t>פעלנות</a:t>
            </a:r>
            <a:r>
              <a:rPr lang="he-IL" sz="4860" b="1" dirty="0" smtClean="0">
                <a:solidFill>
                  <a:srgbClr val="3BB9A9"/>
                </a:solidFill>
                <a:latin typeface="Rubik Light"/>
                <a:ea typeface="Rubik Light"/>
                <a:cs typeface="Rubik Light"/>
                <a:sym typeface="Rubik Light"/>
              </a:rPr>
              <a:t> במודל </a:t>
            </a:r>
            <a:r>
              <a:rPr lang="he-IL" sz="4860" b="1" dirty="0" err="1" smtClean="0">
                <a:solidFill>
                  <a:srgbClr val="3BB9A9"/>
                </a:solidFill>
                <a:latin typeface="Rubik Light"/>
                <a:ea typeface="Rubik Light"/>
                <a:cs typeface="Rubik Light"/>
                <a:sym typeface="Rubik Light"/>
              </a:rPr>
              <a:t>פמ"ע</a:t>
            </a:r>
            <a:endParaRPr sz="4860" b="1" dirty="0">
              <a:solidFill>
                <a:srgbClr val="3BB9A9"/>
              </a:solidFill>
              <a:latin typeface="Rubik Light"/>
              <a:ea typeface="Rubik Light"/>
              <a:cs typeface="Rubik Light"/>
              <a:sym typeface="Rubik Light"/>
            </a:endParaRPr>
          </a:p>
        </p:txBody>
      </p:sp>
      <p:sp>
        <p:nvSpPr>
          <p:cNvPr id="149" name="Google Shape;149;p21"/>
          <p:cNvSpPr txBox="1"/>
          <p:nvPr/>
        </p:nvSpPr>
        <p:spPr>
          <a:xfrm>
            <a:off x="237400" y="1825625"/>
            <a:ext cx="8554908" cy="4351338"/>
          </a:xfrm>
          <a:prstGeom prst="rect">
            <a:avLst/>
          </a:prstGeom>
          <a:noFill/>
          <a:ln>
            <a:noFill/>
          </a:ln>
        </p:spPr>
        <p:txBody>
          <a:bodyPr spcFirstLastPara="1" wrap="square" lIns="91425" tIns="45700" rIns="91425" bIns="45700" anchor="t" anchorCtr="0">
            <a:noAutofit/>
          </a:bodyPr>
          <a:lstStyle/>
          <a:p>
            <a:pPr marL="457200" marR="0" lvl="0" indent="-228600" algn="r" rtl="1">
              <a:lnSpc>
                <a:spcPct val="130000"/>
              </a:lnSpc>
              <a:spcBef>
                <a:spcPts val="1000"/>
              </a:spcBef>
              <a:spcAft>
                <a:spcPts val="0"/>
              </a:spcAft>
              <a:buClr>
                <a:schemeClr val="dk1"/>
              </a:buClr>
              <a:buSzPts val="2400"/>
              <a:buFont typeface="Arial"/>
              <a:buNone/>
            </a:pPr>
            <a:r>
              <a:rPr lang="he-IL" sz="2520" b="0" i="0" u="none" strike="noStrike" cap="none" dirty="0" smtClean="0">
                <a:solidFill>
                  <a:srgbClr val="002060"/>
                </a:solidFill>
                <a:latin typeface="Calibri"/>
                <a:ea typeface="Calibri"/>
                <a:cs typeface="Calibri"/>
                <a:sym typeface="Calibri"/>
              </a:rPr>
              <a:t>* </a:t>
            </a:r>
            <a:r>
              <a:rPr lang="x-none" sz="2520" b="0" i="0" u="none" strike="noStrike" cap="none" dirty="0" smtClean="0">
                <a:solidFill>
                  <a:srgbClr val="002060"/>
                </a:solidFill>
                <a:latin typeface="Calibri"/>
                <a:ea typeface="Calibri"/>
                <a:cs typeface="Calibri"/>
                <a:sym typeface="Calibri"/>
              </a:rPr>
              <a:t>מודל </a:t>
            </a:r>
            <a:r>
              <a:rPr lang="x-none" sz="2520" b="0" i="0" u="none" strike="noStrike" cap="none" dirty="0">
                <a:solidFill>
                  <a:srgbClr val="002060"/>
                </a:solidFill>
                <a:latin typeface="Calibri"/>
                <a:ea typeface="Calibri"/>
                <a:cs typeface="Calibri"/>
                <a:sym typeface="Calibri"/>
              </a:rPr>
              <a:t>הפמ"ע מגדיר תהליך ליישום פעלנות אישית ושיתופית </a:t>
            </a:r>
            <a:endParaRPr dirty="0"/>
          </a:p>
          <a:p>
            <a:pPr marL="457200" marR="0" lvl="0" indent="-228600" algn="r" rtl="1">
              <a:lnSpc>
                <a:spcPct val="130000"/>
              </a:lnSpc>
              <a:spcBef>
                <a:spcPts val="2200"/>
              </a:spcBef>
              <a:spcAft>
                <a:spcPts val="0"/>
              </a:spcAft>
              <a:buClr>
                <a:schemeClr val="dk1"/>
              </a:buClr>
              <a:buSzPts val="2400"/>
              <a:buFont typeface="Arial"/>
              <a:buNone/>
            </a:pPr>
            <a:r>
              <a:rPr lang="he-IL" sz="2520" b="0" i="0" u="none" strike="noStrike" cap="none" dirty="0" smtClean="0">
                <a:solidFill>
                  <a:srgbClr val="002060"/>
                </a:solidFill>
                <a:latin typeface="Calibri"/>
                <a:ea typeface="Calibri"/>
                <a:cs typeface="Calibri"/>
                <a:sym typeface="Calibri"/>
              </a:rPr>
              <a:t>* </a:t>
            </a:r>
            <a:r>
              <a:rPr lang="x-none" sz="2520" b="0" i="0" u="none" strike="noStrike" cap="none" dirty="0" smtClean="0">
                <a:solidFill>
                  <a:srgbClr val="002060"/>
                </a:solidFill>
                <a:latin typeface="Calibri"/>
                <a:ea typeface="Calibri"/>
                <a:cs typeface="Calibri"/>
                <a:sym typeface="Calibri"/>
              </a:rPr>
              <a:t>יישום </a:t>
            </a:r>
            <a:r>
              <a:rPr lang="x-none" sz="2520" b="0" i="0" u="none" strike="noStrike" cap="none" dirty="0">
                <a:solidFill>
                  <a:srgbClr val="002060"/>
                </a:solidFill>
                <a:latin typeface="Calibri"/>
                <a:ea typeface="Calibri"/>
                <a:cs typeface="Calibri"/>
                <a:sym typeface="Calibri"/>
              </a:rPr>
              <a:t>פעלנות במודל הפמ"ע משמעותו הפעלת הפמ"ע ככלי לעיצוב עתיד רצוי במציאות משתנה. </a:t>
            </a:r>
            <a:endParaRPr sz="2520" b="0" i="0" u="none" strike="noStrike" cap="none" dirty="0">
              <a:solidFill>
                <a:srgbClr val="002060"/>
              </a:solidFill>
              <a:latin typeface="Calibri"/>
              <a:ea typeface="Calibri"/>
              <a:cs typeface="Calibri"/>
              <a:sym typeface="Calibri"/>
            </a:endParaRPr>
          </a:p>
          <a:p>
            <a:pPr marL="457200" marR="0" lvl="0" indent="-228600" algn="r" rtl="1">
              <a:lnSpc>
                <a:spcPct val="130000"/>
              </a:lnSpc>
              <a:spcBef>
                <a:spcPts val="2200"/>
              </a:spcBef>
              <a:spcAft>
                <a:spcPts val="0"/>
              </a:spcAft>
              <a:buClr>
                <a:schemeClr val="dk1"/>
              </a:buClr>
              <a:buSzPts val="2400"/>
              <a:buFont typeface="Arial"/>
              <a:buNone/>
            </a:pPr>
            <a:r>
              <a:rPr lang="he-IL" sz="2520" b="0" i="0" u="none" strike="noStrike" cap="none" dirty="0" smtClean="0">
                <a:solidFill>
                  <a:srgbClr val="002060"/>
                </a:solidFill>
                <a:latin typeface="Calibri"/>
                <a:ea typeface="Calibri"/>
                <a:cs typeface="Calibri"/>
                <a:sym typeface="Calibri"/>
              </a:rPr>
              <a:t>* </a:t>
            </a:r>
            <a:r>
              <a:rPr lang="x-none" sz="2520" b="0" i="0" u="none" strike="noStrike" cap="none" dirty="0" smtClean="0">
                <a:solidFill>
                  <a:srgbClr val="002060"/>
                </a:solidFill>
                <a:latin typeface="Calibri"/>
                <a:ea typeface="Calibri"/>
                <a:cs typeface="Calibri"/>
                <a:sym typeface="Calibri"/>
              </a:rPr>
              <a:t>בתהליך </a:t>
            </a:r>
            <a:r>
              <a:rPr lang="x-none" sz="2520" b="0" i="0" u="none" strike="noStrike" cap="none" dirty="0">
                <a:solidFill>
                  <a:srgbClr val="002060"/>
                </a:solidFill>
                <a:latin typeface="Calibri"/>
                <a:ea typeface="Calibri"/>
                <a:cs typeface="Calibri"/>
                <a:sym typeface="Calibri"/>
              </a:rPr>
              <a:t>פעלני זה מזהים את האתגרים וההזדמנויות הנגזרים מהמגמות, קובעים יעדים ויוזמים ומבצעים פעילויות להשגתם. </a:t>
            </a:r>
            <a:endParaRPr dirty="0"/>
          </a:p>
          <a:p>
            <a:pPr marL="914400" marR="0" lvl="1" indent="-228600" algn="r" rtl="1">
              <a:lnSpc>
                <a:spcPct val="70000"/>
              </a:lnSpc>
              <a:spcBef>
                <a:spcPts val="1700"/>
              </a:spcBef>
              <a:spcAft>
                <a:spcPts val="0"/>
              </a:spcAft>
              <a:buClr>
                <a:srgbClr val="888888"/>
              </a:buClr>
              <a:buSzPts val="2000"/>
              <a:buFont typeface="Arial"/>
              <a:buNone/>
            </a:pPr>
            <a:r>
              <a:rPr lang="x-none" sz="2240" b="0" i="0" u="none" strike="noStrike" cap="none" dirty="0">
                <a:solidFill>
                  <a:srgbClr val="002060"/>
                </a:solidFill>
                <a:latin typeface="Calibri"/>
                <a:ea typeface="Calibri"/>
                <a:cs typeface="Calibri"/>
                <a:sym typeface="Calibri"/>
              </a:rPr>
              <a:t> </a:t>
            </a:r>
            <a:endParaRPr sz="2240" b="0" i="0" u="none" strike="noStrike" cap="none" dirty="0">
              <a:solidFill>
                <a:srgbClr val="002060"/>
              </a:solidFill>
              <a:latin typeface="Calibri"/>
              <a:ea typeface="Calibri"/>
              <a:cs typeface="Calibri"/>
              <a:sym typeface="Calibri"/>
            </a:endParaRPr>
          </a:p>
        </p:txBody>
      </p:sp>
      <p:pic>
        <p:nvPicPr>
          <p:cNvPr id="150" name="Google Shape;150;p21" descr="H:\גיבוי עופר\חקר העתיד 2\FutureCode1\לקוחות\משרד החינוך\Education 2030 OECD\הטמעת חינוך 2030 במערכת החינוך בישראל\תמונות ואייקונים של מצפן למידה 2030\agency.PNG"/>
          <p:cNvPicPr preferRelativeResize="0"/>
          <p:nvPr/>
        </p:nvPicPr>
        <p:blipFill rotWithShape="1">
          <a:blip r:embed="rId3">
            <a:alphaModFix/>
          </a:blip>
          <a:srcRect/>
          <a:stretch/>
        </p:blipFill>
        <p:spPr>
          <a:xfrm>
            <a:off x="0" y="4785237"/>
            <a:ext cx="1643439" cy="2072763"/>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p:nvPr/>
        </p:nvSpPr>
        <p:spPr>
          <a:xfrm>
            <a:off x="-3385" y="369629"/>
            <a:ext cx="9144000" cy="1138773"/>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x-none" sz="3200" b="1" i="0" u="none" strike="noStrike" cap="none" dirty="0">
                <a:solidFill>
                  <a:srgbClr val="3BB9A9"/>
                </a:solidFill>
                <a:latin typeface="Rubik Light"/>
                <a:ea typeface="Rubik Light"/>
                <a:cs typeface="Rubik Light"/>
                <a:sym typeface="Rubik Light"/>
              </a:rPr>
              <a:t> </a:t>
            </a:r>
            <a:endParaRPr sz="3200" b="1" i="0" u="none" strike="noStrike" cap="none" dirty="0">
              <a:solidFill>
                <a:srgbClr val="3BB9A9"/>
              </a:solidFill>
              <a:latin typeface="Rubik Light"/>
              <a:ea typeface="Rubik Light"/>
              <a:cs typeface="Rubik Light"/>
              <a:sym typeface="Rubik Light"/>
            </a:endParaRPr>
          </a:p>
          <a:p>
            <a:pPr marL="0" marR="0" lvl="0" indent="0" algn="ctr" rtl="0">
              <a:lnSpc>
                <a:spcPct val="100000"/>
              </a:lnSpc>
              <a:spcBef>
                <a:spcPts val="0"/>
              </a:spcBef>
              <a:spcAft>
                <a:spcPts val="0"/>
              </a:spcAft>
              <a:buNone/>
            </a:pPr>
            <a:r>
              <a:rPr lang="x-none" sz="3600" b="1" i="0" u="none" strike="noStrike" cap="none" dirty="0">
                <a:solidFill>
                  <a:srgbClr val="3BB9A9"/>
                </a:solidFill>
                <a:latin typeface="Rubik Light"/>
                <a:ea typeface="Rubik Light"/>
                <a:cs typeface="Rubik Light"/>
                <a:sym typeface="Rubik Light"/>
              </a:rPr>
              <a:t>רלוונטיות </a:t>
            </a:r>
            <a:r>
              <a:rPr lang="he-IL" sz="3600" b="1" dirty="0" smtClean="0">
                <a:solidFill>
                  <a:srgbClr val="3BB9A9"/>
                </a:solidFill>
                <a:latin typeface="Rubik Light"/>
                <a:ea typeface="Rubik Light"/>
                <a:cs typeface="Rubik Light"/>
                <a:sym typeface="Rubik Light"/>
              </a:rPr>
              <a:t>בחינוך</a:t>
            </a:r>
            <a:r>
              <a:rPr lang="x-none" sz="3600" b="1" i="0" u="none" strike="noStrike" cap="none" dirty="0" smtClean="0">
                <a:solidFill>
                  <a:srgbClr val="3BB9A9"/>
                </a:solidFill>
                <a:latin typeface="Rubik Light"/>
                <a:ea typeface="Rubik Light"/>
                <a:cs typeface="Rubik Light"/>
                <a:sym typeface="Rubik Light"/>
              </a:rPr>
              <a:t>- </a:t>
            </a:r>
            <a:r>
              <a:rPr lang="x-none" sz="3600" b="1" i="0" u="none" strike="noStrike" cap="none" dirty="0">
                <a:solidFill>
                  <a:srgbClr val="3BB9A9"/>
                </a:solidFill>
                <a:latin typeface="Rubik Light"/>
                <a:ea typeface="Rubik Light"/>
                <a:cs typeface="Rubik Light"/>
                <a:sym typeface="Rubik Light"/>
              </a:rPr>
              <a:t>שלומות בממדי החיים</a:t>
            </a:r>
            <a:r>
              <a:rPr lang="x-none" sz="3200" b="0" i="0" u="none" strike="noStrike" cap="none" dirty="0">
                <a:solidFill>
                  <a:srgbClr val="000000"/>
                </a:solidFill>
                <a:latin typeface="Arial"/>
                <a:ea typeface="Arial"/>
                <a:cs typeface="Arial"/>
                <a:sym typeface="Arial"/>
              </a:rPr>
              <a:t> </a:t>
            </a:r>
            <a:endParaRPr sz="3200" b="0" i="0" u="none" strike="noStrike" cap="none" dirty="0">
              <a:solidFill>
                <a:srgbClr val="000000"/>
              </a:solidFill>
              <a:latin typeface="Arial"/>
              <a:ea typeface="Arial"/>
              <a:cs typeface="Arial"/>
              <a:sym typeface="Arial"/>
            </a:endParaRPr>
          </a:p>
        </p:txBody>
      </p:sp>
      <p:sp>
        <p:nvSpPr>
          <p:cNvPr id="156" name="Google Shape;156;p22"/>
          <p:cNvSpPr/>
          <p:nvPr/>
        </p:nvSpPr>
        <p:spPr>
          <a:xfrm>
            <a:off x="265471" y="1323439"/>
            <a:ext cx="3628103" cy="7386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57" name="Google Shape;157;p22"/>
          <p:cNvGrpSpPr/>
          <p:nvPr/>
        </p:nvGrpSpPr>
        <p:grpSpPr>
          <a:xfrm>
            <a:off x="1410528" y="1555012"/>
            <a:ext cx="6651522" cy="4630992"/>
            <a:chOff x="2090403" y="976791"/>
            <a:chExt cx="5252927" cy="3831620"/>
          </a:xfrm>
        </p:grpSpPr>
        <p:sp>
          <p:nvSpPr>
            <p:cNvPr id="158" name="Google Shape;158;p22"/>
            <p:cNvSpPr/>
            <p:nvPr/>
          </p:nvSpPr>
          <p:spPr>
            <a:xfrm>
              <a:off x="2090403" y="976791"/>
              <a:ext cx="5049781" cy="3831620"/>
            </a:xfrm>
            <a:prstGeom prst="ellipse">
              <a:avLst/>
            </a:prstGeom>
            <a:solidFill>
              <a:schemeClr val="lt1"/>
            </a:solidFill>
            <a:ln w="9525" cap="flat" cmpd="sng">
              <a:solidFill>
                <a:srgbClr val="A5A5A5"/>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9" name="Google Shape;159;p22"/>
            <p:cNvPicPr preferRelativeResize="0"/>
            <p:nvPr/>
          </p:nvPicPr>
          <p:blipFill rotWithShape="1">
            <a:blip r:embed="rId3">
              <a:alphaModFix/>
            </a:blip>
            <a:srcRect/>
            <a:stretch/>
          </p:blipFill>
          <p:spPr>
            <a:xfrm>
              <a:off x="3166107" y="1576128"/>
              <a:ext cx="2971800" cy="2705100"/>
            </a:xfrm>
            <a:prstGeom prst="rect">
              <a:avLst/>
            </a:prstGeom>
            <a:noFill/>
            <a:ln>
              <a:noFill/>
            </a:ln>
          </p:spPr>
        </p:pic>
        <p:sp>
          <p:nvSpPr>
            <p:cNvPr id="160" name="Google Shape;160;p22"/>
            <p:cNvSpPr txBox="1"/>
            <p:nvPr/>
          </p:nvSpPr>
          <p:spPr>
            <a:xfrm>
              <a:off x="5873764" y="2467399"/>
              <a:ext cx="803821"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דיור</a:t>
              </a:r>
              <a:endParaRPr/>
            </a:p>
          </p:txBody>
        </p:sp>
        <p:sp>
          <p:nvSpPr>
            <p:cNvPr id="161" name="Google Shape;161;p22"/>
            <p:cNvSpPr txBox="1"/>
            <p:nvPr/>
          </p:nvSpPr>
          <p:spPr>
            <a:xfrm>
              <a:off x="5609439" y="1732906"/>
              <a:ext cx="803821"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הכנסה</a:t>
              </a:r>
              <a:endParaRPr/>
            </a:p>
          </p:txBody>
        </p:sp>
        <p:sp>
          <p:nvSpPr>
            <p:cNvPr id="162" name="Google Shape;162;p22"/>
            <p:cNvSpPr txBox="1"/>
            <p:nvPr/>
          </p:nvSpPr>
          <p:spPr>
            <a:xfrm>
              <a:off x="4896966" y="1267019"/>
              <a:ext cx="1018170" cy="28011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rgbClr val="0070C0"/>
                  </a:solidFill>
                  <a:latin typeface="Arial"/>
                  <a:ea typeface="Arial"/>
                  <a:cs typeface="Arial"/>
                  <a:sym typeface="Arial"/>
                </a:rPr>
                <a:t>תעסוקה</a:t>
              </a:r>
              <a:endParaRPr sz="1600" b="0" i="0" u="none" strike="noStrike" cap="none">
                <a:solidFill>
                  <a:srgbClr val="0070C0"/>
                </a:solidFill>
                <a:latin typeface="Arial"/>
                <a:ea typeface="Arial"/>
                <a:cs typeface="Arial"/>
                <a:sym typeface="Arial"/>
              </a:endParaRPr>
            </a:p>
          </p:txBody>
        </p:sp>
        <p:sp>
          <p:nvSpPr>
            <p:cNvPr id="163" name="Google Shape;163;p22"/>
            <p:cNvSpPr txBox="1"/>
            <p:nvPr/>
          </p:nvSpPr>
          <p:spPr>
            <a:xfrm>
              <a:off x="5655307" y="3106465"/>
              <a:ext cx="1688023" cy="58477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איזון עבודה/</a:t>
              </a:r>
              <a:endParaRPr/>
            </a:p>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 פנאי</a:t>
              </a:r>
              <a:endParaRPr sz="1600" b="0" i="0" u="none" strike="noStrike" cap="none">
                <a:solidFill>
                  <a:schemeClr val="accent1"/>
                </a:solidFill>
                <a:latin typeface="Arial"/>
                <a:ea typeface="Arial"/>
                <a:cs typeface="Arial"/>
                <a:sym typeface="Arial"/>
              </a:endParaRPr>
            </a:p>
          </p:txBody>
        </p:sp>
        <p:sp>
          <p:nvSpPr>
            <p:cNvPr id="164" name="Google Shape;164;p22"/>
            <p:cNvSpPr txBox="1"/>
            <p:nvPr/>
          </p:nvSpPr>
          <p:spPr>
            <a:xfrm>
              <a:off x="2759145" y="3749006"/>
              <a:ext cx="884203"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בריאות</a:t>
              </a:r>
              <a:endParaRPr/>
            </a:p>
          </p:txBody>
        </p:sp>
        <p:sp>
          <p:nvSpPr>
            <p:cNvPr id="165" name="Google Shape;165;p22"/>
            <p:cNvSpPr txBox="1"/>
            <p:nvPr/>
          </p:nvSpPr>
          <p:spPr>
            <a:xfrm>
              <a:off x="5584272" y="3727771"/>
              <a:ext cx="803821"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ביטחון</a:t>
              </a:r>
              <a:endParaRPr/>
            </a:p>
          </p:txBody>
        </p:sp>
        <p:sp>
          <p:nvSpPr>
            <p:cNvPr id="166" name="Google Shape;166;p22"/>
            <p:cNvSpPr txBox="1"/>
            <p:nvPr/>
          </p:nvSpPr>
          <p:spPr>
            <a:xfrm>
              <a:off x="3131040" y="4290966"/>
              <a:ext cx="2995673" cy="36933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800" b="0" i="0" u="none" strike="noStrike" cap="none">
                  <a:solidFill>
                    <a:schemeClr val="accent1"/>
                  </a:solidFill>
                  <a:latin typeface="Arial"/>
                  <a:ea typeface="Arial"/>
                  <a:cs typeface="Arial"/>
                  <a:sym typeface="Arial"/>
                </a:rPr>
                <a:t>שביעות רצון מהחיים</a:t>
              </a:r>
              <a:endParaRPr sz="1800" b="0" i="0" u="none" strike="noStrike" cap="none">
                <a:solidFill>
                  <a:schemeClr val="accent1"/>
                </a:solidFill>
                <a:latin typeface="Arial"/>
                <a:ea typeface="Arial"/>
                <a:cs typeface="Arial"/>
                <a:sym typeface="Arial"/>
              </a:endParaRPr>
            </a:p>
          </p:txBody>
        </p:sp>
        <p:sp>
          <p:nvSpPr>
            <p:cNvPr id="167" name="Google Shape;167;p22"/>
            <p:cNvSpPr txBox="1"/>
            <p:nvPr/>
          </p:nvSpPr>
          <p:spPr>
            <a:xfrm>
              <a:off x="2149582" y="3180412"/>
              <a:ext cx="1219125" cy="584775"/>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מעורבות אזרחית</a:t>
              </a:r>
              <a:endParaRPr/>
            </a:p>
          </p:txBody>
        </p:sp>
        <p:sp>
          <p:nvSpPr>
            <p:cNvPr id="168" name="Google Shape;168;p22"/>
            <p:cNvSpPr txBox="1"/>
            <p:nvPr/>
          </p:nvSpPr>
          <p:spPr>
            <a:xfrm>
              <a:off x="3175873" y="1275408"/>
              <a:ext cx="1002541"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קהילה</a:t>
              </a:r>
              <a:endParaRPr/>
            </a:p>
          </p:txBody>
        </p:sp>
        <p:sp>
          <p:nvSpPr>
            <p:cNvPr id="169" name="Google Shape;169;p22"/>
            <p:cNvSpPr txBox="1"/>
            <p:nvPr/>
          </p:nvSpPr>
          <p:spPr>
            <a:xfrm>
              <a:off x="2606946" y="1884990"/>
              <a:ext cx="991379"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חינוך</a:t>
              </a:r>
              <a:endParaRPr/>
            </a:p>
          </p:txBody>
        </p:sp>
        <p:sp>
          <p:nvSpPr>
            <p:cNvPr id="170" name="Google Shape;170;p22"/>
            <p:cNvSpPr txBox="1"/>
            <p:nvPr/>
          </p:nvSpPr>
          <p:spPr>
            <a:xfrm>
              <a:off x="2225547" y="2541138"/>
              <a:ext cx="1219125"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סביבה</a:t>
              </a:r>
              <a:endParaRPr/>
            </a:p>
          </p:txBody>
        </p:sp>
      </p:grpSp>
      <p:pic>
        <p:nvPicPr>
          <p:cNvPr id="171" name="Google Shape;171;p22"/>
          <p:cNvPicPr preferRelativeResize="0"/>
          <p:nvPr/>
        </p:nvPicPr>
        <p:blipFill rotWithShape="1">
          <a:blip r:embed="rId4">
            <a:alphaModFix/>
          </a:blip>
          <a:srcRect/>
          <a:stretch/>
        </p:blipFill>
        <p:spPr>
          <a:xfrm>
            <a:off x="97871" y="79460"/>
            <a:ext cx="655826" cy="655826"/>
          </a:xfrm>
          <a:prstGeom prst="rect">
            <a:avLst/>
          </a:prstGeom>
          <a:noFill/>
          <a:ln>
            <a:noFill/>
          </a:ln>
        </p:spPr>
      </p:pic>
      <p:sp>
        <p:nvSpPr>
          <p:cNvPr id="172" name="Google Shape;172;p22"/>
          <p:cNvSpPr txBox="1">
            <a:spLocks noGrp="1"/>
          </p:cNvSpPr>
          <p:nvPr>
            <p:ph type="sldNum" idx="12"/>
          </p:nvPr>
        </p:nvSpPr>
        <p:spPr>
          <a:xfrm>
            <a:off x="8321186" y="6201606"/>
            <a:ext cx="68433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fld id="{00000000-1234-1234-1234-123412341234}" type="slidenum">
              <a:rPr lang="x-none" sz="1800" b="1">
                <a:solidFill>
                  <a:schemeClr val="lt1"/>
                </a:solidFill>
                <a:latin typeface="Rubik"/>
                <a:ea typeface="Rubik"/>
                <a:cs typeface="Rubik"/>
                <a:sym typeface="Rubik"/>
              </a:rPr>
              <a:t>11</a:t>
            </a:fld>
            <a:endParaRPr sz="1800" b="1">
              <a:solidFill>
                <a:schemeClr val="lt1"/>
              </a:solidFill>
              <a:latin typeface="Rubik"/>
              <a:ea typeface="Rubik"/>
              <a:cs typeface="Rubik"/>
              <a:sym typeface="Rubik"/>
            </a:endParaRPr>
          </a:p>
        </p:txBody>
      </p:sp>
      <p:sp>
        <p:nvSpPr>
          <p:cNvPr id="173" name="Google Shape;173;p22"/>
          <p:cNvSpPr txBox="1"/>
          <p:nvPr/>
        </p:nvSpPr>
        <p:spPr>
          <a:xfrm>
            <a:off x="6375428" y="2892592"/>
            <a:ext cx="1017839"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דת /הלכה</a:t>
            </a:r>
            <a:endParaRPr sz="1600" b="0" i="0" u="none" strike="noStrike" cap="none">
              <a:solidFill>
                <a:schemeClr val="accent1"/>
              </a:solidFill>
              <a:latin typeface="Arial"/>
              <a:ea typeface="Arial"/>
              <a:cs typeface="Arial"/>
              <a:sym typeface="Arial"/>
            </a:endParaRPr>
          </a:p>
        </p:txBody>
      </p:sp>
      <p:sp>
        <p:nvSpPr>
          <p:cNvPr id="174" name="Google Shape;174;p22"/>
          <p:cNvSpPr txBox="1"/>
          <p:nvPr/>
        </p:nvSpPr>
        <p:spPr>
          <a:xfrm>
            <a:off x="4010978" y="1781966"/>
            <a:ext cx="1193388" cy="338554"/>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None/>
            </a:pPr>
            <a:r>
              <a:rPr lang="x-none" sz="1600" b="0" i="0" u="none" strike="noStrike" cap="none">
                <a:solidFill>
                  <a:schemeClr val="accent1"/>
                </a:solidFill>
                <a:latin typeface="Arial"/>
                <a:ea typeface="Arial"/>
                <a:cs typeface="Arial"/>
                <a:sym typeface="Arial"/>
              </a:rPr>
              <a:t>אמונה/ זהות</a:t>
            </a:r>
            <a:endParaRPr sz="1600" b="0" i="0" u="none" strike="noStrike" cap="none">
              <a:solidFill>
                <a:schemeClr val="accen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rotWithShape="1">
          <a:blip r:embed="rId3">
            <a:alphaModFix/>
          </a:blip>
          <a:srcRect/>
          <a:stretch/>
        </p:blipFill>
        <p:spPr>
          <a:xfrm>
            <a:off x="0" y="0"/>
            <a:ext cx="10059988" cy="68580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87" name="Google Shape;187;p2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188" name="Google Shape;188;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13</a:t>
            </a:fld>
            <a:endParaRPr/>
          </a:p>
        </p:txBody>
      </p:sp>
      <p:pic>
        <p:nvPicPr>
          <p:cNvPr id="189" name="Google Shape;189;p24"/>
          <p:cNvPicPr preferRelativeResize="0"/>
          <p:nvPr/>
        </p:nvPicPr>
        <p:blipFill rotWithShape="1">
          <a:blip r:embed="rId3">
            <a:alphaModFix/>
          </a:blip>
          <a:srcRect l="18406" t="16070" r="19012" b="6250"/>
          <a:stretch/>
        </p:blipFill>
        <p:spPr>
          <a:xfrm>
            <a:off x="1"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95" name="Google Shape;195;p2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196" name="Google Shape;196;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14</a:t>
            </a:fld>
            <a:endParaRPr/>
          </a:p>
        </p:txBody>
      </p:sp>
      <p:pic>
        <p:nvPicPr>
          <p:cNvPr id="197" name="Google Shape;197;p25"/>
          <p:cNvPicPr preferRelativeResize="0"/>
          <p:nvPr/>
        </p:nvPicPr>
        <p:blipFill rotWithShape="1">
          <a:blip r:embed="rId3">
            <a:alphaModFix/>
          </a:blip>
          <a:srcRect l="17904" t="12202" r="19013" b="6249"/>
          <a:stretch/>
        </p:blipFill>
        <p:spPr>
          <a:xfrm>
            <a:off x="0" y="0"/>
            <a:ext cx="9144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03" name="Google Shape;203;p2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04" name="Google Shape;204;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15</a:t>
            </a:fld>
            <a:endParaRPr/>
          </a:p>
        </p:txBody>
      </p:sp>
      <p:pic>
        <p:nvPicPr>
          <p:cNvPr id="205" name="Google Shape;205;p26"/>
          <p:cNvPicPr preferRelativeResize="0"/>
          <p:nvPr/>
        </p:nvPicPr>
        <p:blipFill rotWithShape="1">
          <a:blip r:embed="rId3">
            <a:alphaModFix/>
          </a:blip>
          <a:srcRect l="18072" t="15477" r="19012" b="6250"/>
          <a:stretch/>
        </p:blipFill>
        <p:spPr>
          <a:xfrm>
            <a:off x="0" y="0"/>
            <a:ext cx="9150953"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11" name="Google Shape;211;p2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12" name="Google Shape;212;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16</a:t>
            </a:fld>
            <a:endParaRPr/>
          </a:p>
        </p:txBody>
      </p:sp>
      <p:pic>
        <p:nvPicPr>
          <p:cNvPr id="213" name="Google Shape;213;p27"/>
          <p:cNvPicPr preferRelativeResize="0"/>
          <p:nvPr/>
        </p:nvPicPr>
        <p:blipFill rotWithShape="1">
          <a:blip r:embed="rId3">
            <a:alphaModFix/>
          </a:blip>
          <a:srcRect l="17737" t="11905" r="19012" b="6250"/>
          <a:stretch/>
        </p:blipFill>
        <p:spPr>
          <a:xfrm>
            <a:off x="0" y="0"/>
            <a:ext cx="9217151"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19" name="Google Shape;219;p2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20" name="Google Shape;220;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17</a:t>
            </a:fld>
            <a:endParaRPr/>
          </a:p>
        </p:txBody>
      </p:sp>
      <p:pic>
        <p:nvPicPr>
          <p:cNvPr id="221" name="Google Shape;221;p28"/>
          <p:cNvPicPr preferRelativeResize="0"/>
          <p:nvPr/>
        </p:nvPicPr>
        <p:blipFill rotWithShape="1">
          <a:blip r:embed="rId3">
            <a:alphaModFix/>
          </a:blip>
          <a:srcRect l="17904" t="9822" r="19013" b="6250"/>
          <a:stretch/>
        </p:blipFill>
        <p:spPr>
          <a:xfrm>
            <a:off x="0" y="0"/>
            <a:ext cx="9168318"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27" name="Google Shape;227;p2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28" name="Google Shape;228;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18</a:t>
            </a:fld>
            <a:endParaRPr/>
          </a:p>
        </p:txBody>
      </p:sp>
      <p:pic>
        <p:nvPicPr>
          <p:cNvPr id="229" name="Google Shape;229;p29"/>
          <p:cNvPicPr preferRelativeResize="0"/>
          <p:nvPr/>
        </p:nvPicPr>
        <p:blipFill rotWithShape="1">
          <a:blip r:embed="rId3">
            <a:alphaModFix/>
          </a:blip>
          <a:srcRect l="18239" t="13095" r="20016" b="13094"/>
          <a:stretch/>
        </p:blipFill>
        <p:spPr>
          <a:xfrm>
            <a:off x="152401" y="217714"/>
            <a:ext cx="8908288" cy="59871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35" name="Google Shape;235;p3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36" name="Google Shape;236;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19</a:t>
            </a:fld>
            <a:endParaRPr/>
          </a:p>
        </p:txBody>
      </p:sp>
      <p:pic>
        <p:nvPicPr>
          <p:cNvPr id="237" name="Google Shape;237;p30"/>
          <p:cNvPicPr preferRelativeResize="0"/>
          <p:nvPr/>
        </p:nvPicPr>
        <p:blipFill rotWithShape="1">
          <a:blip r:embed="rId3">
            <a:alphaModFix/>
          </a:blip>
          <a:srcRect l="17737" t="15178" r="19179" b="6250"/>
          <a:stretch/>
        </p:blipFill>
        <p:spPr>
          <a:xfrm>
            <a:off x="0" y="0"/>
            <a:ext cx="9427029"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2"/>
          <p:cNvPicPr preferRelativeResize="0"/>
          <p:nvPr/>
        </p:nvPicPr>
        <p:blipFill rotWithShape="1">
          <a:blip r:embed="rId3">
            <a:alphaModFix/>
          </a:blip>
          <a:srcRect/>
          <a:stretch/>
        </p:blipFill>
        <p:spPr>
          <a:xfrm>
            <a:off x="-6350" y="0"/>
            <a:ext cx="91567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43" name="Google Shape;243;p3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44" name="Google Shape;244;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20</a:t>
            </a:fld>
            <a:endParaRPr/>
          </a:p>
        </p:txBody>
      </p:sp>
      <p:pic>
        <p:nvPicPr>
          <p:cNvPr id="245" name="Google Shape;245;p31"/>
          <p:cNvPicPr preferRelativeResize="0"/>
          <p:nvPr/>
        </p:nvPicPr>
        <p:blipFill rotWithShape="1">
          <a:blip r:embed="rId3">
            <a:alphaModFix/>
          </a:blip>
          <a:srcRect l="21586" t="17857" r="22694" b="8631"/>
          <a:stretch/>
        </p:blipFill>
        <p:spPr>
          <a:xfrm>
            <a:off x="-101805" y="0"/>
            <a:ext cx="9245806" cy="6858000"/>
          </a:xfrm>
          <a:prstGeom prst="rect">
            <a:avLst/>
          </a:prstGeom>
          <a:noFill/>
          <a:ln>
            <a:noFill/>
          </a:ln>
        </p:spPr>
      </p:pic>
      <p:sp>
        <p:nvSpPr>
          <p:cNvPr id="246" name="Google Shape;246;p31"/>
          <p:cNvSpPr/>
          <p:nvPr/>
        </p:nvSpPr>
        <p:spPr>
          <a:xfrm>
            <a:off x="8447315" y="6313714"/>
            <a:ext cx="522514" cy="54428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52" name="Google Shape;252;p3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53" name="Google Shape;253;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21</a:t>
            </a:fld>
            <a:endParaRPr/>
          </a:p>
        </p:txBody>
      </p:sp>
      <p:pic>
        <p:nvPicPr>
          <p:cNvPr id="254" name="Google Shape;254;p32"/>
          <p:cNvPicPr preferRelativeResize="0"/>
          <p:nvPr/>
        </p:nvPicPr>
        <p:blipFill rotWithShape="1">
          <a:blip r:embed="rId3">
            <a:alphaModFix/>
          </a:blip>
          <a:srcRect l="21418" t="11012" r="22693" b="13988"/>
          <a:stretch/>
        </p:blipFill>
        <p:spPr>
          <a:xfrm>
            <a:off x="-1" y="0"/>
            <a:ext cx="9144001"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60" name="Google Shape;260;p3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61" name="Google Shape;261;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22</a:t>
            </a:fld>
            <a:endParaRPr/>
          </a:p>
        </p:txBody>
      </p:sp>
      <p:pic>
        <p:nvPicPr>
          <p:cNvPr id="262" name="Google Shape;262;p33"/>
          <p:cNvPicPr preferRelativeResize="0"/>
          <p:nvPr/>
        </p:nvPicPr>
        <p:blipFill rotWithShape="1">
          <a:blip r:embed="rId3">
            <a:alphaModFix/>
          </a:blip>
          <a:srcRect l="21251" t="14583" r="22693" b="11310"/>
          <a:stretch/>
        </p:blipFill>
        <p:spPr>
          <a:xfrm>
            <a:off x="0" y="0"/>
            <a:ext cx="9226628" cy="6858000"/>
          </a:xfrm>
          <a:prstGeom prst="rect">
            <a:avLst/>
          </a:prstGeom>
          <a:noFill/>
          <a:ln>
            <a:noFill/>
          </a:ln>
        </p:spPr>
      </p:pic>
      <p:sp>
        <p:nvSpPr>
          <p:cNvPr id="263" name="Google Shape;263;p33"/>
          <p:cNvSpPr/>
          <p:nvPr/>
        </p:nvSpPr>
        <p:spPr>
          <a:xfrm>
            <a:off x="8577944" y="6226630"/>
            <a:ext cx="522514" cy="54428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69" name="Google Shape;269;p3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70" name="Google Shape;270;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23</a:t>
            </a:fld>
            <a:endParaRPr/>
          </a:p>
        </p:txBody>
      </p:sp>
      <p:pic>
        <p:nvPicPr>
          <p:cNvPr id="271" name="Google Shape;271;p34"/>
          <p:cNvPicPr preferRelativeResize="0"/>
          <p:nvPr/>
        </p:nvPicPr>
        <p:blipFill rotWithShape="1">
          <a:blip r:embed="rId3">
            <a:alphaModFix/>
          </a:blip>
          <a:srcRect l="21586" t="12500" r="22527" b="12797"/>
          <a:stretch/>
        </p:blipFill>
        <p:spPr>
          <a:xfrm>
            <a:off x="0" y="0"/>
            <a:ext cx="9144000" cy="687168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77" name="Google Shape;277;p3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78" name="Google Shape;278;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24</a:t>
            </a:fld>
            <a:endParaRPr/>
          </a:p>
        </p:txBody>
      </p:sp>
      <p:pic>
        <p:nvPicPr>
          <p:cNvPr id="279" name="Google Shape;279;p35"/>
          <p:cNvPicPr preferRelativeResize="0"/>
          <p:nvPr/>
        </p:nvPicPr>
        <p:blipFill rotWithShape="1">
          <a:blip r:embed="rId3">
            <a:alphaModFix/>
          </a:blip>
          <a:srcRect l="21585" t="16667" r="22860" b="11310"/>
          <a:stretch/>
        </p:blipFill>
        <p:spPr>
          <a:xfrm>
            <a:off x="0" y="0"/>
            <a:ext cx="9079945" cy="6618514"/>
          </a:xfrm>
          <a:prstGeom prst="rect">
            <a:avLst/>
          </a:prstGeom>
          <a:noFill/>
          <a:ln>
            <a:noFill/>
          </a:ln>
        </p:spPr>
      </p:pic>
      <p:sp>
        <p:nvSpPr>
          <p:cNvPr id="280" name="Google Shape;280;p35"/>
          <p:cNvSpPr/>
          <p:nvPr/>
        </p:nvSpPr>
        <p:spPr>
          <a:xfrm>
            <a:off x="8338459" y="6074228"/>
            <a:ext cx="522514" cy="54428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86" name="Google Shape;286;p3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87" name="Google Shape;287;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25</a:t>
            </a:fld>
            <a:endParaRPr/>
          </a:p>
        </p:txBody>
      </p:sp>
      <p:pic>
        <p:nvPicPr>
          <p:cNvPr id="288" name="Google Shape;288;p36"/>
          <p:cNvPicPr preferRelativeResize="0"/>
          <p:nvPr/>
        </p:nvPicPr>
        <p:blipFill rotWithShape="1">
          <a:blip r:embed="rId3">
            <a:alphaModFix/>
          </a:blip>
          <a:srcRect l="21418" t="14881" r="22527" b="10714"/>
          <a:stretch/>
        </p:blipFill>
        <p:spPr>
          <a:xfrm>
            <a:off x="0" y="1"/>
            <a:ext cx="9144000" cy="684565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94" name="Google Shape;294;p3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295" name="Google Shape;295;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26</a:t>
            </a:fld>
            <a:endParaRPr/>
          </a:p>
        </p:txBody>
      </p:sp>
      <p:pic>
        <p:nvPicPr>
          <p:cNvPr id="296" name="Google Shape;296;p37"/>
          <p:cNvPicPr preferRelativeResize="0"/>
          <p:nvPr/>
        </p:nvPicPr>
        <p:blipFill rotWithShape="1">
          <a:blip r:embed="rId3">
            <a:alphaModFix/>
          </a:blip>
          <a:srcRect l="21219" t="12946" r="22726" b="14433"/>
          <a:stretch/>
        </p:blipFill>
        <p:spPr>
          <a:xfrm>
            <a:off x="0" y="0"/>
            <a:ext cx="9206458" cy="6705600"/>
          </a:xfrm>
          <a:prstGeom prst="rect">
            <a:avLst/>
          </a:prstGeom>
          <a:noFill/>
          <a:ln>
            <a:noFill/>
          </a:ln>
        </p:spPr>
      </p:pic>
      <p:sp>
        <p:nvSpPr>
          <p:cNvPr id="297" name="Google Shape;297;p37"/>
          <p:cNvSpPr/>
          <p:nvPr/>
        </p:nvSpPr>
        <p:spPr>
          <a:xfrm>
            <a:off x="8360230" y="6095999"/>
            <a:ext cx="522514" cy="54428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8"/>
          <p:cNvPicPr preferRelativeResize="0"/>
          <p:nvPr/>
        </p:nvPicPr>
        <p:blipFill rotWithShape="1">
          <a:blip r:embed="rId3">
            <a:alphaModFix/>
          </a:blip>
          <a:srcRect l="21418" t="11011" r="22693" b="14285"/>
          <a:stretch/>
        </p:blipFill>
        <p:spPr>
          <a:xfrm>
            <a:off x="0" y="0"/>
            <a:ext cx="9144000" cy="68716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9"/>
          <p:cNvPicPr preferRelativeResize="0"/>
          <p:nvPr/>
        </p:nvPicPr>
        <p:blipFill rotWithShape="1">
          <a:blip r:embed="rId3">
            <a:alphaModFix/>
          </a:blip>
          <a:srcRect l="22255" t="15178" r="22861" b="11310"/>
          <a:stretch/>
        </p:blipFill>
        <p:spPr>
          <a:xfrm>
            <a:off x="0" y="-1"/>
            <a:ext cx="9144000" cy="6885879"/>
          </a:xfrm>
          <a:prstGeom prst="rect">
            <a:avLst/>
          </a:prstGeom>
          <a:noFill/>
          <a:ln>
            <a:noFill/>
          </a:ln>
        </p:spPr>
      </p:pic>
      <p:sp>
        <p:nvSpPr>
          <p:cNvPr id="308" name="Google Shape;308;p39"/>
          <p:cNvSpPr/>
          <p:nvPr/>
        </p:nvSpPr>
        <p:spPr>
          <a:xfrm>
            <a:off x="8360230" y="6095999"/>
            <a:ext cx="522514" cy="54428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314" name="Google Shape;314;p4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315" name="Google Shape;315;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29</a:t>
            </a:fld>
            <a:endParaRPr/>
          </a:p>
        </p:txBody>
      </p:sp>
      <p:pic>
        <p:nvPicPr>
          <p:cNvPr id="316" name="Google Shape;316;p40"/>
          <p:cNvPicPr preferRelativeResize="0"/>
          <p:nvPr/>
        </p:nvPicPr>
        <p:blipFill rotWithShape="1">
          <a:blip r:embed="rId3">
            <a:alphaModFix/>
          </a:blip>
          <a:srcRect l="21419" t="12797" r="22860" b="12202"/>
          <a:stretch/>
        </p:blipFill>
        <p:spPr>
          <a:xfrm>
            <a:off x="0" y="0"/>
            <a:ext cx="9144000" cy="69197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a:stretch/>
        </p:blipFill>
        <p:spPr>
          <a:xfrm>
            <a:off x="-109538" y="-109538"/>
            <a:ext cx="9364663" cy="72723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322" name="Google Shape;322;p4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400"/>
              <a:buNone/>
            </a:pPr>
            <a:endParaRPr/>
          </a:p>
        </p:txBody>
      </p:sp>
      <p:sp>
        <p:nvSpPr>
          <p:cNvPr id="323" name="Google Shape;323;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x-none"/>
              <a:t>30</a:t>
            </a:fld>
            <a:endParaRPr/>
          </a:p>
        </p:txBody>
      </p:sp>
      <p:pic>
        <p:nvPicPr>
          <p:cNvPr id="324" name="Google Shape;324;p41"/>
          <p:cNvPicPr preferRelativeResize="0"/>
          <p:nvPr/>
        </p:nvPicPr>
        <p:blipFill rotWithShape="1">
          <a:blip r:embed="rId3">
            <a:alphaModFix/>
          </a:blip>
          <a:srcRect l="21251" t="16963" r="22693" b="8631"/>
          <a:stretch/>
        </p:blipFill>
        <p:spPr>
          <a:xfrm>
            <a:off x="-1" y="0"/>
            <a:ext cx="9189719" cy="6858000"/>
          </a:xfrm>
          <a:prstGeom prst="rect">
            <a:avLst/>
          </a:prstGeom>
          <a:noFill/>
          <a:ln>
            <a:noFill/>
          </a:ln>
        </p:spPr>
      </p:pic>
      <p:sp>
        <p:nvSpPr>
          <p:cNvPr id="325" name="Google Shape;325;p41"/>
          <p:cNvSpPr/>
          <p:nvPr/>
        </p:nvSpPr>
        <p:spPr>
          <a:xfrm>
            <a:off x="8360230" y="6095999"/>
            <a:ext cx="522514" cy="54428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2"/>
          <p:cNvPicPr preferRelativeResize="0"/>
          <p:nvPr/>
        </p:nvPicPr>
        <p:blipFill rotWithShape="1">
          <a:blip r:embed="rId3">
            <a:alphaModFix/>
          </a:blip>
          <a:srcRect/>
          <a:stretch/>
        </p:blipFill>
        <p:spPr>
          <a:xfrm>
            <a:off x="-220532" y="0"/>
            <a:ext cx="12192543" cy="7263643"/>
          </a:xfrm>
          <a:prstGeom prst="rect">
            <a:avLst/>
          </a:prstGeom>
          <a:noFill/>
          <a:ln>
            <a:noFill/>
          </a:ln>
        </p:spPr>
      </p:pic>
      <p:sp>
        <p:nvSpPr>
          <p:cNvPr id="332" name="Google Shape;332;p42"/>
          <p:cNvSpPr txBox="1">
            <a:spLocks noGrp="1"/>
          </p:cNvSpPr>
          <p:nvPr>
            <p:ph type="body" idx="1"/>
          </p:nvPr>
        </p:nvSpPr>
        <p:spPr>
          <a:xfrm>
            <a:off x="424256" y="1707291"/>
            <a:ext cx="7886700" cy="4351338"/>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1000"/>
              </a:spcBef>
              <a:spcAft>
                <a:spcPts val="0"/>
              </a:spcAft>
              <a:buSzPts val="1800"/>
              <a:buNone/>
            </a:pPr>
            <a:r>
              <a:rPr lang="x-none" sz="2590">
                <a:solidFill>
                  <a:schemeClr val="lt1"/>
                </a:solidFill>
              </a:rPr>
              <a:t>"דורנו הוא דור נפלא, דור שכולו תמהון. קשה מאוד למצוא לו דוגמא בכל דברי ימינו. הוא מורכב מהפכים שונים, חושך ואור משמשים בו בעירבוביה. הוא שפל וירוד, אך גם רם ונישא, הוא כולו חייב, וגם כולו זכאי. אנחנו חייבים לעמוד על אופיו למען נוכל לצאת לעזרתו... הבה נכין לו את הדרך, נראה לו את מבוא העיר... נודיע לו שימצא מה שהוא מבקש, דווקא בגבול ישראל..." ~ עקבי הצאן- "מאמר הדור"</a:t>
            </a:r>
            <a:endParaRPr/>
          </a:p>
          <a:p>
            <a:pPr marL="114300" lvl="0" indent="0" algn="ctr" rtl="0">
              <a:lnSpc>
                <a:spcPct val="90000"/>
              </a:lnSpc>
              <a:spcBef>
                <a:spcPts val="1000"/>
              </a:spcBef>
              <a:spcAft>
                <a:spcPts val="0"/>
              </a:spcAft>
              <a:buSzPts val="1800"/>
              <a:buNone/>
            </a:pPr>
            <a:endParaRPr sz="2590">
              <a:solidFill>
                <a:schemeClr val="lt1"/>
              </a:solidFill>
            </a:endParaRPr>
          </a:p>
          <a:p>
            <a:pPr marL="114300" lvl="0" indent="0" algn="ctr" rtl="0">
              <a:lnSpc>
                <a:spcPct val="90000"/>
              </a:lnSpc>
              <a:spcBef>
                <a:spcPts val="1000"/>
              </a:spcBef>
              <a:spcAft>
                <a:spcPts val="0"/>
              </a:spcAft>
              <a:buSzPts val="1800"/>
              <a:buNone/>
            </a:pPr>
            <a:endParaRPr sz="2590">
              <a:solidFill>
                <a:schemeClr val="lt1"/>
              </a:solidFill>
            </a:endParaRPr>
          </a:p>
          <a:p>
            <a:pPr marL="114300" lvl="0" indent="0" algn="ctr" rtl="0">
              <a:lnSpc>
                <a:spcPct val="90000"/>
              </a:lnSpc>
              <a:spcBef>
                <a:spcPts val="1000"/>
              </a:spcBef>
              <a:spcAft>
                <a:spcPts val="0"/>
              </a:spcAft>
              <a:buSzPts val="1800"/>
              <a:buNone/>
            </a:pPr>
            <a:r>
              <a:rPr lang="x-none" sz="2590">
                <a:solidFill>
                  <a:schemeClr val="lt1"/>
                </a:solidFill>
              </a:rPr>
              <a:t>התמונה מ"כנס מנהיגי חינוך חמ"ד- בנייני האומה"</a:t>
            </a:r>
            <a:endParaRPr sz="259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4"/>
          <p:cNvPicPr preferRelativeResize="0"/>
          <p:nvPr/>
        </p:nvPicPr>
        <p:blipFill rotWithShape="1">
          <a:blip r:embed="rId3">
            <a:alphaModFix/>
          </a:blip>
          <a:srcRect/>
          <a:stretch/>
        </p:blipFill>
        <p:spPr>
          <a:xfrm>
            <a:off x="-23590" y="7938"/>
            <a:ext cx="9626600" cy="68405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5"/>
          <p:cNvPicPr preferRelativeResize="0"/>
          <p:nvPr/>
        </p:nvPicPr>
        <p:blipFill rotWithShape="1">
          <a:blip r:embed="rId3">
            <a:alphaModFix/>
          </a:blip>
          <a:srcRect l="21162" t="8591" r="19978" b="10411"/>
          <a:stretch/>
        </p:blipFill>
        <p:spPr>
          <a:xfrm>
            <a:off x="-1" y="0"/>
            <a:ext cx="7481455" cy="6858000"/>
          </a:xfrm>
          <a:prstGeom prst="rect">
            <a:avLst/>
          </a:prstGeom>
          <a:noFill/>
          <a:ln>
            <a:noFill/>
          </a:ln>
        </p:spPr>
      </p:pic>
      <p:sp>
        <p:nvSpPr>
          <p:cNvPr id="102" name="Google Shape;102;p15">
            <a:hlinkClick r:id="rId4"/>
          </p:cNvPr>
          <p:cNvSpPr/>
          <p:nvPr/>
        </p:nvSpPr>
        <p:spPr>
          <a:xfrm>
            <a:off x="3235569" y="4431323"/>
            <a:ext cx="773723" cy="773723"/>
          </a:xfrm>
          <a:prstGeom prst="ellipse">
            <a:avLst/>
          </a:prstGeom>
          <a:solidFill>
            <a:srgbClr val="0D031B"/>
          </a:solidFill>
          <a:ln w="25400" cap="flat" cmpd="sng">
            <a:solidFill>
              <a:srgbClr val="2D09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x-none" sz="1400" b="0" i="0" u="none" strike="noStrike" cap="none">
                <a:solidFill>
                  <a:schemeClr val="lt1"/>
                </a:solidFill>
                <a:latin typeface="Assistant"/>
                <a:ea typeface="Assistant"/>
                <a:cs typeface="Assistant"/>
                <a:sym typeface="Assistant"/>
              </a:rPr>
              <a:t>לחץ כאן</a:t>
            </a:r>
            <a:endParaRPr sz="1400" b="0" i="0" u="none" strike="noStrike" cap="none">
              <a:solidFill>
                <a:schemeClr val="lt1"/>
              </a:solidFill>
              <a:latin typeface="Assistant"/>
              <a:ea typeface="Assistant"/>
              <a:cs typeface="Assistant"/>
              <a:sym typeface="Assistant"/>
            </a:endParaRPr>
          </a:p>
        </p:txBody>
      </p:sp>
      <p:pic>
        <p:nvPicPr>
          <p:cNvPr id="103" name="Google Shape;103;p15"/>
          <p:cNvPicPr preferRelativeResize="0"/>
          <p:nvPr/>
        </p:nvPicPr>
        <p:blipFill rotWithShape="1">
          <a:blip r:embed="rId5">
            <a:alphaModFix/>
          </a:blip>
          <a:srcRect/>
          <a:stretch/>
        </p:blipFill>
        <p:spPr>
          <a:xfrm>
            <a:off x="7481454" y="-21771"/>
            <a:ext cx="1689100" cy="6883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a:stretch/>
        </p:blipFill>
        <p:spPr>
          <a:xfrm>
            <a:off x="0" y="-234950"/>
            <a:ext cx="9144000" cy="7327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a:stretch/>
        </p:blipFill>
        <p:spPr>
          <a:xfrm>
            <a:off x="-563563" y="9832"/>
            <a:ext cx="10272713"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rotWithShape="1">
          <a:blip r:embed="rId3">
            <a:alphaModFix/>
          </a:blip>
          <a:srcRect/>
          <a:stretch/>
        </p:blipFill>
        <p:spPr>
          <a:xfrm>
            <a:off x="-563563" y="0"/>
            <a:ext cx="10272713"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תמונה 37"/>
          <p:cNvPicPr>
            <a:picLocks noChangeAspect="1"/>
          </p:cNvPicPr>
          <p:nvPr/>
        </p:nvPicPr>
        <p:blipFill>
          <a:blip r:embed="rId2"/>
          <a:stretch>
            <a:fillRect/>
          </a:stretch>
        </p:blipFill>
        <p:spPr>
          <a:xfrm>
            <a:off x="0" y="78658"/>
            <a:ext cx="9144000" cy="6695768"/>
          </a:xfrm>
          <a:prstGeom prst="rect">
            <a:avLst/>
          </a:prstGeom>
        </p:spPr>
      </p:pic>
    </p:spTree>
    <p:extLst>
      <p:ext uri="{BB962C8B-B14F-4D97-AF65-F5344CB8AC3E}">
        <p14:creationId xmlns:p14="http://schemas.microsoft.com/office/powerpoint/2010/main" val="3475569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830</Words>
  <Application>Microsoft Office PowerPoint</Application>
  <PresentationFormat>‫הצגה על המסך (4:3)</PresentationFormat>
  <Paragraphs>75</Paragraphs>
  <Slides>31</Slides>
  <Notes>30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31</vt:i4>
      </vt:variant>
    </vt:vector>
  </HeadingPairs>
  <TitlesOfParts>
    <vt:vector size="37" baseType="lpstr">
      <vt:lpstr>Calibri</vt:lpstr>
      <vt:lpstr>Rubik Light</vt:lpstr>
      <vt:lpstr>Arial</vt:lpstr>
      <vt:lpstr>Rubik</vt:lpstr>
      <vt:lpstr>Assistant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יישום פעלנות במודל פמ"ע</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motti1020@outlook.co.il</cp:lastModifiedBy>
  <cp:revision>8</cp:revision>
  <dcterms:modified xsi:type="dcterms:W3CDTF">2021-07-04T08:32:38Z</dcterms:modified>
</cp:coreProperties>
</file>