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48" r:id="rId1"/>
  </p:sldMasterIdLst>
  <p:sldIdLst>
    <p:sldId id="258" r:id="rId2"/>
    <p:sldId id="259" r:id="rId3"/>
  </p:sldIdLst>
  <p:sldSz cx="18288000" cy="10287000"/>
  <p:notesSz cx="6888163" cy="10018713"/>
  <p:embeddedFontLst>
    <p:embeddedFont>
      <p:font typeface="Calibri" panose="020F0502020204030204" pitchFamily="34" charset="0"/>
      <p:regular r:id="rId4"/>
      <p:bold r:id="rId5"/>
      <p:italic r:id="rId6"/>
      <p:boldItalic r:id="rId7"/>
    </p:embeddedFont>
    <p:embeddedFont>
      <p:font typeface="Guttman Yad-Brush" panose="02010401010101010101" pitchFamily="2" charset="-79"/>
      <p:regular r:id="rId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אפרת חבה" initials="אח" lastIdx="6" clrIdx="0">
    <p:extLst>
      <p:ext uri="{19B8F6BF-5375-455C-9EA6-DF929625EA0E}">
        <p15:presenceInfo xmlns:p15="http://schemas.microsoft.com/office/powerpoint/2012/main" userId="S-1-5-21-752503023-1579634288-239210854-445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770" autoAdjust="0"/>
  </p:normalViewPr>
  <p:slideViewPr>
    <p:cSldViewPr>
      <p:cViewPr varScale="1">
        <p:scale>
          <a:sx n="41" d="100"/>
          <a:sy n="41" d="100"/>
        </p:scale>
        <p:origin x="82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12"/>
          <p:cNvSpPr/>
          <p:nvPr/>
        </p:nvSpPr>
        <p:spPr>
          <a:xfrm>
            <a:off x="9457882" y="1589168"/>
            <a:ext cx="8305800" cy="3147528"/>
          </a:xfrm>
          <a:prstGeom prst="rect">
            <a:avLst/>
          </a:prstGeom>
          <a:ln>
            <a:solidFill>
              <a:schemeClr val="bg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algn="just" rtl="1">
              <a:lnSpc>
                <a:spcPct val="150000"/>
              </a:lnSpc>
            </a:pPr>
            <a:r>
              <a:rPr lang="he-IL" dirty="0">
                <a:solidFill>
                  <a:schemeClr val="tx2"/>
                </a:solidFill>
                <a:latin typeface="+mj-lt"/>
              </a:rPr>
              <a:t>"</a:t>
            </a:r>
            <a:r>
              <a:rPr lang="he-IL" sz="1600" b="1" dirty="0">
                <a:solidFill>
                  <a:srgbClr val="005199"/>
                </a:solidFill>
                <a:latin typeface="mikhmoret"/>
              </a:rPr>
              <a:t>יש לי שני לבבות. לב שבור, אני עדיין לא מתחבר למה שכתב הרבי </a:t>
            </a:r>
            <a:r>
              <a:rPr lang="he-IL" sz="1600" b="1" dirty="0" err="1">
                <a:solidFill>
                  <a:srgbClr val="005199"/>
                </a:solidFill>
                <a:latin typeface="mikhmoret"/>
              </a:rPr>
              <a:t>מקוצק</a:t>
            </a:r>
            <a:r>
              <a:rPr lang="he-IL" sz="1600" b="1" dirty="0">
                <a:solidFill>
                  <a:srgbClr val="005199"/>
                </a:solidFill>
                <a:latin typeface="mikhmoret"/>
              </a:rPr>
              <a:t> "אין יותר שלם מלב שבור" אין שום דבר שלם מלאבד ילד. אני שבור. אולם למדתי להכיר שיש לי עוד לב והלב הוא שלם ואני חי עם שני הלבבות האלו. התחלתי להבין שאולי לזה מכוונים חז"ל כשהם דורשים את הפסוק: ואהבת את ה' אלהיך בכל־לבבך ובכל־נפשך ובכל־מאדך: (דברים פרק ו פסוק ה). אין לך לב אחד יש לך לב שני. שני לבבות. התורה יכלה לומר ליבך. אם כן מדוע אמרה התורה לבבך? מכאן למדנו שיש לך שני לבבות. מה הם? נחשוב על שני דברים קוטביים שיש בעולם. יצר הטוב ויצר הרע, אחד מנסה להרוס אותנו והשני מנסה להעלות אותנו. כיצד הם אחד? שניהם חלק מלב אחד </a:t>
            </a:r>
            <a:r>
              <a:rPr lang="he-IL" i="0" dirty="0">
                <a:solidFill>
                  <a:schemeClr val="tx2"/>
                </a:solidFill>
                <a:effectLst/>
                <a:latin typeface="Arial" panose="020B0604020202020204" pitchFamily="34" charset="0"/>
              </a:rPr>
              <a:t>(הרב דורון פרץ).</a:t>
            </a:r>
            <a:endParaRPr lang="he-IL" i="0" dirty="0">
              <a:solidFill>
                <a:schemeClr val="tx2"/>
              </a:solidFill>
              <a:effectLst/>
              <a:latin typeface="sbl_hebrewregular"/>
            </a:endParaRPr>
          </a:p>
          <a:p>
            <a:pPr algn="r" rtl="1">
              <a:lnSpc>
                <a:spcPct val="150000"/>
              </a:lnSpc>
            </a:pPr>
            <a:r>
              <a:rPr lang="he-IL" b="1" dirty="0">
                <a:solidFill>
                  <a:srgbClr val="333333"/>
                </a:solidFill>
                <a:latin typeface="+mj-lt"/>
                <a:cs typeface="david" panose="020E0502060401010101" pitchFamily="34" charset="-79"/>
              </a:rPr>
              <a:t>   </a:t>
            </a:r>
            <a:endParaRPr lang="he-IL" sz="1600" dirty="0">
              <a:solidFill>
                <a:srgbClr val="005199"/>
              </a:solidFill>
              <a:latin typeface="+mj-lt"/>
            </a:endParaRPr>
          </a:p>
        </p:txBody>
      </p:sp>
      <p:sp>
        <p:nvSpPr>
          <p:cNvPr id="11" name="מלבן 10"/>
          <p:cNvSpPr/>
          <p:nvPr/>
        </p:nvSpPr>
        <p:spPr>
          <a:xfrm>
            <a:off x="9457882" y="5035400"/>
            <a:ext cx="8305800" cy="2554545"/>
          </a:xfrm>
          <a:prstGeom prst="rect">
            <a:avLst/>
          </a:prstGeom>
          <a:ln>
            <a:solidFill>
              <a:schemeClr val="bg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algn="just" rtl="1">
              <a:lnSpc>
                <a:spcPct val="150000"/>
              </a:lnSpc>
            </a:pPr>
            <a:r>
              <a:rPr lang="he-IL" sz="1600" b="1" dirty="0">
                <a:solidFill>
                  <a:srgbClr val="005199"/>
                </a:solidFill>
                <a:latin typeface="mikhmoret"/>
              </a:rPr>
              <a:t>"פורים כיום הכיפורים. כמו שהתענית והתשובה שביום כפור חובה לקיימם מפני גזרת הקב"ה, כן גם שמחת פורים. לא רק אם האדם עצמו בשמחה צריך הוא לשמח, אלא אף אם הוא בשפלות ובשבירת הלב, המוח וכל רוחו נרמס, חוק הוא שצריך, על כל פנים, איזה ניצוץ של שמחה להכניס אל ליבו... וכן גם ממעלה למטה: כמו שביום הכפורים "עיצומו של יום מכפר", כן גם בפורים. אף שלא היה האיש הישראלי בשמחה כפי שצריך להיות וממילא כל עבודתו שבפורים לא הייתה בשלמות, מכל מקום, הישועה והשמחה שהפורים פועל על ישראל גם עתה פועל ועושה".</a:t>
            </a:r>
          </a:p>
          <a:p>
            <a:pPr algn="r" rtl="1"/>
            <a:r>
              <a:rPr lang="he-IL" sz="1400" dirty="0">
                <a:solidFill>
                  <a:srgbClr val="005199"/>
                </a:solidFill>
                <a:latin typeface="mikhmoret"/>
              </a:rPr>
              <a:t>(האדמו"ר </a:t>
            </a:r>
            <a:r>
              <a:rPr lang="he-IL" sz="1400" dirty="0" err="1">
                <a:solidFill>
                  <a:srgbClr val="005199"/>
                </a:solidFill>
                <a:latin typeface="mikhmoret"/>
              </a:rPr>
              <a:t>מפיאסצנה</a:t>
            </a:r>
            <a:r>
              <a:rPr lang="he-IL" sz="1400" dirty="0">
                <a:solidFill>
                  <a:srgbClr val="005199"/>
                </a:solidFill>
                <a:latin typeface="mikhmoret"/>
              </a:rPr>
              <a:t>, הרב </a:t>
            </a:r>
            <a:r>
              <a:rPr lang="he-IL" sz="1400" dirty="0" err="1">
                <a:solidFill>
                  <a:srgbClr val="005199"/>
                </a:solidFill>
                <a:latin typeface="mikhmoret"/>
              </a:rPr>
              <a:t>קלנימוס</a:t>
            </a:r>
            <a:r>
              <a:rPr lang="he-IL" sz="1400" dirty="0">
                <a:solidFill>
                  <a:srgbClr val="005199"/>
                </a:solidFill>
                <a:latin typeface="mikhmoret"/>
              </a:rPr>
              <a:t> </a:t>
            </a:r>
            <a:r>
              <a:rPr lang="he-IL" sz="1400" dirty="0" err="1">
                <a:solidFill>
                  <a:srgbClr val="005199"/>
                </a:solidFill>
                <a:latin typeface="mikhmoret"/>
              </a:rPr>
              <a:t>קלמיש</a:t>
            </a:r>
            <a:r>
              <a:rPr lang="he-IL" sz="1400" dirty="0">
                <a:solidFill>
                  <a:srgbClr val="005199"/>
                </a:solidFill>
                <a:latin typeface="mikhmoret"/>
              </a:rPr>
              <a:t> שפירא, בספרו " אש קודש" שנכתב </a:t>
            </a:r>
            <a:r>
              <a:rPr lang="he-IL" sz="1400" dirty="0" err="1">
                <a:solidFill>
                  <a:srgbClr val="005199"/>
                </a:solidFill>
                <a:latin typeface="mikhmoret"/>
              </a:rPr>
              <a:t>בגיטו</a:t>
            </a:r>
            <a:r>
              <a:rPr lang="he-IL" sz="1400" dirty="0">
                <a:solidFill>
                  <a:srgbClr val="005199"/>
                </a:solidFill>
                <a:latin typeface="mikhmoret"/>
              </a:rPr>
              <a:t> ורשה, פורים ת"ש</a:t>
            </a:r>
            <a:r>
              <a:rPr lang="he-IL" sz="1600" dirty="0">
                <a:solidFill>
                  <a:srgbClr val="005199"/>
                </a:solidFill>
                <a:latin typeface="mikhmoret"/>
              </a:rPr>
              <a:t>)</a:t>
            </a:r>
          </a:p>
        </p:txBody>
      </p:sp>
      <p:sp>
        <p:nvSpPr>
          <p:cNvPr id="9" name="מלבן 8"/>
          <p:cNvSpPr/>
          <p:nvPr/>
        </p:nvSpPr>
        <p:spPr>
          <a:xfrm>
            <a:off x="9457883" y="7888650"/>
            <a:ext cx="8305800" cy="2077492"/>
          </a:xfrm>
          <a:prstGeom prst="rect">
            <a:avLst/>
          </a:prstGeom>
          <a:ln>
            <a:solidFill>
              <a:schemeClr val="bg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algn="just" rtl="1">
              <a:lnSpc>
                <a:spcPct val="150000"/>
              </a:lnSpc>
            </a:pPr>
            <a:r>
              <a:rPr lang="he-IL" b="1" dirty="0">
                <a:solidFill>
                  <a:srgbClr val="005199"/>
                </a:solidFill>
                <a:latin typeface="mikhmoret"/>
              </a:rPr>
              <a:t>כתב הרמב"ם: "מוטב לאדם להרבות במתנות אביונים מלהרבות בסעודתו ובשלוח לרעיו, שאין שם שמחה גדולה </a:t>
            </a:r>
            <a:r>
              <a:rPr lang="he-IL" b="1" dirty="0" err="1">
                <a:solidFill>
                  <a:srgbClr val="005199"/>
                </a:solidFill>
                <a:latin typeface="mikhmoret"/>
              </a:rPr>
              <a:t>ומפוארה</a:t>
            </a:r>
            <a:r>
              <a:rPr lang="he-IL" b="1" dirty="0">
                <a:solidFill>
                  <a:srgbClr val="005199"/>
                </a:solidFill>
                <a:latin typeface="mikhmoret"/>
              </a:rPr>
              <a:t> אלא לשמח לב עניים ויתומים ואלמנות וגרים, שהמשמח לב האומללים האלו דומה לשכינה, שנאמר (ישעיהו </a:t>
            </a:r>
            <a:r>
              <a:rPr lang="he-IL" b="1" dirty="0" err="1">
                <a:solidFill>
                  <a:srgbClr val="005199"/>
                </a:solidFill>
                <a:latin typeface="mikhmoret"/>
              </a:rPr>
              <a:t>נז</a:t>
            </a:r>
            <a:r>
              <a:rPr lang="he-IL" b="1" dirty="0">
                <a:solidFill>
                  <a:srgbClr val="005199"/>
                </a:solidFill>
                <a:latin typeface="mikhmoret"/>
              </a:rPr>
              <a:t>, טו): לְהַחֲיוֹת רוּחַ שְׁפָלִים וּלְהַחֲיוֹת לֵב נִדְכָּאִים" </a:t>
            </a:r>
            <a:r>
              <a:rPr lang="he-IL" sz="1600" dirty="0">
                <a:solidFill>
                  <a:srgbClr val="005199"/>
                </a:solidFill>
                <a:latin typeface="mikhmoret"/>
              </a:rPr>
              <a:t>(רמב"ם, הלכות מגילה וחנוכה, ב, </a:t>
            </a:r>
            <a:r>
              <a:rPr lang="he-IL" sz="1600" dirty="0" err="1">
                <a:solidFill>
                  <a:srgbClr val="005199"/>
                </a:solidFill>
                <a:latin typeface="mikhmoret"/>
              </a:rPr>
              <a:t>יז</a:t>
            </a:r>
            <a:r>
              <a:rPr lang="he-IL" sz="1600" dirty="0">
                <a:solidFill>
                  <a:srgbClr val="005199"/>
                </a:solidFill>
                <a:latin typeface="mikhmoret"/>
              </a:rPr>
              <a:t>).</a:t>
            </a:r>
          </a:p>
          <a:p>
            <a:pPr algn="r" rtl="1"/>
            <a:endParaRPr lang="he-IL" dirty="0"/>
          </a:p>
        </p:txBody>
      </p:sp>
      <p:sp>
        <p:nvSpPr>
          <p:cNvPr id="4" name="מלבן 3"/>
          <p:cNvSpPr/>
          <p:nvPr/>
        </p:nvSpPr>
        <p:spPr>
          <a:xfrm>
            <a:off x="3124200" y="542728"/>
            <a:ext cx="11702826" cy="1046440"/>
          </a:xfrm>
          <a:prstGeom prst="rect">
            <a:avLst/>
          </a:prstGeom>
        </p:spPr>
        <p:txBody>
          <a:bodyPr wrap="square">
            <a:spAutoFit/>
          </a:bodyPr>
          <a:lstStyle/>
          <a:p>
            <a:pPr algn="r"/>
            <a:r>
              <a:rPr lang="he-IL" sz="1400" b="1" dirty="0"/>
              <a:t>בס"ד</a:t>
            </a:r>
          </a:p>
          <a:p>
            <a:pPr algn="ctr"/>
            <a:r>
              <a:rPr lang="he-IL" sz="2400" b="1" dirty="0"/>
              <a:t>לימוד בחברותא -  אדר תשפ"ה</a:t>
            </a:r>
          </a:p>
          <a:p>
            <a:endParaRPr lang="he-IL" sz="2400" b="1" dirty="0"/>
          </a:p>
        </p:txBody>
      </p:sp>
      <p:sp>
        <p:nvSpPr>
          <p:cNvPr id="20" name="Freeform 5"/>
          <p:cNvSpPr/>
          <p:nvPr/>
        </p:nvSpPr>
        <p:spPr>
          <a:xfrm>
            <a:off x="1951469" y="298456"/>
            <a:ext cx="4269593" cy="1049386"/>
          </a:xfrm>
          <a:custGeom>
            <a:avLst/>
            <a:gdLst/>
            <a:ahLst/>
            <a:cxnLst/>
            <a:rect l="l" t="t" r="r" b="b"/>
            <a:pathLst>
              <a:path w="4489772" h="1553148">
                <a:moveTo>
                  <a:pt x="0" y="0"/>
                </a:moveTo>
                <a:lnTo>
                  <a:pt x="4489772" y="0"/>
                </a:lnTo>
                <a:lnTo>
                  <a:pt x="4489772" y="1553148"/>
                </a:lnTo>
                <a:lnTo>
                  <a:pt x="0" y="1553148"/>
                </a:lnTo>
                <a:lnTo>
                  <a:pt x="0" y="0"/>
                </a:lnTo>
                <a:close/>
              </a:path>
            </a:pathLst>
          </a:custGeom>
          <a:blipFill>
            <a:blip r:embed="rId2"/>
            <a:stretch>
              <a:fillRect/>
            </a:stretch>
          </a:blipFill>
        </p:spPr>
        <p:txBody>
          <a:bodyPr/>
          <a:lstStyle/>
          <a:p>
            <a:endParaRPr lang="en-US"/>
          </a:p>
        </p:txBody>
      </p:sp>
      <p:sp>
        <p:nvSpPr>
          <p:cNvPr id="21" name="מלבן 20"/>
          <p:cNvSpPr/>
          <p:nvPr/>
        </p:nvSpPr>
        <p:spPr>
          <a:xfrm>
            <a:off x="1934679" y="1553148"/>
            <a:ext cx="7321228" cy="8586966"/>
          </a:xfrm>
          <a:prstGeom prst="rect">
            <a:avLst/>
          </a:prstGeom>
          <a:ln>
            <a:solidFill>
              <a:schemeClr val="bg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algn="just" rtl="1">
              <a:lnSpc>
                <a:spcPct val="150000"/>
              </a:lnSpc>
            </a:pPr>
            <a:r>
              <a:rPr lang="he-IL" sz="1600" b="1" dirty="0">
                <a:solidFill>
                  <a:srgbClr val="005199"/>
                </a:solidFill>
                <a:latin typeface="mikhmoret"/>
              </a:rPr>
              <a:t>"בפורים אחד, בשנת תש"ד (1944) היה הגאון רבי אהרן קוטלר שרוי בשמחה גדולה מאד.</a:t>
            </a:r>
          </a:p>
          <a:p>
            <a:pPr algn="just" rtl="1">
              <a:lnSpc>
                <a:spcPct val="150000"/>
              </a:lnSpc>
            </a:pPr>
            <a:r>
              <a:rPr lang="he-IL" sz="1600" b="1" dirty="0">
                <a:solidFill>
                  <a:srgbClr val="005199"/>
                </a:solidFill>
                <a:latin typeface="mikhmoret"/>
              </a:rPr>
              <a:t>אחד מתלמידיו ראה זאת ואמר, שלא יתכן שהרב קוטלר שמח מתוך לבו ממש, שהרי כמעט כל משפחתו נהרגה בשואה, ולאחר שעבר אדם מאורעות כאלה, לא תיתכן שמחה </a:t>
            </a:r>
            <a:r>
              <a:rPr lang="he-IL" sz="1600" b="1" dirty="0" err="1">
                <a:solidFill>
                  <a:srgbClr val="005199"/>
                </a:solidFill>
                <a:latin typeface="mikhmoret"/>
              </a:rPr>
              <a:t>אמיתית</a:t>
            </a:r>
            <a:r>
              <a:rPr lang="he-IL" sz="1600" b="1" dirty="0">
                <a:solidFill>
                  <a:srgbClr val="005199"/>
                </a:solidFill>
                <a:latin typeface="mikhmoret"/>
              </a:rPr>
              <a:t> מתוך הלב.</a:t>
            </a:r>
          </a:p>
          <a:p>
            <a:pPr algn="just" rtl="1">
              <a:lnSpc>
                <a:spcPct val="150000"/>
              </a:lnSpc>
            </a:pPr>
            <a:r>
              <a:rPr lang="he-IL" sz="1600" b="1" dirty="0">
                <a:solidFill>
                  <a:srgbClr val="005199"/>
                </a:solidFill>
                <a:latin typeface="mikhmoret"/>
              </a:rPr>
              <a:t>כששמע הרב קוטלר את דברי אותו תלמיד, עצר לרגע את השמחה, כינס את תלמידיו והסביר להם כך: </a:t>
            </a:r>
          </a:p>
          <a:p>
            <a:pPr algn="just" rtl="1">
              <a:lnSpc>
                <a:spcPct val="150000"/>
              </a:lnSpc>
            </a:pPr>
            <a:r>
              <a:rPr lang="he-IL" sz="1600" b="1" dirty="0">
                <a:solidFill>
                  <a:srgbClr val="005199"/>
                </a:solidFill>
                <a:latin typeface="mikhmoret"/>
              </a:rPr>
              <a:t>כידוע בשעה שביקשו מלאכי השרת לומר שירה בשעת קריעת ים סוף. מנע אותם הקב"ה מכך, ואמר – "מעשי ידי טובעים בים ואתם אומרים שירה?  וכבר הקשו רבים על כך, הרי משה ובני ישראל כן אמרו שירה בזמן שטבעו המצרים ("אז ישיר משה ובני ישראל") ומדוע הקב"ה לא עצר גם אותם ולא אמר להם "מעשי ידי טובעים בים ואתם אומרים שירה? אלא שהתשובה לכך היא, שישי הבדל בין מלאכים לבני אדם: מלאך, כולו מסור לדבר אחד, אין אצלו מקום לניגודים ומורכבויות (ולכן "אין מלאך אחד עושה שתי שליחויות"), ולפיכך, כשמלאך אומר שירה, הוא אינו יכול באותה שעה גם להצטער בעת ובעונה אחת. השירה והצער, סותרים מטבעם זה את זה.</a:t>
            </a:r>
          </a:p>
          <a:p>
            <a:pPr algn="just" rtl="1">
              <a:lnSpc>
                <a:spcPct val="150000"/>
              </a:lnSpc>
            </a:pPr>
            <a:r>
              <a:rPr lang="he-IL" sz="1600" b="1" dirty="0">
                <a:solidFill>
                  <a:srgbClr val="005199"/>
                </a:solidFill>
                <a:latin typeface="mikhmoret"/>
              </a:rPr>
              <a:t>אך בני אדם, שונים ממלאכים. יש בליבם מקום לרגשות שונים ואפילו סותרים, בעת ובעונה אחת.</a:t>
            </a:r>
          </a:p>
          <a:p>
            <a:pPr algn="just" rtl="1">
              <a:lnSpc>
                <a:spcPct val="150000"/>
              </a:lnSpc>
            </a:pPr>
            <a:r>
              <a:rPr lang="he-IL" sz="1600" b="1" dirty="0">
                <a:solidFill>
                  <a:srgbClr val="005199"/>
                </a:solidFill>
                <a:latin typeface="mikhmoret"/>
              </a:rPr>
              <a:t>וכך, אדם יכול לשמוח שמחה גדולה, וגם להשאיר מקום בליבו לצער, למרות שהצער והשמחה הם הפוכים. ומשום כך, בני ישראל, בשונה ממלאכים יכולים לומר שירה, ובאותו זמן ממש להצטער על המצרים (שלא כמו המלאכים, שאינם יכולים לעשות זאת). ואף אצלי, אמר הרב קוטלר, יש מקום לשני הרגשות, למרות שהם סותרים לכאורה: צער גדול ועמוק על משפחתי, לצד שמחת פורים. זהו מותר האדם על המלאך – היכולת להכיל רגשות סותרים בעת ובעונה אחת. </a:t>
            </a:r>
            <a:r>
              <a:rPr lang="he-IL" sz="1400" dirty="0">
                <a:solidFill>
                  <a:srgbClr val="005199"/>
                </a:solidFill>
                <a:latin typeface="mikhmoret"/>
              </a:rPr>
              <a:t>(מתוך 'באר התורה' הרב בידרמן)</a:t>
            </a:r>
          </a:p>
        </p:txBody>
      </p:sp>
      <p:sp>
        <p:nvSpPr>
          <p:cNvPr id="22" name="Freeform 2"/>
          <p:cNvSpPr/>
          <p:nvPr/>
        </p:nvSpPr>
        <p:spPr>
          <a:xfrm>
            <a:off x="0" y="1666317"/>
            <a:ext cx="2057400" cy="3477183"/>
          </a:xfrm>
          <a:custGeom>
            <a:avLst/>
            <a:gdLst/>
            <a:ahLst/>
            <a:cxnLst/>
            <a:rect l="l" t="t" r="r" b="b"/>
            <a:pathLst>
              <a:path w="4720287" h="9978977">
                <a:moveTo>
                  <a:pt x="0" y="0"/>
                </a:moveTo>
                <a:lnTo>
                  <a:pt x="4720287" y="0"/>
                </a:lnTo>
                <a:lnTo>
                  <a:pt x="4720287" y="9978977"/>
                </a:lnTo>
                <a:lnTo>
                  <a:pt x="0" y="9978977"/>
                </a:lnTo>
                <a:lnTo>
                  <a:pt x="0" y="0"/>
                </a:lnTo>
                <a:close/>
              </a:path>
            </a:pathLst>
          </a:custGeom>
          <a:blipFill>
            <a:blip r:embed="rId3"/>
            <a:stretch>
              <a:fillRect l="-203893" r="-12819"/>
            </a:stretch>
          </a:blipFill>
        </p:spPr>
        <p:txBody>
          <a:bodyPr/>
          <a:lstStyle/>
          <a:p>
            <a:endParaRPr lang="en-US"/>
          </a:p>
        </p:txBody>
      </p:sp>
      <p:pic>
        <p:nvPicPr>
          <p:cNvPr id="3" name="תמונה 2">
            <a:extLst>
              <a:ext uri="{FF2B5EF4-FFF2-40B4-BE49-F238E27FC236}">
                <a16:creationId xmlns:a16="http://schemas.microsoft.com/office/drawing/2014/main" id="{CFFAB5A8-DB05-45B9-972A-5FF96E259930}"/>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5826" y="-199472"/>
            <a:ext cx="1848696" cy="184869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7"/>
          <p:cNvSpPr/>
          <p:nvPr/>
        </p:nvSpPr>
        <p:spPr>
          <a:xfrm>
            <a:off x="5105400" y="2095500"/>
            <a:ext cx="10573710"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he-IL" dirty="0">
                <a:solidFill>
                  <a:srgbClr val="000000"/>
                </a:solidFill>
                <a:latin typeface="Guttman Yad-Brush" panose="02010401010101010101" pitchFamily="2" charset="-79"/>
              </a:rPr>
              <a:t>"אני כותב לכם את ההודעה הזו בדרך לבסיס. אם אתם קוראים את זה כנראה שקרה לי משהו. כמו שאתם מכירים אותי, כנראה אין מאושר ממני כרגע. לא סתם הייתי ממש לקראת הגשמת החלום שלי בקרוב. אני שמח ומודה על הזכות שתהיה לי להגן על הארץ היפה שלנו ועל עם ישראל.</a:t>
            </a:r>
            <a:br>
              <a:rPr lang="he-IL" dirty="0">
                <a:solidFill>
                  <a:srgbClr val="000000"/>
                </a:solidFill>
                <a:latin typeface="Guttman Yad-Brush" panose="02010401010101010101" pitchFamily="2" charset="-79"/>
              </a:rPr>
            </a:br>
            <a:br>
              <a:rPr lang="he-IL" dirty="0">
                <a:solidFill>
                  <a:srgbClr val="000000"/>
                </a:solidFill>
                <a:latin typeface="Guttman Yad-Brush" panose="02010401010101010101" pitchFamily="2" charset="-79"/>
              </a:rPr>
            </a:br>
            <a:r>
              <a:rPr lang="he-IL" dirty="0">
                <a:solidFill>
                  <a:srgbClr val="000000"/>
                </a:solidFill>
                <a:latin typeface="Guttman Yad-Brush" panose="02010401010101010101" pitchFamily="2" charset="-79"/>
              </a:rPr>
              <a:t>‏גם אם יקרה לי משהו, אני לא מרשה לכם לשקוע בעצב. הייתה לי הזכות להגשים את החלום והייעוד שלי ותהיו בטוחים שאני מסתכל עליכם מלמעלה ומחייך חיוך ענק. כנראה שאשב ליד סבא ונשלים קצת פערים, כל אחד יספר על החוויות שלו ומה השתנה בין מלחמה למלחמה. אולי גם נדבר קצת פוליטיקה, נשאל אותו מה דעתו.</a:t>
            </a:r>
            <a:br>
              <a:rPr lang="he-IL" dirty="0">
                <a:solidFill>
                  <a:srgbClr val="000000"/>
                </a:solidFill>
                <a:latin typeface="Guttman Yad-Brush" panose="02010401010101010101" pitchFamily="2" charset="-79"/>
              </a:rPr>
            </a:br>
            <a:br>
              <a:rPr lang="he-IL" dirty="0">
                <a:solidFill>
                  <a:srgbClr val="000000"/>
                </a:solidFill>
                <a:latin typeface="Guttman Yad-Brush" panose="02010401010101010101" pitchFamily="2" charset="-79"/>
              </a:rPr>
            </a:br>
            <a:r>
              <a:rPr lang="he-IL" dirty="0">
                <a:solidFill>
                  <a:srgbClr val="000000"/>
                </a:solidFill>
                <a:latin typeface="Guttman Yad-Brush" panose="02010401010101010101" pitchFamily="2" charset="-79"/>
              </a:rPr>
              <a:t>‏אם חס וחלילה אתם יושבים שבעה, תהפכו אותה לשבוע של חברים, משפחה וכיף. שיהיה אוכל, בשרי כמובן, בירות, שתייה מתוקה, גרעינים, תה וכמובן כמובן עוגיות של </a:t>
            </a:r>
            <a:r>
              <a:rPr lang="he-IL" dirty="0" err="1">
                <a:solidFill>
                  <a:srgbClr val="000000"/>
                </a:solidFill>
                <a:latin typeface="Guttman Yad-Brush" panose="02010401010101010101" pitchFamily="2" charset="-79"/>
              </a:rPr>
              <a:t>אמא</a:t>
            </a:r>
            <a:r>
              <a:rPr lang="he-IL" dirty="0">
                <a:solidFill>
                  <a:srgbClr val="000000"/>
                </a:solidFill>
                <a:latin typeface="Guttman Yad-Brush" panose="02010401010101010101" pitchFamily="2" charset="-79"/>
              </a:rPr>
              <a:t>. תעשו צחוקים, תשמעו סיפורים, תפגשו את כל שאר החברים שלי שעוד לא ראיתם. וואלה? מקנא בכם. הייתי רוצה לשבת שם לראות את כולם...</a:t>
            </a:r>
            <a:br>
              <a:rPr lang="he-IL" dirty="0">
                <a:solidFill>
                  <a:srgbClr val="000000"/>
                </a:solidFill>
                <a:latin typeface="Guttman Yad-Brush" panose="02010401010101010101" pitchFamily="2" charset="-79"/>
              </a:rPr>
            </a:br>
            <a:br>
              <a:rPr lang="he-IL" dirty="0">
                <a:solidFill>
                  <a:srgbClr val="000000"/>
                </a:solidFill>
                <a:latin typeface="Guttman Yad-Brush" panose="02010401010101010101" pitchFamily="2" charset="-79"/>
              </a:rPr>
            </a:br>
            <a:r>
              <a:rPr lang="he-IL" dirty="0">
                <a:solidFill>
                  <a:srgbClr val="000000"/>
                </a:solidFill>
                <a:latin typeface="Guttman Yad-Brush" panose="02010401010101010101" pitchFamily="2" charset="-79"/>
              </a:rPr>
              <a:t>‏אני אגיד את זה שוב, יצאתי מהבית בלי שבכלל זומנתי למילואים. אני מלא גאווה ותחושת שליחות ותמיד אמרתי שאם אצטרך למות הלוואי וזה יהיה בהגנה על אחרים ועל המדינה. </a:t>
            </a:r>
          </a:p>
          <a:p>
            <a:pPr algn="r" rtl="1"/>
            <a:r>
              <a:rPr lang="he-IL" dirty="0">
                <a:solidFill>
                  <a:srgbClr val="000000"/>
                </a:solidFill>
                <a:latin typeface="Guttman Yad-Brush" panose="02010401010101010101" pitchFamily="2" charset="-79"/>
              </a:rPr>
              <a:t>ירושלים, הפקדתי שומרים, שיום יגיע ואהיה אחד מהם.</a:t>
            </a:r>
          </a:p>
          <a:p>
            <a:pPr rtl="1"/>
            <a:r>
              <a:rPr lang="he-IL" b="0" i="0" dirty="0">
                <a:solidFill>
                  <a:srgbClr val="000000"/>
                </a:solidFill>
                <a:effectLst/>
                <a:latin typeface="Guttman Yad-Brush" panose="02010401010101010101" pitchFamily="2" charset="-79"/>
              </a:rPr>
              <a:t>(מתוך צוואתו של  בן זוסמן הי"ד)</a:t>
            </a:r>
          </a:p>
        </p:txBody>
      </p:sp>
      <p:sp>
        <p:nvSpPr>
          <p:cNvPr id="12" name="Freeform 2"/>
          <p:cNvSpPr/>
          <p:nvPr/>
        </p:nvSpPr>
        <p:spPr>
          <a:xfrm>
            <a:off x="-18197" y="308023"/>
            <a:ext cx="3560907" cy="9978977"/>
          </a:xfrm>
          <a:custGeom>
            <a:avLst/>
            <a:gdLst/>
            <a:ahLst/>
            <a:cxnLst/>
            <a:rect l="l" t="t" r="r" b="b"/>
            <a:pathLst>
              <a:path w="4720287" h="9978977">
                <a:moveTo>
                  <a:pt x="0" y="0"/>
                </a:moveTo>
                <a:lnTo>
                  <a:pt x="4720287" y="0"/>
                </a:lnTo>
                <a:lnTo>
                  <a:pt x="4720287" y="9978977"/>
                </a:lnTo>
                <a:lnTo>
                  <a:pt x="0" y="9978977"/>
                </a:lnTo>
                <a:lnTo>
                  <a:pt x="0" y="0"/>
                </a:lnTo>
                <a:close/>
              </a:path>
            </a:pathLst>
          </a:custGeom>
          <a:blipFill>
            <a:blip r:embed="rId2"/>
            <a:stretch>
              <a:fillRect l="-203893" r="-12819"/>
            </a:stretch>
          </a:blipFill>
        </p:spPr>
        <p:txBody>
          <a:bodyPr/>
          <a:lstStyle/>
          <a:p>
            <a:endParaRPr lang="en-US"/>
          </a:p>
        </p:txBody>
      </p:sp>
    </p:spTree>
    <p:extLst>
      <p:ext uri="{BB962C8B-B14F-4D97-AF65-F5344CB8AC3E}">
        <p14:creationId xmlns:p14="http://schemas.microsoft.com/office/powerpoint/2010/main" val="627127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2428</TotalTime>
  <Words>912</Words>
  <Application>Microsoft Office PowerPoint</Application>
  <PresentationFormat>מותאם אישית</PresentationFormat>
  <Paragraphs>16</Paragraphs>
  <Slides>2</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vt:i4>
      </vt:variant>
    </vt:vector>
  </HeadingPairs>
  <TitlesOfParts>
    <vt:vector size="8" baseType="lpstr">
      <vt:lpstr>Guttman Yad-Brush</vt:lpstr>
      <vt:lpstr>mikhmoret</vt:lpstr>
      <vt:lpstr>Arial</vt:lpstr>
      <vt:lpstr>Calibri</vt:lpstr>
      <vt:lpstr>sbl_hebrewregular</vt:lpstr>
      <vt:lpstr>Office Theme</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יעל קופרשטוק</cp:lastModifiedBy>
  <cp:revision>111</cp:revision>
  <cp:lastPrinted>2025-03-02T09:22:44Z</cp:lastPrinted>
  <dcterms:created xsi:type="dcterms:W3CDTF">2006-08-16T00:00:00Z</dcterms:created>
  <dcterms:modified xsi:type="dcterms:W3CDTF">2025-03-02T10:13:07Z</dcterms:modified>
  <dc:identifier>DAF77ZhOpHE</dc:identifier>
</cp:coreProperties>
</file>