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sldIdLst>
    <p:sldId id="282" r:id="rId2"/>
    <p:sldId id="290" r:id="rId3"/>
    <p:sldId id="293" r:id="rId4"/>
    <p:sldId id="299" r:id="rId5"/>
    <p:sldId id="295" r:id="rId6"/>
    <p:sldId id="291" r:id="rId7"/>
    <p:sldId id="296" r:id="rId8"/>
    <p:sldId id="298" r:id="rId9"/>
    <p:sldId id="297" r:id="rId10"/>
    <p:sldId id="294" r:id="rId11"/>
    <p:sldId id="300" r:id="rId12"/>
    <p:sldId id="301" r:id="rId13"/>
    <p:sldId id="352"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71" autoAdjust="0"/>
    <p:restoredTop sz="74138" autoAdjust="0"/>
  </p:normalViewPr>
  <p:slideViewPr>
    <p:cSldViewPr snapToGrid="0">
      <p:cViewPr varScale="1">
        <p:scale>
          <a:sx n="48" d="100"/>
          <a:sy n="48" d="100"/>
        </p:scale>
        <p:origin x="14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55409D-C9A1-4984-AD7F-238143C7B831}" type="datetimeFigureOut">
              <a:rPr lang="he-IL" smtClean="0"/>
              <a:t>כ"ז/אדר/תשפ"ה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879580F-CEAF-436C-8C23-6D1D3FB7ECDD}" type="slidenum">
              <a:rPr lang="he-IL" smtClean="0"/>
              <a:t>‹#›</a:t>
            </a:fld>
            <a:endParaRPr lang="he-IL"/>
          </a:p>
        </p:txBody>
      </p:sp>
    </p:spTree>
    <p:extLst>
      <p:ext uri="{BB962C8B-B14F-4D97-AF65-F5344CB8AC3E}">
        <p14:creationId xmlns:p14="http://schemas.microsoft.com/office/powerpoint/2010/main" val="2705326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eshiva.org.il/midrash/3349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dirty="0">
                <a:solidFill>
                  <a:srgbClr val="000000"/>
                </a:solidFill>
                <a:effectLst/>
                <a:latin typeface="Calibri" panose="020F0502020204030204" pitchFamily="34" charset="0"/>
              </a:rPr>
              <a:t>מפגש זה מיועד לחדר מורים לפעילות של כ20-30 דקות לקראת הפסח. יכול להיות כפתיחה להשתלמות או כפעילות להרמת כוסית.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dirty="0">
                <a:solidFill>
                  <a:srgbClr val="000000"/>
                </a:solidFill>
                <a:effectLst/>
                <a:latin typeface="Calibri" panose="020F0502020204030204" pitchFamily="34" charset="0"/>
              </a:rPr>
              <a:t>בפסח מוטיב שאילת השאלות עולה באופן מובהק מתוך ההגדה, כדרך של הבנים לשהיות שותפים בסיפור יציאת מצרים בליל הסדר.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dirty="0">
                <a:solidFill>
                  <a:srgbClr val="000000"/>
                </a:solidFill>
                <a:effectLst/>
                <a:latin typeface="Calibri" panose="020F0502020204030204" pitchFamily="34" charset="0"/>
              </a:rPr>
              <a:t>שאילת שאלות הוא כלי מרכזי גם כן בעבודת המורה במהלך השיעור ומחוצה לו.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dirty="0">
                <a:solidFill>
                  <a:srgbClr val="000000"/>
                </a:solidFill>
                <a:effectLst/>
                <a:latin typeface="Calibri" panose="020F0502020204030204" pitchFamily="34" charset="0"/>
              </a:rPr>
              <a:t>במפגש זה נעסוק בחיבור בין הדברים וניגע בתפיסה של המורה את מקומה של השאלה על היבטיה השונים, כפי שהיא מופיעה בהגדה.</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42213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 ללמוד את המקור בזוגות כ3-4 דק' או להקריא אותו במליאה ולשאול את הצוות שאלות מנחות כגון:</a:t>
            </a:r>
          </a:p>
          <a:p>
            <a:r>
              <a:rPr lang="he-IL" dirty="0"/>
              <a:t>מה דיבר אליכם/נגע בכם במקור?</a:t>
            </a:r>
          </a:p>
          <a:p>
            <a:r>
              <a:rPr lang="he-IL" dirty="0"/>
              <a:t>מה התחדש לכם?</a:t>
            </a:r>
          </a:p>
          <a:p>
            <a:r>
              <a:rPr lang="he-IL" dirty="0"/>
              <a:t>איך אתם תופסים את הקשר שבין שאילת שאלות לחרות?</a:t>
            </a:r>
          </a:p>
          <a:p>
            <a:r>
              <a:rPr lang="he-IL" dirty="0"/>
              <a:t>איפה נושא שאילת השאלות פוגש אתכם בעבודתכם?</a:t>
            </a:r>
          </a:p>
          <a:p>
            <a:endParaRPr lang="he-IL" dirty="0"/>
          </a:p>
          <a:p>
            <a:pPr algn="r" rtl="1">
              <a:lnSpc>
                <a:spcPct val="107000"/>
              </a:lnSpc>
              <a:spcAft>
                <a:spcPts val="800"/>
              </a:spcAft>
            </a:pPr>
            <a:r>
              <a:rPr lang="he-IL" dirty="0"/>
              <a:t>ניתן לסכם ששאלות הן </a:t>
            </a:r>
            <a:r>
              <a:rPr lang="he-IL" u="sng" dirty="0"/>
              <a:t>המפתח לחרות</a:t>
            </a:r>
            <a:r>
              <a:rPr lang="he-IL" dirty="0"/>
              <a:t>, </a:t>
            </a:r>
            <a:r>
              <a:rPr kumimoji="0" lang="he-IL" sz="1200" b="1"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כמו שאומר הרב זקס:"</a:t>
            </a:r>
            <a:r>
              <a:rPr lang="he-IL" sz="1200" b="1" dirty="0">
                <a:effectLst/>
                <a:latin typeface="Calibri" panose="020F0502020204030204" pitchFamily="34" charset="0"/>
                <a:ea typeface="Calibri" panose="020F0502020204030204" pitchFamily="34" charset="0"/>
                <a:cs typeface="Arial" panose="020B0604020202020204" pitchFamily="34" charset="0"/>
              </a:rPr>
              <a:t>החירות בטלה כשהיא נעשית מובנת מאליה..."</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a:p>
            <a:r>
              <a:rPr lang="he-IL" dirty="0"/>
              <a:t>עבד אינו שואל שאלות אלא מבצע ללא חשיבה את מה שאומרים לו לעשות. </a:t>
            </a:r>
          </a:p>
          <a:p>
            <a:r>
              <a:rPr lang="he-IL" dirty="0"/>
              <a:t>כמובן גם בביצוע ללא שאלות ישנו ערך, אך יש בזה גם שיעבוד לתפיסות אחרות שאינן חלק מהתפיסה האישית העצמית של האדם. </a:t>
            </a:r>
          </a:p>
          <a:p>
            <a:r>
              <a:rPr lang="he-IL" dirty="0"/>
              <a:t> כשישנו חיבור אישי לביצוע, המתברר לאדם ע"י שאלה שנשאל או ששאל, הסיכוי שהוא יהיה חלק אינטגרלי מאותה משימה הוא גבוה יותר.</a:t>
            </a:r>
          </a:p>
          <a:p>
            <a:r>
              <a:rPr lang="he-IL" dirty="0"/>
              <a:t>השאלה מפלסת את הדרך אל העולם הפנימי שלנו , ואנו רוצים לקדם אצל תלמידינו את היכולת לברר ולהתברר ע"י </a:t>
            </a:r>
            <a:r>
              <a:rPr lang="he-IL" dirty="0" err="1"/>
              <a:t>פיתומ</a:t>
            </a:r>
            <a:r>
              <a:rPr lang="he-IL" dirty="0"/>
              <a:t> מיומנות שאילת השאלות. פסח הוא הזדמנות לעסוק ולברר לעצמינו את עמדותינו ותחושותינו ביחס למיומנות זו הן מההיבט של שואלים והן מההיבט של נשאלים.</a:t>
            </a:r>
          </a:p>
        </p:txBody>
      </p:sp>
      <p:sp>
        <p:nvSpPr>
          <p:cNvPr id="4" name="מציין מיקום של מספר שקופית 3"/>
          <p:cNvSpPr>
            <a:spLocks noGrp="1"/>
          </p:cNvSpPr>
          <p:nvPr>
            <p:ph type="sldNum" sz="quarter" idx="5"/>
          </p:nvPr>
        </p:nvSpPr>
        <p:spPr/>
        <p:txBody>
          <a:bodyPr/>
          <a:lstStyle/>
          <a:p>
            <a:fld id="{1879580F-CEAF-436C-8C23-6D1D3FB7ECDD}" type="slidenum">
              <a:rPr lang="he-IL" smtClean="0"/>
              <a:t>2</a:t>
            </a:fld>
            <a:endParaRPr lang="he-IL"/>
          </a:p>
        </p:txBody>
      </p:sp>
    </p:spTree>
    <p:extLst>
      <p:ext uri="{BB962C8B-B14F-4D97-AF65-F5344CB8AC3E}">
        <p14:creationId xmlns:p14="http://schemas.microsoft.com/office/powerpoint/2010/main" val="329508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השאלה מתבססת על הסברו של המהר"ל מפראג על ארבעת הבנים בהגדה של פסח.</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נקרין שקף זה. נכוון את הצוות לבחור סוג של שאלה המגיעה מצד הלומדים ומעוררת אצלם עניין , נותנת להם תחושה של חדווה והתעוררות במהלך ההוראה שלהם. אין הכוונה לסוגי לומדים אלא לסוגי שאלות. </a:t>
            </a:r>
            <a:endParaRPr lang="he-IL" dirty="0"/>
          </a:p>
        </p:txBody>
      </p:sp>
      <p:sp>
        <p:nvSpPr>
          <p:cNvPr id="4" name="מציין מיקום של מספר שקופית 3"/>
          <p:cNvSpPr>
            <a:spLocks noGrp="1"/>
          </p:cNvSpPr>
          <p:nvPr>
            <p:ph type="sldNum" sz="quarter" idx="5"/>
          </p:nvPr>
        </p:nvSpPr>
        <p:spPr/>
        <p:txBody>
          <a:bodyPr/>
          <a:lstStyle/>
          <a:p>
            <a:fld id="{1879580F-CEAF-436C-8C23-6D1D3FB7ECDD}" type="slidenum">
              <a:rPr lang="he-IL" smtClean="0"/>
              <a:t>3</a:t>
            </a:fld>
            <a:endParaRPr lang="he-IL"/>
          </a:p>
        </p:txBody>
      </p:sp>
    </p:spTree>
    <p:extLst>
      <p:ext uri="{BB962C8B-B14F-4D97-AF65-F5344CB8AC3E}">
        <p14:creationId xmlns:p14="http://schemas.microsoft.com/office/powerpoint/2010/main" val="124467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נדפיס את השקפים הבאים ונפזר על שולחן . נבקש מהצוות לבחור כרטיס אחד שעליו יוכל לשתף במליאה. בצוות גדול ניתן לחלק למספר קבוצות. נדגיש כי מספר אנשים יכולים לענות על אותו כרטיס.</a:t>
            </a:r>
          </a:p>
          <a:p>
            <a:r>
              <a:rPr lang="he-IL" dirty="0"/>
              <a:t>ניתן גם להקרין את השקפים ולהזמין בכל פעם כמה משתתפים לענות על השאלות.</a:t>
            </a:r>
          </a:p>
          <a:p>
            <a:endParaRPr lang="he-IL" dirty="0"/>
          </a:p>
        </p:txBody>
      </p:sp>
      <p:sp>
        <p:nvSpPr>
          <p:cNvPr id="4" name="מציין מיקום של מספר שקופית 3"/>
          <p:cNvSpPr>
            <a:spLocks noGrp="1"/>
          </p:cNvSpPr>
          <p:nvPr>
            <p:ph type="sldNum" sz="quarter" idx="5"/>
          </p:nvPr>
        </p:nvSpPr>
        <p:spPr/>
        <p:txBody>
          <a:bodyPr/>
          <a:lstStyle/>
          <a:p>
            <a:fld id="{1879580F-CEAF-436C-8C23-6D1D3FB7ECDD}" type="slidenum">
              <a:rPr lang="he-IL" smtClean="0"/>
              <a:t>4</a:t>
            </a:fld>
            <a:endParaRPr lang="he-IL"/>
          </a:p>
        </p:txBody>
      </p:sp>
    </p:spTree>
    <p:extLst>
      <p:ext uri="{BB962C8B-B14F-4D97-AF65-F5344CB8AC3E}">
        <p14:creationId xmlns:p14="http://schemas.microsoft.com/office/powerpoint/2010/main" val="377301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נבקש דימוי מתאים לתחושה</a:t>
            </a:r>
          </a:p>
        </p:txBody>
      </p:sp>
      <p:sp>
        <p:nvSpPr>
          <p:cNvPr id="4" name="מציין מיקום של מספר שקופית 3"/>
          <p:cNvSpPr>
            <a:spLocks noGrp="1"/>
          </p:cNvSpPr>
          <p:nvPr>
            <p:ph type="sldNum" sz="quarter" idx="5"/>
          </p:nvPr>
        </p:nvSpPr>
        <p:spPr/>
        <p:txBody>
          <a:bodyPr/>
          <a:lstStyle/>
          <a:p>
            <a:fld id="{1879580F-CEAF-436C-8C23-6D1D3FB7ECDD}" type="slidenum">
              <a:rPr lang="he-IL" smtClean="0"/>
              <a:t>6</a:t>
            </a:fld>
            <a:endParaRPr lang="he-IL"/>
          </a:p>
        </p:txBody>
      </p:sp>
    </p:spTree>
    <p:extLst>
      <p:ext uri="{BB962C8B-B14F-4D97-AF65-F5344CB8AC3E}">
        <p14:creationId xmlns:p14="http://schemas.microsoft.com/office/powerpoint/2010/main" val="241314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3"/>
              </a:rPr>
              <a:t>https://www.yeshiva.org.il/midrash/33499</a:t>
            </a:r>
            <a:r>
              <a:rPr kumimoji="0" lang="he-IL"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rPr>
              <a:t>מתוך דברי הרב יונתן זקס זצ"ל המובאים באתר ישיבה</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p:cNvSpPr>
            <a:spLocks noGrp="1"/>
          </p:cNvSpPr>
          <p:nvPr>
            <p:ph type="sldNum" sz="quarter" idx="5"/>
          </p:nvPr>
        </p:nvSpPr>
        <p:spPr/>
        <p:txBody>
          <a:bodyPr/>
          <a:lstStyle/>
          <a:p>
            <a:fld id="{1879580F-CEAF-436C-8C23-6D1D3FB7ECDD}" type="slidenum">
              <a:rPr lang="he-IL" smtClean="0"/>
              <a:t>12</a:t>
            </a:fld>
            <a:endParaRPr lang="he-IL"/>
          </a:p>
        </p:txBody>
      </p:sp>
    </p:spTree>
    <p:extLst>
      <p:ext uri="{BB962C8B-B14F-4D97-AF65-F5344CB8AC3E}">
        <p14:creationId xmlns:p14="http://schemas.microsoft.com/office/powerpoint/2010/main" val="64918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13</a:t>
            </a:fld>
            <a:endParaRPr lang="he-IL" dirty="0"/>
          </a:p>
        </p:txBody>
      </p:sp>
    </p:spTree>
    <p:extLst>
      <p:ext uri="{BB962C8B-B14F-4D97-AF65-F5344CB8AC3E}">
        <p14:creationId xmlns:p14="http://schemas.microsoft.com/office/powerpoint/2010/main" val="119865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70C9DA-65B1-41D2-9262-A58F6A29233B}"/>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572AB05-2F66-4D1B-993B-05FD36019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ED405DC6-5165-4564-8FAF-64382642B859}"/>
              </a:ext>
            </a:extLst>
          </p:cNvPr>
          <p:cNvSpPr>
            <a:spLocks noGrp="1"/>
          </p:cNvSpPr>
          <p:nvPr>
            <p:ph type="dt" sz="half" idx="10"/>
          </p:nvPr>
        </p:nvSpPr>
        <p:spPr/>
        <p:txBody>
          <a:bodyPr/>
          <a:lstStyle/>
          <a:p>
            <a:fld id="{48A87A34-81AB-432B-8DAE-1953F412C126}" type="datetimeFigureOut">
              <a:rPr lang="en-US" smtClean="0"/>
              <a:t>3/27/2025</a:t>
            </a:fld>
            <a:endParaRPr lang="en-US" dirty="0"/>
          </a:p>
        </p:txBody>
      </p:sp>
      <p:sp>
        <p:nvSpPr>
          <p:cNvPr id="5" name="מציין מיקום של כותרת תחתונה 4">
            <a:extLst>
              <a:ext uri="{FF2B5EF4-FFF2-40B4-BE49-F238E27FC236}">
                <a16:creationId xmlns:a16="http://schemas.microsoft.com/office/drawing/2014/main" id="{B56F1DB7-9146-4CC0-99E9-4E4B594F77B2}"/>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FBA6E0D4-03B9-4751-B841-86E39123875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102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C1E285-8252-4222-99F2-52A50CA474A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B9644C2-B9A6-4BC5-BC5A-7C6C839CEF37}"/>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EF0ACDD-779B-48CE-934E-8D675569F0B6}"/>
              </a:ext>
            </a:extLst>
          </p:cNvPr>
          <p:cNvSpPr>
            <a:spLocks noGrp="1"/>
          </p:cNvSpPr>
          <p:nvPr>
            <p:ph type="dt" sz="half" idx="10"/>
          </p:nvPr>
        </p:nvSpPr>
        <p:spPr/>
        <p:txBody>
          <a:bodyPr/>
          <a:lstStyle/>
          <a:p>
            <a:fld id="{48A87A34-81AB-432B-8DAE-1953F412C126}" type="datetimeFigureOut">
              <a:rPr lang="en-US" smtClean="0"/>
              <a:pPr/>
              <a:t>3/27/2025</a:t>
            </a:fld>
            <a:endParaRPr lang="en-US" dirty="0"/>
          </a:p>
        </p:txBody>
      </p:sp>
      <p:sp>
        <p:nvSpPr>
          <p:cNvPr id="5" name="מציין מיקום של כותרת תחתונה 4">
            <a:extLst>
              <a:ext uri="{FF2B5EF4-FFF2-40B4-BE49-F238E27FC236}">
                <a16:creationId xmlns:a16="http://schemas.microsoft.com/office/drawing/2014/main" id="{DBFCE490-9ABA-429C-B559-41D813E3F232}"/>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4287FFE5-2E53-4053-BDFD-8D5C80A25BD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802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5379811-9123-4AF5-BA14-4368032CC4E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1B0C8B1-467F-49AC-BD46-A94EE3331979}"/>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EC52FD1-598A-4ECA-BAA8-0F14FC85CBA4}"/>
              </a:ext>
            </a:extLst>
          </p:cNvPr>
          <p:cNvSpPr>
            <a:spLocks noGrp="1"/>
          </p:cNvSpPr>
          <p:nvPr>
            <p:ph type="dt" sz="half" idx="10"/>
          </p:nvPr>
        </p:nvSpPr>
        <p:spPr/>
        <p:txBody>
          <a:bodyPr/>
          <a:lstStyle/>
          <a:p>
            <a:fld id="{48A87A34-81AB-432B-8DAE-1953F412C126}" type="datetimeFigureOut">
              <a:rPr lang="en-US" smtClean="0"/>
              <a:pPr/>
              <a:t>3/27/2025</a:t>
            </a:fld>
            <a:endParaRPr lang="en-US" dirty="0"/>
          </a:p>
        </p:txBody>
      </p:sp>
      <p:sp>
        <p:nvSpPr>
          <p:cNvPr id="5" name="מציין מיקום של כותרת תחתונה 4">
            <a:extLst>
              <a:ext uri="{FF2B5EF4-FFF2-40B4-BE49-F238E27FC236}">
                <a16:creationId xmlns:a16="http://schemas.microsoft.com/office/drawing/2014/main" id="{83E3ED37-FB77-49ED-B699-4843A1183184}"/>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FEF96FA0-B472-43D6-9731-A69FCB023E7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203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שני תכנים">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58900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6210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3509AD-3F83-449C-8B15-0480435CF00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75AFE2B-CB05-49C2-AC97-07769E33172D}"/>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D40AF0E-74D2-4436-BE93-919A3A47B2D5}"/>
              </a:ext>
            </a:extLst>
          </p:cNvPr>
          <p:cNvSpPr>
            <a:spLocks noGrp="1"/>
          </p:cNvSpPr>
          <p:nvPr>
            <p:ph type="dt" sz="half" idx="10"/>
          </p:nvPr>
        </p:nvSpPr>
        <p:spPr/>
        <p:txBody>
          <a:bodyPr/>
          <a:lstStyle/>
          <a:p>
            <a:fld id="{48A87A34-81AB-432B-8DAE-1953F412C126}" type="datetimeFigureOut">
              <a:rPr lang="en-US" smtClean="0"/>
              <a:pPr/>
              <a:t>3/27/2025</a:t>
            </a:fld>
            <a:endParaRPr lang="en-US" dirty="0"/>
          </a:p>
        </p:txBody>
      </p:sp>
      <p:sp>
        <p:nvSpPr>
          <p:cNvPr id="5" name="מציין מיקום של כותרת תחתונה 4">
            <a:extLst>
              <a:ext uri="{FF2B5EF4-FFF2-40B4-BE49-F238E27FC236}">
                <a16:creationId xmlns:a16="http://schemas.microsoft.com/office/drawing/2014/main" id="{02AC3F76-8453-4D42-A0B1-8F3C4F1B86FB}"/>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686DE112-D831-4659-82FE-CB65E51776B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33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2E11CC-6B95-4E3A-B6E3-014B095AFFA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5E11C3A-545A-4CE6-A1F1-526ABF1343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627C7340-C704-49E9-B733-F3267A730475}"/>
              </a:ext>
            </a:extLst>
          </p:cNvPr>
          <p:cNvSpPr>
            <a:spLocks noGrp="1"/>
          </p:cNvSpPr>
          <p:nvPr>
            <p:ph type="dt" sz="half" idx="10"/>
          </p:nvPr>
        </p:nvSpPr>
        <p:spPr/>
        <p:txBody>
          <a:bodyPr/>
          <a:lstStyle/>
          <a:p>
            <a:fld id="{48A87A34-81AB-432B-8DAE-1953F412C126}" type="datetimeFigureOut">
              <a:rPr lang="en-US" smtClean="0"/>
              <a:t>3/27/2025</a:t>
            </a:fld>
            <a:endParaRPr lang="en-US" dirty="0"/>
          </a:p>
        </p:txBody>
      </p:sp>
      <p:sp>
        <p:nvSpPr>
          <p:cNvPr id="5" name="מציין מיקום של כותרת תחתונה 4">
            <a:extLst>
              <a:ext uri="{FF2B5EF4-FFF2-40B4-BE49-F238E27FC236}">
                <a16:creationId xmlns:a16="http://schemas.microsoft.com/office/drawing/2014/main" id="{67199711-C319-4AE2-A1CA-3B54C33E3E64}"/>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B149B2C9-72CA-4951-88A6-900F6EB3E85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471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6CE377-8D96-4508-80C5-195EE82E639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DEDC4A8-0BD8-41FD-98D2-CE5846C006BF}"/>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DC01958-AD72-42BA-A953-C1E4FB1BFFDE}"/>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A2299D23-4FBF-4630-8EB4-5C7403E7485E}"/>
              </a:ext>
            </a:extLst>
          </p:cNvPr>
          <p:cNvSpPr>
            <a:spLocks noGrp="1"/>
          </p:cNvSpPr>
          <p:nvPr>
            <p:ph type="dt" sz="half" idx="10"/>
          </p:nvPr>
        </p:nvSpPr>
        <p:spPr/>
        <p:txBody>
          <a:bodyPr/>
          <a:lstStyle/>
          <a:p>
            <a:fld id="{48A87A34-81AB-432B-8DAE-1953F412C126}" type="datetimeFigureOut">
              <a:rPr lang="en-US" smtClean="0"/>
              <a:pPr/>
              <a:t>3/27/2025</a:t>
            </a:fld>
            <a:endParaRPr lang="en-US" dirty="0"/>
          </a:p>
        </p:txBody>
      </p:sp>
      <p:sp>
        <p:nvSpPr>
          <p:cNvPr id="6" name="מציין מיקום של כותרת תחתונה 5">
            <a:extLst>
              <a:ext uri="{FF2B5EF4-FFF2-40B4-BE49-F238E27FC236}">
                <a16:creationId xmlns:a16="http://schemas.microsoft.com/office/drawing/2014/main" id="{9092181D-0A05-4C43-8A22-9B1910DEB53B}"/>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04A42515-5787-4EB1-AD43-E3DC742B5E7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874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991849-A00D-4529-A25E-90690D8A1E9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6180428-8295-475D-A78B-99BEB762B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E893D724-D554-4A8A-A80D-80EF43F10F0C}"/>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8F906B8-68B7-4B69-BD12-19596B82A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BE11A69E-1753-4592-86A9-D56C64A2A693}"/>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92A7199E-6A59-4712-AC61-3D76E796BABC}"/>
              </a:ext>
            </a:extLst>
          </p:cNvPr>
          <p:cNvSpPr>
            <a:spLocks noGrp="1"/>
          </p:cNvSpPr>
          <p:nvPr>
            <p:ph type="dt" sz="half" idx="10"/>
          </p:nvPr>
        </p:nvSpPr>
        <p:spPr/>
        <p:txBody>
          <a:bodyPr/>
          <a:lstStyle/>
          <a:p>
            <a:fld id="{48A87A34-81AB-432B-8DAE-1953F412C126}" type="datetimeFigureOut">
              <a:rPr lang="en-US" smtClean="0"/>
              <a:pPr/>
              <a:t>3/27/2025</a:t>
            </a:fld>
            <a:endParaRPr lang="en-US" dirty="0"/>
          </a:p>
        </p:txBody>
      </p:sp>
      <p:sp>
        <p:nvSpPr>
          <p:cNvPr id="8" name="מציין מיקום של כותרת תחתונה 7">
            <a:extLst>
              <a:ext uri="{FF2B5EF4-FFF2-40B4-BE49-F238E27FC236}">
                <a16:creationId xmlns:a16="http://schemas.microsoft.com/office/drawing/2014/main" id="{0E35A0AE-88FF-414D-B903-97779C0496C1}"/>
              </a:ext>
            </a:extLst>
          </p:cNvPr>
          <p:cNvSpPr>
            <a:spLocks noGrp="1"/>
          </p:cNvSpPr>
          <p:nvPr>
            <p:ph type="ftr" sz="quarter" idx="11"/>
          </p:nvPr>
        </p:nvSpPr>
        <p:spPr/>
        <p:txBody>
          <a:bodyPr/>
          <a:lstStyle/>
          <a:p>
            <a:endParaRPr lang="en-US" dirty="0"/>
          </a:p>
        </p:txBody>
      </p:sp>
      <p:sp>
        <p:nvSpPr>
          <p:cNvPr id="9" name="מציין מיקום של מספר שקופית 8">
            <a:extLst>
              <a:ext uri="{FF2B5EF4-FFF2-40B4-BE49-F238E27FC236}">
                <a16:creationId xmlns:a16="http://schemas.microsoft.com/office/drawing/2014/main" id="{1149AB22-66BE-40B5-AF89-A249E48E940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995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B76087-79BA-44D3-B8DA-4A1EFB56C0F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C4428EE-65DD-4DA5-9558-7599D5CC8B1C}"/>
              </a:ext>
            </a:extLst>
          </p:cNvPr>
          <p:cNvSpPr>
            <a:spLocks noGrp="1"/>
          </p:cNvSpPr>
          <p:nvPr>
            <p:ph type="dt" sz="half" idx="10"/>
          </p:nvPr>
        </p:nvSpPr>
        <p:spPr/>
        <p:txBody>
          <a:bodyPr/>
          <a:lstStyle/>
          <a:p>
            <a:fld id="{48A87A34-81AB-432B-8DAE-1953F412C126}" type="datetimeFigureOut">
              <a:rPr lang="en-US" smtClean="0"/>
              <a:t>3/27/2025</a:t>
            </a:fld>
            <a:endParaRPr lang="en-US" dirty="0"/>
          </a:p>
        </p:txBody>
      </p:sp>
      <p:sp>
        <p:nvSpPr>
          <p:cNvPr id="4" name="מציין מיקום של כותרת תחתונה 3">
            <a:extLst>
              <a:ext uri="{FF2B5EF4-FFF2-40B4-BE49-F238E27FC236}">
                <a16:creationId xmlns:a16="http://schemas.microsoft.com/office/drawing/2014/main" id="{DBBC6DDD-CC7D-4862-BF04-45483A31ADAC}"/>
              </a:ext>
            </a:extLst>
          </p:cNvPr>
          <p:cNvSpPr>
            <a:spLocks noGrp="1"/>
          </p:cNvSpPr>
          <p:nvPr>
            <p:ph type="ftr" sz="quarter" idx="11"/>
          </p:nvPr>
        </p:nvSpPr>
        <p:spPr/>
        <p:txBody>
          <a:bodyPr/>
          <a:lstStyle/>
          <a:p>
            <a:endParaRPr lang="en-US" dirty="0"/>
          </a:p>
        </p:txBody>
      </p:sp>
      <p:sp>
        <p:nvSpPr>
          <p:cNvPr id="5" name="מציין מיקום של מספר שקופית 4">
            <a:extLst>
              <a:ext uri="{FF2B5EF4-FFF2-40B4-BE49-F238E27FC236}">
                <a16:creationId xmlns:a16="http://schemas.microsoft.com/office/drawing/2014/main" id="{6AD2C5C9-D2E3-493C-BFC8-0231C04F32F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133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3C4A7C5-FDA4-4128-A7AB-6FB54D5CF44A}"/>
              </a:ext>
            </a:extLst>
          </p:cNvPr>
          <p:cNvSpPr>
            <a:spLocks noGrp="1"/>
          </p:cNvSpPr>
          <p:nvPr>
            <p:ph type="dt" sz="half" idx="10"/>
          </p:nvPr>
        </p:nvSpPr>
        <p:spPr/>
        <p:txBody>
          <a:bodyPr/>
          <a:lstStyle/>
          <a:p>
            <a:fld id="{48A87A34-81AB-432B-8DAE-1953F412C126}" type="datetimeFigureOut">
              <a:rPr lang="en-US" smtClean="0"/>
              <a:t>3/27/2025</a:t>
            </a:fld>
            <a:endParaRPr lang="en-US" dirty="0"/>
          </a:p>
        </p:txBody>
      </p:sp>
      <p:sp>
        <p:nvSpPr>
          <p:cNvPr id="3" name="מציין מיקום של כותרת תחתונה 2">
            <a:extLst>
              <a:ext uri="{FF2B5EF4-FFF2-40B4-BE49-F238E27FC236}">
                <a16:creationId xmlns:a16="http://schemas.microsoft.com/office/drawing/2014/main" id="{087ACB1E-7CA6-429F-B04F-A2CD692D6A78}"/>
              </a:ext>
            </a:extLst>
          </p:cNvPr>
          <p:cNvSpPr>
            <a:spLocks noGrp="1"/>
          </p:cNvSpPr>
          <p:nvPr>
            <p:ph type="ftr" sz="quarter" idx="11"/>
          </p:nvPr>
        </p:nvSpPr>
        <p:spPr/>
        <p:txBody>
          <a:bodyPr/>
          <a:lstStyle/>
          <a:p>
            <a:endParaRPr lang="en-US" dirty="0"/>
          </a:p>
        </p:txBody>
      </p:sp>
      <p:sp>
        <p:nvSpPr>
          <p:cNvPr id="4" name="מציין מיקום של מספר שקופית 3">
            <a:extLst>
              <a:ext uri="{FF2B5EF4-FFF2-40B4-BE49-F238E27FC236}">
                <a16:creationId xmlns:a16="http://schemas.microsoft.com/office/drawing/2014/main" id="{F29C997D-7156-405B-9C2B-B4C74A43D67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140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13626E-37FA-4F6C-84CA-291B7F0117F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25B39FE-8160-48F4-8254-74634B865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86CE021-5EC2-40AB-AE5C-47F5B2B8E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6707EF64-ED17-43BB-BEE6-F10E90E8D5B0}"/>
              </a:ext>
            </a:extLst>
          </p:cNvPr>
          <p:cNvSpPr>
            <a:spLocks noGrp="1"/>
          </p:cNvSpPr>
          <p:nvPr>
            <p:ph type="dt" sz="half" idx="10"/>
          </p:nvPr>
        </p:nvSpPr>
        <p:spPr/>
        <p:txBody>
          <a:bodyPr/>
          <a:lstStyle/>
          <a:p>
            <a:fld id="{48A87A34-81AB-432B-8DAE-1953F412C126}" type="datetimeFigureOut">
              <a:rPr lang="en-US" smtClean="0"/>
              <a:pPr/>
              <a:t>3/27/2025</a:t>
            </a:fld>
            <a:endParaRPr lang="en-US" dirty="0"/>
          </a:p>
        </p:txBody>
      </p:sp>
      <p:sp>
        <p:nvSpPr>
          <p:cNvPr id="6" name="מציין מיקום של כותרת תחתונה 5">
            <a:extLst>
              <a:ext uri="{FF2B5EF4-FFF2-40B4-BE49-F238E27FC236}">
                <a16:creationId xmlns:a16="http://schemas.microsoft.com/office/drawing/2014/main" id="{075CBB01-A944-48C6-96A9-3063D8669226}"/>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791C85EA-B877-44F5-8822-627410EA78A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119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46C142-2972-4906-97F4-B9C59558217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448FDDB-5E4F-4935-8BDB-86BBC3194C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72F32D2-2CC5-48CB-90D1-AAF90CB96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C06826AD-6A97-4663-B2BB-0E8E7A29A5EA}"/>
              </a:ext>
            </a:extLst>
          </p:cNvPr>
          <p:cNvSpPr>
            <a:spLocks noGrp="1"/>
          </p:cNvSpPr>
          <p:nvPr>
            <p:ph type="dt" sz="half" idx="10"/>
          </p:nvPr>
        </p:nvSpPr>
        <p:spPr/>
        <p:txBody>
          <a:bodyPr/>
          <a:lstStyle/>
          <a:p>
            <a:fld id="{48A87A34-81AB-432B-8DAE-1953F412C126}" type="datetimeFigureOut">
              <a:rPr lang="en-US" smtClean="0"/>
              <a:t>3/27/2025</a:t>
            </a:fld>
            <a:endParaRPr lang="en-US" dirty="0"/>
          </a:p>
        </p:txBody>
      </p:sp>
      <p:sp>
        <p:nvSpPr>
          <p:cNvPr id="6" name="מציין מיקום של כותרת תחתונה 5">
            <a:extLst>
              <a:ext uri="{FF2B5EF4-FFF2-40B4-BE49-F238E27FC236}">
                <a16:creationId xmlns:a16="http://schemas.microsoft.com/office/drawing/2014/main" id="{FF2FA7CD-670F-4E76-B663-07078166065E}"/>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714CC015-BD08-43BB-920A-CF55B6FFE03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3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7CBD291-03B3-4461-B27E-10E65C60973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D95A646-13E0-4955-82DC-F676E58EE50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E4ADD33-185F-4BFB-900B-F91528C33BF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8A87A34-81AB-432B-8DAE-1953F412C126}" type="datetimeFigureOut">
              <a:rPr lang="en-US" smtClean="0"/>
              <a:pPr/>
              <a:t>3/27/2025</a:t>
            </a:fld>
            <a:endParaRPr lang="en-US" dirty="0"/>
          </a:p>
        </p:txBody>
      </p:sp>
      <p:sp>
        <p:nvSpPr>
          <p:cNvPr id="5" name="מציין מיקום של כותרת תחתונה 4">
            <a:extLst>
              <a:ext uri="{FF2B5EF4-FFF2-40B4-BE49-F238E27FC236}">
                <a16:creationId xmlns:a16="http://schemas.microsoft.com/office/drawing/2014/main" id="{A259E493-9B16-436E-B800-D0418AA826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a:extLst>
              <a:ext uri="{FF2B5EF4-FFF2-40B4-BE49-F238E27FC236}">
                <a16:creationId xmlns:a16="http://schemas.microsoft.com/office/drawing/2014/main" id="{4C86B96A-4F6F-4BC7-9B46-7F596E1DB07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8874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0495" y="201524"/>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46"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46"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17" name="תיבת טקסט 16">
            <a:extLst>
              <a:ext uri="{FF2B5EF4-FFF2-40B4-BE49-F238E27FC236}">
                <a16:creationId xmlns:a16="http://schemas.microsoft.com/office/drawing/2014/main" id="{5B348087-EAFB-0FF1-DA30-9C8A835FFE69}"/>
              </a:ext>
            </a:extLst>
          </p:cNvPr>
          <p:cNvSpPr txBox="1"/>
          <p:nvPr/>
        </p:nvSpPr>
        <p:spPr>
          <a:xfrm>
            <a:off x="3132830" y="4981549"/>
            <a:ext cx="6093618" cy="923330"/>
          </a:xfrm>
          <a:prstGeom prst="rect">
            <a:avLst/>
          </a:prstGeom>
          <a:noFill/>
        </p:spPr>
        <p:txBody>
          <a:bodyPr wrap="square">
            <a:spAutoFit/>
          </a:bodyPr>
          <a:lstStyle/>
          <a:p>
            <a:pPr marL="0" marR="0" lvl="0" indent="0" algn="ctr" defTabSz="914446"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צוות חמ"ד</a:t>
            </a:r>
            <a:endParaRPr kumimoji="0" lang="he-IL"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תיבת טקסט 6">
            <a:extLst>
              <a:ext uri="{FF2B5EF4-FFF2-40B4-BE49-F238E27FC236}">
                <a16:creationId xmlns:a16="http://schemas.microsoft.com/office/drawing/2014/main" id="{DF8C7FDB-B142-8F3F-46D7-9468DAB57AA6}"/>
              </a:ext>
            </a:extLst>
          </p:cNvPr>
          <p:cNvSpPr txBox="1"/>
          <p:nvPr/>
        </p:nvSpPr>
        <p:spPr>
          <a:xfrm>
            <a:off x="299160" y="2424739"/>
            <a:ext cx="11593680"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mn-ea"/>
                <a:cs typeface="Calibri" panose="020F0502020204030204" pitchFamily="34" charset="0"/>
              </a:rPr>
              <a:t>"כי ישאלך בנך (תלמידך) מחר לאמור"</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mn-ea"/>
                <a:cs typeface="Calibri" panose="020F0502020204030204" pitchFamily="34" charset="0"/>
              </a:rPr>
              <a:t>על שאילת שאלות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4000" b="1" dirty="0">
                <a:solidFill>
                  <a:schemeClr val="accent2">
                    <a:lumMod val="75000"/>
                  </a:schemeClr>
                </a:solidFill>
                <a:latin typeface="Calibri" panose="020F0502020204030204" pitchFamily="34" charset="0"/>
                <a:cs typeface="Calibri" panose="020F0502020204030204" pitchFamily="34" charset="0"/>
              </a:rPr>
              <a:t>מפגש </a:t>
            </a:r>
            <a:r>
              <a:rPr kumimoji="0" lang="he-IL" sz="4000" b="1"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mn-ea"/>
                <a:cs typeface="Calibri" panose="020F0502020204030204" pitchFamily="34" charset="0"/>
              </a:rPr>
              <a:t>לקראת הפסח</a:t>
            </a:r>
            <a:endParaRPr kumimoji="0" lang="he-IL" sz="2800" b="1"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mn-ea"/>
              <a:cs typeface="Calibri" panose="020F0502020204030204" pitchFamily="34" charset="0"/>
            </a:endParaRPr>
          </a:p>
        </p:txBody>
      </p:sp>
      <p:sp>
        <p:nvSpPr>
          <p:cNvPr id="18" name="TextBox 1"/>
          <p:cNvSpPr txBox="1"/>
          <p:nvPr/>
        </p:nvSpPr>
        <p:spPr>
          <a:xfrm>
            <a:off x="8971940" y="452512"/>
            <a:ext cx="2488883" cy="40011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5B7496"/>
                </a:solidFill>
                <a:effectLst/>
                <a:uLnTx/>
                <a:uFillTx/>
                <a:latin typeface="Times New Roman" panose="02020603050405020304" pitchFamily="18" charset="0"/>
                <a:ea typeface="Calibri" panose="020F0502020204030204" pitchFamily="34" charset="0"/>
                <a:cs typeface="Calibri" panose="020F0502020204030204" pitchFamily="34" charset="0"/>
              </a:rPr>
              <a:t>בס"ד</a:t>
            </a:r>
            <a:endParaRPr kumimoji="0" lang="en-US" sz="2000" b="1" i="0" u="none" strike="noStrike" kern="1200" cap="none" spc="0" normalizeH="0" baseline="0" noProof="0" dirty="0">
              <a:ln>
                <a:noFill/>
              </a:ln>
              <a:solidFill>
                <a:srgbClr val="5B7496"/>
              </a:solidFill>
              <a:effectLst/>
              <a:uLnTx/>
              <a:uFillTx/>
              <a:latin typeface="Times New Roman" panose="02020603050405020304" pitchFamily="18" charset="0"/>
              <a:ea typeface="Times New Roman" panose="02020603050405020304" pitchFamily="18" charset="0"/>
              <a:cs typeface="+mn-cs"/>
            </a:endParaRPr>
          </a:p>
        </p:txBody>
      </p:sp>
      <p:pic>
        <p:nvPicPr>
          <p:cNvPr id="11" name="תמונה 10">
            <a:extLst>
              <a:ext uri="{FF2B5EF4-FFF2-40B4-BE49-F238E27FC236}">
                <a16:creationId xmlns:a16="http://schemas.microsoft.com/office/drawing/2014/main" id="{89E2448F-6E07-749B-9523-426489BE1123}"/>
              </a:ext>
            </a:extLst>
          </p:cNvPr>
          <p:cNvPicPr>
            <a:picLocks noChangeAspect="1"/>
          </p:cNvPicPr>
          <p:nvPr/>
        </p:nvPicPr>
        <p:blipFill>
          <a:blip r:embed="rId3"/>
          <a:stretch>
            <a:fillRect/>
          </a:stretch>
        </p:blipFill>
        <p:spPr>
          <a:xfrm>
            <a:off x="4052618" y="260768"/>
            <a:ext cx="2209549" cy="970722"/>
          </a:xfrm>
          <a:prstGeom prst="rect">
            <a:avLst/>
          </a:prstGeom>
        </p:spPr>
      </p:pic>
      <p:pic>
        <p:nvPicPr>
          <p:cNvPr id="19" name="תמונה 18">
            <a:extLst>
              <a:ext uri="{FF2B5EF4-FFF2-40B4-BE49-F238E27FC236}">
                <a16:creationId xmlns:a16="http://schemas.microsoft.com/office/drawing/2014/main" id="{89BCCFC7-9B06-ACA2-4438-739309CABA61}"/>
              </a:ext>
            </a:extLst>
          </p:cNvPr>
          <p:cNvPicPr>
            <a:picLocks noChangeAspect="1"/>
          </p:cNvPicPr>
          <p:nvPr/>
        </p:nvPicPr>
        <p:blipFill>
          <a:blip r:embed="rId4"/>
          <a:stretch>
            <a:fillRect/>
          </a:stretch>
        </p:blipFill>
        <p:spPr>
          <a:xfrm>
            <a:off x="6365802" y="260768"/>
            <a:ext cx="2860646" cy="1105975"/>
          </a:xfrm>
          <a:prstGeom prst="rect">
            <a:avLst/>
          </a:prstGeom>
        </p:spPr>
      </p:pic>
      <p:pic>
        <p:nvPicPr>
          <p:cNvPr id="16" name="גרפיקה 15">
            <a:extLst>
              <a:ext uri="{FF2B5EF4-FFF2-40B4-BE49-F238E27FC236}">
                <a16:creationId xmlns:a16="http://schemas.microsoft.com/office/drawing/2014/main" id="{2CA56F69-70D6-9BCE-47FA-F9594C007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1931561" y="-2129193"/>
            <a:ext cx="11541599" cy="103634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648E5-1AD5-C83F-8469-C3B0D79C255F}"/>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1EDEB29B-B8CA-DB4D-DF14-B9F2CE409E99}"/>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309C3B7C-DDA5-B3BB-5D80-0E39D4502472}"/>
              </a:ext>
            </a:extLst>
          </p:cNvPr>
          <p:cNvPicPr>
            <a:picLocks noChangeAspect="1"/>
          </p:cNvPicPr>
          <p:nvPr/>
        </p:nvPicPr>
        <p:blipFill>
          <a:blip r:embed="rId2">
            <a:duotone>
              <a:prstClr val="black"/>
              <a:srgbClr val="D9C3A5">
                <a:tint val="50000"/>
                <a:satMod val="180000"/>
              </a:srgbClr>
            </a:duotone>
          </a:blip>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1A6744C2-559A-E93A-24B7-F6A927520133}"/>
              </a:ext>
            </a:extLst>
          </p:cNvPr>
          <p:cNvSpPr txBox="1"/>
          <p:nvPr/>
        </p:nvSpPr>
        <p:spPr>
          <a:xfrm>
            <a:off x="2821881" y="2203011"/>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שאני נוהג/ת לשאול בשיחה אישית עם תלמיד/ה</a:t>
            </a:r>
          </a:p>
        </p:txBody>
      </p:sp>
    </p:spTree>
    <p:extLst>
      <p:ext uri="{BB962C8B-B14F-4D97-AF65-F5344CB8AC3E}">
        <p14:creationId xmlns:p14="http://schemas.microsoft.com/office/powerpoint/2010/main" val="231397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06DA2-D077-9353-5D4B-1930F9D1EA4F}"/>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B9A02883-5C1A-0A0A-593F-D7F75A739636}"/>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C2B0F722-0C2A-80A2-441A-EFB07EB59F10}"/>
              </a:ext>
            </a:extLst>
          </p:cNvPr>
          <p:cNvPicPr>
            <a:picLocks noChangeAspect="1"/>
          </p:cNvPicPr>
          <p:nvPr/>
        </p:nvPicPr>
        <p:blipFill>
          <a:blip r:embed="rId2">
            <a:duotone>
              <a:prstClr val="black"/>
              <a:schemeClr val="accent6">
                <a:tint val="45000"/>
                <a:satMod val="400000"/>
              </a:schemeClr>
            </a:duotone>
          </a:blip>
          <a:stretch>
            <a:fillRect/>
          </a:stretch>
        </p:blipFill>
        <p:spPr>
          <a:xfrm>
            <a:off x="1927972" y="667499"/>
            <a:ext cx="7781294" cy="5523002"/>
          </a:xfrm>
          <a:prstGeom prst="rect">
            <a:avLst/>
          </a:prstGeom>
        </p:spPr>
      </p:pic>
      <p:sp>
        <p:nvSpPr>
          <p:cNvPr id="5" name="תיבת טקסט 4">
            <a:extLst>
              <a:ext uri="{FF2B5EF4-FFF2-40B4-BE49-F238E27FC236}">
                <a16:creationId xmlns:a16="http://schemas.microsoft.com/office/drawing/2014/main" id="{D37F3D07-6EDE-232C-FC58-97A9A8311EA0}"/>
              </a:ext>
            </a:extLst>
          </p:cNvPr>
          <p:cNvSpPr txBox="1"/>
          <p:nvPr/>
        </p:nvSpPr>
        <p:spPr>
          <a:xfrm>
            <a:off x="2772005" y="2296237"/>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טובה בעיני היא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ש..</a:t>
            </a:r>
          </a:p>
        </p:txBody>
      </p:sp>
    </p:spTree>
    <p:extLst>
      <p:ext uri="{BB962C8B-B14F-4D97-AF65-F5344CB8AC3E}">
        <p14:creationId xmlns:p14="http://schemas.microsoft.com/office/powerpoint/2010/main" val="376063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52ECB-E0D6-1D8D-1F06-C9289F868E5F}"/>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A153E778-13DB-7613-9E07-A10F865F8D51}"/>
              </a:ext>
            </a:extLst>
          </p:cNvPr>
          <p:cNvSpPr/>
          <p:nvPr/>
        </p:nvSpPr>
        <p:spPr>
          <a:xfrm>
            <a:off x="384048" y="289560"/>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r" rtl="1">
              <a:lnSpc>
                <a:spcPct val="107000"/>
              </a:lnSpc>
              <a:spcAft>
                <a:spcPts val="800"/>
              </a:spcAft>
              <a:buNone/>
            </a:pPr>
            <a:endParaRPr lang="he-IL" sz="1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he-IL" dirty="0">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he-IL" sz="2000" b="1" u="sng"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2000" b="1" u="sng" dirty="0">
                <a:effectLst/>
                <a:latin typeface="Calibri" panose="020F0502020204030204" pitchFamily="34" charset="0"/>
                <a:ea typeface="Calibri" panose="020F0502020204030204" pitchFamily="34" charset="0"/>
                <a:cs typeface="Calibri" panose="020F0502020204030204" pitchFamily="34" charset="0"/>
              </a:rPr>
              <a:t>מתוך דברי הרב יונתן זקס זצ"ל:</a:t>
            </a:r>
          </a:p>
          <a:p>
            <a:pPr algn="r" rtl="1">
              <a:lnSpc>
                <a:spcPct val="107000"/>
              </a:lnSpc>
              <a:spcAft>
                <a:spcPts val="800"/>
              </a:spcAft>
              <a:buNone/>
            </a:pPr>
            <a:r>
              <a:rPr lang="he-IL" sz="1600" dirty="0">
                <a:effectLst/>
                <a:latin typeface="Calibri" panose="020F0502020204030204" pitchFamily="34" charset="0"/>
                <a:ea typeface="Calibri" panose="020F0502020204030204" pitchFamily="34" charset="0"/>
                <a:cs typeface="Calibri" panose="020F0502020204030204" pitchFamily="34" charset="0"/>
              </a:rPr>
              <a:t>"</a:t>
            </a:r>
            <a:r>
              <a:rPr lang="he-IL" sz="1600" b="1" dirty="0">
                <a:effectLst/>
                <a:latin typeface="Calibri" panose="020F0502020204030204" pitchFamily="34" charset="0"/>
                <a:ea typeface="Calibri" panose="020F0502020204030204" pitchFamily="34" charset="0"/>
                <a:cs typeface="Calibri" panose="020F0502020204030204" pitchFamily="34" charset="0"/>
              </a:rPr>
              <a:t>מרתק לראות כיצד מדגישה התורה את הצורך שהילדים ישאלו שאלות. שלוש מתוך ארבע התייחסויות לנושא הילדים בסיפור יציאת מצרים נמצאות בפרשה. ארבעת הקטעים התפרסמו במיוחד על שום הופעתם המרוכזת בהגדה של פסח. הם מיוחסים, בהתאמה, לארבעה בנים: חכם, רשע, תם ושאינו יודע לשאול. חז"ל הסיקו מצירופם של הארבעה כי:</a:t>
            </a:r>
          </a:p>
          <a:p>
            <a:pPr algn="r" rtl="1">
              <a:lnSpc>
                <a:spcPct val="107000"/>
              </a:lnSpc>
              <a:spcAft>
                <a:spcPts val="800"/>
              </a:spcAft>
              <a:buNone/>
            </a:pPr>
            <a:r>
              <a:rPr lang="he-IL" sz="1600" b="1" dirty="0">
                <a:effectLst/>
                <a:latin typeface="Calibri" panose="020F0502020204030204" pitchFamily="34" charset="0"/>
                <a:ea typeface="Calibri" panose="020F0502020204030204" pitchFamily="34" charset="0"/>
                <a:cs typeface="Calibri" panose="020F0502020204030204" pitchFamily="34" charset="0"/>
              </a:rPr>
              <a:t> (א) ילדים אמורים לשאול שאלות</a:t>
            </a:r>
          </a:p>
          <a:p>
            <a:pPr algn="r" rtl="1">
              <a:lnSpc>
                <a:spcPct val="107000"/>
              </a:lnSpc>
              <a:spcAft>
                <a:spcPts val="800"/>
              </a:spcAft>
              <a:buNone/>
            </a:pPr>
            <a:r>
              <a:rPr lang="he-IL" sz="1600" b="1" dirty="0">
                <a:effectLst/>
                <a:latin typeface="Calibri" panose="020F0502020204030204" pitchFamily="34" charset="0"/>
                <a:ea typeface="Calibri" panose="020F0502020204030204" pitchFamily="34" charset="0"/>
                <a:cs typeface="Calibri" panose="020F0502020204030204" pitchFamily="34" charset="0"/>
              </a:rPr>
              <a:t>(ב) סיפור הפסח צריך להיבנות כתשובה לשאלה של ילד, ולהתחיל בה</a:t>
            </a:r>
          </a:p>
          <a:p>
            <a:pPr algn="r" rtl="1">
              <a:lnSpc>
                <a:spcPct val="107000"/>
              </a:lnSpc>
              <a:spcAft>
                <a:spcPts val="800"/>
              </a:spcAft>
              <a:buNone/>
            </a:pPr>
            <a:r>
              <a:rPr lang="he-IL" sz="1600" b="1" dirty="0">
                <a:effectLst/>
                <a:latin typeface="Calibri" panose="020F0502020204030204" pitchFamily="34" charset="0"/>
                <a:ea typeface="Calibri" panose="020F0502020204030204" pitchFamily="34" charset="0"/>
                <a:cs typeface="Calibri" panose="020F0502020204030204" pitchFamily="34" charset="0"/>
              </a:rPr>
              <a:t> (ג) תפקידו של ההורה לעודד את ילדיו לשאול שאלות</a:t>
            </a:r>
          </a:p>
          <a:p>
            <a:pPr algn="r" rtl="1">
              <a:lnSpc>
                <a:spcPct val="107000"/>
              </a:lnSpc>
              <a:spcAft>
                <a:spcPts val="800"/>
              </a:spcAft>
              <a:buNone/>
            </a:pPr>
            <a:r>
              <a:rPr lang="he-IL" sz="1600" b="1" dirty="0">
                <a:latin typeface="Calibri" panose="020F0502020204030204" pitchFamily="34" charset="0"/>
                <a:ea typeface="Calibri" panose="020F0502020204030204" pitchFamily="34" charset="0"/>
                <a:cs typeface="Calibri" panose="020F0502020204030204" pitchFamily="34" charset="0"/>
              </a:rPr>
              <a:t> (ד)</a:t>
            </a:r>
            <a:r>
              <a:rPr lang="he-IL" sz="1600" b="1" dirty="0">
                <a:effectLst/>
                <a:latin typeface="Calibri" panose="020F0502020204030204" pitchFamily="34" charset="0"/>
                <a:ea typeface="Calibri" panose="020F0502020204030204" pitchFamily="34" charset="0"/>
                <a:cs typeface="Calibri" panose="020F0502020204030204" pitchFamily="34" charset="0"/>
              </a:rPr>
              <a:t> </a:t>
            </a:r>
            <a:r>
              <a:rPr lang="he-IL" sz="1600" b="1" dirty="0">
                <a:latin typeface="Calibri" panose="020F0502020204030204" pitchFamily="34" charset="0"/>
                <a:ea typeface="Calibri" panose="020F0502020204030204" pitchFamily="34" charset="0"/>
                <a:cs typeface="Calibri" panose="020F0502020204030204" pitchFamily="34" charset="0"/>
              </a:rPr>
              <a:t>ש</a:t>
            </a:r>
            <a:r>
              <a:rPr lang="he-IL" sz="1600" b="1" dirty="0">
                <a:effectLst/>
                <a:latin typeface="Calibri" panose="020F0502020204030204" pitchFamily="34" charset="0"/>
                <a:ea typeface="Calibri" panose="020F0502020204030204" pitchFamily="34" charset="0"/>
                <a:cs typeface="Calibri" panose="020F0502020204030204" pitchFamily="34" charset="0"/>
              </a:rPr>
              <a:t>את הילד שעוד אינו יודע לשאול יש ללמד לשאול.</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1600" dirty="0">
                <a:effectLst/>
                <a:latin typeface="Calibri" panose="020F0502020204030204" pitchFamily="34" charset="0"/>
                <a:ea typeface="Calibri" panose="020F0502020204030204" pitchFamily="34" charset="0"/>
                <a:cs typeface="Calibri" panose="020F0502020204030204" pitchFamily="34" charset="0"/>
              </a:rPr>
              <a:t>היהדות היא תופעה נדירה שבנדירות: אמונה המתבססת על הצגת שאלות, ובכלל זה שאלות עמוקות וקשות הנראות כמערערות את יסודות האמונה. "הֲשֹׁפֵט כָּל הָאָרֶץ לֹא יַעֲשֶׂה מִשְׁפָּט?", שאל אברהם </a:t>
            </a:r>
            <a:r>
              <a:rPr lang="he-IL" sz="1050" dirty="0">
                <a:effectLst/>
                <a:latin typeface="Calibri" panose="020F0502020204030204" pitchFamily="34" charset="0"/>
                <a:ea typeface="Calibri" panose="020F0502020204030204" pitchFamily="34" charset="0"/>
                <a:cs typeface="Calibri" panose="020F0502020204030204" pitchFamily="34" charset="0"/>
              </a:rPr>
              <a:t>(בראשית </a:t>
            </a:r>
            <a:r>
              <a:rPr lang="he-IL" sz="1050" dirty="0" err="1">
                <a:effectLst/>
                <a:latin typeface="Calibri" panose="020F0502020204030204" pitchFamily="34" charset="0"/>
                <a:ea typeface="Calibri" panose="020F0502020204030204" pitchFamily="34" charset="0"/>
                <a:cs typeface="Calibri" panose="020F0502020204030204" pitchFamily="34" charset="0"/>
              </a:rPr>
              <a:t>יח</a:t>
            </a:r>
            <a:r>
              <a:rPr lang="he-IL" sz="1050" dirty="0">
                <a:effectLst/>
                <a:latin typeface="Calibri" panose="020F0502020204030204" pitchFamily="34" charset="0"/>
                <a:ea typeface="Calibri" panose="020F0502020204030204" pitchFamily="34" charset="0"/>
                <a:cs typeface="Calibri" panose="020F0502020204030204" pitchFamily="34" charset="0"/>
              </a:rPr>
              <a:t>, כה). </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2000" b="1" dirty="0">
                <a:effectLst/>
                <a:latin typeface="Calibri" panose="020F0502020204030204" pitchFamily="34" charset="0"/>
                <a:ea typeface="Calibri" panose="020F0502020204030204" pitchFamily="34" charset="0"/>
                <a:cs typeface="Calibri" panose="020F0502020204030204" pitchFamily="34" charset="0"/>
              </a:rPr>
              <a:t>שאלו פעם את איזידור רַבִּי, בעל פרס נובל בפיזיקה, למה נעשה מדען. "בזכות אמי", ענה. "כל ילד אחר, כשהוא חוזר מבית הספר שואלים אותו 'מה למדת היום?' ואילו אמי הייתה שואלת 'איזי, שאלת היום שאלה טובה?'. זה כל ההבדל. לשאול שאלות טובות – זה מה שהפך אותי למדען".</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1600" dirty="0">
                <a:effectLst/>
                <a:latin typeface="Calibri" panose="020F0502020204030204" pitchFamily="34" charset="0"/>
                <a:ea typeface="Calibri" panose="020F0502020204030204" pitchFamily="34" charset="0"/>
                <a:cs typeface="Calibri" panose="020F0502020204030204" pitchFamily="34" charset="0"/>
              </a:rPr>
              <a:t>עודדו את ילדיכם/תלמידיכם לשאול, לתהות, לחקור, לעיין, לנתח, לחפש. חירות פירושה דרור לנפש, לא רק לגוף. האיתנים באמונתם אינם צריכים לפחד לשאול. רק לחסרי הביטחון, שספקות נסתרים ומודחקים מכרסמים בהם, יש סיבה לפחד.</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1600" dirty="0">
                <a:effectLst/>
                <a:latin typeface="Calibri" panose="020F0502020204030204" pitchFamily="34" charset="0"/>
                <a:ea typeface="Calibri" panose="020F0502020204030204" pitchFamily="34" charset="0"/>
                <a:cs typeface="Calibri" panose="020F0502020204030204" pitchFamily="34" charset="0"/>
              </a:rPr>
              <a:t>אך יש דבר אחד שמוכרחים לדעת ולהסביר לילדינו: לא לכל שאלה יש תשובה שאפשר להבין מיד. יש רעיונות שנבין במלואם רק עם הגיל ועם הניסיון, ויש כאלה הדורשים הכנה עיונית מרובה, ועוד אחרים שלעת עתה, בשלב זה של מסע־ החיפוש האנושי, נמצאים מעבר להישג תבונתנו המשותפת".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lgn="r" rtl="1">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1793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00B22-E538-BBB7-519D-AEE689B71A3F}"/>
            </a:ext>
          </a:extLst>
        </p:cNvPr>
        <p:cNvGrpSpPr/>
        <p:nvPr/>
      </p:nvGrpSpPr>
      <p:grpSpPr>
        <a:xfrm>
          <a:off x="0" y="0"/>
          <a:ext cx="0" cy="0"/>
          <a:chOff x="0" y="0"/>
          <a:chExt cx="0" cy="0"/>
        </a:xfrm>
      </p:grpSpPr>
      <p:sp>
        <p:nvSpPr>
          <p:cNvPr id="3" name="Google Shape;365;p51">
            <a:extLst>
              <a:ext uri="{FF2B5EF4-FFF2-40B4-BE49-F238E27FC236}">
                <a16:creationId xmlns:a16="http://schemas.microsoft.com/office/drawing/2014/main" id="{FAB057FA-182B-BB98-07A4-936E709D2F52}"/>
              </a:ext>
            </a:extLst>
          </p:cNvPr>
          <p:cNvSpPr/>
          <p:nvPr/>
        </p:nvSpPr>
        <p:spPr>
          <a:xfrm>
            <a:off x="1764153" y="2525041"/>
            <a:ext cx="8663694" cy="1715060"/>
          </a:xfrm>
          <a:custGeom>
            <a:avLst/>
            <a:gdLst/>
            <a:ahLst/>
            <a:cxnLst/>
            <a:rect l="l" t="t" r="r" b="b"/>
            <a:pathLst>
              <a:path w="7555007" h="819868" fill="none" extrusionOk="0">
                <a:moveTo>
                  <a:pt x="0" y="136647"/>
                </a:moveTo>
                <a:cubicBezTo>
                  <a:pt x="-677" y="68786"/>
                  <a:pt x="51720" y="9646"/>
                  <a:pt x="136647" y="0"/>
                </a:cubicBezTo>
                <a:cubicBezTo>
                  <a:pt x="2573104" y="-33853"/>
                  <a:pt x="6287784" y="-19253"/>
                  <a:pt x="7418360" y="0"/>
                </a:cubicBezTo>
                <a:cubicBezTo>
                  <a:pt x="7507530" y="125"/>
                  <a:pt x="7548679" y="65863"/>
                  <a:pt x="7555007" y="136647"/>
                </a:cubicBezTo>
                <a:cubicBezTo>
                  <a:pt x="7506085" y="264644"/>
                  <a:pt x="7531594" y="565320"/>
                  <a:pt x="7555007" y="683221"/>
                </a:cubicBezTo>
                <a:cubicBezTo>
                  <a:pt x="7557282" y="760130"/>
                  <a:pt x="7493685" y="821092"/>
                  <a:pt x="7418360" y="819868"/>
                </a:cubicBezTo>
                <a:cubicBezTo>
                  <a:pt x="5061528" y="889393"/>
                  <a:pt x="1891275" y="736002"/>
                  <a:pt x="136647" y="819868"/>
                </a:cubicBezTo>
                <a:cubicBezTo>
                  <a:pt x="74367" y="813820"/>
                  <a:pt x="6972" y="749208"/>
                  <a:pt x="0" y="683221"/>
                </a:cubicBezTo>
                <a:cubicBezTo>
                  <a:pt x="-32869" y="480620"/>
                  <a:pt x="20354" y="196596"/>
                  <a:pt x="0" y="136647"/>
                </a:cubicBezTo>
                <a:close/>
              </a:path>
              <a:path w="7555007" h="819868" extrusionOk="0">
                <a:moveTo>
                  <a:pt x="0" y="136647"/>
                </a:moveTo>
                <a:cubicBezTo>
                  <a:pt x="-7366" y="62179"/>
                  <a:pt x="61683" y="-1088"/>
                  <a:pt x="136647" y="0"/>
                </a:cubicBezTo>
                <a:cubicBezTo>
                  <a:pt x="1251015" y="140359"/>
                  <a:pt x="4669258" y="135302"/>
                  <a:pt x="7418360" y="0"/>
                </a:cubicBezTo>
                <a:cubicBezTo>
                  <a:pt x="7492893" y="-14811"/>
                  <a:pt x="7548167" y="60450"/>
                  <a:pt x="7555007" y="136647"/>
                </a:cubicBezTo>
                <a:cubicBezTo>
                  <a:pt x="7597319" y="266396"/>
                  <a:pt x="7580916" y="482497"/>
                  <a:pt x="7555007" y="683221"/>
                </a:cubicBezTo>
                <a:cubicBezTo>
                  <a:pt x="7556717" y="765735"/>
                  <a:pt x="7498693" y="829106"/>
                  <a:pt x="7418360" y="819868"/>
                </a:cubicBezTo>
                <a:cubicBezTo>
                  <a:pt x="3820041" y="680517"/>
                  <a:pt x="1850231" y="950870"/>
                  <a:pt x="136647" y="819868"/>
                </a:cubicBezTo>
                <a:cubicBezTo>
                  <a:pt x="62279" y="821581"/>
                  <a:pt x="3464" y="744170"/>
                  <a:pt x="0" y="683221"/>
                </a:cubicBezTo>
                <a:cubicBezTo>
                  <a:pt x="-18609" y="616213"/>
                  <a:pt x="41109" y="257839"/>
                  <a:pt x="0" y="136647"/>
                </a:cubicBezTo>
                <a:close/>
              </a:path>
            </a:pathLst>
          </a:custGeom>
          <a:solidFill>
            <a:srgbClr val="F7E1E9"/>
          </a:soli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0" algn="ctr" rtl="1">
              <a:lnSpc>
                <a:spcPct val="100000"/>
              </a:lnSpc>
              <a:spcBef>
                <a:spcPts val="0"/>
              </a:spcBef>
              <a:spcAft>
                <a:spcPts val="0"/>
              </a:spcAft>
              <a:buNone/>
            </a:pPr>
            <a:endParaRPr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oogle Shape;366;p51">
            <a:extLst>
              <a:ext uri="{FF2B5EF4-FFF2-40B4-BE49-F238E27FC236}">
                <a16:creationId xmlns:a16="http://schemas.microsoft.com/office/drawing/2014/main" id="{0355DA8F-41EA-357C-333B-79DD131A7A08}"/>
              </a:ext>
            </a:extLst>
          </p:cNvPr>
          <p:cNvSpPr/>
          <p:nvPr/>
        </p:nvSpPr>
        <p:spPr>
          <a:xfrm>
            <a:off x="1725737" y="4702566"/>
            <a:ext cx="8663694" cy="1715060"/>
          </a:xfrm>
          <a:custGeom>
            <a:avLst/>
            <a:gdLst/>
            <a:ahLst/>
            <a:cxnLst/>
            <a:rect l="l" t="t" r="r" b="b"/>
            <a:pathLst>
              <a:path w="7555007" h="819868" fill="none" extrusionOk="0">
                <a:moveTo>
                  <a:pt x="0" y="136647"/>
                </a:moveTo>
                <a:cubicBezTo>
                  <a:pt x="12811" y="66750"/>
                  <a:pt x="62105" y="-11201"/>
                  <a:pt x="136647" y="0"/>
                </a:cubicBezTo>
                <a:cubicBezTo>
                  <a:pt x="2917846" y="110889"/>
                  <a:pt x="3896668" y="-92550"/>
                  <a:pt x="7418360" y="0"/>
                </a:cubicBezTo>
                <a:cubicBezTo>
                  <a:pt x="7491740" y="-7970"/>
                  <a:pt x="7555484" y="51482"/>
                  <a:pt x="7555007" y="136647"/>
                </a:cubicBezTo>
                <a:cubicBezTo>
                  <a:pt x="7603071" y="195198"/>
                  <a:pt x="7545939" y="584247"/>
                  <a:pt x="7555007" y="683221"/>
                </a:cubicBezTo>
                <a:cubicBezTo>
                  <a:pt x="7557532" y="766733"/>
                  <a:pt x="7506609" y="819608"/>
                  <a:pt x="7418360" y="819868"/>
                </a:cubicBezTo>
                <a:cubicBezTo>
                  <a:pt x="5476954" y="765425"/>
                  <a:pt x="1959325" y="699251"/>
                  <a:pt x="136647" y="819868"/>
                </a:cubicBezTo>
                <a:cubicBezTo>
                  <a:pt x="56075" y="823063"/>
                  <a:pt x="-5030" y="770739"/>
                  <a:pt x="0" y="683221"/>
                </a:cubicBezTo>
                <a:cubicBezTo>
                  <a:pt x="32902" y="430348"/>
                  <a:pt x="7445" y="208124"/>
                  <a:pt x="0" y="136647"/>
                </a:cubicBezTo>
                <a:close/>
              </a:path>
              <a:path w="7555007" h="819868" extrusionOk="0">
                <a:moveTo>
                  <a:pt x="0" y="136647"/>
                </a:moveTo>
                <a:cubicBezTo>
                  <a:pt x="-9451" y="62676"/>
                  <a:pt x="71228" y="-7269"/>
                  <a:pt x="136647" y="0"/>
                </a:cubicBezTo>
                <a:cubicBezTo>
                  <a:pt x="1826098" y="41737"/>
                  <a:pt x="6212888" y="-92203"/>
                  <a:pt x="7418360" y="0"/>
                </a:cubicBezTo>
                <a:cubicBezTo>
                  <a:pt x="7489645" y="-4994"/>
                  <a:pt x="7549337" y="52317"/>
                  <a:pt x="7555007" y="136647"/>
                </a:cubicBezTo>
                <a:cubicBezTo>
                  <a:pt x="7567190" y="407580"/>
                  <a:pt x="7524936" y="450609"/>
                  <a:pt x="7555007" y="683221"/>
                </a:cubicBezTo>
                <a:cubicBezTo>
                  <a:pt x="7553779" y="757444"/>
                  <a:pt x="7499293" y="818895"/>
                  <a:pt x="7418360" y="819868"/>
                </a:cubicBezTo>
                <a:cubicBezTo>
                  <a:pt x="5633456" y="979243"/>
                  <a:pt x="2010630" y="683805"/>
                  <a:pt x="136647" y="819868"/>
                </a:cubicBezTo>
                <a:cubicBezTo>
                  <a:pt x="72442" y="824281"/>
                  <a:pt x="-2761" y="757226"/>
                  <a:pt x="0" y="683221"/>
                </a:cubicBezTo>
                <a:cubicBezTo>
                  <a:pt x="31397" y="535124"/>
                  <a:pt x="27409" y="296891"/>
                  <a:pt x="0" y="136647"/>
                </a:cubicBezTo>
                <a:close/>
              </a:path>
            </a:pathLst>
          </a:custGeom>
          <a:solidFill>
            <a:srgbClr val="CDF3F7"/>
          </a:soli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0" algn="ctr" rtl="1">
              <a:lnSpc>
                <a:spcPct val="100000"/>
              </a:lnSpc>
              <a:spcBef>
                <a:spcPts val="0"/>
              </a:spcBef>
              <a:spcAft>
                <a:spcPts val="0"/>
              </a:spcAft>
              <a:buNone/>
            </a:pPr>
            <a:endParaRPr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367;p51">
            <a:extLst>
              <a:ext uri="{FF2B5EF4-FFF2-40B4-BE49-F238E27FC236}">
                <a16:creationId xmlns:a16="http://schemas.microsoft.com/office/drawing/2014/main" id="{5D1C75D3-4B1A-07F4-54FD-AB6B76E6E582}"/>
              </a:ext>
            </a:extLst>
          </p:cNvPr>
          <p:cNvSpPr/>
          <p:nvPr/>
        </p:nvSpPr>
        <p:spPr>
          <a:xfrm>
            <a:off x="1712620" y="531620"/>
            <a:ext cx="8689926" cy="1696921"/>
          </a:xfrm>
          <a:custGeom>
            <a:avLst/>
            <a:gdLst/>
            <a:ahLst/>
            <a:cxnLst/>
            <a:rect l="l" t="t" r="r" b="b"/>
            <a:pathLst>
              <a:path w="7555007" h="819868" fill="none" extrusionOk="0">
                <a:moveTo>
                  <a:pt x="0" y="136647"/>
                </a:moveTo>
                <a:cubicBezTo>
                  <a:pt x="913" y="57120"/>
                  <a:pt x="59115" y="-3081"/>
                  <a:pt x="136647" y="0"/>
                </a:cubicBezTo>
                <a:cubicBezTo>
                  <a:pt x="1642543" y="140984"/>
                  <a:pt x="5140425" y="-164893"/>
                  <a:pt x="7418360" y="0"/>
                </a:cubicBezTo>
                <a:cubicBezTo>
                  <a:pt x="7492611" y="-1365"/>
                  <a:pt x="7556037" y="68042"/>
                  <a:pt x="7555007" y="136647"/>
                </a:cubicBezTo>
                <a:cubicBezTo>
                  <a:pt x="7591866" y="402812"/>
                  <a:pt x="7527850" y="595163"/>
                  <a:pt x="7555007" y="683221"/>
                </a:cubicBezTo>
                <a:cubicBezTo>
                  <a:pt x="7546072" y="754846"/>
                  <a:pt x="7482776" y="816128"/>
                  <a:pt x="7418360" y="819868"/>
                </a:cubicBezTo>
                <a:cubicBezTo>
                  <a:pt x="6005452" y="782403"/>
                  <a:pt x="2635322" y="752591"/>
                  <a:pt x="136647" y="819868"/>
                </a:cubicBezTo>
                <a:cubicBezTo>
                  <a:pt x="56083" y="814817"/>
                  <a:pt x="-806" y="758085"/>
                  <a:pt x="0" y="683221"/>
                </a:cubicBezTo>
                <a:cubicBezTo>
                  <a:pt x="-31342" y="508852"/>
                  <a:pt x="-36471" y="313531"/>
                  <a:pt x="0" y="136647"/>
                </a:cubicBezTo>
                <a:close/>
              </a:path>
              <a:path w="7555007" h="819868" extrusionOk="0">
                <a:moveTo>
                  <a:pt x="0" y="136647"/>
                </a:moveTo>
                <a:cubicBezTo>
                  <a:pt x="-4498" y="52384"/>
                  <a:pt x="60138" y="1632"/>
                  <a:pt x="136647" y="0"/>
                </a:cubicBezTo>
                <a:cubicBezTo>
                  <a:pt x="2774010" y="-93916"/>
                  <a:pt x="4766557" y="-57011"/>
                  <a:pt x="7418360" y="0"/>
                </a:cubicBezTo>
                <a:cubicBezTo>
                  <a:pt x="7496608" y="4182"/>
                  <a:pt x="7566000" y="64753"/>
                  <a:pt x="7555007" y="136647"/>
                </a:cubicBezTo>
                <a:cubicBezTo>
                  <a:pt x="7554264" y="328599"/>
                  <a:pt x="7547301" y="500130"/>
                  <a:pt x="7555007" y="683221"/>
                </a:cubicBezTo>
                <a:cubicBezTo>
                  <a:pt x="7559933" y="768572"/>
                  <a:pt x="7493365" y="820708"/>
                  <a:pt x="7418360" y="819868"/>
                </a:cubicBezTo>
                <a:cubicBezTo>
                  <a:pt x="5144790" y="669444"/>
                  <a:pt x="977811" y="930115"/>
                  <a:pt x="136647" y="819868"/>
                </a:cubicBezTo>
                <a:cubicBezTo>
                  <a:pt x="72358" y="827679"/>
                  <a:pt x="-984" y="759441"/>
                  <a:pt x="0" y="683221"/>
                </a:cubicBezTo>
                <a:cubicBezTo>
                  <a:pt x="-7249" y="484554"/>
                  <a:pt x="-22125" y="374424"/>
                  <a:pt x="0" y="136647"/>
                </a:cubicBezTo>
                <a:close/>
              </a:path>
            </a:pathLst>
          </a:custGeom>
          <a:solidFill>
            <a:srgbClr val="FFF2CC"/>
          </a:soli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0" algn="ctr" rtl="1">
              <a:lnSpc>
                <a:spcPct val="100000"/>
              </a:lnSpc>
              <a:spcBef>
                <a:spcPts val="0"/>
              </a:spcBef>
              <a:spcAft>
                <a:spcPts val="0"/>
              </a:spcAft>
              <a:buNone/>
            </a:pPr>
            <a:endParaRPr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CD0C2946-3315-3F13-30D8-4D5971C46D26}"/>
              </a:ext>
            </a:extLst>
          </p:cNvPr>
          <p:cNvSpPr txBox="1"/>
          <p:nvPr/>
        </p:nvSpPr>
        <p:spPr>
          <a:xfrm>
            <a:off x="2638778" y="4918203"/>
            <a:ext cx="6837611" cy="1200329"/>
          </a:xfrm>
          <a:prstGeom prst="rect">
            <a:avLst/>
          </a:prstGeom>
          <a:noFill/>
        </p:spPr>
        <p:txBody>
          <a:bodyPr wrap="square">
            <a:spAutoFit/>
          </a:bodyPr>
          <a:lstStyle/>
          <a:p>
            <a:pPr algn="ctr"/>
            <a:r>
              <a:rPr lang="he-IL" sz="3600" dirty="0">
                <a:latin typeface="Calibri" panose="020F0502020204030204" pitchFamily="34" charset="0"/>
                <a:ea typeface="Calibri" panose="020F0502020204030204" pitchFamily="34" charset="0"/>
                <a:cs typeface="Calibri" panose="020F0502020204030204" pitchFamily="34" charset="0"/>
              </a:rPr>
              <a:t>עם מה אני יוצא/ת מהמפגש </a:t>
            </a:r>
          </a:p>
          <a:p>
            <a:pPr algn="ctr"/>
            <a:r>
              <a:rPr lang="he-IL" sz="3600" dirty="0">
                <a:latin typeface="Calibri" panose="020F0502020204030204" pitchFamily="34" charset="0"/>
                <a:ea typeface="Calibri" panose="020F0502020204030204" pitchFamily="34" charset="0"/>
                <a:cs typeface="Calibri" panose="020F0502020204030204" pitchFamily="34" charset="0"/>
              </a:rPr>
              <a:t>אל חג הפסח?</a:t>
            </a:r>
          </a:p>
        </p:txBody>
      </p:sp>
      <p:sp>
        <p:nvSpPr>
          <p:cNvPr id="7" name="תיבת טקסט 6">
            <a:extLst>
              <a:ext uri="{FF2B5EF4-FFF2-40B4-BE49-F238E27FC236}">
                <a16:creationId xmlns:a16="http://schemas.microsoft.com/office/drawing/2014/main" id="{7621BF58-4202-B760-4F90-9CF7F3567D0B}"/>
              </a:ext>
            </a:extLst>
          </p:cNvPr>
          <p:cNvSpPr txBox="1"/>
          <p:nvPr/>
        </p:nvSpPr>
        <p:spPr>
          <a:xfrm>
            <a:off x="2364009" y="801396"/>
            <a:ext cx="7463982" cy="1077218"/>
          </a:xfrm>
          <a:prstGeom prst="rect">
            <a:avLst/>
          </a:prstGeom>
          <a:noFill/>
        </p:spPr>
        <p:txBody>
          <a:bodyPr wrap="square" rtlCol="1">
            <a:spAutoFit/>
          </a:bodyPr>
          <a:lstStyle/>
          <a:p>
            <a:pPr algn="ctr"/>
            <a:r>
              <a:rPr lang="he-IL" sz="3200" dirty="0">
                <a:latin typeface="Calibri" panose="020F0502020204030204" pitchFamily="34" charset="0"/>
                <a:ea typeface="Calibri" panose="020F0502020204030204" pitchFamily="34" charset="0"/>
                <a:cs typeface="Calibri" panose="020F0502020204030204" pitchFamily="34" charset="0"/>
              </a:rPr>
              <a:t>מחשבה / שאלה / תחושה שעולה בי </a:t>
            </a:r>
          </a:p>
          <a:p>
            <a:pPr algn="ctr"/>
            <a:r>
              <a:rPr lang="he-IL" sz="3200" dirty="0">
                <a:latin typeface="Calibri" panose="020F0502020204030204" pitchFamily="34" charset="0"/>
                <a:ea typeface="Calibri" panose="020F0502020204030204" pitchFamily="34" charset="0"/>
                <a:cs typeface="Calibri" panose="020F0502020204030204" pitchFamily="34" charset="0"/>
              </a:rPr>
              <a:t>בעקבות הקטע של הרב זקס זצ"ל</a:t>
            </a:r>
          </a:p>
        </p:txBody>
      </p:sp>
      <p:sp>
        <p:nvSpPr>
          <p:cNvPr id="8" name="תיבת טקסט 7">
            <a:extLst>
              <a:ext uri="{FF2B5EF4-FFF2-40B4-BE49-F238E27FC236}">
                <a16:creationId xmlns:a16="http://schemas.microsoft.com/office/drawing/2014/main" id="{AD606102-63DC-AA9B-5C3C-1DEEDC0B30B8}"/>
              </a:ext>
            </a:extLst>
          </p:cNvPr>
          <p:cNvSpPr txBox="1"/>
          <p:nvPr/>
        </p:nvSpPr>
        <p:spPr>
          <a:xfrm>
            <a:off x="3928277" y="2828835"/>
            <a:ext cx="4258614" cy="1200329"/>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מה מהמפגש </a:t>
            </a:r>
            <a:r>
              <a:rPr kumimoji="0" lang="he-IL" sz="3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יילך</a:t>
            </a:r>
            <a:r>
              <a:rPr kumimoji="0" lang="he-IL" sz="3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איתי להמשך ההוראה בכיתה?</a:t>
            </a:r>
          </a:p>
        </p:txBody>
      </p:sp>
      <p:pic>
        <p:nvPicPr>
          <p:cNvPr id="2" name="גרפיקה 1">
            <a:extLst>
              <a:ext uri="{FF2B5EF4-FFF2-40B4-BE49-F238E27FC236}">
                <a16:creationId xmlns:a16="http://schemas.microsoft.com/office/drawing/2014/main" id="{1281C95A-86EF-84CD-D654-CEC835FA3E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954400" y="-2352874"/>
            <a:ext cx="11541599" cy="10363417"/>
          </a:xfrm>
          <a:prstGeom prst="rect">
            <a:avLst/>
          </a:prstGeom>
        </p:spPr>
      </p:pic>
    </p:spTree>
    <p:extLst>
      <p:ext uri="{BB962C8B-B14F-4D97-AF65-F5344CB8AC3E}">
        <p14:creationId xmlns:p14="http://schemas.microsoft.com/office/powerpoint/2010/main" val="134859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7E73AB41-CD7D-5ED8-DA8B-B1981AB523E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תיבת טקסט 3">
            <a:extLst>
              <a:ext uri="{FF2B5EF4-FFF2-40B4-BE49-F238E27FC236}">
                <a16:creationId xmlns:a16="http://schemas.microsoft.com/office/drawing/2014/main" id="{B6289EC9-5995-4639-EDC1-75FC6FA674FC}"/>
              </a:ext>
            </a:extLst>
          </p:cNvPr>
          <p:cNvSpPr txBox="1"/>
          <p:nvPr/>
        </p:nvSpPr>
        <p:spPr>
          <a:xfrm>
            <a:off x="1416424" y="986118"/>
            <a:ext cx="8767482" cy="5570756"/>
          </a:xfrm>
          <a:prstGeom prst="rect">
            <a:avLst/>
          </a:prstGeom>
          <a:noFill/>
        </p:spPr>
        <p:txBody>
          <a:bodyPr wrap="square">
            <a:spAutoFit/>
          </a:bodyPr>
          <a:lstStyle/>
          <a:p>
            <a:pPr algn="ctr"/>
            <a:r>
              <a:rPr lang="he-IL" sz="2400" dirty="0">
                <a:latin typeface="Calibri" panose="020F0502020204030204" pitchFamily="34" charset="0"/>
                <a:cs typeface="Calibri" panose="020F0502020204030204" pitchFamily="34" charset="0"/>
              </a:rPr>
              <a:t>"לחם עוני שעונין עליו דברים הרבה, </a:t>
            </a:r>
          </a:p>
          <a:p>
            <a:pPr algn="ctr"/>
            <a:r>
              <a:rPr lang="he-IL" sz="2400" dirty="0">
                <a:latin typeface="Calibri" panose="020F0502020204030204" pitchFamily="34" charset="0"/>
                <a:cs typeface="Calibri" panose="020F0502020204030204" pitchFamily="34" charset="0"/>
              </a:rPr>
              <a:t>והיינו שצריך להיות דרך שאלה ותשובה: </a:t>
            </a:r>
          </a:p>
          <a:p>
            <a:pPr algn="ctr"/>
            <a:r>
              <a:rPr lang="he-IL" sz="2400" dirty="0">
                <a:latin typeface="Calibri" panose="020F0502020204030204" pitchFamily="34" charset="0"/>
                <a:cs typeface="Calibri" panose="020F0502020204030204" pitchFamily="34" charset="0"/>
              </a:rPr>
              <a:t>הבן שואל מה נשתנה ואביו משיבו ...</a:t>
            </a:r>
          </a:p>
          <a:p>
            <a:pPr algn="ctr"/>
            <a:r>
              <a:rPr lang="he-IL" sz="2400" dirty="0">
                <a:latin typeface="Calibri" panose="020F0502020204030204" pitchFamily="34" charset="0"/>
                <a:cs typeface="Calibri" panose="020F0502020204030204" pitchFamily="34" charset="0"/>
              </a:rPr>
              <a:t>וכן במאמר רבן גמליאל מצה שאנו </a:t>
            </a:r>
            <a:r>
              <a:rPr lang="he-IL" sz="2400" dirty="0" err="1">
                <a:latin typeface="Calibri" panose="020F0502020204030204" pitchFamily="34" charset="0"/>
                <a:cs typeface="Calibri" panose="020F0502020204030204" pitchFamily="34" charset="0"/>
              </a:rPr>
              <a:t>אוכלין</a:t>
            </a:r>
            <a:r>
              <a:rPr lang="he-IL" sz="2400" dirty="0">
                <a:latin typeface="Calibri" panose="020F0502020204030204" pitchFamily="34" charset="0"/>
                <a:cs typeface="Calibri" panose="020F0502020204030204" pitchFamily="34" charset="0"/>
              </a:rPr>
              <a:t> על שום מה? </a:t>
            </a:r>
          </a:p>
          <a:p>
            <a:pPr algn="ctr"/>
            <a:r>
              <a:rPr lang="he-IL" sz="2400" dirty="0">
                <a:latin typeface="Calibri" panose="020F0502020204030204" pitchFamily="34" charset="0"/>
                <a:cs typeface="Calibri" panose="020F0502020204030204" pitchFamily="34" charset="0"/>
              </a:rPr>
              <a:t>מרור על שום מה ?</a:t>
            </a:r>
          </a:p>
          <a:p>
            <a:pPr algn="ctr"/>
            <a:r>
              <a:rPr lang="he-IL" sz="2400" dirty="0">
                <a:latin typeface="Calibri" panose="020F0502020204030204" pitchFamily="34" charset="0"/>
                <a:cs typeface="Calibri" panose="020F0502020204030204" pitchFamily="34" charset="0"/>
              </a:rPr>
              <a:t> ואין אומרים סתם מצה שאנו </a:t>
            </a:r>
            <a:r>
              <a:rPr lang="he-IL" sz="2400" dirty="0" err="1">
                <a:latin typeface="Calibri" panose="020F0502020204030204" pitchFamily="34" charset="0"/>
                <a:cs typeface="Calibri" panose="020F0502020204030204" pitchFamily="34" charset="0"/>
              </a:rPr>
              <a:t>אוכלין</a:t>
            </a:r>
            <a:r>
              <a:rPr lang="he-IL" sz="2400" dirty="0">
                <a:latin typeface="Calibri" panose="020F0502020204030204" pitchFamily="34" charset="0"/>
                <a:cs typeface="Calibri" panose="020F0502020204030204" pitchFamily="34" charset="0"/>
              </a:rPr>
              <a:t> על שום שלא הספיק </a:t>
            </a:r>
            <a:r>
              <a:rPr lang="he-IL" sz="2400" dirty="0" err="1">
                <a:latin typeface="Calibri" panose="020F0502020204030204" pitchFamily="34" charset="0"/>
                <a:cs typeface="Calibri" panose="020F0502020204030204" pitchFamily="34" charset="0"/>
              </a:rPr>
              <a:t>וכו</a:t>
            </a:r>
            <a:r>
              <a:rPr lang="he-IL" sz="2400" dirty="0">
                <a:latin typeface="Calibri" panose="020F0502020204030204" pitchFamily="34" charset="0"/>
                <a:cs typeface="Calibri" panose="020F0502020204030204" pitchFamily="34" charset="0"/>
              </a:rPr>
              <a:t>',</a:t>
            </a:r>
          </a:p>
          <a:p>
            <a:pPr algn="ctr"/>
            <a:r>
              <a:rPr lang="he-IL" sz="2400" dirty="0">
                <a:latin typeface="Calibri" panose="020F0502020204030204" pitchFamily="34" charset="0"/>
                <a:cs typeface="Calibri" panose="020F0502020204030204" pitchFamily="34" charset="0"/>
              </a:rPr>
              <a:t>(אלא) רק דרך שאלה ותשובה. </a:t>
            </a:r>
          </a:p>
          <a:p>
            <a:pPr algn="ctr"/>
            <a:r>
              <a:rPr lang="he-IL" sz="2400" dirty="0">
                <a:latin typeface="Calibri" panose="020F0502020204030204" pitchFamily="34" charset="0"/>
                <a:cs typeface="Calibri" panose="020F0502020204030204" pitchFamily="34" charset="0"/>
              </a:rPr>
              <a:t>והיינו שבלילה צריך האדם להרגיש בנפשו חדשות, שצריך האדם לראות את עצמו כאילו הוא יצא ממצרים והיינו שאז הרגיש אדם בנפשו הרגש חזק שיצא מן המיצר, וכן צריך כל אדם להרגיש בכל ליל פסח כאילו הוא יצא ממצרים ולא יהיה הדבר אצלו כדבר הרגל לאכול מצה ומרור וכדומה...והיינו שיתעורר האדם מה נשתנה הלילה הזה מכל הלילות שיש שינוי בזה ויצא מההרגל.</a:t>
            </a:r>
          </a:p>
          <a:p>
            <a:pPr algn="ctr"/>
            <a:endParaRPr lang="he-IL" sz="2400" dirty="0">
              <a:latin typeface="Calibri" panose="020F0502020204030204" pitchFamily="34" charset="0"/>
              <a:cs typeface="Calibri" panose="020F0502020204030204" pitchFamily="34" charset="0"/>
            </a:endParaRPr>
          </a:p>
          <a:p>
            <a:pPr algn="ctr"/>
            <a:r>
              <a:rPr lang="he-IL" sz="1600" b="1" dirty="0">
                <a:latin typeface="Calibri" panose="020F0502020204030204" pitchFamily="34" charset="0"/>
                <a:cs typeface="Calibri" panose="020F0502020204030204" pitchFamily="34" charset="0"/>
              </a:rPr>
              <a:t>ר' צדוק הכהן מלובלין - פרי צדיק ויקרא לחג הפסח אות ב בגמרא (פסחים קט"ו ב) </a:t>
            </a:r>
          </a:p>
          <a:p>
            <a:pPr algn="ctr"/>
            <a:endParaRPr lang="he-IL" sz="2400" dirty="0">
              <a:latin typeface="Calibri" panose="020F0502020204030204" pitchFamily="34" charset="0"/>
              <a:cs typeface="Calibri" panose="020F0502020204030204" pitchFamily="34" charset="0"/>
            </a:endParaRPr>
          </a:p>
        </p:txBody>
      </p:sp>
      <p:pic>
        <p:nvPicPr>
          <p:cNvPr id="5" name="גרפיקה 4">
            <a:extLst>
              <a:ext uri="{FF2B5EF4-FFF2-40B4-BE49-F238E27FC236}">
                <a16:creationId xmlns:a16="http://schemas.microsoft.com/office/drawing/2014/main" id="{5666E0A3-D114-87A8-9CA9-43380BC19B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547382" y="-2129193"/>
            <a:ext cx="11541599" cy="10363417"/>
          </a:xfrm>
          <a:prstGeom prst="rect">
            <a:avLst/>
          </a:prstGeom>
        </p:spPr>
      </p:pic>
    </p:spTree>
    <p:extLst>
      <p:ext uri="{BB962C8B-B14F-4D97-AF65-F5344CB8AC3E}">
        <p14:creationId xmlns:p14="http://schemas.microsoft.com/office/powerpoint/2010/main" val="232429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AF1AC-0747-1472-F8E8-BBF314B9EB5D}"/>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2568452E-A8B9-C9E1-6794-E87C50EE5F25}"/>
              </a:ext>
            </a:extLst>
          </p:cNvPr>
          <p:cNvSpPr/>
          <p:nvPr/>
        </p:nvSpPr>
        <p:spPr>
          <a:xfrm>
            <a:off x="337951" y="430638"/>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3200" b="1" dirty="0">
                <a:solidFill>
                  <a:schemeClr val="accent2">
                    <a:lumMod val="75000"/>
                  </a:schemeClr>
                </a:solidFill>
                <a:latin typeface="Calibri" panose="020F0502020204030204" pitchFamily="34" charset="0"/>
                <a:cs typeface="Calibri" panose="020F0502020204030204" pitchFamily="34" charset="0"/>
              </a:rPr>
              <a:t>איזה סוג של "שאלה"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3200" b="1" dirty="0">
                <a:solidFill>
                  <a:schemeClr val="accent2">
                    <a:lumMod val="75000"/>
                  </a:schemeClr>
                </a:solidFill>
                <a:latin typeface="Calibri" panose="020F0502020204030204" pitchFamily="34" charset="0"/>
                <a:cs typeface="Calibri" panose="020F0502020204030204" pitchFamily="34" charset="0"/>
              </a:rPr>
              <a:t>מחזקת אצלי במיוחד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3200" b="1" dirty="0">
                <a:solidFill>
                  <a:schemeClr val="accent2">
                    <a:lumMod val="75000"/>
                  </a:schemeClr>
                </a:solidFill>
                <a:latin typeface="Calibri" panose="020F0502020204030204" pitchFamily="34" charset="0"/>
                <a:cs typeface="Calibri" panose="020F0502020204030204" pitchFamily="34" charset="0"/>
              </a:rPr>
              <a:t>את תחושת הסיפוק</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3200" b="1" dirty="0">
                <a:solidFill>
                  <a:schemeClr val="accent2">
                    <a:lumMod val="75000"/>
                  </a:schemeClr>
                </a:solidFill>
                <a:latin typeface="Calibri" panose="020F0502020204030204" pitchFamily="34" charset="0"/>
                <a:cs typeface="Calibri" panose="020F0502020204030204" pitchFamily="34" charset="0"/>
              </a:rPr>
              <a:t>  כמורה?</a:t>
            </a:r>
            <a:endParaRPr kumimoji="0" lang="he-IL" sz="3200" b="1"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endParaRPr>
          </a:p>
        </p:txBody>
      </p:sp>
      <p:pic>
        <p:nvPicPr>
          <p:cNvPr id="3" name="תמונה 2">
            <a:extLst>
              <a:ext uri="{FF2B5EF4-FFF2-40B4-BE49-F238E27FC236}">
                <a16:creationId xmlns:a16="http://schemas.microsoft.com/office/drawing/2014/main" id="{6C9B9058-3FA0-F15F-0AA7-24C122EAC97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rot="4894729">
            <a:off x="633250" y="-617736"/>
            <a:ext cx="3165079" cy="4751223"/>
          </a:xfrm>
          <a:prstGeom prst="rect">
            <a:avLst/>
          </a:prstGeom>
        </p:spPr>
      </p:pic>
      <p:pic>
        <p:nvPicPr>
          <p:cNvPr id="4" name="תמונה 3">
            <a:extLst>
              <a:ext uri="{FF2B5EF4-FFF2-40B4-BE49-F238E27FC236}">
                <a16:creationId xmlns:a16="http://schemas.microsoft.com/office/drawing/2014/main" id="{2B5A677D-AC1F-4128-C32D-60530A732C15}"/>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hotocopy/>
                    </a14:imgEffect>
                    <a14:imgEffect>
                      <a14:saturation sat="66000"/>
                    </a14:imgEffect>
                  </a14:imgLayer>
                </a14:imgProps>
              </a:ext>
            </a:extLst>
          </a:blip>
          <a:stretch>
            <a:fillRect/>
          </a:stretch>
        </p:blipFill>
        <p:spPr>
          <a:xfrm rot="20871760">
            <a:off x="322934" y="2689876"/>
            <a:ext cx="4915462" cy="4233755"/>
          </a:xfrm>
          <a:prstGeom prst="rect">
            <a:avLst/>
          </a:prstGeom>
        </p:spPr>
      </p:pic>
      <p:pic>
        <p:nvPicPr>
          <p:cNvPr id="5" name="תמונה 4">
            <a:extLst>
              <a:ext uri="{FF2B5EF4-FFF2-40B4-BE49-F238E27FC236}">
                <a16:creationId xmlns:a16="http://schemas.microsoft.com/office/drawing/2014/main" id="{7FF96444-FAA1-D93C-37EA-00D07436CD0A}"/>
              </a:ext>
            </a:extLst>
          </p:cNvPr>
          <p:cNvPicPr>
            <a:picLocks noChangeAspect="1"/>
          </p:cNvPicPr>
          <p:nvPr/>
        </p:nvPicPr>
        <p:blipFill>
          <a:blip r:embed="rId7">
            <a:clrChange>
              <a:clrFrom>
                <a:srgbClr val="FFFFFF"/>
              </a:clrFrom>
              <a:clrTo>
                <a:srgbClr val="FFFFFF">
                  <a:alpha val="0"/>
                </a:srgbClr>
              </a:clrTo>
            </a:clrChange>
            <a:duotone>
              <a:srgbClr val="C0504D">
                <a:shade val="45000"/>
                <a:satMod val="135000"/>
              </a:srgbClr>
              <a:prstClr val="white"/>
            </a:duotone>
            <a:extLst>
              <a:ext uri="{BEBA8EAE-BF5A-486C-A8C5-ECC9F3942E4B}">
                <a14:imgProps xmlns:a14="http://schemas.microsoft.com/office/drawing/2010/main">
                  <a14:imgLayer r:embed="rId8">
                    <a14:imgEffect>
                      <a14:artisticPhotocopy/>
                    </a14:imgEffect>
                  </a14:imgLayer>
                </a14:imgProps>
              </a:ext>
            </a:extLst>
          </a:blip>
          <a:stretch>
            <a:fillRect/>
          </a:stretch>
        </p:blipFill>
        <p:spPr>
          <a:xfrm rot="20604261">
            <a:off x="6463415" y="-382063"/>
            <a:ext cx="5631768" cy="3545801"/>
          </a:xfrm>
          <a:prstGeom prst="rect">
            <a:avLst/>
          </a:prstGeom>
        </p:spPr>
      </p:pic>
      <p:pic>
        <p:nvPicPr>
          <p:cNvPr id="6" name="תמונה 5">
            <a:extLst>
              <a:ext uri="{FF2B5EF4-FFF2-40B4-BE49-F238E27FC236}">
                <a16:creationId xmlns:a16="http://schemas.microsoft.com/office/drawing/2014/main" id="{A5813E92-EB3B-800D-4FD9-D7FE8E95B008}"/>
              </a:ext>
            </a:extLst>
          </p:cNvPr>
          <p:cNvPicPr>
            <a:picLocks noChangeAspect="1"/>
          </p:cNvPicPr>
          <p:nvPr/>
        </p:nvPicPr>
        <p:blipFill>
          <a:blip r:embed="rId9">
            <a:clrChange>
              <a:clrFrom>
                <a:srgbClr val="FFFFFF"/>
              </a:clrFrom>
              <a:clrTo>
                <a:srgbClr val="FFFFFF">
                  <a:alpha val="0"/>
                </a:srgbClr>
              </a:clrTo>
            </a:clrChange>
            <a:duotone>
              <a:prstClr val="black"/>
              <a:schemeClr val="accent2">
                <a:tint val="45000"/>
                <a:satMod val="400000"/>
              </a:schemeClr>
            </a:duotone>
            <a:extLst>
              <a:ext uri="{BEBA8EAE-BF5A-486C-A8C5-ECC9F3942E4B}">
                <a14:imgProps xmlns:a14="http://schemas.microsoft.com/office/drawing/2010/main">
                  <a14:imgLayer r:embed="rId10">
                    <a14:imgEffect>
                      <a14:artisticPhotocopy/>
                    </a14:imgEffect>
                  </a14:imgLayer>
                </a14:imgProps>
              </a:ext>
            </a:extLst>
          </a:blip>
          <a:stretch>
            <a:fillRect/>
          </a:stretch>
        </p:blipFill>
        <p:spPr>
          <a:xfrm rot="2305111">
            <a:off x="7107199" y="2877314"/>
            <a:ext cx="4154605" cy="4738333"/>
          </a:xfrm>
          <a:prstGeom prst="rect">
            <a:avLst/>
          </a:prstGeom>
        </p:spPr>
      </p:pic>
      <p:sp>
        <p:nvSpPr>
          <p:cNvPr id="7" name="תיבת טקסט 6">
            <a:extLst>
              <a:ext uri="{FF2B5EF4-FFF2-40B4-BE49-F238E27FC236}">
                <a16:creationId xmlns:a16="http://schemas.microsoft.com/office/drawing/2014/main" id="{E4760A3F-691A-05EB-B1F1-32C4226E0171}"/>
              </a:ext>
            </a:extLst>
          </p:cNvPr>
          <p:cNvSpPr txBox="1"/>
          <p:nvPr/>
        </p:nvSpPr>
        <p:spPr>
          <a:xfrm>
            <a:off x="6965948" y="975618"/>
            <a:ext cx="4146593" cy="2000548"/>
          </a:xfrm>
          <a:prstGeom prst="rect">
            <a:avLst/>
          </a:prstGeom>
          <a:noFill/>
        </p:spPr>
        <p:txBody>
          <a:bodyPr wrap="square" rtlCol="1">
            <a:spAutoFit/>
          </a:bodyPr>
          <a:lstStyle/>
          <a:p>
            <a:r>
              <a:rPr lang="he-IL" sz="3200" dirty="0">
                <a:latin typeface="Calibri" panose="020F0502020204030204" pitchFamily="34" charset="0"/>
                <a:cs typeface="Calibri" panose="020F0502020204030204" pitchFamily="34" charset="0"/>
              </a:rPr>
              <a:t>שאלה מ"החכם"-</a:t>
            </a:r>
          </a:p>
          <a:p>
            <a:r>
              <a:rPr kumimoji="0" lang="he-IL"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בכדי לדעת יותר, בכדי להחכים עוד ועוד . שאלה הנובעת מתוך התלמיד, מתוך סקרנות גם ללא גירוי לכך מצד הסביבה</a:t>
            </a:r>
            <a:endParaRPr lang="he-IL" sz="3200" dirty="0">
              <a:latin typeface="Calibri" panose="020F0502020204030204" pitchFamily="34" charset="0"/>
              <a:cs typeface="Calibri" panose="020F0502020204030204" pitchFamily="34" charset="0"/>
            </a:endParaRPr>
          </a:p>
          <a:p>
            <a:endParaRPr lang="he-IL" sz="3200" dirty="0">
              <a:latin typeface="Calibri" panose="020F0502020204030204" pitchFamily="34" charset="0"/>
              <a:cs typeface="Calibri" panose="020F0502020204030204" pitchFamily="34" charset="0"/>
            </a:endParaRPr>
          </a:p>
        </p:txBody>
      </p:sp>
      <p:sp>
        <p:nvSpPr>
          <p:cNvPr id="8" name="תיבת טקסט 7">
            <a:extLst>
              <a:ext uri="{FF2B5EF4-FFF2-40B4-BE49-F238E27FC236}">
                <a16:creationId xmlns:a16="http://schemas.microsoft.com/office/drawing/2014/main" id="{3F64B763-0BD2-5889-EF40-244F71390223}"/>
              </a:ext>
            </a:extLst>
          </p:cNvPr>
          <p:cNvSpPr txBox="1"/>
          <p:nvPr/>
        </p:nvSpPr>
        <p:spPr>
          <a:xfrm>
            <a:off x="794155" y="716216"/>
            <a:ext cx="3446006" cy="1754326"/>
          </a:xfrm>
          <a:prstGeom prst="rect">
            <a:avLst/>
          </a:prstGeom>
          <a:noFill/>
        </p:spPr>
        <p:txBody>
          <a:bodyPr wrap="square" rtlCol="1">
            <a:spAutoFit/>
          </a:bodyPr>
          <a:lstStyle/>
          <a:p>
            <a:r>
              <a:rPr kumimoji="0" lang="he-IL"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מ"התם" </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הנובעת מתלמיד  רק כאשר הוא רואה שינוי גדול במציאות. </a:t>
            </a:r>
            <a:r>
              <a:rPr lang="he-IL" sz="2000" dirty="0">
                <a:solidFill>
                  <a:prstClr val="black"/>
                </a:solidFill>
                <a:latin typeface="Calibri" panose="020F0502020204030204" pitchFamily="34" charset="0"/>
                <a:cs typeface="Calibri" panose="020F0502020204030204" pitchFamily="34" charset="0"/>
              </a:rPr>
              <a:t>השאלה מגיעה אחרי</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גירוי משמעותי המייצר תנועה של עניין וסקרנות.</a:t>
            </a:r>
            <a:endParaRPr lang="he-IL" sz="3200" dirty="0">
              <a:latin typeface="Calibri" panose="020F0502020204030204" pitchFamily="34" charset="0"/>
              <a:cs typeface="Calibri" panose="020F0502020204030204" pitchFamily="34" charset="0"/>
            </a:endParaRPr>
          </a:p>
        </p:txBody>
      </p:sp>
      <p:sp>
        <p:nvSpPr>
          <p:cNvPr id="9" name="תיבת טקסט 8">
            <a:extLst>
              <a:ext uri="{FF2B5EF4-FFF2-40B4-BE49-F238E27FC236}">
                <a16:creationId xmlns:a16="http://schemas.microsoft.com/office/drawing/2014/main" id="{856EA2CC-05DE-80BE-EDC4-013C9AF0ABAA}"/>
              </a:ext>
            </a:extLst>
          </p:cNvPr>
          <p:cNvSpPr txBox="1"/>
          <p:nvPr/>
        </p:nvSpPr>
        <p:spPr>
          <a:xfrm>
            <a:off x="956320" y="4257403"/>
            <a:ext cx="2518937" cy="156966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מ"שאינו יודע לשאול" </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ללא שאלות.  </a:t>
            </a:r>
            <a:r>
              <a:rPr lang="he-IL" sz="2000" dirty="0">
                <a:solidFill>
                  <a:prstClr val="black"/>
                </a:solidFill>
                <a:latin typeface="Calibri" panose="020F0502020204030204" pitchFamily="34" charset="0"/>
                <a:cs typeface="Calibri" panose="020F0502020204030204" pitchFamily="34" charset="0"/>
              </a:rPr>
              <a:t>על סוג זה</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נאמר "את פתח לו"</a:t>
            </a:r>
          </a:p>
        </p:txBody>
      </p:sp>
      <p:sp>
        <p:nvSpPr>
          <p:cNvPr id="10" name="תיבת טקסט 9">
            <a:extLst>
              <a:ext uri="{FF2B5EF4-FFF2-40B4-BE49-F238E27FC236}">
                <a16:creationId xmlns:a16="http://schemas.microsoft.com/office/drawing/2014/main" id="{09AFD592-6A6E-0098-5AE1-B4B507FE08EF}"/>
              </a:ext>
            </a:extLst>
          </p:cNvPr>
          <p:cNvSpPr txBox="1"/>
          <p:nvPr/>
        </p:nvSpPr>
        <p:spPr>
          <a:xfrm>
            <a:off x="7268589" y="3894147"/>
            <a:ext cx="3062177" cy="1815882"/>
          </a:xfrm>
          <a:prstGeom prst="rect">
            <a:avLst/>
          </a:prstGeom>
          <a:noFill/>
        </p:spPr>
        <p:txBody>
          <a:bodyPr wrap="square" rtlCol="1">
            <a:spAutoFit/>
          </a:bodyPr>
          <a:lstStyle/>
          <a:p>
            <a:r>
              <a:rPr lang="he-IL" sz="3600" dirty="0">
                <a:latin typeface="Calibri" panose="020F0502020204030204" pitchFamily="34" charset="0"/>
                <a:cs typeface="Calibri" panose="020F0502020204030204" pitchFamily="34" charset="0"/>
              </a:rPr>
              <a:t>שאלה מ"הרשע"-</a:t>
            </a:r>
          </a:p>
          <a:p>
            <a:r>
              <a:rPr kumimoji="0" lang="he-IL"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המגיעה על מנת להתעמת ולייצר עניין בכיתה</a:t>
            </a:r>
            <a:endParaRPr lang="he-IL"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895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0D5BC-BA01-9EF6-BB7F-B52AC6ADB4F3}"/>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7B9C8611-CFAA-1214-9CEB-8B96E9873203}"/>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BF90114F-7509-1725-2640-6E258E729F53}"/>
              </a:ext>
            </a:extLst>
          </p:cNvPr>
          <p:cNvPicPr>
            <a:picLocks noChangeAspect="1"/>
          </p:cNvPicPr>
          <p:nvPr/>
        </p:nvPicPr>
        <p:blipFill>
          <a:blip r:embed="rId3">
            <a:duotone>
              <a:prstClr val="black"/>
              <a:schemeClr val="accent6">
                <a:tint val="45000"/>
                <a:satMod val="400000"/>
              </a:schemeClr>
            </a:duotone>
          </a:blip>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2E8BD767-5521-AF76-7F2D-0787D35DBA4A}"/>
              </a:ext>
            </a:extLst>
          </p:cNvPr>
          <p:cNvSpPr txBox="1"/>
          <p:nvPr/>
        </p:nvSpPr>
        <p:spPr>
          <a:xfrm>
            <a:off x="3006714" y="1843176"/>
            <a:ext cx="6093228" cy="3034357"/>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אני זוכר/ת מקרה בו הגיעה אליי שאלה ששמחתי שהיא הופיעה..</a:t>
            </a:r>
          </a:p>
        </p:txBody>
      </p:sp>
    </p:spTree>
    <p:extLst>
      <p:ext uri="{BB962C8B-B14F-4D97-AF65-F5344CB8AC3E}">
        <p14:creationId xmlns:p14="http://schemas.microsoft.com/office/powerpoint/2010/main" val="73474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705F9-9672-4F0C-EEEF-DD858B670BA8}"/>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FACC0896-167E-4B98-7357-18747AE1497E}"/>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BF5A76DE-8FD7-C134-56F9-0DD23B97888B}"/>
              </a:ext>
            </a:extLst>
          </p:cNvPr>
          <p:cNvPicPr>
            <a:picLocks noChangeAspect="1"/>
          </p:cNvPicPr>
          <p:nvPr/>
        </p:nvPicPr>
        <p:blipFill>
          <a:blip r:embed="rId2"/>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26B2540F-A4CE-C0F2-084B-973345534402}"/>
              </a:ext>
            </a:extLst>
          </p:cNvPr>
          <p:cNvSpPr txBox="1"/>
          <p:nvPr/>
        </p:nvSpPr>
        <p:spPr>
          <a:xfrm>
            <a:off x="2697481" y="1754123"/>
            <a:ext cx="6093228" cy="3013838"/>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כשאני נתקל בשאלה מורכבת ששאלו תלמידים אני..</a:t>
            </a:r>
          </a:p>
        </p:txBody>
      </p:sp>
    </p:spTree>
    <p:extLst>
      <p:ext uri="{BB962C8B-B14F-4D97-AF65-F5344CB8AC3E}">
        <p14:creationId xmlns:p14="http://schemas.microsoft.com/office/powerpoint/2010/main" val="139185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C7E8D-F8CB-DE72-4D8D-ABA2D46C3900}"/>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2074E7B6-9291-C2D0-F5AB-8047B388CBEC}"/>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92CCAF3E-5C2B-4067-0817-E0D0EE65B41A}"/>
              </a:ext>
            </a:extLst>
          </p:cNvPr>
          <p:cNvPicPr>
            <a:picLocks noChangeAspect="1"/>
          </p:cNvPicPr>
          <p:nvPr/>
        </p:nvPicPr>
        <p:blipFill>
          <a:blip r:embed="rId3">
            <a:grayscl/>
          </a:blip>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1CC6A4EE-E782-114E-FB4B-0FD5EC1B992E}"/>
              </a:ext>
            </a:extLst>
          </p:cNvPr>
          <p:cNvSpPr txBox="1"/>
          <p:nvPr/>
        </p:nvSpPr>
        <p:spPr>
          <a:xfrm>
            <a:off x="2821881" y="1911821"/>
            <a:ext cx="6093228" cy="3034357"/>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כשתלמידים שואלים אותי שאלה</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עבורי זה כמו..</a:t>
            </a:r>
          </a:p>
        </p:txBody>
      </p:sp>
    </p:spTree>
    <p:extLst>
      <p:ext uri="{BB962C8B-B14F-4D97-AF65-F5344CB8AC3E}">
        <p14:creationId xmlns:p14="http://schemas.microsoft.com/office/powerpoint/2010/main" val="48434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85DF8-3B65-A037-0582-CAE6829EC370}"/>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8A37EB72-63C1-E9BC-F225-21B4705022F8}"/>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3FDEA398-875D-813E-00F8-970155F0CFFA}"/>
              </a:ext>
            </a:extLst>
          </p:cNvPr>
          <p:cNvPicPr>
            <a:picLocks noChangeAspect="1"/>
          </p:cNvPicPr>
          <p:nvPr/>
        </p:nvPicPr>
        <p:blipFill>
          <a:blip r:embed="rId2">
            <a:duotone>
              <a:schemeClr val="accent5">
                <a:shade val="45000"/>
                <a:satMod val="135000"/>
              </a:schemeClr>
              <a:prstClr val="white"/>
            </a:duotone>
          </a:blip>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DA06F9F2-16B1-6451-01FB-2002775299C8}"/>
              </a:ext>
            </a:extLst>
          </p:cNvPr>
          <p:cNvSpPr txBox="1"/>
          <p:nvPr/>
        </p:nvSpPr>
        <p:spPr>
          <a:xfrm>
            <a:off x="3006714" y="1937322"/>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b="1" dirty="0">
                <a:solidFill>
                  <a:prstClr val="black"/>
                </a:solidFill>
                <a:latin typeface="Calibri" panose="020F0502020204030204" pitchFamily="34" charset="0"/>
                <a:cs typeface="Calibri" panose="020F0502020204030204" pitchFamily="34" charset="0"/>
              </a:rPr>
              <a:t>באופן אישי, כשיש לי או למשפחתי יש שאלה, אנחנו..</a:t>
            </a:r>
            <a:endPar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94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52004-7CB7-FAE0-3A75-E4288F7C3E48}"/>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6699CF77-6926-969E-773E-2DDD95FB456C}"/>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5D825758-224F-77B7-B504-D6050F4BC888}"/>
              </a:ext>
            </a:extLst>
          </p:cNvPr>
          <p:cNvPicPr>
            <a:picLocks noChangeAspect="1"/>
          </p:cNvPicPr>
          <p:nvPr/>
        </p:nvPicPr>
        <p:blipFill>
          <a:blip r:embed="rId2">
            <a:duotone>
              <a:prstClr val="black"/>
              <a:schemeClr val="accent6">
                <a:tint val="45000"/>
                <a:satMod val="400000"/>
              </a:schemeClr>
            </a:duotone>
          </a:blip>
          <a:stretch>
            <a:fillRect/>
          </a:stretch>
        </p:blipFill>
        <p:spPr>
          <a:xfrm>
            <a:off x="1977848" y="682740"/>
            <a:ext cx="7781294" cy="5523002"/>
          </a:xfrm>
          <a:prstGeom prst="rect">
            <a:avLst/>
          </a:prstGeom>
        </p:spPr>
      </p:pic>
      <p:sp>
        <p:nvSpPr>
          <p:cNvPr id="4" name="מלבן 3">
            <a:extLst>
              <a:ext uri="{FF2B5EF4-FFF2-40B4-BE49-F238E27FC236}">
                <a16:creationId xmlns:a16="http://schemas.microsoft.com/office/drawing/2014/main" id="{C4D232E7-7D1E-0096-C62F-F685F73BE503}"/>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5" name="תמונה 4">
            <a:extLst>
              <a:ext uri="{FF2B5EF4-FFF2-40B4-BE49-F238E27FC236}">
                <a16:creationId xmlns:a16="http://schemas.microsoft.com/office/drawing/2014/main" id="{0D057C58-D0AE-F1ED-6D8B-0F2C8152A577}"/>
              </a:ext>
            </a:extLst>
          </p:cNvPr>
          <p:cNvPicPr>
            <a:picLocks noChangeAspect="1"/>
          </p:cNvPicPr>
          <p:nvPr/>
        </p:nvPicPr>
        <p:blipFill>
          <a:blip r:embed="rId2">
            <a:duotone>
              <a:prstClr val="black"/>
              <a:schemeClr val="accent2">
                <a:tint val="45000"/>
                <a:satMod val="400000"/>
              </a:schemeClr>
            </a:duotone>
          </a:blip>
          <a:stretch>
            <a:fillRect/>
          </a:stretch>
        </p:blipFill>
        <p:spPr>
          <a:xfrm>
            <a:off x="1977848" y="682740"/>
            <a:ext cx="7781294" cy="5523002"/>
          </a:xfrm>
          <a:prstGeom prst="rect">
            <a:avLst/>
          </a:prstGeom>
        </p:spPr>
      </p:pic>
      <p:sp>
        <p:nvSpPr>
          <p:cNvPr id="6" name="תיבת טקסט 5">
            <a:extLst>
              <a:ext uri="{FF2B5EF4-FFF2-40B4-BE49-F238E27FC236}">
                <a16:creationId xmlns:a16="http://schemas.microsoft.com/office/drawing/2014/main" id="{8C8FE40C-F8A4-59DC-9E4B-6C31AFBB32AD}"/>
              </a:ext>
            </a:extLst>
          </p:cNvPr>
          <p:cNvSpPr txBox="1"/>
          <p:nvPr/>
        </p:nvSpPr>
        <p:spPr>
          <a:xfrm>
            <a:off x="3006714" y="1843176"/>
            <a:ext cx="6093228" cy="3034357"/>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ששאלתי את</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ה"בינה המלאכותית" ונעזרתי בתשובה שנתנה לי..</a:t>
            </a:r>
          </a:p>
        </p:txBody>
      </p:sp>
    </p:spTree>
    <p:extLst>
      <p:ext uri="{BB962C8B-B14F-4D97-AF65-F5344CB8AC3E}">
        <p14:creationId xmlns:p14="http://schemas.microsoft.com/office/powerpoint/2010/main" val="123685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1EF31-1A8C-9603-E509-8EA9A0BEC8BB}"/>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A6D86BD3-044E-1B2E-B21A-68BFE840EA32}"/>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3D9AE8BB-4820-B7C8-1625-C5EA957A4D64}"/>
              </a:ext>
            </a:extLst>
          </p:cNvPr>
          <p:cNvPicPr>
            <a:picLocks noChangeAspect="1"/>
          </p:cNvPicPr>
          <p:nvPr/>
        </p:nvPicPr>
        <p:blipFill>
          <a:blip r:embed="rId2">
            <a:duotone>
              <a:schemeClr val="accent2">
                <a:shade val="45000"/>
                <a:satMod val="135000"/>
              </a:schemeClr>
              <a:prstClr val="white"/>
            </a:duotone>
          </a:blip>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2449159D-02DE-78DB-EA94-1E78C7B4F230}"/>
              </a:ext>
            </a:extLst>
          </p:cNvPr>
          <p:cNvSpPr txBox="1"/>
          <p:nvPr/>
        </p:nvSpPr>
        <p:spPr>
          <a:xfrm>
            <a:off x="2821881" y="2271298"/>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דמות שאני פונה אליה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כשיש לי שאלות</a:t>
            </a:r>
          </a:p>
        </p:txBody>
      </p:sp>
    </p:spTree>
    <p:extLst>
      <p:ext uri="{BB962C8B-B14F-4D97-AF65-F5344CB8AC3E}">
        <p14:creationId xmlns:p14="http://schemas.microsoft.com/office/powerpoint/2010/main" val="3232248940"/>
      </p:ext>
    </p:extLst>
  </p:cSld>
  <p:clrMapOvr>
    <a:masterClrMapping/>
  </p:clrMapOvr>
</p:sld>
</file>

<file path=ppt/theme/theme1.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1676</TotalTime>
  <Words>1074</Words>
  <Application>Microsoft Office PowerPoint</Application>
  <PresentationFormat>מסך רחב</PresentationFormat>
  <Paragraphs>88</Paragraphs>
  <Slides>13</Slides>
  <Notes>7</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13</vt:i4>
      </vt:variant>
    </vt:vector>
  </HeadingPairs>
  <TitlesOfParts>
    <vt:vector size="19" baseType="lpstr">
      <vt:lpstr>Aptos</vt:lpstr>
      <vt:lpstr>Arial</vt:lpstr>
      <vt:lpstr>Calibri</vt:lpstr>
      <vt:lpstr>Calibri Light</vt:lpstr>
      <vt:lpstr>Times New Roman</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Ministry of Education - Israel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נעמה קנטמן</dc:creator>
  <cp:lastModifiedBy>הדסה מיכאליס</cp:lastModifiedBy>
  <cp:revision>5</cp:revision>
  <dcterms:created xsi:type="dcterms:W3CDTF">2025-03-23T13:31:09Z</dcterms:created>
  <dcterms:modified xsi:type="dcterms:W3CDTF">2025-03-26T23:48:06Z</dcterms:modified>
</cp:coreProperties>
</file>