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4"/>
  </p:notesMasterIdLst>
  <p:sldIdLst>
    <p:sldId id="1820" r:id="rId2"/>
    <p:sldId id="1983" r:id="rId3"/>
    <p:sldId id="1982" r:id="rId4"/>
    <p:sldId id="1979" r:id="rId5"/>
    <p:sldId id="521" r:id="rId6"/>
    <p:sldId id="1225" r:id="rId7"/>
    <p:sldId id="476" r:id="rId8"/>
    <p:sldId id="1935" r:id="rId9"/>
    <p:sldId id="1936" r:id="rId10"/>
    <p:sldId id="1937" r:id="rId11"/>
    <p:sldId id="1938" r:id="rId12"/>
    <p:sldId id="380" r:id="rId13"/>
    <p:sldId id="912" r:id="rId14"/>
    <p:sldId id="1335" r:id="rId15"/>
    <p:sldId id="1336" r:id="rId16"/>
    <p:sldId id="1510" r:id="rId17"/>
    <p:sldId id="1365" r:id="rId18"/>
    <p:sldId id="1340" r:id="rId19"/>
    <p:sldId id="1940" r:id="rId20"/>
    <p:sldId id="1834" r:id="rId21"/>
    <p:sldId id="1934" r:id="rId22"/>
    <p:sldId id="257" r:id="rId23"/>
    <p:sldId id="258" r:id="rId24"/>
    <p:sldId id="771" r:id="rId25"/>
    <p:sldId id="1980" r:id="rId26"/>
    <p:sldId id="1981" r:id="rId27"/>
    <p:sldId id="1928" r:id="rId28"/>
    <p:sldId id="1930" r:id="rId29"/>
    <p:sldId id="1931" r:id="rId30"/>
    <p:sldId id="1932" r:id="rId31"/>
    <p:sldId id="501" r:id="rId32"/>
    <p:sldId id="304" r:id="rId3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78" autoAdjust="0"/>
    <p:restoredTop sz="94660"/>
  </p:normalViewPr>
  <p:slideViewPr>
    <p:cSldViewPr snapToGrid="0">
      <p:cViewPr>
        <p:scale>
          <a:sx n="66" d="100"/>
          <a:sy n="66" d="100"/>
        </p:scale>
        <p:origin x="2274"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9EDE2CE-5788-4A4E-8C53-379ABFF6075B}" type="datetimeFigureOut">
              <a:rPr lang="he-IL" smtClean="0"/>
              <a:t>י"ז/חשון/תשפ"ה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6C27E8E-FDA5-405D-A26D-9E62EEFB13B8}" type="slidenum">
              <a:rPr lang="he-IL" smtClean="0"/>
              <a:t>‹#›</a:t>
            </a:fld>
            <a:endParaRPr lang="he-IL"/>
          </a:p>
        </p:txBody>
      </p:sp>
    </p:spTree>
    <p:extLst>
      <p:ext uri="{BB962C8B-B14F-4D97-AF65-F5344CB8AC3E}">
        <p14:creationId xmlns:p14="http://schemas.microsoft.com/office/powerpoint/2010/main" val="23958247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04153E7-D4D1-4C08-BB03-1CC22D2C99F4}" type="slidenum">
              <a:rPr lang="he-IL" smtClean="0"/>
              <a:pPr/>
              <a:t>12</a:t>
            </a:fld>
            <a:endParaRPr lang="he-IL"/>
          </a:p>
        </p:txBody>
      </p:sp>
    </p:spTree>
    <p:extLst>
      <p:ext uri="{BB962C8B-B14F-4D97-AF65-F5344CB8AC3E}">
        <p14:creationId xmlns:p14="http://schemas.microsoft.com/office/powerpoint/2010/main" val="1979216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950574F7-130F-44F5-A167-BA0BF0F79DD2}" type="slidenum">
              <a:rPr lang="he-IL" altLang="he-IL" sz="1200"/>
              <a:pPr algn="l" eaLnBrk="1" hangingPunct="1"/>
              <a:t>32</a:t>
            </a:fld>
            <a:endParaRPr lang="en-US" altLang="he-IL" sz="1200"/>
          </a:p>
        </p:txBody>
      </p:sp>
      <p:sp>
        <p:nvSpPr>
          <p:cNvPr id="118787"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2F8EAD5E-D70A-4E0E-ACD2-635B83C51F02}" type="slidenum">
              <a:rPr lang="he-IL" altLang="he-IL" sz="1200"/>
              <a:pPr algn="l" eaLnBrk="1" hangingPunct="1"/>
              <a:t>32</a:t>
            </a:fld>
            <a:endParaRPr lang="en-US" altLang="he-IL" sz="1200"/>
          </a:p>
        </p:txBody>
      </p:sp>
      <p:sp>
        <p:nvSpPr>
          <p:cNvPr id="11878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55F71058-3EBA-40BA-8A4B-A1F371F7B858}" type="slidenum">
              <a:rPr lang="he-IL" altLang="he-IL" sz="1200"/>
              <a:pPr algn="l" eaLnBrk="1" hangingPunct="1"/>
              <a:t>32</a:t>
            </a:fld>
            <a:endParaRPr lang="en-US" altLang="he-IL" sz="1200"/>
          </a:p>
        </p:txBody>
      </p:sp>
      <p:sp>
        <p:nvSpPr>
          <p:cNvPr id="118789" name="Rectangle 2"/>
          <p:cNvSpPr>
            <a:spLocks noGrp="1" noRot="1" noChangeAspect="1" noChangeArrowheads="1" noTextEdit="1"/>
          </p:cNvSpPr>
          <p:nvPr>
            <p:ph type="sldImg"/>
          </p:nvPr>
        </p:nvSpPr>
        <p:spPr>
          <a:ln/>
        </p:spPr>
      </p:sp>
      <p:sp>
        <p:nvSpPr>
          <p:cNvPr id="1187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altLang="he-IL"/>
              <a:t>הילד</a:t>
            </a:r>
          </a:p>
        </p:txBody>
      </p:sp>
    </p:spTree>
    <p:extLst>
      <p:ext uri="{BB962C8B-B14F-4D97-AF65-F5344CB8AC3E}">
        <p14:creationId xmlns:p14="http://schemas.microsoft.com/office/powerpoint/2010/main" val="62692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5E6CAA-6783-DD2E-7D0B-67ED08217D8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551EC99-786F-FE0A-D239-1B414ADC14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55C809C2-9B91-D23B-F948-3591616E31BC}"/>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5" name="מציין מיקום של כותרת תחתונה 4">
            <a:extLst>
              <a:ext uri="{FF2B5EF4-FFF2-40B4-BE49-F238E27FC236}">
                <a16:creationId xmlns:a16="http://schemas.microsoft.com/office/drawing/2014/main" id="{4EB969EA-92BB-951A-A7E2-AF82B77E48E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F11170A-7F56-4163-8EA3-FCECEF3BF583}"/>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1687756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664CB9-1328-DE56-E327-CB76BDE9201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C1E5FB4-226B-928D-E95C-771335F4FE7C}"/>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B491542-6993-CAC3-EEB3-2E69AF5D46C8}"/>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5" name="מציין מיקום של כותרת תחתונה 4">
            <a:extLst>
              <a:ext uri="{FF2B5EF4-FFF2-40B4-BE49-F238E27FC236}">
                <a16:creationId xmlns:a16="http://schemas.microsoft.com/office/drawing/2014/main" id="{FD0EE47B-9446-2679-B8D3-AEC26596964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87F19C8-EE90-2CF8-96D7-A83EF0ABED77}"/>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109662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72FBB525-DA8C-959C-8DBF-DA6EBD98F61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06DE140-B40B-42C0-D840-BBBB0F01F8B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6890EBA-756F-4F9F-4293-1FBA37D2F392}"/>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5" name="מציין מיקום של כותרת תחתונה 4">
            <a:extLst>
              <a:ext uri="{FF2B5EF4-FFF2-40B4-BE49-F238E27FC236}">
                <a16:creationId xmlns:a16="http://schemas.microsoft.com/office/drawing/2014/main" id="{120F09C1-8D3E-824D-6FDE-A5989FB1304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328A9A-E2FE-C201-2E1E-9A45D0277348}"/>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299510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1DF754-76AB-9D0D-949A-2D7BAC4A87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255B4B3-8A85-9D36-FADF-B85E89ED2275}"/>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E1ED67E-AFE9-57B6-2405-BBD121CD7B1E}"/>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5" name="מציין מיקום של כותרת תחתונה 4">
            <a:extLst>
              <a:ext uri="{FF2B5EF4-FFF2-40B4-BE49-F238E27FC236}">
                <a16:creationId xmlns:a16="http://schemas.microsoft.com/office/drawing/2014/main" id="{8623E1F5-1061-1F2B-1269-D9DC48ADE9D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E940133-9EC7-D0CA-4A72-55647673B581}"/>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2076291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1128AC-1EDF-05A2-DEB7-7856623915BB}"/>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B8D2A7C-0728-AAA3-FA58-79D189E86B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CF97061-4490-5A64-BB22-DCDBB5CAD7E7}"/>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5" name="מציין מיקום של כותרת תחתונה 4">
            <a:extLst>
              <a:ext uri="{FF2B5EF4-FFF2-40B4-BE49-F238E27FC236}">
                <a16:creationId xmlns:a16="http://schemas.microsoft.com/office/drawing/2014/main" id="{5C60EBB1-5C35-08A0-C346-C05F04AD5F3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E9BB36A-9601-846A-D0B1-8FD5F95ED363}"/>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181285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D6EFA35-D269-F6E5-4BAB-14858E7E20D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615C160-D877-BC49-C8D8-AEF87B8FA36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9527869-FAD6-A469-7509-801FF360210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557600EE-69D7-A93A-B1BA-180D75BB629C}"/>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6" name="מציין מיקום של כותרת תחתונה 5">
            <a:extLst>
              <a:ext uri="{FF2B5EF4-FFF2-40B4-BE49-F238E27FC236}">
                <a16:creationId xmlns:a16="http://schemas.microsoft.com/office/drawing/2014/main" id="{EE80B64D-211A-B6B1-9DE9-FA6D1C000FA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CE4CD45-12B7-DDB6-673D-6350D0FC1579}"/>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330475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674CC4-40FD-68C6-2710-D70389D1486D}"/>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368E87E-6CF4-311E-C078-4C6BD8EB9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2292435-141E-0204-4DCC-F0314E9F0AB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3CF4DEA7-574D-1026-AEAB-F4D7B3886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066FE8E8-EB9D-3720-793A-1F8DEB0FDDFE}"/>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D7B65A8-E850-5E0A-04C4-F631CBAF4CF2}"/>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8" name="מציין מיקום של כותרת תחתונה 7">
            <a:extLst>
              <a:ext uri="{FF2B5EF4-FFF2-40B4-BE49-F238E27FC236}">
                <a16:creationId xmlns:a16="http://schemas.microsoft.com/office/drawing/2014/main" id="{6ECDAACD-0FC5-79FC-2686-CBAE9E06279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1B1BB02-4B9B-243E-AF7C-D8DF77E3954C}"/>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166415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6740EB2-FF08-2696-7EAA-82569EBC6F9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A2CD15D9-4A29-BFCD-251B-A5C17A29FC35}"/>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4" name="מציין מיקום של כותרת תחתונה 3">
            <a:extLst>
              <a:ext uri="{FF2B5EF4-FFF2-40B4-BE49-F238E27FC236}">
                <a16:creationId xmlns:a16="http://schemas.microsoft.com/office/drawing/2014/main" id="{23B82923-1DE1-02E8-D455-3E0653BE22C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6D3AFEF0-FA85-CCB0-6BDB-C2DED679C109}"/>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339862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615B468-97E3-7B9B-39CB-635E9BE478B0}"/>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3" name="מציין מיקום של כותרת תחתונה 2">
            <a:extLst>
              <a:ext uri="{FF2B5EF4-FFF2-40B4-BE49-F238E27FC236}">
                <a16:creationId xmlns:a16="http://schemas.microsoft.com/office/drawing/2014/main" id="{836A5A50-0C22-95E6-AD07-E53324801C3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4B6CC4B7-8EC9-1CBA-F1D6-07459957FE98}"/>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236979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15D1F8F-694C-4686-A08A-195F448BCD4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B598233-FDEC-1663-A942-3B5818C4D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7F28A1D-0ADD-EB37-7AF0-C6EB27EB1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30D85F9-30A2-2C59-6056-387E9334300B}"/>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6" name="מציין מיקום של כותרת תחתונה 5">
            <a:extLst>
              <a:ext uri="{FF2B5EF4-FFF2-40B4-BE49-F238E27FC236}">
                <a16:creationId xmlns:a16="http://schemas.microsoft.com/office/drawing/2014/main" id="{05CD1AC4-A77F-C5BE-4E06-2F805D5B396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2C3E976-1F4C-AECF-4DD5-E86EFE089D88}"/>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665501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67074F-B525-E0EA-3CED-88545512C1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720E40A0-ADF4-A2FA-B017-6AAC13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49838EA3-7C9D-CE6E-1586-5EE638ADD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7C3CC9F-8E3B-F2C8-0160-6A7A19623C24}"/>
              </a:ext>
            </a:extLst>
          </p:cNvPr>
          <p:cNvSpPr>
            <a:spLocks noGrp="1"/>
          </p:cNvSpPr>
          <p:nvPr>
            <p:ph type="dt" sz="half" idx="10"/>
          </p:nvPr>
        </p:nvSpPr>
        <p:spPr/>
        <p:txBody>
          <a:bodyPr/>
          <a:lstStyle/>
          <a:p>
            <a:fld id="{893B9985-18EC-4DBD-858F-1C171D18F7D0}" type="datetimeFigureOut">
              <a:rPr lang="he-IL" smtClean="0"/>
              <a:t>י"ז/חשון/תשפ"ה</a:t>
            </a:fld>
            <a:endParaRPr lang="he-IL"/>
          </a:p>
        </p:txBody>
      </p:sp>
      <p:sp>
        <p:nvSpPr>
          <p:cNvPr id="6" name="מציין מיקום של כותרת תחתונה 5">
            <a:extLst>
              <a:ext uri="{FF2B5EF4-FFF2-40B4-BE49-F238E27FC236}">
                <a16:creationId xmlns:a16="http://schemas.microsoft.com/office/drawing/2014/main" id="{E6A6B226-EDF0-3E2F-DF53-8C0468F3375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CA24AB5-F9A1-15B2-1AEB-32715147E69D}"/>
              </a:ext>
            </a:extLst>
          </p:cNvPr>
          <p:cNvSpPr>
            <a:spLocks noGrp="1"/>
          </p:cNvSpPr>
          <p:nvPr>
            <p:ph type="sldNum" sz="quarter" idx="12"/>
          </p:nvPr>
        </p:nvSpPr>
        <p:spPr/>
        <p:txBody>
          <a:bodyPr/>
          <a:lstStyle/>
          <a:p>
            <a:fld id="{3D77614F-A5B0-41FA-9D99-4D99D76B477D}" type="slidenum">
              <a:rPr lang="he-IL" smtClean="0"/>
              <a:t>‹#›</a:t>
            </a:fld>
            <a:endParaRPr lang="he-IL"/>
          </a:p>
        </p:txBody>
      </p:sp>
    </p:spTree>
    <p:extLst>
      <p:ext uri="{BB962C8B-B14F-4D97-AF65-F5344CB8AC3E}">
        <p14:creationId xmlns:p14="http://schemas.microsoft.com/office/powerpoint/2010/main" val="405221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7AFD88A-3481-0B53-241E-8041F0812E3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869259D-29E4-29E6-152F-DAA7980E8B1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46A4B95-EC22-8895-AC6F-8641B155B54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93B9985-18EC-4DBD-858F-1C171D18F7D0}" type="datetimeFigureOut">
              <a:rPr lang="he-IL" smtClean="0"/>
              <a:t>י"ז/חשון/תשפ"ה</a:t>
            </a:fld>
            <a:endParaRPr lang="he-IL"/>
          </a:p>
        </p:txBody>
      </p:sp>
      <p:sp>
        <p:nvSpPr>
          <p:cNvPr id="5" name="מציין מיקום של כותרת תחתונה 4">
            <a:extLst>
              <a:ext uri="{FF2B5EF4-FFF2-40B4-BE49-F238E27FC236}">
                <a16:creationId xmlns:a16="http://schemas.microsoft.com/office/drawing/2014/main" id="{AA2A0001-6234-792F-3200-4366B07695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1B5FDE9-7B8F-A1BE-76D1-83DD6C06BB6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D77614F-A5B0-41FA-9D99-4D99D76B477D}" type="slidenum">
              <a:rPr lang="he-IL" smtClean="0"/>
              <a:t>‹#›</a:t>
            </a:fld>
            <a:endParaRPr lang="he-IL"/>
          </a:p>
        </p:txBody>
      </p:sp>
    </p:spTree>
    <p:extLst>
      <p:ext uri="{BB962C8B-B14F-4D97-AF65-F5344CB8AC3E}">
        <p14:creationId xmlns:p14="http://schemas.microsoft.com/office/powerpoint/2010/main" val="3110586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9" name="Text Box 15"/>
          <p:cNvSpPr txBox="1">
            <a:spLocks noChangeArrowheads="1"/>
          </p:cNvSpPr>
          <p:nvPr/>
        </p:nvSpPr>
        <p:spPr bwMode="auto">
          <a:xfrm>
            <a:off x="4460875"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he-IL" sz="1400"/>
          </a:p>
        </p:txBody>
      </p:sp>
      <p:pic>
        <p:nvPicPr>
          <p:cNvPr id="1026" name="Picture 2" descr="http://www.hechalshlomo.org.il/~files/block/21073/big/zh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404" y="2038681"/>
            <a:ext cx="2216465" cy="166234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srcRect/>
          <a:stretch>
            <a:fillRect/>
          </a:stretch>
        </p:blipFill>
        <p:spPr bwMode="auto">
          <a:xfrm>
            <a:off x="1351410" y="4407905"/>
            <a:ext cx="2684847" cy="1787228"/>
          </a:xfrm>
          <a:prstGeom prst="rect">
            <a:avLst/>
          </a:prstGeom>
          <a:noFill/>
          <a:ln w="38100">
            <a:solidFill>
              <a:srgbClr val="FF0000"/>
            </a:solidFill>
            <a:miter lim="800000"/>
            <a:headEnd/>
            <a:tailEnd/>
          </a:ln>
        </p:spPr>
      </p:pic>
      <p:pic>
        <p:nvPicPr>
          <p:cNvPr id="4" name="תמונה 3"/>
          <p:cNvPicPr>
            <a:picLocks noChangeAspect="1"/>
          </p:cNvPicPr>
          <p:nvPr/>
        </p:nvPicPr>
        <p:blipFill>
          <a:blip r:embed="rId4"/>
          <a:stretch>
            <a:fillRect/>
          </a:stretch>
        </p:blipFill>
        <p:spPr>
          <a:xfrm>
            <a:off x="193745" y="261311"/>
            <a:ext cx="927838" cy="6374465"/>
          </a:xfrm>
          <a:prstGeom prst="rect">
            <a:avLst/>
          </a:prstGeom>
        </p:spPr>
      </p:pic>
      <p:sp>
        <p:nvSpPr>
          <p:cNvPr id="2" name="TextBox 1"/>
          <p:cNvSpPr txBox="1"/>
          <p:nvPr/>
        </p:nvSpPr>
        <p:spPr>
          <a:xfrm>
            <a:off x="3034903" y="6412104"/>
            <a:ext cx="6122189" cy="338554"/>
          </a:xfrm>
          <a:prstGeom prst="rect">
            <a:avLst/>
          </a:prstGeom>
          <a:solidFill>
            <a:srgbClr val="FFFF00"/>
          </a:solidFill>
          <a:ln>
            <a:solidFill>
              <a:schemeClr val="tx1"/>
            </a:solidFill>
          </a:ln>
        </p:spPr>
        <p:txBody>
          <a:bodyPr wrap="none" rtlCol="1">
            <a:spAutoFit/>
          </a:bodyPr>
          <a:lstStyle/>
          <a:p>
            <a:r>
              <a:rPr lang="he-IL" sz="1600" b="1" dirty="0"/>
              <a:t>ערך: שמואל </a:t>
            </a:r>
            <a:r>
              <a:rPr lang="he-IL" sz="1600" b="1" dirty="0" err="1"/>
              <a:t>כ"ץ</a:t>
            </a:r>
            <a:r>
              <a:rPr lang="he-IL" sz="1600" b="1" dirty="0"/>
              <a:t>, רב בתי ספר בירושלים וחוקר תולדות הרבנות הראשית</a:t>
            </a:r>
          </a:p>
        </p:txBody>
      </p:sp>
      <p:sp>
        <p:nvSpPr>
          <p:cNvPr id="7" name="מלבן 6">
            <a:extLst>
              <a:ext uri="{FF2B5EF4-FFF2-40B4-BE49-F238E27FC236}">
                <a16:creationId xmlns:a16="http://schemas.microsoft.com/office/drawing/2014/main" id="{32A979D6-61B6-D77C-0797-E8153E6852E8}"/>
              </a:ext>
            </a:extLst>
          </p:cNvPr>
          <p:cNvSpPr/>
          <p:nvPr/>
        </p:nvSpPr>
        <p:spPr>
          <a:xfrm>
            <a:off x="3550267" y="808586"/>
            <a:ext cx="5091458" cy="523220"/>
          </a:xfrm>
          <a:prstGeom prst="rect">
            <a:avLst/>
          </a:prstGeom>
          <a:solidFill>
            <a:srgbClr val="FFFF00"/>
          </a:solidFill>
          <a:ln>
            <a:solidFill>
              <a:schemeClr val="tx1"/>
            </a:solidFill>
          </a:ln>
        </p:spPr>
        <p:txBody>
          <a:bodyPr wrap="none">
            <a:spAutoFit/>
          </a:bodyPr>
          <a:lstStyle/>
          <a:p>
            <a:r>
              <a:rPr lang="he-IL" sz="2800" b="1" dirty="0"/>
              <a:t>הרב יצחק אייזיק הלוי הרצוג זצ"ל </a:t>
            </a:r>
          </a:p>
        </p:txBody>
      </p:sp>
      <p:sp>
        <p:nvSpPr>
          <p:cNvPr id="14" name="מלבן 13">
            <a:extLst>
              <a:ext uri="{FF2B5EF4-FFF2-40B4-BE49-F238E27FC236}">
                <a16:creationId xmlns:a16="http://schemas.microsoft.com/office/drawing/2014/main" id="{1E6EBBAC-2FED-B885-EAFE-C8F0AE494CDD}"/>
              </a:ext>
            </a:extLst>
          </p:cNvPr>
          <p:cNvSpPr/>
          <p:nvPr/>
        </p:nvSpPr>
        <p:spPr>
          <a:xfrm>
            <a:off x="4388350" y="5718843"/>
            <a:ext cx="3466406" cy="584775"/>
          </a:xfrm>
          <a:prstGeom prst="rect">
            <a:avLst/>
          </a:prstGeom>
          <a:solidFill>
            <a:srgbClr val="FFFF00"/>
          </a:solidFill>
          <a:ln>
            <a:solidFill>
              <a:schemeClr val="tx1"/>
            </a:solidFill>
          </a:ln>
        </p:spPr>
        <p:txBody>
          <a:bodyPr wrap="square">
            <a:spAutoFit/>
          </a:bodyPr>
          <a:lstStyle/>
          <a:p>
            <a:pPr algn="ctr"/>
            <a:r>
              <a:rPr lang="he-IL" sz="1600" b="1" dirty="0"/>
              <a:t>תרמ"ט -תשי"ט (1888-1959)</a:t>
            </a:r>
          </a:p>
          <a:p>
            <a:r>
              <a:rPr lang="he-IL" sz="1600" b="1" dirty="0"/>
              <a:t> רב ראשי : תרצ"ז-תשי"ט (1936-1959)</a:t>
            </a:r>
          </a:p>
        </p:txBody>
      </p:sp>
      <p:pic>
        <p:nvPicPr>
          <p:cNvPr id="3" name="תמונה 2">
            <a:extLst>
              <a:ext uri="{FF2B5EF4-FFF2-40B4-BE49-F238E27FC236}">
                <a16:creationId xmlns:a16="http://schemas.microsoft.com/office/drawing/2014/main" id="{022F57B9-7C00-54E8-D5C7-9218C0D9E01A}"/>
              </a:ext>
            </a:extLst>
          </p:cNvPr>
          <p:cNvPicPr>
            <a:picLocks noChangeAspect="1"/>
          </p:cNvPicPr>
          <p:nvPr/>
        </p:nvPicPr>
        <p:blipFill>
          <a:blip r:embed="rId5"/>
          <a:stretch>
            <a:fillRect/>
          </a:stretch>
        </p:blipFill>
        <p:spPr>
          <a:xfrm>
            <a:off x="9414802" y="115325"/>
            <a:ext cx="2037241" cy="3124642"/>
          </a:xfrm>
          <a:prstGeom prst="rect">
            <a:avLst/>
          </a:prstGeom>
          <a:ln w="38100">
            <a:solidFill>
              <a:srgbClr val="FF0000"/>
            </a:solidFill>
          </a:ln>
        </p:spPr>
      </p:pic>
      <p:sp>
        <p:nvSpPr>
          <p:cNvPr id="5" name="מלבן 4">
            <a:extLst>
              <a:ext uri="{FF2B5EF4-FFF2-40B4-BE49-F238E27FC236}">
                <a16:creationId xmlns:a16="http://schemas.microsoft.com/office/drawing/2014/main" id="{3FFB8EA9-D1F0-C67A-A6F7-A9A3F3318A22}"/>
              </a:ext>
            </a:extLst>
          </p:cNvPr>
          <p:cNvSpPr/>
          <p:nvPr/>
        </p:nvSpPr>
        <p:spPr>
          <a:xfrm>
            <a:off x="4684392" y="115325"/>
            <a:ext cx="2823209" cy="584775"/>
          </a:xfrm>
          <a:prstGeom prst="rect">
            <a:avLst/>
          </a:prstGeom>
          <a:solidFill>
            <a:srgbClr val="0000FF"/>
          </a:solidFill>
          <a:ln>
            <a:solidFill>
              <a:schemeClr val="tx1"/>
            </a:solidFill>
          </a:ln>
        </p:spPr>
        <p:txBody>
          <a:bodyPr wrap="none">
            <a:spAutoFit/>
          </a:bodyPr>
          <a:lstStyle/>
          <a:p>
            <a:r>
              <a:rPr lang="he-IL" sz="3200" b="1" dirty="0">
                <a:solidFill>
                  <a:schemeClr val="bg1"/>
                </a:solidFill>
              </a:rPr>
              <a:t>"איש על העדה"</a:t>
            </a:r>
          </a:p>
        </p:txBody>
      </p:sp>
      <p:pic>
        <p:nvPicPr>
          <p:cNvPr id="6" name="תמונה 5">
            <a:extLst>
              <a:ext uri="{FF2B5EF4-FFF2-40B4-BE49-F238E27FC236}">
                <a16:creationId xmlns:a16="http://schemas.microsoft.com/office/drawing/2014/main" id="{1EADAF54-6A33-4FDB-C991-80ED0B8E34C9}"/>
              </a:ext>
            </a:extLst>
          </p:cNvPr>
          <p:cNvPicPr>
            <a:picLocks noChangeAspect="1"/>
          </p:cNvPicPr>
          <p:nvPr/>
        </p:nvPicPr>
        <p:blipFill>
          <a:blip r:embed="rId6"/>
          <a:stretch>
            <a:fillRect/>
          </a:stretch>
        </p:blipFill>
        <p:spPr>
          <a:xfrm>
            <a:off x="2079973" y="261311"/>
            <a:ext cx="1227720" cy="1154744"/>
          </a:xfrm>
          <a:prstGeom prst="rect">
            <a:avLst/>
          </a:prstGeom>
        </p:spPr>
      </p:pic>
      <p:pic>
        <p:nvPicPr>
          <p:cNvPr id="13" name="תמונה 12">
            <a:extLst>
              <a:ext uri="{FF2B5EF4-FFF2-40B4-BE49-F238E27FC236}">
                <a16:creationId xmlns:a16="http://schemas.microsoft.com/office/drawing/2014/main" id="{369BDAE3-7590-F820-58B4-7204C4EB9C57}"/>
              </a:ext>
            </a:extLst>
          </p:cNvPr>
          <p:cNvPicPr>
            <a:picLocks noChangeAspect="1"/>
          </p:cNvPicPr>
          <p:nvPr/>
        </p:nvPicPr>
        <p:blipFill>
          <a:blip r:embed="rId7"/>
          <a:stretch>
            <a:fillRect/>
          </a:stretch>
        </p:blipFill>
        <p:spPr>
          <a:xfrm>
            <a:off x="5008694" y="2270311"/>
            <a:ext cx="2174611" cy="3124641"/>
          </a:xfrm>
          <a:prstGeom prst="rect">
            <a:avLst/>
          </a:prstGeom>
          <a:ln w="38100">
            <a:solidFill>
              <a:srgbClr val="0000FF"/>
            </a:solidFill>
          </a:ln>
        </p:spPr>
      </p:pic>
      <p:pic>
        <p:nvPicPr>
          <p:cNvPr id="8" name="תמונה 7">
            <a:extLst>
              <a:ext uri="{FF2B5EF4-FFF2-40B4-BE49-F238E27FC236}">
                <a16:creationId xmlns:a16="http://schemas.microsoft.com/office/drawing/2014/main" id="{3DACF54D-65DF-FCB4-6341-29336BA693F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628" t="9774" r="20784" b="34821"/>
          <a:stretch/>
        </p:blipFill>
        <p:spPr>
          <a:xfrm rot="10800000">
            <a:off x="9363398" y="3468392"/>
            <a:ext cx="2049727" cy="3237208"/>
          </a:xfrm>
          <a:prstGeom prst="rect">
            <a:avLst/>
          </a:prstGeom>
          <a:ln w="38100">
            <a:solidFill>
              <a:srgbClr val="FF0000"/>
            </a:solidFill>
          </a:ln>
        </p:spPr>
      </p:pic>
      <p:sp>
        <p:nvSpPr>
          <p:cNvPr id="10" name="מלבן 9"/>
          <p:cNvSpPr/>
          <p:nvPr/>
        </p:nvSpPr>
        <p:spPr>
          <a:xfrm>
            <a:off x="3575824" y="1457058"/>
            <a:ext cx="5091458" cy="461665"/>
          </a:xfrm>
          <a:prstGeom prst="rect">
            <a:avLst/>
          </a:prstGeom>
          <a:solidFill>
            <a:schemeClr val="tx1"/>
          </a:solidFill>
          <a:ln>
            <a:solidFill>
              <a:schemeClr val="tx1"/>
            </a:solidFill>
          </a:ln>
        </p:spPr>
        <p:txBody>
          <a:bodyPr wrap="square">
            <a:spAutoFit/>
          </a:bodyPr>
          <a:lstStyle/>
          <a:p>
            <a:r>
              <a:rPr lang="he-IL" sz="2400" b="1" dirty="0">
                <a:solidFill>
                  <a:schemeClr val="bg1"/>
                </a:solidFill>
              </a:rPr>
              <a:t>הקשר המיוחד שלו עם </a:t>
            </a:r>
            <a:r>
              <a:rPr lang="he-IL" sz="2400" b="1" dirty="0" err="1">
                <a:solidFill>
                  <a:schemeClr val="bg1"/>
                </a:solidFill>
              </a:rPr>
              <a:t>הראי"ה</a:t>
            </a:r>
            <a:r>
              <a:rPr lang="he-IL" sz="2400" b="1" dirty="0">
                <a:solidFill>
                  <a:schemeClr val="bg1"/>
                </a:solidFill>
              </a:rPr>
              <a:t> קוק זצ"ל</a:t>
            </a:r>
          </a:p>
        </p:txBody>
      </p:sp>
    </p:spTree>
    <p:extLst>
      <p:ext uri="{BB962C8B-B14F-4D97-AF65-F5344CB8AC3E}">
        <p14:creationId xmlns:p14="http://schemas.microsoft.com/office/powerpoint/2010/main" val="36525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DC9F4FB-2905-5783-A2A1-DFFD82AE3FF0}"/>
              </a:ext>
            </a:extLst>
          </p:cNvPr>
          <p:cNvPicPr>
            <a:picLocks noChangeAspect="1"/>
          </p:cNvPicPr>
          <p:nvPr/>
        </p:nvPicPr>
        <p:blipFill>
          <a:blip r:embed="rId2"/>
          <a:srcRect t="51431" b="2567"/>
          <a:stretch/>
        </p:blipFill>
        <p:spPr>
          <a:xfrm rot="5400000">
            <a:off x="552583" y="1564711"/>
            <a:ext cx="6301291" cy="3728577"/>
          </a:xfrm>
          <a:prstGeom prst="rect">
            <a:avLst/>
          </a:prstGeom>
          <a:ln w="38100">
            <a:solidFill>
              <a:srgbClr val="FF0000"/>
            </a:solidFill>
          </a:ln>
        </p:spPr>
      </p:pic>
      <p:pic>
        <p:nvPicPr>
          <p:cNvPr id="8" name="תמונה 7">
            <a:extLst>
              <a:ext uri="{FF2B5EF4-FFF2-40B4-BE49-F238E27FC236}">
                <a16:creationId xmlns:a16="http://schemas.microsoft.com/office/drawing/2014/main" id="{22A5CD63-074E-AFED-1F3A-6D36285CF21C}"/>
              </a:ext>
            </a:extLst>
          </p:cNvPr>
          <p:cNvPicPr>
            <a:picLocks noChangeAspect="1"/>
          </p:cNvPicPr>
          <p:nvPr/>
        </p:nvPicPr>
        <p:blipFill>
          <a:blip r:embed="rId2"/>
          <a:srcRect b="52692"/>
          <a:stretch/>
        </p:blipFill>
        <p:spPr>
          <a:xfrm rot="5400000">
            <a:off x="6811892" y="1511758"/>
            <a:ext cx="6301289" cy="3834481"/>
          </a:xfrm>
          <a:prstGeom prst="rect">
            <a:avLst/>
          </a:prstGeom>
          <a:ln w="38100">
            <a:solidFill>
              <a:srgbClr val="FF0000"/>
            </a:solidFill>
          </a:ln>
        </p:spPr>
      </p:pic>
      <p:sp>
        <p:nvSpPr>
          <p:cNvPr id="9" name="תיבת טקסט 8">
            <a:extLst>
              <a:ext uri="{FF2B5EF4-FFF2-40B4-BE49-F238E27FC236}">
                <a16:creationId xmlns:a16="http://schemas.microsoft.com/office/drawing/2014/main" id="{D9CD6DF9-882B-F3A0-104F-0F463DE710CD}"/>
              </a:ext>
            </a:extLst>
          </p:cNvPr>
          <p:cNvSpPr txBox="1"/>
          <p:nvPr/>
        </p:nvSpPr>
        <p:spPr>
          <a:xfrm>
            <a:off x="6389465" y="195311"/>
            <a:ext cx="833883" cy="338554"/>
          </a:xfrm>
          <a:prstGeom prst="rect">
            <a:avLst/>
          </a:prstGeom>
          <a:solidFill>
            <a:srgbClr val="FFFF00"/>
          </a:solidFill>
          <a:ln>
            <a:solidFill>
              <a:schemeClr val="tx1"/>
            </a:solidFill>
          </a:ln>
        </p:spPr>
        <p:txBody>
          <a:bodyPr wrap="none" rtlCol="1">
            <a:spAutoFit/>
          </a:bodyPr>
          <a:lstStyle/>
          <a:p>
            <a:r>
              <a:rPr lang="he-IL" sz="1600" b="1" dirty="0"/>
              <a:t>[המשך]</a:t>
            </a:r>
          </a:p>
        </p:txBody>
      </p:sp>
    </p:spTree>
    <p:extLst>
      <p:ext uri="{BB962C8B-B14F-4D97-AF65-F5344CB8AC3E}">
        <p14:creationId xmlns:p14="http://schemas.microsoft.com/office/powerpoint/2010/main" val="1310777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5C47950E-D3D2-FBD2-AC37-0102A8229297}"/>
              </a:ext>
            </a:extLst>
          </p:cNvPr>
          <p:cNvSpPr txBox="1"/>
          <p:nvPr/>
        </p:nvSpPr>
        <p:spPr>
          <a:xfrm>
            <a:off x="1260629" y="6497656"/>
            <a:ext cx="3818674" cy="338554"/>
          </a:xfrm>
          <a:prstGeom prst="rect">
            <a:avLst/>
          </a:prstGeom>
          <a:noFill/>
        </p:spPr>
        <p:txBody>
          <a:bodyPr wrap="none" rtlCol="1">
            <a:spAutoFit/>
          </a:bodyPr>
          <a:lstStyle/>
          <a:p>
            <a:r>
              <a:rPr lang="he-IL" sz="1600" b="1" dirty="0"/>
              <a:t>שאול </a:t>
            </a:r>
            <a:r>
              <a:rPr lang="he-IL" sz="1600" b="1" dirty="0" err="1"/>
              <a:t>מייזליש</a:t>
            </a:r>
            <a:r>
              <a:rPr lang="he-IL" sz="1600" b="1" dirty="0"/>
              <a:t>, רבנות בסערת הימים, עמ' 25</a:t>
            </a:r>
          </a:p>
        </p:txBody>
      </p:sp>
      <p:pic>
        <p:nvPicPr>
          <p:cNvPr id="8" name="תמונה 7">
            <a:extLst>
              <a:ext uri="{FF2B5EF4-FFF2-40B4-BE49-F238E27FC236}">
                <a16:creationId xmlns:a16="http://schemas.microsoft.com/office/drawing/2014/main" id="{79744F01-F4E9-A7D3-0593-A698E8FC0D3C}"/>
              </a:ext>
            </a:extLst>
          </p:cNvPr>
          <p:cNvPicPr>
            <a:picLocks noChangeAspect="1"/>
          </p:cNvPicPr>
          <p:nvPr/>
        </p:nvPicPr>
        <p:blipFill>
          <a:blip r:embed="rId2"/>
          <a:stretch>
            <a:fillRect/>
          </a:stretch>
        </p:blipFill>
        <p:spPr>
          <a:xfrm rot="5400000">
            <a:off x="6294200" y="860677"/>
            <a:ext cx="6170154" cy="4966222"/>
          </a:xfrm>
          <a:prstGeom prst="rect">
            <a:avLst/>
          </a:prstGeom>
          <a:ln w="38100">
            <a:solidFill>
              <a:srgbClr val="FF0000"/>
            </a:solidFill>
          </a:ln>
        </p:spPr>
      </p:pic>
      <p:pic>
        <p:nvPicPr>
          <p:cNvPr id="9" name="תמונה 8">
            <a:extLst>
              <a:ext uri="{FF2B5EF4-FFF2-40B4-BE49-F238E27FC236}">
                <a16:creationId xmlns:a16="http://schemas.microsoft.com/office/drawing/2014/main" id="{E8F68CB7-0BB2-3F02-DAB0-CB2302859F7E}"/>
              </a:ext>
            </a:extLst>
          </p:cNvPr>
          <p:cNvPicPr>
            <a:picLocks noChangeAspect="1"/>
          </p:cNvPicPr>
          <p:nvPr/>
        </p:nvPicPr>
        <p:blipFill>
          <a:blip r:embed="rId3"/>
          <a:srcRect t="50522" r="13564" b="1136"/>
          <a:stretch/>
        </p:blipFill>
        <p:spPr>
          <a:xfrm rot="16200000">
            <a:off x="794590" y="1228118"/>
            <a:ext cx="5762805" cy="4638684"/>
          </a:xfrm>
          <a:prstGeom prst="rect">
            <a:avLst/>
          </a:prstGeom>
          <a:ln w="38100">
            <a:solidFill>
              <a:srgbClr val="FF0000"/>
            </a:solidFill>
          </a:ln>
        </p:spPr>
      </p:pic>
      <p:sp>
        <p:nvSpPr>
          <p:cNvPr id="10" name="תיבת טקסט 9">
            <a:extLst>
              <a:ext uri="{FF2B5EF4-FFF2-40B4-BE49-F238E27FC236}">
                <a16:creationId xmlns:a16="http://schemas.microsoft.com/office/drawing/2014/main" id="{4B0FA357-D437-71FD-666F-FC0E6DA3626C}"/>
              </a:ext>
            </a:extLst>
          </p:cNvPr>
          <p:cNvSpPr txBox="1"/>
          <p:nvPr/>
        </p:nvSpPr>
        <p:spPr>
          <a:xfrm>
            <a:off x="6889072" y="6497459"/>
            <a:ext cx="4209278" cy="338554"/>
          </a:xfrm>
          <a:prstGeom prst="rect">
            <a:avLst/>
          </a:prstGeom>
          <a:noFill/>
          <a:ln w="38100">
            <a:noFill/>
          </a:ln>
        </p:spPr>
        <p:txBody>
          <a:bodyPr wrap="square">
            <a:spAutoFit/>
          </a:bodyPr>
          <a:lstStyle/>
          <a:p>
            <a:r>
              <a:rPr lang="he-IL" sz="1600" b="1" dirty="0"/>
              <a:t>הרב שמואל </a:t>
            </a:r>
            <a:r>
              <a:rPr lang="he-IL" sz="1600" b="1" dirty="0" err="1"/>
              <a:t>אבידור</a:t>
            </a:r>
            <a:r>
              <a:rPr lang="he-IL" sz="1600" b="1" dirty="0"/>
              <a:t> הכהן, יחיד בדורו, עמ' 22-28</a:t>
            </a:r>
            <a:endParaRPr lang="he-IL" sz="1600" dirty="0"/>
          </a:p>
        </p:txBody>
      </p:sp>
      <p:sp>
        <p:nvSpPr>
          <p:cNvPr id="11" name="תיבת טקסט 10">
            <a:extLst>
              <a:ext uri="{FF2B5EF4-FFF2-40B4-BE49-F238E27FC236}">
                <a16:creationId xmlns:a16="http://schemas.microsoft.com/office/drawing/2014/main" id="{1FF4298E-F081-D3FA-CA90-63C76D64C6B4}"/>
              </a:ext>
            </a:extLst>
          </p:cNvPr>
          <p:cNvSpPr txBox="1"/>
          <p:nvPr/>
        </p:nvSpPr>
        <p:spPr>
          <a:xfrm>
            <a:off x="2050953" y="142843"/>
            <a:ext cx="3494867" cy="338554"/>
          </a:xfrm>
          <a:prstGeom prst="rect">
            <a:avLst/>
          </a:prstGeom>
          <a:solidFill>
            <a:srgbClr val="FFFF00"/>
          </a:solidFill>
          <a:ln>
            <a:solidFill>
              <a:schemeClr val="tx1"/>
            </a:solidFill>
          </a:ln>
        </p:spPr>
        <p:txBody>
          <a:bodyPr wrap="none" rtlCol="1">
            <a:spAutoFit/>
          </a:bodyPr>
          <a:lstStyle/>
          <a:p>
            <a:r>
              <a:rPr lang="he-IL" sz="1600" b="1" dirty="0"/>
              <a:t>הרב קוק מציע את הרב הרצוג לרב ראשי</a:t>
            </a:r>
          </a:p>
        </p:txBody>
      </p:sp>
    </p:spTree>
    <p:extLst>
      <p:ext uri="{BB962C8B-B14F-4D97-AF65-F5344CB8AC3E}">
        <p14:creationId xmlns:p14="http://schemas.microsoft.com/office/powerpoint/2010/main" val="3896185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123\Documents\Scan17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095" y="1181463"/>
            <a:ext cx="3511274" cy="3936883"/>
          </a:xfrm>
          <a:prstGeom prst="rect">
            <a:avLst/>
          </a:prstGeom>
          <a:noFill/>
          <a:ln w="38100">
            <a:solidFill>
              <a:srgbClr val="FF0000"/>
            </a:solidFill>
          </a:ln>
        </p:spPr>
      </p:pic>
      <p:pic>
        <p:nvPicPr>
          <p:cNvPr id="13315" name="Picture 3" descr="C:\Users\123\Documents\Scan1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70"/>
          <a:stretch/>
        </p:blipFill>
        <p:spPr bwMode="auto">
          <a:xfrm>
            <a:off x="2182304" y="1181463"/>
            <a:ext cx="2748129" cy="4438102"/>
          </a:xfrm>
          <a:prstGeom prst="rect">
            <a:avLst/>
          </a:prstGeom>
          <a:noFill/>
          <a:ln w="38100">
            <a:solidFill>
              <a:srgbClr val="2704BC"/>
            </a:solidFill>
          </a:ln>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051" y="2282406"/>
            <a:ext cx="858164" cy="1195972"/>
          </a:xfrm>
          <a:prstGeom prst="rect">
            <a:avLst/>
          </a:prstGeom>
          <a:noFill/>
          <a:ln w="38100">
            <a:solidFill>
              <a:srgbClr val="0000FF"/>
            </a:solidFill>
            <a:miter lim="800000"/>
            <a:headEnd/>
            <a:tailEnd/>
          </a:ln>
        </p:spPr>
      </p:pic>
      <p:sp>
        <p:nvSpPr>
          <p:cNvPr id="11" name="מלבן 10"/>
          <p:cNvSpPr/>
          <p:nvPr/>
        </p:nvSpPr>
        <p:spPr>
          <a:xfrm>
            <a:off x="-40731" y="3603569"/>
            <a:ext cx="2123728" cy="738664"/>
          </a:xfrm>
          <a:prstGeom prst="rect">
            <a:avLst/>
          </a:prstGeom>
        </p:spPr>
        <p:txBody>
          <a:bodyPr wrap="square">
            <a:spAutoFit/>
          </a:bodyPr>
          <a:lstStyle/>
          <a:p>
            <a:r>
              <a:rPr lang="he-IL" altLang="he-IL" sz="1400" b="1" dirty="0"/>
              <a:t>הרב יעקב משה </a:t>
            </a:r>
            <a:r>
              <a:rPr lang="he-IL" altLang="he-IL" sz="1400" b="1" dirty="0" err="1"/>
              <a:t>חרל"פ</a:t>
            </a:r>
            <a:endParaRPr lang="en-US" altLang="he-IL" sz="1400" b="1" dirty="0"/>
          </a:p>
          <a:p>
            <a:r>
              <a:rPr lang="he-IL" altLang="he-IL" sz="1400" b="1" dirty="0"/>
              <a:t>רבה של שכונת 'שערי חסד'</a:t>
            </a:r>
          </a:p>
          <a:p>
            <a:r>
              <a:rPr lang="he-IL" altLang="he-IL" sz="1400" b="1" dirty="0"/>
              <a:t>ותלמיד-חבר של הרב קוק</a:t>
            </a:r>
          </a:p>
        </p:txBody>
      </p:sp>
      <p:sp>
        <p:nvSpPr>
          <p:cNvPr id="12" name="TextBox 11"/>
          <p:cNvSpPr txBox="1"/>
          <p:nvPr/>
        </p:nvSpPr>
        <p:spPr>
          <a:xfrm>
            <a:off x="2438549" y="5641235"/>
            <a:ext cx="1931939" cy="338554"/>
          </a:xfrm>
          <a:prstGeom prst="rect">
            <a:avLst/>
          </a:prstGeom>
          <a:noFill/>
        </p:spPr>
        <p:txBody>
          <a:bodyPr wrap="none" rtlCol="1">
            <a:spAutoFit/>
          </a:bodyPr>
          <a:lstStyle/>
          <a:p>
            <a:r>
              <a:rPr lang="he-IL" sz="1600" b="1" dirty="0"/>
              <a:t>התומכים ברב </a:t>
            </a:r>
            <a:r>
              <a:rPr lang="he-IL" sz="1600" b="1" dirty="0" err="1"/>
              <a:t>חרל"פ</a:t>
            </a:r>
            <a:endParaRPr lang="he-IL" sz="1600" b="1" dirty="0"/>
          </a:p>
        </p:txBody>
      </p:sp>
      <p:sp>
        <p:nvSpPr>
          <p:cNvPr id="4" name="תיבת טקסט 3">
            <a:extLst>
              <a:ext uri="{FF2B5EF4-FFF2-40B4-BE49-F238E27FC236}">
                <a16:creationId xmlns:a16="http://schemas.microsoft.com/office/drawing/2014/main" id="{8DDD1C96-B612-1CF7-7985-D76197138854}"/>
              </a:ext>
            </a:extLst>
          </p:cNvPr>
          <p:cNvSpPr txBox="1"/>
          <p:nvPr/>
        </p:nvSpPr>
        <p:spPr>
          <a:xfrm>
            <a:off x="4516542" y="321616"/>
            <a:ext cx="3348995" cy="338554"/>
          </a:xfrm>
          <a:prstGeom prst="rect">
            <a:avLst/>
          </a:prstGeom>
          <a:solidFill>
            <a:srgbClr val="FFFF00"/>
          </a:solidFill>
          <a:ln>
            <a:solidFill>
              <a:schemeClr val="tx1"/>
            </a:solidFill>
          </a:ln>
        </p:spPr>
        <p:txBody>
          <a:bodyPr wrap="none" rtlCol="1">
            <a:spAutoFit/>
          </a:bodyPr>
          <a:lstStyle/>
          <a:p>
            <a:r>
              <a:rPr lang="he-IL" sz="1600" b="1" dirty="0"/>
              <a:t>פעילות למען שני המועמדים לרב ראשי</a:t>
            </a:r>
          </a:p>
        </p:txBody>
      </p:sp>
      <p:pic>
        <p:nvPicPr>
          <p:cNvPr id="2" name="תמונה 1">
            <a:extLst>
              <a:ext uri="{FF2B5EF4-FFF2-40B4-BE49-F238E27FC236}">
                <a16:creationId xmlns:a16="http://schemas.microsoft.com/office/drawing/2014/main" id="{0C4BD405-0375-A940-E299-63A9926D4F5B}"/>
              </a:ext>
            </a:extLst>
          </p:cNvPr>
          <p:cNvPicPr>
            <a:picLocks noChangeAspect="1"/>
          </p:cNvPicPr>
          <p:nvPr/>
        </p:nvPicPr>
        <p:blipFill>
          <a:blip r:embed="rId6"/>
          <a:stretch>
            <a:fillRect/>
          </a:stretch>
        </p:blipFill>
        <p:spPr>
          <a:xfrm>
            <a:off x="8713676" y="1181463"/>
            <a:ext cx="3325931" cy="4593829"/>
          </a:xfrm>
          <a:prstGeom prst="rect">
            <a:avLst/>
          </a:prstGeom>
          <a:ln w="38100">
            <a:solidFill>
              <a:srgbClr val="FF0000"/>
            </a:solidFill>
          </a:ln>
        </p:spPr>
      </p:pic>
      <p:sp>
        <p:nvSpPr>
          <p:cNvPr id="6" name="TextBox 11">
            <a:extLst>
              <a:ext uri="{FF2B5EF4-FFF2-40B4-BE49-F238E27FC236}">
                <a16:creationId xmlns:a16="http://schemas.microsoft.com/office/drawing/2014/main" id="{989B19BD-CF4C-32A0-3D0A-51A58361C88E}"/>
              </a:ext>
            </a:extLst>
          </p:cNvPr>
          <p:cNvSpPr txBox="1"/>
          <p:nvPr/>
        </p:nvSpPr>
        <p:spPr>
          <a:xfrm>
            <a:off x="7438459" y="5831350"/>
            <a:ext cx="1866217" cy="338554"/>
          </a:xfrm>
          <a:prstGeom prst="rect">
            <a:avLst/>
          </a:prstGeom>
          <a:noFill/>
        </p:spPr>
        <p:txBody>
          <a:bodyPr wrap="none" rtlCol="1">
            <a:spAutoFit/>
          </a:bodyPr>
          <a:lstStyle/>
          <a:p>
            <a:r>
              <a:rPr lang="he-IL" sz="1600" b="1" dirty="0"/>
              <a:t>התומכים ברב הרצוג</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123\Documents\Scan18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9659" y="1707749"/>
            <a:ext cx="3816424" cy="4906831"/>
          </a:xfrm>
          <a:prstGeom prst="rect">
            <a:avLst/>
          </a:prstGeom>
          <a:noFill/>
          <a:ln w="38100">
            <a:solidFill>
              <a:srgbClr val="FF0000"/>
            </a:solidFill>
          </a:ln>
        </p:spPr>
      </p:pic>
      <p:sp>
        <p:nvSpPr>
          <p:cNvPr id="3" name="TextBox 2"/>
          <p:cNvSpPr txBox="1"/>
          <p:nvPr/>
        </p:nvSpPr>
        <p:spPr>
          <a:xfrm>
            <a:off x="7501201" y="1269880"/>
            <a:ext cx="3533340" cy="338554"/>
          </a:xfrm>
          <a:prstGeom prst="rect">
            <a:avLst/>
          </a:prstGeom>
          <a:solidFill>
            <a:srgbClr val="FFFF00"/>
          </a:solidFill>
          <a:ln>
            <a:solidFill>
              <a:schemeClr val="tx1"/>
            </a:solidFill>
          </a:ln>
        </p:spPr>
        <p:txBody>
          <a:bodyPr wrap="none" rtlCol="1">
            <a:spAutoFit/>
          </a:bodyPr>
          <a:lstStyle/>
          <a:p>
            <a:r>
              <a:rPr lang="he-IL" sz="1600" b="1" dirty="0"/>
              <a:t>הודעת הנהלת הועד הלאומי על בחירתו</a:t>
            </a:r>
          </a:p>
        </p:txBody>
      </p:sp>
      <p:sp>
        <p:nvSpPr>
          <p:cNvPr id="4" name="Text Box 9">
            <a:extLst>
              <a:ext uri="{FF2B5EF4-FFF2-40B4-BE49-F238E27FC236}">
                <a16:creationId xmlns:a16="http://schemas.microsoft.com/office/drawing/2014/main" id="{8DCACDAE-2D9A-3011-6222-4D2F5E9C9A89}"/>
              </a:ext>
            </a:extLst>
          </p:cNvPr>
          <p:cNvSpPr txBox="1">
            <a:spLocks noChangeArrowheads="1"/>
          </p:cNvSpPr>
          <p:nvPr/>
        </p:nvSpPr>
        <p:spPr bwMode="auto">
          <a:xfrm>
            <a:off x="532990" y="353940"/>
            <a:ext cx="11254931" cy="584775"/>
          </a:xfrm>
          <a:prstGeom prst="rect">
            <a:avLst/>
          </a:prstGeom>
          <a:solidFill>
            <a:srgbClr val="FFFF00"/>
          </a:solidFill>
          <a:ln w="38100">
            <a:solidFill>
              <a:srgbClr val="0000FF"/>
            </a:solidFill>
            <a:miter lim="800000"/>
            <a:headEnd/>
            <a:tailEnd/>
          </a:ln>
          <a:effectLst/>
        </p:spPr>
        <p:txBody>
          <a:bodyPr wrap="square">
            <a:spAutoFit/>
          </a:bodyPr>
          <a:lstStyle/>
          <a:p>
            <a:pPr algn="just"/>
            <a:r>
              <a:rPr lang="he-IL" sz="1600" b="1" dirty="0">
                <a:solidFill>
                  <a:srgbClr val="FF3300"/>
                </a:solidFill>
              </a:rPr>
              <a:t>י"ז בכסלו תרצ"ז (1936)</a:t>
            </a:r>
            <a:r>
              <a:rPr lang="he-IL" sz="1600" b="1" dirty="0"/>
              <a:t> </a:t>
            </a:r>
            <a:r>
              <a:rPr lang="he-IL" sz="1600" dirty="0"/>
              <a:t>–</a:t>
            </a:r>
            <a:r>
              <a:rPr lang="he-IL" sz="1600" b="1" dirty="0"/>
              <a:t> בבחירות למועצת הרבנות הראשית השנייה, הרב הרצוג </a:t>
            </a:r>
            <a:r>
              <a:rPr lang="he-IL" sz="1600" b="1" dirty="0">
                <a:solidFill>
                  <a:srgbClr val="FF0000"/>
                </a:solidFill>
              </a:rPr>
              <a:t>נבחר לרב הראשי </a:t>
            </a:r>
            <a:r>
              <a:rPr lang="he-IL" sz="1600" b="1" dirty="0">
                <a:solidFill>
                  <a:srgbClr val="FF0000"/>
                </a:solidFill>
                <a:latin typeface="Times New Roman" panose="02020603050405020304" pitchFamily="18" charset="0"/>
                <a:ea typeface="Times New Roman" panose="02020603050405020304" pitchFamily="18" charset="0"/>
              </a:rPr>
              <a:t>האשכנזי של ארץ-ישראל </a:t>
            </a:r>
            <a:r>
              <a:rPr lang="he-IL" sz="1600" b="1" dirty="0">
                <a:latin typeface="Times New Roman" panose="02020603050405020304" pitchFamily="18" charset="0"/>
                <a:ea typeface="Times New Roman" panose="02020603050405020304" pitchFamily="18" charset="0"/>
              </a:rPr>
              <a:t>[במקומו של </a:t>
            </a:r>
            <a:r>
              <a:rPr lang="he-IL" sz="1600" b="1" dirty="0" err="1">
                <a:latin typeface="Times New Roman" panose="02020603050405020304" pitchFamily="18" charset="0"/>
                <a:ea typeface="Times New Roman" panose="02020603050405020304" pitchFamily="18" charset="0"/>
              </a:rPr>
              <a:t>הראי"ה</a:t>
            </a:r>
            <a:r>
              <a:rPr lang="he-IL" sz="1600" b="1" dirty="0">
                <a:latin typeface="Times New Roman" panose="02020603050405020304" pitchFamily="18" charset="0"/>
                <a:ea typeface="Times New Roman" panose="02020603050405020304" pitchFamily="18" charset="0"/>
              </a:rPr>
              <a:t> קוק שנפטר</a:t>
            </a:r>
            <a:r>
              <a:rPr lang="en-US" sz="1600" b="1" dirty="0">
                <a:latin typeface="Times New Roman" panose="02020603050405020304" pitchFamily="18" charset="0"/>
                <a:ea typeface="Times New Roman" panose="02020603050405020304" pitchFamily="18" charset="0"/>
              </a:rPr>
              <a:t>]</a:t>
            </a:r>
            <a:r>
              <a:rPr lang="he-IL" sz="1600" b="1" dirty="0">
                <a:latin typeface="Times New Roman" panose="02020603050405020304" pitchFamily="18" charset="0"/>
                <a:ea typeface="Times New Roman" panose="02020603050405020304" pitchFamily="18" charset="0"/>
              </a:rPr>
              <a:t>, קיבל </a:t>
            </a:r>
            <a:r>
              <a:rPr lang="he-IL" sz="1600" b="1" dirty="0"/>
              <a:t>37 קולות מול 31 קולות שקיבל הרב יעקב משה חרל"פ. יחד אתו נבחר הראשון לציון הרב יעקב מאיר. </a:t>
            </a:r>
          </a:p>
        </p:txBody>
      </p:sp>
      <p:sp>
        <p:nvSpPr>
          <p:cNvPr id="10" name="TextBox 9"/>
          <p:cNvSpPr txBox="1"/>
          <p:nvPr/>
        </p:nvSpPr>
        <p:spPr>
          <a:xfrm>
            <a:off x="2896771" y="5919285"/>
            <a:ext cx="1470274" cy="584775"/>
          </a:xfrm>
          <a:prstGeom prst="rect">
            <a:avLst/>
          </a:prstGeom>
          <a:noFill/>
        </p:spPr>
        <p:txBody>
          <a:bodyPr wrap="none" rtlCol="1">
            <a:spAutoFit/>
          </a:bodyPr>
          <a:lstStyle/>
          <a:p>
            <a:r>
              <a:rPr lang="he-IL" sz="1600" b="1" dirty="0"/>
              <a:t>הרב יעקב מאיר</a:t>
            </a:r>
          </a:p>
          <a:p>
            <a:pPr algn="ctr"/>
            <a:r>
              <a:rPr lang="he-IL" sz="1600" b="1" dirty="0"/>
              <a:t>הראשון ציון </a:t>
            </a:r>
          </a:p>
        </p:txBody>
      </p:sp>
      <p:pic>
        <p:nvPicPr>
          <p:cNvPr id="6" name="תמונה 5"/>
          <p:cNvPicPr>
            <a:picLocks noChangeAspect="1"/>
          </p:cNvPicPr>
          <p:nvPr/>
        </p:nvPicPr>
        <p:blipFill rotWithShape="1">
          <a:blip r:embed="rId3"/>
          <a:srcRect r="970"/>
          <a:stretch/>
        </p:blipFill>
        <p:spPr>
          <a:xfrm>
            <a:off x="1507672" y="1269880"/>
            <a:ext cx="4248472" cy="2416046"/>
          </a:xfrm>
          <a:prstGeom prst="rect">
            <a:avLst/>
          </a:prstGeom>
          <a:ln w="38100">
            <a:solidFill>
              <a:srgbClr val="FF0000"/>
            </a:solidFill>
          </a:ln>
        </p:spPr>
      </p:pic>
      <p:sp>
        <p:nvSpPr>
          <p:cNvPr id="7" name="תיבת טקסט 6">
            <a:extLst>
              <a:ext uri="{FF2B5EF4-FFF2-40B4-BE49-F238E27FC236}">
                <a16:creationId xmlns:a16="http://schemas.microsoft.com/office/drawing/2014/main" id="{9DBCC032-2257-45C6-1C62-A7BC7E873687}"/>
              </a:ext>
            </a:extLst>
          </p:cNvPr>
          <p:cNvSpPr txBox="1"/>
          <p:nvPr/>
        </p:nvSpPr>
        <p:spPr>
          <a:xfrm>
            <a:off x="1431378" y="3685926"/>
            <a:ext cx="1840568" cy="338554"/>
          </a:xfrm>
          <a:prstGeom prst="rect">
            <a:avLst/>
          </a:prstGeom>
          <a:noFill/>
        </p:spPr>
        <p:txBody>
          <a:bodyPr wrap="none" rtlCol="1">
            <a:spAutoFit/>
          </a:bodyPr>
          <a:lstStyle/>
          <a:p>
            <a:r>
              <a:rPr lang="he-IL" sz="1600" b="1" dirty="0"/>
              <a:t>דבר, ב' כסלו תרצ"ז</a:t>
            </a:r>
          </a:p>
        </p:txBody>
      </p:sp>
      <p:pic>
        <p:nvPicPr>
          <p:cNvPr id="9" name="תמונה 8">
            <a:extLst>
              <a:ext uri="{FF2B5EF4-FFF2-40B4-BE49-F238E27FC236}">
                <a16:creationId xmlns:a16="http://schemas.microsoft.com/office/drawing/2014/main" id="{107E6372-441F-3D58-A662-5DF96145D342}"/>
              </a:ext>
            </a:extLst>
          </p:cNvPr>
          <p:cNvPicPr>
            <a:picLocks noChangeAspect="1"/>
          </p:cNvPicPr>
          <p:nvPr/>
        </p:nvPicPr>
        <p:blipFill>
          <a:blip r:embed="rId4"/>
          <a:stretch>
            <a:fillRect/>
          </a:stretch>
        </p:blipFill>
        <p:spPr>
          <a:xfrm>
            <a:off x="3045668" y="4446871"/>
            <a:ext cx="1172480" cy="1464142"/>
          </a:xfrm>
          <a:prstGeom prst="rect">
            <a:avLst/>
          </a:prstGeom>
          <a:ln w="38100">
            <a:solidFill>
              <a:srgbClr val="0000FF"/>
            </a:solidFill>
          </a:ln>
        </p:spPr>
      </p:pic>
    </p:spTree>
    <p:extLst>
      <p:ext uri="{BB962C8B-B14F-4D97-AF65-F5344CB8AC3E}">
        <p14:creationId xmlns:p14="http://schemas.microsoft.com/office/powerpoint/2010/main" val="3805629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B66C14B3-0B66-B870-2948-087465812E27}"/>
              </a:ext>
            </a:extLst>
          </p:cNvPr>
          <p:cNvSpPr txBox="1"/>
          <p:nvPr/>
        </p:nvSpPr>
        <p:spPr>
          <a:xfrm>
            <a:off x="3460133" y="242269"/>
            <a:ext cx="6379113" cy="338554"/>
          </a:xfrm>
          <a:prstGeom prst="rect">
            <a:avLst/>
          </a:prstGeom>
          <a:solidFill>
            <a:srgbClr val="FFFF00"/>
          </a:solidFill>
          <a:ln>
            <a:solidFill>
              <a:schemeClr val="tx1"/>
            </a:solidFill>
          </a:ln>
        </p:spPr>
        <p:txBody>
          <a:bodyPr wrap="square">
            <a:spAutoFit/>
          </a:bodyPr>
          <a:lstStyle/>
          <a:p>
            <a:pPr algn="just"/>
            <a:r>
              <a:rPr lang="he-IL" sz="1600" b="1" dirty="0">
                <a:latin typeface="Times New Roman" panose="02020603050405020304" pitchFamily="18" charset="0"/>
                <a:ea typeface="Times New Roman" panose="02020603050405020304" pitchFamily="18" charset="0"/>
              </a:rPr>
              <a:t>בנאומו בבית הכנסת הגדול בחיפה עם הגיעו לארץ, </a:t>
            </a:r>
            <a:r>
              <a:rPr lang="he-IL" sz="1600" b="1" dirty="0">
                <a:solidFill>
                  <a:srgbClr val="FF0000"/>
                </a:solidFill>
                <a:latin typeface="Times New Roman" panose="02020603050405020304" pitchFamily="18" charset="0"/>
                <a:ea typeface="Times New Roman" panose="02020603050405020304" pitchFamily="18" charset="0"/>
              </a:rPr>
              <a:t>ב' שבט תרצ"ז (1937) </a:t>
            </a:r>
          </a:p>
        </p:txBody>
      </p:sp>
      <p:pic>
        <p:nvPicPr>
          <p:cNvPr id="1026" name="Picture 2" descr="C:\Users\123\Documents\Scan1881.jpg"/>
          <p:cNvPicPr>
            <a:picLocks noChangeAspect="1" noChangeArrowheads="1"/>
          </p:cNvPicPr>
          <p:nvPr/>
        </p:nvPicPr>
        <p:blipFill rotWithShape="1">
          <a:blip r:embed="rId2" cstate="print"/>
          <a:srcRect b="21245"/>
          <a:stretch/>
        </p:blipFill>
        <p:spPr bwMode="auto">
          <a:xfrm>
            <a:off x="7515918" y="3494100"/>
            <a:ext cx="3654193" cy="2355140"/>
          </a:xfrm>
          <a:prstGeom prst="rect">
            <a:avLst/>
          </a:prstGeom>
          <a:noFill/>
          <a:ln w="38100">
            <a:solidFill>
              <a:srgbClr val="FF0000"/>
            </a:solidFill>
          </a:ln>
        </p:spPr>
      </p:pic>
      <p:sp>
        <p:nvSpPr>
          <p:cNvPr id="7" name="TextBox 6"/>
          <p:cNvSpPr txBox="1"/>
          <p:nvPr/>
        </p:nvSpPr>
        <p:spPr>
          <a:xfrm>
            <a:off x="5734215" y="2417087"/>
            <a:ext cx="1830950" cy="338554"/>
          </a:xfrm>
          <a:prstGeom prst="rect">
            <a:avLst/>
          </a:prstGeom>
          <a:solidFill>
            <a:srgbClr val="FFFF00"/>
          </a:solidFill>
          <a:ln>
            <a:solidFill>
              <a:schemeClr val="tx1"/>
            </a:solidFill>
          </a:ln>
        </p:spPr>
        <p:txBody>
          <a:bodyPr wrap="none" rtlCol="1">
            <a:spAutoFit/>
          </a:bodyPr>
          <a:lstStyle/>
          <a:p>
            <a:r>
              <a:rPr lang="he-IL" sz="1600" b="1" dirty="0"/>
              <a:t>קבלת הפנים בחיפה</a:t>
            </a:r>
          </a:p>
        </p:txBody>
      </p:sp>
      <p:sp>
        <p:nvSpPr>
          <p:cNvPr id="4" name="TextBox 1"/>
          <p:cNvSpPr txBox="1"/>
          <p:nvPr/>
        </p:nvSpPr>
        <p:spPr>
          <a:xfrm>
            <a:off x="7272203" y="5853076"/>
            <a:ext cx="4265912" cy="338554"/>
          </a:xfrm>
          <a:prstGeom prst="rect">
            <a:avLst/>
          </a:prstGeom>
          <a:noFill/>
        </p:spPr>
        <p:txBody>
          <a:bodyPr wrap="none" rtlCol="1">
            <a:spAutoFit/>
          </a:bodyPr>
          <a:lstStyle/>
          <a:p>
            <a:r>
              <a:rPr lang="he-IL" sz="1600" b="1" dirty="0"/>
              <a:t>קבלת הפנים הראשונה – ראשי העיר ונציגי היישוב</a:t>
            </a:r>
          </a:p>
        </p:txBody>
      </p:sp>
      <p:pic>
        <p:nvPicPr>
          <p:cNvPr id="5" name="תמונה 4">
            <a:extLst>
              <a:ext uri="{FF2B5EF4-FFF2-40B4-BE49-F238E27FC236}">
                <a16:creationId xmlns:a16="http://schemas.microsoft.com/office/drawing/2014/main" id="{FF5AE671-D77E-5A8F-4A3B-7E8292592448}"/>
              </a:ext>
            </a:extLst>
          </p:cNvPr>
          <p:cNvPicPr>
            <a:picLocks noChangeAspect="1"/>
          </p:cNvPicPr>
          <p:nvPr/>
        </p:nvPicPr>
        <p:blipFill>
          <a:blip r:embed="rId3"/>
          <a:stretch>
            <a:fillRect/>
          </a:stretch>
        </p:blipFill>
        <p:spPr>
          <a:xfrm>
            <a:off x="2038585" y="3429000"/>
            <a:ext cx="3695630" cy="2448272"/>
          </a:xfrm>
          <a:prstGeom prst="rect">
            <a:avLst/>
          </a:prstGeom>
        </p:spPr>
      </p:pic>
      <p:sp>
        <p:nvSpPr>
          <p:cNvPr id="6" name="TextBox 2"/>
          <p:cNvSpPr txBox="1"/>
          <p:nvPr/>
        </p:nvSpPr>
        <p:spPr>
          <a:xfrm>
            <a:off x="1595548" y="5849240"/>
            <a:ext cx="4581703" cy="338554"/>
          </a:xfrm>
          <a:prstGeom prst="rect">
            <a:avLst/>
          </a:prstGeom>
          <a:noFill/>
        </p:spPr>
        <p:txBody>
          <a:bodyPr wrap="none" rtlCol="1">
            <a:spAutoFit/>
          </a:bodyPr>
          <a:lstStyle/>
          <a:p>
            <a:r>
              <a:rPr lang="he-IL" sz="1600" b="1" dirty="0"/>
              <a:t>קהל ההמונים, ומבתי ספר 'נצח ישראל' 'הראלי', חיפה</a:t>
            </a:r>
          </a:p>
        </p:txBody>
      </p:sp>
      <p:sp>
        <p:nvSpPr>
          <p:cNvPr id="8" name="TextBox 11">
            <a:extLst>
              <a:ext uri="{FF2B5EF4-FFF2-40B4-BE49-F238E27FC236}">
                <a16:creationId xmlns:a16="http://schemas.microsoft.com/office/drawing/2014/main" id="{A3CE9FC1-272B-DAAA-7FA8-324DBA49E958}"/>
              </a:ext>
            </a:extLst>
          </p:cNvPr>
          <p:cNvSpPr txBox="1"/>
          <p:nvPr/>
        </p:nvSpPr>
        <p:spPr>
          <a:xfrm>
            <a:off x="1822852" y="980728"/>
            <a:ext cx="9870010" cy="1077218"/>
          </a:xfrm>
          <a:prstGeom prst="rect">
            <a:avLst/>
          </a:prstGeom>
          <a:solidFill>
            <a:srgbClr val="0000FF"/>
          </a:solidFill>
          <a:ln w="38100">
            <a:solidFill>
              <a:srgbClr val="2704BC"/>
            </a:solidFill>
          </a:ln>
        </p:spPr>
        <p:txBody>
          <a:bodyPr wrap="none" rtlCol="1">
            <a:spAutoFit/>
          </a:bodyPr>
          <a:lstStyle/>
          <a:p>
            <a:r>
              <a:rPr lang="he-IL" sz="3200" b="1" dirty="0">
                <a:solidFill>
                  <a:schemeClr val="bg1"/>
                </a:solidFill>
              </a:rPr>
              <a:t>"וכי יבוא </a:t>
            </a:r>
            <a:r>
              <a:rPr lang="he-IL" sz="3200" b="1" dirty="0">
                <a:solidFill>
                  <a:srgbClr val="FFFF00"/>
                </a:solidFill>
              </a:rPr>
              <a:t>הלוי</a:t>
            </a:r>
            <a:r>
              <a:rPr lang="he-IL" sz="3200" b="1" dirty="0">
                <a:solidFill>
                  <a:schemeClr val="bg1"/>
                </a:solidFill>
              </a:rPr>
              <a:t>...מכל ישראל אשר הוא גר שם" </a:t>
            </a:r>
            <a:r>
              <a:rPr lang="he-IL" sz="2400" b="1" dirty="0">
                <a:solidFill>
                  <a:schemeClr val="bg1"/>
                </a:solidFill>
              </a:rPr>
              <a:t>(דברים י"ח, ו') </a:t>
            </a:r>
            <a:r>
              <a:rPr lang="he-IL" sz="3200" b="1" dirty="0">
                <a:solidFill>
                  <a:schemeClr val="bg1"/>
                </a:solidFill>
              </a:rPr>
              <a:t>– </a:t>
            </a:r>
          </a:p>
          <a:p>
            <a:r>
              <a:rPr lang="he-IL" sz="3200" b="1" dirty="0">
                <a:solidFill>
                  <a:schemeClr val="bg1"/>
                </a:solidFill>
              </a:rPr>
              <a:t>והנה באתי אני </a:t>
            </a:r>
            <a:r>
              <a:rPr lang="he-IL" sz="3200" b="1" dirty="0">
                <a:solidFill>
                  <a:srgbClr val="FFFF00"/>
                </a:solidFill>
              </a:rPr>
              <a:t>הלוי </a:t>
            </a:r>
            <a:r>
              <a:rPr lang="he-IL" sz="3200" b="1" dirty="0">
                <a:solidFill>
                  <a:schemeClr val="bg1"/>
                </a:solidFill>
              </a:rPr>
              <a:t>אחר </a:t>
            </a:r>
            <a:r>
              <a:rPr lang="he-IL" sz="3200" b="1" dirty="0">
                <a:solidFill>
                  <a:srgbClr val="FFFF00"/>
                </a:solidFill>
              </a:rPr>
              <a:t>הכהן</a:t>
            </a:r>
            <a:r>
              <a:rPr lang="he-IL" sz="3200" b="1" dirty="0">
                <a:solidFill>
                  <a:schemeClr val="bg1"/>
                </a:solidFill>
              </a:rPr>
              <a:t> </a:t>
            </a:r>
            <a:r>
              <a:rPr lang="he-IL" sz="2400" b="1" dirty="0">
                <a:solidFill>
                  <a:schemeClr val="bg1"/>
                </a:solidFill>
              </a:rPr>
              <a:t>[הרב קוק] </a:t>
            </a:r>
            <a:r>
              <a:rPr lang="he-IL" sz="3200" b="1" dirty="0">
                <a:solidFill>
                  <a:schemeClr val="bg1"/>
                </a:solidFill>
              </a:rPr>
              <a:t>לשרת בשם ה'...</a:t>
            </a:r>
          </a:p>
        </p:txBody>
      </p:sp>
    </p:spTree>
    <p:extLst>
      <p:ext uri="{BB962C8B-B14F-4D97-AF65-F5344CB8AC3E}">
        <p14:creationId xmlns:p14="http://schemas.microsoft.com/office/powerpoint/2010/main" val="417088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33B2038F-BE74-362D-CC7C-368CF40F0892}"/>
              </a:ext>
            </a:extLst>
          </p:cNvPr>
          <p:cNvSpPr txBox="1"/>
          <p:nvPr/>
        </p:nvSpPr>
        <p:spPr>
          <a:xfrm>
            <a:off x="1615736" y="561124"/>
            <a:ext cx="10272919" cy="338554"/>
          </a:xfrm>
          <a:prstGeom prst="rect">
            <a:avLst/>
          </a:prstGeom>
          <a:solidFill>
            <a:srgbClr val="FFFF00"/>
          </a:solidFill>
          <a:ln w="38100">
            <a:solidFill>
              <a:srgbClr val="0000FF"/>
            </a:solidFill>
          </a:ln>
        </p:spPr>
        <p:txBody>
          <a:bodyPr wrap="square">
            <a:spAutoFit/>
          </a:bodyPr>
          <a:lstStyle/>
          <a:p>
            <a:pPr algn="just" rtl="1"/>
            <a:r>
              <a:rPr lang="he-IL" sz="1600" b="1" dirty="0">
                <a:solidFill>
                  <a:srgbClr val="FF0000"/>
                </a:solidFill>
                <a:latin typeface="Times New Roman" panose="02020603050405020304" pitchFamily="18" charset="0"/>
                <a:ea typeface="Times New Roman" panose="02020603050405020304" pitchFamily="18" charset="0"/>
              </a:rPr>
              <a:t>ה' שבט תרצ"ז (1937) – הרב הרצוג הוכתר לרב הראשי בטקס רב רושם</a:t>
            </a:r>
            <a:r>
              <a:rPr lang="he-IL" sz="1600" b="1" dirty="0">
                <a:latin typeface="Times New Roman" panose="02020603050405020304" pitchFamily="18" charset="0"/>
                <a:ea typeface="Times New Roman" panose="02020603050405020304" pitchFamily="18" charset="0"/>
              </a:rPr>
              <a:t>, שהתקיים בבית הכנסת 'החורבה' בעיר העתיקה. </a:t>
            </a:r>
            <a:endParaRPr lang="en-US" sz="1600" b="1" dirty="0">
              <a:latin typeface="Times New Roman" panose="02020603050405020304" pitchFamily="18" charset="0"/>
              <a:ea typeface="Times New Roman" panose="02020603050405020304" pitchFamily="18" charset="0"/>
            </a:endParaRPr>
          </a:p>
        </p:txBody>
      </p:sp>
      <p:pic>
        <p:nvPicPr>
          <p:cNvPr id="4" name="Picture 2" descr="C:\Users\123\Documents\Scan1744.jpg">
            <a:extLst>
              <a:ext uri="{FF2B5EF4-FFF2-40B4-BE49-F238E27FC236}">
                <a16:creationId xmlns:a16="http://schemas.microsoft.com/office/drawing/2014/main" id="{A20A6219-C76E-9EAF-7953-CC13078700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6152" y="1702142"/>
            <a:ext cx="4191407" cy="2664296"/>
          </a:xfrm>
          <a:prstGeom prst="rect">
            <a:avLst/>
          </a:prstGeom>
          <a:solidFill>
            <a:srgbClr val="FFFF00"/>
          </a:solidFill>
          <a:ln w="38100">
            <a:solidFill>
              <a:srgbClr val="FF0000"/>
            </a:solidFill>
          </a:ln>
        </p:spPr>
      </p:pic>
      <p:pic>
        <p:nvPicPr>
          <p:cNvPr id="10" name="תמונה 9"/>
          <p:cNvPicPr>
            <a:picLocks noChangeAspect="1"/>
          </p:cNvPicPr>
          <p:nvPr/>
        </p:nvPicPr>
        <p:blipFill rotWithShape="1">
          <a:blip r:embed="rId3"/>
          <a:srcRect l="13674" t="5160" r="9190" b="17316"/>
          <a:stretch/>
        </p:blipFill>
        <p:spPr>
          <a:xfrm>
            <a:off x="1168105" y="1702142"/>
            <a:ext cx="3184963" cy="4893967"/>
          </a:xfrm>
          <a:prstGeom prst="rect">
            <a:avLst/>
          </a:prstGeom>
          <a:ln w="28575">
            <a:solidFill>
              <a:srgbClr val="FF0000"/>
            </a:solidFill>
          </a:ln>
        </p:spPr>
      </p:pic>
      <p:sp>
        <p:nvSpPr>
          <p:cNvPr id="7" name="TextBox 6"/>
          <p:cNvSpPr txBox="1"/>
          <p:nvPr/>
        </p:nvSpPr>
        <p:spPr>
          <a:xfrm>
            <a:off x="2245732" y="1133549"/>
            <a:ext cx="1225015" cy="338554"/>
          </a:xfrm>
          <a:prstGeom prst="rect">
            <a:avLst/>
          </a:prstGeom>
          <a:solidFill>
            <a:srgbClr val="FFFF00"/>
          </a:solidFill>
          <a:ln>
            <a:solidFill>
              <a:schemeClr val="tx1"/>
            </a:solidFill>
          </a:ln>
        </p:spPr>
        <p:txBody>
          <a:bodyPr wrap="none" rtlCol="1">
            <a:spAutoFit/>
          </a:bodyPr>
          <a:lstStyle/>
          <a:p>
            <a:r>
              <a:rPr lang="he-IL" sz="1600" b="1" dirty="0"/>
              <a:t>כתב הרבנות</a:t>
            </a:r>
          </a:p>
        </p:txBody>
      </p:sp>
      <p:sp>
        <p:nvSpPr>
          <p:cNvPr id="5" name="TextBox 12">
            <a:extLst>
              <a:ext uri="{FF2B5EF4-FFF2-40B4-BE49-F238E27FC236}">
                <a16:creationId xmlns:a16="http://schemas.microsoft.com/office/drawing/2014/main" id="{0BAA82D6-DF27-DB47-3E03-B7A3994F00B9}"/>
              </a:ext>
            </a:extLst>
          </p:cNvPr>
          <p:cNvSpPr txBox="1"/>
          <p:nvPr/>
        </p:nvSpPr>
        <p:spPr>
          <a:xfrm>
            <a:off x="8658177" y="1183242"/>
            <a:ext cx="2047355" cy="338554"/>
          </a:xfrm>
          <a:prstGeom prst="rect">
            <a:avLst/>
          </a:prstGeom>
          <a:solidFill>
            <a:srgbClr val="FFFF00"/>
          </a:solidFill>
          <a:ln>
            <a:solidFill>
              <a:schemeClr val="tx1"/>
            </a:solidFill>
          </a:ln>
        </p:spPr>
        <p:txBody>
          <a:bodyPr wrap="none" rtlCol="1">
            <a:spAutoFit/>
          </a:bodyPr>
          <a:lstStyle/>
          <a:p>
            <a:r>
              <a:rPr lang="he-IL" sz="1600" b="1" dirty="0"/>
              <a:t>הזמנה לטקס ההכתרה</a:t>
            </a:r>
          </a:p>
        </p:txBody>
      </p:sp>
      <p:sp>
        <p:nvSpPr>
          <p:cNvPr id="2" name="תיבת טקסט 1">
            <a:extLst>
              <a:ext uri="{FF2B5EF4-FFF2-40B4-BE49-F238E27FC236}">
                <a16:creationId xmlns:a16="http://schemas.microsoft.com/office/drawing/2014/main" id="{3E7A34CB-6A5B-242D-C3FF-10628D4BA7BC}"/>
              </a:ext>
            </a:extLst>
          </p:cNvPr>
          <p:cNvSpPr txBox="1"/>
          <p:nvPr/>
        </p:nvSpPr>
        <p:spPr>
          <a:xfrm>
            <a:off x="4605848" y="92326"/>
            <a:ext cx="2980304" cy="338554"/>
          </a:xfrm>
          <a:prstGeom prst="rect">
            <a:avLst/>
          </a:prstGeom>
          <a:solidFill>
            <a:srgbClr val="FFFF00"/>
          </a:solidFill>
          <a:ln>
            <a:solidFill>
              <a:srgbClr val="0000FF"/>
            </a:solidFill>
          </a:ln>
        </p:spPr>
        <p:txBody>
          <a:bodyPr wrap="none" rtlCol="1">
            <a:spAutoFit/>
          </a:bodyPr>
          <a:lstStyle/>
          <a:p>
            <a:r>
              <a:rPr lang="he-IL" sz="1600" b="1" dirty="0"/>
              <a:t>'חגיגת המילואים' – טקס ההכתרה</a:t>
            </a:r>
          </a:p>
        </p:txBody>
      </p:sp>
      <p:pic>
        <p:nvPicPr>
          <p:cNvPr id="8" name="תמונה 7">
            <a:extLst>
              <a:ext uri="{FF2B5EF4-FFF2-40B4-BE49-F238E27FC236}">
                <a16:creationId xmlns:a16="http://schemas.microsoft.com/office/drawing/2014/main" id="{1836F532-9D84-217F-9717-8C36620FD7EC}"/>
              </a:ext>
            </a:extLst>
          </p:cNvPr>
          <p:cNvPicPr>
            <a:picLocks noChangeAspect="1"/>
          </p:cNvPicPr>
          <p:nvPr/>
        </p:nvPicPr>
        <p:blipFill rotWithShape="1">
          <a:blip r:embed="rId4"/>
          <a:srcRect l="32702" t="36867" r="44614" b="2103"/>
          <a:stretch/>
        </p:blipFill>
        <p:spPr>
          <a:xfrm>
            <a:off x="5267092" y="2766144"/>
            <a:ext cx="1657816" cy="1550860"/>
          </a:xfrm>
          <a:prstGeom prst="rect">
            <a:avLst/>
          </a:prstGeom>
          <a:ln w="38100">
            <a:solidFill>
              <a:srgbClr val="FF0000"/>
            </a:solidFill>
          </a:ln>
        </p:spPr>
      </p:pic>
      <p:pic>
        <p:nvPicPr>
          <p:cNvPr id="9" name="Picture 2" descr="https://upload.wikimedia.org/wikipedia/commons/4/46/Hurva22.jpg">
            <a:extLst>
              <a:ext uri="{FF2B5EF4-FFF2-40B4-BE49-F238E27FC236}">
                <a16:creationId xmlns:a16="http://schemas.microsoft.com/office/drawing/2014/main" id="{4C60E157-FB70-0CDC-C8D5-F65717C85D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165" y="4546784"/>
            <a:ext cx="2663377" cy="1825893"/>
          </a:xfrm>
          <a:prstGeom prst="rect">
            <a:avLst/>
          </a:prstGeom>
          <a:noFill/>
          <a:ln w="38100">
            <a:solidFill>
              <a:srgbClr val="FF0000"/>
            </a:solidFill>
          </a:ln>
        </p:spPr>
      </p:pic>
      <p:sp>
        <p:nvSpPr>
          <p:cNvPr id="11" name="TextBox 7">
            <a:extLst>
              <a:ext uri="{FF2B5EF4-FFF2-40B4-BE49-F238E27FC236}">
                <a16:creationId xmlns:a16="http://schemas.microsoft.com/office/drawing/2014/main" id="{FC9D013D-9E60-721C-425D-B0092938E34A}"/>
              </a:ext>
            </a:extLst>
          </p:cNvPr>
          <p:cNvSpPr txBox="1"/>
          <p:nvPr/>
        </p:nvSpPr>
        <p:spPr>
          <a:xfrm>
            <a:off x="8039020" y="6426832"/>
            <a:ext cx="3285665" cy="338554"/>
          </a:xfrm>
          <a:prstGeom prst="rect">
            <a:avLst/>
          </a:prstGeom>
          <a:noFill/>
        </p:spPr>
        <p:txBody>
          <a:bodyPr wrap="square" rtlCol="1">
            <a:spAutoFit/>
          </a:bodyPr>
          <a:lstStyle/>
          <a:p>
            <a:r>
              <a:rPr lang="he-IL" sz="1600" b="1" dirty="0"/>
              <a:t>בית הכנסת 'החורבה' בעיר העתיקה</a:t>
            </a:r>
          </a:p>
        </p:txBody>
      </p:sp>
    </p:spTree>
    <p:extLst>
      <p:ext uri="{BB962C8B-B14F-4D97-AF65-F5344CB8AC3E}">
        <p14:creationId xmlns:p14="http://schemas.microsoft.com/office/powerpoint/2010/main" val="2803025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719D651-05B1-468B-A06D-E1DCC453CF3B}"/>
              </a:ext>
            </a:extLst>
          </p:cNvPr>
          <p:cNvPicPr>
            <a:picLocks noChangeAspect="1"/>
          </p:cNvPicPr>
          <p:nvPr/>
        </p:nvPicPr>
        <p:blipFill rotWithShape="1">
          <a:blip r:embed="rId2"/>
          <a:srcRect b="11235"/>
          <a:stretch/>
        </p:blipFill>
        <p:spPr>
          <a:xfrm rot="10800000">
            <a:off x="7050724" y="594972"/>
            <a:ext cx="4308829" cy="5112568"/>
          </a:xfrm>
          <a:prstGeom prst="rect">
            <a:avLst/>
          </a:prstGeom>
          <a:ln w="38100">
            <a:solidFill>
              <a:srgbClr val="FF0000"/>
            </a:solidFill>
          </a:ln>
        </p:spPr>
      </p:pic>
      <p:pic>
        <p:nvPicPr>
          <p:cNvPr id="6" name="תמונה 5">
            <a:extLst>
              <a:ext uri="{FF2B5EF4-FFF2-40B4-BE49-F238E27FC236}">
                <a16:creationId xmlns:a16="http://schemas.microsoft.com/office/drawing/2014/main" id="{2F4D0B57-40B1-354C-4159-3DB8D8B469D4}"/>
              </a:ext>
            </a:extLst>
          </p:cNvPr>
          <p:cNvPicPr>
            <a:picLocks noChangeAspect="1"/>
          </p:cNvPicPr>
          <p:nvPr/>
        </p:nvPicPr>
        <p:blipFill>
          <a:blip r:embed="rId3"/>
          <a:stretch>
            <a:fillRect/>
          </a:stretch>
        </p:blipFill>
        <p:spPr>
          <a:xfrm>
            <a:off x="970089" y="594972"/>
            <a:ext cx="4377102" cy="6048672"/>
          </a:xfrm>
          <a:prstGeom prst="rect">
            <a:avLst/>
          </a:prstGeom>
          <a:ln w="38100">
            <a:solidFill>
              <a:srgbClr val="FF0000"/>
            </a:solidFill>
          </a:ln>
        </p:spPr>
      </p:pic>
      <p:sp>
        <p:nvSpPr>
          <p:cNvPr id="2" name="תיבת טקסט 1">
            <a:extLst>
              <a:ext uri="{FF2B5EF4-FFF2-40B4-BE49-F238E27FC236}">
                <a16:creationId xmlns:a16="http://schemas.microsoft.com/office/drawing/2014/main" id="{BC5A0F6A-41AC-AF43-2871-F5FA1B6E348D}"/>
              </a:ext>
            </a:extLst>
          </p:cNvPr>
          <p:cNvSpPr txBox="1"/>
          <p:nvPr/>
        </p:nvSpPr>
        <p:spPr>
          <a:xfrm>
            <a:off x="9448102" y="928186"/>
            <a:ext cx="155864" cy="300082"/>
          </a:xfrm>
          <a:prstGeom prst="rect">
            <a:avLst/>
          </a:prstGeom>
          <a:solidFill>
            <a:schemeClr val="bg1"/>
          </a:solidFill>
        </p:spPr>
        <p:txBody>
          <a:bodyPr wrap="square" rtlCol="1">
            <a:spAutoFit/>
          </a:bodyPr>
          <a:lstStyle/>
          <a:p>
            <a:endParaRPr lang="he-IL" sz="1350" dirty="0"/>
          </a:p>
        </p:txBody>
      </p:sp>
      <p:sp>
        <p:nvSpPr>
          <p:cNvPr id="3" name="TextBox 12">
            <a:extLst>
              <a:ext uri="{FF2B5EF4-FFF2-40B4-BE49-F238E27FC236}">
                <a16:creationId xmlns:a16="http://schemas.microsoft.com/office/drawing/2014/main" id="{A414C845-4500-1DEC-4399-45E8185EB7AF}"/>
              </a:ext>
            </a:extLst>
          </p:cNvPr>
          <p:cNvSpPr txBox="1"/>
          <p:nvPr/>
        </p:nvSpPr>
        <p:spPr>
          <a:xfrm>
            <a:off x="3552674" y="81786"/>
            <a:ext cx="5086651" cy="338554"/>
          </a:xfrm>
          <a:prstGeom prst="rect">
            <a:avLst/>
          </a:prstGeom>
          <a:solidFill>
            <a:srgbClr val="FFFF00"/>
          </a:solidFill>
          <a:ln>
            <a:solidFill>
              <a:schemeClr val="tx1"/>
            </a:solidFill>
          </a:ln>
        </p:spPr>
        <p:txBody>
          <a:bodyPr wrap="square" rtlCol="1">
            <a:spAutoFit/>
          </a:bodyPr>
          <a:lstStyle/>
          <a:p>
            <a:r>
              <a:rPr lang="he-IL" sz="1600" b="1" dirty="0"/>
              <a:t>הרב הרצוג בנאומו בטקס הכתרתו לרב הראשי לארץ ישראל</a:t>
            </a:r>
            <a:endParaRPr lang="he-IL" sz="1600" b="1" dirty="0">
              <a:solidFill>
                <a:srgbClr val="FF0000"/>
              </a:solidFill>
            </a:endParaRPr>
          </a:p>
        </p:txBody>
      </p:sp>
      <p:sp>
        <p:nvSpPr>
          <p:cNvPr id="5" name="תיבת טקסט 4">
            <a:extLst>
              <a:ext uri="{FF2B5EF4-FFF2-40B4-BE49-F238E27FC236}">
                <a16:creationId xmlns:a16="http://schemas.microsoft.com/office/drawing/2014/main" id="{0E81F87B-3056-C89B-DE34-3CBCFA16CDAC}"/>
              </a:ext>
            </a:extLst>
          </p:cNvPr>
          <p:cNvSpPr txBox="1"/>
          <p:nvPr/>
        </p:nvSpPr>
        <p:spPr>
          <a:xfrm>
            <a:off x="7092768" y="3151256"/>
            <a:ext cx="4224740" cy="2043098"/>
          </a:xfrm>
          <a:prstGeom prst="rect">
            <a:avLst/>
          </a:prstGeom>
          <a:noFill/>
          <a:ln w="19050">
            <a:solidFill>
              <a:srgbClr val="0000FF"/>
            </a:solidFill>
          </a:ln>
        </p:spPr>
        <p:txBody>
          <a:bodyPr wrap="square" rtlCol="1">
            <a:spAutoFit/>
          </a:bodyPr>
          <a:lstStyle/>
          <a:p>
            <a:endParaRPr lang="he-IL" dirty="0"/>
          </a:p>
        </p:txBody>
      </p:sp>
    </p:spTree>
    <p:extLst>
      <p:ext uri="{BB962C8B-B14F-4D97-AF65-F5344CB8AC3E}">
        <p14:creationId xmlns:p14="http://schemas.microsoft.com/office/powerpoint/2010/main" val="2308348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2CA92D16-1EB5-ED1E-2CA7-37693ED79B95}"/>
              </a:ext>
            </a:extLst>
          </p:cNvPr>
          <p:cNvPicPr>
            <a:picLocks noChangeAspect="1"/>
          </p:cNvPicPr>
          <p:nvPr/>
        </p:nvPicPr>
        <p:blipFill rotWithShape="1">
          <a:blip r:embed="rId2"/>
          <a:srcRect t="2511" b="1668"/>
          <a:stretch/>
        </p:blipFill>
        <p:spPr>
          <a:xfrm rot="10800000">
            <a:off x="6722799" y="260648"/>
            <a:ext cx="4574755" cy="6336704"/>
          </a:xfrm>
          <a:prstGeom prst="rect">
            <a:avLst/>
          </a:prstGeom>
          <a:ln w="38100">
            <a:solidFill>
              <a:srgbClr val="FF0000"/>
            </a:solidFill>
          </a:ln>
        </p:spPr>
      </p:pic>
      <p:sp>
        <p:nvSpPr>
          <p:cNvPr id="3" name="תיבת טקסט 2">
            <a:extLst>
              <a:ext uri="{FF2B5EF4-FFF2-40B4-BE49-F238E27FC236}">
                <a16:creationId xmlns:a16="http://schemas.microsoft.com/office/drawing/2014/main" id="{6F15E896-9449-CB71-FB72-212385B4F9F4}"/>
              </a:ext>
            </a:extLst>
          </p:cNvPr>
          <p:cNvSpPr txBox="1"/>
          <p:nvPr/>
        </p:nvSpPr>
        <p:spPr>
          <a:xfrm>
            <a:off x="5202832" y="6130338"/>
            <a:ext cx="1519967" cy="584775"/>
          </a:xfrm>
          <a:prstGeom prst="rect">
            <a:avLst/>
          </a:prstGeom>
          <a:noFill/>
        </p:spPr>
        <p:txBody>
          <a:bodyPr wrap="none" rtlCol="1">
            <a:spAutoFit/>
          </a:bodyPr>
          <a:lstStyle/>
          <a:p>
            <a:r>
              <a:rPr lang="he-IL" sz="1600" b="1" dirty="0"/>
              <a:t>משואה ליצחק, </a:t>
            </a:r>
          </a:p>
          <a:p>
            <a:r>
              <a:rPr lang="he-IL" sz="1600" b="1" dirty="0"/>
              <a:t>א, עמ' 102-104</a:t>
            </a:r>
          </a:p>
        </p:txBody>
      </p:sp>
      <p:pic>
        <p:nvPicPr>
          <p:cNvPr id="4" name="תמונה 3"/>
          <p:cNvPicPr>
            <a:picLocks noChangeAspect="1"/>
          </p:cNvPicPr>
          <p:nvPr/>
        </p:nvPicPr>
        <p:blipFill rotWithShape="1">
          <a:blip r:embed="rId3"/>
          <a:srcRect l="13674" t="5160" r="9190" b="17316"/>
          <a:stretch/>
        </p:blipFill>
        <p:spPr>
          <a:xfrm>
            <a:off x="994299" y="744509"/>
            <a:ext cx="3808993" cy="5852843"/>
          </a:xfrm>
          <a:prstGeom prst="rect">
            <a:avLst/>
          </a:prstGeom>
          <a:ln w="28575">
            <a:solidFill>
              <a:srgbClr val="FF0000"/>
            </a:solidFill>
          </a:ln>
        </p:spPr>
      </p:pic>
      <p:sp>
        <p:nvSpPr>
          <p:cNvPr id="8" name="TextBox 6"/>
          <p:cNvSpPr txBox="1"/>
          <p:nvPr/>
        </p:nvSpPr>
        <p:spPr>
          <a:xfrm>
            <a:off x="2286287" y="260648"/>
            <a:ext cx="1225015" cy="338554"/>
          </a:xfrm>
          <a:prstGeom prst="rect">
            <a:avLst/>
          </a:prstGeom>
          <a:solidFill>
            <a:srgbClr val="FFFF00"/>
          </a:solidFill>
          <a:ln>
            <a:solidFill>
              <a:schemeClr val="tx1"/>
            </a:solidFill>
          </a:ln>
        </p:spPr>
        <p:txBody>
          <a:bodyPr wrap="none" rtlCol="1">
            <a:spAutoFit/>
          </a:bodyPr>
          <a:lstStyle/>
          <a:p>
            <a:r>
              <a:rPr lang="he-IL" sz="1600" b="1" dirty="0"/>
              <a:t>כתב הרבנות</a:t>
            </a:r>
          </a:p>
        </p:txBody>
      </p:sp>
    </p:spTree>
    <p:extLst>
      <p:ext uri="{BB962C8B-B14F-4D97-AF65-F5344CB8AC3E}">
        <p14:creationId xmlns:p14="http://schemas.microsoft.com/office/powerpoint/2010/main" val="338283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F9E6BEE6-0F18-1BB8-3323-49B0C04C1407}"/>
              </a:ext>
            </a:extLst>
          </p:cNvPr>
          <p:cNvPicPr>
            <a:picLocks noChangeAspect="1"/>
          </p:cNvPicPr>
          <p:nvPr/>
        </p:nvPicPr>
        <p:blipFill rotWithShape="1">
          <a:blip r:embed="rId2"/>
          <a:srcRect l="49964" t="37173" r="912" b="22638"/>
          <a:stretch/>
        </p:blipFill>
        <p:spPr>
          <a:xfrm>
            <a:off x="6544058" y="700208"/>
            <a:ext cx="5122943" cy="6020188"/>
          </a:xfrm>
          <a:prstGeom prst="rect">
            <a:avLst/>
          </a:prstGeom>
          <a:ln w="28575">
            <a:solidFill>
              <a:srgbClr val="FF0000"/>
            </a:solidFill>
          </a:ln>
        </p:spPr>
      </p:pic>
      <p:sp>
        <p:nvSpPr>
          <p:cNvPr id="12" name="תיבת טקסט 11">
            <a:extLst>
              <a:ext uri="{FF2B5EF4-FFF2-40B4-BE49-F238E27FC236}">
                <a16:creationId xmlns:a16="http://schemas.microsoft.com/office/drawing/2014/main" id="{E08805C1-3521-0834-7019-42137C9C495D}"/>
              </a:ext>
            </a:extLst>
          </p:cNvPr>
          <p:cNvSpPr txBox="1"/>
          <p:nvPr/>
        </p:nvSpPr>
        <p:spPr>
          <a:xfrm>
            <a:off x="5033709" y="6210183"/>
            <a:ext cx="1510349" cy="584775"/>
          </a:xfrm>
          <a:prstGeom prst="rect">
            <a:avLst/>
          </a:prstGeom>
          <a:noFill/>
          <a:ln w="28575">
            <a:noFill/>
          </a:ln>
        </p:spPr>
        <p:txBody>
          <a:bodyPr wrap="none" rtlCol="1">
            <a:spAutoFit/>
          </a:bodyPr>
          <a:lstStyle/>
          <a:p>
            <a:r>
              <a:rPr lang="he-IL" sz="1600" b="1" dirty="0"/>
              <a:t>הבקר, </a:t>
            </a:r>
          </a:p>
          <a:p>
            <a:r>
              <a:rPr lang="he-IL" sz="1600" b="1" dirty="0"/>
              <a:t>ט"ו שבט תרצ"ז</a:t>
            </a:r>
          </a:p>
        </p:txBody>
      </p:sp>
      <p:sp>
        <p:nvSpPr>
          <p:cNvPr id="4" name="תיבת טקסט 3">
            <a:extLst>
              <a:ext uri="{FF2B5EF4-FFF2-40B4-BE49-F238E27FC236}">
                <a16:creationId xmlns:a16="http://schemas.microsoft.com/office/drawing/2014/main" id="{FF9A92FD-64E9-1B0E-5F62-384BD9CD6923}"/>
              </a:ext>
            </a:extLst>
          </p:cNvPr>
          <p:cNvSpPr txBox="1"/>
          <p:nvPr/>
        </p:nvSpPr>
        <p:spPr>
          <a:xfrm>
            <a:off x="1381577" y="210734"/>
            <a:ext cx="10148932" cy="338554"/>
          </a:xfrm>
          <a:prstGeom prst="rect">
            <a:avLst/>
          </a:prstGeom>
          <a:solidFill>
            <a:srgbClr val="FFFF00"/>
          </a:solidFill>
          <a:ln>
            <a:solidFill>
              <a:schemeClr val="tx1"/>
            </a:solidFill>
          </a:ln>
        </p:spPr>
        <p:txBody>
          <a:bodyPr wrap="none" rtlCol="1">
            <a:spAutoFit/>
          </a:bodyPr>
          <a:lstStyle/>
          <a:p>
            <a:r>
              <a:rPr lang="he-IL" sz="1600" b="1" dirty="0">
                <a:solidFill>
                  <a:srgbClr val="FF0000"/>
                </a:solidFill>
              </a:rPr>
              <a:t>'כתב-עיטור' </a:t>
            </a:r>
            <a:r>
              <a:rPr lang="he-IL" sz="1600" b="1" dirty="0"/>
              <a:t>שנמסר לרב הרצוג מטעם הישיבות, רבני ירושלים ומוסדות התורה והחסד בירושלים, </a:t>
            </a:r>
            <a:r>
              <a:rPr lang="he-IL" sz="1600" b="1" dirty="0">
                <a:solidFill>
                  <a:srgbClr val="FF0000"/>
                </a:solidFill>
              </a:rPr>
              <a:t>י"ב שבט תרצ"ז (1937) </a:t>
            </a:r>
          </a:p>
        </p:txBody>
      </p:sp>
      <p:sp>
        <p:nvSpPr>
          <p:cNvPr id="6" name="תיבת טקסט 5">
            <a:extLst>
              <a:ext uri="{FF2B5EF4-FFF2-40B4-BE49-F238E27FC236}">
                <a16:creationId xmlns:a16="http://schemas.microsoft.com/office/drawing/2014/main" id="{700B0C45-BE6C-D601-1D91-8BE0C3CFDD58}"/>
              </a:ext>
            </a:extLst>
          </p:cNvPr>
          <p:cNvSpPr txBox="1"/>
          <p:nvPr/>
        </p:nvSpPr>
        <p:spPr>
          <a:xfrm>
            <a:off x="6579570" y="3994952"/>
            <a:ext cx="5023546" cy="772357"/>
          </a:xfrm>
          <a:prstGeom prst="rect">
            <a:avLst/>
          </a:prstGeom>
          <a:noFill/>
          <a:ln w="19050">
            <a:solidFill>
              <a:srgbClr val="0000FF"/>
            </a:solidFill>
          </a:ln>
        </p:spPr>
        <p:txBody>
          <a:bodyPr wrap="square" rtlCol="1">
            <a:spAutoFit/>
          </a:bodyPr>
          <a:lstStyle/>
          <a:p>
            <a:endParaRPr lang="he-IL" dirty="0"/>
          </a:p>
        </p:txBody>
      </p:sp>
      <p:pic>
        <p:nvPicPr>
          <p:cNvPr id="8" name="תמונה 7">
            <a:extLst>
              <a:ext uri="{FF2B5EF4-FFF2-40B4-BE49-F238E27FC236}">
                <a16:creationId xmlns:a16="http://schemas.microsoft.com/office/drawing/2014/main" id="{39C745C4-4740-A0A7-4A6F-C87AB01EA42A}"/>
              </a:ext>
            </a:extLst>
          </p:cNvPr>
          <p:cNvPicPr>
            <a:picLocks noChangeAspect="1"/>
          </p:cNvPicPr>
          <p:nvPr/>
        </p:nvPicPr>
        <p:blipFill rotWithShape="1">
          <a:blip r:embed="rId3"/>
          <a:srcRect l="1793" b="868"/>
          <a:stretch/>
        </p:blipFill>
        <p:spPr>
          <a:xfrm rot="10800000">
            <a:off x="254611" y="637166"/>
            <a:ext cx="4646376" cy="6157792"/>
          </a:xfrm>
          <a:prstGeom prst="rect">
            <a:avLst/>
          </a:prstGeom>
        </p:spPr>
      </p:pic>
    </p:spTree>
    <p:extLst>
      <p:ext uri="{BB962C8B-B14F-4D97-AF65-F5344CB8AC3E}">
        <p14:creationId xmlns:p14="http://schemas.microsoft.com/office/powerpoint/2010/main" val="4102144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B4529BF-C8A5-8CDF-141A-638E14495D98}"/>
              </a:ext>
            </a:extLst>
          </p:cNvPr>
          <p:cNvPicPr>
            <a:picLocks noChangeAspect="1"/>
          </p:cNvPicPr>
          <p:nvPr/>
        </p:nvPicPr>
        <p:blipFill>
          <a:blip r:embed="rId2"/>
          <a:stretch>
            <a:fillRect/>
          </a:stretch>
        </p:blipFill>
        <p:spPr>
          <a:xfrm rot="5400000">
            <a:off x="8709564" y="-805086"/>
            <a:ext cx="981818" cy="3788810"/>
          </a:xfrm>
          <a:prstGeom prst="rect">
            <a:avLst/>
          </a:prstGeom>
          <a:ln w="38100">
            <a:solidFill>
              <a:srgbClr val="FF0000"/>
            </a:solidFill>
          </a:ln>
        </p:spPr>
      </p:pic>
      <p:pic>
        <p:nvPicPr>
          <p:cNvPr id="7" name="תמונה 6">
            <a:extLst>
              <a:ext uri="{FF2B5EF4-FFF2-40B4-BE49-F238E27FC236}">
                <a16:creationId xmlns:a16="http://schemas.microsoft.com/office/drawing/2014/main" id="{DC62F1A5-A41B-64E4-76AE-928E8C7E8D16}"/>
              </a:ext>
            </a:extLst>
          </p:cNvPr>
          <p:cNvPicPr>
            <a:picLocks noChangeAspect="1"/>
          </p:cNvPicPr>
          <p:nvPr/>
        </p:nvPicPr>
        <p:blipFill>
          <a:blip r:embed="rId3"/>
          <a:srcRect t="4445" r="9649" b="2757"/>
          <a:stretch/>
        </p:blipFill>
        <p:spPr>
          <a:xfrm rot="5400000">
            <a:off x="1583470" y="1590208"/>
            <a:ext cx="6192871" cy="4209277"/>
          </a:xfrm>
          <a:prstGeom prst="rect">
            <a:avLst/>
          </a:prstGeom>
          <a:ln w="38100">
            <a:solidFill>
              <a:srgbClr val="FF0000"/>
            </a:solidFill>
          </a:ln>
        </p:spPr>
      </p:pic>
      <p:sp>
        <p:nvSpPr>
          <p:cNvPr id="8" name="תיבת טקסט 7">
            <a:extLst>
              <a:ext uri="{FF2B5EF4-FFF2-40B4-BE49-F238E27FC236}">
                <a16:creationId xmlns:a16="http://schemas.microsoft.com/office/drawing/2014/main" id="{4C70913A-89CC-4F33-B52F-AD56BFAB81E4}"/>
              </a:ext>
            </a:extLst>
          </p:cNvPr>
          <p:cNvSpPr txBox="1"/>
          <p:nvPr/>
        </p:nvSpPr>
        <p:spPr>
          <a:xfrm>
            <a:off x="6885600" y="6436312"/>
            <a:ext cx="4209278" cy="338554"/>
          </a:xfrm>
          <a:prstGeom prst="rect">
            <a:avLst/>
          </a:prstGeom>
          <a:noFill/>
          <a:ln w="38100">
            <a:noFill/>
          </a:ln>
        </p:spPr>
        <p:txBody>
          <a:bodyPr wrap="square">
            <a:spAutoFit/>
          </a:bodyPr>
          <a:lstStyle/>
          <a:p>
            <a:r>
              <a:rPr lang="he-IL" sz="1600" b="1" dirty="0"/>
              <a:t>הרב שמואל </a:t>
            </a:r>
            <a:r>
              <a:rPr lang="he-IL" sz="1600" b="1" dirty="0" err="1"/>
              <a:t>אבידור</a:t>
            </a:r>
            <a:r>
              <a:rPr lang="he-IL" sz="1600" b="1" dirty="0"/>
              <a:t> הכהן, יחיד בדורו, עמ' 33-34</a:t>
            </a:r>
            <a:endParaRPr lang="he-IL" sz="1600" dirty="0"/>
          </a:p>
        </p:txBody>
      </p:sp>
      <p:sp>
        <p:nvSpPr>
          <p:cNvPr id="9" name="תיבת טקסט 8">
            <a:extLst>
              <a:ext uri="{FF2B5EF4-FFF2-40B4-BE49-F238E27FC236}">
                <a16:creationId xmlns:a16="http://schemas.microsoft.com/office/drawing/2014/main" id="{A3937CBB-0B4C-131E-45B3-4DD6DC241C67}"/>
              </a:ext>
            </a:extLst>
          </p:cNvPr>
          <p:cNvSpPr txBox="1"/>
          <p:nvPr/>
        </p:nvSpPr>
        <p:spPr>
          <a:xfrm>
            <a:off x="2703886" y="83134"/>
            <a:ext cx="6784228" cy="338554"/>
          </a:xfrm>
          <a:prstGeom prst="rect">
            <a:avLst/>
          </a:prstGeom>
          <a:solidFill>
            <a:srgbClr val="FFFF00"/>
          </a:solidFill>
          <a:ln w="12700">
            <a:solidFill>
              <a:schemeClr val="tx1"/>
            </a:solidFill>
          </a:ln>
        </p:spPr>
        <p:txBody>
          <a:bodyPr wrap="none" rtlCol="1">
            <a:spAutoFit/>
          </a:bodyPr>
          <a:lstStyle/>
          <a:p>
            <a:r>
              <a:rPr lang="he-IL" sz="1600" b="1" dirty="0"/>
              <a:t>ההספד של הרב הרצוג עם היוודע דבר פטירתו של הרב קוק, </a:t>
            </a:r>
            <a:r>
              <a:rPr lang="he-IL" sz="1600" b="1" dirty="0">
                <a:solidFill>
                  <a:srgbClr val="FF0000"/>
                </a:solidFill>
              </a:rPr>
              <a:t>אלול תרצ"ה (1935)</a:t>
            </a:r>
          </a:p>
        </p:txBody>
      </p:sp>
    </p:spTree>
    <p:extLst>
      <p:ext uri="{BB962C8B-B14F-4D97-AF65-F5344CB8AC3E}">
        <p14:creationId xmlns:p14="http://schemas.microsoft.com/office/powerpoint/2010/main" val="311905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תיבת טקסט 13">
            <a:extLst>
              <a:ext uri="{FF2B5EF4-FFF2-40B4-BE49-F238E27FC236}">
                <a16:creationId xmlns:a16="http://schemas.microsoft.com/office/drawing/2014/main" id="{E91673D1-F9BD-B50E-7059-19A41A64354A}"/>
              </a:ext>
            </a:extLst>
          </p:cNvPr>
          <p:cNvSpPr txBox="1"/>
          <p:nvPr/>
        </p:nvSpPr>
        <p:spPr>
          <a:xfrm>
            <a:off x="4731684" y="235728"/>
            <a:ext cx="2728632" cy="338554"/>
          </a:xfrm>
          <a:prstGeom prst="rect">
            <a:avLst/>
          </a:prstGeom>
          <a:solidFill>
            <a:srgbClr val="FFFF00"/>
          </a:solidFill>
          <a:ln>
            <a:solidFill>
              <a:schemeClr val="tx1"/>
            </a:solidFill>
          </a:ln>
        </p:spPr>
        <p:txBody>
          <a:bodyPr wrap="none" rtlCol="1">
            <a:spAutoFit/>
          </a:bodyPr>
          <a:lstStyle/>
          <a:p>
            <a:r>
              <a:rPr lang="he-IL" sz="1600" b="1" dirty="0"/>
              <a:t>הפגישה הראשונה עם הרב קוק</a:t>
            </a:r>
          </a:p>
        </p:txBody>
      </p:sp>
      <p:sp>
        <p:nvSpPr>
          <p:cNvPr id="15" name="תיבת טקסט 14">
            <a:extLst>
              <a:ext uri="{FF2B5EF4-FFF2-40B4-BE49-F238E27FC236}">
                <a16:creationId xmlns:a16="http://schemas.microsoft.com/office/drawing/2014/main" id="{565CDB88-84CC-F586-BBDB-8DCD26AEFD4D}"/>
              </a:ext>
            </a:extLst>
          </p:cNvPr>
          <p:cNvSpPr txBox="1"/>
          <p:nvPr/>
        </p:nvSpPr>
        <p:spPr>
          <a:xfrm>
            <a:off x="355487" y="3157389"/>
            <a:ext cx="3094117" cy="369332"/>
          </a:xfrm>
          <a:prstGeom prst="rect">
            <a:avLst/>
          </a:prstGeom>
          <a:noFill/>
        </p:spPr>
        <p:txBody>
          <a:bodyPr wrap="none" rtlCol="1">
            <a:spAutoFit/>
          </a:bodyPr>
          <a:lstStyle/>
          <a:p>
            <a:r>
              <a:rPr lang="he-IL" sz="1600" b="1" dirty="0"/>
              <a:t>שאול </a:t>
            </a:r>
            <a:r>
              <a:rPr lang="he-IL" sz="1600" b="1" dirty="0" err="1"/>
              <a:t>מייזליש</a:t>
            </a:r>
            <a:r>
              <a:rPr lang="he-IL" sz="1600" b="1" dirty="0"/>
              <a:t>, הרבנית, עמ' 16-17</a:t>
            </a:r>
            <a:r>
              <a:rPr lang="he-IL" dirty="0"/>
              <a:t> </a:t>
            </a:r>
          </a:p>
        </p:txBody>
      </p:sp>
      <p:sp>
        <p:nvSpPr>
          <p:cNvPr id="2" name="TextBox 1"/>
          <p:cNvSpPr txBox="1"/>
          <p:nvPr/>
        </p:nvSpPr>
        <p:spPr>
          <a:xfrm>
            <a:off x="8142083" y="986187"/>
            <a:ext cx="3893297" cy="4708981"/>
          </a:xfrm>
          <a:prstGeom prst="rect">
            <a:avLst/>
          </a:prstGeom>
          <a:noFill/>
          <a:ln w="28575">
            <a:solidFill>
              <a:srgbClr val="FF0000"/>
            </a:solidFill>
          </a:ln>
        </p:spPr>
        <p:txBody>
          <a:bodyPr wrap="square" rtlCol="1">
            <a:spAutoFit/>
          </a:bodyPr>
          <a:lstStyle/>
          <a:p>
            <a:r>
              <a:rPr lang="he-IL" sz="1200" dirty="0"/>
              <a:t>בין הבאים הקבועים בבית </a:t>
            </a:r>
            <a:r>
              <a:rPr lang="he-IL" sz="1200" dirty="0" err="1"/>
              <a:t>הילמן</a:t>
            </a:r>
            <a:r>
              <a:rPr lang="he-IL" sz="1200" dirty="0"/>
              <a:t> היה גם הרב אברהם יצחק הכהן קוק (</a:t>
            </a:r>
            <a:r>
              <a:rPr lang="he-IL" sz="1200" dirty="0" err="1"/>
              <a:t>הראי"ה</a:t>
            </a:r>
            <a:r>
              <a:rPr lang="he-IL" sz="1200" dirty="0"/>
              <a:t>), רבה הראשי הראשון של א"י, שבאותם ימים היה רבה של יפו. הרב קוק עשה באנגליה כשפרצה מלחמת העולם הראשונה ונתיבי הים נחסמו בפניו לשוב ארצה. בעל </a:t>
            </a:r>
            <a:r>
              <a:rPr lang="he-IL" sz="1200" dirty="0" err="1"/>
              <a:t>כרחו</a:t>
            </a:r>
            <a:r>
              <a:rPr lang="he-IL" sz="1200" dirty="0"/>
              <a:t> שימש </a:t>
            </a:r>
            <a:r>
              <a:rPr lang="he-IL" sz="1200" dirty="0" err="1"/>
              <a:t>איפוא</a:t>
            </a:r>
            <a:r>
              <a:rPr lang="he-IL" sz="1200" dirty="0"/>
              <a:t> כרבה של קהילת "מחזיקי הדת" בלונדון עד סיום המלחמה ב־1919. וכך חיזק את קשריו עם הרב </a:t>
            </a:r>
            <a:r>
              <a:rPr lang="he-IL" sz="1200" dirty="0" err="1"/>
              <a:t>הילמן</a:t>
            </a:r>
            <a:r>
              <a:rPr lang="he-IL" sz="1200" dirty="0"/>
              <a:t>, קשרים שהחלו עוד בתקופת כהונתו של האחרון בסקוטלנד. האישיות הגדולה והמופלאה - מגדולי אישי התורה והרוח היהודיים של הדור האחרון - מצאה שפה משותפת עם </a:t>
            </a:r>
            <a:r>
              <a:rPr lang="he-IL" sz="1200" dirty="0" smtClean="0"/>
              <a:t>הרב </a:t>
            </a:r>
            <a:r>
              <a:rPr lang="he-IL" sz="1200" dirty="0" err="1"/>
              <a:t>הילמן</a:t>
            </a:r>
            <a:r>
              <a:rPr lang="he-IL" sz="1200" dirty="0"/>
              <a:t>, והשפיעה על כל בני הבית, כולל שרה, שניהלה עמו </a:t>
            </a:r>
            <a:r>
              <a:rPr lang="he-IL" sz="1200" dirty="0" smtClean="0"/>
              <a:t>שירות ארוכות</a:t>
            </a:r>
            <a:r>
              <a:rPr lang="he-IL" sz="1200" dirty="0"/>
              <a:t>. בבית זה, הספוג יהדות ותרבות כללית, מסורת ועסקנות </a:t>
            </a:r>
            <a:r>
              <a:rPr lang="he-IL" sz="1200" dirty="0" smtClean="0"/>
              <a:t>ציבורית, מכירה </a:t>
            </a:r>
            <a:r>
              <a:rPr lang="he-IL" sz="1200" dirty="0"/>
              <a:t>שרה - </a:t>
            </a:r>
            <a:r>
              <a:rPr lang="he-IL" sz="1200" dirty="0" err="1"/>
              <a:t>שהיתה</a:t>
            </a:r>
            <a:r>
              <a:rPr lang="he-IL" sz="1200" dirty="0"/>
              <a:t> בינתיים לעלמת חן </a:t>
            </a:r>
            <a:r>
              <a:rPr lang="he-IL" sz="1200" dirty="0" err="1"/>
              <a:t>יפהפיה</a:t>
            </a:r>
            <a:r>
              <a:rPr lang="he-IL" sz="1200" dirty="0"/>
              <a:t> </a:t>
            </a:r>
            <a:r>
              <a:rPr lang="he-IL" sz="1200" dirty="0" err="1"/>
              <a:t>שהכל</a:t>
            </a:r>
            <a:r>
              <a:rPr lang="he-IL" sz="1200" dirty="0"/>
              <a:t> דיברו </a:t>
            </a:r>
            <a:r>
              <a:rPr lang="he-IL" sz="1200" dirty="0" err="1"/>
              <a:t>בכשרונותיה</a:t>
            </a:r>
            <a:r>
              <a:rPr lang="he-IL" sz="1200" dirty="0"/>
              <a:t> הברוכים - את בחיר ליבה, הרב יצחק </a:t>
            </a:r>
            <a:r>
              <a:rPr lang="he-IL" sz="1200" dirty="0" err="1" smtClean="0"/>
              <a:t>איזיק</a:t>
            </a:r>
            <a:r>
              <a:rPr lang="he-IL" sz="1200" dirty="0" smtClean="0"/>
              <a:t> חלוי </a:t>
            </a:r>
            <a:r>
              <a:rPr lang="he-IL" sz="1200" dirty="0"/>
              <a:t>הרצוג.</a:t>
            </a:r>
          </a:p>
          <a:p>
            <a:endParaRPr lang="he-IL" sz="1200" dirty="0"/>
          </a:p>
          <a:p>
            <a:r>
              <a:rPr lang="he-IL" sz="1200" dirty="0"/>
              <a:t>כיצד הכירו בני הזוג הצעיר ?</a:t>
            </a:r>
          </a:p>
          <a:p>
            <a:endParaRPr lang="he-IL" sz="1200" dirty="0"/>
          </a:p>
          <a:p>
            <a:r>
              <a:rPr lang="he-IL" sz="1200" dirty="0"/>
              <a:t>בשלהי מלחמת העולם הראשונה היה קיים מחסור חמור במזון באנגליה ובאירלנד - כבאירופה כולה. לקראת חג הפסח של שנת 1917, התכנסו רבני אנגליה, ביוזמת הרב הרץ והרב </a:t>
            </a:r>
            <a:r>
              <a:rPr lang="he-IL" sz="1200" dirty="0" err="1"/>
              <a:t>הילמן</a:t>
            </a:r>
            <a:r>
              <a:rPr lang="he-IL" sz="1200" dirty="0"/>
              <a:t>, כדי לדון אם יש מקום להתיר אכילת </a:t>
            </a:r>
            <a:r>
              <a:rPr lang="he-IL" sz="1200" dirty="0" err="1"/>
              <a:t>קיטניות</a:t>
            </a:r>
            <a:r>
              <a:rPr lang="he-IL" sz="1200" dirty="0"/>
              <a:t>, ובמיוחד </a:t>
            </a:r>
            <a:r>
              <a:rPr lang="he-IL" sz="1200" dirty="0" err="1"/>
              <a:t>אויז</a:t>
            </a:r>
            <a:r>
              <a:rPr lang="he-IL" sz="1200" dirty="0"/>
              <a:t>, בפסח בקרב קהילות אשכנז (הספרדים מתירים אכילת </a:t>
            </a:r>
            <a:r>
              <a:rPr lang="he-IL" sz="1200" dirty="0" smtClean="0"/>
              <a:t>קטניות בפסח</a:t>
            </a:r>
            <a:r>
              <a:rPr lang="he-IL" sz="1200" dirty="0"/>
              <a:t>).</a:t>
            </a:r>
          </a:p>
          <a:p>
            <a:endParaRPr lang="he-IL" sz="1200" dirty="0"/>
          </a:p>
          <a:p>
            <a:r>
              <a:rPr lang="he-IL" sz="1200" dirty="0"/>
              <a:t>בהתוועדות זו, שהתקיימה בבית הדין </a:t>
            </a:r>
            <a:r>
              <a:rPr lang="he-IL" sz="1200" dirty="0" err="1" smtClean="0"/>
              <a:t>ב"איסט</a:t>
            </a:r>
            <a:r>
              <a:rPr lang="he-IL" sz="1200" dirty="0" smtClean="0"/>
              <a:t>-אנד</a:t>
            </a:r>
            <a:r>
              <a:rPr lang="he-IL" sz="1200" dirty="0"/>
              <a:t>" נכחו בין השאר </a:t>
            </a:r>
            <a:r>
              <a:rPr lang="he-IL" sz="1200" dirty="0" err="1"/>
              <a:t>הראי"ה</a:t>
            </a:r>
            <a:r>
              <a:rPr lang="he-IL" sz="1200" dirty="0"/>
              <a:t> קוק וכן רב צעיר - הרב יצחק </a:t>
            </a:r>
            <a:r>
              <a:rPr lang="he-IL" sz="1200" dirty="0" err="1"/>
              <a:t>איזיק</a:t>
            </a:r>
            <a:r>
              <a:rPr lang="he-IL" sz="1200" dirty="0"/>
              <a:t> הלוי הרצוג</a:t>
            </a:r>
          </a:p>
        </p:txBody>
      </p:sp>
      <p:sp>
        <p:nvSpPr>
          <p:cNvPr id="10" name="TextBox 9"/>
          <p:cNvSpPr txBox="1"/>
          <p:nvPr/>
        </p:nvSpPr>
        <p:spPr>
          <a:xfrm>
            <a:off x="4248786" y="986187"/>
            <a:ext cx="3893297" cy="5262979"/>
          </a:xfrm>
          <a:prstGeom prst="rect">
            <a:avLst/>
          </a:prstGeom>
          <a:noFill/>
          <a:ln w="28575">
            <a:solidFill>
              <a:srgbClr val="FF0000"/>
            </a:solidFill>
          </a:ln>
        </p:spPr>
        <p:txBody>
          <a:bodyPr wrap="square" rtlCol="1">
            <a:spAutoFit/>
          </a:bodyPr>
          <a:lstStyle/>
          <a:p>
            <a:r>
              <a:rPr lang="he-IL" sz="1200" dirty="0"/>
              <a:t>- רבה של בלפאסט, אירלנד, שאף כי היה רך בשנים, הרי שמו הלך לפניו </a:t>
            </a:r>
            <a:r>
              <a:rPr lang="he-IL" sz="1200" dirty="0" err="1"/>
              <a:t>כבר־אורין</a:t>
            </a:r>
            <a:r>
              <a:rPr lang="he-IL" sz="1200" dirty="0"/>
              <a:t> ולמדן מבטיח גדולות.</a:t>
            </a:r>
          </a:p>
          <a:p>
            <a:endParaRPr lang="he-IL" sz="1200" dirty="0"/>
          </a:p>
          <a:p>
            <a:r>
              <a:rPr lang="he-IL" sz="1200" dirty="0"/>
              <a:t>בתום הדיונים, בהם הוחלט להתיר אד הוק את אכילת הקטניות, הוזמנו הרבנים לכיבוד בבית הרב </a:t>
            </a:r>
            <a:r>
              <a:rPr lang="he-IL" sz="1200" dirty="0" err="1"/>
              <a:t>הילמן</a:t>
            </a:r>
            <a:r>
              <a:rPr lang="he-IL" sz="1200" dirty="0"/>
              <a:t> שבינתיים היה לאב בית דין בלונדון. בין המוזמנים היה גם יצחק </a:t>
            </a:r>
            <a:r>
              <a:rPr lang="he-IL" sz="1200" dirty="0" err="1"/>
              <a:t>איזיק</a:t>
            </a:r>
            <a:r>
              <a:rPr lang="he-IL" sz="1200" dirty="0"/>
              <a:t>, שרה, קטנת גוף אך יפה, הגישה את התה לאורחים והבחור הצעיר, מופנם ומפוזר כלשהו, ואולי מתרגש מהופעתה, שפך את התה על מפת השולחן והרטיבה. שרה מתרעמת, אך המבטים נפגשים והניצוץ נדלק בלבבות הצעירים. השיחות הראשונות בין השניים קצרות - והצעירה מייחלת לנוספות. הרב הצעיר "מחזר" בדרכו הוא. הוא מבקש במכתב מהרב </a:t>
            </a:r>
            <a:r>
              <a:rPr lang="he-IL" sz="1200" dirty="0" err="1"/>
              <a:t>הילמן</a:t>
            </a:r>
            <a:r>
              <a:rPr lang="he-IL" sz="1200" dirty="0"/>
              <a:t> לבקר שוב בבית. שרה וההורים זוכים בביקור זה לעמוד מקרוב על סגולותיו של יצחק </a:t>
            </a:r>
            <a:r>
              <a:rPr lang="he-IL" sz="1200" dirty="0" err="1"/>
              <a:t>איזיק</a:t>
            </a:r>
            <a:r>
              <a:rPr lang="he-IL" sz="1200" dirty="0"/>
              <a:t>, ומרשים אותם בידיעותיו הרבות - בתורה ובידע כללי. יצחק </a:t>
            </a:r>
            <a:r>
              <a:rPr lang="he-IL" sz="1200" dirty="0" err="1"/>
              <a:t>איזיק</a:t>
            </a:r>
            <a:r>
              <a:rPr lang="he-IL" sz="1200" dirty="0"/>
              <a:t> הלוי הרצוג נולד ב־1888 </a:t>
            </a:r>
            <a:r>
              <a:rPr lang="he-IL" sz="1200" dirty="0" err="1"/>
              <a:t>בלומז'ה</a:t>
            </a:r>
            <a:r>
              <a:rPr lang="he-IL" sz="1200" dirty="0"/>
              <a:t> פולין, לאביו הרב יואל הלוי. בהיותו בן עשר עבר עם הוריו לעיר לידס באנגליה -</a:t>
            </a:r>
          </a:p>
          <a:p>
            <a:endParaRPr lang="he-IL" sz="1200" dirty="0"/>
          </a:p>
          <a:p>
            <a:r>
              <a:rPr lang="he-IL" sz="1200" dirty="0"/>
              <a:t>בה תופס האב, רבי יואל, און </a:t>
            </a:r>
            <a:r>
              <a:rPr lang="he-IL" sz="1200" dirty="0" err="1"/>
              <a:t>כט</a:t>
            </a:r>
            <a:r>
              <a:rPr lang="he-IL" sz="1200" dirty="0"/>
              <a:t> הרבנות. ב־1908 מוסמך הבחור הצעיר לרבנות, בין השאר </a:t>
            </a:r>
            <a:r>
              <a:rPr lang="he-IL" sz="1200" dirty="0" err="1"/>
              <a:t>על־ידי</a:t>
            </a:r>
            <a:r>
              <a:rPr lang="he-IL" sz="1200" dirty="0"/>
              <a:t> </a:t>
            </a:r>
            <a:r>
              <a:rPr lang="he-IL" sz="1200" dirty="0" err="1"/>
              <a:t>הרידב"ז</a:t>
            </a:r>
            <a:r>
              <a:rPr lang="he-IL" sz="1200" dirty="0"/>
              <a:t>, וממשיך את לימודיו בפקולטות למתמטיקה ולשונות קלאסיות ושמיות באוניברסיטאות לונדון ופאריס. לפאריס עוברים גם הוריו, והאב מכהן שם כרב קהילה.</a:t>
            </a:r>
          </a:p>
          <a:p>
            <a:endParaRPr lang="he-IL" sz="1200" dirty="0"/>
          </a:p>
          <a:p>
            <a:r>
              <a:rPr lang="he-IL" sz="1200" dirty="0"/>
              <a:t>הבחור המבריק אינו מסתפק בתואר ה".</a:t>
            </a:r>
            <a:r>
              <a:rPr lang="en-US" sz="1200" dirty="0"/>
              <a:t>M.A </a:t>
            </a:r>
            <a:r>
              <a:rPr lang="he-IL" sz="1200" dirty="0"/>
              <a:t>שהשיג באוניברסיטה, והוא מתמקד במחקר מקיף על ה"תכלת בישראל", מחקר המעניק לו בשנת 1914 את תואר הדוקטור לספרות </a:t>
            </a:r>
            <a:r>
              <a:rPr lang="he-IL" sz="1200" dirty="0" err="1"/>
              <a:t>על־ידי</a:t>
            </a:r>
            <a:r>
              <a:rPr lang="he-IL" sz="1200" dirty="0"/>
              <a:t> אוניברסיטת לונדון, שנתיים לאחר מכן הוא מתקבל כרבה של בלפאסט.</a:t>
            </a:r>
          </a:p>
        </p:txBody>
      </p:sp>
      <p:sp>
        <p:nvSpPr>
          <p:cNvPr id="16" name="TextBox 15"/>
          <p:cNvSpPr txBox="1"/>
          <p:nvPr/>
        </p:nvSpPr>
        <p:spPr>
          <a:xfrm>
            <a:off x="355489" y="986187"/>
            <a:ext cx="3893297" cy="1200329"/>
          </a:xfrm>
          <a:prstGeom prst="rect">
            <a:avLst/>
          </a:prstGeom>
          <a:noFill/>
          <a:ln w="28575">
            <a:solidFill>
              <a:srgbClr val="FF0000"/>
            </a:solidFill>
          </a:ln>
        </p:spPr>
        <p:txBody>
          <a:bodyPr wrap="square" rtlCol="1">
            <a:spAutoFit/>
          </a:bodyPr>
          <a:lstStyle/>
          <a:p>
            <a:r>
              <a:rPr lang="he-IL" sz="1200" dirty="0"/>
              <a:t>השילוב הנדיר הזה של תלמיד חכם עם דרך ארץ, מידות טובות והשכלה כללית - רוכש את ליבה של שרה, ובפגישתם השלישית מחליטים השניים להינשא. רבי שמואל יצחק </a:t>
            </a:r>
            <a:r>
              <a:rPr lang="he-IL" sz="1200" dirty="0" err="1"/>
              <a:t>הילמן</a:t>
            </a:r>
            <a:r>
              <a:rPr lang="he-IL" sz="1200" dirty="0"/>
              <a:t> מלונדון ורבי יואל הרצוג מפאריס נפגשים והשידוך נעשה. בעטיים של ימי המלחמה נערכת החתונה עוד באותה שנה, ב־21 </a:t>
            </a:r>
            <a:r>
              <a:rPr lang="he-IL" sz="1200" dirty="0" smtClean="0"/>
              <a:t>באוגוסט 1971.</a:t>
            </a:r>
            <a:endParaRPr lang="he-IL" sz="1200" dirty="0"/>
          </a:p>
        </p:txBody>
      </p:sp>
      <p:sp>
        <p:nvSpPr>
          <p:cNvPr id="17" name="TextBox 16"/>
          <p:cNvSpPr txBox="1"/>
          <p:nvPr/>
        </p:nvSpPr>
        <p:spPr>
          <a:xfrm>
            <a:off x="355488" y="2159221"/>
            <a:ext cx="3893297" cy="1015663"/>
          </a:xfrm>
          <a:prstGeom prst="rect">
            <a:avLst/>
          </a:prstGeom>
          <a:noFill/>
          <a:ln w="28575">
            <a:solidFill>
              <a:srgbClr val="FF0000"/>
            </a:solidFill>
          </a:ln>
        </p:spPr>
        <p:txBody>
          <a:bodyPr wrap="square" rtlCol="1">
            <a:spAutoFit/>
          </a:bodyPr>
          <a:lstStyle/>
          <a:p>
            <a:r>
              <a:rPr lang="he-IL" sz="1200" dirty="0"/>
              <a:t>ההערכה הפנימית </a:t>
            </a:r>
            <a:r>
              <a:rPr lang="he-IL" sz="1200" dirty="0" err="1"/>
              <a:t>האמיתי</a:t>
            </a:r>
            <a:r>
              <a:rPr lang="he-IL" sz="1200" dirty="0"/>
              <a:t> והכבוד ההדדי שרחשו זה לזה הם שהובילו את השניים לחופה והם עשו אותם שותפים לחיים לאורך כברת דרך בת למעלה מארבעים שנה. ארבעים שנות הרמוניה בלתי מצויה, הפרושים על פני שתי יבשות והרבה </a:t>
            </a:r>
            <a:r>
              <a:rPr lang="he-IL" sz="1200" dirty="0" smtClean="0"/>
              <a:t>אבני דרך </a:t>
            </a:r>
            <a:r>
              <a:rPr lang="he-IL" sz="1200" dirty="0"/>
              <a:t>מרתקים.</a:t>
            </a:r>
          </a:p>
        </p:txBody>
      </p:sp>
    </p:spTree>
    <p:extLst>
      <p:ext uri="{BB962C8B-B14F-4D97-AF65-F5344CB8AC3E}">
        <p14:creationId xmlns:p14="http://schemas.microsoft.com/office/powerpoint/2010/main" val="302379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575CD7F-A355-49D8-5164-7CF0FC0B77CC}"/>
              </a:ext>
            </a:extLst>
          </p:cNvPr>
          <p:cNvPicPr>
            <a:picLocks noChangeAspect="1"/>
          </p:cNvPicPr>
          <p:nvPr/>
        </p:nvPicPr>
        <p:blipFill rotWithShape="1">
          <a:blip r:embed="rId2"/>
          <a:srcRect l="41965" t="1050" r="9849" b="50000"/>
          <a:stretch/>
        </p:blipFill>
        <p:spPr>
          <a:xfrm>
            <a:off x="7263736" y="568419"/>
            <a:ext cx="4321624" cy="6110205"/>
          </a:xfrm>
          <a:prstGeom prst="rect">
            <a:avLst/>
          </a:prstGeom>
          <a:ln w="38100">
            <a:solidFill>
              <a:srgbClr val="FF0000"/>
            </a:solidFill>
          </a:ln>
        </p:spPr>
      </p:pic>
      <p:pic>
        <p:nvPicPr>
          <p:cNvPr id="3" name="תמונה 2">
            <a:extLst>
              <a:ext uri="{FF2B5EF4-FFF2-40B4-BE49-F238E27FC236}">
                <a16:creationId xmlns:a16="http://schemas.microsoft.com/office/drawing/2014/main" id="{CCFF81AE-E279-516F-1586-1D4E6923368C}"/>
              </a:ext>
            </a:extLst>
          </p:cNvPr>
          <p:cNvPicPr>
            <a:picLocks noChangeAspect="1"/>
          </p:cNvPicPr>
          <p:nvPr/>
        </p:nvPicPr>
        <p:blipFill rotWithShape="1">
          <a:blip r:embed="rId3"/>
          <a:srcRect l="42693" t="825" r="8590" b="42341"/>
          <a:stretch/>
        </p:blipFill>
        <p:spPr>
          <a:xfrm rot="10800000">
            <a:off x="1712870" y="568418"/>
            <a:ext cx="3763247" cy="6110205"/>
          </a:xfrm>
          <a:prstGeom prst="rect">
            <a:avLst/>
          </a:prstGeom>
          <a:ln w="38100">
            <a:solidFill>
              <a:srgbClr val="FF0000"/>
            </a:solidFill>
          </a:ln>
        </p:spPr>
      </p:pic>
      <p:sp>
        <p:nvSpPr>
          <p:cNvPr id="5" name="תיבת טקסט 4">
            <a:extLst>
              <a:ext uri="{FF2B5EF4-FFF2-40B4-BE49-F238E27FC236}">
                <a16:creationId xmlns:a16="http://schemas.microsoft.com/office/drawing/2014/main" id="{7438F397-2675-321D-1894-B23ABE4A5603}"/>
              </a:ext>
            </a:extLst>
          </p:cNvPr>
          <p:cNvSpPr txBox="1"/>
          <p:nvPr/>
        </p:nvSpPr>
        <p:spPr>
          <a:xfrm>
            <a:off x="3906938" y="112091"/>
            <a:ext cx="4307590" cy="338554"/>
          </a:xfrm>
          <a:prstGeom prst="rect">
            <a:avLst/>
          </a:prstGeom>
          <a:solidFill>
            <a:srgbClr val="FFFF00"/>
          </a:solidFill>
          <a:ln w="12700">
            <a:solidFill>
              <a:schemeClr val="tx1"/>
            </a:solidFill>
          </a:ln>
        </p:spPr>
        <p:txBody>
          <a:bodyPr wrap="none" rtlCol="1">
            <a:spAutoFit/>
          </a:bodyPr>
          <a:lstStyle/>
          <a:p>
            <a:r>
              <a:rPr lang="he-IL" sz="1600" b="1" dirty="0"/>
              <a:t>הספד של הרב הרצוג על הרב קוק, </a:t>
            </a:r>
            <a:r>
              <a:rPr lang="he-IL" sz="1600" b="1" dirty="0">
                <a:solidFill>
                  <a:srgbClr val="FF0000"/>
                </a:solidFill>
              </a:rPr>
              <a:t>תרצ"ה (1935)</a:t>
            </a:r>
          </a:p>
        </p:txBody>
      </p:sp>
    </p:spTree>
    <p:extLst>
      <p:ext uri="{BB962C8B-B14F-4D97-AF65-F5344CB8AC3E}">
        <p14:creationId xmlns:p14="http://schemas.microsoft.com/office/powerpoint/2010/main" val="3130576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FA61085-D287-F6BB-B2EB-71C4646A6FE7}"/>
              </a:ext>
            </a:extLst>
          </p:cNvPr>
          <p:cNvPicPr>
            <a:picLocks noChangeAspect="1"/>
          </p:cNvPicPr>
          <p:nvPr/>
        </p:nvPicPr>
        <p:blipFill>
          <a:blip r:embed="rId2"/>
          <a:srcRect l="2637" t="5096" r="1954" b="5777"/>
          <a:stretch/>
        </p:blipFill>
        <p:spPr>
          <a:xfrm>
            <a:off x="6478850" y="603682"/>
            <a:ext cx="5390596" cy="2192784"/>
          </a:xfrm>
          <a:prstGeom prst="rect">
            <a:avLst/>
          </a:prstGeom>
          <a:ln w="38100">
            <a:solidFill>
              <a:srgbClr val="FF0000"/>
            </a:solidFill>
          </a:ln>
        </p:spPr>
      </p:pic>
      <p:sp>
        <p:nvSpPr>
          <p:cNvPr id="4" name="תיבת טקסט 3">
            <a:extLst>
              <a:ext uri="{FF2B5EF4-FFF2-40B4-BE49-F238E27FC236}">
                <a16:creationId xmlns:a16="http://schemas.microsoft.com/office/drawing/2014/main" id="{9B31D4FA-6500-563C-947D-CA03CF15EA85}"/>
              </a:ext>
            </a:extLst>
          </p:cNvPr>
          <p:cNvSpPr txBox="1"/>
          <p:nvPr/>
        </p:nvSpPr>
        <p:spPr>
          <a:xfrm>
            <a:off x="6330206" y="2796466"/>
            <a:ext cx="2047356" cy="338554"/>
          </a:xfrm>
          <a:prstGeom prst="rect">
            <a:avLst/>
          </a:prstGeom>
          <a:noFill/>
        </p:spPr>
        <p:txBody>
          <a:bodyPr wrap="none" rtlCol="1">
            <a:spAutoFit/>
          </a:bodyPr>
          <a:lstStyle/>
          <a:p>
            <a:r>
              <a:rPr lang="he-IL" sz="1600" b="1" dirty="0"/>
              <a:t>שערי ציון, ט-</a:t>
            </a:r>
            <a:r>
              <a:rPr lang="he-IL" sz="1600" b="1" dirty="0" err="1"/>
              <a:t>יב</a:t>
            </a:r>
            <a:r>
              <a:rPr lang="he-IL" sz="1600" b="1" dirty="0"/>
              <a:t>, תרצ"ו</a:t>
            </a:r>
          </a:p>
        </p:txBody>
      </p:sp>
      <p:sp>
        <p:nvSpPr>
          <p:cNvPr id="6" name="תיבת טקסט 5">
            <a:extLst>
              <a:ext uri="{FF2B5EF4-FFF2-40B4-BE49-F238E27FC236}">
                <a16:creationId xmlns:a16="http://schemas.microsoft.com/office/drawing/2014/main" id="{F63B8B21-CC3B-754D-699C-CA0E308DF6D5}"/>
              </a:ext>
            </a:extLst>
          </p:cNvPr>
          <p:cNvSpPr txBox="1"/>
          <p:nvPr/>
        </p:nvSpPr>
        <p:spPr>
          <a:xfrm>
            <a:off x="461801" y="4861611"/>
            <a:ext cx="3347391" cy="338554"/>
          </a:xfrm>
          <a:prstGeom prst="rect">
            <a:avLst/>
          </a:prstGeom>
          <a:noFill/>
          <a:ln w="38100">
            <a:noFill/>
          </a:ln>
        </p:spPr>
        <p:txBody>
          <a:bodyPr wrap="none" rtlCol="1">
            <a:spAutoFit/>
          </a:bodyPr>
          <a:lstStyle/>
          <a:p>
            <a:r>
              <a:rPr lang="he-IL" sz="1600" b="1" dirty="0"/>
              <a:t>שמחה רז, מלאכים כבני אדם, עמ' 493</a:t>
            </a:r>
          </a:p>
        </p:txBody>
      </p:sp>
      <p:sp>
        <p:nvSpPr>
          <p:cNvPr id="8" name="תיבת טקסט 7">
            <a:extLst>
              <a:ext uri="{FF2B5EF4-FFF2-40B4-BE49-F238E27FC236}">
                <a16:creationId xmlns:a16="http://schemas.microsoft.com/office/drawing/2014/main" id="{1C4C5B62-9E53-D4BD-E4B8-9FF6FBC29215}"/>
              </a:ext>
            </a:extLst>
          </p:cNvPr>
          <p:cNvSpPr txBox="1"/>
          <p:nvPr/>
        </p:nvSpPr>
        <p:spPr>
          <a:xfrm>
            <a:off x="1253715" y="518142"/>
            <a:ext cx="4419800" cy="338554"/>
          </a:xfrm>
          <a:prstGeom prst="rect">
            <a:avLst/>
          </a:prstGeom>
          <a:solidFill>
            <a:srgbClr val="FFFF00"/>
          </a:solidFill>
          <a:ln w="12700">
            <a:solidFill>
              <a:schemeClr val="tx1"/>
            </a:solidFill>
          </a:ln>
        </p:spPr>
        <p:txBody>
          <a:bodyPr wrap="none" rtlCol="1">
            <a:spAutoFit/>
          </a:bodyPr>
          <a:lstStyle/>
          <a:p>
            <a:r>
              <a:rPr lang="he-IL" sz="1600" b="1" dirty="0"/>
              <a:t>הרב קוק היה 'עזרא' של הדור אך לא היה לו 'נחמיה'</a:t>
            </a:r>
            <a:endParaRPr lang="he-IL" sz="1600" b="1" dirty="0">
              <a:solidFill>
                <a:srgbClr val="FF0000"/>
              </a:solidFill>
            </a:endParaRPr>
          </a:p>
        </p:txBody>
      </p:sp>
      <p:sp>
        <p:nvSpPr>
          <p:cNvPr id="3" name="TextBox 2"/>
          <p:cNvSpPr txBox="1"/>
          <p:nvPr/>
        </p:nvSpPr>
        <p:spPr>
          <a:xfrm>
            <a:off x="1054239" y="1049923"/>
            <a:ext cx="5021943" cy="3539430"/>
          </a:xfrm>
          <a:prstGeom prst="rect">
            <a:avLst/>
          </a:prstGeom>
          <a:noFill/>
          <a:ln w="38100">
            <a:solidFill>
              <a:srgbClr val="FF0000"/>
            </a:solidFill>
          </a:ln>
        </p:spPr>
        <p:txBody>
          <a:bodyPr wrap="square" rtlCol="1">
            <a:spAutoFit/>
          </a:bodyPr>
          <a:lstStyle/>
          <a:p>
            <a:r>
              <a:rPr lang="he-IL" sz="1400" dirty="0"/>
              <a:t>משהתמנה הרב יצחק </a:t>
            </a:r>
            <a:r>
              <a:rPr lang="he-IL" sz="1400" dirty="0" err="1"/>
              <a:t>אייויק</a:t>
            </a:r>
            <a:r>
              <a:rPr lang="he-IL" sz="1400" dirty="0"/>
              <a:t> הלוי הרצוג בראש רבני </a:t>
            </a:r>
            <a:r>
              <a:rPr lang="he-IL" sz="1400" dirty="0" err="1"/>
              <a:t>ארץ־ישראל</a:t>
            </a:r>
            <a:r>
              <a:rPr lang="he-IL" sz="1400" dirty="0"/>
              <a:t> (תרצ"ז), הוא נשא את דבריו בבית הכנסת "חורבת רבי יהודה החסידי, בעיר העתיקה בירושלים, ובין יתר דבריו אמר:</a:t>
            </a:r>
          </a:p>
          <a:p>
            <a:endParaRPr lang="he-IL" sz="1400" dirty="0"/>
          </a:p>
          <a:p>
            <a:r>
              <a:rPr lang="he-IL" sz="1400" dirty="0"/>
              <a:t>"... רטט עובר בי בהעלותי על לב, כי המקום אשר אני עומד עליו קודש הוא. כאן עמד הכהן הגדול מאחיו </a:t>
            </a:r>
            <a:r>
              <a:rPr lang="he-IL" sz="1400" dirty="0" err="1"/>
              <a:t>שקירמני</a:t>
            </a:r>
            <a:r>
              <a:rPr lang="he-IL" sz="1400" dirty="0"/>
              <a:t> פה, רבנו הגאון הצדיק, זכר צדיקי לברכה, רבי אברהם יצחק הכהן קוק זכותו תגן עלינו... הרב זצ"ל היה איש הרוח, כי מלבד מה שהיה שר התורה, היה גם שיר השירה ויפה הרוח, ודמה לכהן שנמשח בשמן המשחה, כאילו היה חי בימי יאשיהו, </a:t>
            </a:r>
            <a:r>
              <a:rPr lang="he-IL" sz="1400" dirty="0" err="1"/>
              <a:t>בשעדיין</a:t>
            </a:r>
            <a:r>
              <a:rPr lang="he-IL" sz="1400" dirty="0"/>
              <a:t> היה </a:t>
            </a:r>
            <a:r>
              <a:rPr lang="he-IL" sz="1400" dirty="0" smtClean="0"/>
              <a:t>שמן המשחה</a:t>
            </a:r>
            <a:r>
              <a:rPr lang="he-IL" sz="1400" dirty="0"/>
              <a:t>..."</a:t>
            </a:r>
          </a:p>
          <a:p>
            <a:endParaRPr lang="he-IL" sz="1400" dirty="0"/>
          </a:p>
          <a:p>
            <a:r>
              <a:rPr lang="he-IL" sz="1400" dirty="0"/>
              <a:t>וביום </a:t>
            </a:r>
            <a:r>
              <a:rPr lang="he-IL" sz="1400" dirty="0" err="1"/>
              <a:t>הזכרון</a:t>
            </a:r>
            <a:r>
              <a:rPr lang="he-IL" sz="1400" dirty="0"/>
              <a:t> לפטירתו של מרן הרב, נערכה אזכרה בביתו, בראשותו של </a:t>
            </a:r>
            <a:r>
              <a:rPr lang="he-IL" sz="1400" dirty="0" err="1"/>
              <a:t>הגרייא</a:t>
            </a:r>
            <a:r>
              <a:rPr lang="he-IL" sz="1400" dirty="0"/>
              <a:t> הרצוג. פתח הרב הרצוג בדברים על שיעור קומתו של הרב, דיבר בהתרגשות, ולפתע פרץ בבכי וקרא בקול</a:t>
            </a:r>
            <a:r>
              <a:rPr lang="he-IL" sz="1400" dirty="0" smtClean="0"/>
              <a:t>:</a:t>
            </a:r>
          </a:p>
          <a:p>
            <a:r>
              <a:rPr lang="he-IL" sz="1400" dirty="0" smtClean="0"/>
              <a:t>- </a:t>
            </a:r>
            <a:r>
              <a:rPr lang="he-IL" sz="1400" dirty="0"/>
              <a:t>"וכי יודעים אתם, רבותי, מי היה הרב קוק? - הוא היה ה'עזרא' </a:t>
            </a:r>
            <a:r>
              <a:rPr lang="he-IL" sz="1400" dirty="0" smtClean="0"/>
              <a:t>של הדור</a:t>
            </a:r>
            <a:r>
              <a:rPr lang="he-IL" sz="1400" dirty="0"/>
              <a:t>, אולם לא היה לו נחמיה".</a:t>
            </a:r>
          </a:p>
        </p:txBody>
      </p:sp>
    </p:spTree>
    <p:extLst>
      <p:ext uri="{BB962C8B-B14F-4D97-AF65-F5344CB8AC3E}">
        <p14:creationId xmlns:p14="http://schemas.microsoft.com/office/powerpoint/2010/main" val="3724457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12484D3B-117C-A38E-A94D-3DFA57359F46}"/>
              </a:ext>
            </a:extLst>
          </p:cNvPr>
          <p:cNvPicPr>
            <a:picLocks noChangeAspect="1"/>
          </p:cNvPicPr>
          <p:nvPr/>
        </p:nvPicPr>
        <p:blipFill>
          <a:blip r:embed="rId2"/>
          <a:srcRect l="1682" t="3922" r="9815" b="4720"/>
          <a:stretch/>
        </p:blipFill>
        <p:spPr>
          <a:xfrm>
            <a:off x="7767961" y="559293"/>
            <a:ext cx="3583713" cy="6099254"/>
          </a:xfrm>
          <a:prstGeom prst="rect">
            <a:avLst/>
          </a:prstGeom>
          <a:ln w="38100">
            <a:solidFill>
              <a:srgbClr val="FF0000"/>
            </a:solidFill>
          </a:ln>
        </p:spPr>
      </p:pic>
      <p:pic>
        <p:nvPicPr>
          <p:cNvPr id="5" name="תמונה 4">
            <a:extLst>
              <a:ext uri="{FF2B5EF4-FFF2-40B4-BE49-F238E27FC236}">
                <a16:creationId xmlns:a16="http://schemas.microsoft.com/office/drawing/2014/main" id="{44E2790C-07C1-4F0F-A927-80EA4777E306}"/>
              </a:ext>
            </a:extLst>
          </p:cNvPr>
          <p:cNvPicPr>
            <a:picLocks noChangeAspect="1"/>
          </p:cNvPicPr>
          <p:nvPr/>
        </p:nvPicPr>
        <p:blipFill>
          <a:blip r:embed="rId3"/>
          <a:srcRect l="5408" t="4907" r="6549" b="5725"/>
          <a:stretch/>
        </p:blipFill>
        <p:spPr>
          <a:xfrm>
            <a:off x="1388720" y="573739"/>
            <a:ext cx="3583713" cy="6070361"/>
          </a:xfrm>
          <a:prstGeom prst="rect">
            <a:avLst/>
          </a:prstGeom>
          <a:ln w="38100">
            <a:solidFill>
              <a:srgbClr val="FF0000"/>
            </a:solidFill>
          </a:ln>
        </p:spPr>
      </p:pic>
      <p:sp>
        <p:nvSpPr>
          <p:cNvPr id="2" name="תיבת טקסט 1">
            <a:extLst>
              <a:ext uri="{FF2B5EF4-FFF2-40B4-BE49-F238E27FC236}">
                <a16:creationId xmlns:a16="http://schemas.microsoft.com/office/drawing/2014/main" id="{C406B49C-2688-1B78-CFE5-CCD87C65B7AB}"/>
              </a:ext>
            </a:extLst>
          </p:cNvPr>
          <p:cNvSpPr txBox="1"/>
          <p:nvPr/>
        </p:nvSpPr>
        <p:spPr>
          <a:xfrm>
            <a:off x="3435656" y="128280"/>
            <a:ext cx="5320687" cy="338554"/>
          </a:xfrm>
          <a:prstGeom prst="rect">
            <a:avLst/>
          </a:prstGeom>
          <a:solidFill>
            <a:srgbClr val="FFFF00"/>
          </a:solidFill>
          <a:ln w="12700">
            <a:solidFill>
              <a:schemeClr val="tx1"/>
            </a:solidFill>
          </a:ln>
        </p:spPr>
        <p:txBody>
          <a:bodyPr wrap="none" rtlCol="1">
            <a:spAutoFit/>
          </a:bodyPr>
          <a:lstStyle/>
          <a:p>
            <a:r>
              <a:rPr lang="he-IL" sz="1600" b="1" dirty="0"/>
              <a:t>הספד נוסף של הרב הרצוג על הרב קוק, </a:t>
            </a:r>
            <a:r>
              <a:rPr lang="he-IL" sz="1600" b="1" dirty="0">
                <a:solidFill>
                  <a:srgbClr val="FF0000"/>
                </a:solidFill>
              </a:rPr>
              <a:t>ג' אלול תש"ח (1948)</a:t>
            </a:r>
          </a:p>
        </p:txBody>
      </p:sp>
    </p:spTree>
    <p:extLst>
      <p:ext uri="{BB962C8B-B14F-4D97-AF65-F5344CB8AC3E}">
        <p14:creationId xmlns:p14="http://schemas.microsoft.com/office/powerpoint/2010/main" val="3170188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27FF34A-6EAF-6BF1-7F0C-9C85EF8401CF}"/>
              </a:ext>
            </a:extLst>
          </p:cNvPr>
          <p:cNvPicPr>
            <a:picLocks noChangeAspect="1"/>
          </p:cNvPicPr>
          <p:nvPr/>
        </p:nvPicPr>
        <p:blipFill>
          <a:blip r:embed="rId2"/>
          <a:srcRect l="3803" t="6049" r="7146" b="4773"/>
          <a:stretch/>
        </p:blipFill>
        <p:spPr>
          <a:xfrm>
            <a:off x="6931239" y="113190"/>
            <a:ext cx="4174725" cy="6631619"/>
          </a:xfrm>
          <a:prstGeom prst="rect">
            <a:avLst/>
          </a:prstGeom>
          <a:ln w="38100">
            <a:solidFill>
              <a:srgbClr val="FF0000"/>
            </a:solidFill>
          </a:ln>
        </p:spPr>
      </p:pic>
      <p:pic>
        <p:nvPicPr>
          <p:cNvPr id="3" name="תמונה 2">
            <a:extLst>
              <a:ext uri="{FF2B5EF4-FFF2-40B4-BE49-F238E27FC236}">
                <a16:creationId xmlns:a16="http://schemas.microsoft.com/office/drawing/2014/main" id="{A06D412A-D7C1-6BF6-29B6-3D72FE8FBA79}"/>
              </a:ext>
            </a:extLst>
          </p:cNvPr>
          <p:cNvPicPr>
            <a:picLocks noChangeAspect="1"/>
          </p:cNvPicPr>
          <p:nvPr/>
        </p:nvPicPr>
        <p:blipFill>
          <a:blip r:embed="rId3"/>
          <a:srcRect l="5161" t="5239" r="9738" b="61454"/>
          <a:stretch/>
        </p:blipFill>
        <p:spPr>
          <a:xfrm>
            <a:off x="752006" y="113190"/>
            <a:ext cx="4867560" cy="3002872"/>
          </a:xfrm>
          <a:prstGeom prst="rect">
            <a:avLst/>
          </a:prstGeom>
          <a:ln w="38100">
            <a:solidFill>
              <a:srgbClr val="FF0000"/>
            </a:solidFill>
          </a:ln>
        </p:spPr>
      </p:pic>
    </p:spTree>
    <p:extLst>
      <p:ext uri="{BB962C8B-B14F-4D97-AF65-F5344CB8AC3E}">
        <p14:creationId xmlns:p14="http://schemas.microsoft.com/office/powerpoint/2010/main" val="2688048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403E2B0-83E0-9A90-498E-78AF77D59BD2}"/>
              </a:ext>
            </a:extLst>
          </p:cNvPr>
          <p:cNvPicPr>
            <a:picLocks noChangeAspect="1"/>
          </p:cNvPicPr>
          <p:nvPr/>
        </p:nvPicPr>
        <p:blipFill rotWithShape="1">
          <a:blip r:embed="rId2"/>
          <a:srcRect l="6481" t="3238" r="1991"/>
          <a:stretch/>
        </p:blipFill>
        <p:spPr>
          <a:xfrm>
            <a:off x="3950834" y="650284"/>
            <a:ext cx="4290332" cy="6034947"/>
          </a:xfrm>
          <a:prstGeom prst="rect">
            <a:avLst/>
          </a:prstGeom>
          <a:ln w="28575">
            <a:solidFill>
              <a:srgbClr val="FF0000"/>
            </a:solidFill>
          </a:ln>
        </p:spPr>
      </p:pic>
      <p:sp>
        <p:nvSpPr>
          <p:cNvPr id="4" name="תיבת טקסט 3">
            <a:extLst>
              <a:ext uri="{FF2B5EF4-FFF2-40B4-BE49-F238E27FC236}">
                <a16:creationId xmlns:a16="http://schemas.microsoft.com/office/drawing/2014/main" id="{882BE5AF-1685-7B29-DF01-055D20E7277D}"/>
              </a:ext>
            </a:extLst>
          </p:cNvPr>
          <p:cNvSpPr txBox="1"/>
          <p:nvPr/>
        </p:nvSpPr>
        <p:spPr>
          <a:xfrm>
            <a:off x="3135895" y="172769"/>
            <a:ext cx="5920210" cy="338554"/>
          </a:xfrm>
          <a:prstGeom prst="rect">
            <a:avLst/>
          </a:prstGeom>
          <a:solidFill>
            <a:srgbClr val="FFFF00"/>
          </a:solidFill>
          <a:ln>
            <a:solidFill>
              <a:schemeClr val="tx1"/>
            </a:solidFill>
          </a:ln>
        </p:spPr>
        <p:txBody>
          <a:bodyPr wrap="none" rtlCol="1">
            <a:spAutoFit/>
          </a:bodyPr>
          <a:lstStyle/>
          <a:p>
            <a:r>
              <a:rPr lang="he-IL" sz="1600" b="1" dirty="0"/>
              <a:t>'עצרת </a:t>
            </a:r>
            <a:r>
              <a:rPr lang="he-IL" sz="1600" b="1" dirty="0" err="1"/>
              <a:t>הראי"ה</a:t>
            </a:r>
            <a:r>
              <a:rPr lang="he-IL" sz="1600" b="1" dirty="0"/>
              <a:t>' בבית הכנסת 'ישורון' בירושלים, </a:t>
            </a:r>
            <a:r>
              <a:rPr lang="he-IL" sz="1600" b="1" dirty="0">
                <a:solidFill>
                  <a:srgbClr val="FF0000"/>
                </a:solidFill>
              </a:rPr>
              <a:t>ז' אלול תש"ח (1948)</a:t>
            </a:r>
          </a:p>
        </p:txBody>
      </p:sp>
    </p:spTree>
    <p:extLst>
      <p:ext uri="{BB962C8B-B14F-4D97-AF65-F5344CB8AC3E}">
        <p14:creationId xmlns:p14="http://schemas.microsoft.com/office/powerpoint/2010/main" val="2124048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B43409C-A743-63EA-102B-E41FF9820DFA}"/>
              </a:ext>
            </a:extLst>
          </p:cNvPr>
          <p:cNvPicPr>
            <a:picLocks noChangeAspect="1"/>
          </p:cNvPicPr>
          <p:nvPr/>
        </p:nvPicPr>
        <p:blipFill>
          <a:blip r:embed="rId2"/>
          <a:srcRect l="7208" b="2756"/>
          <a:stretch/>
        </p:blipFill>
        <p:spPr>
          <a:xfrm>
            <a:off x="3845387" y="703554"/>
            <a:ext cx="4501221" cy="5715001"/>
          </a:xfrm>
          <a:prstGeom prst="rect">
            <a:avLst/>
          </a:prstGeom>
          <a:ln w="38100">
            <a:solidFill>
              <a:srgbClr val="FF0000"/>
            </a:solidFill>
          </a:ln>
        </p:spPr>
      </p:pic>
      <p:sp>
        <p:nvSpPr>
          <p:cNvPr id="4" name="תיבת טקסט 3">
            <a:extLst>
              <a:ext uri="{FF2B5EF4-FFF2-40B4-BE49-F238E27FC236}">
                <a16:creationId xmlns:a16="http://schemas.microsoft.com/office/drawing/2014/main" id="{1EA1539B-3D96-20D8-86C0-EA1DF1F54B48}"/>
              </a:ext>
            </a:extLst>
          </p:cNvPr>
          <p:cNvSpPr txBox="1"/>
          <p:nvPr/>
        </p:nvSpPr>
        <p:spPr>
          <a:xfrm>
            <a:off x="4413486" y="170294"/>
            <a:ext cx="3365025" cy="338554"/>
          </a:xfrm>
          <a:prstGeom prst="rect">
            <a:avLst/>
          </a:prstGeom>
          <a:solidFill>
            <a:srgbClr val="FFFF00"/>
          </a:solidFill>
          <a:ln>
            <a:solidFill>
              <a:schemeClr val="tx1"/>
            </a:solidFill>
          </a:ln>
        </p:spPr>
        <p:txBody>
          <a:bodyPr wrap="none" rtlCol="1">
            <a:spAutoFit/>
          </a:bodyPr>
          <a:lstStyle/>
          <a:p>
            <a:r>
              <a:rPr lang="he-IL" sz="1600" b="1" dirty="0"/>
              <a:t>התוקף ההלכתי של כיבוש הארץ בימינו</a:t>
            </a:r>
          </a:p>
        </p:txBody>
      </p:sp>
      <p:sp>
        <p:nvSpPr>
          <p:cNvPr id="5" name="תיבת טקסט 4">
            <a:extLst>
              <a:ext uri="{FF2B5EF4-FFF2-40B4-BE49-F238E27FC236}">
                <a16:creationId xmlns:a16="http://schemas.microsoft.com/office/drawing/2014/main" id="{4647F208-721A-9F0F-65C6-E95D82C65862}"/>
              </a:ext>
            </a:extLst>
          </p:cNvPr>
          <p:cNvSpPr txBox="1"/>
          <p:nvPr/>
        </p:nvSpPr>
        <p:spPr>
          <a:xfrm>
            <a:off x="4041040" y="6134470"/>
            <a:ext cx="184731" cy="369332"/>
          </a:xfrm>
          <a:prstGeom prst="rect">
            <a:avLst/>
          </a:prstGeom>
          <a:noFill/>
        </p:spPr>
        <p:txBody>
          <a:bodyPr wrap="none" rtlCol="1">
            <a:spAutoFit/>
          </a:bodyPr>
          <a:lstStyle/>
          <a:p>
            <a:endParaRPr lang="he-IL" dirty="0"/>
          </a:p>
        </p:txBody>
      </p:sp>
      <p:sp>
        <p:nvSpPr>
          <p:cNvPr id="7" name="תיבת טקסט 6">
            <a:extLst>
              <a:ext uri="{FF2B5EF4-FFF2-40B4-BE49-F238E27FC236}">
                <a16:creationId xmlns:a16="http://schemas.microsoft.com/office/drawing/2014/main" id="{03CFA6D1-F114-55F0-2A3E-5C042F76CFD4}"/>
              </a:ext>
            </a:extLst>
          </p:cNvPr>
          <p:cNvSpPr txBox="1"/>
          <p:nvPr/>
        </p:nvSpPr>
        <p:spPr>
          <a:xfrm>
            <a:off x="3679648" y="6443984"/>
            <a:ext cx="5668539" cy="338554"/>
          </a:xfrm>
          <a:prstGeom prst="rect">
            <a:avLst/>
          </a:prstGeom>
          <a:noFill/>
        </p:spPr>
        <p:txBody>
          <a:bodyPr wrap="none" rtlCol="1">
            <a:spAutoFit/>
          </a:bodyPr>
          <a:lstStyle/>
          <a:p>
            <a:r>
              <a:rPr lang="he-IL" sz="1600" b="1" dirty="0"/>
              <a:t>הרב הרצוג, פסקים וכתבים (הרב שלמה שפירא – עורך), ג, עמ' </a:t>
            </a:r>
            <a:r>
              <a:rPr lang="he-IL" sz="1600" b="1" dirty="0" err="1"/>
              <a:t>קנג</a:t>
            </a:r>
            <a:endParaRPr lang="he-IL" sz="1600" b="1" dirty="0"/>
          </a:p>
        </p:txBody>
      </p:sp>
      <p:sp>
        <p:nvSpPr>
          <p:cNvPr id="9" name="תיבת טקסט 8">
            <a:extLst>
              <a:ext uri="{FF2B5EF4-FFF2-40B4-BE49-F238E27FC236}">
                <a16:creationId xmlns:a16="http://schemas.microsoft.com/office/drawing/2014/main" id="{126C99C5-1CD4-FF0C-DD39-8293F96273B4}"/>
              </a:ext>
            </a:extLst>
          </p:cNvPr>
          <p:cNvSpPr txBox="1"/>
          <p:nvPr/>
        </p:nvSpPr>
        <p:spPr>
          <a:xfrm>
            <a:off x="3932807" y="4279037"/>
            <a:ext cx="4396045" cy="577048"/>
          </a:xfrm>
          <a:prstGeom prst="rect">
            <a:avLst/>
          </a:prstGeom>
          <a:noFill/>
          <a:ln w="19050">
            <a:solidFill>
              <a:srgbClr val="0000FF"/>
            </a:solidFill>
          </a:ln>
        </p:spPr>
        <p:txBody>
          <a:bodyPr wrap="square" rtlCol="1">
            <a:spAutoFit/>
          </a:bodyPr>
          <a:lstStyle/>
          <a:p>
            <a:endParaRPr lang="he-IL" dirty="0"/>
          </a:p>
        </p:txBody>
      </p:sp>
    </p:spTree>
    <p:extLst>
      <p:ext uri="{BB962C8B-B14F-4D97-AF65-F5344CB8AC3E}">
        <p14:creationId xmlns:p14="http://schemas.microsoft.com/office/powerpoint/2010/main" val="3583822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F0A937B-2C8F-822D-3139-04CBE9F30002}"/>
              </a:ext>
            </a:extLst>
          </p:cNvPr>
          <p:cNvPicPr>
            <a:picLocks noChangeAspect="1"/>
          </p:cNvPicPr>
          <p:nvPr/>
        </p:nvPicPr>
        <p:blipFill>
          <a:blip r:embed="rId2"/>
          <a:srcRect t="4490" b="1355"/>
          <a:stretch/>
        </p:blipFill>
        <p:spPr>
          <a:xfrm>
            <a:off x="7229222" y="564935"/>
            <a:ext cx="4188017" cy="6169983"/>
          </a:xfrm>
          <a:prstGeom prst="rect">
            <a:avLst/>
          </a:prstGeom>
          <a:ln w="38100">
            <a:solidFill>
              <a:srgbClr val="FF0000"/>
            </a:solidFill>
          </a:ln>
        </p:spPr>
      </p:pic>
      <p:pic>
        <p:nvPicPr>
          <p:cNvPr id="5" name="תמונה 4">
            <a:extLst>
              <a:ext uri="{FF2B5EF4-FFF2-40B4-BE49-F238E27FC236}">
                <a16:creationId xmlns:a16="http://schemas.microsoft.com/office/drawing/2014/main" id="{11E11775-1F8A-94F2-5B76-28418F433DC2}"/>
              </a:ext>
            </a:extLst>
          </p:cNvPr>
          <p:cNvPicPr>
            <a:picLocks noChangeAspect="1"/>
          </p:cNvPicPr>
          <p:nvPr/>
        </p:nvPicPr>
        <p:blipFill>
          <a:blip r:embed="rId3"/>
          <a:srcRect t="16961" b="31568"/>
          <a:stretch/>
        </p:blipFill>
        <p:spPr>
          <a:xfrm rot="10800000">
            <a:off x="1241298" y="630312"/>
            <a:ext cx="5175408" cy="497150"/>
          </a:xfrm>
          <a:prstGeom prst="rect">
            <a:avLst/>
          </a:prstGeom>
          <a:ln w="38100">
            <a:solidFill>
              <a:srgbClr val="FF0000"/>
            </a:solidFill>
          </a:ln>
        </p:spPr>
      </p:pic>
      <p:sp>
        <p:nvSpPr>
          <p:cNvPr id="8" name="תיבת טקסט 7">
            <a:extLst>
              <a:ext uri="{FF2B5EF4-FFF2-40B4-BE49-F238E27FC236}">
                <a16:creationId xmlns:a16="http://schemas.microsoft.com/office/drawing/2014/main" id="{09A8CAF0-E922-F330-ECE3-1D7A72AEAA0C}"/>
              </a:ext>
            </a:extLst>
          </p:cNvPr>
          <p:cNvSpPr txBox="1"/>
          <p:nvPr/>
        </p:nvSpPr>
        <p:spPr>
          <a:xfrm>
            <a:off x="919677" y="1198486"/>
            <a:ext cx="5694187" cy="584775"/>
          </a:xfrm>
          <a:prstGeom prst="rect">
            <a:avLst/>
          </a:prstGeom>
          <a:noFill/>
        </p:spPr>
        <p:txBody>
          <a:bodyPr wrap="none" rtlCol="1">
            <a:spAutoFit/>
          </a:bodyPr>
          <a:lstStyle/>
          <a:p>
            <a:r>
              <a:rPr lang="he-IL" sz="1600" b="1" dirty="0"/>
              <a:t>הרב הרצוג, תחוקה לישראל על פי התורה (איתמר </a:t>
            </a:r>
            <a:r>
              <a:rPr lang="he-IL" sz="1600" b="1" dirty="0" err="1"/>
              <a:t>ורהפטיג</a:t>
            </a:r>
            <a:r>
              <a:rPr lang="he-IL" sz="1600" b="1" dirty="0"/>
              <a:t> (עורך), </a:t>
            </a:r>
          </a:p>
          <a:p>
            <a:r>
              <a:rPr lang="he-IL" sz="1600" b="1" dirty="0"/>
              <a:t>א, עמ' 129-130</a:t>
            </a:r>
          </a:p>
        </p:txBody>
      </p:sp>
      <p:sp>
        <p:nvSpPr>
          <p:cNvPr id="9" name="תיבת טקסט 8">
            <a:extLst>
              <a:ext uri="{FF2B5EF4-FFF2-40B4-BE49-F238E27FC236}">
                <a16:creationId xmlns:a16="http://schemas.microsoft.com/office/drawing/2014/main" id="{D976F9BA-5DC3-A909-65A4-23DB2D9F1695}"/>
              </a:ext>
            </a:extLst>
          </p:cNvPr>
          <p:cNvSpPr txBox="1"/>
          <p:nvPr/>
        </p:nvSpPr>
        <p:spPr>
          <a:xfrm>
            <a:off x="4466387" y="123082"/>
            <a:ext cx="3259226" cy="338554"/>
          </a:xfrm>
          <a:prstGeom prst="rect">
            <a:avLst/>
          </a:prstGeom>
          <a:solidFill>
            <a:srgbClr val="FFFF00"/>
          </a:solidFill>
          <a:ln>
            <a:solidFill>
              <a:schemeClr val="tx1"/>
            </a:solidFill>
          </a:ln>
        </p:spPr>
        <p:txBody>
          <a:bodyPr wrap="none" rtlCol="1">
            <a:spAutoFit/>
          </a:bodyPr>
          <a:lstStyle/>
          <a:p>
            <a:r>
              <a:rPr lang="he-IL" sz="1600" b="1" dirty="0"/>
              <a:t>על הקמת המדינה קודם ביאת המשיח</a:t>
            </a:r>
          </a:p>
        </p:txBody>
      </p:sp>
      <p:sp>
        <p:nvSpPr>
          <p:cNvPr id="10" name="תיבת טקסט 9">
            <a:extLst>
              <a:ext uri="{FF2B5EF4-FFF2-40B4-BE49-F238E27FC236}">
                <a16:creationId xmlns:a16="http://schemas.microsoft.com/office/drawing/2014/main" id="{6FE051E3-893F-69E6-485E-BFFE27AC7682}"/>
              </a:ext>
            </a:extLst>
          </p:cNvPr>
          <p:cNvSpPr txBox="1"/>
          <p:nvPr/>
        </p:nvSpPr>
        <p:spPr>
          <a:xfrm>
            <a:off x="7341834" y="6001305"/>
            <a:ext cx="3977196" cy="390617"/>
          </a:xfrm>
          <a:prstGeom prst="rect">
            <a:avLst/>
          </a:prstGeom>
          <a:noFill/>
          <a:ln w="19050">
            <a:solidFill>
              <a:srgbClr val="0000FF"/>
            </a:solidFill>
          </a:ln>
        </p:spPr>
        <p:txBody>
          <a:bodyPr wrap="square" rtlCol="1">
            <a:spAutoFit/>
          </a:bodyPr>
          <a:lstStyle/>
          <a:p>
            <a:endParaRPr lang="he-IL" dirty="0"/>
          </a:p>
        </p:txBody>
      </p:sp>
      <p:pic>
        <p:nvPicPr>
          <p:cNvPr id="12" name="תמונה 11">
            <a:extLst>
              <a:ext uri="{FF2B5EF4-FFF2-40B4-BE49-F238E27FC236}">
                <a16:creationId xmlns:a16="http://schemas.microsoft.com/office/drawing/2014/main" id="{3659B494-F903-B714-04F0-4CD08F3014B7}"/>
              </a:ext>
            </a:extLst>
          </p:cNvPr>
          <p:cNvPicPr>
            <a:picLocks noChangeAspect="1"/>
          </p:cNvPicPr>
          <p:nvPr/>
        </p:nvPicPr>
        <p:blipFill>
          <a:blip r:embed="rId4"/>
          <a:stretch>
            <a:fillRect/>
          </a:stretch>
        </p:blipFill>
        <p:spPr>
          <a:xfrm>
            <a:off x="1429306" y="653849"/>
            <a:ext cx="4784290" cy="414564"/>
          </a:xfrm>
          <a:prstGeom prst="rect">
            <a:avLst/>
          </a:prstGeom>
        </p:spPr>
      </p:pic>
    </p:spTree>
    <p:extLst>
      <p:ext uri="{BB962C8B-B14F-4D97-AF65-F5344CB8AC3E}">
        <p14:creationId xmlns:p14="http://schemas.microsoft.com/office/powerpoint/2010/main" val="2612831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E83A106-6C12-5CCD-2C5F-B168B336DD3B}"/>
              </a:ext>
            </a:extLst>
          </p:cNvPr>
          <p:cNvPicPr>
            <a:picLocks noChangeAspect="1"/>
          </p:cNvPicPr>
          <p:nvPr/>
        </p:nvPicPr>
        <p:blipFill>
          <a:blip r:embed="rId2"/>
          <a:srcRect t="6737" r="504" b="48678"/>
          <a:stretch/>
        </p:blipFill>
        <p:spPr>
          <a:xfrm>
            <a:off x="1198484" y="770511"/>
            <a:ext cx="10080083" cy="5594777"/>
          </a:xfrm>
          <a:prstGeom prst="rect">
            <a:avLst/>
          </a:prstGeom>
          <a:ln w="38100">
            <a:solidFill>
              <a:srgbClr val="FF0000"/>
            </a:solidFill>
          </a:ln>
        </p:spPr>
      </p:pic>
      <p:sp>
        <p:nvSpPr>
          <p:cNvPr id="7" name="תיבת טקסט 6">
            <a:extLst>
              <a:ext uri="{FF2B5EF4-FFF2-40B4-BE49-F238E27FC236}">
                <a16:creationId xmlns:a16="http://schemas.microsoft.com/office/drawing/2014/main" id="{0E91C075-F6D8-BEAF-05F1-083CFE8FAF7D}"/>
              </a:ext>
            </a:extLst>
          </p:cNvPr>
          <p:cNvSpPr txBox="1"/>
          <p:nvPr/>
        </p:nvSpPr>
        <p:spPr>
          <a:xfrm>
            <a:off x="1198484" y="3856475"/>
            <a:ext cx="4154750" cy="2508813"/>
          </a:xfrm>
          <a:prstGeom prst="rect">
            <a:avLst/>
          </a:prstGeom>
          <a:solidFill>
            <a:schemeClr val="bg1"/>
          </a:solidFill>
        </p:spPr>
        <p:txBody>
          <a:bodyPr wrap="square" rtlCol="1">
            <a:spAutoFit/>
          </a:bodyPr>
          <a:lstStyle/>
          <a:p>
            <a:endParaRPr lang="he-IL" dirty="0"/>
          </a:p>
        </p:txBody>
      </p:sp>
      <p:sp>
        <p:nvSpPr>
          <p:cNvPr id="8" name="תיבת טקסט 7">
            <a:extLst>
              <a:ext uri="{FF2B5EF4-FFF2-40B4-BE49-F238E27FC236}">
                <a16:creationId xmlns:a16="http://schemas.microsoft.com/office/drawing/2014/main" id="{487C0ACB-C1AF-AC7F-E720-E78E980E11AE}"/>
              </a:ext>
            </a:extLst>
          </p:cNvPr>
          <p:cNvSpPr txBox="1"/>
          <p:nvPr/>
        </p:nvSpPr>
        <p:spPr>
          <a:xfrm>
            <a:off x="8614551" y="6449512"/>
            <a:ext cx="435005" cy="338554"/>
          </a:xfrm>
          <a:prstGeom prst="rect">
            <a:avLst/>
          </a:prstGeom>
          <a:solidFill>
            <a:srgbClr val="FFFF00"/>
          </a:solidFill>
          <a:ln>
            <a:solidFill>
              <a:schemeClr val="tx1"/>
            </a:solidFill>
          </a:ln>
        </p:spPr>
        <p:txBody>
          <a:bodyPr wrap="square" rtlCol="1">
            <a:spAutoFit/>
          </a:bodyPr>
          <a:lstStyle/>
          <a:p>
            <a:r>
              <a:rPr lang="he-IL" sz="1600" b="1" dirty="0"/>
              <a:t>א.</a:t>
            </a:r>
          </a:p>
        </p:txBody>
      </p:sp>
      <p:sp>
        <p:nvSpPr>
          <p:cNvPr id="9" name="תיבת טקסט 8">
            <a:extLst>
              <a:ext uri="{FF2B5EF4-FFF2-40B4-BE49-F238E27FC236}">
                <a16:creationId xmlns:a16="http://schemas.microsoft.com/office/drawing/2014/main" id="{83C94403-9956-C357-FE2C-0D1C9870A090}"/>
              </a:ext>
            </a:extLst>
          </p:cNvPr>
          <p:cNvSpPr txBox="1"/>
          <p:nvPr/>
        </p:nvSpPr>
        <p:spPr>
          <a:xfrm>
            <a:off x="6421516" y="6449512"/>
            <a:ext cx="435005" cy="338554"/>
          </a:xfrm>
          <a:prstGeom prst="rect">
            <a:avLst/>
          </a:prstGeom>
          <a:solidFill>
            <a:srgbClr val="FFFF00"/>
          </a:solidFill>
          <a:ln>
            <a:solidFill>
              <a:schemeClr val="tx1"/>
            </a:solidFill>
          </a:ln>
        </p:spPr>
        <p:txBody>
          <a:bodyPr wrap="square" rtlCol="1">
            <a:spAutoFit/>
          </a:bodyPr>
          <a:lstStyle/>
          <a:p>
            <a:r>
              <a:rPr lang="he-IL" sz="1600" b="1" dirty="0"/>
              <a:t>ב.</a:t>
            </a:r>
          </a:p>
        </p:txBody>
      </p:sp>
      <p:sp>
        <p:nvSpPr>
          <p:cNvPr id="11" name="תיבת טקסט 10">
            <a:extLst>
              <a:ext uri="{FF2B5EF4-FFF2-40B4-BE49-F238E27FC236}">
                <a16:creationId xmlns:a16="http://schemas.microsoft.com/office/drawing/2014/main" id="{B178FEB6-1E90-2B88-CAD1-D39EEB4AA19C}"/>
              </a:ext>
            </a:extLst>
          </p:cNvPr>
          <p:cNvSpPr txBox="1"/>
          <p:nvPr/>
        </p:nvSpPr>
        <p:spPr>
          <a:xfrm>
            <a:off x="3885556" y="198375"/>
            <a:ext cx="4549643" cy="338554"/>
          </a:xfrm>
          <a:prstGeom prst="rect">
            <a:avLst/>
          </a:prstGeom>
          <a:solidFill>
            <a:srgbClr val="FFFF00"/>
          </a:solidFill>
          <a:ln>
            <a:solidFill>
              <a:schemeClr val="tx1"/>
            </a:solidFill>
          </a:ln>
        </p:spPr>
        <p:txBody>
          <a:bodyPr wrap="none" rtlCol="1">
            <a:spAutoFit/>
          </a:bodyPr>
          <a:lstStyle/>
          <a:p>
            <a:r>
              <a:rPr lang="he-IL" sz="1600" b="1" dirty="0"/>
              <a:t>הרב הרצוג כממשיך </a:t>
            </a:r>
            <a:r>
              <a:rPr lang="he-IL" sz="1600" b="1" dirty="0" err="1"/>
              <a:t>חזון</a:t>
            </a:r>
            <a:r>
              <a:rPr lang="he-IL" sz="1600" b="1" dirty="0"/>
              <a:t> המשפט העברי של הרב קוק</a:t>
            </a:r>
          </a:p>
        </p:txBody>
      </p:sp>
      <p:sp>
        <p:nvSpPr>
          <p:cNvPr id="12" name="תיבת טקסט 11">
            <a:extLst>
              <a:ext uri="{FF2B5EF4-FFF2-40B4-BE49-F238E27FC236}">
                <a16:creationId xmlns:a16="http://schemas.microsoft.com/office/drawing/2014/main" id="{C8117129-D16B-EF58-AF94-749FE86F5141}"/>
              </a:ext>
            </a:extLst>
          </p:cNvPr>
          <p:cNvSpPr txBox="1"/>
          <p:nvPr/>
        </p:nvSpPr>
        <p:spPr>
          <a:xfrm>
            <a:off x="2116694" y="5892450"/>
            <a:ext cx="2056973" cy="338554"/>
          </a:xfrm>
          <a:prstGeom prst="rect">
            <a:avLst/>
          </a:prstGeom>
          <a:solidFill>
            <a:srgbClr val="FFFF00"/>
          </a:solidFill>
          <a:ln>
            <a:solidFill>
              <a:schemeClr val="tx1"/>
            </a:solidFill>
          </a:ln>
        </p:spPr>
        <p:txBody>
          <a:bodyPr wrap="none" rtlCol="1">
            <a:spAutoFit/>
          </a:bodyPr>
          <a:lstStyle/>
          <a:p>
            <a:r>
              <a:rPr lang="he-IL" sz="1600" b="1" dirty="0"/>
              <a:t>המשך בשקופית הבאה</a:t>
            </a:r>
          </a:p>
        </p:txBody>
      </p:sp>
    </p:spTree>
    <p:extLst>
      <p:ext uri="{BB962C8B-B14F-4D97-AF65-F5344CB8AC3E}">
        <p14:creationId xmlns:p14="http://schemas.microsoft.com/office/powerpoint/2010/main" val="1317764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F22002D-7B03-0788-43C1-DF2F9E67BC0F}"/>
              </a:ext>
            </a:extLst>
          </p:cNvPr>
          <p:cNvPicPr>
            <a:picLocks noChangeAspect="1"/>
          </p:cNvPicPr>
          <p:nvPr/>
        </p:nvPicPr>
        <p:blipFill>
          <a:blip r:embed="rId2"/>
          <a:srcRect l="41500" r="323"/>
          <a:stretch/>
        </p:blipFill>
        <p:spPr>
          <a:xfrm>
            <a:off x="2943908" y="114884"/>
            <a:ext cx="6304183" cy="6628232"/>
          </a:xfrm>
          <a:prstGeom prst="rect">
            <a:avLst/>
          </a:prstGeom>
          <a:ln w="38100">
            <a:solidFill>
              <a:srgbClr val="FF0000"/>
            </a:solidFill>
          </a:ln>
        </p:spPr>
      </p:pic>
      <p:sp>
        <p:nvSpPr>
          <p:cNvPr id="3" name="תיבת טקסט 2">
            <a:extLst>
              <a:ext uri="{FF2B5EF4-FFF2-40B4-BE49-F238E27FC236}">
                <a16:creationId xmlns:a16="http://schemas.microsoft.com/office/drawing/2014/main" id="{034B99C9-0DA1-5DA3-1E9E-A2BD4E0207BB}"/>
              </a:ext>
            </a:extLst>
          </p:cNvPr>
          <p:cNvSpPr txBox="1"/>
          <p:nvPr/>
        </p:nvSpPr>
        <p:spPr>
          <a:xfrm>
            <a:off x="432700" y="6158341"/>
            <a:ext cx="2390398" cy="584775"/>
          </a:xfrm>
          <a:prstGeom prst="rect">
            <a:avLst/>
          </a:prstGeom>
          <a:noFill/>
        </p:spPr>
        <p:txBody>
          <a:bodyPr wrap="none" rtlCol="1">
            <a:spAutoFit/>
          </a:bodyPr>
          <a:lstStyle/>
          <a:p>
            <a:r>
              <a:rPr lang="he-IL" sz="1600" b="1" dirty="0"/>
              <a:t>בית הרב, מגד ירחים 119, </a:t>
            </a:r>
          </a:p>
          <a:p>
            <a:r>
              <a:rPr lang="he-IL" sz="1600" b="1" dirty="0"/>
              <a:t>אלול תשס"ט</a:t>
            </a:r>
          </a:p>
        </p:txBody>
      </p:sp>
      <p:sp>
        <p:nvSpPr>
          <p:cNvPr id="4" name="תיבת טקסט 3">
            <a:extLst>
              <a:ext uri="{FF2B5EF4-FFF2-40B4-BE49-F238E27FC236}">
                <a16:creationId xmlns:a16="http://schemas.microsoft.com/office/drawing/2014/main" id="{4D82A11D-D180-67E9-80C2-7B599CDEF02D}"/>
              </a:ext>
            </a:extLst>
          </p:cNvPr>
          <p:cNvSpPr txBox="1"/>
          <p:nvPr/>
        </p:nvSpPr>
        <p:spPr>
          <a:xfrm>
            <a:off x="7399859" y="133316"/>
            <a:ext cx="435005" cy="338554"/>
          </a:xfrm>
          <a:prstGeom prst="rect">
            <a:avLst/>
          </a:prstGeom>
          <a:solidFill>
            <a:srgbClr val="FFFF00"/>
          </a:solidFill>
          <a:ln>
            <a:solidFill>
              <a:schemeClr val="tx1"/>
            </a:solidFill>
          </a:ln>
        </p:spPr>
        <p:txBody>
          <a:bodyPr wrap="square" rtlCol="1">
            <a:spAutoFit/>
          </a:bodyPr>
          <a:lstStyle/>
          <a:p>
            <a:r>
              <a:rPr lang="he-IL" sz="1600" b="1" dirty="0"/>
              <a:t>א.</a:t>
            </a:r>
          </a:p>
        </p:txBody>
      </p:sp>
      <p:sp>
        <p:nvSpPr>
          <p:cNvPr id="5" name="תיבת טקסט 4">
            <a:extLst>
              <a:ext uri="{FF2B5EF4-FFF2-40B4-BE49-F238E27FC236}">
                <a16:creationId xmlns:a16="http://schemas.microsoft.com/office/drawing/2014/main" id="{21AD923E-A9C9-4843-AFD8-FB01C3A84F8C}"/>
              </a:ext>
            </a:extLst>
          </p:cNvPr>
          <p:cNvSpPr txBox="1"/>
          <p:nvPr/>
        </p:nvSpPr>
        <p:spPr>
          <a:xfrm>
            <a:off x="2448498" y="106683"/>
            <a:ext cx="435005" cy="338554"/>
          </a:xfrm>
          <a:prstGeom prst="rect">
            <a:avLst/>
          </a:prstGeom>
          <a:solidFill>
            <a:srgbClr val="FFFF00"/>
          </a:solidFill>
          <a:ln>
            <a:solidFill>
              <a:schemeClr val="tx1"/>
            </a:solidFill>
          </a:ln>
        </p:spPr>
        <p:txBody>
          <a:bodyPr wrap="square" rtlCol="1">
            <a:spAutoFit/>
          </a:bodyPr>
          <a:lstStyle/>
          <a:p>
            <a:r>
              <a:rPr lang="he-IL" sz="1600" b="1" dirty="0"/>
              <a:t>ב.</a:t>
            </a:r>
          </a:p>
        </p:txBody>
      </p:sp>
    </p:spTree>
    <p:extLst>
      <p:ext uri="{BB962C8B-B14F-4D97-AF65-F5344CB8AC3E}">
        <p14:creationId xmlns:p14="http://schemas.microsoft.com/office/powerpoint/2010/main" val="3245095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D5AE7F4-78B9-5028-57F5-269AF332BA9B}"/>
              </a:ext>
            </a:extLst>
          </p:cNvPr>
          <p:cNvPicPr>
            <a:picLocks noChangeAspect="1"/>
          </p:cNvPicPr>
          <p:nvPr/>
        </p:nvPicPr>
        <p:blipFill>
          <a:blip r:embed="rId2"/>
          <a:srcRect t="7946" b="47055"/>
          <a:stretch/>
        </p:blipFill>
        <p:spPr>
          <a:xfrm>
            <a:off x="1849218" y="685745"/>
            <a:ext cx="8493559" cy="5672750"/>
          </a:xfrm>
          <a:prstGeom prst="rect">
            <a:avLst/>
          </a:prstGeom>
          <a:ln w="38100">
            <a:solidFill>
              <a:srgbClr val="FF0000"/>
            </a:solidFill>
          </a:ln>
        </p:spPr>
      </p:pic>
      <p:sp>
        <p:nvSpPr>
          <p:cNvPr id="8" name="תיבת טקסט 7">
            <a:extLst>
              <a:ext uri="{FF2B5EF4-FFF2-40B4-BE49-F238E27FC236}">
                <a16:creationId xmlns:a16="http://schemas.microsoft.com/office/drawing/2014/main" id="{291E2F66-9342-C628-BA41-84533AC4E603}"/>
              </a:ext>
            </a:extLst>
          </p:cNvPr>
          <p:cNvSpPr txBox="1"/>
          <p:nvPr/>
        </p:nvSpPr>
        <p:spPr>
          <a:xfrm>
            <a:off x="2923713" y="6423966"/>
            <a:ext cx="435005" cy="338554"/>
          </a:xfrm>
          <a:prstGeom prst="rect">
            <a:avLst/>
          </a:prstGeom>
          <a:solidFill>
            <a:srgbClr val="FFFF00"/>
          </a:solidFill>
          <a:ln>
            <a:solidFill>
              <a:schemeClr val="tx1"/>
            </a:solidFill>
          </a:ln>
        </p:spPr>
        <p:txBody>
          <a:bodyPr wrap="square" rtlCol="1">
            <a:spAutoFit/>
          </a:bodyPr>
          <a:lstStyle/>
          <a:p>
            <a:r>
              <a:rPr lang="he-IL" sz="1600" b="1" dirty="0"/>
              <a:t>ב.</a:t>
            </a:r>
          </a:p>
        </p:txBody>
      </p:sp>
      <p:sp>
        <p:nvSpPr>
          <p:cNvPr id="9" name="תיבת טקסט 8">
            <a:extLst>
              <a:ext uri="{FF2B5EF4-FFF2-40B4-BE49-F238E27FC236}">
                <a16:creationId xmlns:a16="http://schemas.microsoft.com/office/drawing/2014/main" id="{67822386-93A6-3A4E-7041-735AB53FCFD3}"/>
              </a:ext>
            </a:extLst>
          </p:cNvPr>
          <p:cNvSpPr txBox="1"/>
          <p:nvPr/>
        </p:nvSpPr>
        <p:spPr>
          <a:xfrm>
            <a:off x="5242879" y="6423966"/>
            <a:ext cx="435005" cy="338554"/>
          </a:xfrm>
          <a:prstGeom prst="rect">
            <a:avLst/>
          </a:prstGeom>
          <a:solidFill>
            <a:srgbClr val="FFFF00"/>
          </a:solidFill>
          <a:ln>
            <a:solidFill>
              <a:schemeClr val="tx1"/>
            </a:solidFill>
          </a:ln>
        </p:spPr>
        <p:txBody>
          <a:bodyPr wrap="square" rtlCol="1">
            <a:spAutoFit/>
          </a:bodyPr>
          <a:lstStyle/>
          <a:p>
            <a:r>
              <a:rPr lang="he-IL" sz="1600" b="1" dirty="0"/>
              <a:t>א.</a:t>
            </a:r>
          </a:p>
        </p:txBody>
      </p:sp>
      <p:sp>
        <p:nvSpPr>
          <p:cNvPr id="10" name="תיבת טקסט 9">
            <a:extLst>
              <a:ext uri="{FF2B5EF4-FFF2-40B4-BE49-F238E27FC236}">
                <a16:creationId xmlns:a16="http://schemas.microsoft.com/office/drawing/2014/main" id="{2FC2DF5D-B2DD-8295-9C92-1672986FAA3E}"/>
              </a:ext>
            </a:extLst>
          </p:cNvPr>
          <p:cNvSpPr txBox="1"/>
          <p:nvPr/>
        </p:nvSpPr>
        <p:spPr>
          <a:xfrm>
            <a:off x="4401462" y="160951"/>
            <a:ext cx="3389069" cy="338554"/>
          </a:xfrm>
          <a:prstGeom prst="rect">
            <a:avLst/>
          </a:prstGeom>
          <a:solidFill>
            <a:srgbClr val="FFFF00"/>
          </a:solidFill>
          <a:ln>
            <a:solidFill>
              <a:schemeClr val="tx1"/>
            </a:solidFill>
          </a:ln>
        </p:spPr>
        <p:txBody>
          <a:bodyPr wrap="none" rtlCol="1">
            <a:spAutoFit/>
          </a:bodyPr>
          <a:lstStyle/>
          <a:p>
            <a:r>
              <a:rPr lang="he-IL" sz="1600" b="1" dirty="0"/>
              <a:t>בין מרן </a:t>
            </a:r>
            <a:r>
              <a:rPr lang="he-IL" sz="1600" b="1" dirty="0" err="1"/>
              <a:t>הראי"ה</a:t>
            </a:r>
            <a:r>
              <a:rPr lang="he-IL" sz="1600" b="1" dirty="0"/>
              <a:t> קוק לרב י. א. ה. הרצוג</a:t>
            </a:r>
          </a:p>
        </p:txBody>
      </p:sp>
      <p:sp>
        <p:nvSpPr>
          <p:cNvPr id="11" name="תיבת טקסט 10">
            <a:extLst>
              <a:ext uri="{FF2B5EF4-FFF2-40B4-BE49-F238E27FC236}">
                <a16:creationId xmlns:a16="http://schemas.microsoft.com/office/drawing/2014/main" id="{4E61A521-5504-56B5-7FE9-542459A4EB97}"/>
              </a:ext>
            </a:extLst>
          </p:cNvPr>
          <p:cNvSpPr txBox="1"/>
          <p:nvPr/>
        </p:nvSpPr>
        <p:spPr>
          <a:xfrm>
            <a:off x="6374167" y="3746377"/>
            <a:ext cx="3968610" cy="2612118"/>
          </a:xfrm>
          <a:prstGeom prst="rect">
            <a:avLst/>
          </a:prstGeom>
          <a:solidFill>
            <a:schemeClr val="bg1"/>
          </a:solid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511B314C-8B3F-39D5-A712-77AE0351F576}"/>
              </a:ext>
            </a:extLst>
          </p:cNvPr>
          <p:cNvSpPr txBox="1"/>
          <p:nvPr/>
        </p:nvSpPr>
        <p:spPr>
          <a:xfrm>
            <a:off x="7241115" y="5912969"/>
            <a:ext cx="2057160" cy="338554"/>
          </a:xfrm>
          <a:prstGeom prst="rect">
            <a:avLst/>
          </a:prstGeom>
          <a:solidFill>
            <a:srgbClr val="FFFF00"/>
          </a:solidFill>
          <a:ln>
            <a:solidFill>
              <a:schemeClr val="tx1"/>
            </a:solidFill>
          </a:ln>
        </p:spPr>
        <p:txBody>
          <a:bodyPr wrap="square" rtlCol="1">
            <a:spAutoFit/>
          </a:bodyPr>
          <a:lstStyle/>
          <a:p>
            <a:r>
              <a:rPr lang="he-IL" sz="1600" b="1" dirty="0"/>
              <a:t>המשך בשקופית הבאה</a:t>
            </a:r>
          </a:p>
        </p:txBody>
      </p:sp>
    </p:spTree>
    <p:extLst>
      <p:ext uri="{BB962C8B-B14F-4D97-AF65-F5344CB8AC3E}">
        <p14:creationId xmlns:p14="http://schemas.microsoft.com/office/powerpoint/2010/main" val="264385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6D12CE76-7FB8-E335-66C4-D062AA254970}"/>
              </a:ext>
            </a:extLst>
          </p:cNvPr>
          <p:cNvSpPr txBox="1"/>
          <p:nvPr/>
        </p:nvSpPr>
        <p:spPr>
          <a:xfrm>
            <a:off x="5352847" y="310718"/>
            <a:ext cx="1486305" cy="338554"/>
          </a:xfrm>
          <a:prstGeom prst="rect">
            <a:avLst/>
          </a:prstGeom>
          <a:solidFill>
            <a:srgbClr val="FFFF00"/>
          </a:solidFill>
          <a:ln>
            <a:solidFill>
              <a:schemeClr val="tx1"/>
            </a:solidFill>
          </a:ln>
        </p:spPr>
        <p:txBody>
          <a:bodyPr wrap="none" rtlCol="1">
            <a:spAutoFit/>
          </a:bodyPr>
          <a:lstStyle/>
          <a:p>
            <a:r>
              <a:rPr lang="he-IL" sz="1600" b="1" dirty="0"/>
              <a:t>הרב קוק השדכן</a:t>
            </a:r>
          </a:p>
        </p:txBody>
      </p:sp>
      <p:sp>
        <p:nvSpPr>
          <p:cNvPr id="5" name="TextBox 4"/>
          <p:cNvSpPr txBox="1"/>
          <p:nvPr/>
        </p:nvSpPr>
        <p:spPr>
          <a:xfrm>
            <a:off x="608648" y="841808"/>
            <a:ext cx="10974702" cy="5755422"/>
          </a:xfrm>
          <a:prstGeom prst="rect">
            <a:avLst/>
          </a:prstGeom>
          <a:noFill/>
          <a:ln w="28575">
            <a:solidFill>
              <a:srgbClr val="FF0000"/>
            </a:solidFill>
          </a:ln>
        </p:spPr>
        <p:txBody>
          <a:bodyPr wrap="square" rtlCol="1">
            <a:spAutoFit/>
          </a:bodyPr>
          <a:lstStyle/>
          <a:p>
            <a:r>
              <a:rPr lang="he-IL" sz="1600" dirty="0"/>
              <a:t>הרב יצחק אייזיק הלוי הרצוג זצ"ל, הרב הראשי לישראל, נשתדך בהיותו גר בלונדון עם בת עשירים ממשפחה יהודית מכובדת. בימים האחרונים שלפני החתונה, נתגלעו ויכוחים בין המשפחות בעניינים כספיים. ראה זאת החתן, ושם פעמיו אל מרן הרב קוק זצ"ל, שכיהן אז כרבה של קהילת "מחזיקי הדת" בלונדון. סיפר הרב הצעיר לרב קוק, כי משפחת הכלה דורשת שאת כל הנכסים ירשמו על שם הכלה, שכן היא מביאה את עיקר הרכוש, שהרי מבית עניים הוא בא, ואין עמו רכוש חשוב כלשהו.</a:t>
            </a:r>
          </a:p>
          <a:p>
            <a:endParaRPr lang="he-IL" sz="1600" dirty="0"/>
          </a:p>
          <a:p>
            <a:r>
              <a:rPr lang="he-IL" sz="1600" dirty="0"/>
              <a:t>חשב הרב מעט, ואמר לחתן: "לא! אל תסכים בשום אופן. אלא עמוד על דעתך, שכל הרכוש יהיה רשום על שמך". עשה הצעיר כדברי הרב, והנה בוטל השידוך, יום לפני החתונה.</a:t>
            </a:r>
          </a:p>
          <a:p>
            <a:endParaRPr lang="he-IL" sz="1600" dirty="0"/>
          </a:p>
          <a:p>
            <a:r>
              <a:rPr lang="he-IL" sz="1600" dirty="0"/>
              <a:t>הצטער הרב קוק על כך. מה עשה? קם ופנה אל הרב שמואל </a:t>
            </a:r>
            <a:r>
              <a:rPr lang="he-IL" sz="1600" dirty="0" err="1"/>
              <a:t>הילמן</a:t>
            </a:r>
            <a:r>
              <a:rPr lang="he-IL" sz="1600" dirty="0"/>
              <a:t>, שהיה אז דיין בבית הדין בלונדון, והציע לו שידוך לבתו שרה, את הגאון הצעיר הרב הרצוג. אמנם הרב הרצוג התלבט אם להסכים לשידוך, שכן אותה בחורה אמנם בת ת"ח, אבל בת עניים היא... ענה לו הרב קוק, כי אין לו לדאוג בגלל זה, ובכלל עניות היא מעלה ולא חיסרון. בירכו הרב בהצלחה ואכן השידוך יצא לפועל. לאחר ימים ספורים נערכה מסיבת האירוסין עם שרה </a:t>
            </a:r>
            <a:r>
              <a:rPr lang="he-IL" sz="1600" dirty="0" err="1"/>
              <a:t>הילמן</a:t>
            </a:r>
            <a:r>
              <a:rPr lang="he-IL" sz="1600" dirty="0"/>
              <a:t>, בת נבונה </a:t>
            </a:r>
            <a:r>
              <a:rPr lang="he-IL" sz="1600" dirty="0" smtClean="0"/>
              <a:t>ומשכלת, אשת </a:t>
            </a:r>
            <a:r>
              <a:rPr lang="he-IL" sz="1600" dirty="0"/>
              <a:t>חיל חיננית </a:t>
            </a:r>
            <a:r>
              <a:rPr lang="he-IL" sz="1600" dirty="0" err="1"/>
              <a:t>ועדינת</a:t>
            </a:r>
            <a:r>
              <a:rPr lang="he-IL" sz="1600" dirty="0"/>
              <a:t> נפש, אשר הייתה לו לעזר נאמן כל ימי חייו.</a:t>
            </a:r>
          </a:p>
          <a:p>
            <a:endParaRPr lang="he-IL" sz="1600" dirty="0"/>
          </a:p>
          <a:p>
            <a:r>
              <a:rPr lang="he-IL" sz="1600" dirty="0"/>
              <a:t>הרב קוק בחכמתו ובזריזותו שימש כאן כשליח מצווה של ההשגחה העליונה לבניין ביתו של הרב הרצוג הצעיר, אשר נועד להיות לימים - כעבור עשרים שנה בערך – ממלא מקומו </a:t>
            </a:r>
            <a:r>
              <a:rPr lang="he-IL" sz="1600" dirty="0" smtClean="0"/>
              <a:t>על כיסא </a:t>
            </a:r>
            <a:r>
              <a:rPr lang="he-IL" sz="1600" dirty="0"/>
              <a:t>הרב הראשי לארץ ישראל.</a:t>
            </a:r>
          </a:p>
          <a:p>
            <a:endParaRPr lang="he-IL" sz="1600" dirty="0"/>
          </a:p>
          <a:p>
            <a:r>
              <a:rPr lang="he-IL" sz="1600" dirty="0"/>
              <a:t>לאחר זמן, פגש הרב קוק את הרב הרצוג, ואמר לו</a:t>
            </a:r>
            <a:r>
              <a:rPr lang="he-IL" sz="1600" dirty="0" smtClean="0"/>
              <a:t>: "</a:t>
            </a:r>
            <a:r>
              <a:rPr lang="he-IL" sz="1600" dirty="0"/>
              <a:t>דע לך, שבכוונה אמרתי לך להתעקש בעניין הכספי בשידוך הראשון, על מנת שיתבטל השידוך, כי ידעתי והכרתי את המשפחה ההיא מלפני שנים רבות. הם התגוררו ביפו, עזבו את הארץ ועברו ללונדון. בהיותם ביפו הייתה אותה בחורה מאורסת לבחור אחד שם ונאלצה לבטל את השידוך לפני שעזבה את הארץ. וידעתי שהיא אינה מתאימה לך".</a:t>
            </a:r>
          </a:p>
          <a:p>
            <a:endParaRPr lang="he-IL" sz="1600" dirty="0"/>
          </a:p>
          <a:p>
            <a:r>
              <a:rPr lang="he-IL" sz="1600" dirty="0"/>
              <a:t>ואכן, לאחר זמן מה, חזרה אותה משפחה ליפו, ואותה בחורה חזרה לארוסה </a:t>
            </a:r>
            <a:r>
              <a:rPr lang="he-IL" sz="1600" dirty="0" smtClean="0"/>
              <a:t>הראשון והתחתנה </a:t>
            </a:r>
            <a:r>
              <a:rPr lang="he-IL" sz="1600" dirty="0"/>
              <a:t>עמו.</a:t>
            </a:r>
          </a:p>
          <a:p>
            <a:endParaRPr lang="he-IL" sz="1600" dirty="0"/>
          </a:p>
          <a:p>
            <a:r>
              <a:rPr lang="he-IL" sz="1600" dirty="0"/>
              <a:t>משה נחמני, 'רעים אהובים'</a:t>
            </a:r>
          </a:p>
        </p:txBody>
      </p:sp>
    </p:spTree>
    <p:extLst>
      <p:ext uri="{BB962C8B-B14F-4D97-AF65-F5344CB8AC3E}">
        <p14:creationId xmlns:p14="http://schemas.microsoft.com/office/powerpoint/2010/main" val="4195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F86AE516-6199-E6AB-1D48-A4EA292E1A35}"/>
              </a:ext>
            </a:extLst>
          </p:cNvPr>
          <p:cNvPicPr>
            <a:picLocks noChangeAspect="1"/>
          </p:cNvPicPr>
          <p:nvPr/>
        </p:nvPicPr>
        <p:blipFill>
          <a:blip r:embed="rId2"/>
          <a:srcRect t="53053" r="46317"/>
          <a:stretch/>
        </p:blipFill>
        <p:spPr>
          <a:xfrm>
            <a:off x="3598418" y="103361"/>
            <a:ext cx="5006345" cy="6498273"/>
          </a:xfrm>
          <a:prstGeom prst="rect">
            <a:avLst/>
          </a:prstGeom>
          <a:ln w="38100">
            <a:solidFill>
              <a:srgbClr val="FF0000"/>
            </a:solidFill>
          </a:ln>
        </p:spPr>
      </p:pic>
      <p:sp>
        <p:nvSpPr>
          <p:cNvPr id="3" name="תיבת טקסט 2">
            <a:extLst>
              <a:ext uri="{FF2B5EF4-FFF2-40B4-BE49-F238E27FC236}">
                <a16:creationId xmlns:a16="http://schemas.microsoft.com/office/drawing/2014/main" id="{2EFB0C1B-69D2-0A7A-6222-0D784C54E330}"/>
              </a:ext>
            </a:extLst>
          </p:cNvPr>
          <p:cNvSpPr txBox="1"/>
          <p:nvPr/>
        </p:nvSpPr>
        <p:spPr>
          <a:xfrm>
            <a:off x="1106249" y="6137525"/>
            <a:ext cx="2486578" cy="584775"/>
          </a:xfrm>
          <a:prstGeom prst="rect">
            <a:avLst/>
          </a:prstGeom>
          <a:noFill/>
        </p:spPr>
        <p:txBody>
          <a:bodyPr wrap="none" rtlCol="1">
            <a:spAutoFit/>
          </a:bodyPr>
          <a:lstStyle/>
          <a:p>
            <a:r>
              <a:rPr lang="he-IL" sz="1600" b="1" dirty="0"/>
              <a:t>'בית הרב', מגד ירחים 119, </a:t>
            </a:r>
          </a:p>
          <a:p>
            <a:r>
              <a:rPr lang="he-IL" sz="1600" b="1" dirty="0"/>
              <a:t>אלול תשס"ט</a:t>
            </a:r>
          </a:p>
        </p:txBody>
      </p:sp>
      <p:sp>
        <p:nvSpPr>
          <p:cNvPr id="5" name="תיבת טקסט 4">
            <a:extLst>
              <a:ext uri="{FF2B5EF4-FFF2-40B4-BE49-F238E27FC236}">
                <a16:creationId xmlns:a16="http://schemas.microsoft.com/office/drawing/2014/main" id="{A195918F-D87F-18AA-B94C-1BEEDB66A999}"/>
              </a:ext>
            </a:extLst>
          </p:cNvPr>
          <p:cNvSpPr txBox="1"/>
          <p:nvPr/>
        </p:nvSpPr>
        <p:spPr>
          <a:xfrm>
            <a:off x="3021368" y="135700"/>
            <a:ext cx="435005" cy="338554"/>
          </a:xfrm>
          <a:prstGeom prst="rect">
            <a:avLst/>
          </a:prstGeom>
          <a:solidFill>
            <a:srgbClr val="FFFF00"/>
          </a:solidFill>
          <a:ln>
            <a:solidFill>
              <a:schemeClr val="tx1"/>
            </a:solidFill>
          </a:ln>
        </p:spPr>
        <p:txBody>
          <a:bodyPr wrap="square" rtlCol="1">
            <a:spAutoFit/>
          </a:bodyPr>
          <a:lstStyle/>
          <a:p>
            <a:r>
              <a:rPr lang="he-IL" sz="1600" b="1" dirty="0"/>
              <a:t>ב.</a:t>
            </a:r>
          </a:p>
        </p:txBody>
      </p:sp>
      <p:sp>
        <p:nvSpPr>
          <p:cNvPr id="6" name="תיבת טקסט 5">
            <a:extLst>
              <a:ext uri="{FF2B5EF4-FFF2-40B4-BE49-F238E27FC236}">
                <a16:creationId xmlns:a16="http://schemas.microsoft.com/office/drawing/2014/main" id="{13B9974D-1D03-B1A8-8A89-199ECD99496A}"/>
              </a:ext>
            </a:extLst>
          </p:cNvPr>
          <p:cNvSpPr txBox="1"/>
          <p:nvPr/>
        </p:nvSpPr>
        <p:spPr>
          <a:xfrm>
            <a:off x="8735626" y="135700"/>
            <a:ext cx="435005" cy="338554"/>
          </a:xfrm>
          <a:prstGeom prst="rect">
            <a:avLst/>
          </a:prstGeom>
          <a:solidFill>
            <a:srgbClr val="FFFF00"/>
          </a:solidFill>
          <a:ln>
            <a:solidFill>
              <a:schemeClr val="tx1"/>
            </a:solidFill>
          </a:ln>
        </p:spPr>
        <p:txBody>
          <a:bodyPr wrap="square" rtlCol="1">
            <a:spAutoFit/>
          </a:bodyPr>
          <a:lstStyle/>
          <a:p>
            <a:r>
              <a:rPr lang="he-IL" sz="1600" b="1" dirty="0"/>
              <a:t>א.</a:t>
            </a:r>
          </a:p>
        </p:txBody>
      </p:sp>
    </p:spTree>
    <p:extLst>
      <p:ext uri="{BB962C8B-B14F-4D97-AF65-F5344CB8AC3E}">
        <p14:creationId xmlns:p14="http://schemas.microsoft.com/office/powerpoint/2010/main" val="2203835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07D389C-12EA-6D39-C006-24CAAA8544FA}"/>
              </a:ext>
            </a:extLst>
          </p:cNvPr>
          <p:cNvPicPr>
            <a:picLocks noChangeAspect="1"/>
          </p:cNvPicPr>
          <p:nvPr/>
        </p:nvPicPr>
        <p:blipFill>
          <a:blip r:embed="rId2"/>
          <a:srcRect b="4084"/>
          <a:stretch/>
        </p:blipFill>
        <p:spPr>
          <a:xfrm>
            <a:off x="297339" y="156110"/>
            <a:ext cx="3852300" cy="6247806"/>
          </a:xfrm>
          <a:prstGeom prst="rect">
            <a:avLst/>
          </a:prstGeom>
        </p:spPr>
      </p:pic>
      <p:pic>
        <p:nvPicPr>
          <p:cNvPr id="4" name="תמונה 3">
            <a:extLst>
              <a:ext uri="{FF2B5EF4-FFF2-40B4-BE49-F238E27FC236}">
                <a16:creationId xmlns:a16="http://schemas.microsoft.com/office/drawing/2014/main" id="{FCDA12E8-DA65-A119-EBB9-5AD8150472B3}"/>
              </a:ext>
            </a:extLst>
          </p:cNvPr>
          <p:cNvPicPr>
            <a:picLocks noChangeAspect="1"/>
          </p:cNvPicPr>
          <p:nvPr/>
        </p:nvPicPr>
        <p:blipFill rotWithShape="1">
          <a:blip r:embed="rId3"/>
          <a:srcRect l="13051" t="10209" r="11969" b="2909"/>
          <a:stretch/>
        </p:blipFill>
        <p:spPr>
          <a:xfrm>
            <a:off x="8057824" y="302165"/>
            <a:ext cx="3788958" cy="6101751"/>
          </a:xfrm>
          <a:prstGeom prst="rect">
            <a:avLst/>
          </a:prstGeom>
          <a:ln>
            <a:solidFill>
              <a:schemeClr val="tx1"/>
            </a:solidFill>
          </a:ln>
        </p:spPr>
      </p:pic>
      <p:pic>
        <p:nvPicPr>
          <p:cNvPr id="5" name="תמונה 4">
            <a:extLst>
              <a:ext uri="{FF2B5EF4-FFF2-40B4-BE49-F238E27FC236}">
                <a16:creationId xmlns:a16="http://schemas.microsoft.com/office/drawing/2014/main" id="{8809977D-6EAD-5334-DF56-F2E05B19A17D}"/>
              </a:ext>
            </a:extLst>
          </p:cNvPr>
          <p:cNvPicPr>
            <a:picLocks noChangeAspect="1"/>
          </p:cNvPicPr>
          <p:nvPr/>
        </p:nvPicPr>
        <p:blipFill>
          <a:blip r:embed="rId4"/>
          <a:stretch>
            <a:fillRect/>
          </a:stretch>
        </p:blipFill>
        <p:spPr>
          <a:xfrm>
            <a:off x="5539714" y="989754"/>
            <a:ext cx="1078482" cy="1429250"/>
          </a:xfrm>
          <a:prstGeom prst="rect">
            <a:avLst/>
          </a:prstGeom>
        </p:spPr>
      </p:pic>
      <p:pic>
        <p:nvPicPr>
          <p:cNvPr id="6" name="תמונה 5">
            <a:extLst>
              <a:ext uri="{FF2B5EF4-FFF2-40B4-BE49-F238E27FC236}">
                <a16:creationId xmlns:a16="http://schemas.microsoft.com/office/drawing/2014/main" id="{28087EBC-05B8-2AEB-F276-B1F19DE49FE8}"/>
              </a:ext>
            </a:extLst>
          </p:cNvPr>
          <p:cNvPicPr>
            <a:picLocks noChangeAspect="1"/>
          </p:cNvPicPr>
          <p:nvPr/>
        </p:nvPicPr>
        <p:blipFill>
          <a:blip r:embed="rId5"/>
          <a:stretch>
            <a:fillRect/>
          </a:stretch>
        </p:blipFill>
        <p:spPr>
          <a:xfrm>
            <a:off x="5269351" y="3062044"/>
            <a:ext cx="1619207" cy="1058038"/>
          </a:xfrm>
          <a:prstGeom prst="rect">
            <a:avLst/>
          </a:prstGeom>
        </p:spPr>
      </p:pic>
      <p:sp>
        <p:nvSpPr>
          <p:cNvPr id="7" name="אליפסה 6">
            <a:extLst>
              <a:ext uri="{FF2B5EF4-FFF2-40B4-BE49-F238E27FC236}">
                <a16:creationId xmlns:a16="http://schemas.microsoft.com/office/drawing/2014/main" id="{F938327B-8676-72B0-0A60-086D8BB63FB8}"/>
              </a:ext>
            </a:extLst>
          </p:cNvPr>
          <p:cNvSpPr/>
          <p:nvPr/>
        </p:nvSpPr>
        <p:spPr>
          <a:xfrm>
            <a:off x="10508561" y="2116233"/>
            <a:ext cx="792088" cy="8640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1350"/>
          </a:p>
        </p:txBody>
      </p:sp>
      <p:pic>
        <p:nvPicPr>
          <p:cNvPr id="2" name="תמונה 1">
            <a:extLst>
              <a:ext uri="{FF2B5EF4-FFF2-40B4-BE49-F238E27FC236}">
                <a16:creationId xmlns:a16="http://schemas.microsoft.com/office/drawing/2014/main" id="{3BDB277F-DB20-5C08-3589-8B61525B7B89}"/>
              </a:ext>
            </a:extLst>
          </p:cNvPr>
          <p:cNvPicPr>
            <a:picLocks noChangeAspect="1"/>
          </p:cNvPicPr>
          <p:nvPr/>
        </p:nvPicPr>
        <p:blipFill>
          <a:blip r:embed="rId6"/>
          <a:stretch>
            <a:fillRect/>
          </a:stretch>
        </p:blipFill>
        <p:spPr>
          <a:xfrm>
            <a:off x="4134175" y="4763122"/>
            <a:ext cx="3889557" cy="1640793"/>
          </a:xfrm>
          <a:prstGeom prst="rect">
            <a:avLst/>
          </a:prstGeom>
        </p:spPr>
      </p:pic>
      <p:sp>
        <p:nvSpPr>
          <p:cNvPr id="8" name="אליפסה 7">
            <a:extLst>
              <a:ext uri="{FF2B5EF4-FFF2-40B4-BE49-F238E27FC236}">
                <a16:creationId xmlns:a16="http://schemas.microsoft.com/office/drawing/2014/main" id="{2AF3CC6A-04B7-441D-9DA9-231BBDFC86F7}"/>
              </a:ext>
            </a:extLst>
          </p:cNvPr>
          <p:cNvSpPr/>
          <p:nvPr/>
        </p:nvSpPr>
        <p:spPr>
          <a:xfrm>
            <a:off x="10428571" y="738485"/>
            <a:ext cx="792088" cy="8640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9" name="TextBox 7">
            <a:extLst>
              <a:ext uri="{FF2B5EF4-FFF2-40B4-BE49-F238E27FC236}">
                <a16:creationId xmlns:a16="http://schemas.microsoft.com/office/drawing/2014/main" id="{35219F17-4106-2DF0-3FB1-38E6884B8C48}"/>
              </a:ext>
            </a:extLst>
          </p:cNvPr>
          <p:cNvSpPr txBox="1"/>
          <p:nvPr/>
        </p:nvSpPr>
        <p:spPr>
          <a:xfrm>
            <a:off x="5135874" y="144681"/>
            <a:ext cx="1886162" cy="338554"/>
          </a:xfrm>
          <a:prstGeom prst="rect">
            <a:avLst/>
          </a:prstGeom>
          <a:solidFill>
            <a:srgbClr val="FFFF00"/>
          </a:solidFill>
          <a:ln>
            <a:solidFill>
              <a:schemeClr val="tx1"/>
            </a:solidFill>
          </a:ln>
        </p:spPr>
        <p:txBody>
          <a:bodyPr wrap="square" rtlCol="1">
            <a:spAutoFit/>
          </a:bodyPr>
          <a:lstStyle/>
          <a:p>
            <a:r>
              <a:rPr lang="he-IL" sz="1600" b="1" dirty="0"/>
              <a:t>18 הרבנים הראשיים</a:t>
            </a:r>
          </a:p>
        </p:txBody>
      </p:sp>
    </p:spTree>
    <p:extLst>
      <p:ext uri="{BB962C8B-B14F-4D97-AF65-F5344CB8AC3E}">
        <p14:creationId xmlns:p14="http://schemas.microsoft.com/office/powerpoint/2010/main" val="2727360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ChangeArrowheads="1"/>
          </p:cNvSpPr>
          <p:nvPr/>
        </p:nvSpPr>
        <p:spPr bwMode="auto">
          <a:xfrm>
            <a:off x="4473940" y="341726"/>
            <a:ext cx="3244116" cy="769441"/>
          </a:xfrm>
          <a:prstGeom prst="rect">
            <a:avLst/>
          </a:prstGeom>
          <a:solidFill>
            <a:srgbClr val="0000FF"/>
          </a:solidFill>
          <a:ln>
            <a:noFill/>
          </a:ln>
        </p:spPr>
        <p:txBody>
          <a:bodyPr wrap="square" anchor="ctr">
            <a:spAutoFit/>
          </a:bodyPr>
          <a:lstStyle/>
          <a:p>
            <a:pPr algn="ctr">
              <a:defRPr/>
            </a:pPr>
            <a:r>
              <a:rPr lang="he-IL" sz="4400" b="1" dirty="0">
                <a:solidFill>
                  <a:srgbClr val="FFFF00"/>
                </a:solidFill>
                <a:effectLst>
                  <a:outerShdw blurRad="38100" dist="38100" dir="2700000" algn="tl">
                    <a:srgbClr val="000000"/>
                  </a:outerShdw>
                </a:effectLst>
                <a:cs typeface="Guttman Stam" pitchFamily="2" charset="-79"/>
              </a:rPr>
              <a:t>"לאורם נלך"</a:t>
            </a:r>
          </a:p>
        </p:txBody>
      </p:sp>
      <p:sp>
        <p:nvSpPr>
          <p:cNvPr id="80902" name="Rectangle 6"/>
          <p:cNvSpPr>
            <a:spLocks noChangeArrowheads="1"/>
          </p:cNvSpPr>
          <p:nvPr/>
        </p:nvSpPr>
        <p:spPr bwMode="auto">
          <a:xfrm>
            <a:off x="2311392" y="5190856"/>
            <a:ext cx="7569213" cy="1200329"/>
          </a:xfrm>
          <a:prstGeom prst="rect">
            <a:avLst/>
          </a:prstGeom>
          <a:solidFill>
            <a:srgbClr val="0000FF"/>
          </a:solidFill>
          <a:ln>
            <a:noFill/>
          </a:ln>
        </p:spPr>
        <p:txBody>
          <a:bodyPr wrap="square" anchor="ctr">
            <a:spAutoFit/>
          </a:bodyPr>
          <a:lstStyle/>
          <a:p>
            <a:pPr algn="ctr">
              <a:defRPr/>
            </a:pPr>
            <a:r>
              <a:rPr lang="he-IL" sz="3600" b="1" dirty="0">
                <a:solidFill>
                  <a:srgbClr val="FFFF00"/>
                </a:solidFill>
                <a:effectLst>
                  <a:outerShdw blurRad="38100" dist="38100" dir="2700000" algn="tl">
                    <a:srgbClr val="000000"/>
                  </a:outerShdw>
                </a:effectLst>
                <a:latin typeface="David" panose="020E0502060401010101" pitchFamily="34" charset="-79"/>
                <a:cs typeface="David" panose="020E0502060401010101" pitchFamily="34" charset="-79"/>
              </a:rPr>
              <a:t>"בנה ביתך כבתחילה וכונן מקדשך על מכונו, והראנו בבנינו ושמחנו </a:t>
            </a:r>
            <a:r>
              <a:rPr lang="he-IL" sz="3600" b="1" dirty="0" err="1">
                <a:solidFill>
                  <a:srgbClr val="FFFF00"/>
                </a:solidFill>
                <a:effectLst>
                  <a:outerShdw blurRad="38100" dist="38100" dir="2700000" algn="tl">
                    <a:srgbClr val="000000"/>
                  </a:outerShdw>
                </a:effectLst>
                <a:latin typeface="David" panose="020E0502060401010101" pitchFamily="34" charset="-79"/>
                <a:cs typeface="David" panose="020E0502060401010101" pitchFamily="34" charset="-79"/>
              </a:rPr>
              <a:t>בתקונו</a:t>
            </a:r>
            <a:r>
              <a:rPr lang="he-IL" sz="3600" b="1" dirty="0">
                <a:solidFill>
                  <a:srgbClr val="FFFF00"/>
                </a:solidFill>
                <a:effectLst>
                  <a:outerShdw blurRad="38100" dist="38100" dir="2700000" algn="tl">
                    <a:srgbClr val="000000"/>
                  </a:outerShdw>
                </a:effectLst>
                <a:latin typeface="David" panose="020E0502060401010101" pitchFamily="34" charset="-79"/>
                <a:cs typeface="David" panose="020E0502060401010101" pitchFamily="34" charset="-79"/>
              </a:rPr>
              <a:t>". </a:t>
            </a:r>
          </a:p>
        </p:txBody>
      </p:sp>
      <p:pic>
        <p:nvPicPr>
          <p:cNvPr id="114692" name="Picture 5" descr="degelisra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229" y="2297628"/>
            <a:ext cx="1739960" cy="130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6" descr="degelisra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5751" y="2297628"/>
            <a:ext cx="1630760" cy="122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7" descr="jerusalem_temple_mod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1256" y="1579087"/>
            <a:ext cx="7389487" cy="3149769"/>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83978" name="Text Box 10"/>
          <p:cNvSpPr txBox="1">
            <a:spLocks noChangeArrowheads="1"/>
          </p:cNvSpPr>
          <p:nvPr/>
        </p:nvSpPr>
        <p:spPr bwMode="auto">
          <a:xfrm>
            <a:off x="10309368" y="857252"/>
            <a:ext cx="280846" cy="507831"/>
          </a:xfrm>
          <a:prstGeom prst="rect">
            <a:avLst/>
          </a:prstGeom>
          <a:noFill/>
          <a:ln>
            <a:noFill/>
          </a:ln>
          <a:effectLst/>
        </p:spPr>
        <p:txBody>
          <a:bodyPr wrap="none">
            <a:spAutoFit/>
          </a:bodyPr>
          <a:lstStyle/>
          <a:p>
            <a:pPr>
              <a:defRPr/>
            </a:pPr>
            <a:r>
              <a:rPr lang="he-IL" sz="2700" b="1" dirty="0">
                <a:solidFill>
                  <a:schemeClr val="bg1"/>
                </a:solidFill>
                <a:effectLst>
                  <a:outerShdw blurRad="38100" dist="38100" dir="2700000" algn="tl">
                    <a:srgbClr val="C0C0C0"/>
                  </a:outerShdw>
                </a:effectLst>
              </a:rPr>
              <a:t> </a:t>
            </a:r>
            <a:endParaRPr lang="en-US" sz="2700" dirty="0">
              <a:solidFill>
                <a:schemeClr val="bg1"/>
              </a:solidFill>
            </a:endParaRPr>
          </a:p>
        </p:txBody>
      </p:sp>
      <p:sp>
        <p:nvSpPr>
          <p:cNvPr id="11" name="TextBox 10"/>
          <p:cNvSpPr txBox="1">
            <a:spLocks noChangeArrowheads="1"/>
          </p:cNvSpPr>
          <p:nvPr/>
        </p:nvSpPr>
        <p:spPr bwMode="auto">
          <a:xfrm>
            <a:off x="5001129" y="3909182"/>
            <a:ext cx="1680531" cy="523220"/>
          </a:xfrm>
          <a:prstGeom prst="rect">
            <a:avLst/>
          </a:prstGeom>
          <a:solidFill>
            <a:srgbClr val="FF0000"/>
          </a:solidFill>
          <a:ln w="28575">
            <a:solidFill>
              <a:schemeClr val="tx1"/>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a:spcBef>
                <a:spcPct val="0"/>
              </a:spcBef>
              <a:buFontTx/>
              <a:buNone/>
            </a:pPr>
            <a:r>
              <a:rPr lang="he-IL" altLang="he-IL" sz="2800" b="1" dirty="0">
                <a:solidFill>
                  <a:srgbClr val="FFFF00"/>
                </a:solidFill>
                <a:latin typeface="David" panose="020E0502060401010101" pitchFamily="34" charset="-79"/>
                <a:cs typeface="David" panose="020E0502060401010101" pitchFamily="34" charset="-79"/>
              </a:rPr>
              <a:t>בהצלחה!</a:t>
            </a:r>
          </a:p>
        </p:txBody>
      </p:sp>
    </p:spTree>
    <p:extLst>
      <p:ext uri="{BB962C8B-B14F-4D97-AF65-F5344CB8AC3E}">
        <p14:creationId xmlns:p14="http://schemas.microsoft.com/office/powerpoint/2010/main" val="1453320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Effect transition="in" filter="fade">
                                      <p:cBhvr>
                                        <p:cTn id="7" dur="5000"/>
                                        <p:tgtEl>
                                          <p:spTgt spid="83978">
                                            <p:txEl>
                                              <p:pRg st="0" end="0"/>
                                            </p:txEl>
                                          </p:spTgt>
                                        </p:tgtEl>
                                      </p:cBhvr>
                                    </p:animEffect>
                                    <p:anim calcmode="lin" valueType="num">
                                      <p:cBhvr>
                                        <p:cTn id="8" dur="5000" fill="hold"/>
                                        <p:tgtEl>
                                          <p:spTgt spid="83978">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839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nodeType="clickEffect">
                                  <p:stCondLst>
                                    <p:cond delay="0"/>
                                  </p:stCondLst>
                                  <p:childTnLst>
                                    <p:set>
                                      <p:cBhvr>
                                        <p:cTn id="13" dur="1" fill="hold">
                                          <p:stCondLst>
                                            <p:cond delay="0"/>
                                          </p:stCondLst>
                                        </p:cTn>
                                        <p:tgtEl>
                                          <p:spTgt spid="80901">
                                            <p:txEl>
                                              <p:pRg st="0" end="0"/>
                                            </p:txEl>
                                          </p:spTgt>
                                        </p:tgtEl>
                                        <p:attrNameLst>
                                          <p:attrName>style.visibility</p:attrName>
                                        </p:attrNameLst>
                                      </p:cBhvr>
                                      <p:to>
                                        <p:strVal val="visible"/>
                                      </p:to>
                                    </p:set>
                                    <p:anim calcmode="lin" valueType="num">
                                      <p:cBhvr additive="base">
                                        <p:cTn id="14" dur="5000" fill="hold"/>
                                        <p:tgtEl>
                                          <p:spTgt spid="80901">
                                            <p:txEl>
                                              <p:pRg st="0" end="0"/>
                                            </p:txEl>
                                          </p:spTgt>
                                        </p:tgtEl>
                                        <p:attrNameLst>
                                          <p:attrName>ppt_x</p:attrName>
                                        </p:attrNameLst>
                                      </p:cBhvr>
                                      <p:tavLst>
                                        <p:tav tm="0">
                                          <p:val>
                                            <p:strVal val="#ppt_x"/>
                                          </p:val>
                                        </p:tav>
                                        <p:tav tm="100000">
                                          <p:val>
                                            <p:strVal val="#ppt_x"/>
                                          </p:val>
                                        </p:tav>
                                      </p:tavLst>
                                    </p:anim>
                                    <p:anim calcmode="lin" valueType="num">
                                      <p:cBhvr additive="base">
                                        <p:cTn id="15" dur="5000" fill="hold"/>
                                        <p:tgtEl>
                                          <p:spTgt spid="809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83975"/>
                                        </p:tgtEl>
                                        <p:attrNameLst>
                                          <p:attrName>style.visibility</p:attrName>
                                        </p:attrNameLst>
                                      </p:cBhvr>
                                      <p:to>
                                        <p:strVal val="visible"/>
                                      </p:to>
                                    </p:set>
                                    <p:anim calcmode="lin" valueType="num">
                                      <p:cBhvr>
                                        <p:cTn id="20" dur="5000" fill="hold"/>
                                        <p:tgtEl>
                                          <p:spTgt spid="83975"/>
                                        </p:tgtEl>
                                        <p:attrNameLst>
                                          <p:attrName>ppt_w</p:attrName>
                                        </p:attrNameLst>
                                      </p:cBhvr>
                                      <p:tavLst>
                                        <p:tav tm="0">
                                          <p:val>
                                            <p:fltVal val="0"/>
                                          </p:val>
                                        </p:tav>
                                        <p:tav tm="100000">
                                          <p:val>
                                            <p:strVal val="#ppt_w"/>
                                          </p:val>
                                        </p:tav>
                                      </p:tavLst>
                                    </p:anim>
                                    <p:anim calcmode="lin" valueType="num">
                                      <p:cBhvr>
                                        <p:cTn id="21" dur="5000" fill="hold"/>
                                        <p:tgtEl>
                                          <p:spTgt spid="83975"/>
                                        </p:tgtEl>
                                        <p:attrNameLst>
                                          <p:attrName>ppt_h</p:attrName>
                                        </p:attrNameLst>
                                      </p:cBhvr>
                                      <p:tavLst>
                                        <p:tav tm="0">
                                          <p:val>
                                            <p:fltVal val="0"/>
                                          </p:val>
                                        </p:tav>
                                        <p:tav tm="100000">
                                          <p:val>
                                            <p:strVal val="#ppt_h"/>
                                          </p:val>
                                        </p:tav>
                                      </p:tavLst>
                                    </p:anim>
                                    <p:animEffect transition="in" filter="fade">
                                      <p:cBhvr>
                                        <p:cTn id="22" dur="5000"/>
                                        <p:tgtEl>
                                          <p:spTgt spid="83975"/>
                                        </p:tgtEl>
                                      </p:cBhvr>
                                    </p:animEffect>
                                  </p:childTnLst>
                                </p:cTn>
                              </p:par>
                              <p:par>
                                <p:cTn id="23" presetID="15" presetClass="entr" presetSubtype="0" fill="hold" grpId="0" nodeType="withEffect">
                                  <p:stCondLst>
                                    <p:cond delay="0"/>
                                  </p:stCondLst>
                                  <p:childTnLst>
                                    <p:set>
                                      <p:cBhvr>
                                        <p:cTn id="24" dur="1" fill="hold">
                                          <p:stCondLst>
                                            <p:cond delay="0"/>
                                          </p:stCondLst>
                                        </p:cTn>
                                        <p:tgtEl>
                                          <p:spTgt spid="80902"/>
                                        </p:tgtEl>
                                        <p:attrNameLst>
                                          <p:attrName>style.visibility</p:attrName>
                                        </p:attrNameLst>
                                      </p:cBhvr>
                                      <p:to>
                                        <p:strVal val="visible"/>
                                      </p:to>
                                    </p:set>
                                    <p:anim calcmode="lin" valueType="num">
                                      <p:cBhvr>
                                        <p:cTn id="25" dur="5000" fill="hold"/>
                                        <p:tgtEl>
                                          <p:spTgt spid="80902"/>
                                        </p:tgtEl>
                                        <p:attrNameLst>
                                          <p:attrName>ppt_w</p:attrName>
                                        </p:attrNameLst>
                                      </p:cBhvr>
                                      <p:tavLst>
                                        <p:tav tm="0">
                                          <p:val>
                                            <p:fltVal val="0"/>
                                          </p:val>
                                        </p:tav>
                                        <p:tav tm="100000">
                                          <p:val>
                                            <p:strVal val="#ppt_w"/>
                                          </p:val>
                                        </p:tav>
                                      </p:tavLst>
                                    </p:anim>
                                    <p:anim calcmode="lin" valueType="num">
                                      <p:cBhvr>
                                        <p:cTn id="26" dur="5000" fill="hold"/>
                                        <p:tgtEl>
                                          <p:spTgt spid="80902"/>
                                        </p:tgtEl>
                                        <p:attrNameLst>
                                          <p:attrName>ppt_h</p:attrName>
                                        </p:attrNameLst>
                                      </p:cBhvr>
                                      <p:tavLst>
                                        <p:tav tm="0">
                                          <p:val>
                                            <p:fltVal val="0"/>
                                          </p:val>
                                        </p:tav>
                                        <p:tav tm="100000">
                                          <p:val>
                                            <p:strVal val="#ppt_h"/>
                                          </p:val>
                                        </p:tav>
                                      </p:tavLst>
                                    </p:anim>
                                    <p:anim calcmode="lin" valueType="num">
                                      <p:cBhvr>
                                        <p:cTn id="27" dur="5000" fill="hold"/>
                                        <p:tgtEl>
                                          <p:spTgt spid="80902"/>
                                        </p:tgtEl>
                                        <p:attrNameLst>
                                          <p:attrName>ppt_x</p:attrName>
                                        </p:attrNameLst>
                                      </p:cBhvr>
                                      <p:tavLst>
                                        <p:tav tm="0" fmla="#ppt_x+(cos(-2*pi*(1-$))*-#ppt_x-sin(-2*pi*(1-$))*(1-#ppt_y))*(1-$)">
                                          <p:val>
                                            <p:fltVal val="0"/>
                                          </p:val>
                                        </p:tav>
                                        <p:tav tm="100000">
                                          <p:val>
                                            <p:fltVal val="1"/>
                                          </p:val>
                                        </p:tav>
                                      </p:tavLst>
                                    </p:anim>
                                    <p:anim calcmode="lin" valueType="num">
                                      <p:cBhvr>
                                        <p:cTn id="28" dur="5000" fill="hold"/>
                                        <p:tgtEl>
                                          <p:spTgt spid="809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0" fill="hold"/>
                                        <p:tgtEl>
                                          <p:spTgt spid="11"/>
                                        </p:tgtEl>
                                        <p:attrNameLst>
                                          <p:attrName>ppt_w</p:attrName>
                                        </p:attrNameLst>
                                      </p:cBhvr>
                                      <p:tavLst>
                                        <p:tav tm="0">
                                          <p:val>
                                            <p:fltVal val="0"/>
                                          </p:val>
                                        </p:tav>
                                        <p:tav tm="100000">
                                          <p:val>
                                            <p:strVal val="#ppt_w"/>
                                          </p:val>
                                        </p:tav>
                                      </p:tavLst>
                                    </p:anim>
                                    <p:anim calcmode="lin" valueType="num">
                                      <p:cBhvr>
                                        <p:cTn id="34" dur="5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F2D8ADC-6F73-4640-B59A-5B5CEC5E6F90}"/>
              </a:ext>
            </a:extLst>
          </p:cNvPr>
          <p:cNvPicPr>
            <a:picLocks noChangeAspect="1"/>
          </p:cNvPicPr>
          <p:nvPr/>
        </p:nvPicPr>
        <p:blipFill>
          <a:blip r:embed="rId2"/>
          <a:srcRect b="7094"/>
          <a:stretch/>
        </p:blipFill>
        <p:spPr>
          <a:xfrm>
            <a:off x="3431704" y="1237929"/>
            <a:ext cx="5167097" cy="3600400"/>
          </a:xfrm>
          <a:prstGeom prst="rect">
            <a:avLst/>
          </a:prstGeom>
          <a:ln w="38100">
            <a:solidFill>
              <a:srgbClr val="FF0000"/>
            </a:solidFill>
          </a:ln>
        </p:spPr>
      </p:pic>
      <p:sp>
        <p:nvSpPr>
          <p:cNvPr id="5" name="תיבת טקסט 4">
            <a:extLst>
              <a:ext uri="{FF2B5EF4-FFF2-40B4-BE49-F238E27FC236}">
                <a16:creationId xmlns:a16="http://schemas.microsoft.com/office/drawing/2014/main" id="{CA960503-2D74-C7C1-3850-15A6846AC463}"/>
              </a:ext>
            </a:extLst>
          </p:cNvPr>
          <p:cNvSpPr txBox="1"/>
          <p:nvPr/>
        </p:nvSpPr>
        <p:spPr>
          <a:xfrm>
            <a:off x="687240" y="5984726"/>
            <a:ext cx="2658100" cy="584775"/>
          </a:xfrm>
          <a:prstGeom prst="rect">
            <a:avLst/>
          </a:prstGeom>
          <a:noFill/>
          <a:ln w="38100">
            <a:noFill/>
          </a:ln>
        </p:spPr>
        <p:txBody>
          <a:bodyPr wrap="none" rtlCol="1">
            <a:spAutoFit/>
          </a:bodyPr>
          <a:lstStyle/>
          <a:p>
            <a:r>
              <a:rPr lang="he-IL" sz="1600" b="1" dirty="0"/>
              <a:t>שמחה רז, מלאכים כבני אדם, </a:t>
            </a:r>
          </a:p>
          <a:p>
            <a:r>
              <a:rPr lang="he-IL" sz="1600" b="1" dirty="0"/>
              <a:t>עמ' 151-152</a:t>
            </a:r>
          </a:p>
        </p:txBody>
      </p:sp>
      <p:pic>
        <p:nvPicPr>
          <p:cNvPr id="2" name="תמונה 1">
            <a:extLst>
              <a:ext uri="{FF2B5EF4-FFF2-40B4-BE49-F238E27FC236}">
                <a16:creationId xmlns:a16="http://schemas.microsoft.com/office/drawing/2014/main" id="{26A1844E-9355-0927-094F-954C45A43F60}"/>
              </a:ext>
            </a:extLst>
          </p:cNvPr>
          <p:cNvPicPr>
            <a:picLocks noChangeAspect="1"/>
          </p:cNvPicPr>
          <p:nvPr/>
        </p:nvPicPr>
        <p:blipFill>
          <a:blip r:embed="rId3"/>
          <a:srcRect l="1377" t="16600" r="-9268" b="7256"/>
          <a:stretch/>
        </p:blipFill>
        <p:spPr>
          <a:xfrm>
            <a:off x="3431705" y="4884496"/>
            <a:ext cx="5167096" cy="1588529"/>
          </a:xfrm>
          <a:prstGeom prst="rect">
            <a:avLst/>
          </a:prstGeom>
          <a:ln w="38100">
            <a:solidFill>
              <a:srgbClr val="FF0000"/>
            </a:solidFill>
          </a:ln>
        </p:spPr>
      </p:pic>
      <p:sp>
        <p:nvSpPr>
          <p:cNvPr id="3" name="תיבת טקסט 2">
            <a:extLst>
              <a:ext uri="{FF2B5EF4-FFF2-40B4-BE49-F238E27FC236}">
                <a16:creationId xmlns:a16="http://schemas.microsoft.com/office/drawing/2014/main" id="{69F9AA9E-04BB-FD0C-5D02-4A6E39D06ABD}"/>
              </a:ext>
            </a:extLst>
          </p:cNvPr>
          <p:cNvSpPr txBox="1"/>
          <p:nvPr/>
        </p:nvSpPr>
        <p:spPr>
          <a:xfrm>
            <a:off x="4370207" y="694208"/>
            <a:ext cx="3451586" cy="338554"/>
          </a:xfrm>
          <a:prstGeom prst="rect">
            <a:avLst/>
          </a:prstGeom>
          <a:solidFill>
            <a:srgbClr val="FFFF00"/>
          </a:solidFill>
          <a:ln w="12700">
            <a:solidFill>
              <a:schemeClr val="tx1"/>
            </a:solidFill>
          </a:ln>
        </p:spPr>
        <p:txBody>
          <a:bodyPr wrap="none" rtlCol="1">
            <a:spAutoFit/>
          </a:bodyPr>
          <a:lstStyle/>
          <a:p>
            <a:r>
              <a:rPr lang="he-IL" sz="1600" b="1" dirty="0"/>
              <a:t>בקשת עצה בשאלה שיש בה חילול השם</a:t>
            </a:r>
          </a:p>
        </p:txBody>
      </p:sp>
      <p:sp>
        <p:nvSpPr>
          <p:cNvPr id="6" name="TextBox 5">
            <a:extLst>
              <a:ext uri="{FF2B5EF4-FFF2-40B4-BE49-F238E27FC236}">
                <a16:creationId xmlns:a16="http://schemas.microsoft.com/office/drawing/2014/main" id="{B4A3D67E-27F8-E901-EFC7-CF4019B160E3}"/>
              </a:ext>
            </a:extLst>
          </p:cNvPr>
          <p:cNvSpPr txBox="1"/>
          <p:nvPr/>
        </p:nvSpPr>
        <p:spPr>
          <a:xfrm>
            <a:off x="1741281" y="114052"/>
            <a:ext cx="8709437" cy="369332"/>
          </a:xfrm>
          <a:prstGeom prst="rect">
            <a:avLst/>
          </a:prstGeom>
          <a:solidFill>
            <a:srgbClr val="FFFF00"/>
          </a:solidFill>
          <a:ln>
            <a:solidFill>
              <a:schemeClr val="tx1"/>
            </a:solidFill>
          </a:ln>
        </p:spPr>
        <p:txBody>
          <a:bodyPr wrap="none" rtlCol="1">
            <a:spAutoFit/>
          </a:bodyPr>
          <a:lstStyle/>
          <a:p>
            <a:r>
              <a:rPr lang="he-IL" b="1" dirty="0"/>
              <a:t>התכתבות בין הרב הרצוג רבה של דבלין שבאירלנד עם </a:t>
            </a:r>
            <a:r>
              <a:rPr lang="he-IL" b="1" dirty="0" err="1"/>
              <a:t>הראי"ה</a:t>
            </a:r>
            <a:r>
              <a:rPr lang="he-IL" b="1" dirty="0"/>
              <a:t> קוק הרב הראשי לארץ ישראל</a:t>
            </a:r>
            <a:r>
              <a:rPr lang="he-IL" sz="1600" b="1" dirty="0"/>
              <a:t>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7733" y="1326795"/>
            <a:ext cx="1199462" cy="1711334"/>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7" name="תיבת טקסט 6">
            <a:extLst>
              <a:ext uri="{FF2B5EF4-FFF2-40B4-BE49-F238E27FC236}">
                <a16:creationId xmlns:a16="http://schemas.microsoft.com/office/drawing/2014/main" id="{393A440C-77D6-63E9-B9C5-828AD557672B}"/>
              </a:ext>
            </a:extLst>
          </p:cNvPr>
          <p:cNvSpPr txBox="1"/>
          <p:nvPr/>
        </p:nvSpPr>
        <p:spPr>
          <a:xfrm>
            <a:off x="9675555" y="3090446"/>
            <a:ext cx="1331640" cy="338554"/>
          </a:xfrm>
          <a:prstGeom prst="rect">
            <a:avLst/>
          </a:prstGeom>
          <a:noFill/>
        </p:spPr>
        <p:txBody>
          <a:bodyPr wrap="square">
            <a:spAutoFit/>
          </a:bodyPr>
          <a:lstStyle/>
          <a:p>
            <a:r>
              <a:rPr lang="he-IL" sz="1600" b="1" dirty="0" err="1"/>
              <a:t>הראי"ה</a:t>
            </a:r>
            <a:r>
              <a:rPr lang="he-IL" sz="1600" b="1" dirty="0"/>
              <a:t> קוק </a:t>
            </a:r>
            <a:endParaRPr lang="he-IL" sz="1600" dirty="0"/>
          </a:p>
        </p:txBody>
      </p:sp>
      <p:sp>
        <p:nvSpPr>
          <p:cNvPr id="8" name="תיבת טקסט 7">
            <a:extLst>
              <a:ext uri="{FF2B5EF4-FFF2-40B4-BE49-F238E27FC236}">
                <a16:creationId xmlns:a16="http://schemas.microsoft.com/office/drawing/2014/main" id="{E8D86582-E5F2-1778-C171-4E32D8AD1D3D}"/>
              </a:ext>
            </a:extLst>
          </p:cNvPr>
          <p:cNvSpPr txBox="1"/>
          <p:nvPr/>
        </p:nvSpPr>
        <p:spPr>
          <a:xfrm>
            <a:off x="8720678" y="6230947"/>
            <a:ext cx="1382110" cy="338554"/>
          </a:xfrm>
          <a:prstGeom prst="rect">
            <a:avLst/>
          </a:prstGeom>
          <a:noFill/>
        </p:spPr>
        <p:txBody>
          <a:bodyPr wrap="none" rtlCol="1">
            <a:spAutoFit/>
          </a:bodyPr>
          <a:lstStyle/>
          <a:p>
            <a:r>
              <a:rPr lang="he-IL" sz="1600" b="1" dirty="0"/>
              <a:t>י' שבט תרפ"א</a:t>
            </a:r>
          </a:p>
        </p:txBody>
      </p:sp>
    </p:spTree>
    <p:extLst>
      <p:ext uri="{BB962C8B-B14F-4D97-AF65-F5344CB8AC3E}">
        <p14:creationId xmlns:p14="http://schemas.microsoft.com/office/powerpoint/2010/main" val="2324401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10">
            <a:extLst>
              <a:ext uri="{FF2B5EF4-FFF2-40B4-BE49-F238E27FC236}">
                <a16:creationId xmlns:a16="http://schemas.microsoft.com/office/drawing/2014/main" id="{54D92BC7-04F8-D041-B8DD-E7A4F3AC8DBF}"/>
              </a:ext>
            </a:extLst>
          </p:cNvPr>
          <p:cNvPicPr>
            <a:picLocks noChangeAspect="1"/>
          </p:cNvPicPr>
          <p:nvPr/>
        </p:nvPicPr>
        <p:blipFill rotWithShape="1">
          <a:blip r:embed="rId2">
            <a:extLst>
              <a:ext uri="{28A0092B-C50C-407E-A947-70E740481C1C}">
                <a14:useLocalDpi xmlns:a14="http://schemas.microsoft.com/office/drawing/2010/main" val="0"/>
              </a:ext>
            </a:extLst>
          </a:blip>
          <a:srcRect l="1423" t="3281" r="3575" b="13570"/>
          <a:stretch/>
        </p:blipFill>
        <p:spPr bwMode="auto">
          <a:xfrm>
            <a:off x="6741489" y="669744"/>
            <a:ext cx="4923694" cy="605125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39EEF8C9-5AC9-BD5F-8D4E-199B33A3D592}"/>
              </a:ext>
            </a:extLst>
          </p:cNvPr>
          <p:cNvPicPr>
            <a:picLocks noChangeAspect="1"/>
          </p:cNvPicPr>
          <p:nvPr/>
        </p:nvPicPr>
        <p:blipFill rotWithShape="1">
          <a:blip r:embed="rId3"/>
          <a:srcRect r="6555" b="19420"/>
          <a:stretch/>
        </p:blipFill>
        <p:spPr>
          <a:xfrm>
            <a:off x="963901" y="669744"/>
            <a:ext cx="4486611" cy="5438093"/>
          </a:xfrm>
          <a:prstGeom prst="rect">
            <a:avLst/>
          </a:prstGeom>
          <a:ln w="38100">
            <a:solidFill>
              <a:srgbClr val="FF0000"/>
            </a:solidFill>
          </a:ln>
        </p:spPr>
      </p:pic>
      <p:sp>
        <p:nvSpPr>
          <p:cNvPr id="4" name="תיבת טקסט 3">
            <a:extLst>
              <a:ext uri="{FF2B5EF4-FFF2-40B4-BE49-F238E27FC236}">
                <a16:creationId xmlns:a16="http://schemas.microsoft.com/office/drawing/2014/main" id="{EFCE7EDF-3D57-0085-CC2D-725CD4A4BA2E}"/>
              </a:ext>
            </a:extLst>
          </p:cNvPr>
          <p:cNvSpPr txBox="1"/>
          <p:nvPr/>
        </p:nvSpPr>
        <p:spPr>
          <a:xfrm>
            <a:off x="4680389" y="137003"/>
            <a:ext cx="2831224" cy="338554"/>
          </a:xfrm>
          <a:prstGeom prst="rect">
            <a:avLst/>
          </a:prstGeom>
          <a:solidFill>
            <a:srgbClr val="FFFF00"/>
          </a:solidFill>
          <a:ln>
            <a:solidFill>
              <a:schemeClr val="tx1"/>
            </a:solidFill>
          </a:ln>
        </p:spPr>
        <p:txBody>
          <a:bodyPr wrap="none" rtlCol="1">
            <a:spAutoFit/>
          </a:bodyPr>
          <a:lstStyle/>
          <a:p>
            <a:r>
              <a:rPr lang="he-IL" sz="1600" b="1" dirty="0"/>
              <a:t>תשובת הרב קוק לשאלה בהלכה</a:t>
            </a:r>
          </a:p>
        </p:txBody>
      </p:sp>
      <p:sp>
        <p:nvSpPr>
          <p:cNvPr id="7" name="תיבת טקסט 6">
            <a:extLst>
              <a:ext uri="{FF2B5EF4-FFF2-40B4-BE49-F238E27FC236}">
                <a16:creationId xmlns:a16="http://schemas.microsoft.com/office/drawing/2014/main" id="{3583A80F-14E7-BF3B-58BF-CED5247052E1}"/>
              </a:ext>
            </a:extLst>
          </p:cNvPr>
          <p:cNvSpPr txBox="1"/>
          <p:nvPr/>
        </p:nvSpPr>
        <p:spPr>
          <a:xfrm>
            <a:off x="1162975" y="3790765"/>
            <a:ext cx="4101483" cy="408373"/>
          </a:xfrm>
          <a:prstGeom prst="rect">
            <a:avLst/>
          </a:prstGeom>
          <a:noFill/>
          <a:ln w="19050">
            <a:solidFill>
              <a:srgbClr val="0000FF"/>
            </a:solidFill>
          </a:ln>
        </p:spPr>
        <p:txBody>
          <a:bodyPr wrap="square" rtlCol="1">
            <a:spAutoFit/>
          </a:bodyPr>
          <a:lstStyle/>
          <a:p>
            <a:endParaRPr lang="he-IL" dirty="0"/>
          </a:p>
        </p:txBody>
      </p:sp>
      <p:sp>
        <p:nvSpPr>
          <p:cNvPr id="10" name="תיבת טקסט 9">
            <a:extLst>
              <a:ext uri="{FF2B5EF4-FFF2-40B4-BE49-F238E27FC236}">
                <a16:creationId xmlns:a16="http://schemas.microsoft.com/office/drawing/2014/main" id="{D4446B76-4773-265B-48BC-199284BB30F8}"/>
              </a:ext>
            </a:extLst>
          </p:cNvPr>
          <p:cNvSpPr txBox="1"/>
          <p:nvPr/>
        </p:nvSpPr>
        <p:spPr>
          <a:xfrm>
            <a:off x="7039992" y="1624614"/>
            <a:ext cx="2858610" cy="825623"/>
          </a:xfrm>
          <a:prstGeom prst="rect">
            <a:avLst/>
          </a:prstGeom>
          <a:noFill/>
          <a:ln w="19050">
            <a:solidFill>
              <a:srgbClr val="0000FF"/>
            </a:solidFill>
          </a:ln>
        </p:spPr>
        <p:txBody>
          <a:bodyPr wrap="square" rtlCol="1">
            <a:spAutoFit/>
          </a:bodyPr>
          <a:lstStyle/>
          <a:p>
            <a:endParaRPr lang="he-IL" dirty="0"/>
          </a:p>
        </p:txBody>
      </p:sp>
      <p:sp>
        <p:nvSpPr>
          <p:cNvPr id="11" name="תיבת טקסט 10">
            <a:extLst>
              <a:ext uri="{FF2B5EF4-FFF2-40B4-BE49-F238E27FC236}">
                <a16:creationId xmlns:a16="http://schemas.microsoft.com/office/drawing/2014/main" id="{F1ACA829-A42A-DF35-4F93-3031E7E697F3}"/>
              </a:ext>
            </a:extLst>
          </p:cNvPr>
          <p:cNvSpPr txBox="1"/>
          <p:nvPr/>
        </p:nvSpPr>
        <p:spPr>
          <a:xfrm>
            <a:off x="863568" y="6132747"/>
            <a:ext cx="1444626" cy="338554"/>
          </a:xfrm>
          <a:prstGeom prst="rect">
            <a:avLst/>
          </a:prstGeom>
          <a:noFill/>
        </p:spPr>
        <p:txBody>
          <a:bodyPr wrap="none" rtlCol="1">
            <a:spAutoFit/>
          </a:bodyPr>
          <a:lstStyle/>
          <a:p>
            <a:r>
              <a:rPr lang="he-IL" sz="1600" b="1" dirty="0"/>
              <a:t>ב' חשון תרפ"ט</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2">
            <a:extLst>
              <a:ext uri="{FF2B5EF4-FFF2-40B4-BE49-F238E27FC236}">
                <a16:creationId xmlns:a16="http://schemas.microsoft.com/office/drawing/2014/main" id="{1A38C720-E4F8-EE27-0FE7-7C62AD7DA58E}"/>
              </a:ext>
            </a:extLst>
          </p:cNvPr>
          <p:cNvPicPr>
            <a:picLocks noChangeAspect="1"/>
          </p:cNvPicPr>
          <p:nvPr/>
        </p:nvPicPr>
        <p:blipFill rotWithShape="1">
          <a:blip r:embed="rId2" cstate="print">
            <a:biLevel thresh="50000"/>
            <a:extLst>
              <a:ext uri="{28A0092B-C50C-407E-A947-70E740481C1C}">
                <a14:useLocalDpi xmlns:a14="http://schemas.microsoft.com/office/drawing/2010/main" val="0"/>
              </a:ext>
            </a:extLst>
          </a:blip>
          <a:srcRect l="894" t="1662"/>
          <a:stretch/>
        </p:blipFill>
        <p:spPr bwMode="auto">
          <a:xfrm>
            <a:off x="7859593" y="834500"/>
            <a:ext cx="4042357" cy="478506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1599DF59-7C19-1E55-F4C7-08E130DED533}"/>
              </a:ext>
            </a:extLst>
          </p:cNvPr>
          <p:cNvPicPr>
            <a:picLocks noChangeAspect="1"/>
          </p:cNvPicPr>
          <p:nvPr/>
        </p:nvPicPr>
        <p:blipFill rotWithShape="1">
          <a:blip r:embed="rId3">
            <a:biLevel thresh="50000"/>
          </a:blip>
          <a:srcRect l="1417" t="10883" r="3752" b="11576"/>
          <a:stretch/>
        </p:blipFill>
        <p:spPr>
          <a:xfrm>
            <a:off x="3061792" y="834500"/>
            <a:ext cx="4638312" cy="4467430"/>
          </a:xfrm>
          <a:prstGeom prst="rect">
            <a:avLst/>
          </a:prstGeom>
          <a:ln w="38100">
            <a:solidFill>
              <a:srgbClr val="FF0000"/>
            </a:solidFill>
          </a:ln>
        </p:spPr>
      </p:pic>
      <p:sp>
        <p:nvSpPr>
          <p:cNvPr id="4" name="תיבת טקסט 3">
            <a:extLst>
              <a:ext uri="{FF2B5EF4-FFF2-40B4-BE49-F238E27FC236}">
                <a16:creationId xmlns:a16="http://schemas.microsoft.com/office/drawing/2014/main" id="{9BA91FD0-98D2-80DA-03ED-5ACCF8CD9102}"/>
              </a:ext>
            </a:extLst>
          </p:cNvPr>
          <p:cNvSpPr txBox="1"/>
          <p:nvPr/>
        </p:nvSpPr>
        <p:spPr>
          <a:xfrm>
            <a:off x="3837208" y="154668"/>
            <a:ext cx="4517583" cy="338554"/>
          </a:xfrm>
          <a:prstGeom prst="rect">
            <a:avLst/>
          </a:prstGeom>
          <a:solidFill>
            <a:srgbClr val="FFFF00"/>
          </a:solidFill>
          <a:ln>
            <a:solidFill>
              <a:schemeClr val="tx1"/>
            </a:solidFill>
          </a:ln>
        </p:spPr>
        <p:txBody>
          <a:bodyPr wrap="none" rtlCol="1">
            <a:spAutoFit/>
          </a:bodyPr>
          <a:lstStyle/>
          <a:p>
            <a:r>
              <a:rPr lang="he-IL" sz="1600" b="1" dirty="0"/>
              <a:t>בקשת עצה – האם לחבר באור מדעי-מסורתי לתנ"ך?</a:t>
            </a:r>
          </a:p>
        </p:txBody>
      </p:sp>
      <p:pic>
        <p:nvPicPr>
          <p:cNvPr id="6" name="תמונה 5">
            <a:extLst>
              <a:ext uri="{FF2B5EF4-FFF2-40B4-BE49-F238E27FC236}">
                <a16:creationId xmlns:a16="http://schemas.microsoft.com/office/drawing/2014/main" id="{56C15669-DA0D-518D-5D39-9C607F39FA96}"/>
              </a:ext>
            </a:extLst>
          </p:cNvPr>
          <p:cNvPicPr>
            <a:picLocks noChangeAspect="1"/>
          </p:cNvPicPr>
          <p:nvPr/>
        </p:nvPicPr>
        <p:blipFill>
          <a:blip r:embed="rId4"/>
          <a:srcRect l="3727" t="4029" r="6061" b="90252"/>
          <a:stretch/>
        </p:blipFill>
        <p:spPr>
          <a:xfrm rot="10800000">
            <a:off x="290050" y="5417640"/>
            <a:ext cx="6259492" cy="522155"/>
          </a:xfrm>
          <a:prstGeom prst="rect">
            <a:avLst/>
          </a:prstGeom>
          <a:ln w="38100">
            <a:solidFill>
              <a:srgbClr val="FF0000"/>
            </a:solidFill>
          </a:ln>
        </p:spPr>
      </p:pic>
      <p:pic>
        <p:nvPicPr>
          <p:cNvPr id="7" name="תמונה 6">
            <a:extLst>
              <a:ext uri="{FF2B5EF4-FFF2-40B4-BE49-F238E27FC236}">
                <a16:creationId xmlns:a16="http://schemas.microsoft.com/office/drawing/2014/main" id="{078B8A52-C01E-BB6A-8B4F-2E36199DD0CE}"/>
              </a:ext>
            </a:extLst>
          </p:cNvPr>
          <p:cNvPicPr>
            <a:picLocks noChangeAspect="1"/>
          </p:cNvPicPr>
          <p:nvPr/>
        </p:nvPicPr>
        <p:blipFill>
          <a:blip r:embed="rId4"/>
          <a:srcRect l="3727" t="9004" r="61908" b="50027"/>
          <a:stretch/>
        </p:blipFill>
        <p:spPr>
          <a:xfrm rot="10800000">
            <a:off x="290049" y="1548882"/>
            <a:ext cx="2429446" cy="3810903"/>
          </a:xfrm>
          <a:prstGeom prst="rect">
            <a:avLst/>
          </a:prstGeom>
          <a:ln w="38100">
            <a:solidFill>
              <a:srgbClr val="FF0000"/>
            </a:solidFill>
          </a:ln>
        </p:spPr>
      </p:pic>
      <p:sp>
        <p:nvSpPr>
          <p:cNvPr id="8" name="תיבת טקסט 7">
            <a:extLst>
              <a:ext uri="{FF2B5EF4-FFF2-40B4-BE49-F238E27FC236}">
                <a16:creationId xmlns:a16="http://schemas.microsoft.com/office/drawing/2014/main" id="{FF15C705-F542-D693-AF2E-78C01206E64D}"/>
              </a:ext>
            </a:extLst>
          </p:cNvPr>
          <p:cNvSpPr txBox="1"/>
          <p:nvPr/>
        </p:nvSpPr>
        <p:spPr>
          <a:xfrm>
            <a:off x="192394" y="5997651"/>
            <a:ext cx="1558440" cy="338554"/>
          </a:xfrm>
          <a:prstGeom prst="rect">
            <a:avLst/>
          </a:prstGeom>
          <a:noFill/>
        </p:spPr>
        <p:txBody>
          <a:bodyPr wrap="none" rtlCol="1">
            <a:spAutoFit/>
          </a:bodyPr>
          <a:lstStyle/>
          <a:p>
            <a:r>
              <a:rPr lang="he-IL" sz="1600" b="1" dirty="0"/>
              <a:t>י"ח תמוז תרצ"א</a:t>
            </a:r>
          </a:p>
        </p:txBody>
      </p:sp>
    </p:spTree>
    <p:extLst>
      <p:ext uri="{BB962C8B-B14F-4D97-AF65-F5344CB8AC3E}">
        <p14:creationId xmlns:p14="http://schemas.microsoft.com/office/powerpoint/2010/main" val="3637655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123\Documents\Scan1741.jpg"/>
          <p:cNvPicPr>
            <a:picLocks noChangeAspect="1" noChangeArrowheads="1"/>
          </p:cNvPicPr>
          <p:nvPr/>
        </p:nvPicPr>
        <p:blipFill>
          <a:blip r:embed="rId2" cstate="print">
            <a:extLst>
              <a:ext uri="{28A0092B-C50C-407E-A947-70E740481C1C}">
                <a14:useLocalDpi xmlns:a14="http://schemas.microsoft.com/office/drawing/2010/main" val="0"/>
              </a:ext>
            </a:extLst>
          </a:blip>
          <a:srcRect r="2941"/>
          <a:stretch/>
        </p:blipFill>
        <p:spPr bwMode="auto">
          <a:xfrm>
            <a:off x="5693456" y="1467639"/>
            <a:ext cx="3296535" cy="4839210"/>
          </a:xfrm>
          <a:prstGeom prst="rect">
            <a:avLst/>
          </a:prstGeom>
          <a:noFill/>
          <a:ln w="38100">
            <a:solidFill>
              <a:srgbClr val="FF0000"/>
            </a:solidFill>
          </a:ln>
        </p:spPr>
      </p:pic>
      <p:sp>
        <p:nvSpPr>
          <p:cNvPr id="2" name="מלבן 1"/>
          <p:cNvSpPr/>
          <p:nvPr/>
        </p:nvSpPr>
        <p:spPr>
          <a:xfrm>
            <a:off x="328475" y="228003"/>
            <a:ext cx="11529004" cy="1077218"/>
          </a:xfrm>
          <a:prstGeom prst="rect">
            <a:avLst/>
          </a:prstGeom>
          <a:solidFill>
            <a:srgbClr val="FFFF00"/>
          </a:solidFill>
          <a:ln w="38100">
            <a:solidFill>
              <a:srgbClr val="0000FF"/>
            </a:solidFill>
          </a:ln>
        </p:spPr>
        <p:txBody>
          <a:bodyPr wrap="square">
            <a:spAutoFit/>
          </a:bodyPr>
          <a:lstStyle/>
          <a:p>
            <a:r>
              <a:rPr lang="he-IL" sz="1600" b="1" dirty="0">
                <a:solidFill>
                  <a:srgbClr val="FF0000"/>
                </a:solidFill>
              </a:rPr>
              <a:t>י"ד באייר תרצ"ה (1935) </a:t>
            </a:r>
            <a:r>
              <a:rPr lang="he-IL" sz="1600" b="1" dirty="0"/>
              <a:t>– הרב הרצוג </a:t>
            </a:r>
            <a:r>
              <a:rPr lang="he-IL" sz="1600" b="1" dirty="0">
                <a:solidFill>
                  <a:srgbClr val="FF0000"/>
                </a:solidFill>
              </a:rPr>
              <a:t>העלה את ארונו של אביו, הרב יואל הרצוג, מפריז </a:t>
            </a:r>
            <a:r>
              <a:rPr lang="he-IL" sz="1600" b="1" dirty="0"/>
              <a:t>[נפטר בכ"ה בתשרי, נקבר על תנאי], נקבר בהר הזיתים. </a:t>
            </a:r>
            <a:r>
              <a:rPr lang="he-IL" sz="1600" b="1" dirty="0" err="1"/>
              <a:t>הראי"ה</a:t>
            </a:r>
            <a:r>
              <a:rPr lang="he-IL" sz="1600" b="1" dirty="0"/>
              <a:t> קוק, הרב הראשי לארץ ישראל וראש ישיבת 'מרכז הרב', הספיד אתו ממרפסת ביתו למרות מחלתו הקשה. </a:t>
            </a:r>
          </a:p>
          <a:p>
            <a:r>
              <a:rPr lang="he-IL" sz="1600" b="1" dirty="0">
                <a:solidFill>
                  <a:srgbClr val="FF0000"/>
                </a:solidFill>
              </a:rPr>
              <a:t>הרב הרצוג נפגש עם </a:t>
            </a:r>
            <a:r>
              <a:rPr lang="he-IL" sz="1600" b="1" dirty="0" err="1"/>
              <a:t>הראי"ה</a:t>
            </a:r>
            <a:r>
              <a:rPr lang="he-IL" sz="1600" b="1" dirty="0"/>
              <a:t> קוק בביתו. הערכה גדולה </a:t>
            </a:r>
            <a:r>
              <a:rPr lang="he-IL" sz="1600" b="1" dirty="0" err="1"/>
              <a:t>היתה</a:t>
            </a:r>
            <a:r>
              <a:rPr lang="he-IL" sz="1600" b="1" dirty="0"/>
              <a:t> ביניהם. הרב קוק, שהיה רב קהילת 'מחזיקי הדת' בלונדון, הכיר היטב את גדולתו של הרב הרצוג בעת היותו רבה של בלפסט בירת צפון אירלנד. </a:t>
            </a:r>
          </a:p>
        </p:txBody>
      </p:sp>
      <p:sp>
        <p:nvSpPr>
          <p:cNvPr id="4" name="תיבת טקסט 3">
            <a:extLst>
              <a:ext uri="{FF2B5EF4-FFF2-40B4-BE49-F238E27FC236}">
                <a16:creationId xmlns:a16="http://schemas.microsoft.com/office/drawing/2014/main" id="{EFC89A68-8F65-5DE6-ED8E-12F98818C140}"/>
              </a:ext>
            </a:extLst>
          </p:cNvPr>
          <p:cNvSpPr txBox="1"/>
          <p:nvPr/>
        </p:nvSpPr>
        <p:spPr>
          <a:xfrm>
            <a:off x="6221064" y="6306849"/>
            <a:ext cx="2241318" cy="338554"/>
          </a:xfrm>
          <a:prstGeom prst="rect">
            <a:avLst/>
          </a:prstGeom>
          <a:noFill/>
        </p:spPr>
        <p:txBody>
          <a:bodyPr wrap="none" rtlCol="1">
            <a:spAutoFit/>
          </a:bodyPr>
          <a:lstStyle/>
          <a:p>
            <a:r>
              <a:rPr lang="he-IL" sz="1600" b="1" dirty="0"/>
              <a:t>קברו של הרב יואל הרצוג</a:t>
            </a:r>
          </a:p>
        </p:txBody>
      </p:sp>
      <p:pic>
        <p:nvPicPr>
          <p:cNvPr id="6" name="תמונה 5">
            <a:extLst>
              <a:ext uri="{FF2B5EF4-FFF2-40B4-BE49-F238E27FC236}">
                <a16:creationId xmlns:a16="http://schemas.microsoft.com/office/drawing/2014/main" id="{3D6403EC-A1BC-62B0-13CD-962592C7685A}"/>
              </a:ext>
            </a:extLst>
          </p:cNvPr>
          <p:cNvPicPr>
            <a:picLocks noChangeAspect="1"/>
          </p:cNvPicPr>
          <p:nvPr/>
        </p:nvPicPr>
        <p:blipFill>
          <a:blip r:embed="rId3"/>
          <a:stretch>
            <a:fillRect/>
          </a:stretch>
        </p:blipFill>
        <p:spPr>
          <a:xfrm>
            <a:off x="893393" y="1390628"/>
            <a:ext cx="4086980" cy="4916221"/>
          </a:xfrm>
          <a:prstGeom prst="rect">
            <a:avLst/>
          </a:prstGeom>
          <a:ln w="38100">
            <a:solidFill>
              <a:srgbClr val="FF0000"/>
            </a:solidFill>
          </a:ln>
        </p:spPr>
      </p:pic>
      <p:pic>
        <p:nvPicPr>
          <p:cNvPr id="7" name="Picture 2">
            <a:extLst>
              <a:ext uri="{FF2B5EF4-FFF2-40B4-BE49-F238E27FC236}">
                <a16:creationId xmlns:a16="http://schemas.microsoft.com/office/drawing/2014/main" id="{908919E2-B42E-9FE8-3605-1B0D1DE3A8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9421" y="1467639"/>
            <a:ext cx="1306867" cy="1894957"/>
          </a:xfrm>
          <a:prstGeom prst="rect">
            <a:avLst/>
          </a:prstGeom>
          <a:noFill/>
          <a:ln w="38100">
            <a:solidFill>
              <a:srgbClr val="0000FF"/>
            </a:solidFill>
          </a:ln>
          <a:extLst>
            <a:ext uri="{909E8E84-426E-40DD-AFC4-6F175D3DCCD1}">
              <a14:hiddenFill xmlns:a14="http://schemas.microsoft.com/office/drawing/2010/main">
                <a:solidFill>
                  <a:schemeClr val="accent1"/>
                </a:solidFill>
              </a14:hiddenFill>
            </a:ext>
          </a:extLst>
        </p:spPr>
      </p:pic>
      <p:sp>
        <p:nvSpPr>
          <p:cNvPr id="8" name="תיבת טקסט 7">
            <a:extLst>
              <a:ext uri="{FF2B5EF4-FFF2-40B4-BE49-F238E27FC236}">
                <a16:creationId xmlns:a16="http://schemas.microsoft.com/office/drawing/2014/main" id="{7468DEB0-3058-4876-E977-6282454EF680}"/>
              </a:ext>
            </a:extLst>
          </p:cNvPr>
          <p:cNvSpPr txBox="1"/>
          <p:nvPr/>
        </p:nvSpPr>
        <p:spPr>
          <a:xfrm>
            <a:off x="10067275" y="3429000"/>
            <a:ext cx="1476686" cy="338554"/>
          </a:xfrm>
          <a:prstGeom prst="rect">
            <a:avLst/>
          </a:prstGeom>
          <a:noFill/>
        </p:spPr>
        <p:txBody>
          <a:bodyPr wrap="none" rtlCol="1">
            <a:spAutoFit/>
          </a:bodyPr>
          <a:lstStyle/>
          <a:p>
            <a:r>
              <a:rPr lang="he-IL" sz="1600" b="1" dirty="0"/>
              <a:t>הרב יואל הרצוג</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8ED2793-B53D-1002-2299-EAC17EFD45B0}"/>
              </a:ext>
            </a:extLst>
          </p:cNvPr>
          <p:cNvPicPr>
            <a:picLocks noChangeAspect="1"/>
          </p:cNvPicPr>
          <p:nvPr/>
        </p:nvPicPr>
        <p:blipFill>
          <a:blip r:embed="rId2"/>
          <a:srcRect t="52304"/>
          <a:stretch/>
        </p:blipFill>
        <p:spPr>
          <a:xfrm rot="5400000">
            <a:off x="7341582" y="2407066"/>
            <a:ext cx="5215757" cy="3313501"/>
          </a:xfrm>
          <a:prstGeom prst="rect">
            <a:avLst/>
          </a:prstGeom>
          <a:ln w="38100">
            <a:solidFill>
              <a:srgbClr val="FF0000"/>
            </a:solidFill>
          </a:ln>
        </p:spPr>
      </p:pic>
      <p:pic>
        <p:nvPicPr>
          <p:cNvPr id="5" name="תמונה 4">
            <a:extLst>
              <a:ext uri="{FF2B5EF4-FFF2-40B4-BE49-F238E27FC236}">
                <a16:creationId xmlns:a16="http://schemas.microsoft.com/office/drawing/2014/main" id="{DC4194D6-1211-81F4-5421-2F11051F7586}"/>
              </a:ext>
            </a:extLst>
          </p:cNvPr>
          <p:cNvPicPr>
            <a:picLocks noChangeAspect="1"/>
          </p:cNvPicPr>
          <p:nvPr/>
        </p:nvPicPr>
        <p:blipFill>
          <a:blip r:embed="rId3"/>
          <a:srcRect l="1176" t="4532" r="3433" b="4782"/>
          <a:stretch/>
        </p:blipFill>
        <p:spPr>
          <a:xfrm rot="5400000">
            <a:off x="1977276" y="145526"/>
            <a:ext cx="3453413" cy="4350059"/>
          </a:xfrm>
          <a:prstGeom prst="rect">
            <a:avLst/>
          </a:prstGeom>
          <a:ln w="38100">
            <a:solidFill>
              <a:srgbClr val="FF0000"/>
            </a:solidFill>
          </a:ln>
        </p:spPr>
      </p:pic>
      <p:pic>
        <p:nvPicPr>
          <p:cNvPr id="6" name="תמונה 5">
            <a:extLst>
              <a:ext uri="{FF2B5EF4-FFF2-40B4-BE49-F238E27FC236}">
                <a16:creationId xmlns:a16="http://schemas.microsoft.com/office/drawing/2014/main" id="{73C25974-A749-4395-0440-92A854CF3DF3}"/>
              </a:ext>
            </a:extLst>
          </p:cNvPr>
          <p:cNvPicPr>
            <a:picLocks noChangeAspect="1"/>
          </p:cNvPicPr>
          <p:nvPr/>
        </p:nvPicPr>
        <p:blipFill>
          <a:blip r:embed="rId2"/>
          <a:srcRect l="87106" b="53598"/>
          <a:stretch/>
        </p:blipFill>
        <p:spPr>
          <a:xfrm rot="5400000">
            <a:off x="9603832" y="-546440"/>
            <a:ext cx="691256" cy="3313500"/>
          </a:xfrm>
          <a:prstGeom prst="rect">
            <a:avLst/>
          </a:prstGeom>
          <a:ln w="38100">
            <a:solidFill>
              <a:srgbClr val="FF0000"/>
            </a:solidFill>
          </a:ln>
        </p:spPr>
      </p:pic>
      <p:sp>
        <p:nvSpPr>
          <p:cNvPr id="7" name="תיבת טקסט 6">
            <a:extLst>
              <a:ext uri="{FF2B5EF4-FFF2-40B4-BE49-F238E27FC236}">
                <a16:creationId xmlns:a16="http://schemas.microsoft.com/office/drawing/2014/main" id="{072ED7A4-AB53-287E-74F5-1A8DF16F49C4}"/>
              </a:ext>
            </a:extLst>
          </p:cNvPr>
          <p:cNvSpPr txBox="1"/>
          <p:nvPr/>
        </p:nvSpPr>
        <p:spPr>
          <a:xfrm>
            <a:off x="4490432" y="159798"/>
            <a:ext cx="3211136" cy="338554"/>
          </a:xfrm>
          <a:prstGeom prst="rect">
            <a:avLst/>
          </a:prstGeom>
          <a:solidFill>
            <a:srgbClr val="FFFF00"/>
          </a:solidFill>
          <a:ln>
            <a:solidFill>
              <a:schemeClr val="tx1"/>
            </a:solidFill>
          </a:ln>
        </p:spPr>
        <p:txBody>
          <a:bodyPr wrap="none" rtlCol="1">
            <a:spAutoFit/>
          </a:bodyPr>
          <a:lstStyle/>
          <a:p>
            <a:r>
              <a:rPr lang="he-IL" sz="1600" b="1" dirty="0"/>
              <a:t>הרב קוק מספיד את הרב יואל הרצוג </a:t>
            </a:r>
          </a:p>
        </p:txBody>
      </p:sp>
      <p:sp>
        <p:nvSpPr>
          <p:cNvPr id="9" name="תיבת טקסט 8">
            <a:extLst>
              <a:ext uri="{FF2B5EF4-FFF2-40B4-BE49-F238E27FC236}">
                <a16:creationId xmlns:a16="http://schemas.microsoft.com/office/drawing/2014/main" id="{CEAF35B4-E5B3-C173-C7CC-716C49839DBE}"/>
              </a:ext>
            </a:extLst>
          </p:cNvPr>
          <p:cNvSpPr txBox="1"/>
          <p:nvPr/>
        </p:nvSpPr>
        <p:spPr>
          <a:xfrm>
            <a:off x="1054291" y="6268716"/>
            <a:ext cx="4700434" cy="338554"/>
          </a:xfrm>
          <a:prstGeom prst="rect">
            <a:avLst/>
          </a:prstGeom>
          <a:noFill/>
          <a:ln>
            <a:noFill/>
          </a:ln>
        </p:spPr>
        <p:txBody>
          <a:bodyPr wrap="square">
            <a:spAutoFit/>
          </a:bodyPr>
          <a:lstStyle/>
          <a:p>
            <a:r>
              <a:rPr lang="he-IL" sz="1600" b="1" dirty="0"/>
              <a:t>חיים הרצוג, דרך חיים: סיפורו של לוחם, דיפלומט ונשיא</a:t>
            </a:r>
          </a:p>
        </p:txBody>
      </p:sp>
      <p:sp>
        <p:nvSpPr>
          <p:cNvPr id="2" name="TextBox 1"/>
          <p:cNvSpPr txBox="1"/>
          <p:nvPr/>
        </p:nvSpPr>
        <p:spPr>
          <a:xfrm>
            <a:off x="1396210" y="4329724"/>
            <a:ext cx="4615543" cy="1938992"/>
          </a:xfrm>
          <a:prstGeom prst="rect">
            <a:avLst/>
          </a:prstGeom>
          <a:noFill/>
          <a:ln w="38100">
            <a:solidFill>
              <a:srgbClr val="FF0000"/>
            </a:solidFill>
          </a:ln>
        </p:spPr>
        <p:txBody>
          <a:bodyPr wrap="square" rtlCol="1">
            <a:spAutoFit/>
          </a:bodyPr>
          <a:lstStyle/>
          <a:p>
            <a:r>
              <a:rPr lang="he-IL" sz="1200" dirty="0"/>
              <a:t>פנינו לישיבת "מרכז הרב", ושם יצא אלינו הרב אברהם יצחק הכהן קוק, הרב הראשי </a:t>
            </a:r>
            <a:r>
              <a:rPr lang="he-IL" sz="1200" dirty="0" err="1"/>
              <a:t>לארץ־ישראל</a:t>
            </a:r>
            <a:r>
              <a:rPr lang="he-IL" sz="1200" dirty="0"/>
              <a:t>, דמות אומרת קדושה, תלמיד חכם מובהק והוגה-דעות נודע, שהתייצב ליד המשאית. התפילות הושמעו, אבי שב ואמר קדיש, והרב קוק נשא את דברו. </a:t>
            </a:r>
            <a:r>
              <a:rPr lang="he-IL" sz="1200" dirty="0" err="1"/>
              <a:t>אחר־כך</a:t>
            </a:r>
            <a:r>
              <a:rPr lang="he-IL" sz="1200" dirty="0"/>
              <a:t> דיבר אבי. בשעת מעשה לא נתנו את הדעת על צירוף המקרים. היו אלה החודשים האחרונים לחייו של הרב קוק – למעשה, </a:t>
            </a:r>
            <a:r>
              <a:rPr lang="he-IL" sz="1200" dirty="0" err="1"/>
              <a:t>היתה</a:t>
            </a:r>
            <a:r>
              <a:rPr lang="he-IL" sz="1200" dirty="0"/>
              <a:t> זו הופעתו האחרונה </a:t>
            </a:r>
            <a:r>
              <a:rPr lang="he-IL" sz="1200" dirty="0" err="1"/>
              <a:t>ואחר־כך</a:t>
            </a:r>
            <a:r>
              <a:rPr lang="he-IL" sz="1200" dirty="0"/>
              <a:t> דובר רבות בעובדה שבמעמד זה הוא פגש דווקא באבי. בשעת ההלוויה נחשב אבי כמועמד לכהונת הרב הראשי של </a:t>
            </a:r>
            <a:r>
              <a:rPr lang="he-IL" sz="1200" dirty="0" err="1"/>
              <a:t>תל־אביב</a:t>
            </a:r>
            <a:r>
              <a:rPr lang="he-IL" sz="1200" dirty="0"/>
              <a:t>, לא של </a:t>
            </a:r>
            <a:r>
              <a:rPr lang="he-IL" sz="1200" dirty="0" err="1"/>
              <a:t>ארץ־ישראל</a:t>
            </a:r>
            <a:r>
              <a:rPr lang="he-IL" sz="1200" dirty="0"/>
              <a:t> כולה. כעבור זמן לא רב היו שאמרו כי בעצם העובדה שאבי היה האיש האחרון שעלה על דוכן בעקבות הרב קוק היה מעין העברת שרביט רבני </a:t>
            </a:r>
            <a:r>
              <a:rPr lang="he-IL" sz="1200" dirty="0" smtClean="0"/>
              <a:t>בציבור מדור </a:t>
            </a:r>
            <a:r>
              <a:rPr lang="he-IL" sz="1200" dirty="0"/>
              <a:t>לדור.</a:t>
            </a:r>
          </a:p>
        </p:txBody>
      </p:sp>
    </p:spTree>
    <p:extLst>
      <p:ext uri="{BB962C8B-B14F-4D97-AF65-F5344CB8AC3E}">
        <p14:creationId xmlns:p14="http://schemas.microsoft.com/office/powerpoint/2010/main" val="348927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BAA650E-25CF-37F6-2760-A830DD0897EF}"/>
              </a:ext>
            </a:extLst>
          </p:cNvPr>
          <p:cNvPicPr>
            <a:picLocks noChangeAspect="1"/>
          </p:cNvPicPr>
          <p:nvPr/>
        </p:nvPicPr>
        <p:blipFill>
          <a:blip r:embed="rId2"/>
          <a:srcRect l="1507" t="52477" r="1143" b="1735"/>
          <a:stretch/>
        </p:blipFill>
        <p:spPr>
          <a:xfrm rot="5400000">
            <a:off x="669385" y="1734601"/>
            <a:ext cx="6215322" cy="3756058"/>
          </a:xfrm>
          <a:prstGeom prst="rect">
            <a:avLst/>
          </a:prstGeom>
          <a:ln w="38100">
            <a:solidFill>
              <a:srgbClr val="FF0000"/>
            </a:solidFill>
          </a:ln>
        </p:spPr>
      </p:pic>
      <p:pic>
        <p:nvPicPr>
          <p:cNvPr id="4" name="תמונה 3">
            <a:extLst>
              <a:ext uri="{FF2B5EF4-FFF2-40B4-BE49-F238E27FC236}">
                <a16:creationId xmlns:a16="http://schemas.microsoft.com/office/drawing/2014/main" id="{1C4FAA34-D129-592C-E1FD-F1028BC8D620}"/>
              </a:ext>
            </a:extLst>
          </p:cNvPr>
          <p:cNvPicPr>
            <a:picLocks noChangeAspect="1"/>
          </p:cNvPicPr>
          <p:nvPr/>
        </p:nvPicPr>
        <p:blipFill>
          <a:blip r:embed="rId2"/>
          <a:srcRect l="27574" t="2552" r="1568" b="51659"/>
          <a:stretch/>
        </p:blipFill>
        <p:spPr>
          <a:xfrm rot="5400000">
            <a:off x="7120099" y="944637"/>
            <a:ext cx="5180489" cy="4301153"/>
          </a:xfrm>
          <a:prstGeom prst="rect">
            <a:avLst/>
          </a:prstGeom>
          <a:ln w="38100">
            <a:solidFill>
              <a:srgbClr val="FF0000"/>
            </a:solidFill>
          </a:ln>
        </p:spPr>
      </p:pic>
      <p:sp>
        <p:nvSpPr>
          <p:cNvPr id="5" name="תיבת טקסט 4">
            <a:extLst>
              <a:ext uri="{FF2B5EF4-FFF2-40B4-BE49-F238E27FC236}">
                <a16:creationId xmlns:a16="http://schemas.microsoft.com/office/drawing/2014/main" id="{54E843E8-53E2-B9A7-69DD-2B6127908BC4}"/>
              </a:ext>
            </a:extLst>
          </p:cNvPr>
          <p:cNvSpPr txBox="1"/>
          <p:nvPr/>
        </p:nvSpPr>
        <p:spPr>
          <a:xfrm>
            <a:off x="3892512" y="53268"/>
            <a:ext cx="4406976" cy="338554"/>
          </a:xfrm>
          <a:prstGeom prst="rect">
            <a:avLst/>
          </a:prstGeom>
          <a:solidFill>
            <a:srgbClr val="FFFF00"/>
          </a:solidFill>
          <a:ln>
            <a:solidFill>
              <a:schemeClr val="tx1"/>
            </a:solidFill>
          </a:ln>
        </p:spPr>
        <p:txBody>
          <a:bodyPr wrap="none" rtlCol="1">
            <a:spAutoFit/>
          </a:bodyPr>
          <a:lstStyle/>
          <a:p>
            <a:r>
              <a:rPr lang="he-IL" sz="1600" b="1" dirty="0"/>
              <a:t>הרב הרצוג בבית הרב רב קוק ובישיבתו 'מרכז הרב'</a:t>
            </a:r>
          </a:p>
        </p:txBody>
      </p:sp>
    </p:spTree>
    <p:extLst>
      <p:ext uri="{BB962C8B-B14F-4D97-AF65-F5344CB8AC3E}">
        <p14:creationId xmlns:p14="http://schemas.microsoft.com/office/powerpoint/2010/main" val="351051429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2677</TotalTime>
  <Words>2038</Words>
  <Application>Microsoft Office PowerPoint</Application>
  <PresentationFormat>מסך רחב</PresentationFormat>
  <Paragraphs>134</Paragraphs>
  <Slides>32</Slides>
  <Notes>2</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32</vt:i4>
      </vt:variant>
    </vt:vector>
  </HeadingPairs>
  <TitlesOfParts>
    <vt:vector size="39" baseType="lpstr">
      <vt:lpstr>Arial</vt:lpstr>
      <vt:lpstr>Calibri</vt:lpstr>
      <vt:lpstr>Calibri Light</vt:lpstr>
      <vt:lpstr>David</vt:lpstr>
      <vt:lpstr>Guttman Stam</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שמואל כץ</dc:creator>
  <cp:lastModifiedBy>צאלה יוטבת</cp:lastModifiedBy>
  <cp:revision>24</cp:revision>
  <dcterms:created xsi:type="dcterms:W3CDTF">2024-09-11T04:21:08Z</dcterms:created>
  <dcterms:modified xsi:type="dcterms:W3CDTF">2024-11-18T08:27:11Z</dcterms:modified>
</cp:coreProperties>
</file>