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12"/>
  </p:notesMasterIdLst>
  <p:sldIdLst>
    <p:sldId id="705" r:id="rId2"/>
    <p:sldId id="2069" r:id="rId3"/>
    <p:sldId id="268" r:id="rId4"/>
    <p:sldId id="1980" r:id="rId5"/>
    <p:sldId id="2129" r:id="rId6"/>
    <p:sldId id="1879" r:id="rId7"/>
    <p:sldId id="263" r:id="rId8"/>
    <p:sldId id="2130" r:id="rId9"/>
    <p:sldId id="273" r:id="rId10"/>
    <p:sldId id="1990" r:id="rId11"/>
    <p:sldId id="1424" r:id="rId12"/>
    <p:sldId id="1881" r:id="rId13"/>
    <p:sldId id="2132" r:id="rId14"/>
    <p:sldId id="2128" r:id="rId15"/>
    <p:sldId id="2105" r:id="rId16"/>
    <p:sldId id="2123" r:id="rId17"/>
    <p:sldId id="1834" r:id="rId18"/>
    <p:sldId id="2113" r:id="rId19"/>
    <p:sldId id="2114" r:id="rId20"/>
    <p:sldId id="1878" r:id="rId21"/>
    <p:sldId id="2109" r:id="rId22"/>
    <p:sldId id="2133" r:id="rId23"/>
    <p:sldId id="1732" r:id="rId24"/>
    <p:sldId id="262" r:id="rId25"/>
    <p:sldId id="2118" r:id="rId26"/>
    <p:sldId id="2121" r:id="rId27"/>
    <p:sldId id="2108" r:id="rId28"/>
    <p:sldId id="325" r:id="rId29"/>
    <p:sldId id="1897" r:id="rId30"/>
    <p:sldId id="2119" r:id="rId31"/>
    <p:sldId id="2078" r:id="rId32"/>
    <p:sldId id="2106" r:id="rId33"/>
    <p:sldId id="1986" r:id="rId34"/>
    <p:sldId id="2047" r:id="rId35"/>
    <p:sldId id="2095" r:id="rId36"/>
    <p:sldId id="1422" r:id="rId37"/>
    <p:sldId id="790" r:id="rId38"/>
    <p:sldId id="2080" r:id="rId39"/>
    <p:sldId id="2112" r:id="rId40"/>
    <p:sldId id="1373" r:id="rId41"/>
    <p:sldId id="2134" r:id="rId42"/>
    <p:sldId id="2120" r:id="rId43"/>
    <p:sldId id="2089" r:id="rId44"/>
    <p:sldId id="1853" r:id="rId45"/>
    <p:sldId id="2107" r:id="rId46"/>
    <p:sldId id="2110" r:id="rId47"/>
    <p:sldId id="2111" r:id="rId48"/>
    <p:sldId id="2115" r:id="rId49"/>
    <p:sldId id="2116" r:id="rId50"/>
    <p:sldId id="2117" r:id="rId51"/>
    <p:sldId id="2103" r:id="rId52"/>
    <p:sldId id="2104" r:id="rId53"/>
    <p:sldId id="2124" r:id="rId54"/>
    <p:sldId id="2125" r:id="rId55"/>
    <p:sldId id="2126" r:id="rId56"/>
    <p:sldId id="1796" r:id="rId57"/>
    <p:sldId id="2086" r:id="rId58"/>
    <p:sldId id="2094" r:id="rId59"/>
    <p:sldId id="1985" r:id="rId60"/>
    <p:sldId id="1806" r:id="rId61"/>
    <p:sldId id="269" r:id="rId62"/>
    <p:sldId id="1838" r:id="rId63"/>
    <p:sldId id="270" r:id="rId64"/>
    <p:sldId id="266" r:id="rId65"/>
    <p:sldId id="258" r:id="rId66"/>
    <p:sldId id="280" r:id="rId67"/>
    <p:sldId id="2091" r:id="rId68"/>
    <p:sldId id="2135" r:id="rId69"/>
    <p:sldId id="2136" r:id="rId70"/>
    <p:sldId id="2077" r:id="rId71"/>
    <p:sldId id="261" r:id="rId72"/>
    <p:sldId id="893" r:id="rId73"/>
    <p:sldId id="2131" r:id="rId74"/>
    <p:sldId id="2087" r:id="rId75"/>
    <p:sldId id="2045" r:id="rId76"/>
    <p:sldId id="2052" r:id="rId77"/>
    <p:sldId id="259" r:id="rId78"/>
    <p:sldId id="2027" r:id="rId79"/>
    <p:sldId id="423" r:id="rId80"/>
    <p:sldId id="918" r:id="rId81"/>
    <p:sldId id="710" r:id="rId82"/>
    <p:sldId id="718" r:id="rId83"/>
    <p:sldId id="1851" r:id="rId84"/>
    <p:sldId id="2100" r:id="rId85"/>
    <p:sldId id="2096" r:id="rId86"/>
    <p:sldId id="1196" r:id="rId87"/>
    <p:sldId id="1551" r:id="rId88"/>
    <p:sldId id="2098" r:id="rId89"/>
    <p:sldId id="2099" r:id="rId90"/>
    <p:sldId id="1492" r:id="rId91"/>
    <p:sldId id="2090" r:id="rId92"/>
    <p:sldId id="890" r:id="rId93"/>
    <p:sldId id="2137" r:id="rId94"/>
    <p:sldId id="2049" r:id="rId95"/>
    <p:sldId id="2122" r:id="rId96"/>
    <p:sldId id="2101" r:id="rId97"/>
    <p:sldId id="1976" r:id="rId98"/>
    <p:sldId id="697" r:id="rId99"/>
    <p:sldId id="2102" r:id="rId100"/>
    <p:sldId id="2079" r:id="rId101"/>
    <p:sldId id="2088" r:id="rId102"/>
    <p:sldId id="279" r:id="rId103"/>
    <p:sldId id="1913" r:id="rId104"/>
    <p:sldId id="1854" r:id="rId105"/>
    <p:sldId id="1843" r:id="rId106"/>
    <p:sldId id="2060" r:id="rId107"/>
    <p:sldId id="1642" r:id="rId108"/>
    <p:sldId id="2055" r:id="rId109"/>
    <p:sldId id="1925" r:id="rId110"/>
    <p:sldId id="304" r:id="rId11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FFF1"/>
    <a:srgbClr val="AAE571"/>
    <a:srgbClr val="ED0000"/>
    <a:srgbClr val="A3DBFF"/>
    <a:srgbClr val="F6C3FF"/>
    <a:srgbClr val="76E3FF"/>
    <a:srgbClr val="FF7474"/>
    <a:srgbClr val="F612CB"/>
    <a:srgbClr val="63A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94660"/>
  </p:normalViewPr>
  <p:slideViewPr>
    <p:cSldViewPr snapToGrid="0">
      <p:cViewPr varScale="1">
        <p:scale>
          <a:sx n="104" d="100"/>
          <a:sy n="104" d="100"/>
        </p:scale>
        <p:origin x="732" y="114"/>
      </p:cViewPr>
      <p:guideLst/>
    </p:cSldViewPr>
  </p:slideViewPr>
  <p:notesTextViewPr>
    <p:cViewPr>
      <p:scale>
        <a:sx n="1" d="1"/>
        <a:sy n="1" d="1"/>
      </p:scale>
      <p:origin x="0" y="0"/>
    </p:cViewPr>
  </p:notesTextViewPr>
  <p:sorterViewPr>
    <p:cViewPr>
      <p:scale>
        <a:sx n="100" d="100"/>
        <a:sy n="100" d="100"/>
      </p:scale>
      <p:origin x="0" y="-104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8273893-B3AB-4062-999C-F6E7AB236252}" type="datetimeFigureOut">
              <a:rPr lang="he-IL" smtClean="0"/>
              <a:t>אדר/כ"ג/תשפ"ה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6A8AC8C-C7FE-490A-92FA-316AF559BF97}" type="slidenum">
              <a:rPr lang="he-IL" smtClean="0"/>
              <a:t>‹#›</a:t>
            </a:fld>
            <a:endParaRPr lang="he-IL"/>
          </a:p>
        </p:txBody>
      </p:sp>
    </p:spTree>
    <p:extLst>
      <p:ext uri="{BB962C8B-B14F-4D97-AF65-F5344CB8AC3E}">
        <p14:creationId xmlns:p14="http://schemas.microsoft.com/office/powerpoint/2010/main" val="4835243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950574F7-130F-44F5-A167-BA0BF0F79DD2}" type="slidenum">
              <a:rPr lang="he-IL" altLang="he-IL" sz="1200"/>
              <a:pPr algn="l" eaLnBrk="1" hangingPunct="1"/>
              <a:t>110</a:t>
            </a:fld>
            <a:endParaRPr lang="en-US" altLang="he-IL" sz="1200"/>
          </a:p>
        </p:txBody>
      </p:sp>
      <p:sp>
        <p:nvSpPr>
          <p:cNvPr id="118787"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2F8EAD5E-D70A-4E0E-ACD2-635B83C51F02}" type="slidenum">
              <a:rPr lang="he-IL" altLang="he-IL" sz="1200"/>
              <a:pPr algn="l" eaLnBrk="1" hangingPunct="1"/>
              <a:t>110</a:t>
            </a:fld>
            <a:endParaRPr lang="en-US" altLang="he-IL" sz="1200"/>
          </a:p>
        </p:txBody>
      </p:sp>
      <p:sp>
        <p:nvSpPr>
          <p:cNvPr id="118788"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55F71058-3EBA-40BA-8A4B-A1F371F7B858}" type="slidenum">
              <a:rPr lang="he-IL" altLang="he-IL" sz="1200"/>
              <a:pPr algn="l" eaLnBrk="1" hangingPunct="1"/>
              <a:t>110</a:t>
            </a:fld>
            <a:endParaRPr lang="en-US" altLang="he-IL" sz="1200"/>
          </a:p>
        </p:txBody>
      </p:sp>
      <p:sp>
        <p:nvSpPr>
          <p:cNvPr id="118789" name="Rectangle 2"/>
          <p:cNvSpPr>
            <a:spLocks noGrp="1" noRot="1" noChangeAspect="1" noChangeArrowheads="1" noTextEdit="1"/>
          </p:cNvSpPr>
          <p:nvPr>
            <p:ph type="sldImg"/>
          </p:nvPr>
        </p:nvSpPr>
        <p:spPr>
          <a:ln/>
        </p:spPr>
      </p:sp>
      <p:sp>
        <p:nvSpPr>
          <p:cNvPr id="1187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altLang="he-IL"/>
              <a:t>הילד</a:t>
            </a:r>
          </a:p>
        </p:txBody>
      </p:sp>
    </p:spTree>
    <p:extLst>
      <p:ext uri="{BB962C8B-B14F-4D97-AF65-F5344CB8AC3E}">
        <p14:creationId xmlns:p14="http://schemas.microsoft.com/office/powerpoint/2010/main" val="62692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085167-712C-0707-09C8-7D3EAB0DD47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4C3C6899-FBE8-9397-A873-6D0290D54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B86AFB8-AA04-740D-AE42-BD7A14010BA3}"/>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5" name="מציין מיקום של כותרת תחתונה 4">
            <a:extLst>
              <a:ext uri="{FF2B5EF4-FFF2-40B4-BE49-F238E27FC236}">
                <a16:creationId xmlns:a16="http://schemas.microsoft.com/office/drawing/2014/main" id="{A55B9956-8112-7FD0-6F96-EC7DE2BE815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EA188CC-EE32-15B1-CCB0-279CF4A62CCE}"/>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133068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0BD4D4-6B64-25E8-CF53-2C0E1812E9E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442C4E8-AA8E-EB5F-108A-687DEB51D02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6FD7D29-14BB-4DEC-05E3-E55C6EAD604A}"/>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5" name="מציין מיקום של כותרת תחתונה 4">
            <a:extLst>
              <a:ext uri="{FF2B5EF4-FFF2-40B4-BE49-F238E27FC236}">
                <a16:creationId xmlns:a16="http://schemas.microsoft.com/office/drawing/2014/main" id="{1ADA9257-16E0-DA33-8B5C-59848E5715A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0381982-1D24-9E2C-C931-2D98F0458FCE}"/>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124181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CB3B7CE-6654-E9A0-EA59-04330CA053AE}"/>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6A366A5-2871-CE06-1E9B-A4D0B1017C51}"/>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711BC72-D6EF-8387-3E2D-0BEAD0538D5C}"/>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5" name="מציין מיקום של כותרת תחתונה 4">
            <a:extLst>
              <a:ext uri="{FF2B5EF4-FFF2-40B4-BE49-F238E27FC236}">
                <a16:creationId xmlns:a16="http://schemas.microsoft.com/office/drawing/2014/main" id="{34FC97CB-F3A4-9C96-AB54-61C2A5D1B3F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375D249-1193-5547-D331-B1B908C76D07}"/>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304672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C678CD-CCEA-B070-3612-8E714447D9A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AE8897D-04BC-815C-8571-41BA1D2BACA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A07558E-4860-11AE-7A24-2B0739FFC774}"/>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5" name="מציין מיקום של כותרת תחתונה 4">
            <a:extLst>
              <a:ext uri="{FF2B5EF4-FFF2-40B4-BE49-F238E27FC236}">
                <a16:creationId xmlns:a16="http://schemas.microsoft.com/office/drawing/2014/main" id="{9B5BDDCD-98CD-D6D0-C45B-786D835F2C0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2AF905D-1BB8-6B5E-5BF1-DD2C0CE0D3FA}"/>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180309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2E4E84-74B7-EAAE-8004-EE23D027858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0266B7C-DCDB-3895-FCB5-85E9B1E31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6AB2E09-A062-9C3C-C41D-2DE505062888}"/>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5" name="מציין מיקום של כותרת תחתונה 4">
            <a:extLst>
              <a:ext uri="{FF2B5EF4-FFF2-40B4-BE49-F238E27FC236}">
                <a16:creationId xmlns:a16="http://schemas.microsoft.com/office/drawing/2014/main" id="{3408DA5F-E755-45F7-957D-7397DF9906C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5C9019C-17D5-C44E-A4A8-4276B1524B01}"/>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3886872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4473A1-7CED-9ECE-5381-822BF40CA50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66821F5-7415-276E-1039-A12CFCCC2DD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D19760F2-30EC-B967-56B3-49EE83A9676D}"/>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AB262BE-8F7B-3E11-301B-D8CA732B7B5F}"/>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6" name="מציין מיקום של כותרת תחתונה 5">
            <a:extLst>
              <a:ext uri="{FF2B5EF4-FFF2-40B4-BE49-F238E27FC236}">
                <a16:creationId xmlns:a16="http://schemas.microsoft.com/office/drawing/2014/main" id="{0A10EF06-320C-791B-D182-FD71062BFA5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1B24BA8-B4C4-EA89-3B1E-D92B9DC234E3}"/>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387617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B7054A-D33E-C39C-07B7-781B009108CD}"/>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732A7B4-0D2F-4A4C-3B4C-B584EB77F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72BB7FE5-DFA9-D6EA-F514-E32FFE13D45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9DD46D4-BDBC-CF57-16C8-F396E21A4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E3D4E9D-1304-1014-B9C5-167FD85F5A1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3DE3D52-1148-2A0A-E8EB-7B7A6B9CFCEF}"/>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8" name="מציין מיקום של כותרת תחתונה 7">
            <a:extLst>
              <a:ext uri="{FF2B5EF4-FFF2-40B4-BE49-F238E27FC236}">
                <a16:creationId xmlns:a16="http://schemas.microsoft.com/office/drawing/2014/main" id="{E9685C3D-9283-01DA-54EC-9DD007E4575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3708AD28-4884-2899-C5CB-126974C9A6A5}"/>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407822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B0062A5-BF5C-418E-3DC7-6D505AF6C46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24CB6B5E-D4D5-8F32-8E2F-D432678B46C3}"/>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4" name="מציין מיקום של כותרת תחתונה 3">
            <a:extLst>
              <a:ext uri="{FF2B5EF4-FFF2-40B4-BE49-F238E27FC236}">
                <a16:creationId xmlns:a16="http://schemas.microsoft.com/office/drawing/2014/main" id="{4C2A7374-3595-4FD6-5324-80EE6B6BAC1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985EB0D8-8A7B-FFA7-B9F4-4F7CCA6D6068}"/>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359696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7082BB-CAE3-B69F-0B55-21E00681898E}"/>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3" name="מציין מיקום של כותרת תחתונה 2">
            <a:extLst>
              <a:ext uri="{FF2B5EF4-FFF2-40B4-BE49-F238E27FC236}">
                <a16:creationId xmlns:a16="http://schemas.microsoft.com/office/drawing/2014/main" id="{E337FF9F-A078-5B4E-018D-3FCEC24FD53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0CC4B32-80A7-E2C0-513D-BC01921A119A}"/>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423208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ABDE15-19DE-A24A-3093-44C664F168B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9B92FD2-B9CB-8B4B-B367-8C2951181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450D40D-9E5B-9A92-AB12-DE4CEEB58E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C296417-D4E1-AB55-59E8-AE9E3ED6A23D}"/>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6" name="מציין מיקום של כותרת תחתונה 5">
            <a:extLst>
              <a:ext uri="{FF2B5EF4-FFF2-40B4-BE49-F238E27FC236}">
                <a16:creationId xmlns:a16="http://schemas.microsoft.com/office/drawing/2014/main" id="{39EB8CC0-73F1-188A-D4C5-94816FEC880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18D04BC-D986-B9FB-A20C-0469C2230C28}"/>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4205599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6D7142-0702-11AF-D96D-8BC84A6077C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D3336289-7DD8-35A6-C9F6-CFF042C718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25CCCEF8-23E7-37D0-A74C-60D8C137D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BA74D16-2418-E119-5854-3D2DE13A2763}"/>
              </a:ext>
            </a:extLst>
          </p:cNvPr>
          <p:cNvSpPr>
            <a:spLocks noGrp="1"/>
          </p:cNvSpPr>
          <p:nvPr>
            <p:ph type="dt" sz="half" idx="10"/>
          </p:nvPr>
        </p:nvSpPr>
        <p:spPr/>
        <p:txBody>
          <a:bodyPr/>
          <a:lstStyle/>
          <a:p>
            <a:fld id="{2EB52873-C25C-4606-A09B-8F5B041BB3D9}" type="datetimeFigureOut">
              <a:rPr lang="he-IL" smtClean="0"/>
              <a:t>אדר/כ"ג/תשפ"ה</a:t>
            </a:fld>
            <a:endParaRPr lang="he-IL"/>
          </a:p>
        </p:txBody>
      </p:sp>
      <p:sp>
        <p:nvSpPr>
          <p:cNvPr id="6" name="מציין מיקום של כותרת תחתונה 5">
            <a:extLst>
              <a:ext uri="{FF2B5EF4-FFF2-40B4-BE49-F238E27FC236}">
                <a16:creationId xmlns:a16="http://schemas.microsoft.com/office/drawing/2014/main" id="{148FE49C-9594-8D6B-5BAC-F98CB417E98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A2C1159-0421-9C1F-804C-FABA4A676D00}"/>
              </a:ext>
            </a:extLst>
          </p:cNvPr>
          <p:cNvSpPr>
            <a:spLocks noGrp="1"/>
          </p:cNvSpPr>
          <p:nvPr>
            <p:ph type="sldNum" sz="quarter" idx="12"/>
          </p:nvPr>
        </p:nvSpPr>
        <p:spPr/>
        <p:txBody>
          <a:bodyPr/>
          <a:lstStyle/>
          <a:p>
            <a:fld id="{DE5A659C-E1DB-4CF8-92ED-A598B2C83ADB}" type="slidenum">
              <a:rPr lang="he-IL" smtClean="0"/>
              <a:t>‹#›</a:t>
            </a:fld>
            <a:endParaRPr lang="he-IL"/>
          </a:p>
        </p:txBody>
      </p:sp>
    </p:spTree>
    <p:extLst>
      <p:ext uri="{BB962C8B-B14F-4D97-AF65-F5344CB8AC3E}">
        <p14:creationId xmlns:p14="http://schemas.microsoft.com/office/powerpoint/2010/main" val="89651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9A2C423-3577-4210-B22B-7BC02AE27B1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1598415-32BC-0AE1-3154-1E230596491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FF401FF-E702-956A-2C87-E26647CBC57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EB52873-C25C-4606-A09B-8F5B041BB3D9}" type="datetimeFigureOut">
              <a:rPr lang="he-IL" smtClean="0"/>
              <a:t>אדר/כ"ג/תשפ"ה</a:t>
            </a:fld>
            <a:endParaRPr lang="he-IL"/>
          </a:p>
        </p:txBody>
      </p:sp>
      <p:sp>
        <p:nvSpPr>
          <p:cNvPr id="5" name="מציין מיקום של כותרת תחתונה 4">
            <a:extLst>
              <a:ext uri="{FF2B5EF4-FFF2-40B4-BE49-F238E27FC236}">
                <a16:creationId xmlns:a16="http://schemas.microsoft.com/office/drawing/2014/main" id="{4DC5F79E-CB2E-2448-2A07-5B52B2E8E6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8810894E-2297-D9EE-D6F2-E6CB48B29D7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E5A659C-E1DB-4CF8-92ED-A598B2C83ADB}" type="slidenum">
              <a:rPr lang="he-IL" smtClean="0"/>
              <a:t>‹#›</a:t>
            </a:fld>
            <a:endParaRPr lang="he-IL"/>
          </a:p>
        </p:txBody>
      </p:sp>
    </p:spTree>
    <p:extLst>
      <p:ext uri="{BB962C8B-B14F-4D97-AF65-F5344CB8AC3E}">
        <p14:creationId xmlns:p14="http://schemas.microsoft.com/office/powerpoint/2010/main" val="3111363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g"/></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9" name="Text Box 15"/>
          <p:cNvSpPr txBox="1">
            <a:spLocks noChangeArrowheads="1"/>
          </p:cNvSpPr>
          <p:nvPr/>
        </p:nvSpPr>
        <p:spPr bwMode="auto">
          <a:xfrm>
            <a:off x="4460875"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he-IL" sz="1400"/>
          </a:p>
        </p:txBody>
      </p:sp>
      <p:sp>
        <p:nvSpPr>
          <p:cNvPr id="7" name="מלבן 6">
            <a:extLst>
              <a:ext uri="{FF2B5EF4-FFF2-40B4-BE49-F238E27FC236}">
                <a16:creationId xmlns:a16="http://schemas.microsoft.com/office/drawing/2014/main" id="{32A979D6-61B6-D77C-0797-E8153E6852E8}"/>
              </a:ext>
            </a:extLst>
          </p:cNvPr>
          <p:cNvSpPr/>
          <p:nvPr/>
        </p:nvSpPr>
        <p:spPr>
          <a:xfrm>
            <a:off x="4196168" y="2196141"/>
            <a:ext cx="3799653" cy="523220"/>
          </a:xfrm>
          <a:prstGeom prst="rect">
            <a:avLst/>
          </a:prstGeom>
          <a:solidFill>
            <a:srgbClr val="FFFF00"/>
          </a:solidFill>
          <a:ln>
            <a:solidFill>
              <a:schemeClr val="tx1"/>
            </a:solidFill>
          </a:ln>
        </p:spPr>
        <p:txBody>
          <a:bodyPr wrap="square">
            <a:spAutoFit/>
          </a:bodyPr>
          <a:lstStyle/>
          <a:p>
            <a:pPr algn="ctr"/>
            <a:r>
              <a:rPr lang="he-IL" sz="2800" b="1" dirty="0">
                <a:latin typeface="David" panose="020E0502060401010101" pitchFamily="34" charset="-79"/>
                <a:cs typeface="David" panose="020E0502060401010101" pitchFamily="34" charset="-79"/>
              </a:rPr>
              <a:t>דברי ברכה, הגות וסיפורים</a:t>
            </a:r>
          </a:p>
        </p:txBody>
      </p:sp>
      <p:sp>
        <p:nvSpPr>
          <p:cNvPr id="5" name="מלבן 4">
            <a:extLst>
              <a:ext uri="{FF2B5EF4-FFF2-40B4-BE49-F238E27FC236}">
                <a16:creationId xmlns:a16="http://schemas.microsoft.com/office/drawing/2014/main" id="{3FFB8EA9-D1F0-C67A-A6F7-A9A3F3318A22}"/>
              </a:ext>
            </a:extLst>
          </p:cNvPr>
          <p:cNvSpPr/>
          <p:nvPr/>
        </p:nvSpPr>
        <p:spPr>
          <a:xfrm>
            <a:off x="4746108" y="108939"/>
            <a:ext cx="2699778" cy="646331"/>
          </a:xfrm>
          <a:prstGeom prst="rect">
            <a:avLst/>
          </a:prstGeom>
          <a:solidFill>
            <a:srgbClr val="0000FF"/>
          </a:solidFill>
          <a:ln>
            <a:solidFill>
              <a:schemeClr val="tx1"/>
            </a:solidFill>
          </a:ln>
        </p:spPr>
        <p:txBody>
          <a:bodyPr wrap="none">
            <a:spAutoFit/>
          </a:bodyPr>
          <a:lstStyle/>
          <a:p>
            <a:r>
              <a:rPr lang="he-IL" sz="3600" b="1" dirty="0">
                <a:solidFill>
                  <a:schemeClr val="bg1"/>
                </a:solidFill>
                <a:latin typeface="David" panose="020E0502060401010101" pitchFamily="34" charset="-79"/>
                <a:cs typeface="David" panose="020E0502060401010101" pitchFamily="34" charset="-79"/>
              </a:rPr>
              <a:t>הגדה של פסח </a:t>
            </a:r>
          </a:p>
        </p:txBody>
      </p:sp>
      <p:pic>
        <p:nvPicPr>
          <p:cNvPr id="13" name="תמונה 12">
            <a:extLst>
              <a:ext uri="{FF2B5EF4-FFF2-40B4-BE49-F238E27FC236}">
                <a16:creationId xmlns:a16="http://schemas.microsoft.com/office/drawing/2014/main" id="{369BDAE3-7590-F820-58B4-7204C4EB9C57}"/>
              </a:ext>
            </a:extLst>
          </p:cNvPr>
          <p:cNvPicPr>
            <a:picLocks noChangeAspect="1"/>
          </p:cNvPicPr>
          <p:nvPr/>
        </p:nvPicPr>
        <p:blipFill>
          <a:blip r:embed="rId2"/>
          <a:stretch>
            <a:fillRect/>
          </a:stretch>
        </p:blipFill>
        <p:spPr>
          <a:xfrm>
            <a:off x="7856191" y="3090848"/>
            <a:ext cx="1506315" cy="2164385"/>
          </a:xfrm>
          <a:prstGeom prst="rect">
            <a:avLst/>
          </a:prstGeom>
          <a:ln w="38100">
            <a:solidFill>
              <a:srgbClr val="0000FF"/>
            </a:solidFill>
          </a:ln>
        </p:spPr>
      </p:pic>
      <p:sp>
        <p:nvSpPr>
          <p:cNvPr id="16" name="תיבת טקסט 15">
            <a:extLst>
              <a:ext uri="{FF2B5EF4-FFF2-40B4-BE49-F238E27FC236}">
                <a16:creationId xmlns:a16="http://schemas.microsoft.com/office/drawing/2014/main" id="{E057C1DB-38B1-9BB4-0791-1F5E96ECB0A8}"/>
              </a:ext>
            </a:extLst>
          </p:cNvPr>
          <p:cNvSpPr txBox="1"/>
          <p:nvPr/>
        </p:nvSpPr>
        <p:spPr>
          <a:xfrm>
            <a:off x="3294643" y="1095074"/>
            <a:ext cx="5602705" cy="584775"/>
          </a:xfrm>
          <a:prstGeom prst="rect">
            <a:avLst/>
          </a:prstGeom>
          <a:solidFill>
            <a:srgbClr val="F6C3FF"/>
          </a:solidFill>
          <a:ln>
            <a:solidFill>
              <a:schemeClr val="tx1"/>
            </a:solidFill>
          </a:ln>
        </p:spPr>
        <p:txBody>
          <a:bodyPr wrap="square">
            <a:spAutoFit/>
          </a:bodyPr>
          <a:lstStyle/>
          <a:p>
            <a:r>
              <a:rPr lang="he-IL" sz="3200" b="1" dirty="0">
                <a:latin typeface="David" panose="020E0502060401010101" pitchFamily="34" charset="-79"/>
                <a:cs typeface="David" panose="020E0502060401010101" pitchFamily="34" charset="-79"/>
              </a:rPr>
              <a:t>"איש על העדה" - משואה לתקומה</a:t>
            </a:r>
          </a:p>
        </p:txBody>
      </p:sp>
      <p:sp>
        <p:nvSpPr>
          <p:cNvPr id="17" name="מלבן 16">
            <a:extLst>
              <a:ext uri="{FF2B5EF4-FFF2-40B4-BE49-F238E27FC236}">
                <a16:creationId xmlns:a16="http://schemas.microsoft.com/office/drawing/2014/main" id="{E72BFFE9-D150-1AD0-C875-4202970EC284}"/>
              </a:ext>
            </a:extLst>
          </p:cNvPr>
          <p:cNvSpPr/>
          <p:nvPr/>
        </p:nvSpPr>
        <p:spPr>
          <a:xfrm>
            <a:off x="5440243" y="5829089"/>
            <a:ext cx="1311513" cy="338554"/>
          </a:xfrm>
          <a:prstGeom prst="rect">
            <a:avLst/>
          </a:prstGeom>
          <a:solidFill>
            <a:srgbClr val="AAE571"/>
          </a:solidFill>
          <a:ln>
            <a:solidFill>
              <a:schemeClr val="tx1"/>
            </a:solidFill>
          </a:ln>
        </p:spPr>
        <p:txBody>
          <a:bodyPr wrap="square">
            <a:spAutoFit/>
          </a:bodyPr>
          <a:lstStyle/>
          <a:p>
            <a:pPr algn="ctr"/>
            <a:r>
              <a:rPr lang="he-IL" sz="1600" b="1" dirty="0">
                <a:latin typeface="David" panose="020E0502060401010101" pitchFamily="34" charset="-79"/>
                <a:cs typeface="David" panose="020E0502060401010101" pitchFamily="34" charset="-79"/>
              </a:rPr>
              <a:t>פסח, תשפ"ה</a:t>
            </a:r>
          </a:p>
        </p:txBody>
      </p:sp>
      <p:pic>
        <p:nvPicPr>
          <p:cNvPr id="2" name="תמונה 1">
            <a:extLst>
              <a:ext uri="{FF2B5EF4-FFF2-40B4-BE49-F238E27FC236}">
                <a16:creationId xmlns:a16="http://schemas.microsoft.com/office/drawing/2014/main" id="{17A3EC1A-3252-77B1-67F4-45D955D6A2B1}"/>
              </a:ext>
            </a:extLst>
          </p:cNvPr>
          <p:cNvPicPr>
            <a:picLocks noChangeAspect="1"/>
          </p:cNvPicPr>
          <p:nvPr/>
        </p:nvPicPr>
        <p:blipFill>
          <a:blip r:embed="rId3"/>
          <a:srcRect l="-1" r="705" b="4272"/>
          <a:stretch/>
        </p:blipFill>
        <p:spPr>
          <a:xfrm rot="5400000">
            <a:off x="2657704" y="3452062"/>
            <a:ext cx="2164385" cy="1441957"/>
          </a:xfrm>
          <a:prstGeom prst="rect">
            <a:avLst/>
          </a:prstGeom>
          <a:ln w="38100">
            <a:solidFill>
              <a:srgbClr val="0000FF"/>
            </a:solidFill>
          </a:ln>
        </p:spPr>
      </p:pic>
      <p:sp>
        <p:nvSpPr>
          <p:cNvPr id="3" name="תיבת טקסט 2">
            <a:extLst>
              <a:ext uri="{FF2B5EF4-FFF2-40B4-BE49-F238E27FC236}">
                <a16:creationId xmlns:a16="http://schemas.microsoft.com/office/drawing/2014/main" id="{B37310BD-8614-A9BB-7DF8-2D5C8789A8E9}"/>
              </a:ext>
            </a:extLst>
          </p:cNvPr>
          <p:cNvSpPr txBox="1"/>
          <p:nvPr/>
        </p:nvSpPr>
        <p:spPr>
          <a:xfrm>
            <a:off x="3438861" y="6367046"/>
            <a:ext cx="5612434" cy="338554"/>
          </a:xfrm>
          <a:prstGeom prst="rect">
            <a:avLst/>
          </a:prstGeom>
          <a:solidFill>
            <a:srgbClr val="FFFF00"/>
          </a:solidFill>
          <a:ln>
            <a:solidFill>
              <a:schemeClr val="tx1"/>
            </a:solidFill>
          </a:ln>
        </p:spPr>
        <p:txBody>
          <a:bodyPr wrap="none" rtlCol="1">
            <a:spAutoFit/>
          </a:bodyPr>
          <a:lstStyle/>
          <a:p>
            <a:r>
              <a:rPr lang="he-IL" sz="1600" b="1" dirty="0">
                <a:latin typeface="David" panose="020E0502060401010101" pitchFamily="34" charset="-79"/>
                <a:cs typeface="David" panose="020E0502060401010101" pitchFamily="34" charset="-79"/>
              </a:rPr>
              <a:t>ערך: שמואל </a:t>
            </a:r>
            <a:r>
              <a:rPr lang="he-IL" sz="1600" b="1" dirty="0" err="1">
                <a:latin typeface="David" panose="020E0502060401010101" pitchFamily="34" charset="-79"/>
                <a:cs typeface="David" panose="020E0502060401010101" pitchFamily="34" charset="-79"/>
              </a:rPr>
              <a:t>כ"ץ</a:t>
            </a:r>
            <a:r>
              <a:rPr lang="he-IL" sz="1600" b="1" dirty="0">
                <a:latin typeface="David" panose="020E0502060401010101" pitchFamily="34" charset="-79"/>
                <a:cs typeface="David" panose="020E0502060401010101" pitchFamily="34" charset="-79"/>
              </a:rPr>
              <a:t>, חוקר תולדות הרבנות הראשית ורב בתי ספר בירושלים</a:t>
            </a:r>
          </a:p>
        </p:txBody>
      </p:sp>
      <p:sp>
        <p:nvSpPr>
          <p:cNvPr id="6" name="תיבת טקסט 5">
            <a:extLst>
              <a:ext uri="{FF2B5EF4-FFF2-40B4-BE49-F238E27FC236}">
                <a16:creationId xmlns:a16="http://schemas.microsoft.com/office/drawing/2014/main" id="{C3C8C9F4-33A3-9E55-F3B4-4002F591C6DF}"/>
              </a:ext>
            </a:extLst>
          </p:cNvPr>
          <p:cNvSpPr txBox="1"/>
          <p:nvPr/>
        </p:nvSpPr>
        <p:spPr>
          <a:xfrm>
            <a:off x="7196328" y="5309338"/>
            <a:ext cx="2684962" cy="369332"/>
          </a:xfrm>
          <a:prstGeom prst="rect">
            <a:avLst/>
          </a:prstGeom>
          <a:noFill/>
        </p:spPr>
        <p:txBody>
          <a:bodyPr wrap="square">
            <a:spAutoFit/>
          </a:bodyPr>
          <a:lstStyle/>
          <a:p>
            <a:r>
              <a:rPr lang="he-IL" sz="1800" b="1" dirty="0">
                <a:latin typeface="David" panose="020E0502060401010101" pitchFamily="34" charset="-79"/>
                <a:cs typeface="David" panose="020E0502060401010101" pitchFamily="34" charset="-79"/>
              </a:rPr>
              <a:t>הרב יצחק אייזיק הלוי הרצוג </a:t>
            </a:r>
            <a:endParaRPr lang="he-IL" dirty="0"/>
          </a:p>
        </p:txBody>
      </p:sp>
      <p:sp>
        <p:nvSpPr>
          <p:cNvPr id="9" name="תיבת טקסט 8">
            <a:extLst>
              <a:ext uri="{FF2B5EF4-FFF2-40B4-BE49-F238E27FC236}">
                <a16:creationId xmlns:a16="http://schemas.microsoft.com/office/drawing/2014/main" id="{AFACB07C-0D84-6CFE-7029-50DA88B63830}"/>
              </a:ext>
            </a:extLst>
          </p:cNvPr>
          <p:cNvSpPr txBox="1"/>
          <p:nvPr/>
        </p:nvSpPr>
        <p:spPr>
          <a:xfrm>
            <a:off x="2770632" y="5309338"/>
            <a:ext cx="1874393" cy="369332"/>
          </a:xfrm>
          <a:prstGeom prst="rect">
            <a:avLst/>
          </a:prstGeom>
          <a:noFill/>
        </p:spPr>
        <p:txBody>
          <a:bodyPr wrap="square">
            <a:spAutoFit/>
          </a:bodyPr>
          <a:lstStyle/>
          <a:p>
            <a:r>
              <a:rPr lang="he-IL" sz="1800" b="1" dirty="0">
                <a:latin typeface="David" panose="020E0502060401010101" pitchFamily="34" charset="-79"/>
                <a:cs typeface="David" panose="020E0502060401010101" pitchFamily="34" charset="-79"/>
              </a:rPr>
              <a:t>הרבנית שרה הרצוג </a:t>
            </a:r>
            <a:endParaRPr lang="he-IL" dirty="0"/>
          </a:p>
        </p:txBody>
      </p:sp>
    </p:spTree>
    <p:extLst>
      <p:ext uri="{BB962C8B-B14F-4D97-AF65-F5344CB8AC3E}">
        <p14:creationId xmlns:p14="http://schemas.microsoft.com/office/powerpoint/2010/main" val="2295030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C9EB1C8A-BF13-F01E-51C1-6B837FEE1711}"/>
              </a:ext>
            </a:extLst>
          </p:cNvPr>
          <p:cNvSpPr txBox="1"/>
          <p:nvPr/>
        </p:nvSpPr>
        <p:spPr>
          <a:xfrm>
            <a:off x="36133" y="4780191"/>
            <a:ext cx="5007837" cy="584775"/>
          </a:xfrm>
          <a:prstGeom prst="rect">
            <a:avLst/>
          </a:prstGeom>
          <a:noFill/>
          <a:ln w="38100">
            <a:noFill/>
          </a:ln>
        </p:spPr>
        <p:txBody>
          <a:bodyPr wrap="square" rtlCol="1">
            <a:spAutoFit/>
          </a:bodyPr>
          <a:lstStyle/>
          <a:p>
            <a:r>
              <a:rPr lang="he-IL" sz="1600" b="1" dirty="0"/>
              <a:t>מנאום בשבת ההודיה לאחר ההחלטה באו"ם על הקמת מדינה יהודית, כ"ב בכסלו תש"ח</a:t>
            </a:r>
          </a:p>
        </p:txBody>
      </p:sp>
      <p:sp>
        <p:nvSpPr>
          <p:cNvPr id="7" name="Text Box 4">
            <a:extLst>
              <a:ext uri="{FF2B5EF4-FFF2-40B4-BE49-F238E27FC236}">
                <a16:creationId xmlns:a16="http://schemas.microsoft.com/office/drawing/2014/main" id="{B654FC24-8C79-774D-B945-99F774156AB5}"/>
              </a:ext>
            </a:extLst>
          </p:cNvPr>
          <p:cNvSpPr txBox="1">
            <a:spLocks noChangeArrowheads="1"/>
          </p:cNvSpPr>
          <p:nvPr/>
        </p:nvSpPr>
        <p:spPr bwMode="auto">
          <a:xfrm>
            <a:off x="515797" y="3579862"/>
            <a:ext cx="11222182" cy="1200329"/>
          </a:xfrm>
          <a:prstGeom prst="rect">
            <a:avLst/>
          </a:prstGeom>
          <a:noFill/>
          <a:ln w="38100">
            <a:solidFill>
              <a:srgbClr val="0000FF"/>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he-IL" altLang="he-IL" sz="1800" b="1" dirty="0">
                <a:latin typeface="David" panose="020E0502060401010101" pitchFamily="34" charset="-79"/>
                <a:cs typeface="+mn-cs"/>
              </a:rPr>
              <a:t>אחי </a:t>
            </a:r>
            <a:r>
              <a:rPr lang="he-IL" altLang="he-IL" sz="1800" b="1" dirty="0" err="1">
                <a:latin typeface="David" panose="020E0502060401010101" pitchFamily="34" charset="-79"/>
                <a:cs typeface="+mn-cs"/>
              </a:rPr>
              <a:t>ואחיותי</a:t>
            </a:r>
            <a:r>
              <a:rPr lang="he-IL" altLang="he-IL" sz="1800" b="1" dirty="0">
                <a:latin typeface="David" panose="020E0502060401010101" pitchFamily="34" charset="-79"/>
                <a:cs typeface="+mn-cs"/>
              </a:rPr>
              <a:t>!</a:t>
            </a:r>
          </a:p>
          <a:p>
            <a:pPr algn="just" eaLnBrk="1" hangingPunct="1">
              <a:spcBef>
                <a:spcPct val="0"/>
              </a:spcBef>
              <a:buFontTx/>
              <a:buNone/>
            </a:pPr>
            <a:r>
              <a:rPr lang="he-IL" altLang="he-IL" sz="1800" dirty="0">
                <a:latin typeface="David" panose="020E0502060401010101" pitchFamily="34" charset="-79"/>
                <a:cs typeface="+mn-cs"/>
              </a:rPr>
              <a:t>צו השעה הוא לפקוח עיניים </a:t>
            </a:r>
            <a:r>
              <a:rPr lang="he-IL" altLang="he-IL" sz="1800" dirty="0" err="1">
                <a:latin typeface="David" panose="020E0502060401010101" pitchFamily="34" charset="-79"/>
                <a:cs typeface="+mn-cs"/>
              </a:rPr>
              <a:t>עוורות</a:t>
            </a:r>
            <a:r>
              <a:rPr lang="he-IL" altLang="he-IL" sz="1800" dirty="0">
                <a:latin typeface="David" panose="020E0502060401010101" pitchFamily="34" charset="-79"/>
                <a:cs typeface="+mn-cs"/>
              </a:rPr>
              <a:t> ולראות ולהכיר את יד ה'. את ההשגחה המיוחדת על בית ישראל. </a:t>
            </a:r>
          </a:p>
          <a:p>
            <a:pPr algn="just" eaLnBrk="1" hangingPunct="1">
              <a:spcBef>
                <a:spcPct val="0"/>
              </a:spcBef>
              <a:buFontTx/>
              <a:buNone/>
            </a:pPr>
            <a:r>
              <a:rPr lang="he-IL" altLang="he-IL" sz="1800" b="1" dirty="0">
                <a:latin typeface="David" panose="020E0502060401010101" pitchFamily="34" charset="-79"/>
                <a:cs typeface="+mn-cs"/>
              </a:rPr>
              <a:t>צו השעה הוא לכונן את המדינה היהודית בציון בית חיינו על יסודות דבר ה', יסודות התורה. </a:t>
            </a:r>
            <a:r>
              <a:rPr lang="he-IL" altLang="he-IL" sz="1800" dirty="0">
                <a:latin typeface="David" panose="020E0502060401010101" pitchFamily="34" charset="-79"/>
                <a:cs typeface="+mn-cs"/>
              </a:rPr>
              <a:t>דמוקרטית תהא המדינה היהודית, בנויה על צדק ומשפט של תורתנו, תורת הצדק והמשפט, אשר ממנה למדו עמים רבים ועצומים צדק ומשפט מישרים. </a:t>
            </a:r>
            <a:endParaRPr lang="en-US" altLang="he-IL" sz="1800" dirty="0">
              <a:latin typeface="David" panose="020E0502060401010101" pitchFamily="34" charset="-79"/>
              <a:cs typeface="+mn-cs"/>
            </a:endParaRPr>
          </a:p>
        </p:txBody>
      </p:sp>
      <p:sp>
        <p:nvSpPr>
          <p:cNvPr id="10" name="תיבת טקסט 9">
            <a:extLst>
              <a:ext uri="{FF2B5EF4-FFF2-40B4-BE49-F238E27FC236}">
                <a16:creationId xmlns:a16="http://schemas.microsoft.com/office/drawing/2014/main" id="{A281BD70-0C7A-D8DF-1F9E-9B5ED77369ED}"/>
              </a:ext>
            </a:extLst>
          </p:cNvPr>
          <p:cNvSpPr txBox="1"/>
          <p:nvPr/>
        </p:nvSpPr>
        <p:spPr>
          <a:xfrm>
            <a:off x="387948" y="5501022"/>
            <a:ext cx="11416104" cy="923330"/>
          </a:xfrm>
          <a:prstGeom prst="rect">
            <a:avLst/>
          </a:prstGeom>
          <a:noFill/>
          <a:ln w="38100">
            <a:solidFill>
              <a:srgbClr val="0000FF"/>
            </a:solidFill>
          </a:ln>
        </p:spPr>
        <p:txBody>
          <a:bodyPr wrap="square">
            <a:spAutoFit/>
          </a:bodyPr>
          <a:lstStyle/>
          <a:p>
            <a:pPr algn="just"/>
            <a:r>
              <a:rPr lang="he-IL" b="1" i="0" dirty="0">
                <a:solidFill>
                  <a:srgbClr val="202122"/>
                </a:solidFill>
                <a:effectLst/>
                <a:latin typeface="David" panose="020E0502060401010101" pitchFamily="34" charset="-79"/>
              </a:rPr>
              <a:t>תורת ישראל שמרה על עם ישראל בכל תפוצותיו וגלויותיו. </a:t>
            </a:r>
            <a:r>
              <a:rPr lang="he-IL" i="0" dirty="0">
                <a:solidFill>
                  <a:srgbClr val="202122"/>
                </a:solidFill>
                <a:effectLst/>
                <a:latin typeface="David" panose="020E0502060401010101" pitchFamily="34" charset="-79"/>
              </a:rPr>
              <a:t>יש לטפח הצביון המיוחד של עמנו על ידי חינוך הדור הצעיר ברוח מסורתנו העתיקה. </a:t>
            </a:r>
            <a:r>
              <a:rPr lang="he-IL" b="1" i="0" dirty="0">
                <a:effectLst/>
                <a:latin typeface="David" panose="020E0502060401010101" pitchFamily="34" charset="-79"/>
              </a:rPr>
              <a:t>רק חינוך יהודי שורשי ברוח 'ישראל סבא' יעצב דמות החברה היהודית בישראל ובתפוצות, </a:t>
            </a:r>
            <a:r>
              <a:rPr lang="he-IL" i="0" dirty="0">
                <a:solidFill>
                  <a:srgbClr val="202122"/>
                </a:solidFill>
                <a:effectLst/>
                <a:latin typeface="David" panose="020E0502060401010101" pitchFamily="34" charset="-79"/>
              </a:rPr>
              <a:t>ויחשלה לקראת מבחני העתיד.</a:t>
            </a:r>
            <a:r>
              <a:rPr lang="he-IL" dirty="0">
                <a:solidFill>
                  <a:srgbClr val="202122"/>
                </a:solidFill>
                <a:latin typeface="David" panose="020E0502060401010101" pitchFamily="34" charset="-79"/>
              </a:rPr>
              <a:t> </a:t>
            </a:r>
            <a:endParaRPr lang="he-IL" sz="2000" dirty="0">
              <a:latin typeface="David" panose="020E0502060401010101" pitchFamily="34" charset="-79"/>
            </a:endParaRPr>
          </a:p>
        </p:txBody>
      </p:sp>
      <p:sp>
        <p:nvSpPr>
          <p:cNvPr id="4" name="תיבת טקסט 3">
            <a:extLst>
              <a:ext uri="{FF2B5EF4-FFF2-40B4-BE49-F238E27FC236}">
                <a16:creationId xmlns:a16="http://schemas.microsoft.com/office/drawing/2014/main" id="{335AF6FE-438B-2868-6516-0F394D37392A}"/>
              </a:ext>
            </a:extLst>
          </p:cNvPr>
          <p:cNvSpPr txBox="1"/>
          <p:nvPr/>
        </p:nvSpPr>
        <p:spPr>
          <a:xfrm>
            <a:off x="6126890" y="2516879"/>
            <a:ext cx="5714999" cy="369332"/>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בָּרוּךְ הַמָּקוֹם, בָּרוּךְ הוּא. </a:t>
            </a:r>
            <a:r>
              <a:rPr lang="he-IL" b="1" i="0" dirty="0">
                <a:solidFill>
                  <a:srgbClr val="0000FF"/>
                </a:solidFill>
                <a:effectLst/>
                <a:latin typeface="David" panose="020E0502060401010101" pitchFamily="34" charset="-79"/>
                <a:cs typeface="David" panose="020E0502060401010101" pitchFamily="34" charset="-79"/>
              </a:rPr>
              <a:t>בָּרוּךְ שֶׁנָּתַן תּוֹרָה לְעַמּוֹ יִשְׂרָאֵל, </a:t>
            </a:r>
            <a:r>
              <a:rPr lang="he-IL" b="1" i="0" dirty="0">
                <a:solidFill>
                  <a:srgbClr val="FF0000"/>
                </a:solidFill>
                <a:effectLst/>
                <a:latin typeface="David" panose="020E0502060401010101" pitchFamily="34" charset="-79"/>
                <a:cs typeface="David" panose="020E0502060401010101" pitchFamily="34" charset="-79"/>
              </a:rPr>
              <a:t>בָּרוּךְ הוּא.</a:t>
            </a:r>
            <a:endParaRPr lang="he-IL" b="1" dirty="0">
              <a:solidFill>
                <a:srgbClr val="FF0000"/>
              </a:solidFill>
            </a:endParaRPr>
          </a:p>
        </p:txBody>
      </p:sp>
      <p:sp>
        <p:nvSpPr>
          <p:cNvPr id="5" name="תיבת טקסט 4">
            <a:extLst>
              <a:ext uri="{FF2B5EF4-FFF2-40B4-BE49-F238E27FC236}">
                <a16:creationId xmlns:a16="http://schemas.microsoft.com/office/drawing/2014/main" id="{3652A4AF-EBC9-475D-D575-90C4BA7090B5}"/>
              </a:ext>
            </a:extLst>
          </p:cNvPr>
          <p:cNvSpPr txBox="1"/>
          <p:nvPr/>
        </p:nvSpPr>
        <p:spPr>
          <a:xfrm>
            <a:off x="-402336" y="6391131"/>
            <a:ext cx="2009700" cy="338554"/>
          </a:xfrm>
          <a:prstGeom prst="rect">
            <a:avLst/>
          </a:prstGeom>
          <a:noFill/>
        </p:spPr>
        <p:txBody>
          <a:bodyPr wrap="square">
            <a:spAutoFit/>
          </a:bodyPr>
          <a:lstStyle/>
          <a:p>
            <a:r>
              <a:rPr lang="he-IL" sz="1600" b="1" dirty="0"/>
              <a:t>הרבנית </a:t>
            </a:r>
            <a:r>
              <a:rPr lang="he-IL" sz="1600" b="1" dirty="0">
                <a:solidFill>
                  <a:srgbClr val="202122"/>
                </a:solidFill>
                <a:latin typeface="Arial" panose="020B0604020202020204" pitchFamily="34" charset="0"/>
              </a:rPr>
              <a:t>הרצוג</a:t>
            </a:r>
            <a:endParaRPr lang="he-IL" sz="1600" b="1" dirty="0"/>
          </a:p>
        </p:txBody>
      </p:sp>
      <p:sp>
        <p:nvSpPr>
          <p:cNvPr id="6" name="תיבת טקסט 5">
            <a:extLst>
              <a:ext uri="{FF2B5EF4-FFF2-40B4-BE49-F238E27FC236}">
                <a16:creationId xmlns:a16="http://schemas.microsoft.com/office/drawing/2014/main" id="{CE36A022-70DA-4839-8CA3-F1C4FDB9C536}"/>
              </a:ext>
            </a:extLst>
          </p:cNvPr>
          <p:cNvSpPr txBox="1"/>
          <p:nvPr/>
        </p:nvSpPr>
        <p:spPr>
          <a:xfrm>
            <a:off x="450170" y="185182"/>
            <a:ext cx="11481398" cy="923330"/>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אָמַר רַבִּי אֶלְעָזָר בֶּן עֲזַרְיָה: הֲרֵי אֲנִי כְבֶן שִׁבְעִים שָׁנָה, וְלֹא זָכִיתִי שֶׁתֵּאָמֵר יְצִיאַת מִצְרַיִם בַּלֵּילוֹת עַד שֶׁדְּרָשָׁהּ בֶּן </a:t>
            </a:r>
            <a:r>
              <a:rPr lang="he-IL" b="1" i="0" dirty="0" err="1">
                <a:solidFill>
                  <a:srgbClr val="FF0000"/>
                </a:solidFill>
                <a:effectLst/>
                <a:latin typeface="David" panose="020E0502060401010101" pitchFamily="34" charset="-79"/>
                <a:cs typeface="David" panose="020E0502060401010101" pitchFamily="34" charset="-79"/>
              </a:rPr>
              <a:t>זוֹמָא</a:t>
            </a:r>
            <a:r>
              <a:rPr lang="he-IL" b="1" i="0" dirty="0">
                <a:solidFill>
                  <a:srgbClr val="FF0000"/>
                </a:solidFill>
                <a:effectLst/>
                <a:latin typeface="David" panose="020E0502060401010101" pitchFamily="34" charset="-79"/>
                <a:cs typeface="David" panose="020E0502060401010101" pitchFamily="34" charset="-79"/>
              </a:rPr>
              <a:t>: שֶׁנֶּאֱמַר, לְמַעַן </a:t>
            </a:r>
            <a:r>
              <a:rPr lang="he-IL" b="1" i="0" dirty="0" err="1">
                <a:solidFill>
                  <a:srgbClr val="FF0000"/>
                </a:solidFill>
                <a:effectLst/>
                <a:latin typeface="David" panose="020E0502060401010101" pitchFamily="34" charset="-79"/>
                <a:cs typeface="David" panose="020E0502060401010101" pitchFamily="34" charset="-79"/>
              </a:rPr>
              <a:t>תִּזְכֹּר</a:t>
            </a:r>
            <a:r>
              <a:rPr lang="he-IL" b="1" i="0" dirty="0">
                <a:solidFill>
                  <a:srgbClr val="FF0000"/>
                </a:solidFill>
                <a:effectLst/>
                <a:latin typeface="David" panose="020E0502060401010101" pitchFamily="34" charset="-79"/>
                <a:cs typeface="David" panose="020E0502060401010101" pitchFamily="34" charset="-79"/>
              </a:rPr>
              <a:t> אֶת יוֹם צֵאתְךָ מֵאֶרֶץ מִצְרַיִם כֹּל יְמֵי חַיֶּיךָ, יְמֵי חַיֶּיךָ - הַיָּמִים, כֹּל יְמֵי חַיֶּיךָ - הַלֵּילוֹת. </a:t>
            </a:r>
            <a:r>
              <a:rPr lang="he-IL" b="1" i="0" dirty="0">
                <a:solidFill>
                  <a:srgbClr val="0000FF"/>
                </a:solidFill>
                <a:effectLst/>
                <a:latin typeface="David" panose="020E0502060401010101" pitchFamily="34" charset="-79"/>
                <a:cs typeface="David" panose="020E0502060401010101" pitchFamily="34" charset="-79"/>
              </a:rPr>
              <a:t>וַחֲכָמִים אוֹמְרִים: יְמֵי חַיֶּיךָ - הָעוֹלָם הַזֶּה, כֹּל יְמֵי חַיֶּיךָ - לְהָבִיא לִימוֹת הַמָּשִׁיחַ.</a:t>
            </a:r>
            <a:endParaRPr lang="he-IL" b="1" dirty="0">
              <a:solidFill>
                <a:srgbClr val="0000FF"/>
              </a:solidFill>
            </a:endParaRPr>
          </a:p>
        </p:txBody>
      </p:sp>
      <p:sp>
        <p:nvSpPr>
          <p:cNvPr id="8" name="TextBox 14">
            <a:extLst>
              <a:ext uri="{FF2B5EF4-FFF2-40B4-BE49-F238E27FC236}">
                <a16:creationId xmlns:a16="http://schemas.microsoft.com/office/drawing/2014/main" id="{2236C9D8-42A2-9661-16D9-6347094E2153}"/>
              </a:ext>
            </a:extLst>
          </p:cNvPr>
          <p:cNvSpPr txBox="1">
            <a:spLocks noChangeArrowheads="1"/>
          </p:cNvSpPr>
          <p:nvPr/>
        </p:nvSpPr>
        <p:spPr bwMode="auto">
          <a:xfrm>
            <a:off x="1394665" y="1302828"/>
            <a:ext cx="9464449" cy="369332"/>
          </a:xfrm>
          <a:prstGeom prst="rect">
            <a:avLst/>
          </a:prstGeom>
          <a:solidFill>
            <a:schemeClr val="bg1"/>
          </a:solidFill>
          <a:ln w="38100">
            <a:solidFill>
              <a:srgbClr val="0000FF"/>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0"/>
              </a:spcBef>
              <a:buFontTx/>
              <a:buNone/>
            </a:pPr>
            <a:r>
              <a:rPr lang="he-IL" altLang="he-IL" sz="1800" dirty="0">
                <a:latin typeface="David" panose="020E0502060401010101" pitchFamily="34" charset="-79"/>
                <a:cs typeface="+mn-cs"/>
              </a:rPr>
              <a:t>"עלינו לשמוע את </a:t>
            </a:r>
            <a:r>
              <a:rPr lang="he-IL" altLang="he-IL" sz="1800" b="1" dirty="0">
                <a:latin typeface="David" panose="020E0502060401010101" pitchFamily="34" charset="-79"/>
                <a:cs typeface="+mn-cs"/>
              </a:rPr>
              <a:t>עקבות המשיח </a:t>
            </a:r>
            <a:r>
              <a:rPr lang="he-IL" altLang="he-IL" sz="1800" dirty="0">
                <a:latin typeface="David" panose="020E0502060401010101" pitchFamily="34" charset="-79"/>
                <a:cs typeface="+mn-cs"/>
              </a:rPr>
              <a:t>מתוך הקולות והברקים...</a:t>
            </a:r>
            <a:r>
              <a:rPr lang="he-IL" altLang="he-IL" sz="1800" b="1" dirty="0">
                <a:latin typeface="David" panose="020E0502060401010101" pitchFamily="34" charset="-79"/>
                <a:cs typeface="+mn-cs"/>
              </a:rPr>
              <a:t>חבלי משיח </a:t>
            </a:r>
            <a:r>
              <a:rPr lang="he-IL" altLang="he-IL" sz="1800" dirty="0">
                <a:latin typeface="David" panose="020E0502060401010101" pitchFamily="34" charset="-79"/>
                <a:cs typeface="+mn-cs"/>
              </a:rPr>
              <a:t>ואתחלתא </a:t>
            </a:r>
            <a:r>
              <a:rPr lang="he-IL" altLang="he-IL" sz="1800" dirty="0" err="1">
                <a:latin typeface="David" panose="020E0502060401010101" pitchFamily="34" charset="-79"/>
                <a:cs typeface="+mn-cs"/>
              </a:rPr>
              <a:t>דגאולה</a:t>
            </a:r>
            <a:r>
              <a:rPr lang="he-IL" altLang="he-IL" sz="1800" dirty="0">
                <a:latin typeface="David" panose="020E0502060401010101" pitchFamily="34" charset="-79"/>
                <a:cs typeface="+mn-cs"/>
              </a:rPr>
              <a:t> נוגעים זה בזה". </a:t>
            </a:r>
            <a:endParaRPr lang="he-IL" altLang="he-IL" sz="1400" dirty="0">
              <a:latin typeface="David" panose="020E0502060401010101" pitchFamily="34" charset="-79"/>
              <a:cs typeface="+mn-cs"/>
            </a:endParaRPr>
          </a:p>
        </p:txBody>
      </p:sp>
      <p:sp>
        <p:nvSpPr>
          <p:cNvPr id="13" name="תיבת טקסט 12">
            <a:extLst>
              <a:ext uri="{FF2B5EF4-FFF2-40B4-BE49-F238E27FC236}">
                <a16:creationId xmlns:a16="http://schemas.microsoft.com/office/drawing/2014/main" id="{0BACB884-65FA-736E-612F-A515ECC4A3EF}"/>
              </a:ext>
            </a:extLst>
          </p:cNvPr>
          <p:cNvSpPr txBox="1"/>
          <p:nvPr/>
        </p:nvSpPr>
        <p:spPr>
          <a:xfrm>
            <a:off x="1232460" y="1709216"/>
            <a:ext cx="3279114" cy="338554"/>
          </a:xfrm>
          <a:prstGeom prst="rect">
            <a:avLst/>
          </a:prstGeom>
          <a:noFill/>
        </p:spPr>
        <p:txBody>
          <a:bodyPr wrap="square">
            <a:spAutoFit/>
          </a:bodyPr>
          <a:lstStyle/>
          <a:p>
            <a:r>
              <a:rPr lang="he-IL" altLang="he-IL" sz="1600" b="1" dirty="0">
                <a:latin typeface="David" panose="020E0502060401010101" pitchFamily="34" charset="-79"/>
              </a:rPr>
              <a:t>מדבריו לאחר הקמת המדינה בתש"ח</a:t>
            </a:r>
            <a:endParaRPr lang="he-IL" sz="1600" dirty="0"/>
          </a:p>
        </p:txBody>
      </p:sp>
      <p:sp>
        <p:nvSpPr>
          <p:cNvPr id="2" name="תיבת טקסט 1">
            <a:extLst>
              <a:ext uri="{FF2B5EF4-FFF2-40B4-BE49-F238E27FC236}">
                <a16:creationId xmlns:a16="http://schemas.microsoft.com/office/drawing/2014/main" id="{C5FB95F4-7CBE-977A-7A5D-08276B65741E}"/>
              </a:ext>
            </a:extLst>
          </p:cNvPr>
          <p:cNvSpPr txBox="1"/>
          <p:nvPr/>
        </p:nvSpPr>
        <p:spPr>
          <a:xfrm>
            <a:off x="3690414" y="3019070"/>
            <a:ext cx="4872949" cy="338554"/>
          </a:xfrm>
          <a:prstGeom prst="rect">
            <a:avLst/>
          </a:prstGeom>
          <a:solidFill>
            <a:srgbClr val="FFFF00"/>
          </a:solidFill>
          <a:ln>
            <a:solidFill>
              <a:schemeClr val="tx1"/>
            </a:solidFill>
          </a:ln>
        </p:spPr>
        <p:txBody>
          <a:bodyPr wrap="square" rtlCol="1">
            <a:spAutoFit/>
          </a:bodyPr>
          <a:lstStyle/>
          <a:p>
            <a:r>
              <a:rPr lang="he-IL" sz="1600" b="1" dirty="0"/>
              <a:t>הקמת המדינה היהודית והחינוך בה על פי יסודות התורה</a:t>
            </a:r>
          </a:p>
        </p:txBody>
      </p:sp>
    </p:spTree>
    <p:extLst>
      <p:ext uri="{BB962C8B-B14F-4D97-AF65-F5344CB8AC3E}">
        <p14:creationId xmlns:p14="http://schemas.microsoft.com/office/powerpoint/2010/main" val="6704394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3E285C6-A180-E957-5A63-835E772FF264}"/>
              </a:ext>
            </a:extLst>
          </p:cNvPr>
          <p:cNvSpPr txBox="1"/>
          <p:nvPr/>
        </p:nvSpPr>
        <p:spPr>
          <a:xfrm>
            <a:off x="440436" y="523619"/>
            <a:ext cx="11457432" cy="4524315"/>
          </a:xfrm>
          <a:prstGeom prst="rect">
            <a:avLst/>
          </a:prstGeom>
          <a:noFill/>
          <a:ln w="38100">
            <a:solidFill>
              <a:srgbClr val="0000FF"/>
            </a:solidFill>
          </a:ln>
        </p:spPr>
        <p:txBody>
          <a:bodyPr wrap="square">
            <a:spAutoFit/>
          </a:bodyPr>
          <a:lstStyle/>
          <a:p>
            <a:pPr algn="just"/>
            <a:r>
              <a:rPr lang="he-IL" dirty="0"/>
              <a:t>אני תפילה: "ה' עז לעמו </a:t>
            </a:r>
            <a:r>
              <a:rPr lang="he-IL" dirty="0" err="1"/>
              <a:t>יתן</a:t>
            </a:r>
            <a:r>
              <a:rPr lang="he-IL" dirty="0"/>
              <a:t> ה' יברך את עמו בשלום" (תהלים </a:t>
            </a:r>
            <a:r>
              <a:rPr lang="he-IL" dirty="0" err="1"/>
              <a:t>כט</a:t>
            </a:r>
            <a:r>
              <a:rPr lang="he-IL" dirty="0"/>
              <a:t>, יא). לאמור: "ה' יברך את עמו בשלום" - באיזה שלום? </a:t>
            </a:r>
            <a:r>
              <a:rPr lang="he-IL" dirty="0" err="1"/>
              <a:t>כשיתן</a:t>
            </a:r>
            <a:r>
              <a:rPr lang="he-IL" dirty="0"/>
              <a:t> לנו משהו מעין שילומים על כל נהרי נחלי הדם והדמע של מאות שנות גלותנו. "...ה' יברך את עמו בשלום". הוא יפרוש סוכת שלומו, לאמור: סוכת השלום שלו, שלום של המשפט והצדק - לעם האחד העשוק והרצוץ מכל העמים - עלינו ועל כל עמו ישראל ועל ירושלים. </a:t>
            </a:r>
          </a:p>
          <a:p>
            <a:pPr algn="just"/>
            <a:endParaRPr lang="he-IL" dirty="0"/>
          </a:p>
          <a:p>
            <a:pPr algn="just"/>
            <a:r>
              <a:rPr lang="he-IL" b="1" dirty="0"/>
              <a:t>ברכה למגינים</a:t>
            </a:r>
          </a:p>
          <a:p>
            <a:pPr algn="just"/>
            <a:r>
              <a:rPr lang="he-IL" dirty="0"/>
              <a:t>ברוך הוא וברוך יהיה הדגל הזה של חטיבת ירושלים. שומר עמו ישראל לעד יצווה את מלאכיו לשמור את כל השומרים בכל לבם ונפשם, מיטב חלבם ודמם, על כבודו של הדגל, שהוא כבוד בית ישראל כולו. יהי רצון שיקויים בכם, מגיני ירושלים, ובכם כל מגיני ישראל: כי ה' אלוקיכם ההולך עמכם להושיעכם; ויקום דבר ה' ביד נביאו: "וגנותי אל העיר הזאת להושיעה למעני ולמען דוד עבדי" (מלכים ב' </a:t>
            </a:r>
            <a:r>
              <a:rPr lang="he-IL" dirty="0" err="1"/>
              <a:t>יט</a:t>
            </a:r>
            <a:r>
              <a:rPr lang="he-IL" dirty="0"/>
              <a:t>, לד). אז </a:t>
            </a:r>
            <a:r>
              <a:rPr lang="he-IL" dirty="0" err="1"/>
              <a:t>יקויים</a:t>
            </a:r>
            <a:r>
              <a:rPr lang="he-IL" dirty="0"/>
              <a:t> דבר אלוקים ביד בן אמוץ, נביא השלום העולמי: "כי מציון תצא תורה" (ישעיהו ב, ג), תורת אמת, תורת החסד, תורת השלום, תורת השלום העולמי; "ודבר ה' מירושלם" (שם), דבר הקדושה והטהרה, דבר הנצח וההוד לכל יושבי תבל, אמן, אמן!</a:t>
            </a:r>
          </a:p>
          <a:p>
            <a:pPr algn="just"/>
            <a:endParaRPr lang="he-IL" dirty="0"/>
          </a:p>
          <a:p>
            <a:pPr algn="just"/>
            <a:r>
              <a:rPr lang="he-IL" b="1" dirty="0"/>
              <a:t>כבוד מכובדי מפקד מחוז ירושלים!</a:t>
            </a:r>
          </a:p>
          <a:p>
            <a:pPr algn="just"/>
            <a:r>
              <a:rPr lang="he-IL" dirty="0"/>
              <a:t>הנני מתכבד למסור לך את הדגל של חטיבת ירושלים. יהי השוכן בציון, הבוחר בירושלים עימך ועם כל מגיני ירושלים ומגיני ישראל כולם, אמן!</a:t>
            </a:r>
          </a:p>
        </p:txBody>
      </p:sp>
      <p:sp>
        <p:nvSpPr>
          <p:cNvPr id="5" name="תיבת טקסט 4">
            <a:extLst>
              <a:ext uri="{FF2B5EF4-FFF2-40B4-BE49-F238E27FC236}">
                <a16:creationId xmlns:a16="http://schemas.microsoft.com/office/drawing/2014/main" id="{DE2113E1-B27A-62DC-AA28-0E2CBA99C44E}"/>
              </a:ext>
            </a:extLst>
          </p:cNvPr>
          <p:cNvSpPr txBox="1"/>
          <p:nvPr/>
        </p:nvSpPr>
        <p:spPr>
          <a:xfrm>
            <a:off x="210312" y="5047934"/>
            <a:ext cx="5246370" cy="584775"/>
          </a:xfrm>
          <a:prstGeom prst="rect">
            <a:avLst/>
          </a:prstGeom>
          <a:noFill/>
        </p:spPr>
        <p:txBody>
          <a:bodyPr wrap="square">
            <a:spAutoFit/>
          </a:bodyPr>
          <a:lstStyle/>
          <a:p>
            <a:r>
              <a:rPr lang="he-IL" sz="1600" b="1" dirty="0"/>
              <a:t>דברי ברכה בטקס מסירת דגל ירושלים למפקד מחוז ירושלים,</a:t>
            </a:r>
          </a:p>
          <a:p>
            <a:r>
              <a:rPr lang="he-IL" sz="1600" b="1" dirty="0"/>
              <a:t>כ"ט בסיון תש"ח </a:t>
            </a:r>
          </a:p>
        </p:txBody>
      </p:sp>
    </p:spTree>
    <p:extLst>
      <p:ext uri="{BB962C8B-B14F-4D97-AF65-F5344CB8AC3E}">
        <p14:creationId xmlns:p14="http://schemas.microsoft.com/office/powerpoint/2010/main" val="22315127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0E9FB-9425-2C0E-F630-724573AC1D25}"/>
            </a:ext>
          </a:extLst>
        </p:cNvPr>
        <p:cNvGrpSpPr/>
        <p:nvPr/>
      </p:nvGrpSpPr>
      <p:grpSpPr>
        <a:xfrm>
          <a:off x="0" y="0"/>
          <a:ext cx="0" cy="0"/>
          <a:chOff x="0" y="0"/>
          <a:chExt cx="0" cy="0"/>
        </a:xfrm>
      </p:grpSpPr>
      <p:sp>
        <p:nvSpPr>
          <p:cNvPr id="3" name="תיבת טקסט 2">
            <a:extLst>
              <a:ext uri="{FF2B5EF4-FFF2-40B4-BE49-F238E27FC236}">
                <a16:creationId xmlns:a16="http://schemas.microsoft.com/office/drawing/2014/main" id="{8EAECB0D-6643-41BA-2C42-F9C0A461ADD6}"/>
              </a:ext>
            </a:extLst>
          </p:cNvPr>
          <p:cNvSpPr txBox="1"/>
          <p:nvPr/>
        </p:nvSpPr>
        <p:spPr>
          <a:xfrm>
            <a:off x="347473" y="1347803"/>
            <a:ext cx="11564873" cy="1815882"/>
          </a:xfrm>
          <a:prstGeom prst="rect">
            <a:avLst/>
          </a:prstGeom>
          <a:solidFill>
            <a:srgbClr val="DAFFF1"/>
          </a:solidFill>
          <a:ln w="38100">
            <a:solidFill>
              <a:srgbClr val="0000FF"/>
            </a:solidFill>
          </a:ln>
        </p:spPr>
        <p:txBody>
          <a:bodyPr wrap="square">
            <a:spAutoFit/>
          </a:bodyPr>
          <a:lstStyle/>
          <a:p>
            <a:pPr algn="just"/>
            <a:r>
              <a:rPr lang="he-IL" sz="1600" b="1" dirty="0">
                <a:solidFill>
                  <a:srgbClr val="FF0000"/>
                </a:solidFill>
              </a:rPr>
              <a:t>י"ב בכסלו תש"א (1940) </a:t>
            </a:r>
            <a:r>
              <a:rPr lang="he-IL" sz="1600" b="1" dirty="0"/>
              <a:t>– </a:t>
            </a:r>
            <a:r>
              <a:rPr lang="he-IL" sz="1600" b="1" dirty="0">
                <a:solidFill>
                  <a:srgbClr val="0000FF"/>
                </a:solidFill>
              </a:rPr>
              <a:t>יצא עם רעייתו למסע בן 7 חודשים בארה"ב! </a:t>
            </a:r>
            <a:r>
              <a:rPr lang="he-IL" sz="1600" b="1" dirty="0"/>
              <a:t>[ממצרים במטוס לדרום אפריקה, ומשם  באונייה לארה"ב, הגיע בכ"ט בטבת]. לפני יציאתו פרסם מכתב עידוד ליישוב בארץ. </a:t>
            </a:r>
          </a:p>
          <a:p>
            <a:pPr algn="just"/>
            <a:r>
              <a:rPr lang="he-IL" sz="1600" b="1" dirty="0"/>
              <a:t>מטרות הנסיעה היו – א. איסוף מיליון דולר למימון העלאת 1500 בני ישיבות ו-200 רבנים שברחו ממזרח אירופה ליפן; ב. תמיכה ב-130 מוסדות דתיים האמורים לקלוט אותם בארץ [לשם כך הוקם 'קרן הרב הרצוג'. איסוף הכסף נכשל בשל ארגון לקוי]; ג. סיוע לישיבות בארץ שהיו במצב קשה בשל המלחמה; ד. </a:t>
            </a:r>
            <a:r>
              <a:rPr lang="he-IL" sz="1600" b="1" dirty="0">
                <a:solidFill>
                  <a:srgbClr val="0000FF"/>
                </a:solidFill>
              </a:rPr>
              <a:t>פגישה עם נשיא ארה"ב, </a:t>
            </a:r>
            <a:r>
              <a:rPr lang="he-IL" sz="1600" b="1" dirty="0"/>
              <a:t>כדי להזעיק העולם החופשי נוכח הידיעות הנוראות אשר החלו מגיעות מגיא ההרגה באירופה; ה. ניתוח. </a:t>
            </a:r>
          </a:p>
          <a:p>
            <a:pPr algn="just"/>
            <a:r>
              <a:rPr lang="he-IL" sz="1600" b="1" dirty="0"/>
              <a:t>מסעו ברחבי ארה"ב עורר את יהודי ארה"ב לפעול למען יהודי ארץ ישראל ולהצלת יהודי אירופה. בכל הקהילות בהן ביקר התקבל בהתלהבות.  </a:t>
            </a:r>
          </a:p>
        </p:txBody>
      </p:sp>
      <p:sp>
        <p:nvSpPr>
          <p:cNvPr id="5" name="תיבת טקסט 4">
            <a:extLst>
              <a:ext uri="{FF2B5EF4-FFF2-40B4-BE49-F238E27FC236}">
                <a16:creationId xmlns:a16="http://schemas.microsoft.com/office/drawing/2014/main" id="{A13BCE3F-C167-7CEC-0FE1-3648DD06E272}"/>
              </a:ext>
            </a:extLst>
          </p:cNvPr>
          <p:cNvSpPr txBox="1"/>
          <p:nvPr/>
        </p:nvSpPr>
        <p:spPr>
          <a:xfrm>
            <a:off x="347473" y="3401981"/>
            <a:ext cx="11497053" cy="584775"/>
          </a:xfrm>
          <a:prstGeom prst="rect">
            <a:avLst/>
          </a:prstGeom>
          <a:solidFill>
            <a:srgbClr val="DAFFF1"/>
          </a:solidFill>
          <a:ln w="38100">
            <a:solidFill>
              <a:srgbClr val="0000FF"/>
            </a:solidFill>
          </a:ln>
        </p:spPr>
        <p:txBody>
          <a:bodyPr wrap="square">
            <a:spAutoFit/>
          </a:bodyPr>
          <a:lstStyle/>
          <a:p>
            <a:pPr algn="just" rtl="1"/>
            <a:r>
              <a:rPr lang="he-IL" sz="1600" b="1" dirty="0">
                <a:solidFill>
                  <a:srgbClr val="FF0000"/>
                </a:solidFill>
                <a:latin typeface="Times New Roman" panose="02020603050405020304" pitchFamily="18" charset="0"/>
                <a:ea typeface="Times New Roman" panose="02020603050405020304" pitchFamily="18" charset="0"/>
              </a:rPr>
              <a:t>ג' באייר </a:t>
            </a:r>
            <a:r>
              <a:rPr lang="he-IL" sz="1600" b="1" dirty="0">
                <a:latin typeface="Times New Roman" panose="02020603050405020304" pitchFamily="18" charset="0"/>
                <a:ea typeface="Times New Roman" panose="02020603050405020304" pitchFamily="18" charset="0"/>
              </a:rPr>
              <a:t>- </a:t>
            </a:r>
            <a:r>
              <a:rPr lang="he-IL" sz="1600" b="1" dirty="0">
                <a:solidFill>
                  <a:srgbClr val="0000FF"/>
                </a:solidFill>
                <a:latin typeface="Times New Roman" panose="02020603050405020304" pitchFamily="18" charset="0"/>
                <a:ea typeface="Times New Roman" panose="02020603050405020304" pitchFamily="18" charset="0"/>
              </a:rPr>
              <a:t>נפגש עם שגריר בריטניה בארה"ב, </a:t>
            </a:r>
            <a:r>
              <a:rPr lang="he-IL" sz="1600" b="1" dirty="0">
                <a:latin typeface="Times New Roman" panose="02020603050405020304" pitchFamily="18" charset="0"/>
                <a:ea typeface="Times New Roman" panose="02020603050405020304" pitchFamily="18" charset="0"/>
              </a:rPr>
              <a:t>הלורד </a:t>
            </a:r>
            <a:r>
              <a:rPr lang="he-IL" sz="1600" b="1" dirty="0" err="1">
                <a:latin typeface="Times New Roman" panose="02020603050405020304" pitchFamily="18" charset="0"/>
                <a:ea typeface="Times New Roman" panose="02020603050405020304" pitchFamily="18" charset="0"/>
              </a:rPr>
              <a:t>האליפכס</a:t>
            </a:r>
            <a:r>
              <a:rPr lang="he-IL" sz="1600" b="1" dirty="0">
                <a:latin typeface="Times New Roman" panose="02020603050405020304" pitchFamily="18" charset="0"/>
                <a:ea typeface="Times New Roman" panose="02020603050405020304" pitchFamily="18" charset="0"/>
              </a:rPr>
              <a:t>. ביקש ממנו שבריטניה תסייע להגשים את תוכניתו – העברת 5,000 בני ישיבות מליטא לארץ ישראל. כאשר השגריר סיפר לו על סכנת פלישת צבא גרמניה, שהיה מערבית למצרים, לארץ ישראל, </a:t>
            </a:r>
            <a:r>
              <a:rPr lang="he-IL" sz="1600" b="1" dirty="0">
                <a:solidFill>
                  <a:srgbClr val="FF0000"/>
                </a:solidFill>
                <a:latin typeface="Times New Roman" panose="02020603050405020304" pitchFamily="18" charset="0"/>
                <a:ea typeface="Times New Roman" panose="02020603050405020304" pitchFamily="18" charset="0"/>
              </a:rPr>
              <a:t>קבע נחרצות:</a:t>
            </a:r>
            <a:endParaRPr lang="en-US" sz="1600" b="1" dirty="0">
              <a:solidFill>
                <a:srgbClr val="FF0000"/>
              </a:solidFill>
              <a:latin typeface="Times New Roman" panose="02020603050405020304" pitchFamily="18" charset="0"/>
              <a:ea typeface="Times New Roman" panose="02020603050405020304" pitchFamily="18" charset="0"/>
            </a:endParaRPr>
          </a:p>
        </p:txBody>
      </p:sp>
      <p:sp>
        <p:nvSpPr>
          <p:cNvPr id="4" name="תיבת טקסט 3">
            <a:extLst>
              <a:ext uri="{FF2B5EF4-FFF2-40B4-BE49-F238E27FC236}">
                <a16:creationId xmlns:a16="http://schemas.microsoft.com/office/drawing/2014/main" id="{A959B22A-4ADA-6A6E-738D-8BBF7B01B90C}"/>
              </a:ext>
            </a:extLst>
          </p:cNvPr>
          <p:cNvSpPr txBox="1"/>
          <p:nvPr/>
        </p:nvSpPr>
        <p:spPr>
          <a:xfrm>
            <a:off x="1830288" y="4194544"/>
            <a:ext cx="8388932" cy="1261884"/>
          </a:xfrm>
          <a:prstGeom prst="rect">
            <a:avLst/>
          </a:prstGeom>
          <a:solidFill>
            <a:schemeClr val="bg1"/>
          </a:solidFill>
          <a:ln w="38100">
            <a:solidFill>
              <a:srgbClr val="0000FF"/>
            </a:solidFill>
          </a:ln>
        </p:spPr>
        <p:txBody>
          <a:bodyPr wrap="square" rtlCol="1">
            <a:spAutoFit/>
          </a:bodyPr>
          <a:lstStyle/>
          <a:p>
            <a:r>
              <a:rPr lang="he-IL" sz="2800" b="1" dirty="0">
                <a:solidFill>
                  <a:srgbClr val="0000FF"/>
                </a:solidFill>
                <a:latin typeface="Times New Roman" panose="02020603050405020304" pitchFamily="18" charset="0"/>
                <a:ea typeface="Times New Roman" panose="02020603050405020304" pitchFamily="18" charset="0"/>
              </a:rPr>
              <a:t>"נביאי ישראל התנבאו על חורבן ראשון וחורבן שני, לכן חורבן שלישי לא יהיה, האויב לא יבוא בשערי הארץ"!.</a:t>
            </a:r>
          </a:p>
          <a:p>
            <a:r>
              <a:rPr lang="he-IL" sz="2000" b="1" dirty="0">
                <a:solidFill>
                  <a:srgbClr val="0000FF"/>
                </a:solidFill>
                <a:latin typeface="Times New Roman" panose="02020603050405020304" pitchFamily="18" charset="0"/>
              </a:rPr>
              <a:t>[</a:t>
            </a:r>
            <a:r>
              <a:rPr lang="he-IL" sz="2000" b="1" dirty="0">
                <a:solidFill>
                  <a:srgbClr val="FF0000"/>
                </a:solidFill>
                <a:latin typeface="Times New Roman" panose="02020603050405020304" pitchFamily="18" charset="0"/>
              </a:rPr>
              <a:t>השגריר אמר לימים: </a:t>
            </a:r>
            <a:r>
              <a:rPr lang="he-IL" sz="2000" b="1" dirty="0">
                <a:solidFill>
                  <a:srgbClr val="0000FF"/>
                </a:solidFill>
                <a:latin typeface="Times New Roman" panose="02020603050405020304" pitchFamily="18" charset="0"/>
              </a:rPr>
              <a:t>"הוא החייה אותי!"]</a:t>
            </a:r>
          </a:p>
        </p:txBody>
      </p:sp>
      <p:sp>
        <p:nvSpPr>
          <p:cNvPr id="8" name="תיבת טקסט 7">
            <a:extLst>
              <a:ext uri="{FF2B5EF4-FFF2-40B4-BE49-F238E27FC236}">
                <a16:creationId xmlns:a16="http://schemas.microsoft.com/office/drawing/2014/main" id="{C91C36CC-C2C7-DA18-665A-F5B57B5C1C34}"/>
              </a:ext>
            </a:extLst>
          </p:cNvPr>
          <p:cNvSpPr txBox="1"/>
          <p:nvPr/>
        </p:nvSpPr>
        <p:spPr>
          <a:xfrm>
            <a:off x="8769095" y="221977"/>
            <a:ext cx="3075431" cy="923330"/>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אַדִּיר הוּא יִבְנֶה בֵּיתוֹ בְּקָרוֹב.</a:t>
            </a:r>
          </a:p>
          <a:p>
            <a:r>
              <a:rPr lang="he-IL" b="1" dirty="0">
                <a:latin typeface="David" panose="020E0502060401010101" pitchFamily="34" charset="-79"/>
                <a:cs typeface="David" panose="020E0502060401010101" pitchFamily="34" charset="-79"/>
              </a:rPr>
              <a:t>בִּמְהֵרָה, בִּמְהֵרָה, בְּיָמֵינוּ בְּקָרוֹב. </a:t>
            </a:r>
          </a:p>
          <a:p>
            <a:r>
              <a:rPr lang="he-IL" b="1" dirty="0">
                <a:latin typeface="David" panose="020E0502060401010101" pitchFamily="34" charset="-79"/>
                <a:cs typeface="David" panose="020E0502060401010101" pitchFamily="34" charset="-79"/>
              </a:rPr>
              <a:t>אֵל בְּנֵה, אֵל בְּנֵה, בְּנֵה בֵּיתְךָ בְּקָרוֹב.</a:t>
            </a:r>
          </a:p>
        </p:txBody>
      </p:sp>
      <p:sp>
        <p:nvSpPr>
          <p:cNvPr id="7" name="תיבת טקסט 6">
            <a:extLst>
              <a:ext uri="{FF2B5EF4-FFF2-40B4-BE49-F238E27FC236}">
                <a16:creationId xmlns:a16="http://schemas.microsoft.com/office/drawing/2014/main" id="{2899DFF6-7903-9F7A-566C-8D383C2BC75D}"/>
              </a:ext>
            </a:extLst>
          </p:cNvPr>
          <p:cNvSpPr txBox="1"/>
          <p:nvPr/>
        </p:nvSpPr>
        <p:spPr>
          <a:xfrm>
            <a:off x="5018150" y="563735"/>
            <a:ext cx="2155698" cy="369332"/>
          </a:xfrm>
          <a:prstGeom prst="rect">
            <a:avLst/>
          </a:prstGeom>
          <a:solidFill>
            <a:srgbClr val="FFFF00"/>
          </a:solidFill>
          <a:ln>
            <a:solidFill>
              <a:schemeClr val="tx1"/>
            </a:solidFill>
          </a:ln>
        </p:spPr>
        <p:txBody>
          <a:bodyPr wrap="square">
            <a:spAutoFit/>
          </a:bodyPr>
          <a:lstStyle/>
          <a:p>
            <a:r>
              <a:rPr lang="he-IL" b="1" dirty="0">
                <a:solidFill>
                  <a:srgbClr val="0000FF"/>
                </a:solidFill>
                <a:latin typeface="David" panose="020E0502060401010101" pitchFamily="34" charset="-79"/>
                <a:cs typeface="David" panose="020E0502060401010101" pitchFamily="34" charset="-79"/>
              </a:rPr>
              <a:t>חורבן שלישי לא יהיה!</a:t>
            </a:r>
          </a:p>
        </p:txBody>
      </p:sp>
      <p:sp>
        <p:nvSpPr>
          <p:cNvPr id="6" name="תיבת טקסט 5">
            <a:extLst>
              <a:ext uri="{FF2B5EF4-FFF2-40B4-BE49-F238E27FC236}">
                <a16:creationId xmlns:a16="http://schemas.microsoft.com/office/drawing/2014/main" id="{FE54C9ED-4D5C-EA99-8248-7045506C8938}"/>
              </a:ext>
            </a:extLst>
          </p:cNvPr>
          <p:cNvSpPr txBox="1"/>
          <p:nvPr/>
        </p:nvSpPr>
        <p:spPr>
          <a:xfrm>
            <a:off x="297180" y="5664216"/>
            <a:ext cx="11665458" cy="1077218"/>
          </a:xfrm>
          <a:prstGeom prst="rect">
            <a:avLst/>
          </a:prstGeom>
          <a:solidFill>
            <a:srgbClr val="DAFFF1"/>
          </a:solidFill>
          <a:ln w="38100">
            <a:solidFill>
              <a:srgbClr val="0000FF"/>
            </a:solidFill>
          </a:ln>
        </p:spPr>
        <p:txBody>
          <a:bodyPr wrap="square">
            <a:spAutoFit/>
          </a:bodyPr>
          <a:lstStyle/>
          <a:p>
            <a:pPr algn="just"/>
            <a:r>
              <a:rPr lang="he-IL" sz="1600" b="1" dirty="0">
                <a:latin typeface="Times New Roman" panose="02020603050405020304" pitchFamily="18" charset="0"/>
                <a:ea typeface="Times New Roman" panose="02020603050405020304" pitchFamily="18" charset="0"/>
              </a:rPr>
              <a:t>לאחר ששמע זאת, </a:t>
            </a:r>
            <a:r>
              <a:rPr lang="he-IL" sz="1600" b="1" dirty="0">
                <a:solidFill>
                  <a:srgbClr val="0000FF"/>
                </a:solidFill>
                <a:latin typeface="Times New Roman" panose="02020603050405020304" pitchFamily="18" charset="0"/>
                <a:ea typeface="Times New Roman" panose="02020603050405020304" pitchFamily="18" charset="0"/>
              </a:rPr>
              <a:t>החליט לחזור מיד לארץ למרות הסכנות הגדולות שהיו בדרך</a:t>
            </a:r>
            <a:r>
              <a:rPr lang="he-IL" sz="1600" b="1" dirty="0">
                <a:latin typeface="Times New Roman" panose="02020603050405020304" pitchFamily="18" charset="0"/>
                <a:ea typeface="Times New Roman" panose="02020603050405020304" pitchFamily="18" charset="0"/>
              </a:rPr>
              <a:t>. גדולי רבני ארה"ב ניסו לשכנעו שלא יעזוב, כי בנסיעה זו יש פיקוח נפש. הוא דחה אותם באומרו: "מקומי כעת עם אחי בארץ ישראל". השיג בקושי רב כרטיסים לו ולרבנית לאונייה 'רובין מור'. ברגע האחרון נשאר בארה"ב. אונייה זו טובעה ע"י הגרמנים. לא נרתע, יצא באונייה האחרונה לדרום אפריקה. משם במטוס נסע למוזמביק, סודן וקהיר. </a:t>
            </a:r>
            <a:r>
              <a:rPr lang="he-IL" sz="1600" b="1" dirty="0">
                <a:solidFill>
                  <a:srgbClr val="FF0000"/>
                </a:solidFill>
                <a:latin typeface="Times New Roman" panose="02020603050405020304" pitchFamily="18" charset="0"/>
                <a:ea typeface="Times New Roman" panose="02020603050405020304" pitchFamily="18" charset="0"/>
              </a:rPr>
              <a:t>בכ"ו בתמוז - </a:t>
            </a:r>
            <a:r>
              <a:rPr lang="he-IL" sz="1600" b="1" dirty="0">
                <a:latin typeface="Times New Roman" panose="02020603050405020304" pitchFamily="18" charset="0"/>
                <a:ea typeface="Times New Roman" panose="02020603050405020304" pitchFamily="18" charset="0"/>
              </a:rPr>
              <a:t>הגיע ברכבת </a:t>
            </a:r>
            <a:r>
              <a:rPr lang="he-IL" sz="1600" b="1" dirty="0" err="1">
                <a:latin typeface="Times New Roman" panose="02020603050405020304" pitchFamily="18" charset="0"/>
                <a:ea typeface="Times New Roman" panose="02020603050405020304" pitchFamily="18" charset="0"/>
              </a:rPr>
              <a:t>לרחובת</a:t>
            </a:r>
            <a:r>
              <a:rPr lang="he-IL" sz="1600" b="1" dirty="0">
                <a:latin typeface="Times New Roman" panose="02020603050405020304" pitchFamily="18" charset="0"/>
                <a:ea typeface="Times New Roman" panose="02020603050405020304" pitchFamily="18" charset="0"/>
              </a:rPr>
              <a:t>. </a:t>
            </a:r>
            <a:r>
              <a:rPr lang="he-IL" sz="1600" b="1" dirty="0">
                <a:solidFill>
                  <a:srgbClr val="0000FF"/>
                </a:solidFill>
                <a:latin typeface="Times New Roman" panose="02020603050405020304" pitchFamily="18" charset="0"/>
                <a:ea typeface="Times New Roman" panose="02020603050405020304" pitchFamily="18" charset="0"/>
              </a:rPr>
              <a:t>התקבל בהערכה עצומה ע"י כל היישוב בארץ על היותו מנהיג אמיתי.</a:t>
            </a:r>
            <a:endParaRPr lang="en-US" sz="1600" b="1" dirty="0">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6224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38BD9C0A-9AD1-2181-71DD-198A177DBA38}"/>
              </a:ext>
            </a:extLst>
          </p:cNvPr>
          <p:cNvPicPr>
            <a:picLocks noChangeAspect="1"/>
          </p:cNvPicPr>
          <p:nvPr/>
        </p:nvPicPr>
        <p:blipFill>
          <a:blip r:embed="rId2"/>
          <a:srcRect l="47865" t="19732" r="4161"/>
          <a:stretch/>
        </p:blipFill>
        <p:spPr>
          <a:xfrm>
            <a:off x="2999476" y="596953"/>
            <a:ext cx="2530130" cy="5642251"/>
          </a:xfrm>
          <a:prstGeom prst="rect">
            <a:avLst/>
          </a:prstGeom>
          <a:ln w="38100">
            <a:solidFill>
              <a:srgbClr val="0000FF"/>
            </a:solidFill>
          </a:ln>
        </p:spPr>
      </p:pic>
      <p:pic>
        <p:nvPicPr>
          <p:cNvPr id="9" name="תמונה 8">
            <a:extLst>
              <a:ext uri="{FF2B5EF4-FFF2-40B4-BE49-F238E27FC236}">
                <a16:creationId xmlns:a16="http://schemas.microsoft.com/office/drawing/2014/main" id="{B7E1747B-ED24-CF94-E46C-2E32F6DB52C3}"/>
              </a:ext>
            </a:extLst>
          </p:cNvPr>
          <p:cNvPicPr>
            <a:picLocks noChangeAspect="1"/>
          </p:cNvPicPr>
          <p:nvPr/>
        </p:nvPicPr>
        <p:blipFill>
          <a:blip r:embed="rId3"/>
          <a:srcRect l="919" t="802" r="5927" b="898"/>
          <a:stretch/>
        </p:blipFill>
        <p:spPr>
          <a:xfrm>
            <a:off x="388314" y="596953"/>
            <a:ext cx="2448726" cy="5642252"/>
          </a:xfrm>
          <a:prstGeom prst="rect">
            <a:avLst/>
          </a:prstGeom>
          <a:ln w="38100">
            <a:solidFill>
              <a:srgbClr val="0000FF"/>
            </a:solidFill>
          </a:ln>
        </p:spPr>
      </p:pic>
      <p:sp>
        <p:nvSpPr>
          <p:cNvPr id="10" name="תיבת טקסט 9">
            <a:extLst>
              <a:ext uri="{FF2B5EF4-FFF2-40B4-BE49-F238E27FC236}">
                <a16:creationId xmlns:a16="http://schemas.microsoft.com/office/drawing/2014/main" id="{5602872F-7806-8361-3C1B-741034942EA1}"/>
              </a:ext>
            </a:extLst>
          </p:cNvPr>
          <p:cNvSpPr txBox="1"/>
          <p:nvPr/>
        </p:nvSpPr>
        <p:spPr>
          <a:xfrm>
            <a:off x="129005" y="6261047"/>
            <a:ext cx="2231982" cy="338554"/>
          </a:xfrm>
          <a:prstGeom prst="rect">
            <a:avLst/>
          </a:prstGeom>
          <a:noFill/>
          <a:ln w="38100">
            <a:noFill/>
          </a:ln>
        </p:spPr>
        <p:txBody>
          <a:bodyPr wrap="square" rtlCol="1">
            <a:spAutoFit/>
          </a:bodyPr>
          <a:lstStyle/>
          <a:p>
            <a:r>
              <a:rPr lang="he-IL" sz="1600" b="1" dirty="0"/>
              <a:t>הצפה, י"ד ניסן תשט"ז</a:t>
            </a:r>
          </a:p>
        </p:txBody>
      </p:sp>
      <p:sp>
        <p:nvSpPr>
          <p:cNvPr id="3" name="תיבת טקסט 2">
            <a:extLst>
              <a:ext uri="{FF2B5EF4-FFF2-40B4-BE49-F238E27FC236}">
                <a16:creationId xmlns:a16="http://schemas.microsoft.com/office/drawing/2014/main" id="{C3B0E89C-DDDB-49EE-7477-B7F798A429EB}"/>
              </a:ext>
            </a:extLst>
          </p:cNvPr>
          <p:cNvSpPr txBox="1"/>
          <p:nvPr/>
        </p:nvSpPr>
        <p:spPr>
          <a:xfrm>
            <a:off x="6096000" y="612844"/>
            <a:ext cx="5717108" cy="4801314"/>
          </a:xfrm>
          <a:prstGeom prst="rect">
            <a:avLst/>
          </a:prstGeom>
          <a:noFill/>
          <a:ln w="38100">
            <a:solidFill>
              <a:srgbClr val="0000FF"/>
            </a:solidFill>
          </a:ln>
        </p:spPr>
        <p:txBody>
          <a:bodyPr wrap="square">
            <a:spAutoFit/>
          </a:bodyPr>
          <a:lstStyle/>
          <a:p>
            <a:pPr algn="just"/>
            <a:r>
              <a:rPr lang="he-IL" dirty="0"/>
              <a:t>אני מרגיש שהגאולה מתקרבת. הייתי באמריקה כשהצר הצורר התקרב לגבולות ארץ ישראל. אמר לי אז אחד מבין הלא-יהודים: קראתי בעיתון שהרב הראשי חוזר לארץ; הייתי </a:t>
            </a:r>
            <a:r>
              <a:rPr lang="he-IL" dirty="0" err="1"/>
              <a:t>מיעץ</a:t>
            </a:r>
            <a:r>
              <a:rPr lang="he-IL" dirty="0"/>
              <a:t> לו לשבת כאן; סוף כל סוף האימפריה הבריטית תנצח, אבל ארץ ישראל אינני יודע מה יהיה עליה; אני חושש שיהיה חורבן בארץ ישראל; לאן אתה הולך? לא תוכל להיכנס שם. אמרתי לו: </a:t>
            </a:r>
            <a:r>
              <a:rPr lang="he-IL" dirty="0" err="1"/>
              <a:t>דוקא</a:t>
            </a:r>
            <a:r>
              <a:rPr lang="he-IL" dirty="0"/>
              <a:t> משום כך החלטתי לחזור לארץ; אם יהיה חורבן אני רוצה </a:t>
            </a:r>
            <a:r>
              <a:rPr lang="he-IL" dirty="0" err="1"/>
              <a:t>ליהרג</a:t>
            </a:r>
            <a:r>
              <a:rPr lang="he-IL" dirty="0"/>
              <a:t> עם אחי; אבל אני בטוח שלא יהיה חורבן. הלורד האנגלי שאל אותי: כלום הרב הראשי נביא? אמרתי: לא נביא אנכי. אמר: אם כן, חזרה נבואה לישראל? אמרתי: עדיין לא חזרה, היא עתידה לחזור. אמר: אם כן, על מה אתה בוטח? </a:t>
            </a:r>
          </a:p>
          <a:p>
            <a:pPr algn="just"/>
            <a:r>
              <a:rPr lang="he-IL" b="1" dirty="0"/>
              <a:t>עניתי לו: איני נביא, אבל אני בוטח בנביאים ודבר אלוקינו יקום לעולם. הנביאים נבאו על שני חורבנות - על ראשון ושני, אבל לא על חורבן שלישי בארץ ישראל. אני מפחד מאוד שיכול להיות חורבן שלישי בגולה, אבל לא בארץ. </a:t>
            </a:r>
          </a:p>
          <a:p>
            <a:pPr algn="just"/>
            <a:r>
              <a:rPr lang="he-IL" dirty="0"/>
              <a:t>אני אומר, רבותי, חזקו ואמצו! </a:t>
            </a:r>
            <a:r>
              <a:rPr lang="he-IL" b="1" dirty="0"/>
              <a:t>לא יהיה חורבן שלישי בארץ, תהיה אתחלתא </a:t>
            </a:r>
            <a:r>
              <a:rPr lang="he-IL" b="1" dirty="0" err="1"/>
              <a:t>דגאולה</a:t>
            </a:r>
            <a:r>
              <a:rPr lang="he-IL" b="1" dirty="0"/>
              <a:t> במהרה בימינו, אמן ואמן!</a:t>
            </a:r>
          </a:p>
        </p:txBody>
      </p:sp>
      <p:sp>
        <p:nvSpPr>
          <p:cNvPr id="5" name="תיבת טקסט 4">
            <a:extLst>
              <a:ext uri="{FF2B5EF4-FFF2-40B4-BE49-F238E27FC236}">
                <a16:creationId xmlns:a16="http://schemas.microsoft.com/office/drawing/2014/main" id="{C99529E8-E857-D8F2-88EA-6738BC774BCB}"/>
              </a:ext>
            </a:extLst>
          </p:cNvPr>
          <p:cNvSpPr txBox="1"/>
          <p:nvPr/>
        </p:nvSpPr>
        <p:spPr>
          <a:xfrm>
            <a:off x="5692042" y="5414158"/>
            <a:ext cx="3459676" cy="584775"/>
          </a:xfrm>
          <a:prstGeom prst="rect">
            <a:avLst/>
          </a:prstGeom>
          <a:noFill/>
          <a:ln w="38100">
            <a:noFill/>
          </a:ln>
        </p:spPr>
        <p:txBody>
          <a:bodyPr wrap="square">
            <a:spAutoFit/>
          </a:bodyPr>
          <a:lstStyle/>
          <a:p>
            <a:r>
              <a:rPr lang="he-IL" sz="1600" b="1" dirty="0"/>
              <a:t>דברים בישיבת מליאת הועד הלאומי,</a:t>
            </a:r>
          </a:p>
          <a:p>
            <a:r>
              <a:rPr lang="he-IL" sz="1600" b="1" dirty="0"/>
              <a:t>ט"ו בשבט תש"ז </a:t>
            </a:r>
          </a:p>
        </p:txBody>
      </p:sp>
      <p:sp>
        <p:nvSpPr>
          <p:cNvPr id="2" name="תיבת טקסט 1">
            <a:extLst>
              <a:ext uri="{FF2B5EF4-FFF2-40B4-BE49-F238E27FC236}">
                <a16:creationId xmlns:a16="http://schemas.microsoft.com/office/drawing/2014/main" id="{25B38C95-1266-4EF2-D4D1-6856E0EA4DBB}"/>
              </a:ext>
            </a:extLst>
          </p:cNvPr>
          <p:cNvSpPr txBox="1"/>
          <p:nvPr/>
        </p:nvSpPr>
        <p:spPr>
          <a:xfrm>
            <a:off x="5065776" y="155269"/>
            <a:ext cx="2060448" cy="338554"/>
          </a:xfrm>
          <a:prstGeom prst="rect">
            <a:avLst/>
          </a:prstGeom>
          <a:solidFill>
            <a:srgbClr val="FFFF00"/>
          </a:solidFill>
          <a:ln>
            <a:solidFill>
              <a:schemeClr val="tx1"/>
            </a:solidFill>
          </a:ln>
        </p:spPr>
        <p:txBody>
          <a:bodyPr wrap="square">
            <a:spAutoFit/>
          </a:bodyPr>
          <a:lstStyle/>
          <a:p>
            <a:r>
              <a:rPr lang="he-IL" sz="1600" b="1" dirty="0"/>
              <a:t>חורבן שלישי לא יהיה!</a:t>
            </a:r>
          </a:p>
        </p:txBody>
      </p:sp>
    </p:spTree>
    <p:extLst>
      <p:ext uri="{BB962C8B-B14F-4D97-AF65-F5344CB8AC3E}">
        <p14:creationId xmlns:p14="http://schemas.microsoft.com/office/powerpoint/2010/main" val="41456930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1A24244A-F800-4438-A0D2-088DBB26F352}"/>
              </a:ext>
            </a:extLst>
          </p:cNvPr>
          <p:cNvSpPr txBox="1"/>
          <p:nvPr/>
        </p:nvSpPr>
        <p:spPr>
          <a:xfrm>
            <a:off x="808127" y="1525670"/>
            <a:ext cx="11035435" cy="923330"/>
          </a:xfrm>
          <a:prstGeom prst="rect">
            <a:avLst/>
          </a:prstGeom>
          <a:noFill/>
          <a:ln w="38100">
            <a:solidFill>
              <a:srgbClr val="0000FF"/>
            </a:solidFill>
          </a:ln>
        </p:spPr>
        <p:txBody>
          <a:bodyPr wrap="square">
            <a:spAutoFit/>
          </a:bodyPr>
          <a:lstStyle/>
          <a:p>
            <a:pPr algn="just"/>
            <a:r>
              <a:rPr lang="he-IL" i="0" dirty="0">
                <a:solidFill>
                  <a:srgbClr val="202122"/>
                </a:solidFill>
                <a:effectLst/>
                <a:latin typeface="Arial" panose="020B0604020202020204" pitchFamily="34" charset="0"/>
              </a:rPr>
              <a:t>מקצוע, עצמאות כלכלית, השכלה רחבה – הן צורך השעה של </a:t>
            </a:r>
            <a:r>
              <a:rPr lang="he-IL" i="0" dirty="0" err="1">
                <a:solidFill>
                  <a:srgbClr val="202122"/>
                </a:solidFill>
                <a:effectLst/>
                <a:latin typeface="Arial" panose="020B0604020202020204" pitchFamily="34" charset="0"/>
              </a:rPr>
              <a:t>האשה</a:t>
            </a:r>
            <a:r>
              <a:rPr lang="he-IL" i="0" dirty="0">
                <a:solidFill>
                  <a:srgbClr val="202122"/>
                </a:solidFill>
                <a:effectLst/>
                <a:latin typeface="Arial" panose="020B0604020202020204" pitchFamily="34" charset="0"/>
              </a:rPr>
              <a:t> בישראל, ואין בהם כדי לסתור את "כבודה בת מלך פנימה". </a:t>
            </a:r>
            <a:r>
              <a:rPr lang="he-IL" b="1" i="0" dirty="0">
                <a:effectLst/>
                <a:latin typeface="Arial" panose="020B0604020202020204" pitchFamily="34" charset="0"/>
              </a:rPr>
              <a:t>קידום </a:t>
            </a:r>
            <a:r>
              <a:rPr lang="he-IL" b="1" i="0" dirty="0" err="1">
                <a:effectLst/>
                <a:latin typeface="Arial" panose="020B0604020202020204" pitchFamily="34" charset="0"/>
              </a:rPr>
              <a:t>האשה</a:t>
            </a:r>
            <a:r>
              <a:rPr lang="he-IL" b="1" i="0" dirty="0">
                <a:effectLst/>
                <a:latin typeface="Arial" panose="020B0604020202020204" pitchFamily="34" charset="0"/>
              </a:rPr>
              <a:t> בימינו – הוא כורח המתחייב מן העובדה שאשה דתית היא מעורבת, מעורה ומשמיעה קולה</a:t>
            </a:r>
            <a:r>
              <a:rPr lang="he-IL" i="0" dirty="0">
                <a:solidFill>
                  <a:srgbClr val="FF0000"/>
                </a:solidFill>
                <a:effectLst/>
                <a:latin typeface="Arial" panose="020B0604020202020204" pitchFamily="34" charset="0"/>
              </a:rPr>
              <a:t>. </a:t>
            </a:r>
            <a:r>
              <a:rPr lang="he-IL" i="0" dirty="0">
                <a:solidFill>
                  <a:srgbClr val="202122"/>
                </a:solidFill>
                <a:effectLst/>
                <a:latin typeface="Arial" panose="020B0604020202020204" pitchFamily="34" charset="0"/>
              </a:rPr>
              <a:t>חלילה מלחשוב שתפקידה מצטמצם בעקרת בית. חלפו הימים בהם ישבה </a:t>
            </a:r>
            <a:r>
              <a:rPr lang="he-IL" i="0" dirty="0" err="1">
                <a:solidFill>
                  <a:srgbClr val="202122"/>
                </a:solidFill>
                <a:effectLst/>
                <a:latin typeface="Arial" panose="020B0604020202020204" pitchFamily="34" charset="0"/>
              </a:rPr>
              <a:t>אשה</a:t>
            </a:r>
            <a:r>
              <a:rPr lang="he-IL" i="0" dirty="0">
                <a:solidFill>
                  <a:srgbClr val="202122"/>
                </a:solidFill>
                <a:effectLst/>
                <a:latin typeface="Arial" panose="020B0604020202020204" pitchFamily="34" charset="0"/>
              </a:rPr>
              <a:t> בחיבוק ידיים והסתפקה בתפקידים היום-יומיים.</a:t>
            </a:r>
          </a:p>
        </p:txBody>
      </p:sp>
      <p:sp>
        <p:nvSpPr>
          <p:cNvPr id="2" name="תיבת טקסט 1">
            <a:extLst>
              <a:ext uri="{FF2B5EF4-FFF2-40B4-BE49-F238E27FC236}">
                <a16:creationId xmlns:a16="http://schemas.microsoft.com/office/drawing/2014/main" id="{1D7303D6-CA16-F00A-9235-1BED6C88E215}"/>
              </a:ext>
            </a:extLst>
          </p:cNvPr>
          <p:cNvSpPr txBox="1"/>
          <p:nvPr/>
        </p:nvSpPr>
        <p:spPr>
          <a:xfrm>
            <a:off x="695906" y="3347794"/>
            <a:ext cx="11147656" cy="1477328"/>
          </a:xfrm>
          <a:prstGeom prst="rect">
            <a:avLst/>
          </a:prstGeom>
          <a:noFill/>
          <a:ln w="38100">
            <a:solidFill>
              <a:srgbClr val="0000FF"/>
            </a:solidFill>
          </a:ln>
        </p:spPr>
        <p:txBody>
          <a:bodyPr wrap="square">
            <a:spAutoFit/>
          </a:bodyPr>
          <a:lstStyle/>
          <a:p>
            <a:pPr algn="just"/>
            <a:r>
              <a:rPr lang="he-IL" b="1" i="0" dirty="0">
                <a:effectLst/>
                <a:latin typeface="David" panose="020E0502060401010101" pitchFamily="34" charset="-79"/>
              </a:rPr>
              <a:t>זכינו למדינה עצמאית משלנו, ובמדינה זו אין שום שטח החסום בפני </a:t>
            </a:r>
            <a:r>
              <a:rPr lang="he-IL" b="1" i="0" dirty="0" err="1">
                <a:effectLst/>
                <a:latin typeface="David" panose="020E0502060401010101" pitchFamily="34" charset="-79"/>
              </a:rPr>
              <a:t>האשה</a:t>
            </a:r>
            <a:r>
              <a:rPr lang="he-IL" b="1" i="0" dirty="0">
                <a:effectLst/>
                <a:latin typeface="David" panose="020E0502060401010101" pitchFamily="34" charset="-79"/>
              </a:rPr>
              <a:t>.</a:t>
            </a:r>
            <a:r>
              <a:rPr lang="he-IL" b="1" dirty="0">
                <a:latin typeface="David" panose="020E0502060401010101" pitchFamily="34" charset="-79"/>
              </a:rPr>
              <a:t>.. </a:t>
            </a:r>
            <a:r>
              <a:rPr lang="he-IL" dirty="0">
                <a:solidFill>
                  <a:srgbClr val="202122"/>
                </a:solidFill>
                <a:latin typeface="David" panose="020E0502060401010101" pitchFamily="34" charset="-79"/>
              </a:rPr>
              <a:t>בעבר, כדי לנהל בית טוב ומאורגן, נדרש </a:t>
            </a:r>
            <a:r>
              <a:rPr lang="he-IL" dirty="0" err="1">
                <a:solidFill>
                  <a:srgbClr val="202122"/>
                </a:solidFill>
                <a:latin typeface="David" panose="020E0502060401010101" pitchFamily="34" charset="-79"/>
              </a:rPr>
              <a:t>מהאשה</a:t>
            </a:r>
            <a:r>
              <a:rPr lang="he-IL" dirty="0">
                <a:solidFill>
                  <a:srgbClr val="202122"/>
                </a:solidFill>
                <a:latin typeface="David" panose="020E0502060401010101" pitchFamily="34" charset="-79"/>
              </a:rPr>
              <a:t> להיות כל היום בתוכו – כדי לאפות, לתפור ולתקן </a:t>
            </a:r>
            <a:r>
              <a:rPr lang="he-IL" dirty="0" err="1">
                <a:solidFill>
                  <a:srgbClr val="202122"/>
                </a:solidFill>
                <a:latin typeface="David" panose="020E0502060401010101" pitchFamily="34" charset="-79"/>
              </a:rPr>
              <a:t>הכל</a:t>
            </a:r>
            <a:r>
              <a:rPr lang="he-IL" dirty="0">
                <a:solidFill>
                  <a:srgbClr val="202122"/>
                </a:solidFill>
                <a:latin typeface="David" panose="020E0502060401010101" pitchFamily="34" charset="-79"/>
              </a:rPr>
              <a:t> ביד... בימי נעורי עוד דגלו בשיטת "כבודה בת מלך פנימה" – פנימה ממש, בתוך הבית ולא למדו אפילו תורה לנשים, בסוברם שדי לאשה להיות עקרת בית... </a:t>
            </a:r>
            <a:r>
              <a:rPr lang="he-IL" i="0" dirty="0">
                <a:solidFill>
                  <a:srgbClr val="202122"/>
                </a:solidFill>
                <a:effectLst/>
                <a:latin typeface="David" panose="020E0502060401010101" pitchFamily="34" charset="-79"/>
              </a:rPr>
              <a:t>היום - כל הדרכים והתחומים פתוחים לפני האישה - מבחינה חברתית, מקצועית, חינוכית ומשפחתית. מכלל זה אי אפשר להוציא את שרות הבנות הדתיות... מדוע שלא ייתנו מעצמן גם למען הכלל?</a:t>
            </a:r>
            <a:endParaRPr lang="he-IL" dirty="0"/>
          </a:p>
        </p:txBody>
      </p:sp>
      <p:sp>
        <p:nvSpPr>
          <p:cNvPr id="7" name="תיבת טקסט 6">
            <a:extLst>
              <a:ext uri="{FF2B5EF4-FFF2-40B4-BE49-F238E27FC236}">
                <a16:creationId xmlns:a16="http://schemas.microsoft.com/office/drawing/2014/main" id="{FD63F390-D00C-2A7F-3094-F0BB899DD788}"/>
              </a:ext>
            </a:extLst>
          </p:cNvPr>
          <p:cNvSpPr txBox="1"/>
          <p:nvPr/>
        </p:nvSpPr>
        <p:spPr>
          <a:xfrm>
            <a:off x="538250" y="5645032"/>
            <a:ext cx="11305312" cy="646331"/>
          </a:xfrm>
          <a:prstGeom prst="rect">
            <a:avLst/>
          </a:prstGeom>
          <a:noFill/>
          <a:ln w="38100">
            <a:solidFill>
              <a:srgbClr val="0000FF"/>
            </a:solidFill>
          </a:ln>
        </p:spPr>
        <p:txBody>
          <a:bodyPr wrap="square" rtlCol="1">
            <a:spAutoFit/>
          </a:bodyPr>
          <a:lstStyle/>
          <a:p>
            <a:pPr algn="just"/>
            <a:r>
              <a:rPr lang="he-IL" b="1" dirty="0"/>
              <a:t>בזמננו כל </a:t>
            </a:r>
            <a:r>
              <a:rPr lang="he-IL" b="1" dirty="0" err="1"/>
              <a:t>אשה</a:t>
            </a:r>
            <a:r>
              <a:rPr lang="he-IL" b="1" dirty="0"/>
              <a:t> צריכה ויכולה לתרום משהו למדינה. </a:t>
            </a:r>
            <a:r>
              <a:rPr lang="he-IL" dirty="0"/>
              <a:t>הנשים בעולם כולו עשו גדולות ונצורות למען הארץ, בתי חולים, מעונות יום. </a:t>
            </a:r>
            <a:r>
              <a:rPr lang="he-IL" b="1" dirty="0"/>
              <a:t>כל מה שעושות נשים מצליח. הן מכניסות את חייהן בזה.</a:t>
            </a:r>
          </a:p>
        </p:txBody>
      </p:sp>
      <p:sp>
        <p:nvSpPr>
          <p:cNvPr id="8" name="תיבת טקסט 7">
            <a:extLst>
              <a:ext uri="{FF2B5EF4-FFF2-40B4-BE49-F238E27FC236}">
                <a16:creationId xmlns:a16="http://schemas.microsoft.com/office/drawing/2014/main" id="{3CD82BA2-4610-F9BE-13CD-E67C0BE18B3B}"/>
              </a:ext>
            </a:extLst>
          </p:cNvPr>
          <p:cNvSpPr txBox="1"/>
          <p:nvPr/>
        </p:nvSpPr>
        <p:spPr>
          <a:xfrm>
            <a:off x="8919768" y="208515"/>
            <a:ext cx="2923794" cy="646331"/>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אַרְבַּע מִי יוֹדֵעַ, </a:t>
            </a:r>
            <a:r>
              <a:rPr lang="he-IL" b="1" dirty="0">
                <a:latin typeface="David" panose="020E0502060401010101" pitchFamily="34" charset="-79"/>
                <a:cs typeface="David" panose="020E0502060401010101" pitchFamily="34" charset="-79"/>
              </a:rPr>
              <a:t>אַרְבַּע אֲנִי יוֹדֵעַ.</a:t>
            </a:r>
          </a:p>
          <a:p>
            <a:r>
              <a:rPr lang="he-IL" b="1" dirty="0">
                <a:solidFill>
                  <a:srgbClr val="0000FF"/>
                </a:solidFill>
                <a:latin typeface="David" panose="020E0502060401010101" pitchFamily="34" charset="-79"/>
                <a:cs typeface="David" panose="020E0502060401010101" pitchFamily="34" charset="-79"/>
              </a:rPr>
              <a:t>אַרְבַּע </a:t>
            </a:r>
            <a:r>
              <a:rPr lang="he-IL" b="1" dirty="0" err="1">
                <a:solidFill>
                  <a:srgbClr val="0000FF"/>
                </a:solidFill>
                <a:latin typeface="David" panose="020E0502060401010101" pitchFamily="34" charset="-79"/>
                <a:cs typeface="David" panose="020E0502060401010101" pitchFamily="34" charset="-79"/>
              </a:rPr>
              <a:t>אִמָהוֹת</a:t>
            </a:r>
            <a:r>
              <a:rPr lang="he-IL" b="1" dirty="0">
                <a:solidFill>
                  <a:srgbClr val="0000FF"/>
                </a:solidFill>
                <a:latin typeface="David" panose="020E0502060401010101" pitchFamily="34" charset="-79"/>
                <a:cs typeface="David" panose="020E0502060401010101" pitchFamily="34" charset="-79"/>
              </a:rPr>
              <a:t>,</a:t>
            </a:r>
          </a:p>
        </p:txBody>
      </p:sp>
      <p:sp>
        <p:nvSpPr>
          <p:cNvPr id="3" name="תיבת טקסט 2">
            <a:extLst>
              <a:ext uri="{FF2B5EF4-FFF2-40B4-BE49-F238E27FC236}">
                <a16:creationId xmlns:a16="http://schemas.microsoft.com/office/drawing/2014/main" id="{60A16F5B-9CCA-5F07-B9AB-CC002A323FF4}"/>
              </a:ext>
            </a:extLst>
          </p:cNvPr>
          <p:cNvSpPr txBox="1"/>
          <p:nvPr/>
        </p:nvSpPr>
        <p:spPr>
          <a:xfrm>
            <a:off x="512064" y="6388352"/>
            <a:ext cx="1938351" cy="338554"/>
          </a:xfrm>
          <a:prstGeom prst="rect">
            <a:avLst/>
          </a:prstGeom>
          <a:noFill/>
        </p:spPr>
        <p:txBody>
          <a:bodyPr wrap="none" rtlCol="1">
            <a:spAutoFit/>
          </a:bodyPr>
          <a:lstStyle/>
          <a:p>
            <a:r>
              <a:rPr lang="he-IL" sz="1600" b="1" dirty="0"/>
              <a:t>מדברי הרבנית הרצוג</a:t>
            </a:r>
          </a:p>
        </p:txBody>
      </p:sp>
      <p:sp>
        <p:nvSpPr>
          <p:cNvPr id="4" name="תיבת טקסט 3">
            <a:extLst>
              <a:ext uri="{FF2B5EF4-FFF2-40B4-BE49-F238E27FC236}">
                <a16:creationId xmlns:a16="http://schemas.microsoft.com/office/drawing/2014/main" id="{82F16613-6D9F-7FA1-95D0-B7D05885E744}"/>
              </a:ext>
            </a:extLst>
          </p:cNvPr>
          <p:cNvSpPr txBox="1"/>
          <p:nvPr/>
        </p:nvSpPr>
        <p:spPr>
          <a:xfrm>
            <a:off x="5193792" y="985985"/>
            <a:ext cx="1804416" cy="338554"/>
          </a:xfrm>
          <a:prstGeom prst="rect">
            <a:avLst/>
          </a:prstGeom>
          <a:solidFill>
            <a:srgbClr val="FFFF00"/>
          </a:solidFill>
          <a:ln>
            <a:solidFill>
              <a:schemeClr val="tx1"/>
            </a:solidFill>
          </a:ln>
        </p:spPr>
        <p:txBody>
          <a:bodyPr wrap="square">
            <a:spAutoFit/>
          </a:bodyPr>
          <a:lstStyle/>
          <a:p>
            <a:r>
              <a:rPr lang="he-IL" sz="1600" b="1" dirty="0"/>
              <a:t>קידום </a:t>
            </a:r>
            <a:r>
              <a:rPr lang="he-IL" sz="1600" b="1" dirty="0" err="1"/>
              <a:t>האשה</a:t>
            </a:r>
            <a:r>
              <a:rPr lang="he-IL" sz="1600" b="1" dirty="0"/>
              <a:t> בימינו</a:t>
            </a:r>
          </a:p>
        </p:txBody>
      </p:sp>
      <p:sp>
        <p:nvSpPr>
          <p:cNvPr id="6" name="תיבת טקסט 5">
            <a:extLst>
              <a:ext uri="{FF2B5EF4-FFF2-40B4-BE49-F238E27FC236}">
                <a16:creationId xmlns:a16="http://schemas.microsoft.com/office/drawing/2014/main" id="{87571D07-30CD-4206-EBC7-5A870D9093B7}"/>
              </a:ext>
            </a:extLst>
          </p:cNvPr>
          <p:cNvSpPr txBox="1"/>
          <p:nvPr/>
        </p:nvSpPr>
        <p:spPr>
          <a:xfrm>
            <a:off x="4332523" y="2838037"/>
            <a:ext cx="3673258" cy="338554"/>
          </a:xfrm>
          <a:prstGeom prst="rect">
            <a:avLst/>
          </a:prstGeom>
          <a:solidFill>
            <a:srgbClr val="FFFF00"/>
          </a:solidFill>
          <a:ln>
            <a:solidFill>
              <a:schemeClr val="tx1"/>
            </a:solidFill>
          </a:ln>
        </p:spPr>
        <p:txBody>
          <a:bodyPr wrap="square">
            <a:spAutoFit/>
          </a:bodyPr>
          <a:lstStyle/>
          <a:p>
            <a:r>
              <a:rPr lang="he-IL" sz="1600" b="1" dirty="0"/>
              <a:t>אין שום שטח במדינה החסום בפני </a:t>
            </a:r>
            <a:r>
              <a:rPr lang="he-IL" sz="1600" b="1" dirty="0" err="1"/>
              <a:t>האשה</a:t>
            </a:r>
            <a:endParaRPr lang="he-IL" sz="1600" b="1" dirty="0"/>
          </a:p>
        </p:txBody>
      </p:sp>
      <p:sp>
        <p:nvSpPr>
          <p:cNvPr id="9" name="תיבת טקסט 8">
            <a:extLst>
              <a:ext uri="{FF2B5EF4-FFF2-40B4-BE49-F238E27FC236}">
                <a16:creationId xmlns:a16="http://schemas.microsoft.com/office/drawing/2014/main" id="{C66CD175-4148-FA4D-11E3-975FFD03A0FF}"/>
              </a:ext>
            </a:extLst>
          </p:cNvPr>
          <p:cNvSpPr txBox="1"/>
          <p:nvPr/>
        </p:nvSpPr>
        <p:spPr>
          <a:xfrm>
            <a:off x="4277868" y="5111313"/>
            <a:ext cx="3782568" cy="338554"/>
          </a:xfrm>
          <a:prstGeom prst="rect">
            <a:avLst/>
          </a:prstGeom>
          <a:solidFill>
            <a:srgbClr val="FFFF00"/>
          </a:solidFill>
          <a:ln>
            <a:solidFill>
              <a:schemeClr val="tx1"/>
            </a:solidFill>
          </a:ln>
        </p:spPr>
        <p:txBody>
          <a:bodyPr wrap="square">
            <a:spAutoFit/>
          </a:bodyPr>
          <a:lstStyle/>
          <a:p>
            <a:r>
              <a:rPr lang="he-IL" sz="1600" b="1" dirty="0"/>
              <a:t>בזמננו כל </a:t>
            </a:r>
            <a:r>
              <a:rPr lang="he-IL" sz="1600" b="1" dirty="0" err="1"/>
              <a:t>אשה</a:t>
            </a:r>
            <a:r>
              <a:rPr lang="he-IL" sz="1600" b="1" dirty="0"/>
              <a:t> צריכה לתרום משהו למדינה</a:t>
            </a:r>
          </a:p>
        </p:txBody>
      </p:sp>
    </p:spTree>
    <p:extLst>
      <p:ext uri="{BB962C8B-B14F-4D97-AF65-F5344CB8AC3E}">
        <p14:creationId xmlns:p14="http://schemas.microsoft.com/office/powerpoint/2010/main" val="3832206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8BA73BD-E877-BD92-FA40-1AD1E790226F}"/>
              </a:ext>
            </a:extLst>
          </p:cNvPr>
          <p:cNvPicPr>
            <a:picLocks noChangeAspect="1"/>
          </p:cNvPicPr>
          <p:nvPr/>
        </p:nvPicPr>
        <p:blipFill rotWithShape="1">
          <a:blip r:embed="rId2"/>
          <a:srcRect b="2693"/>
          <a:stretch/>
        </p:blipFill>
        <p:spPr>
          <a:xfrm>
            <a:off x="6579465" y="1006061"/>
            <a:ext cx="5224005" cy="5769606"/>
          </a:xfrm>
          <a:prstGeom prst="rect">
            <a:avLst/>
          </a:prstGeom>
          <a:ln w="38100">
            <a:solidFill>
              <a:srgbClr val="0000FF"/>
            </a:solidFill>
          </a:ln>
        </p:spPr>
      </p:pic>
      <p:pic>
        <p:nvPicPr>
          <p:cNvPr id="5" name="תמונה 4">
            <a:extLst>
              <a:ext uri="{FF2B5EF4-FFF2-40B4-BE49-F238E27FC236}">
                <a16:creationId xmlns:a16="http://schemas.microsoft.com/office/drawing/2014/main" id="{EE5BF4D6-5661-1A38-7522-C5B5DC0FE198}"/>
              </a:ext>
            </a:extLst>
          </p:cNvPr>
          <p:cNvPicPr>
            <a:picLocks noChangeAspect="1"/>
          </p:cNvPicPr>
          <p:nvPr/>
        </p:nvPicPr>
        <p:blipFill rotWithShape="1">
          <a:blip r:embed="rId3"/>
          <a:srcRect r="3881"/>
          <a:stretch/>
        </p:blipFill>
        <p:spPr>
          <a:xfrm>
            <a:off x="2319324" y="1006060"/>
            <a:ext cx="2765448" cy="5769607"/>
          </a:xfrm>
          <a:prstGeom prst="rect">
            <a:avLst/>
          </a:prstGeom>
          <a:ln w="38100">
            <a:solidFill>
              <a:srgbClr val="0000FF"/>
            </a:solidFill>
          </a:ln>
        </p:spPr>
      </p:pic>
      <p:sp>
        <p:nvSpPr>
          <p:cNvPr id="6" name="תיבת טקסט 5">
            <a:extLst>
              <a:ext uri="{FF2B5EF4-FFF2-40B4-BE49-F238E27FC236}">
                <a16:creationId xmlns:a16="http://schemas.microsoft.com/office/drawing/2014/main" id="{B5099B98-1F71-051B-22DE-6DAFFF92CBCE}"/>
              </a:ext>
            </a:extLst>
          </p:cNvPr>
          <p:cNvSpPr txBox="1"/>
          <p:nvPr/>
        </p:nvSpPr>
        <p:spPr>
          <a:xfrm>
            <a:off x="68137" y="6437113"/>
            <a:ext cx="2132315" cy="338554"/>
          </a:xfrm>
          <a:prstGeom prst="rect">
            <a:avLst/>
          </a:prstGeom>
          <a:noFill/>
          <a:ln w="38100">
            <a:noFill/>
          </a:ln>
        </p:spPr>
        <p:txBody>
          <a:bodyPr wrap="none" rtlCol="1">
            <a:spAutoFit/>
          </a:bodyPr>
          <a:lstStyle/>
          <a:p>
            <a:r>
              <a:rPr lang="he-IL" sz="1600" b="1" dirty="0"/>
              <a:t>הצפה, י"ט חשון תשכ"ז</a:t>
            </a:r>
          </a:p>
        </p:txBody>
      </p:sp>
      <p:sp>
        <p:nvSpPr>
          <p:cNvPr id="2" name="תיבת טקסט 1">
            <a:extLst>
              <a:ext uri="{FF2B5EF4-FFF2-40B4-BE49-F238E27FC236}">
                <a16:creationId xmlns:a16="http://schemas.microsoft.com/office/drawing/2014/main" id="{31CB5864-76AB-1F73-D4BB-52EBC68840DA}"/>
              </a:ext>
            </a:extLst>
          </p:cNvPr>
          <p:cNvSpPr txBox="1"/>
          <p:nvPr/>
        </p:nvSpPr>
        <p:spPr>
          <a:xfrm>
            <a:off x="5612534" y="62578"/>
            <a:ext cx="966931" cy="338554"/>
          </a:xfrm>
          <a:prstGeom prst="rect">
            <a:avLst/>
          </a:prstGeom>
          <a:solidFill>
            <a:srgbClr val="FFFF00"/>
          </a:solidFill>
          <a:ln>
            <a:solidFill>
              <a:schemeClr val="tx1"/>
            </a:solidFill>
          </a:ln>
        </p:spPr>
        <p:txBody>
          <a:bodyPr wrap="none" rtlCol="1">
            <a:spAutoFit/>
          </a:bodyPr>
          <a:lstStyle/>
          <a:p>
            <a:r>
              <a:rPr lang="he-IL" sz="1600" b="1" dirty="0"/>
              <a:t>אם השנה</a:t>
            </a:r>
          </a:p>
        </p:txBody>
      </p:sp>
      <p:sp>
        <p:nvSpPr>
          <p:cNvPr id="4" name="תיבת טקסט 3">
            <a:extLst>
              <a:ext uri="{FF2B5EF4-FFF2-40B4-BE49-F238E27FC236}">
                <a16:creationId xmlns:a16="http://schemas.microsoft.com/office/drawing/2014/main" id="{B37B99B3-5DA8-D5A8-954B-10B65D45E80E}"/>
              </a:ext>
            </a:extLst>
          </p:cNvPr>
          <p:cNvSpPr txBox="1"/>
          <p:nvPr/>
        </p:nvSpPr>
        <p:spPr>
          <a:xfrm>
            <a:off x="135635" y="534319"/>
            <a:ext cx="11920727" cy="338554"/>
          </a:xfrm>
          <a:prstGeom prst="rect">
            <a:avLst/>
          </a:prstGeom>
          <a:solidFill>
            <a:srgbClr val="DAFFF1"/>
          </a:solidFill>
          <a:ln w="38100">
            <a:solidFill>
              <a:srgbClr val="0000FF"/>
            </a:solidFill>
          </a:ln>
        </p:spPr>
        <p:txBody>
          <a:bodyPr wrap="square" rtlCol="1">
            <a:spAutoFit/>
          </a:bodyPr>
          <a:lstStyle/>
          <a:p>
            <a:r>
              <a:rPr lang="he-IL" sz="1600" b="1" dirty="0">
                <a:solidFill>
                  <a:srgbClr val="FF0000"/>
                </a:solidFill>
              </a:rPr>
              <a:t>י"ח בחשון תשכ"ז (1966) </a:t>
            </a:r>
            <a:r>
              <a:rPr lang="he-IL" sz="1600" b="1" dirty="0"/>
              <a:t>– בטקס חגיגי בבית הנשיא, רעייתו, רחל שזר, העניקה לרבנית הרצוג, בשם ארגוני הנשים בארץ, את תואר </a:t>
            </a:r>
            <a:r>
              <a:rPr lang="he-IL" sz="1600" b="1" dirty="0">
                <a:solidFill>
                  <a:srgbClr val="0000FF"/>
                </a:solidFill>
              </a:rPr>
              <a:t>'אם השנה'.</a:t>
            </a:r>
          </a:p>
        </p:txBody>
      </p:sp>
    </p:spTree>
    <p:extLst>
      <p:ext uri="{BB962C8B-B14F-4D97-AF65-F5344CB8AC3E}">
        <p14:creationId xmlns:p14="http://schemas.microsoft.com/office/powerpoint/2010/main" val="22411063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5872" r="1322"/>
          <a:stretch/>
        </p:blipFill>
        <p:spPr>
          <a:xfrm>
            <a:off x="5394960" y="1548465"/>
            <a:ext cx="5617408" cy="3900755"/>
          </a:xfrm>
          <a:prstGeom prst="rect">
            <a:avLst/>
          </a:prstGeom>
          <a:ln w="38100">
            <a:solidFill>
              <a:srgbClr val="0000FF"/>
            </a:solidFill>
          </a:ln>
        </p:spPr>
      </p:pic>
      <p:pic>
        <p:nvPicPr>
          <p:cNvPr id="3" name="תמונה 2"/>
          <p:cNvPicPr>
            <a:picLocks noChangeAspect="1"/>
          </p:cNvPicPr>
          <p:nvPr/>
        </p:nvPicPr>
        <p:blipFill rotWithShape="1">
          <a:blip r:embed="rId3"/>
          <a:srcRect l="8462" t="2769" r="1393"/>
          <a:stretch/>
        </p:blipFill>
        <p:spPr>
          <a:xfrm>
            <a:off x="1815552" y="1548465"/>
            <a:ext cx="3000288" cy="4824571"/>
          </a:xfrm>
          <a:prstGeom prst="rect">
            <a:avLst/>
          </a:prstGeom>
          <a:ln w="38100">
            <a:solidFill>
              <a:srgbClr val="0000FF"/>
            </a:solidFill>
          </a:ln>
        </p:spPr>
      </p:pic>
      <p:sp>
        <p:nvSpPr>
          <p:cNvPr id="4" name="TextBox 3"/>
          <p:cNvSpPr txBox="1"/>
          <p:nvPr/>
        </p:nvSpPr>
        <p:spPr>
          <a:xfrm>
            <a:off x="1673351" y="6373036"/>
            <a:ext cx="2045753" cy="338554"/>
          </a:xfrm>
          <a:prstGeom prst="rect">
            <a:avLst/>
          </a:prstGeom>
          <a:noFill/>
        </p:spPr>
        <p:txBody>
          <a:bodyPr wrap="none" rtlCol="1">
            <a:spAutoFit/>
          </a:bodyPr>
          <a:lstStyle/>
          <a:p>
            <a:r>
              <a:rPr lang="he-IL" sz="1600" b="1" dirty="0"/>
              <a:t>הצפה, כ"ז סיון </a:t>
            </a:r>
            <a:r>
              <a:rPr lang="he-IL" sz="1600" b="1" dirty="0" err="1"/>
              <a:t>תרח"ץ</a:t>
            </a:r>
            <a:endParaRPr lang="he-IL" sz="1600" b="1" dirty="0"/>
          </a:p>
        </p:txBody>
      </p:sp>
      <p:sp>
        <p:nvSpPr>
          <p:cNvPr id="5" name="TextBox 4"/>
          <p:cNvSpPr txBox="1"/>
          <p:nvPr/>
        </p:nvSpPr>
        <p:spPr>
          <a:xfrm>
            <a:off x="3654466" y="969062"/>
            <a:ext cx="4883068" cy="338554"/>
          </a:xfrm>
          <a:prstGeom prst="rect">
            <a:avLst/>
          </a:prstGeom>
          <a:solidFill>
            <a:srgbClr val="FFFF00"/>
          </a:solidFill>
          <a:ln>
            <a:solidFill>
              <a:schemeClr val="tx1"/>
            </a:solidFill>
          </a:ln>
        </p:spPr>
        <p:txBody>
          <a:bodyPr wrap="none" rtlCol="1">
            <a:spAutoFit/>
          </a:bodyPr>
          <a:lstStyle/>
          <a:p>
            <a:r>
              <a:rPr lang="he-IL" sz="1600" b="1" dirty="0"/>
              <a:t>הכרזה על יום חג ושמחת תורה עם סיום הש"ס בדף היומי</a:t>
            </a:r>
          </a:p>
        </p:txBody>
      </p:sp>
      <p:sp>
        <p:nvSpPr>
          <p:cNvPr id="8" name="תיבת טקסט 7">
            <a:extLst>
              <a:ext uri="{FF2B5EF4-FFF2-40B4-BE49-F238E27FC236}">
                <a16:creationId xmlns:a16="http://schemas.microsoft.com/office/drawing/2014/main" id="{6DFE91EE-77DD-F335-AA68-E4D371FB2653}"/>
              </a:ext>
            </a:extLst>
          </p:cNvPr>
          <p:cNvSpPr txBox="1"/>
          <p:nvPr/>
        </p:nvSpPr>
        <p:spPr>
          <a:xfrm>
            <a:off x="9081488" y="136722"/>
            <a:ext cx="2868930" cy="646331"/>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שִׁשָּׁה מִי יוֹדֵעַ, </a:t>
            </a:r>
            <a:r>
              <a:rPr lang="he-IL" b="1" dirty="0">
                <a:latin typeface="David" panose="020E0502060401010101" pitchFamily="34" charset="-79"/>
                <a:cs typeface="David" panose="020E0502060401010101" pitchFamily="34" charset="-79"/>
              </a:rPr>
              <a:t>שִׁשָּׁה אֲנִי יוֹדֵעַ.</a:t>
            </a:r>
          </a:p>
          <a:p>
            <a:r>
              <a:rPr lang="he-IL" b="1" dirty="0">
                <a:solidFill>
                  <a:srgbClr val="0000FF"/>
                </a:solidFill>
                <a:latin typeface="David" panose="020E0502060401010101" pitchFamily="34" charset="-79"/>
                <a:cs typeface="David" panose="020E0502060401010101" pitchFamily="34" charset="-79"/>
              </a:rPr>
              <a:t>שִׁשָּׁה סִדְרֵי מִשְׁנָה,</a:t>
            </a:r>
          </a:p>
        </p:txBody>
      </p:sp>
    </p:spTree>
    <p:extLst>
      <p:ext uri="{BB962C8B-B14F-4D97-AF65-F5344CB8AC3E}">
        <p14:creationId xmlns:p14="http://schemas.microsoft.com/office/powerpoint/2010/main" val="24514387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57ABF6D-F55E-90D9-A8FB-2DF1EE1ADD26}"/>
              </a:ext>
            </a:extLst>
          </p:cNvPr>
          <p:cNvPicPr>
            <a:picLocks noChangeAspect="1"/>
          </p:cNvPicPr>
          <p:nvPr/>
        </p:nvPicPr>
        <p:blipFill rotWithShape="1">
          <a:blip r:embed="rId2" cstate="print">
            <a:biLevel thresh="50000"/>
            <a:extLst>
              <a:ext uri="{28A0092B-C50C-407E-A947-70E740481C1C}">
                <a14:useLocalDpi xmlns:a14="http://schemas.microsoft.com/office/drawing/2010/main" val="0"/>
              </a:ext>
            </a:extLst>
          </a:blip>
          <a:srcRect b="3130"/>
          <a:stretch/>
        </p:blipFill>
        <p:spPr>
          <a:xfrm>
            <a:off x="6639117" y="749353"/>
            <a:ext cx="4775685" cy="4824911"/>
          </a:xfrm>
          <a:prstGeom prst="rect">
            <a:avLst/>
          </a:prstGeom>
          <a:ln w="38100">
            <a:solidFill>
              <a:srgbClr val="0000FF"/>
            </a:solidFill>
          </a:ln>
        </p:spPr>
      </p:pic>
      <p:sp>
        <p:nvSpPr>
          <p:cNvPr id="5" name="Text Box 6">
            <a:extLst>
              <a:ext uri="{FF2B5EF4-FFF2-40B4-BE49-F238E27FC236}">
                <a16:creationId xmlns:a16="http://schemas.microsoft.com/office/drawing/2014/main" id="{7AF14648-E662-CAB6-49C9-A66C6E3B5DFA}"/>
              </a:ext>
            </a:extLst>
          </p:cNvPr>
          <p:cNvSpPr txBox="1">
            <a:spLocks noChangeArrowheads="1"/>
          </p:cNvSpPr>
          <p:nvPr/>
        </p:nvSpPr>
        <p:spPr bwMode="auto">
          <a:xfrm>
            <a:off x="5972519" y="174407"/>
            <a:ext cx="6108882" cy="338554"/>
          </a:xfrm>
          <a:prstGeom prst="rect">
            <a:avLst/>
          </a:prstGeom>
          <a:solidFill>
            <a:srgbClr val="FFFF00"/>
          </a:solidFill>
          <a:ln w="12700">
            <a:solidFill>
              <a:schemeClr val="tx1"/>
            </a:solidFill>
            <a:miter lim="800000"/>
            <a:headEnd/>
            <a:tailEnd/>
          </a:ln>
          <a:effectLst/>
        </p:spPr>
        <p:txBody>
          <a:bodyPr wrap="square">
            <a:spAutoFit/>
          </a:bodyPr>
          <a:lstStyle/>
          <a:p>
            <a:r>
              <a:rPr lang="he-IL" sz="1600" b="1" dirty="0"/>
              <a:t>עידוד הוצאת הקונטרסים ללימוד משנה והלכה יומית בעריכת פנחס </a:t>
            </a:r>
            <a:r>
              <a:rPr lang="he-IL" sz="1600" b="1" dirty="0" err="1"/>
              <a:t>קהתי</a:t>
            </a:r>
            <a:endParaRPr lang="en-US" sz="1600" b="1" dirty="0"/>
          </a:p>
        </p:txBody>
      </p:sp>
      <p:sp>
        <p:nvSpPr>
          <p:cNvPr id="6" name="תיבת טקסט 5">
            <a:extLst>
              <a:ext uri="{FF2B5EF4-FFF2-40B4-BE49-F238E27FC236}">
                <a16:creationId xmlns:a16="http://schemas.microsoft.com/office/drawing/2014/main" id="{37999F29-521E-4183-4FC7-D17DBDFA8745}"/>
              </a:ext>
            </a:extLst>
          </p:cNvPr>
          <p:cNvSpPr txBox="1"/>
          <p:nvPr/>
        </p:nvSpPr>
        <p:spPr>
          <a:xfrm>
            <a:off x="6529879" y="5641379"/>
            <a:ext cx="1531189" cy="338554"/>
          </a:xfrm>
          <a:prstGeom prst="rect">
            <a:avLst/>
          </a:prstGeom>
          <a:noFill/>
        </p:spPr>
        <p:txBody>
          <a:bodyPr wrap="none" rtlCol="1">
            <a:spAutoFit/>
          </a:bodyPr>
          <a:lstStyle/>
          <a:p>
            <a:r>
              <a:rPr lang="he-IL" sz="1600" b="1" dirty="0"/>
              <a:t>כ"ז אלול תשי"ח</a:t>
            </a:r>
          </a:p>
        </p:txBody>
      </p:sp>
      <p:pic>
        <p:nvPicPr>
          <p:cNvPr id="2" name="תמונה 1">
            <a:extLst>
              <a:ext uri="{FF2B5EF4-FFF2-40B4-BE49-F238E27FC236}">
                <a16:creationId xmlns:a16="http://schemas.microsoft.com/office/drawing/2014/main" id="{270FF580-3CAA-39AA-612A-D9CABF4E67E0}"/>
              </a:ext>
            </a:extLst>
          </p:cNvPr>
          <p:cNvPicPr>
            <a:picLocks noChangeAspect="1"/>
          </p:cNvPicPr>
          <p:nvPr/>
        </p:nvPicPr>
        <p:blipFill>
          <a:blip r:embed="rId3"/>
          <a:stretch>
            <a:fillRect/>
          </a:stretch>
        </p:blipFill>
        <p:spPr>
          <a:xfrm>
            <a:off x="1258485" y="838588"/>
            <a:ext cx="4401693" cy="3316511"/>
          </a:xfrm>
          <a:prstGeom prst="rect">
            <a:avLst/>
          </a:prstGeom>
          <a:ln w="38100">
            <a:solidFill>
              <a:srgbClr val="FF0000"/>
            </a:solidFill>
          </a:ln>
        </p:spPr>
      </p:pic>
      <p:sp>
        <p:nvSpPr>
          <p:cNvPr id="105478" name="TextBox 5">
            <a:extLst>
              <a:ext uri="{FF2B5EF4-FFF2-40B4-BE49-F238E27FC236}">
                <a16:creationId xmlns:a16="http://schemas.microsoft.com/office/drawing/2014/main" id="{4D5CE1AB-78CB-9529-47B9-A59489ADFD9F}"/>
              </a:ext>
            </a:extLst>
          </p:cNvPr>
          <p:cNvSpPr txBox="1">
            <a:spLocks noChangeArrowheads="1"/>
          </p:cNvSpPr>
          <p:nvPr/>
        </p:nvSpPr>
        <p:spPr bwMode="auto">
          <a:xfrm>
            <a:off x="758952" y="4261050"/>
            <a:ext cx="52135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he-IL" altLang="he-IL" sz="1600" b="1" dirty="0"/>
              <a:t>מסכת פסחים עם הערות של הרב הרצוג, מוזיאון היכל שלמה</a:t>
            </a:r>
          </a:p>
        </p:txBody>
      </p:sp>
    </p:spTree>
    <p:extLst>
      <p:ext uri="{BB962C8B-B14F-4D97-AF65-F5344CB8AC3E}">
        <p14:creationId xmlns:p14="http://schemas.microsoft.com/office/powerpoint/2010/main" val="35062263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EB234DF-19B6-A2F9-912F-4FBD103288AC}"/>
              </a:ext>
            </a:extLst>
          </p:cNvPr>
          <p:cNvPicPr>
            <a:picLocks noChangeAspect="1"/>
          </p:cNvPicPr>
          <p:nvPr/>
        </p:nvPicPr>
        <p:blipFill rotWithShape="1">
          <a:blip r:embed="rId2"/>
          <a:srcRect l="4491" t="18424" r="9761" b="22937"/>
          <a:stretch/>
        </p:blipFill>
        <p:spPr>
          <a:xfrm>
            <a:off x="197009" y="1266831"/>
            <a:ext cx="5347267" cy="5089276"/>
          </a:xfrm>
          <a:prstGeom prst="rect">
            <a:avLst/>
          </a:prstGeom>
          <a:ln w="38100">
            <a:solidFill>
              <a:srgbClr val="0000FF"/>
            </a:solidFill>
          </a:ln>
        </p:spPr>
      </p:pic>
      <p:sp>
        <p:nvSpPr>
          <p:cNvPr id="3" name="תיבת טקסט 2">
            <a:extLst>
              <a:ext uri="{FF2B5EF4-FFF2-40B4-BE49-F238E27FC236}">
                <a16:creationId xmlns:a16="http://schemas.microsoft.com/office/drawing/2014/main" id="{848424C0-F7FD-8425-7D3C-97CBDCD3939B}"/>
              </a:ext>
            </a:extLst>
          </p:cNvPr>
          <p:cNvSpPr txBox="1"/>
          <p:nvPr/>
        </p:nvSpPr>
        <p:spPr>
          <a:xfrm>
            <a:off x="2432060" y="815340"/>
            <a:ext cx="877163" cy="338554"/>
          </a:xfrm>
          <a:prstGeom prst="rect">
            <a:avLst/>
          </a:prstGeom>
          <a:solidFill>
            <a:srgbClr val="FFFF00"/>
          </a:solidFill>
          <a:ln>
            <a:solidFill>
              <a:schemeClr val="tx1"/>
            </a:solidFill>
          </a:ln>
        </p:spPr>
        <p:txBody>
          <a:bodyPr wrap="none" rtlCol="1">
            <a:spAutoFit/>
          </a:bodyPr>
          <a:lstStyle/>
          <a:p>
            <a:r>
              <a:rPr lang="he-IL" sz="1600" b="1" dirty="0"/>
              <a:t>יום הילד</a:t>
            </a:r>
          </a:p>
        </p:txBody>
      </p:sp>
      <p:sp>
        <p:nvSpPr>
          <p:cNvPr id="4" name="תיבת טקסט 3">
            <a:extLst>
              <a:ext uri="{FF2B5EF4-FFF2-40B4-BE49-F238E27FC236}">
                <a16:creationId xmlns:a16="http://schemas.microsoft.com/office/drawing/2014/main" id="{3DCB35E3-9E0B-12C7-0972-19F78C31ABBD}"/>
              </a:ext>
            </a:extLst>
          </p:cNvPr>
          <p:cNvSpPr txBox="1"/>
          <p:nvPr/>
        </p:nvSpPr>
        <p:spPr>
          <a:xfrm>
            <a:off x="79508" y="6356107"/>
            <a:ext cx="1308371" cy="338554"/>
          </a:xfrm>
          <a:prstGeom prst="rect">
            <a:avLst/>
          </a:prstGeom>
          <a:noFill/>
        </p:spPr>
        <p:txBody>
          <a:bodyPr wrap="none" rtlCol="1">
            <a:spAutoFit/>
          </a:bodyPr>
          <a:lstStyle/>
          <a:p>
            <a:r>
              <a:rPr lang="he-IL" sz="1600" b="1" dirty="0"/>
              <a:t>ח' שבט תש"י</a:t>
            </a:r>
          </a:p>
        </p:txBody>
      </p:sp>
      <p:sp>
        <p:nvSpPr>
          <p:cNvPr id="8" name="תיבת טקסט 7">
            <a:extLst>
              <a:ext uri="{FF2B5EF4-FFF2-40B4-BE49-F238E27FC236}">
                <a16:creationId xmlns:a16="http://schemas.microsoft.com/office/drawing/2014/main" id="{EEA26AF5-8C00-EBE8-6C19-93F1F30A81A4}"/>
              </a:ext>
            </a:extLst>
          </p:cNvPr>
          <p:cNvSpPr txBox="1"/>
          <p:nvPr/>
        </p:nvSpPr>
        <p:spPr>
          <a:xfrm>
            <a:off x="8970606" y="109204"/>
            <a:ext cx="2906885" cy="646331"/>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תִּשְׁעָה מִי יוֹדֵעַ</a:t>
            </a:r>
            <a:r>
              <a:rPr lang="he-IL" b="1" dirty="0">
                <a:latin typeface="David" panose="020E0502060401010101" pitchFamily="34" charset="-79"/>
                <a:cs typeface="David" panose="020E0502060401010101" pitchFamily="34" charset="-79"/>
              </a:rPr>
              <a:t>, תִּשְׁעָה אֲנִי יוֹדֵעַ.</a:t>
            </a:r>
          </a:p>
          <a:p>
            <a:r>
              <a:rPr lang="he-IL" b="1" dirty="0">
                <a:solidFill>
                  <a:srgbClr val="0000FF"/>
                </a:solidFill>
                <a:latin typeface="David" panose="020E0502060401010101" pitchFamily="34" charset="-79"/>
                <a:cs typeface="David" panose="020E0502060401010101" pitchFamily="34" charset="-79"/>
              </a:rPr>
              <a:t>תִּשְׁעָה יַרְחֵי לֵדָה, </a:t>
            </a:r>
          </a:p>
        </p:txBody>
      </p:sp>
      <p:pic>
        <p:nvPicPr>
          <p:cNvPr id="69638" name="Picture 12" descr="210FCE0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22" b="6782"/>
          <a:stretch/>
        </p:blipFill>
        <p:spPr bwMode="auto">
          <a:xfrm>
            <a:off x="6647724" y="1266831"/>
            <a:ext cx="4783235" cy="3987421"/>
          </a:xfrm>
          <a:prstGeom prst="rect">
            <a:avLst/>
          </a:prstGeom>
          <a:noFill/>
          <a:ln w="38100">
            <a:solidFill>
              <a:srgbClr val="0000FF"/>
            </a:solidFill>
            <a:miter lim="800000"/>
            <a:headEnd/>
            <a:tailEnd/>
          </a:ln>
        </p:spPr>
      </p:pic>
      <p:sp>
        <p:nvSpPr>
          <p:cNvPr id="5" name="TextBox 1">
            <a:extLst>
              <a:ext uri="{FF2B5EF4-FFF2-40B4-BE49-F238E27FC236}">
                <a16:creationId xmlns:a16="http://schemas.microsoft.com/office/drawing/2014/main" id="{557B3E8D-ADA0-35DC-AEEC-766F369FDC44}"/>
              </a:ext>
            </a:extLst>
          </p:cNvPr>
          <p:cNvSpPr txBox="1">
            <a:spLocks noChangeArrowheads="1"/>
          </p:cNvSpPr>
          <p:nvPr/>
        </p:nvSpPr>
        <p:spPr bwMode="auto">
          <a:xfrm>
            <a:off x="7740300" y="815340"/>
            <a:ext cx="2683748" cy="338554"/>
          </a:xfrm>
          <a:prstGeom prst="rect">
            <a:avLst/>
          </a:prstGeom>
          <a:solidFill>
            <a:srgbClr val="FFFF00"/>
          </a:solidFill>
          <a:ln w="9525">
            <a:solidFill>
              <a:schemeClr val="tx1"/>
            </a:solidFill>
            <a:miter lim="800000"/>
            <a:headEnd/>
            <a:tailEnd/>
          </a:ln>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he-IL" altLang="he-IL" sz="1600" dirty="0"/>
              <a:t>על המאבק נגד הירידה בילודה</a:t>
            </a:r>
          </a:p>
        </p:txBody>
      </p:sp>
      <p:sp>
        <p:nvSpPr>
          <p:cNvPr id="6" name="תיבת טקסט 5">
            <a:extLst>
              <a:ext uri="{FF2B5EF4-FFF2-40B4-BE49-F238E27FC236}">
                <a16:creationId xmlns:a16="http://schemas.microsoft.com/office/drawing/2014/main" id="{F66D5E21-B76C-59FA-22DC-655385A720CA}"/>
              </a:ext>
            </a:extLst>
          </p:cNvPr>
          <p:cNvSpPr txBox="1"/>
          <p:nvPr/>
        </p:nvSpPr>
        <p:spPr>
          <a:xfrm>
            <a:off x="5661777" y="5378528"/>
            <a:ext cx="6333212" cy="1384995"/>
          </a:xfrm>
          <a:prstGeom prst="rect">
            <a:avLst/>
          </a:prstGeom>
          <a:solidFill>
            <a:srgbClr val="FFFF00"/>
          </a:solidFill>
          <a:ln>
            <a:solidFill>
              <a:schemeClr val="tx1"/>
            </a:solidFill>
          </a:ln>
        </p:spPr>
        <p:txBody>
          <a:bodyPr wrap="square" rtlCol="1">
            <a:spAutoFit/>
          </a:bodyPr>
          <a:lstStyle/>
          <a:p>
            <a:pPr algn="just"/>
            <a:r>
              <a:rPr lang="he-IL" sz="1400" b="1" dirty="0">
                <a:solidFill>
                  <a:srgbClr val="FF0000"/>
                </a:solidFill>
              </a:rPr>
              <a:t>החומר לעיל נלקט מהמקורות הבאים:</a:t>
            </a:r>
          </a:p>
          <a:p>
            <a:pPr algn="just"/>
            <a:r>
              <a:rPr lang="he-IL" sz="1400" b="1" dirty="0">
                <a:solidFill>
                  <a:srgbClr val="0000FF"/>
                </a:solidFill>
              </a:rPr>
              <a:t>תמונות וספרים: </a:t>
            </a:r>
            <a:r>
              <a:rPr lang="he-IL" sz="1400" b="1" dirty="0"/>
              <a:t>הרב שמואל </a:t>
            </a:r>
            <a:r>
              <a:rPr lang="he-IL" sz="1400" b="1" dirty="0" err="1"/>
              <a:t>אבידור</a:t>
            </a:r>
            <a:r>
              <a:rPr lang="he-IL" sz="1400" b="1" dirty="0"/>
              <a:t> הכהן, יחיד בדורו, ירושלים </a:t>
            </a:r>
            <a:r>
              <a:rPr lang="he-IL" sz="1400" b="1" dirty="0" err="1"/>
              <a:t>תש"ם</a:t>
            </a:r>
            <a:r>
              <a:rPr lang="he-IL" sz="1400" b="1" dirty="0"/>
              <a:t>; שאול </a:t>
            </a:r>
            <a:r>
              <a:rPr lang="he-IL" sz="1400" b="1" dirty="0" err="1"/>
              <a:t>מייזליש</a:t>
            </a:r>
            <a:r>
              <a:rPr lang="he-IL" sz="1400" b="1" dirty="0"/>
              <a:t>, </a:t>
            </a:r>
          </a:p>
          <a:p>
            <a:pPr algn="just"/>
            <a:r>
              <a:rPr lang="he-IL" sz="1400" b="1" dirty="0"/>
              <a:t>רבנות בסערת הימים, תל-אביב תשנ"א; משואה ליצחק א, תשס"ט, יד הרב הרצוג.</a:t>
            </a:r>
          </a:p>
          <a:p>
            <a:pPr algn="just"/>
            <a:r>
              <a:rPr lang="he-IL" sz="1400" b="1" dirty="0">
                <a:solidFill>
                  <a:srgbClr val="0000FF"/>
                </a:solidFill>
              </a:rPr>
              <a:t>ארכיונים וספריות: </a:t>
            </a:r>
            <a:r>
              <a:rPr lang="he-IL" sz="1400" b="1" dirty="0"/>
              <a:t>ארכיון הרבנות הראשית, ארכיון המדינה, הארכיון הציוני המרכזי, </a:t>
            </a:r>
          </a:p>
          <a:p>
            <a:pPr algn="just"/>
            <a:r>
              <a:rPr lang="he-IL" sz="1400" b="1" dirty="0"/>
              <a:t>גנזך הציונות הדתית במוסד הרב קוק, הספרייה הלאומית, ספריית 'בית אריאלה'. </a:t>
            </a:r>
          </a:p>
          <a:p>
            <a:pPr algn="just"/>
            <a:r>
              <a:rPr lang="he-IL" sz="1400" b="1" dirty="0">
                <a:solidFill>
                  <a:srgbClr val="0000FF"/>
                </a:solidFill>
              </a:rPr>
              <a:t>עיתונות יהודית היסטורית </a:t>
            </a:r>
            <a:r>
              <a:rPr lang="he-IL" sz="1400" b="1" dirty="0"/>
              <a:t>- הספרייה הלאומית.</a:t>
            </a:r>
          </a:p>
        </p:txBody>
      </p:sp>
    </p:spTree>
    <p:extLst>
      <p:ext uri="{BB962C8B-B14F-4D97-AF65-F5344CB8AC3E}">
        <p14:creationId xmlns:p14="http://schemas.microsoft.com/office/powerpoint/2010/main" val="39275455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B38731EB-6986-DB9D-85E2-7937B6D53796}"/>
              </a:ext>
            </a:extLst>
          </p:cNvPr>
          <p:cNvPicPr>
            <a:picLocks noChangeAspect="1"/>
          </p:cNvPicPr>
          <p:nvPr/>
        </p:nvPicPr>
        <p:blipFill>
          <a:blip r:embed="rId2"/>
          <a:srcRect t="6269"/>
          <a:stretch/>
        </p:blipFill>
        <p:spPr>
          <a:xfrm>
            <a:off x="7848839" y="554182"/>
            <a:ext cx="4074652" cy="6120681"/>
          </a:xfrm>
          <a:prstGeom prst="rect">
            <a:avLst/>
          </a:prstGeom>
          <a:ln w="38100">
            <a:solidFill>
              <a:srgbClr val="FF0000"/>
            </a:solidFill>
          </a:ln>
        </p:spPr>
      </p:pic>
      <p:pic>
        <p:nvPicPr>
          <p:cNvPr id="11" name="תמונה 10">
            <a:extLst>
              <a:ext uri="{FF2B5EF4-FFF2-40B4-BE49-F238E27FC236}">
                <a16:creationId xmlns:a16="http://schemas.microsoft.com/office/drawing/2014/main" id="{4DCAA07A-7D83-F2BA-66DC-A4D8D1266795}"/>
              </a:ext>
            </a:extLst>
          </p:cNvPr>
          <p:cNvPicPr>
            <a:picLocks noChangeAspect="1"/>
          </p:cNvPicPr>
          <p:nvPr/>
        </p:nvPicPr>
        <p:blipFill>
          <a:blip r:embed="rId3"/>
          <a:stretch>
            <a:fillRect/>
          </a:stretch>
        </p:blipFill>
        <p:spPr>
          <a:xfrm>
            <a:off x="446125" y="554182"/>
            <a:ext cx="3770341" cy="6120681"/>
          </a:xfrm>
          <a:prstGeom prst="rect">
            <a:avLst/>
          </a:prstGeom>
          <a:ln w="38100">
            <a:solidFill>
              <a:srgbClr val="FF0000"/>
            </a:solidFill>
          </a:ln>
        </p:spPr>
      </p:pic>
      <p:sp>
        <p:nvSpPr>
          <p:cNvPr id="3" name="תיבת טקסט 2">
            <a:extLst>
              <a:ext uri="{FF2B5EF4-FFF2-40B4-BE49-F238E27FC236}">
                <a16:creationId xmlns:a16="http://schemas.microsoft.com/office/drawing/2014/main" id="{51A97598-1DA9-7853-E772-8BB5388B7362}"/>
              </a:ext>
            </a:extLst>
          </p:cNvPr>
          <p:cNvSpPr txBox="1"/>
          <p:nvPr/>
        </p:nvSpPr>
        <p:spPr>
          <a:xfrm>
            <a:off x="4587238" y="158931"/>
            <a:ext cx="3017520" cy="338554"/>
          </a:xfrm>
          <a:prstGeom prst="rect">
            <a:avLst/>
          </a:prstGeom>
          <a:solidFill>
            <a:srgbClr val="FFFF00"/>
          </a:solidFill>
          <a:ln>
            <a:solidFill>
              <a:schemeClr val="tx1"/>
            </a:solidFill>
          </a:ln>
        </p:spPr>
        <p:txBody>
          <a:bodyPr wrap="square" rtlCol="1">
            <a:spAutoFit/>
          </a:bodyPr>
          <a:lstStyle/>
          <a:p>
            <a:pPr algn="ctr"/>
            <a:r>
              <a:rPr lang="he-IL" sz="1600" b="1" dirty="0"/>
              <a:t>תולדות חייו ופועלו של הרב הרצוג</a:t>
            </a:r>
          </a:p>
        </p:txBody>
      </p:sp>
      <p:pic>
        <p:nvPicPr>
          <p:cNvPr id="4" name="Picture 4" descr="יחיד בדורו הרב יצחק אייזיק הלוי הרצוג"/>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8"/>
          <a:stretch/>
        </p:blipFill>
        <p:spPr bwMode="auto">
          <a:xfrm>
            <a:off x="5601256" y="814020"/>
            <a:ext cx="989485" cy="1502795"/>
          </a:xfrm>
          <a:prstGeom prst="rect">
            <a:avLst/>
          </a:prstGeom>
          <a:noFill/>
          <a:ln w="38100">
            <a:solidFill>
              <a:srgbClr val="FF0000"/>
            </a:solidFill>
          </a:ln>
        </p:spPr>
      </p:pic>
      <p:pic>
        <p:nvPicPr>
          <p:cNvPr id="5" name="תמונה 4">
            <a:extLst>
              <a:ext uri="{FF2B5EF4-FFF2-40B4-BE49-F238E27FC236}">
                <a16:creationId xmlns:a16="http://schemas.microsoft.com/office/drawing/2014/main" id="{D35624A3-712B-29BB-6AA3-2F4CB47D402C}"/>
              </a:ext>
            </a:extLst>
          </p:cNvPr>
          <p:cNvPicPr>
            <a:picLocks noChangeAspect="1"/>
          </p:cNvPicPr>
          <p:nvPr/>
        </p:nvPicPr>
        <p:blipFill>
          <a:blip r:embed="rId5"/>
          <a:stretch>
            <a:fillRect/>
          </a:stretch>
        </p:blipFill>
        <p:spPr>
          <a:xfrm>
            <a:off x="5491440" y="2732144"/>
            <a:ext cx="1099301" cy="1729567"/>
          </a:xfrm>
          <a:prstGeom prst="rect">
            <a:avLst/>
          </a:prstGeom>
          <a:ln w="38100">
            <a:solidFill>
              <a:srgbClr val="FF0000"/>
            </a:solidFill>
          </a:ln>
        </p:spPr>
      </p:pic>
      <p:pic>
        <p:nvPicPr>
          <p:cNvPr id="6" name="תמונה 5">
            <a:extLst>
              <a:ext uri="{FF2B5EF4-FFF2-40B4-BE49-F238E27FC236}">
                <a16:creationId xmlns:a16="http://schemas.microsoft.com/office/drawing/2014/main" id="{361B1FB4-D2A5-46E0-4DD6-0E5CC5BBD652}"/>
              </a:ext>
            </a:extLst>
          </p:cNvPr>
          <p:cNvPicPr>
            <a:picLocks noChangeAspect="1"/>
          </p:cNvPicPr>
          <p:nvPr/>
        </p:nvPicPr>
        <p:blipFill>
          <a:blip r:embed="rId6"/>
          <a:stretch>
            <a:fillRect/>
          </a:stretch>
        </p:blipFill>
        <p:spPr>
          <a:xfrm>
            <a:off x="5304170" y="4877040"/>
            <a:ext cx="1286571" cy="1786248"/>
          </a:xfrm>
          <a:prstGeom prst="rect">
            <a:avLst/>
          </a:prstGeom>
        </p:spPr>
      </p:pic>
    </p:spTree>
    <p:extLst>
      <p:ext uri="{BB962C8B-B14F-4D97-AF65-F5344CB8AC3E}">
        <p14:creationId xmlns:p14="http://schemas.microsoft.com/office/powerpoint/2010/main" val="37545047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15479EE-5080-E20E-274F-8242A58CE13A}"/>
              </a:ext>
            </a:extLst>
          </p:cNvPr>
          <p:cNvPicPr>
            <a:picLocks noChangeAspect="1"/>
          </p:cNvPicPr>
          <p:nvPr/>
        </p:nvPicPr>
        <p:blipFill rotWithShape="1">
          <a:blip r:embed="rId2"/>
          <a:srcRect l="2803" t="8769" b="2346"/>
          <a:stretch/>
        </p:blipFill>
        <p:spPr>
          <a:xfrm>
            <a:off x="7493962" y="184211"/>
            <a:ext cx="4453963" cy="6489577"/>
          </a:xfrm>
          <a:prstGeom prst="rect">
            <a:avLst/>
          </a:prstGeom>
          <a:ln w="38100">
            <a:solidFill>
              <a:srgbClr val="FF0000"/>
            </a:solidFill>
          </a:ln>
        </p:spPr>
      </p:pic>
      <p:pic>
        <p:nvPicPr>
          <p:cNvPr id="4" name="תמונה 3">
            <a:extLst>
              <a:ext uri="{FF2B5EF4-FFF2-40B4-BE49-F238E27FC236}">
                <a16:creationId xmlns:a16="http://schemas.microsoft.com/office/drawing/2014/main" id="{5F08FD6F-90BE-144B-4C79-D6D5A02BEE5A}"/>
              </a:ext>
            </a:extLst>
          </p:cNvPr>
          <p:cNvPicPr>
            <a:picLocks noChangeAspect="1"/>
          </p:cNvPicPr>
          <p:nvPr/>
        </p:nvPicPr>
        <p:blipFill>
          <a:blip r:embed="rId3"/>
          <a:stretch>
            <a:fillRect/>
          </a:stretch>
        </p:blipFill>
        <p:spPr>
          <a:xfrm>
            <a:off x="5024762" y="1896757"/>
            <a:ext cx="2348750" cy="1980188"/>
          </a:xfrm>
          <a:prstGeom prst="rect">
            <a:avLst/>
          </a:prstGeom>
          <a:ln w="38100">
            <a:solidFill>
              <a:srgbClr val="FF0000"/>
            </a:solidFill>
          </a:ln>
        </p:spPr>
      </p:pic>
      <p:pic>
        <p:nvPicPr>
          <p:cNvPr id="5" name="תמונה 4">
            <a:extLst>
              <a:ext uri="{FF2B5EF4-FFF2-40B4-BE49-F238E27FC236}">
                <a16:creationId xmlns:a16="http://schemas.microsoft.com/office/drawing/2014/main" id="{36C4EF0E-92DA-481E-741C-8A9FB605DAB3}"/>
              </a:ext>
            </a:extLst>
          </p:cNvPr>
          <p:cNvPicPr>
            <a:picLocks noChangeAspect="1"/>
          </p:cNvPicPr>
          <p:nvPr/>
        </p:nvPicPr>
        <p:blipFill>
          <a:blip r:embed="rId4"/>
          <a:stretch>
            <a:fillRect/>
          </a:stretch>
        </p:blipFill>
        <p:spPr>
          <a:xfrm>
            <a:off x="437905" y="157718"/>
            <a:ext cx="4466407" cy="6489578"/>
          </a:xfrm>
          <a:prstGeom prst="rect">
            <a:avLst/>
          </a:prstGeom>
          <a:ln w="38100">
            <a:solidFill>
              <a:srgbClr val="FF0000"/>
            </a:solidFill>
          </a:ln>
        </p:spPr>
      </p:pic>
      <p:sp>
        <p:nvSpPr>
          <p:cNvPr id="2" name="תיבת טקסט 1">
            <a:extLst>
              <a:ext uri="{FF2B5EF4-FFF2-40B4-BE49-F238E27FC236}">
                <a16:creationId xmlns:a16="http://schemas.microsoft.com/office/drawing/2014/main" id="{EB8E058C-5045-6751-D25B-DD4FF830E910}"/>
              </a:ext>
            </a:extLst>
          </p:cNvPr>
          <p:cNvSpPr txBox="1"/>
          <p:nvPr/>
        </p:nvSpPr>
        <p:spPr>
          <a:xfrm>
            <a:off x="5241370" y="184211"/>
            <a:ext cx="1915534" cy="584775"/>
          </a:xfrm>
          <a:prstGeom prst="rect">
            <a:avLst/>
          </a:prstGeom>
          <a:solidFill>
            <a:srgbClr val="FFFF00"/>
          </a:solidFill>
          <a:ln>
            <a:solidFill>
              <a:schemeClr val="tx1"/>
            </a:solidFill>
          </a:ln>
        </p:spPr>
        <p:txBody>
          <a:bodyPr wrap="square" rtlCol="1">
            <a:spAutoFit/>
          </a:bodyPr>
          <a:lstStyle/>
          <a:p>
            <a:pPr algn="ctr"/>
            <a:r>
              <a:rPr lang="he-IL" sz="1600" b="1" dirty="0"/>
              <a:t>תולדות חייה ופועלה </a:t>
            </a:r>
          </a:p>
          <a:p>
            <a:pPr algn="ctr"/>
            <a:r>
              <a:rPr lang="he-IL" sz="1600" b="1" dirty="0"/>
              <a:t>של הרבנית הרצוג</a:t>
            </a:r>
          </a:p>
        </p:txBody>
      </p:sp>
    </p:spTree>
    <p:extLst>
      <p:ext uri="{BB962C8B-B14F-4D97-AF65-F5344CB8AC3E}">
        <p14:creationId xmlns:p14="http://schemas.microsoft.com/office/powerpoint/2010/main" val="2875535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2DBD2E33-1876-6DC3-E5DF-ADACF39EC5F0}"/>
              </a:ext>
            </a:extLst>
          </p:cNvPr>
          <p:cNvSpPr txBox="1"/>
          <p:nvPr/>
        </p:nvSpPr>
        <p:spPr>
          <a:xfrm>
            <a:off x="293716" y="266146"/>
            <a:ext cx="11604567" cy="1569660"/>
          </a:xfrm>
          <a:prstGeom prst="rect">
            <a:avLst/>
          </a:prstGeom>
          <a:solidFill>
            <a:srgbClr val="DAFFF1"/>
          </a:solidFill>
          <a:ln w="38100">
            <a:solidFill>
              <a:srgbClr val="0000FF"/>
            </a:solidFill>
          </a:ln>
        </p:spPr>
        <p:txBody>
          <a:bodyPr wrap="square">
            <a:spAutoFit/>
          </a:bodyPr>
          <a:lstStyle/>
          <a:p>
            <a:r>
              <a:rPr lang="he-IL" sz="1600" b="1" dirty="0">
                <a:solidFill>
                  <a:srgbClr val="FF0000"/>
                </a:solidFill>
              </a:rPr>
              <a:t>כ"ט באייר תרצ"ט (1939) </a:t>
            </a:r>
            <a:r>
              <a:rPr lang="he-IL" sz="1600" b="1" dirty="0"/>
              <a:t>- לאחר פרסום </a:t>
            </a:r>
            <a:r>
              <a:rPr lang="he-IL" sz="1600" b="1" dirty="0">
                <a:solidFill>
                  <a:srgbClr val="000099"/>
                </a:solidFill>
              </a:rPr>
              <a:t>'הספר הלבן' </a:t>
            </a:r>
            <a:r>
              <a:rPr lang="he-IL" sz="1600" b="1" dirty="0">
                <a:solidFill>
                  <a:srgbClr val="0000FF"/>
                </a:solidFill>
              </a:rPr>
              <a:t>השלישי </a:t>
            </a:r>
            <a:r>
              <a:rPr lang="he-IL" sz="1600" b="1" dirty="0"/>
              <a:t>בלונדון ע"י </a:t>
            </a:r>
            <a:r>
              <a:rPr lang="he-IL" altLang="he-IL" sz="1600" b="1" dirty="0"/>
              <a:t>שר המושבות מ' מקדונלד </a:t>
            </a:r>
            <a:r>
              <a:rPr lang="he-IL" sz="1600" b="1" dirty="0"/>
              <a:t>[יום קודם], התקיים בארץ </a:t>
            </a:r>
            <a:r>
              <a:rPr lang="he-IL" sz="1600" b="1" dirty="0">
                <a:solidFill>
                  <a:srgbClr val="FF0000"/>
                </a:solidFill>
              </a:rPr>
              <a:t>'יום הפקודה' </a:t>
            </a:r>
            <a:r>
              <a:rPr lang="he-IL" sz="1600" b="1" dirty="0"/>
              <a:t>- יום שבתון, צום ותפילה. באספת מחאה בבית הכנסת 'ישרון', </a:t>
            </a:r>
            <a:r>
              <a:rPr lang="he-IL" sz="1600" b="1" dirty="0">
                <a:solidFill>
                  <a:srgbClr val="0000FF"/>
                </a:solidFill>
              </a:rPr>
              <a:t>באמצע נאומו, קרע הרב הרצוג לגזרים, לתדהמת הנאספים הרבים, עותק של 'הספר הלבן'. </a:t>
            </a:r>
            <a:r>
              <a:rPr lang="he-IL" sz="1600" b="1" dirty="0"/>
              <a:t>זכה לתשואות סוערות. קריאה בתורה ברחבת בית הכנסת. הרב הרצוג אחז בספר תורה, משם יצא בראש רבנים ומנהיגי היישוב, שנשאו עוד 11 ספרי תורה [שניצלו מגרמניה], </a:t>
            </a:r>
            <a:r>
              <a:rPr lang="he-IL" sz="1600" b="1" dirty="0">
                <a:solidFill>
                  <a:srgbClr val="0000FF"/>
                </a:solidFill>
              </a:rPr>
              <a:t>להמשך צעדת המחאה ההמונית ברחובות ירושלים. </a:t>
            </a:r>
          </a:p>
          <a:p>
            <a:pPr algn="just"/>
            <a:r>
              <a:rPr lang="he-IL" sz="1600" b="1" dirty="0">
                <a:latin typeface="Times New Roman" panose="02020603050405020304" pitchFamily="18" charset="0"/>
                <a:ea typeface="Times New Roman" panose="02020603050405020304" pitchFamily="18" charset="0"/>
              </a:rPr>
              <a:t>הרב הרצוג פעל ללא מורא מול שלטונות המנדט, שהגבילו את עליית היהודים לארץ ישראל וקניית קרקעות בה. דרש מהם בכל תוקף שיפתחו את שערי ארץ ישראל בפני היהודים שנמלטו מהצורר הגרמני. </a:t>
            </a:r>
            <a:endParaRPr lang="en-US" sz="1600" b="1" dirty="0">
              <a:latin typeface="Times New Roman" panose="02020603050405020304" pitchFamily="18" charset="0"/>
              <a:ea typeface="Times New Roman" panose="02020603050405020304" pitchFamily="18" charset="0"/>
            </a:endParaRPr>
          </a:p>
        </p:txBody>
      </p:sp>
      <p:pic>
        <p:nvPicPr>
          <p:cNvPr id="31751" name="Picture 3" descr="C:\Users\123\Documents\Scan1709.jpg"/>
          <p:cNvPicPr>
            <a:picLocks noChangeAspect="1" noChangeArrowheads="1"/>
          </p:cNvPicPr>
          <p:nvPr/>
        </p:nvPicPr>
        <p:blipFill>
          <a:blip r:embed="rId2">
            <a:extLst>
              <a:ext uri="{28A0092B-C50C-407E-A947-70E740481C1C}">
                <a14:useLocalDpi xmlns:a14="http://schemas.microsoft.com/office/drawing/2010/main" val="0"/>
              </a:ext>
            </a:extLst>
          </a:blip>
          <a:srcRect b="9464"/>
          <a:stretch>
            <a:fillRect/>
          </a:stretch>
        </p:blipFill>
        <p:spPr bwMode="auto">
          <a:xfrm>
            <a:off x="6491514" y="4343230"/>
            <a:ext cx="2838805" cy="19935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58" name="מלבן 16"/>
          <p:cNvSpPr>
            <a:spLocks noChangeArrowheads="1"/>
          </p:cNvSpPr>
          <p:nvPr/>
        </p:nvSpPr>
        <p:spPr bwMode="auto">
          <a:xfrm>
            <a:off x="6113028" y="6407909"/>
            <a:ext cx="3615977" cy="33855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Arial" pitchFamily="34" charset="0"/>
                <a:cs typeface="Arial" pitchFamily="34" charset="0"/>
              </a:defRPr>
            </a:lvl1pPr>
            <a:lvl2pPr marL="742950" indent="-285750">
              <a:defRPr b="1">
                <a:solidFill>
                  <a:schemeClr val="tx1"/>
                </a:solidFill>
                <a:latin typeface="Arial" pitchFamily="34" charset="0"/>
                <a:cs typeface="Arial" pitchFamily="34" charset="0"/>
              </a:defRPr>
            </a:lvl2pPr>
            <a:lvl3pPr marL="1143000" indent="-228600">
              <a:defRPr b="1">
                <a:solidFill>
                  <a:schemeClr val="tx1"/>
                </a:solidFill>
                <a:latin typeface="Arial" pitchFamily="34" charset="0"/>
                <a:cs typeface="Arial" pitchFamily="34" charset="0"/>
              </a:defRPr>
            </a:lvl3pPr>
            <a:lvl4pPr marL="1600200" indent="-228600">
              <a:defRPr b="1">
                <a:solidFill>
                  <a:schemeClr val="tx1"/>
                </a:solidFill>
                <a:latin typeface="Arial" pitchFamily="34" charset="0"/>
                <a:cs typeface="Arial" pitchFamily="34" charset="0"/>
              </a:defRPr>
            </a:lvl4pPr>
            <a:lvl5pPr marL="2057400" indent="-228600">
              <a:defRPr b="1">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b="1">
                <a:solidFill>
                  <a:schemeClr val="tx1"/>
                </a:solidFill>
                <a:latin typeface="Arial" pitchFamily="34" charset="0"/>
                <a:cs typeface="Arial" pitchFamily="34" charset="0"/>
              </a:defRPr>
            </a:lvl9pPr>
          </a:lstStyle>
          <a:p>
            <a:pPr algn="r" rtl="1"/>
            <a:r>
              <a:rPr lang="he-IL" altLang="he-IL" sz="1600" dirty="0"/>
              <a:t>קריאה בתורה ברחבת בית הכנסת 'ישרון'.</a:t>
            </a:r>
          </a:p>
        </p:txBody>
      </p:sp>
      <p:sp>
        <p:nvSpPr>
          <p:cNvPr id="9" name="TextBox 1">
            <a:extLst>
              <a:ext uri="{FF2B5EF4-FFF2-40B4-BE49-F238E27FC236}">
                <a16:creationId xmlns:a16="http://schemas.microsoft.com/office/drawing/2014/main" id="{2B7D9093-EB63-5A65-7AAE-A3DCEF774F01}"/>
              </a:ext>
            </a:extLst>
          </p:cNvPr>
          <p:cNvSpPr txBox="1"/>
          <p:nvPr/>
        </p:nvSpPr>
        <p:spPr>
          <a:xfrm>
            <a:off x="1591499" y="6430277"/>
            <a:ext cx="2234907" cy="338554"/>
          </a:xfrm>
          <a:prstGeom prst="rect">
            <a:avLst/>
          </a:prstGeom>
          <a:noFill/>
          <a:ln w="12700">
            <a:noFill/>
          </a:ln>
        </p:spPr>
        <p:txBody>
          <a:bodyPr wrap="none" rtlCol="1">
            <a:spAutoFit/>
          </a:bodyPr>
          <a:lstStyle/>
          <a:p>
            <a:pPr>
              <a:defRPr/>
            </a:pPr>
            <a:r>
              <a:rPr lang="he-IL" sz="1600" b="1" kern="0" dirty="0">
                <a:solidFill>
                  <a:prstClr val="black"/>
                </a:solidFill>
              </a:rPr>
              <a:t>בראש ההפגנה בירושלים</a:t>
            </a:r>
          </a:p>
        </p:txBody>
      </p:sp>
      <p:pic>
        <p:nvPicPr>
          <p:cNvPr id="7" name="תמונה 6">
            <a:extLst>
              <a:ext uri="{FF2B5EF4-FFF2-40B4-BE49-F238E27FC236}">
                <a16:creationId xmlns:a16="http://schemas.microsoft.com/office/drawing/2014/main" id="{BD563662-9DDF-F1F6-59B1-3296FCBAC50C}"/>
              </a:ext>
            </a:extLst>
          </p:cNvPr>
          <p:cNvPicPr>
            <a:picLocks noChangeAspect="1"/>
          </p:cNvPicPr>
          <p:nvPr/>
        </p:nvPicPr>
        <p:blipFill>
          <a:blip r:embed="rId3"/>
          <a:stretch>
            <a:fillRect/>
          </a:stretch>
        </p:blipFill>
        <p:spPr>
          <a:xfrm>
            <a:off x="1216958" y="4343230"/>
            <a:ext cx="3484756" cy="2062103"/>
          </a:xfrm>
          <a:prstGeom prst="rect">
            <a:avLst/>
          </a:prstGeom>
          <a:ln w="38100">
            <a:solidFill>
              <a:srgbClr val="FF0000"/>
            </a:solidFill>
          </a:ln>
        </p:spPr>
      </p:pic>
      <p:sp>
        <p:nvSpPr>
          <p:cNvPr id="2" name="תיבת טקסט 1">
            <a:extLst>
              <a:ext uri="{FF2B5EF4-FFF2-40B4-BE49-F238E27FC236}">
                <a16:creationId xmlns:a16="http://schemas.microsoft.com/office/drawing/2014/main" id="{4DA68783-80E8-B7F8-388E-1355C6CABA68}"/>
              </a:ext>
            </a:extLst>
          </p:cNvPr>
          <p:cNvSpPr txBox="1"/>
          <p:nvPr/>
        </p:nvSpPr>
        <p:spPr>
          <a:xfrm>
            <a:off x="293716" y="2058467"/>
            <a:ext cx="11638625" cy="2062103"/>
          </a:xfrm>
          <a:prstGeom prst="rect">
            <a:avLst/>
          </a:prstGeom>
          <a:solidFill>
            <a:schemeClr val="tx1"/>
          </a:solidFill>
        </p:spPr>
        <p:txBody>
          <a:bodyPr wrap="square">
            <a:spAutoFit/>
          </a:bodyPr>
          <a:lstStyle/>
          <a:p>
            <a:r>
              <a:rPr lang="he-IL" sz="3200" b="1" dirty="0">
                <a:solidFill>
                  <a:srgbClr val="FFFF00"/>
                </a:solidFill>
              </a:rPr>
              <a:t>ברחבת בית הכנסת אחז בספר תורה, ואמר: </a:t>
            </a:r>
          </a:p>
          <a:p>
            <a:r>
              <a:rPr lang="he-IL" sz="3200" b="1" dirty="0">
                <a:solidFill>
                  <a:schemeClr val="bg1"/>
                </a:solidFill>
              </a:rPr>
              <a:t>בספר הזה </a:t>
            </a:r>
            <a:r>
              <a:rPr lang="he-IL" sz="2400" b="1" dirty="0">
                <a:solidFill>
                  <a:schemeClr val="bg1"/>
                </a:solidFill>
              </a:rPr>
              <a:t>(ספר התורה שבידו) </a:t>
            </a:r>
            <a:r>
              <a:rPr lang="he-IL" sz="3200" b="1" dirty="0">
                <a:solidFill>
                  <a:schemeClr val="bg1"/>
                </a:solidFill>
              </a:rPr>
              <a:t>ננצח את הגויים...כשם שיקרע ספר זה </a:t>
            </a:r>
            <a:r>
              <a:rPr lang="he-IL" sz="2400" b="1" dirty="0">
                <a:solidFill>
                  <a:schemeClr val="bg1"/>
                </a:solidFill>
              </a:rPr>
              <a:t>(הלבן) </a:t>
            </a:r>
            <a:r>
              <a:rPr lang="he-IL" sz="3200" b="1" dirty="0">
                <a:solidFill>
                  <a:schemeClr val="bg1"/>
                </a:solidFill>
              </a:rPr>
              <a:t>למטה, כך יקרעו כל הגזירות הרעות מלמעלה...הספר הלבן הפך לכתם שחור, ואני חושש שהוא עוד ייהפך, חלילה לאדום!". </a:t>
            </a:r>
            <a:endParaRPr lang="he-IL" sz="3200" dirty="0">
              <a:solidFill>
                <a:schemeClr val="bg1"/>
              </a:solidFill>
            </a:endParaRPr>
          </a:p>
        </p:txBody>
      </p:sp>
      <p:sp>
        <p:nvSpPr>
          <p:cNvPr id="4" name="תיבת טקסט 3">
            <a:extLst>
              <a:ext uri="{FF2B5EF4-FFF2-40B4-BE49-F238E27FC236}">
                <a16:creationId xmlns:a16="http://schemas.microsoft.com/office/drawing/2014/main" id="{95417BD0-9CD7-FA0F-08D9-6FA54A59FE2E}"/>
              </a:ext>
            </a:extLst>
          </p:cNvPr>
          <p:cNvSpPr txBox="1"/>
          <p:nvPr/>
        </p:nvSpPr>
        <p:spPr>
          <a:xfrm>
            <a:off x="9528048" y="5752017"/>
            <a:ext cx="2507395" cy="584775"/>
          </a:xfrm>
          <a:prstGeom prst="rect">
            <a:avLst/>
          </a:prstGeom>
          <a:solidFill>
            <a:srgbClr val="AAE571"/>
          </a:solidFill>
          <a:ln>
            <a:solidFill>
              <a:schemeClr val="tx1"/>
            </a:solidFill>
          </a:ln>
        </p:spPr>
        <p:txBody>
          <a:bodyPr wrap="square" rtlCol="1">
            <a:spAutoFit/>
          </a:bodyPr>
          <a:lstStyle/>
          <a:p>
            <a:r>
              <a:rPr lang="he-IL" sz="1600" b="1" dirty="0"/>
              <a:t>וראו עוד להלן בקטע:</a:t>
            </a:r>
          </a:p>
          <a:p>
            <a:r>
              <a:rPr lang="he-IL" sz="1600" b="1" dirty="0"/>
              <a:t>"דיינו – וְנָתַן לָנוּ אֶת הַתּוֹרָה"</a:t>
            </a:r>
          </a:p>
        </p:txBody>
      </p:sp>
    </p:spTree>
    <p:extLst>
      <p:ext uri="{BB962C8B-B14F-4D97-AF65-F5344CB8AC3E}">
        <p14:creationId xmlns:p14="http://schemas.microsoft.com/office/powerpoint/2010/main" val="8943900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ChangeArrowheads="1"/>
          </p:cNvSpPr>
          <p:nvPr/>
        </p:nvSpPr>
        <p:spPr bwMode="auto">
          <a:xfrm>
            <a:off x="4473940" y="339312"/>
            <a:ext cx="3244116" cy="769441"/>
          </a:xfrm>
          <a:prstGeom prst="rect">
            <a:avLst/>
          </a:prstGeom>
          <a:solidFill>
            <a:srgbClr val="0000FF"/>
          </a:solidFill>
          <a:ln>
            <a:noFill/>
          </a:ln>
        </p:spPr>
        <p:txBody>
          <a:bodyPr wrap="square" anchor="ctr">
            <a:spAutoFit/>
          </a:bodyPr>
          <a:lstStyle/>
          <a:p>
            <a:pPr algn="ctr">
              <a:defRPr/>
            </a:pPr>
            <a:r>
              <a:rPr lang="he-IL" sz="4400" b="1" dirty="0">
                <a:solidFill>
                  <a:srgbClr val="FFFF00"/>
                </a:solidFill>
                <a:effectLst>
                  <a:outerShdw blurRad="38100" dist="38100" dir="2700000" algn="tl">
                    <a:srgbClr val="000000"/>
                  </a:outerShdw>
                </a:effectLst>
                <a:cs typeface="Guttman Stam" pitchFamily="2" charset="-79"/>
              </a:rPr>
              <a:t>"לאורם נלך"</a:t>
            </a:r>
          </a:p>
        </p:txBody>
      </p:sp>
      <p:sp>
        <p:nvSpPr>
          <p:cNvPr id="80902" name="Rectangle 6"/>
          <p:cNvSpPr>
            <a:spLocks noChangeArrowheads="1"/>
          </p:cNvSpPr>
          <p:nvPr/>
        </p:nvSpPr>
        <p:spPr bwMode="auto">
          <a:xfrm>
            <a:off x="2311392" y="5190856"/>
            <a:ext cx="7569213" cy="1200329"/>
          </a:xfrm>
          <a:prstGeom prst="rect">
            <a:avLst/>
          </a:prstGeom>
          <a:solidFill>
            <a:srgbClr val="0000FF"/>
          </a:solidFill>
          <a:ln>
            <a:noFill/>
          </a:ln>
        </p:spPr>
        <p:txBody>
          <a:bodyPr wrap="square" anchor="ctr">
            <a:spAutoFit/>
          </a:bodyPr>
          <a:lstStyle/>
          <a:p>
            <a:pPr algn="ctr">
              <a:defRPr/>
            </a:pPr>
            <a:r>
              <a:rPr lang="he-IL" sz="3600" b="1" dirty="0">
                <a:solidFill>
                  <a:srgbClr val="FFFF00"/>
                </a:solidFill>
                <a:effectLst>
                  <a:outerShdw blurRad="38100" dist="38100" dir="2700000" algn="tl">
                    <a:srgbClr val="000000"/>
                  </a:outerShdw>
                </a:effectLst>
                <a:latin typeface="David" panose="020E0502060401010101" pitchFamily="34" charset="-79"/>
                <a:cs typeface="David" panose="020E0502060401010101" pitchFamily="34" charset="-79"/>
              </a:rPr>
              <a:t>"בנה ביתך כבתחילה וכונן מקדשך על מכונו, והראנו בבנינו ושמחנו </a:t>
            </a:r>
            <a:r>
              <a:rPr lang="he-IL" sz="3600" b="1" dirty="0" err="1">
                <a:solidFill>
                  <a:srgbClr val="FFFF00"/>
                </a:solidFill>
                <a:effectLst>
                  <a:outerShdw blurRad="38100" dist="38100" dir="2700000" algn="tl">
                    <a:srgbClr val="000000"/>
                  </a:outerShdw>
                </a:effectLst>
                <a:latin typeface="David" panose="020E0502060401010101" pitchFamily="34" charset="-79"/>
                <a:cs typeface="David" panose="020E0502060401010101" pitchFamily="34" charset="-79"/>
              </a:rPr>
              <a:t>בתקונו</a:t>
            </a:r>
            <a:r>
              <a:rPr lang="he-IL" sz="3600" b="1" dirty="0">
                <a:solidFill>
                  <a:srgbClr val="FFFF00"/>
                </a:solidFill>
                <a:effectLst>
                  <a:outerShdw blurRad="38100" dist="38100" dir="2700000" algn="tl">
                    <a:srgbClr val="000000"/>
                  </a:outerShdw>
                </a:effectLst>
                <a:latin typeface="David" panose="020E0502060401010101" pitchFamily="34" charset="-79"/>
                <a:cs typeface="David" panose="020E0502060401010101" pitchFamily="34" charset="-79"/>
              </a:rPr>
              <a:t>". </a:t>
            </a:r>
          </a:p>
        </p:txBody>
      </p:sp>
      <p:pic>
        <p:nvPicPr>
          <p:cNvPr id="114692" name="Picture 5" descr="degelisra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229" y="2297628"/>
            <a:ext cx="1739960" cy="130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degelisra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5751" y="2297628"/>
            <a:ext cx="1630760" cy="122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jerusalem_temple_mod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1256" y="1579087"/>
            <a:ext cx="7389487" cy="3149769"/>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83978" name="Text Box 10"/>
          <p:cNvSpPr txBox="1">
            <a:spLocks noChangeArrowheads="1"/>
          </p:cNvSpPr>
          <p:nvPr/>
        </p:nvSpPr>
        <p:spPr bwMode="auto">
          <a:xfrm>
            <a:off x="10309368" y="857252"/>
            <a:ext cx="280846" cy="507831"/>
          </a:xfrm>
          <a:prstGeom prst="rect">
            <a:avLst/>
          </a:prstGeom>
          <a:noFill/>
          <a:ln>
            <a:noFill/>
          </a:ln>
          <a:effectLst/>
        </p:spPr>
        <p:txBody>
          <a:bodyPr wrap="none">
            <a:spAutoFit/>
          </a:bodyPr>
          <a:lstStyle/>
          <a:p>
            <a:pPr>
              <a:defRPr/>
            </a:pPr>
            <a:r>
              <a:rPr lang="he-IL" sz="2700" b="1" dirty="0">
                <a:solidFill>
                  <a:schemeClr val="bg1"/>
                </a:solidFill>
                <a:effectLst>
                  <a:outerShdw blurRad="38100" dist="38100" dir="2700000" algn="tl">
                    <a:srgbClr val="C0C0C0"/>
                  </a:outerShdw>
                </a:effectLst>
              </a:rPr>
              <a:t> </a:t>
            </a:r>
            <a:endParaRPr lang="en-US" sz="2700" dirty="0">
              <a:solidFill>
                <a:schemeClr val="bg1"/>
              </a:solidFill>
            </a:endParaRPr>
          </a:p>
        </p:txBody>
      </p:sp>
      <p:sp>
        <p:nvSpPr>
          <p:cNvPr id="11" name="TextBox 10"/>
          <p:cNvSpPr txBox="1">
            <a:spLocks noChangeArrowheads="1"/>
          </p:cNvSpPr>
          <p:nvPr/>
        </p:nvSpPr>
        <p:spPr bwMode="auto">
          <a:xfrm>
            <a:off x="5001129" y="3909182"/>
            <a:ext cx="2405511" cy="954107"/>
          </a:xfrm>
          <a:prstGeom prst="rect">
            <a:avLst/>
          </a:prstGeom>
          <a:solidFill>
            <a:srgbClr val="FF0000"/>
          </a:solidFill>
          <a:ln w="28575">
            <a:solidFill>
              <a:schemeClr val="tx1"/>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a:spcBef>
                <a:spcPct val="0"/>
              </a:spcBef>
              <a:buFontTx/>
              <a:buNone/>
            </a:pPr>
            <a:r>
              <a:rPr lang="he-IL" altLang="he-IL" sz="2800" b="1" dirty="0">
                <a:solidFill>
                  <a:srgbClr val="FFFF00"/>
                </a:solidFill>
                <a:latin typeface="David" panose="020E0502060401010101" pitchFamily="34" charset="-79"/>
                <a:cs typeface="David" panose="020E0502060401010101" pitchFamily="34" charset="-79"/>
              </a:rPr>
              <a:t>בהצלחה!</a:t>
            </a:r>
          </a:p>
          <a:p>
            <a:pPr algn="ctr" rtl="0">
              <a:spcBef>
                <a:spcPct val="0"/>
              </a:spcBef>
              <a:buFontTx/>
              <a:buNone/>
            </a:pPr>
            <a:r>
              <a:rPr lang="he-IL" altLang="he-IL" sz="2800" b="1" dirty="0">
                <a:solidFill>
                  <a:srgbClr val="FFFF00"/>
                </a:solidFill>
                <a:latin typeface="David" panose="020E0502060401010101" pitchFamily="34" charset="-79"/>
                <a:cs typeface="David" panose="020E0502060401010101" pitchFamily="34" charset="-79"/>
              </a:rPr>
              <a:t>חג כשר ושמח</a:t>
            </a:r>
          </a:p>
        </p:txBody>
      </p:sp>
    </p:spTree>
    <p:extLst>
      <p:ext uri="{BB962C8B-B14F-4D97-AF65-F5344CB8AC3E}">
        <p14:creationId xmlns:p14="http://schemas.microsoft.com/office/powerpoint/2010/main" val="1453320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Effect transition="in" filter="fade">
                                      <p:cBhvr>
                                        <p:cTn id="7" dur="5000"/>
                                        <p:tgtEl>
                                          <p:spTgt spid="83978">
                                            <p:txEl>
                                              <p:pRg st="0" end="0"/>
                                            </p:txEl>
                                          </p:spTgt>
                                        </p:tgtEl>
                                      </p:cBhvr>
                                    </p:animEffect>
                                    <p:anim calcmode="lin" valueType="num">
                                      <p:cBhvr>
                                        <p:cTn id="8" dur="5000" fill="hold"/>
                                        <p:tgtEl>
                                          <p:spTgt spid="83978">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839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80901">
                                            <p:txEl>
                                              <p:pRg st="0" end="0"/>
                                            </p:txEl>
                                          </p:spTgt>
                                        </p:tgtEl>
                                        <p:attrNameLst>
                                          <p:attrName>style.visibility</p:attrName>
                                        </p:attrNameLst>
                                      </p:cBhvr>
                                      <p:to>
                                        <p:strVal val="visible"/>
                                      </p:to>
                                    </p:set>
                                    <p:anim calcmode="lin" valueType="num">
                                      <p:cBhvr additive="base">
                                        <p:cTn id="14" dur="5000" fill="hold"/>
                                        <p:tgtEl>
                                          <p:spTgt spid="80901">
                                            <p:txEl>
                                              <p:pRg st="0" end="0"/>
                                            </p:txEl>
                                          </p:spTgt>
                                        </p:tgtEl>
                                        <p:attrNameLst>
                                          <p:attrName>ppt_x</p:attrName>
                                        </p:attrNameLst>
                                      </p:cBhvr>
                                      <p:tavLst>
                                        <p:tav tm="0">
                                          <p:val>
                                            <p:strVal val="#ppt_x"/>
                                          </p:val>
                                        </p:tav>
                                        <p:tav tm="100000">
                                          <p:val>
                                            <p:strVal val="#ppt_x"/>
                                          </p:val>
                                        </p:tav>
                                      </p:tavLst>
                                    </p:anim>
                                    <p:anim calcmode="lin" valueType="num">
                                      <p:cBhvr additive="base">
                                        <p:cTn id="15" dur="5000" fill="hold"/>
                                        <p:tgtEl>
                                          <p:spTgt spid="809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83975"/>
                                        </p:tgtEl>
                                        <p:attrNameLst>
                                          <p:attrName>style.visibility</p:attrName>
                                        </p:attrNameLst>
                                      </p:cBhvr>
                                      <p:to>
                                        <p:strVal val="visible"/>
                                      </p:to>
                                    </p:set>
                                    <p:anim calcmode="lin" valueType="num">
                                      <p:cBhvr>
                                        <p:cTn id="20" dur="5000" fill="hold"/>
                                        <p:tgtEl>
                                          <p:spTgt spid="83975"/>
                                        </p:tgtEl>
                                        <p:attrNameLst>
                                          <p:attrName>ppt_w</p:attrName>
                                        </p:attrNameLst>
                                      </p:cBhvr>
                                      <p:tavLst>
                                        <p:tav tm="0">
                                          <p:val>
                                            <p:fltVal val="0"/>
                                          </p:val>
                                        </p:tav>
                                        <p:tav tm="100000">
                                          <p:val>
                                            <p:strVal val="#ppt_w"/>
                                          </p:val>
                                        </p:tav>
                                      </p:tavLst>
                                    </p:anim>
                                    <p:anim calcmode="lin" valueType="num">
                                      <p:cBhvr>
                                        <p:cTn id="21" dur="5000" fill="hold"/>
                                        <p:tgtEl>
                                          <p:spTgt spid="83975"/>
                                        </p:tgtEl>
                                        <p:attrNameLst>
                                          <p:attrName>ppt_h</p:attrName>
                                        </p:attrNameLst>
                                      </p:cBhvr>
                                      <p:tavLst>
                                        <p:tav tm="0">
                                          <p:val>
                                            <p:fltVal val="0"/>
                                          </p:val>
                                        </p:tav>
                                        <p:tav tm="100000">
                                          <p:val>
                                            <p:strVal val="#ppt_h"/>
                                          </p:val>
                                        </p:tav>
                                      </p:tavLst>
                                    </p:anim>
                                    <p:animEffect transition="in" filter="fade">
                                      <p:cBhvr>
                                        <p:cTn id="22" dur="5000"/>
                                        <p:tgtEl>
                                          <p:spTgt spid="83975"/>
                                        </p:tgtEl>
                                      </p:cBhvr>
                                    </p:animEffect>
                                  </p:childTnLst>
                                </p:cTn>
                              </p:par>
                              <p:par>
                                <p:cTn id="23" presetID="15" presetClass="entr" presetSubtype="0" fill="hold" grpId="0" nodeType="withEffect">
                                  <p:stCondLst>
                                    <p:cond delay="0"/>
                                  </p:stCondLst>
                                  <p:childTnLst>
                                    <p:set>
                                      <p:cBhvr>
                                        <p:cTn id="24" dur="1" fill="hold">
                                          <p:stCondLst>
                                            <p:cond delay="0"/>
                                          </p:stCondLst>
                                        </p:cTn>
                                        <p:tgtEl>
                                          <p:spTgt spid="80902"/>
                                        </p:tgtEl>
                                        <p:attrNameLst>
                                          <p:attrName>style.visibility</p:attrName>
                                        </p:attrNameLst>
                                      </p:cBhvr>
                                      <p:to>
                                        <p:strVal val="visible"/>
                                      </p:to>
                                    </p:set>
                                    <p:anim calcmode="lin" valueType="num">
                                      <p:cBhvr>
                                        <p:cTn id="25" dur="5000" fill="hold"/>
                                        <p:tgtEl>
                                          <p:spTgt spid="80902"/>
                                        </p:tgtEl>
                                        <p:attrNameLst>
                                          <p:attrName>ppt_w</p:attrName>
                                        </p:attrNameLst>
                                      </p:cBhvr>
                                      <p:tavLst>
                                        <p:tav tm="0">
                                          <p:val>
                                            <p:fltVal val="0"/>
                                          </p:val>
                                        </p:tav>
                                        <p:tav tm="100000">
                                          <p:val>
                                            <p:strVal val="#ppt_w"/>
                                          </p:val>
                                        </p:tav>
                                      </p:tavLst>
                                    </p:anim>
                                    <p:anim calcmode="lin" valueType="num">
                                      <p:cBhvr>
                                        <p:cTn id="26" dur="5000" fill="hold"/>
                                        <p:tgtEl>
                                          <p:spTgt spid="80902"/>
                                        </p:tgtEl>
                                        <p:attrNameLst>
                                          <p:attrName>ppt_h</p:attrName>
                                        </p:attrNameLst>
                                      </p:cBhvr>
                                      <p:tavLst>
                                        <p:tav tm="0">
                                          <p:val>
                                            <p:fltVal val="0"/>
                                          </p:val>
                                        </p:tav>
                                        <p:tav tm="100000">
                                          <p:val>
                                            <p:strVal val="#ppt_h"/>
                                          </p:val>
                                        </p:tav>
                                      </p:tavLst>
                                    </p:anim>
                                    <p:anim calcmode="lin" valueType="num">
                                      <p:cBhvr>
                                        <p:cTn id="27" dur="5000" fill="hold"/>
                                        <p:tgtEl>
                                          <p:spTgt spid="80902"/>
                                        </p:tgtEl>
                                        <p:attrNameLst>
                                          <p:attrName>ppt_x</p:attrName>
                                        </p:attrNameLst>
                                      </p:cBhvr>
                                      <p:tavLst>
                                        <p:tav tm="0" fmla="#ppt_x+(cos(-2*pi*(1-$))*-#ppt_x-sin(-2*pi*(1-$))*(1-#ppt_y))*(1-$)">
                                          <p:val>
                                            <p:fltVal val="0"/>
                                          </p:val>
                                        </p:tav>
                                        <p:tav tm="100000">
                                          <p:val>
                                            <p:fltVal val="1"/>
                                          </p:val>
                                        </p:tav>
                                      </p:tavLst>
                                    </p:anim>
                                    <p:anim calcmode="lin" valueType="num">
                                      <p:cBhvr>
                                        <p:cTn id="28" dur="5000" fill="hold"/>
                                        <p:tgtEl>
                                          <p:spTgt spid="809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0" fill="hold"/>
                                        <p:tgtEl>
                                          <p:spTgt spid="11"/>
                                        </p:tgtEl>
                                        <p:attrNameLst>
                                          <p:attrName>ppt_w</p:attrName>
                                        </p:attrNameLst>
                                      </p:cBhvr>
                                      <p:tavLst>
                                        <p:tav tm="0">
                                          <p:val>
                                            <p:fltVal val="0"/>
                                          </p:val>
                                        </p:tav>
                                        <p:tav tm="100000">
                                          <p:val>
                                            <p:strVal val="#ppt_w"/>
                                          </p:val>
                                        </p:tav>
                                      </p:tavLst>
                                    </p:anim>
                                    <p:anim calcmode="lin" valueType="num">
                                      <p:cBhvr>
                                        <p:cTn id="34" dur="5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46116F31-E20C-C01D-5EEA-ED57B7B6DA6E}"/>
              </a:ext>
            </a:extLst>
          </p:cNvPr>
          <p:cNvSpPr txBox="1"/>
          <p:nvPr/>
        </p:nvSpPr>
        <p:spPr>
          <a:xfrm>
            <a:off x="2300460" y="2580632"/>
            <a:ext cx="4140877" cy="584775"/>
          </a:xfrm>
          <a:prstGeom prst="rect">
            <a:avLst/>
          </a:prstGeom>
          <a:noFill/>
          <a:ln w="38100">
            <a:noFill/>
          </a:ln>
        </p:spPr>
        <p:txBody>
          <a:bodyPr wrap="none" rtlCol="1">
            <a:spAutoFit/>
          </a:bodyPr>
          <a:lstStyle/>
          <a:p>
            <a:r>
              <a:rPr lang="he-IL" sz="1600" b="1" dirty="0"/>
              <a:t>                       </a:t>
            </a:r>
          </a:p>
          <a:p>
            <a:r>
              <a:rPr lang="he-IL" sz="1600" b="1" dirty="0"/>
              <a:t>בעת 'מסע התשובה' בכפר סבא, י"ב כסלו תש"ג</a:t>
            </a:r>
          </a:p>
        </p:txBody>
      </p:sp>
      <p:sp>
        <p:nvSpPr>
          <p:cNvPr id="8" name="תיבת טקסט 7">
            <a:extLst>
              <a:ext uri="{FF2B5EF4-FFF2-40B4-BE49-F238E27FC236}">
                <a16:creationId xmlns:a16="http://schemas.microsoft.com/office/drawing/2014/main" id="{F78036A1-EF45-0049-8D57-12909B7D5264}"/>
              </a:ext>
            </a:extLst>
          </p:cNvPr>
          <p:cNvSpPr txBox="1"/>
          <p:nvPr/>
        </p:nvSpPr>
        <p:spPr>
          <a:xfrm>
            <a:off x="3754649" y="3583375"/>
            <a:ext cx="4682692" cy="369332"/>
          </a:xfrm>
          <a:prstGeom prst="rect">
            <a:avLst/>
          </a:prstGeom>
          <a:solidFill>
            <a:schemeClr val="bg1"/>
          </a:solidFill>
          <a:ln w="38100">
            <a:solidFill>
              <a:srgbClr val="0000FF"/>
            </a:solidFill>
          </a:ln>
        </p:spPr>
        <p:txBody>
          <a:bodyPr wrap="none" rtlCol="1">
            <a:spAutoFit/>
          </a:bodyPr>
          <a:lstStyle/>
          <a:p>
            <a:r>
              <a:rPr lang="he-IL" b="1" dirty="0"/>
              <a:t>"הנוער הדתי הוא עתיד היהדות במדינת ישראל."</a:t>
            </a:r>
          </a:p>
        </p:txBody>
      </p:sp>
      <p:sp>
        <p:nvSpPr>
          <p:cNvPr id="9" name="תיבת טקסט 8">
            <a:extLst>
              <a:ext uri="{FF2B5EF4-FFF2-40B4-BE49-F238E27FC236}">
                <a16:creationId xmlns:a16="http://schemas.microsoft.com/office/drawing/2014/main" id="{E4858355-7AE5-19DF-1ED4-0727D0DCDFDE}"/>
              </a:ext>
            </a:extLst>
          </p:cNvPr>
          <p:cNvSpPr txBox="1"/>
          <p:nvPr/>
        </p:nvSpPr>
        <p:spPr>
          <a:xfrm>
            <a:off x="2701164" y="3980334"/>
            <a:ext cx="6789661" cy="338554"/>
          </a:xfrm>
          <a:prstGeom prst="rect">
            <a:avLst/>
          </a:prstGeom>
          <a:noFill/>
          <a:ln w="38100">
            <a:noFill/>
          </a:ln>
        </p:spPr>
        <p:txBody>
          <a:bodyPr wrap="square">
            <a:spAutoFit/>
          </a:bodyPr>
          <a:lstStyle/>
          <a:p>
            <a:r>
              <a:rPr lang="he-IL" sz="1600" b="1" dirty="0"/>
              <a:t>בברכתו בטקס חנוכת כפר הנוער על שם צ' </a:t>
            </a:r>
            <a:r>
              <a:rPr lang="he-IL" sz="1600" b="1" dirty="0" err="1"/>
              <a:t>סיטרין</a:t>
            </a:r>
            <a:r>
              <a:rPr lang="he-IL" sz="1600" b="1" dirty="0"/>
              <a:t> [ליד חיפה], כ"ז ניסן תשי"ב</a:t>
            </a:r>
          </a:p>
        </p:txBody>
      </p:sp>
      <p:sp>
        <p:nvSpPr>
          <p:cNvPr id="11" name="תיבת טקסט 10">
            <a:extLst>
              <a:ext uri="{FF2B5EF4-FFF2-40B4-BE49-F238E27FC236}">
                <a16:creationId xmlns:a16="http://schemas.microsoft.com/office/drawing/2014/main" id="{9FA5A954-DBF5-02E2-6EC9-128021818B46}"/>
              </a:ext>
            </a:extLst>
          </p:cNvPr>
          <p:cNvSpPr txBox="1"/>
          <p:nvPr/>
        </p:nvSpPr>
        <p:spPr>
          <a:xfrm>
            <a:off x="2300460" y="6006719"/>
            <a:ext cx="6566330" cy="338554"/>
          </a:xfrm>
          <a:prstGeom prst="rect">
            <a:avLst/>
          </a:prstGeom>
          <a:noFill/>
          <a:ln w="38100">
            <a:noFill/>
          </a:ln>
        </p:spPr>
        <p:txBody>
          <a:bodyPr wrap="square">
            <a:spAutoFit/>
          </a:bodyPr>
          <a:lstStyle/>
          <a:p>
            <a:r>
              <a:rPr lang="he-IL" sz="1600" b="1" dirty="0"/>
              <a:t>מנאומו בטקס הקמת ישיבת בני עקיבא 'נתיב מאיר' בירושלים, ז' באייר תשי"ג</a:t>
            </a:r>
          </a:p>
        </p:txBody>
      </p:sp>
      <p:sp>
        <p:nvSpPr>
          <p:cNvPr id="4" name="תיבת טקסט 3">
            <a:extLst>
              <a:ext uri="{FF2B5EF4-FFF2-40B4-BE49-F238E27FC236}">
                <a16:creationId xmlns:a16="http://schemas.microsoft.com/office/drawing/2014/main" id="{4F814651-6E11-9F50-6883-5C6C92CFB486}"/>
              </a:ext>
            </a:extLst>
          </p:cNvPr>
          <p:cNvSpPr txBox="1"/>
          <p:nvPr/>
        </p:nvSpPr>
        <p:spPr>
          <a:xfrm>
            <a:off x="2166746" y="274096"/>
            <a:ext cx="9668687" cy="1200329"/>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כְּנֶגֶד אַרְבָּעָה בָנִים דִּבְּרָה תּוֹרָה: </a:t>
            </a:r>
          </a:p>
          <a:p>
            <a:r>
              <a:rPr lang="he-IL" b="1" i="0" dirty="0">
                <a:solidFill>
                  <a:srgbClr val="0000FF"/>
                </a:solidFill>
                <a:effectLst/>
                <a:latin typeface="David" panose="020E0502060401010101" pitchFamily="34" charset="-79"/>
                <a:cs typeface="David" panose="020E0502060401010101" pitchFamily="34" charset="-79"/>
              </a:rPr>
              <a:t>אֶחָד חָכָם, </a:t>
            </a:r>
            <a:r>
              <a:rPr lang="he-IL" b="1" i="0" dirty="0">
                <a:solidFill>
                  <a:srgbClr val="202122"/>
                </a:solidFill>
                <a:effectLst/>
                <a:latin typeface="David" panose="020E0502060401010101" pitchFamily="34" charset="-79"/>
                <a:cs typeface="David" panose="020E0502060401010101" pitchFamily="34" charset="-79"/>
              </a:rPr>
              <a:t>וְאֶחָד רָשָׁע, וְאֶחָד תָּם, וְאֶחָד שֶׁאֵינוֹ יוֹדֵעַ לִשְׁאוֹל.</a:t>
            </a:r>
          </a:p>
          <a:p>
            <a:r>
              <a:rPr lang="he-IL" b="1" i="0" dirty="0">
                <a:solidFill>
                  <a:srgbClr val="0000FF"/>
                </a:solidFill>
                <a:effectLst/>
                <a:latin typeface="David" panose="020E0502060401010101" pitchFamily="34" charset="-79"/>
                <a:cs typeface="David" panose="020E0502060401010101" pitchFamily="34" charset="-79"/>
              </a:rPr>
              <a:t>חָכָם מָה הוּא אוֹמֵר? </a:t>
            </a:r>
            <a:r>
              <a:rPr lang="he-IL" b="1" i="0" dirty="0">
                <a:solidFill>
                  <a:srgbClr val="202122"/>
                </a:solidFill>
                <a:effectLst/>
                <a:latin typeface="David" panose="020E0502060401010101" pitchFamily="34" charset="-79"/>
                <a:cs typeface="David" panose="020E0502060401010101" pitchFamily="34" charset="-79"/>
              </a:rPr>
              <a:t>מַה הָעֵדוֹת </a:t>
            </a:r>
            <a:r>
              <a:rPr lang="he-IL" b="1" i="0" dirty="0" err="1">
                <a:solidFill>
                  <a:srgbClr val="202122"/>
                </a:solidFill>
                <a:effectLst/>
                <a:latin typeface="David" panose="020E0502060401010101" pitchFamily="34" charset="-79"/>
                <a:cs typeface="David" panose="020E0502060401010101" pitchFamily="34" charset="-79"/>
              </a:rPr>
              <a:t>וְהַחֻקִּים</a:t>
            </a:r>
            <a:r>
              <a:rPr lang="he-IL" b="1" i="0" dirty="0">
                <a:solidFill>
                  <a:srgbClr val="202122"/>
                </a:solidFill>
                <a:effectLst/>
                <a:latin typeface="David" panose="020E0502060401010101" pitchFamily="34" charset="-79"/>
                <a:cs typeface="David" panose="020E0502060401010101" pitchFamily="34" charset="-79"/>
              </a:rPr>
              <a:t> וְהַמִּשְׁפָּטִים אֲשֶׁר </a:t>
            </a:r>
            <a:r>
              <a:rPr lang="he-IL" b="1" i="0" dirty="0" err="1">
                <a:solidFill>
                  <a:srgbClr val="202122"/>
                </a:solidFill>
                <a:effectLst/>
                <a:latin typeface="David" panose="020E0502060401010101" pitchFamily="34" charset="-79"/>
                <a:cs typeface="David" panose="020E0502060401010101" pitchFamily="34" charset="-79"/>
              </a:rPr>
              <a:t>צִוָּה</a:t>
            </a:r>
            <a:r>
              <a:rPr lang="he-IL" b="1" i="0" dirty="0">
                <a:solidFill>
                  <a:srgbClr val="202122"/>
                </a:solidFill>
                <a:effectLst/>
                <a:latin typeface="David" panose="020E0502060401010101" pitchFamily="34" charset="-79"/>
                <a:cs typeface="David" panose="020E0502060401010101" pitchFamily="34" charset="-79"/>
              </a:rPr>
              <a:t> יְיָ </a:t>
            </a:r>
            <a:r>
              <a:rPr lang="he-IL" b="1" i="0" dirty="0" err="1">
                <a:solidFill>
                  <a:srgbClr val="202122"/>
                </a:solidFill>
                <a:effectLst/>
                <a:latin typeface="David" panose="020E0502060401010101" pitchFamily="34" charset="-79"/>
                <a:cs typeface="David" panose="020E0502060401010101" pitchFamily="34" charset="-79"/>
              </a:rPr>
              <a:t>אֱלֹהֵינו</a:t>
            </a:r>
            <a:r>
              <a:rPr lang="he-IL" b="1" i="0" dirty="0">
                <a:solidFill>
                  <a:srgbClr val="202122"/>
                </a:solidFill>
                <a:effectLst/>
                <a:latin typeface="David" panose="020E0502060401010101" pitchFamily="34" charset="-79"/>
                <a:cs typeface="David" panose="020E0502060401010101" pitchFamily="34" charset="-79"/>
              </a:rPr>
              <a:t>ּ אֶתְכֶם? וְאַף אַתָּה אֱמוֹר לוֹ כְּהִלְכוֹת הַפֶּסַח: </a:t>
            </a:r>
          </a:p>
          <a:p>
            <a:r>
              <a:rPr lang="he-IL" b="1" i="0" dirty="0">
                <a:solidFill>
                  <a:srgbClr val="202122"/>
                </a:solidFill>
                <a:effectLst/>
                <a:latin typeface="David" panose="020E0502060401010101" pitchFamily="34" charset="-79"/>
                <a:cs typeface="David" panose="020E0502060401010101" pitchFamily="34" charset="-79"/>
              </a:rPr>
              <a:t>אֵין </a:t>
            </a:r>
            <a:r>
              <a:rPr lang="he-IL" b="1" i="0" dirty="0" err="1">
                <a:solidFill>
                  <a:srgbClr val="202122"/>
                </a:solidFill>
                <a:effectLst/>
                <a:latin typeface="David" panose="020E0502060401010101" pitchFamily="34" charset="-79"/>
                <a:cs typeface="David" panose="020E0502060401010101" pitchFamily="34" charset="-79"/>
              </a:rPr>
              <a:t>מַפְטִירִין</a:t>
            </a:r>
            <a:r>
              <a:rPr lang="he-IL" b="1" i="0" dirty="0">
                <a:solidFill>
                  <a:srgbClr val="202122"/>
                </a:solidFill>
                <a:effectLst/>
                <a:latin typeface="David" panose="020E0502060401010101" pitchFamily="34" charset="-79"/>
                <a:cs typeface="David" panose="020E0502060401010101" pitchFamily="34" charset="-79"/>
              </a:rPr>
              <a:t> אַחַר הַפֶּסַח אֲפִיקוֹמָן</a:t>
            </a:r>
            <a:r>
              <a:rPr lang="he-IL" b="0" i="0" dirty="0">
                <a:solidFill>
                  <a:srgbClr val="202122"/>
                </a:solidFill>
                <a:effectLst/>
                <a:latin typeface="David" panose="020E0502060401010101" pitchFamily="34" charset="-79"/>
                <a:cs typeface="David" panose="020E0502060401010101" pitchFamily="34" charset="-79"/>
              </a:rPr>
              <a:t>.</a:t>
            </a:r>
          </a:p>
        </p:txBody>
      </p:sp>
      <p:sp>
        <p:nvSpPr>
          <p:cNvPr id="2" name="תיבת טקסט 1">
            <a:extLst>
              <a:ext uri="{FF2B5EF4-FFF2-40B4-BE49-F238E27FC236}">
                <a16:creationId xmlns:a16="http://schemas.microsoft.com/office/drawing/2014/main" id="{E0225A11-DAC8-25AB-4E3E-8AF21E365E30}"/>
              </a:ext>
            </a:extLst>
          </p:cNvPr>
          <p:cNvSpPr txBox="1"/>
          <p:nvPr/>
        </p:nvSpPr>
        <p:spPr>
          <a:xfrm>
            <a:off x="2449806" y="2199758"/>
            <a:ext cx="7292381" cy="646331"/>
          </a:xfrm>
          <a:prstGeom prst="rect">
            <a:avLst/>
          </a:prstGeom>
          <a:solidFill>
            <a:schemeClr val="bg1"/>
          </a:solidFill>
          <a:ln w="38100">
            <a:solidFill>
              <a:srgbClr val="0000FF"/>
            </a:solidFill>
          </a:ln>
        </p:spPr>
        <p:txBody>
          <a:bodyPr wrap="none" rtlCol="1">
            <a:spAutoFit/>
          </a:bodyPr>
          <a:lstStyle/>
          <a:p>
            <a:r>
              <a:rPr lang="he-IL" b="1" dirty="0"/>
              <a:t>"החינוך הדתי הוא יסוד היסודות של האומה, </a:t>
            </a:r>
            <a:r>
              <a:rPr lang="he-IL" dirty="0"/>
              <a:t>הודות לחינוך זה הגענו עד הלום,</a:t>
            </a:r>
          </a:p>
          <a:p>
            <a:r>
              <a:rPr lang="he-IL" dirty="0"/>
              <a:t> והודות לו נמשיך להתקיים גם להבא."!</a:t>
            </a:r>
          </a:p>
        </p:txBody>
      </p:sp>
      <p:sp>
        <p:nvSpPr>
          <p:cNvPr id="5" name="תיבת טקסט 4">
            <a:extLst>
              <a:ext uri="{FF2B5EF4-FFF2-40B4-BE49-F238E27FC236}">
                <a16:creationId xmlns:a16="http://schemas.microsoft.com/office/drawing/2014/main" id="{E58D9FEC-9AE8-1EB6-A185-8917E75B2AAB}"/>
              </a:ext>
            </a:extLst>
          </p:cNvPr>
          <p:cNvSpPr txBox="1"/>
          <p:nvPr/>
        </p:nvSpPr>
        <p:spPr>
          <a:xfrm>
            <a:off x="2449806" y="4799931"/>
            <a:ext cx="7443215" cy="1200329"/>
          </a:xfrm>
          <a:prstGeom prst="rect">
            <a:avLst/>
          </a:prstGeom>
          <a:noFill/>
          <a:ln w="38100">
            <a:solidFill>
              <a:srgbClr val="0000FF"/>
            </a:solidFill>
          </a:ln>
        </p:spPr>
        <p:txBody>
          <a:bodyPr wrap="square">
            <a:spAutoFit/>
          </a:bodyPr>
          <a:lstStyle/>
          <a:p>
            <a:pPr algn="just"/>
            <a:r>
              <a:rPr lang="he-IL" dirty="0"/>
              <a:t>הרבו תלמודי תורה, הרבו בתי ספר דתיים, הרבו ישיבות קטנות וגדולות, בכל מקום שהוא! מי </a:t>
            </a:r>
            <a:r>
              <a:rPr lang="he-IL" dirty="0" err="1"/>
              <a:t>יתן</a:t>
            </a:r>
            <a:r>
              <a:rPr lang="he-IL" dirty="0"/>
              <a:t> ונזכה בקרוב לפתיחת ישיבה בעפולה, בבירת העמק, ובעוד מקומות כאלה וכאלה. המאור שבתורה הוא יחזיר למוטב! </a:t>
            </a:r>
            <a:r>
              <a:rPr lang="he-IL" b="1" dirty="0"/>
              <a:t>יישר חילם של יוזמי המפעל הלזה - הקמת ישיבת בני עקיבא בירושלים עיר קדשנו!</a:t>
            </a:r>
          </a:p>
        </p:txBody>
      </p:sp>
      <p:sp>
        <p:nvSpPr>
          <p:cNvPr id="3" name="תיבת טקסט 2">
            <a:extLst>
              <a:ext uri="{FF2B5EF4-FFF2-40B4-BE49-F238E27FC236}">
                <a16:creationId xmlns:a16="http://schemas.microsoft.com/office/drawing/2014/main" id="{EC7D144C-CB87-8F49-EB43-07428F342A0F}"/>
              </a:ext>
            </a:extLst>
          </p:cNvPr>
          <p:cNvSpPr txBox="1"/>
          <p:nvPr/>
        </p:nvSpPr>
        <p:spPr>
          <a:xfrm>
            <a:off x="5287998" y="1751345"/>
            <a:ext cx="1766830" cy="338554"/>
          </a:xfrm>
          <a:prstGeom prst="rect">
            <a:avLst/>
          </a:prstGeom>
          <a:solidFill>
            <a:srgbClr val="FFFF00"/>
          </a:solidFill>
          <a:ln>
            <a:solidFill>
              <a:schemeClr val="tx1"/>
            </a:solidFill>
          </a:ln>
        </p:spPr>
        <p:txBody>
          <a:bodyPr wrap="none" rtlCol="1">
            <a:spAutoFit/>
          </a:bodyPr>
          <a:lstStyle/>
          <a:p>
            <a:r>
              <a:rPr lang="he-IL" sz="1600" b="1" dirty="0"/>
              <a:t>מעלת החינוך הדתי</a:t>
            </a:r>
          </a:p>
        </p:txBody>
      </p:sp>
    </p:spTree>
    <p:extLst>
      <p:ext uri="{BB962C8B-B14F-4D97-AF65-F5344CB8AC3E}">
        <p14:creationId xmlns:p14="http://schemas.microsoft.com/office/powerpoint/2010/main" val="4093759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6B65D56-50D1-3272-9197-85A02E4FADC0}"/>
              </a:ext>
            </a:extLst>
          </p:cNvPr>
          <p:cNvPicPr>
            <a:picLocks noChangeAspect="1"/>
          </p:cNvPicPr>
          <p:nvPr/>
        </p:nvPicPr>
        <p:blipFill>
          <a:blip r:embed="rId2"/>
          <a:srcRect l="1918" t="18513" r="50672" b="3322"/>
          <a:stretch/>
        </p:blipFill>
        <p:spPr>
          <a:xfrm>
            <a:off x="4611973" y="1490472"/>
            <a:ext cx="3133653" cy="5283097"/>
          </a:xfrm>
          <a:prstGeom prst="rect">
            <a:avLst/>
          </a:prstGeom>
          <a:ln>
            <a:solidFill>
              <a:schemeClr val="tx1"/>
            </a:solidFill>
          </a:ln>
        </p:spPr>
      </p:pic>
      <p:pic>
        <p:nvPicPr>
          <p:cNvPr id="5" name="תמונה 4">
            <a:extLst>
              <a:ext uri="{FF2B5EF4-FFF2-40B4-BE49-F238E27FC236}">
                <a16:creationId xmlns:a16="http://schemas.microsoft.com/office/drawing/2014/main" id="{079D781D-99F2-56AE-4CA8-A3561986F337}"/>
              </a:ext>
            </a:extLst>
          </p:cNvPr>
          <p:cNvPicPr>
            <a:picLocks noChangeAspect="1"/>
          </p:cNvPicPr>
          <p:nvPr/>
        </p:nvPicPr>
        <p:blipFill>
          <a:blip r:embed="rId3"/>
          <a:srcRect t="8841"/>
          <a:stretch/>
        </p:blipFill>
        <p:spPr>
          <a:xfrm>
            <a:off x="1633060" y="521996"/>
            <a:ext cx="2538509" cy="6251573"/>
          </a:xfrm>
          <a:prstGeom prst="rect">
            <a:avLst/>
          </a:prstGeom>
          <a:ln>
            <a:solidFill>
              <a:schemeClr val="tx1"/>
            </a:solidFill>
          </a:ln>
        </p:spPr>
      </p:pic>
      <p:sp>
        <p:nvSpPr>
          <p:cNvPr id="6" name="תיבת טקסט 5">
            <a:extLst>
              <a:ext uri="{FF2B5EF4-FFF2-40B4-BE49-F238E27FC236}">
                <a16:creationId xmlns:a16="http://schemas.microsoft.com/office/drawing/2014/main" id="{5A3D0DA5-EE95-F1B9-1A73-0DCB92651313}"/>
              </a:ext>
            </a:extLst>
          </p:cNvPr>
          <p:cNvSpPr txBox="1"/>
          <p:nvPr/>
        </p:nvSpPr>
        <p:spPr>
          <a:xfrm>
            <a:off x="-419012" y="6188794"/>
            <a:ext cx="2052072" cy="584775"/>
          </a:xfrm>
          <a:prstGeom prst="rect">
            <a:avLst/>
          </a:prstGeom>
          <a:noFill/>
        </p:spPr>
        <p:txBody>
          <a:bodyPr wrap="square" rtlCol="1">
            <a:spAutoFit/>
          </a:bodyPr>
          <a:lstStyle/>
          <a:p>
            <a:r>
              <a:rPr lang="he-IL" sz="1600" b="1" dirty="0"/>
              <a:t>הצפה, </a:t>
            </a:r>
          </a:p>
          <a:p>
            <a:r>
              <a:rPr lang="he-IL" sz="1600" b="1" dirty="0"/>
              <a:t>י"ד ניסן תשט"ו</a:t>
            </a:r>
          </a:p>
        </p:txBody>
      </p:sp>
      <p:sp>
        <p:nvSpPr>
          <p:cNvPr id="2" name="תיבת טקסט 1">
            <a:extLst>
              <a:ext uri="{FF2B5EF4-FFF2-40B4-BE49-F238E27FC236}">
                <a16:creationId xmlns:a16="http://schemas.microsoft.com/office/drawing/2014/main" id="{6B21AFF2-077F-DEE1-5D56-B370119FC7C4}"/>
              </a:ext>
            </a:extLst>
          </p:cNvPr>
          <p:cNvSpPr txBox="1"/>
          <p:nvPr/>
        </p:nvSpPr>
        <p:spPr>
          <a:xfrm>
            <a:off x="2485261" y="77646"/>
            <a:ext cx="4253424" cy="338554"/>
          </a:xfrm>
          <a:prstGeom prst="rect">
            <a:avLst/>
          </a:prstGeom>
          <a:solidFill>
            <a:srgbClr val="FFFF00"/>
          </a:solidFill>
          <a:ln>
            <a:solidFill>
              <a:schemeClr val="tx1"/>
            </a:solidFill>
          </a:ln>
        </p:spPr>
        <p:txBody>
          <a:bodyPr wrap="square">
            <a:spAutoFit/>
          </a:bodyPr>
          <a:lstStyle/>
          <a:p>
            <a:r>
              <a:rPr lang="he-IL" sz="1600" b="1" dirty="0"/>
              <a:t>הדור, ובעיקר הנוער, הולך ונתלש ממקור מים חיים</a:t>
            </a:r>
          </a:p>
        </p:txBody>
      </p:sp>
      <p:pic>
        <p:nvPicPr>
          <p:cNvPr id="4" name="תמונה 3">
            <a:extLst>
              <a:ext uri="{FF2B5EF4-FFF2-40B4-BE49-F238E27FC236}">
                <a16:creationId xmlns:a16="http://schemas.microsoft.com/office/drawing/2014/main" id="{1917AE40-57AD-9BE6-7F7D-8912D60B97F0}"/>
              </a:ext>
            </a:extLst>
          </p:cNvPr>
          <p:cNvPicPr>
            <a:picLocks noChangeAspect="1"/>
          </p:cNvPicPr>
          <p:nvPr/>
        </p:nvPicPr>
        <p:blipFill>
          <a:blip r:embed="rId2"/>
          <a:srcRect l="51811" t="18512" r="832" b="68322"/>
          <a:stretch/>
        </p:blipFill>
        <p:spPr>
          <a:xfrm>
            <a:off x="4611972" y="599676"/>
            <a:ext cx="3133653" cy="890796"/>
          </a:xfrm>
          <a:prstGeom prst="rect">
            <a:avLst/>
          </a:prstGeom>
          <a:ln>
            <a:solidFill>
              <a:schemeClr val="tx1"/>
            </a:solidFill>
          </a:ln>
        </p:spPr>
      </p:pic>
      <p:sp>
        <p:nvSpPr>
          <p:cNvPr id="7" name="תיבת טקסט 6">
            <a:extLst>
              <a:ext uri="{FF2B5EF4-FFF2-40B4-BE49-F238E27FC236}">
                <a16:creationId xmlns:a16="http://schemas.microsoft.com/office/drawing/2014/main" id="{E203B76A-5436-00F5-BF5F-8F6D76552762}"/>
              </a:ext>
            </a:extLst>
          </p:cNvPr>
          <p:cNvSpPr txBox="1"/>
          <p:nvPr/>
        </p:nvSpPr>
        <p:spPr>
          <a:xfrm>
            <a:off x="8375904" y="160764"/>
            <a:ext cx="3503828" cy="2031325"/>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כְּנֶגֶד אַרְבָּעָה בָנִים דִּבְּרָה תּוֹרָה: </a:t>
            </a:r>
          </a:p>
          <a:p>
            <a:r>
              <a:rPr lang="he-IL" b="1" i="0" dirty="0">
                <a:effectLst/>
                <a:latin typeface="David" panose="020E0502060401010101" pitchFamily="34" charset="-79"/>
                <a:cs typeface="David" panose="020E0502060401010101" pitchFamily="34" charset="-79"/>
              </a:rPr>
              <a:t>אֶחָד חָכָם, </a:t>
            </a:r>
            <a:r>
              <a:rPr lang="he-IL" b="1" i="0" dirty="0">
                <a:solidFill>
                  <a:srgbClr val="202122"/>
                </a:solidFill>
                <a:effectLst/>
                <a:latin typeface="David" panose="020E0502060401010101" pitchFamily="34" charset="-79"/>
                <a:cs typeface="David" panose="020E0502060401010101" pitchFamily="34" charset="-79"/>
              </a:rPr>
              <a:t>וְאֶחָד רָשָׁע, וְאֶחָד תָּם, </a:t>
            </a:r>
            <a:r>
              <a:rPr lang="he-IL" b="1" i="0" dirty="0">
                <a:solidFill>
                  <a:srgbClr val="0000FF"/>
                </a:solidFill>
                <a:effectLst/>
                <a:latin typeface="David" panose="020E0502060401010101" pitchFamily="34" charset="-79"/>
                <a:cs typeface="David" panose="020E0502060401010101" pitchFamily="34" charset="-79"/>
              </a:rPr>
              <a:t>וְאֶחָד שֶׁאֵינוֹ יוֹדֵעַ לִשְׁאוֹל.</a:t>
            </a:r>
          </a:p>
          <a:p>
            <a:endParaRPr lang="he-IL" b="1" i="0" dirty="0">
              <a:solidFill>
                <a:srgbClr val="0000FF"/>
              </a:solidFill>
              <a:effectLst/>
              <a:latin typeface="David" panose="020E0502060401010101" pitchFamily="34" charset="-79"/>
              <a:cs typeface="David" panose="020E0502060401010101" pitchFamily="34" charset="-79"/>
            </a:endParaRPr>
          </a:p>
          <a:p>
            <a:r>
              <a:rPr lang="he-IL" b="1" i="0" dirty="0">
                <a:solidFill>
                  <a:srgbClr val="0000FF"/>
                </a:solidFill>
                <a:effectLst/>
                <a:latin typeface="David" panose="020E0502060401010101" pitchFamily="34" charset="-79"/>
                <a:cs typeface="David" panose="020E0502060401010101" pitchFamily="34" charset="-79"/>
              </a:rPr>
              <a:t>וְשֶׁאֵינוֹ יוֹדֵעַ לִשְׁאוֹל – </a:t>
            </a:r>
            <a:r>
              <a:rPr lang="he-IL" b="1" i="0" dirty="0">
                <a:effectLst/>
                <a:latin typeface="David" panose="020E0502060401010101" pitchFamily="34" charset="-79"/>
                <a:cs typeface="David" panose="020E0502060401010101" pitchFamily="34" charset="-79"/>
              </a:rPr>
              <a:t>אַתְּ פְּתַח לוֹ, שֶׁנֶּאֱמַר: וְהִגַּדְתָּ לְבִנְךָ בַּיוֹם הַהוּא </a:t>
            </a:r>
            <a:r>
              <a:rPr lang="he-IL" b="1" i="0" dirty="0" err="1">
                <a:effectLst/>
                <a:latin typeface="David" panose="020E0502060401010101" pitchFamily="34" charset="-79"/>
                <a:cs typeface="David" panose="020E0502060401010101" pitchFamily="34" charset="-79"/>
              </a:rPr>
              <a:t>לֵאמֹר</a:t>
            </a:r>
            <a:r>
              <a:rPr lang="he-IL" b="1" i="0" dirty="0">
                <a:effectLst/>
                <a:latin typeface="David" panose="020E0502060401010101" pitchFamily="34" charset="-79"/>
                <a:cs typeface="David" panose="020E0502060401010101" pitchFamily="34" charset="-79"/>
              </a:rPr>
              <a:t>, בַּעֲבוּר זֶה עָשָׂה יְיָ לִי בְּצֵאתִי מִמִּצְרָיִם.</a:t>
            </a:r>
          </a:p>
        </p:txBody>
      </p:sp>
    </p:spTree>
    <p:extLst>
      <p:ext uri="{BB962C8B-B14F-4D97-AF65-F5344CB8AC3E}">
        <p14:creationId xmlns:p14="http://schemas.microsoft.com/office/powerpoint/2010/main" val="5507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82C613F-A86C-E139-3578-58DCC6D6BB67}"/>
              </a:ext>
            </a:extLst>
          </p:cNvPr>
          <p:cNvPicPr>
            <a:picLocks noChangeAspect="1"/>
          </p:cNvPicPr>
          <p:nvPr/>
        </p:nvPicPr>
        <p:blipFill rotWithShape="1">
          <a:blip r:embed="rId2"/>
          <a:srcRect l="49117" r="1294"/>
          <a:stretch/>
        </p:blipFill>
        <p:spPr>
          <a:xfrm>
            <a:off x="5644806" y="1829832"/>
            <a:ext cx="6207494" cy="4622127"/>
          </a:xfrm>
          <a:prstGeom prst="rect">
            <a:avLst/>
          </a:prstGeom>
          <a:ln w="38100">
            <a:solidFill>
              <a:srgbClr val="0000FF"/>
            </a:solidFill>
          </a:ln>
        </p:spPr>
      </p:pic>
      <p:sp>
        <p:nvSpPr>
          <p:cNvPr id="7" name="תיבת טקסט 6">
            <a:extLst>
              <a:ext uri="{FF2B5EF4-FFF2-40B4-BE49-F238E27FC236}">
                <a16:creationId xmlns:a16="http://schemas.microsoft.com/office/drawing/2014/main" id="{F02AAE59-2275-C081-071F-E31E18DFBFD4}"/>
              </a:ext>
            </a:extLst>
          </p:cNvPr>
          <p:cNvSpPr txBox="1"/>
          <p:nvPr/>
        </p:nvSpPr>
        <p:spPr>
          <a:xfrm>
            <a:off x="5531901" y="6402047"/>
            <a:ext cx="2045753" cy="338554"/>
          </a:xfrm>
          <a:prstGeom prst="rect">
            <a:avLst/>
          </a:prstGeom>
          <a:noFill/>
        </p:spPr>
        <p:txBody>
          <a:bodyPr wrap="none" rtlCol="1">
            <a:spAutoFit/>
          </a:bodyPr>
          <a:lstStyle/>
          <a:p>
            <a:r>
              <a:rPr lang="he-IL" sz="1600" b="1" dirty="0"/>
              <a:t>הצפה, י"ד ניסן תשי"ט</a:t>
            </a:r>
          </a:p>
        </p:txBody>
      </p:sp>
      <p:sp>
        <p:nvSpPr>
          <p:cNvPr id="3" name="תיבת טקסט 2">
            <a:extLst>
              <a:ext uri="{FF2B5EF4-FFF2-40B4-BE49-F238E27FC236}">
                <a16:creationId xmlns:a16="http://schemas.microsoft.com/office/drawing/2014/main" id="{E85AA64A-A592-30A7-0F6B-E88CF6573CA7}"/>
              </a:ext>
            </a:extLst>
          </p:cNvPr>
          <p:cNvSpPr txBox="1"/>
          <p:nvPr/>
        </p:nvSpPr>
        <p:spPr>
          <a:xfrm>
            <a:off x="6618785" y="1264406"/>
            <a:ext cx="4459115" cy="338554"/>
          </a:xfrm>
          <a:prstGeom prst="rect">
            <a:avLst/>
          </a:prstGeom>
          <a:solidFill>
            <a:srgbClr val="FFFF00"/>
          </a:solidFill>
          <a:ln>
            <a:solidFill>
              <a:schemeClr val="tx1"/>
            </a:solidFill>
          </a:ln>
        </p:spPr>
        <p:txBody>
          <a:bodyPr wrap="square">
            <a:spAutoFit/>
          </a:bodyPr>
          <a:lstStyle/>
          <a:p>
            <a:r>
              <a:rPr lang="he-IL" sz="1600" b="1" dirty="0"/>
              <a:t>עלינו לפתוח להם את הדרך ליהדות כמו אם רחמנייה</a:t>
            </a:r>
          </a:p>
        </p:txBody>
      </p:sp>
      <p:sp>
        <p:nvSpPr>
          <p:cNvPr id="4" name="תיבת טקסט 3">
            <a:extLst>
              <a:ext uri="{FF2B5EF4-FFF2-40B4-BE49-F238E27FC236}">
                <a16:creationId xmlns:a16="http://schemas.microsoft.com/office/drawing/2014/main" id="{14EB8036-5AFC-6C54-76B3-B628736D5BF3}"/>
              </a:ext>
            </a:extLst>
          </p:cNvPr>
          <p:cNvSpPr txBox="1"/>
          <p:nvPr/>
        </p:nvSpPr>
        <p:spPr>
          <a:xfrm>
            <a:off x="2468880" y="286676"/>
            <a:ext cx="9383420" cy="646331"/>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כְּנֶגֶד אַרְבָּעָה בָנִים דִּבְּרָה תּוֹרָה: </a:t>
            </a:r>
            <a:r>
              <a:rPr lang="he-IL" b="1" i="0" dirty="0">
                <a:effectLst/>
                <a:latin typeface="David" panose="020E0502060401010101" pitchFamily="34" charset="-79"/>
                <a:cs typeface="David" panose="020E0502060401010101" pitchFamily="34" charset="-79"/>
              </a:rPr>
              <a:t>אֶחָד חָכָם, </a:t>
            </a:r>
            <a:r>
              <a:rPr lang="he-IL" b="1" i="0" dirty="0">
                <a:solidFill>
                  <a:srgbClr val="202122"/>
                </a:solidFill>
                <a:effectLst/>
                <a:latin typeface="David" panose="020E0502060401010101" pitchFamily="34" charset="-79"/>
                <a:cs typeface="David" panose="020E0502060401010101" pitchFamily="34" charset="-79"/>
              </a:rPr>
              <a:t>וְאֶחָד רָשָׁע, וְאֶחָד תָּם, </a:t>
            </a:r>
            <a:r>
              <a:rPr lang="he-IL" b="1" i="0" dirty="0">
                <a:solidFill>
                  <a:srgbClr val="0000FF"/>
                </a:solidFill>
                <a:effectLst/>
                <a:latin typeface="David" panose="020E0502060401010101" pitchFamily="34" charset="-79"/>
                <a:cs typeface="David" panose="020E0502060401010101" pitchFamily="34" charset="-79"/>
              </a:rPr>
              <a:t>וְאֶחָד שֶׁאֵינוֹ יוֹדֵעַ לִשְׁאוֹל.</a:t>
            </a:r>
          </a:p>
          <a:p>
            <a:r>
              <a:rPr lang="he-IL" b="1" i="0" dirty="0">
                <a:solidFill>
                  <a:srgbClr val="0000FF"/>
                </a:solidFill>
                <a:effectLst/>
                <a:latin typeface="David" panose="020E0502060401010101" pitchFamily="34" charset="-79"/>
                <a:cs typeface="David" panose="020E0502060401010101" pitchFamily="34" charset="-79"/>
              </a:rPr>
              <a:t>וְשֶׁאֵינוֹ יוֹדֵעַ לִשְׁאוֹל – אַתְּ פְּתַח לוֹ</a:t>
            </a:r>
            <a:r>
              <a:rPr lang="he-IL" b="1" i="0" dirty="0">
                <a:effectLst/>
                <a:latin typeface="David" panose="020E0502060401010101" pitchFamily="34" charset="-79"/>
                <a:cs typeface="David" panose="020E0502060401010101" pitchFamily="34" charset="-79"/>
              </a:rPr>
              <a:t>, שֶׁנֶּאֱמַר: וְהִגַּדְתָּ לְבִנְךָ בַּיוֹם הַהוּא </a:t>
            </a:r>
            <a:r>
              <a:rPr lang="he-IL" b="1" i="0" dirty="0" err="1">
                <a:effectLst/>
                <a:latin typeface="David" panose="020E0502060401010101" pitchFamily="34" charset="-79"/>
                <a:cs typeface="David" panose="020E0502060401010101" pitchFamily="34" charset="-79"/>
              </a:rPr>
              <a:t>לֵאמֹר</a:t>
            </a:r>
            <a:r>
              <a:rPr lang="he-IL" b="1" i="0" dirty="0">
                <a:effectLst/>
                <a:latin typeface="David" panose="020E0502060401010101" pitchFamily="34" charset="-79"/>
                <a:cs typeface="David" panose="020E0502060401010101" pitchFamily="34" charset="-79"/>
              </a:rPr>
              <a:t>, בַּעֲבוּר זֶה עָשָׂה יְיָ לִי בְּצֵאתִי מִמִּצְרָיִם.</a:t>
            </a:r>
          </a:p>
        </p:txBody>
      </p:sp>
      <p:sp>
        <p:nvSpPr>
          <p:cNvPr id="5" name="תיבת טקסט 4">
            <a:extLst>
              <a:ext uri="{FF2B5EF4-FFF2-40B4-BE49-F238E27FC236}">
                <a16:creationId xmlns:a16="http://schemas.microsoft.com/office/drawing/2014/main" id="{DCE23CC1-F270-B772-D700-7B0B3CF11D51}"/>
              </a:ext>
            </a:extLst>
          </p:cNvPr>
          <p:cNvSpPr txBox="1"/>
          <p:nvPr/>
        </p:nvSpPr>
        <p:spPr>
          <a:xfrm>
            <a:off x="593968" y="1859340"/>
            <a:ext cx="4254743" cy="1569660"/>
          </a:xfrm>
          <a:prstGeom prst="rect">
            <a:avLst/>
          </a:prstGeom>
          <a:noFill/>
          <a:ln w="38100">
            <a:solidFill>
              <a:srgbClr val="0000FF"/>
            </a:solidFill>
          </a:ln>
        </p:spPr>
        <p:txBody>
          <a:bodyPr wrap="square">
            <a:spAutoFit/>
          </a:bodyPr>
          <a:lstStyle/>
          <a:p>
            <a:pPr algn="just"/>
            <a:r>
              <a:rPr lang="he-IL" sz="1600" i="0" dirty="0">
                <a:solidFill>
                  <a:srgbClr val="202122"/>
                </a:solidFill>
                <a:effectLst/>
                <a:latin typeface="David" panose="020E0502060401010101" pitchFamily="34" charset="-79"/>
              </a:rPr>
              <a:t>תורת ישראל שמרה על עם ישראל בכל תפוצותיו וגלויותיו. יש לטפח הצביון המיוחד של עמנו על ידי חינוך הדור הצעיר ברוח מסורתנו העתיקה. </a:t>
            </a:r>
            <a:r>
              <a:rPr lang="he-IL" sz="1600" b="1" i="0" dirty="0">
                <a:effectLst/>
                <a:latin typeface="David" panose="020E0502060401010101" pitchFamily="34" charset="-79"/>
              </a:rPr>
              <a:t>רק חינוך יהודי שורשי ברוח 'ישראל סבא' יעצב דמות החברה היהודית בישראל ובתפוצות, </a:t>
            </a:r>
            <a:r>
              <a:rPr lang="he-IL" sz="1600" i="0" dirty="0">
                <a:solidFill>
                  <a:srgbClr val="202122"/>
                </a:solidFill>
                <a:effectLst/>
                <a:latin typeface="David" panose="020E0502060401010101" pitchFamily="34" charset="-79"/>
              </a:rPr>
              <a:t>ויחשלה לקראת מבחני העתיד</a:t>
            </a:r>
            <a:r>
              <a:rPr lang="he-IL" sz="1600" i="0" dirty="0">
                <a:solidFill>
                  <a:srgbClr val="202122"/>
                </a:solidFill>
                <a:effectLst/>
                <a:latin typeface="Arial" panose="020B0604020202020204" pitchFamily="34" charset="0"/>
              </a:rPr>
              <a:t>.</a:t>
            </a:r>
            <a:endParaRPr lang="he-IL" sz="1600" dirty="0"/>
          </a:p>
        </p:txBody>
      </p:sp>
      <p:sp>
        <p:nvSpPr>
          <p:cNvPr id="6" name="תיבת טקסט 5">
            <a:extLst>
              <a:ext uri="{FF2B5EF4-FFF2-40B4-BE49-F238E27FC236}">
                <a16:creationId xmlns:a16="http://schemas.microsoft.com/office/drawing/2014/main" id="{203D1A1B-0A0E-AA50-6A21-DDAF7D653735}"/>
              </a:ext>
            </a:extLst>
          </p:cNvPr>
          <p:cNvSpPr txBox="1"/>
          <p:nvPr/>
        </p:nvSpPr>
        <p:spPr>
          <a:xfrm>
            <a:off x="442881" y="1264406"/>
            <a:ext cx="4556916" cy="338554"/>
          </a:xfrm>
          <a:prstGeom prst="rect">
            <a:avLst/>
          </a:prstGeom>
          <a:solidFill>
            <a:srgbClr val="FFFF00"/>
          </a:solidFill>
          <a:ln>
            <a:solidFill>
              <a:schemeClr val="tx1"/>
            </a:solidFill>
          </a:ln>
        </p:spPr>
        <p:txBody>
          <a:bodyPr wrap="square">
            <a:spAutoFit/>
          </a:bodyPr>
          <a:lstStyle/>
          <a:p>
            <a:r>
              <a:rPr lang="he-IL" sz="1600" b="1" dirty="0"/>
              <a:t>רק חינוך יהודי שורשי יעצב את דמות החברה היהודית</a:t>
            </a:r>
          </a:p>
        </p:txBody>
      </p:sp>
      <p:sp>
        <p:nvSpPr>
          <p:cNvPr id="8" name="תיבת טקסט 7">
            <a:extLst>
              <a:ext uri="{FF2B5EF4-FFF2-40B4-BE49-F238E27FC236}">
                <a16:creationId xmlns:a16="http://schemas.microsoft.com/office/drawing/2014/main" id="{F50DFAAD-E8C2-3252-7298-E1A416A7CAAC}"/>
              </a:ext>
            </a:extLst>
          </p:cNvPr>
          <p:cNvSpPr txBox="1"/>
          <p:nvPr/>
        </p:nvSpPr>
        <p:spPr>
          <a:xfrm>
            <a:off x="442881" y="3449485"/>
            <a:ext cx="1938352" cy="338554"/>
          </a:xfrm>
          <a:prstGeom prst="rect">
            <a:avLst/>
          </a:prstGeom>
          <a:noFill/>
        </p:spPr>
        <p:txBody>
          <a:bodyPr wrap="none" rtlCol="1">
            <a:spAutoFit/>
          </a:bodyPr>
          <a:lstStyle/>
          <a:p>
            <a:r>
              <a:rPr lang="he-IL" sz="1600" b="1" dirty="0"/>
              <a:t>מדברי הרבנית הרצוג</a:t>
            </a:r>
          </a:p>
        </p:txBody>
      </p:sp>
      <p:pic>
        <p:nvPicPr>
          <p:cNvPr id="9" name="תמונה 8">
            <a:extLst>
              <a:ext uri="{FF2B5EF4-FFF2-40B4-BE49-F238E27FC236}">
                <a16:creationId xmlns:a16="http://schemas.microsoft.com/office/drawing/2014/main" id="{5DCB0E74-56E1-2F64-4BBE-B8E52C036D18}"/>
              </a:ext>
            </a:extLst>
          </p:cNvPr>
          <p:cNvPicPr>
            <a:picLocks noChangeAspect="1"/>
          </p:cNvPicPr>
          <p:nvPr/>
        </p:nvPicPr>
        <p:blipFill rotWithShape="1">
          <a:blip r:embed="rId3"/>
          <a:srcRect r="3645"/>
          <a:stretch/>
        </p:blipFill>
        <p:spPr>
          <a:xfrm>
            <a:off x="339699" y="4249397"/>
            <a:ext cx="4763280" cy="2152650"/>
          </a:xfrm>
          <a:prstGeom prst="rect">
            <a:avLst/>
          </a:prstGeom>
          <a:ln w="38100">
            <a:solidFill>
              <a:srgbClr val="0000FF"/>
            </a:solidFill>
          </a:ln>
        </p:spPr>
      </p:pic>
      <p:sp>
        <p:nvSpPr>
          <p:cNvPr id="10" name="תיבת טקסט 9">
            <a:extLst>
              <a:ext uri="{FF2B5EF4-FFF2-40B4-BE49-F238E27FC236}">
                <a16:creationId xmlns:a16="http://schemas.microsoft.com/office/drawing/2014/main" id="{C46F9FB3-8C1E-F773-9DBB-45879F51A965}"/>
              </a:ext>
            </a:extLst>
          </p:cNvPr>
          <p:cNvSpPr txBox="1"/>
          <p:nvPr/>
        </p:nvSpPr>
        <p:spPr>
          <a:xfrm>
            <a:off x="176751" y="6422532"/>
            <a:ext cx="2847254" cy="338554"/>
          </a:xfrm>
          <a:prstGeom prst="rect">
            <a:avLst/>
          </a:prstGeom>
          <a:noFill/>
        </p:spPr>
        <p:txBody>
          <a:bodyPr wrap="none" rtlCol="1">
            <a:spAutoFit/>
          </a:bodyPr>
          <a:lstStyle/>
          <a:p>
            <a:r>
              <a:rPr lang="he-IL" sz="1600" b="1" dirty="0"/>
              <a:t>שאול </a:t>
            </a:r>
            <a:r>
              <a:rPr lang="he-IL" sz="1600" b="1" dirty="0" err="1"/>
              <a:t>מייזליש</a:t>
            </a:r>
            <a:r>
              <a:rPr lang="he-IL" sz="1600" b="1" dirty="0"/>
              <a:t>, הרבנית, עמ' 108</a:t>
            </a:r>
          </a:p>
        </p:txBody>
      </p:sp>
      <p:sp>
        <p:nvSpPr>
          <p:cNvPr id="11" name="תיבת טקסט 10">
            <a:extLst>
              <a:ext uri="{FF2B5EF4-FFF2-40B4-BE49-F238E27FC236}">
                <a16:creationId xmlns:a16="http://schemas.microsoft.com/office/drawing/2014/main" id="{250C44FD-CA38-516B-0CB7-FC508D680561}"/>
              </a:ext>
            </a:extLst>
          </p:cNvPr>
          <p:cNvSpPr txBox="1"/>
          <p:nvPr/>
        </p:nvSpPr>
        <p:spPr>
          <a:xfrm>
            <a:off x="1024128" y="4249397"/>
            <a:ext cx="4078851" cy="224066"/>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378110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C8F83366-433E-C696-C3FE-00F28C01DDE8}"/>
              </a:ext>
            </a:extLst>
          </p:cNvPr>
          <p:cNvSpPr txBox="1"/>
          <p:nvPr/>
        </p:nvSpPr>
        <p:spPr>
          <a:xfrm>
            <a:off x="714756" y="1196615"/>
            <a:ext cx="10762488" cy="2862322"/>
          </a:xfrm>
          <a:prstGeom prst="rect">
            <a:avLst/>
          </a:prstGeom>
          <a:noFill/>
          <a:ln w="38100">
            <a:solidFill>
              <a:srgbClr val="0000FF"/>
            </a:solidFill>
          </a:ln>
        </p:spPr>
        <p:txBody>
          <a:bodyPr wrap="square">
            <a:spAutoFit/>
          </a:bodyPr>
          <a:lstStyle/>
          <a:p>
            <a:pPr algn="just"/>
            <a:r>
              <a:rPr lang="he-IL" dirty="0"/>
              <a:t>ובאותה שעה צריכים אנו לדבר אל אחינו. בשעת מלחמה לפנים בישראל "ונגש הכהן ודבר אל העם ואמר אליהם שמע ישראל אתם קרבים היום למלחמה על איביכם" (דברים כ, ב-ג) - לא מלחמה על אחיכם. מלחמה על אחינו חלילה. המלים הראשונות היו </a:t>
            </a:r>
            <a:r>
              <a:rPr lang="he-IL" b="1" dirty="0"/>
              <a:t>"שמע ישראל". </a:t>
            </a:r>
            <a:r>
              <a:rPr lang="he-IL" dirty="0"/>
              <a:t>אומרים רבותינו (סוטה מ"ב, א): אם אין בידכם אפילו זכות מצווה זו, דיה להגן עליכם. "שמע ישראל... ה' אחד" (דברים ו, ד). </a:t>
            </a:r>
            <a:r>
              <a:rPr lang="he-IL" b="1" dirty="0"/>
              <a:t>מה שנחוץ לנו ביותר ברגע הקשה הזה, זוהי אחדות, ה' אחד וישראל עם אחד, להתאחד בכל כוחותינו ולמנוע את הפרוד ואת המחלוקת.</a:t>
            </a:r>
            <a:r>
              <a:rPr lang="he-IL" dirty="0"/>
              <a:t> </a:t>
            </a:r>
          </a:p>
          <a:p>
            <a:pPr algn="just"/>
            <a:r>
              <a:rPr lang="he-IL" dirty="0"/>
              <a:t>יכולים אנחנו להשפיע. אני מאמין בהשפעה למרות כל הלעג שהוצא פה על חשבון שולחן עגול. אפשר ואפשר לסדר </a:t>
            </a:r>
            <a:r>
              <a:rPr lang="he-IL" dirty="0" err="1"/>
              <a:t>אספות</a:t>
            </a:r>
            <a:r>
              <a:rPr lang="he-IL" dirty="0"/>
              <a:t> של אלה ולשכנע אותם, שהדרך שהם הולכים בה או המחשבה שהם הוגים אותה היא דרך מסוכנת ועלולה להשחית מוסר היהדות. אני חושב שאפשר ואפשר להשפיע עליהם. אינני מתייאש מהם. צריך לשכנע אותם, אם אנחנו רוצים להיות לעם, על המיעוט להיכנע. </a:t>
            </a:r>
            <a:r>
              <a:rPr lang="he-IL" b="1" dirty="0"/>
              <a:t>שמע ישראל ה' אחד: כך צריך להיות כל ישראל ברגע הנורא הזה - לב אחד. ו"שמע": שצריך שתהיה משמעת, שלא תהיה הפקרות, להיכנע לרוב של הישוב. </a:t>
            </a:r>
          </a:p>
        </p:txBody>
      </p:sp>
      <p:sp>
        <p:nvSpPr>
          <p:cNvPr id="5" name="תיבת טקסט 4">
            <a:extLst>
              <a:ext uri="{FF2B5EF4-FFF2-40B4-BE49-F238E27FC236}">
                <a16:creationId xmlns:a16="http://schemas.microsoft.com/office/drawing/2014/main" id="{EB6E5F11-DB94-EFE4-5853-CD8B78D012EA}"/>
              </a:ext>
            </a:extLst>
          </p:cNvPr>
          <p:cNvSpPr txBox="1"/>
          <p:nvPr/>
        </p:nvSpPr>
        <p:spPr>
          <a:xfrm>
            <a:off x="4944999" y="609830"/>
            <a:ext cx="2302002" cy="338554"/>
          </a:xfrm>
          <a:prstGeom prst="rect">
            <a:avLst/>
          </a:prstGeom>
          <a:solidFill>
            <a:srgbClr val="FFFF00"/>
          </a:solidFill>
          <a:ln>
            <a:solidFill>
              <a:schemeClr val="tx1"/>
            </a:solidFill>
          </a:ln>
        </p:spPr>
        <p:txBody>
          <a:bodyPr wrap="square">
            <a:spAutoFit/>
          </a:bodyPr>
          <a:lstStyle/>
          <a:p>
            <a:r>
              <a:rPr lang="he-IL" sz="1600" b="1" dirty="0"/>
              <a:t>אחדות בין ארבעת הבנים</a:t>
            </a:r>
          </a:p>
        </p:txBody>
      </p:sp>
      <p:sp>
        <p:nvSpPr>
          <p:cNvPr id="7" name="תיבת טקסט 6">
            <a:extLst>
              <a:ext uri="{FF2B5EF4-FFF2-40B4-BE49-F238E27FC236}">
                <a16:creationId xmlns:a16="http://schemas.microsoft.com/office/drawing/2014/main" id="{7D2E5EA9-081B-6D2F-C24A-0BE9663FA021}"/>
              </a:ext>
            </a:extLst>
          </p:cNvPr>
          <p:cNvSpPr txBox="1"/>
          <p:nvPr/>
        </p:nvSpPr>
        <p:spPr>
          <a:xfrm>
            <a:off x="-157734" y="4058937"/>
            <a:ext cx="6094476" cy="830997"/>
          </a:xfrm>
          <a:prstGeom prst="rect">
            <a:avLst/>
          </a:prstGeom>
          <a:noFill/>
        </p:spPr>
        <p:txBody>
          <a:bodyPr wrap="square">
            <a:spAutoFit/>
          </a:bodyPr>
          <a:lstStyle/>
          <a:p>
            <a:r>
              <a:rPr lang="he-IL" sz="1600" b="1" dirty="0"/>
              <a:t>דברים בכינוס הוועד הלאומי ונציגי העיריות, הקהילות, המועצות המקומיות והרבנות הראשית, אולם "קרן היסוד" ירושלים, </a:t>
            </a:r>
          </a:p>
          <a:p>
            <a:r>
              <a:rPr lang="he-IL" sz="1600" b="1" dirty="0"/>
              <a:t>י"א בתמוז תרצ"ח </a:t>
            </a:r>
          </a:p>
        </p:txBody>
      </p:sp>
      <p:sp>
        <p:nvSpPr>
          <p:cNvPr id="4" name="Text Box 56">
            <a:extLst>
              <a:ext uri="{FF2B5EF4-FFF2-40B4-BE49-F238E27FC236}">
                <a16:creationId xmlns:a16="http://schemas.microsoft.com/office/drawing/2014/main" id="{6A51C9FC-53AB-1E26-F95E-B99B3B59FFAF}"/>
              </a:ext>
            </a:extLst>
          </p:cNvPr>
          <p:cNvSpPr txBox="1">
            <a:spLocks noChangeArrowheads="1"/>
          </p:cNvSpPr>
          <p:nvPr/>
        </p:nvSpPr>
        <p:spPr bwMode="auto">
          <a:xfrm>
            <a:off x="3145536" y="5322831"/>
            <a:ext cx="8331708" cy="338554"/>
          </a:xfrm>
          <a:prstGeom prst="rect">
            <a:avLst/>
          </a:prstGeom>
          <a:solidFill>
            <a:srgbClr val="DAFFF1"/>
          </a:solidFill>
          <a:ln w="38100">
            <a:solidFill>
              <a:srgbClr val="0000FF"/>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50000"/>
              </a:spcBef>
              <a:buFontTx/>
              <a:buNone/>
              <a:defRPr/>
            </a:pPr>
            <a:r>
              <a:rPr lang="he-IL" altLang="he-IL" sz="1600" b="1" dirty="0">
                <a:cs typeface="+mn-cs"/>
              </a:rPr>
              <a:t>הכוונה ליהודים שפגעו, כנקמה, בערבים, ולא נשמעו להוראות המוסדות הלאומיים  שקראו ל'הבלגה'.</a:t>
            </a:r>
            <a:endParaRPr lang="en-US" altLang="he-IL" sz="1600" b="1" dirty="0">
              <a:cs typeface="+mn-cs"/>
            </a:endParaRPr>
          </a:p>
        </p:txBody>
      </p:sp>
    </p:spTree>
    <p:extLst>
      <p:ext uri="{BB962C8B-B14F-4D97-AF65-F5344CB8AC3E}">
        <p14:creationId xmlns:p14="http://schemas.microsoft.com/office/powerpoint/2010/main" val="1808554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269C3890-43E2-C0F5-3C8B-6F91F9DE8E30}"/>
              </a:ext>
            </a:extLst>
          </p:cNvPr>
          <p:cNvSpPr txBox="1"/>
          <p:nvPr/>
        </p:nvSpPr>
        <p:spPr>
          <a:xfrm>
            <a:off x="6556248" y="245102"/>
            <a:ext cx="5301234" cy="369332"/>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וְהִגַּדְתָּ לְבִנְךָ – </a:t>
            </a:r>
            <a:r>
              <a:rPr lang="he-IL" b="1" i="0" dirty="0">
                <a:solidFill>
                  <a:srgbClr val="0000FF"/>
                </a:solidFill>
                <a:effectLst/>
                <a:latin typeface="David" panose="020E0502060401010101" pitchFamily="34" charset="-79"/>
                <a:cs typeface="David" panose="020E0502060401010101" pitchFamily="34" charset="-79"/>
              </a:rPr>
              <a:t>יָכוֹל מֵרֹאשׁ חֹדֶשׁ? </a:t>
            </a:r>
            <a:r>
              <a:rPr lang="he-IL" b="1" i="0" dirty="0">
                <a:solidFill>
                  <a:srgbClr val="FF0000"/>
                </a:solidFill>
                <a:effectLst/>
                <a:latin typeface="David" panose="020E0502060401010101" pitchFamily="34" charset="-79"/>
                <a:cs typeface="David" panose="020E0502060401010101" pitchFamily="34" charset="-79"/>
              </a:rPr>
              <a:t>תַּלְמוּד לוֹמַר: "בַּיוֹם הַהוּא".</a:t>
            </a:r>
            <a:endParaRPr lang="he-IL" b="1" dirty="0">
              <a:solidFill>
                <a:srgbClr val="FF0000"/>
              </a:solidFill>
            </a:endParaRPr>
          </a:p>
        </p:txBody>
      </p:sp>
      <p:sp>
        <p:nvSpPr>
          <p:cNvPr id="5" name="תיבת טקסט 4">
            <a:extLst>
              <a:ext uri="{FF2B5EF4-FFF2-40B4-BE49-F238E27FC236}">
                <a16:creationId xmlns:a16="http://schemas.microsoft.com/office/drawing/2014/main" id="{B5E40D3E-F7E9-7F32-EA1A-D5E894AE96C4}"/>
              </a:ext>
            </a:extLst>
          </p:cNvPr>
          <p:cNvSpPr txBox="1"/>
          <p:nvPr/>
        </p:nvSpPr>
        <p:spPr>
          <a:xfrm>
            <a:off x="365760" y="1365332"/>
            <a:ext cx="11347703" cy="4524315"/>
          </a:xfrm>
          <a:prstGeom prst="rect">
            <a:avLst/>
          </a:prstGeom>
          <a:noFill/>
          <a:ln w="38100">
            <a:solidFill>
              <a:srgbClr val="0000FF"/>
            </a:solidFill>
          </a:ln>
        </p:spPr>
        <p:txBody>
          <a:bodyPr wrap="square">
            <a:spAutoFit/>
          </a:bodyPr>
          <a:lstStyle/>
          <a:p>
            <a:pPr algn="just"/>
            <a:r>
              <a:rPr lang="he-IL" dirty="0"/>
              <a:t>"ושמרתם ועשיתם כי היא </a:t>
            </a:r>
            <a:r>
              <a:rPr lang="he-IL" dirty="0" err="1"/>
              <a:t>חכמתכם</a:t>
            </a:r>
            <a:r>
              <a:rPr lang="he-IL" dirty="0"/>
              <a:t> ובינתכם לעיני העמים אשר ישמעון את כל </a:t>
            </a:r>
            <a:r>
              <a:rPr lang="he-IL" dirty="0" err="1"/>
              <a:t>החקים</a:t>
            </a:r>
            <a:r>
              <a:rPr lang="he-IL" dirty="0"/>
              <a:t> האלה ואמרו רק עם חכם ונבון הגוי הגדול הזה" (דברים ד, ו). מפשוטו של מקרא זה ברור שכוונתו על כל המצוות שבתורה. ולמה זה בא רבי שמעון בן פזי ומוסר בשם ר' יוחנן (שבת </a:t>
            </a:r>
            <a:r>
              <a:rPr lang="he-IL" dirty="0" err="1"/>
              <a:t>עה</a:t>
            </a:r>
            <a:r>
              <a:rPr lang="he-IL" dirty="0"/>
              <a:t>, א): "מנין </a:t>
            </a:r>
            <a:r>
              <a:rPr lang="he-IL" dirty="0" err="1"/>
              <a:t>שמצוה</a:t>
            </a:r>
            <a:r>
              <a:rPr lang="he-IL" dirty="0"/>
              <a:t> על האדם לחשב תקופות ומזלות (כלומר בלשוננו: לפתח ולטפח את המדע האסטרונומי) שנאמר: 'ושמרתם ועשיתם כי היא </a:t>
            </a:r>
            <a:r>
              <a:rPr lang="he-IL" dirty="0" err="1"/>
              <a:t>חכמתכם</a:t>
            </a:r>
            <a:r>
              <a:rPr lang="he-IL" dirty="0"/>
              <a:t> ובינתכם לעיני העמים', איזו חכמה ובינה שהיא לעיני העמים? הוי אומר זה </a:t>
            </a:r>
            <a:r>
              <a:rPr lang="he-IL" b="1" dirty="0"/>
              <a:t>חישוב תקופות ומזלות". </a:t>
            </a:r>
          </a:p>
          <a:p>
            <a:pPr algn="just"/>
            <a:endParaRPr lang="he-IL" b="1" dirty="0"/>
          </a:p>
          <a:p>
            <a:pPr algn="just"/>
            <a:r>
              <a:rPr lang="he-IL" b="1" dirty="0"/>
              <a:t>רבותי! </a:t>
            </a:r>
          </a:p>
          <a:p>
            <a:pPr algn="just"/>
            <a:r>
              <a:rPr lang="he-IL" dirty="0"/>
              <a:t>כשהתחיל משה ללמד לבני ישראל חוקים ומשפטים, באיזו מצווה פתח תחילה? </a:t>
            </a:r>
            <a:r>
              <a:rPr lang="he-IL" dirty="0" err="1"/>
              <a:t>הוה</a:t>
            </a:r>
            <a:r>
              <a:rPr lang="he-IL" dirty="0"/>
              <a:t> אומר דווקא במצוות קידוש החודש: "החדש הזה לכם ראש חדשים" (שמות </a:t>
            </a:r>
            <a:r>
              <a:rPr lang="he-IL" dirty="0" err="1"/>
              <a:t>יב</a:t>
            </a:r>
            <a:r>
              <a:rPr lang="he-IL" dirty="0"/>
              <a:t>, ב), שכן זו </a:t>
            </a:r>
            <a:r>
              <a:rPr lang="he-IL" dirty="0" err="1"/>
              <a:t>היתה</a:t>
            </a:r>
            <a:r>
              <a:rPr lang="he-IL" dirty="0"/>
              <a:t> המצווה הראשונה שאמר משה לישראל בצאתם ממצרים. וכבר הקשה רבי יצחק: למה פתח את התורה בבראשית והלא מ"החדש הזה" היה צריך להתחיל, שהיא המצווה הראשונה לישראל?  והנה מעכשיו מובנת לנו דרשת האמורא הגדול, רבן של ישראל, רבי יוחנן, "ושמרתם ועשיתם כי היא </a:t>
            </a:r>
            <a:r>
              <a:rPr lang="he-IL" dirty="0" err="1"/>
              <a:t>חכמתכם</a:t>
            </a:r>
            <a:r>
              <a:rPr lang="he-IL" dirty="0"/>
              <a:t> ובינתכם לעיני העמים". משה רבנו אמנם מרמז לחישוב תקופות ומזלות. הוא חוזר לסדר שממנו התחיל, </a:t>
            </a:r>
            <a:r>
              <a:rPr lang="he-IL" b="1" dirty="0"/>
              <a:t>ועל ידה, על ידי פרשה זו, אמנם נתקדש שם שמים, שם התורה ושם ישראל. בפרשה ההיא נתקיים באמת: "כי היא </a:t>
            </a:r>
            <a:r>
              <a:rPr lang="he-IL" b="1" dirty="0" err="1"/>
              <a:t>חכמתכם</a:t>
            </a:r>
            <a:r>
              <a:rPr lang="he-IL" b="1" dirty="0"/>
              <a:t>...לעיני העמים". מפני חשיבותה העצומה של מצווה זו של קידוש החודש, לחגים, לפסח וליום הכיפורים, היוותה היא את אחד מעיקרי הדת;</a:t>
            </a:r>
            <a:r>
              <a:rPr lang="he-IL" dirty="0"/>
              <a:t> והואיל ולפנים היא </a:t>
            </a:r>
            <a:r>
              <a:rPr lang="he-IL" dirty="0" err="1"/>
              <a:t>היתה</a:t>
            </a:r>
            <a:r>
              <a:rPr lang="he-IL" dirty="0"/>
              <a:t> דורשת ידיעות עמוקות באסטרונומיה, השקיעו הרבה מחכמי ישראל את כוחותיהם הגאוניים בחכמה זו, ונעשתה חכמה זו כבר בימי קדם, מעין חכמה מיוחדת לישראל, מעין מונופולין של חכמי ישראל. </a:t>
            </a:r>
          </a:p>
        </p:txBody>
      </p:sp>
      <p:sp>
        <p:nvSpPr>
          <p:cNvPr id="7" name="תיבת טקסט 6">
            <a:extLst>
              <a:ext uri="{FF2B5EF4-FFF2-40B4-BE49-F238E27FC236}">
                <a16:creationId xmlns:a16="http://schemas.microsoft.com/office/drawing/2014/main" id="{17F45833-D766-6FBF-05DC-D161FD1C4AF8}"/>
              </a:ext>
            </a:extLst>
          </p:cNvPr>
          <p:cNvSpPr txBox="1"/>
          <p:nvPr/>
        </p:nvSpPr>
        <p:spPr>
          <a:xfrm>
            <a:off x="182880" y="5889647"/>
            <a:ext cx="4441698" cy="584775"/>
          </a:xfrm>
          <a:prstGeom prst="rect">
            <a:avLst/>
          </a:prstGeom>
          <a:noFill/>
        </p:spPr>
        <p:txBody>
          <a:bodyPr wrap="square">
            <a:spAutoFit/>
          </a:bodyPr>
          <a:lstStyle/>
          <a:p>
            <a:r>
              <a:rPr lang="he-IL" sz="1600" b="1" dirty="0"/>
              <a:t>נאום בטקס הנחת אבן הפינה לאוניברסיטת בר-אילן,</a:t>
            </a:r>
          </a:p>
          <a:p>
            <a:r>
              <a:rPr lang="he-IL" sz="1600" b="1" dirty="0"/>
              <a:t>י"ד באב תשי"ג </a:t>
            </a:r>
          </a:p>
        </p:txBody>
      </p:sp>
      <p:sp>
        <p:nvSpPr>
          <p:cNvPr id="8" name="תיבת טקסט 7">
            <a:extLst>
              <a:ext uri="{FF2B5EF4-FFF2-40B4-BE49-F238E27FC236}">
                <a16:creationId xmlns:a16="http://schemas.microsoft.com/office/drawing/2014/main" id="{36A7AD8A-1BE1-FE95-5DD1-558DEB0C4C3D}"/>
              </a:ext>
            </a:extLst>
          </p:cNvPr>
          <p:cNvSpPr txBox="1"/>
          <p:nvPr/>
        </p:nvSpPr>
        <p:spPr>
          <a:xfrm>
            <a:off x="4624578" y="900774"/>
            <a:ext cx="2937022" cy="338554"/>
          </a:xfrm>
          <a:prstGeom prst="rect">
            <a:avLst/>
          </a:prstGeom>
          <a:solidFill>
            <a:srgbClr val="FFFF00"/>
          </a:solidFill>
          <a:ln>
            <a:solidFill>
              <a:schemeClr val="tx1"/>
            </a:solidFill>
          </a:ln>
        </p:spPr>
        <p:txBody>
          <a:bodyPr wrap="none" rtlCol="1">
            <a:spAutoFit/>
          </a:bodyPr>
          <a:lstStyle/>
          <a:p>
            <a:r>
              <a:rPr lang="he-IL" sz="1600" b="1" dirty="0"/>
              <a:t>קידוש החודש – אחד מעיקרי הדת</a:t>
            </a:r>
          </a:p>
        </p:txBody>
      </p:sp>
    </p:spTree>
    <p:extLst>
      <p:ext uri="{BB962C8B-B14F-4D97-AF65-F5344CB8AC3E}">
        <p14:creationId xmlns:p14="http://schemas.microsoft.com/office/powerpoint/2010/main" val="3208048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cstate="print">
            <a:extLst>
              <a:ext uri="{28A0092B-C50C-407E-A947-70E740481C1C}">
                <a14:useLocalDpi xmlns:a14="http://schemas.microsoft.com/office/drawing/2010/main" val="0"/>
              </a:ext>
            </a:extLst>
          </a:blip>
          <a:srcRect l="24503" t="11474" r="15837" b="35680"/>
          <a:stretch/>
        </p:blipFill>
        <p:spPr>
          <a:xfrm rot="10800000">
            <a:off x="4299574" y="1158025"/>
            <a:ext cx="4405514" cy="5516146"/>
          </a:xfrm>
          <a:prstGeom prst="rect">
            <a:avLst/>
          </a:prstGeom>
          <a:ln w="38100">
            <a:solidFill>
              <a:srgbClr val="0000FF"/>
            </a:solidFill>
          </a:ln>
        </p:spPr>
      </p:pic>
      <p:sp>
        <p:nvSpPr>
          <p:cNvPr id="4" name="תיבת טקסט 3">
            <a:extLst>
              <a:ext uri="{FF2B5EF4-FFF2-40B4-BE49-F238E27FC236}">
                <a16:creationId xmlns:a16="http://schemas.microsoft.com/office/drawing/2014/main" id="{9BAAB6DD-6500-CBEE-0FA4-544F1779A60F}"/>
              </a:ext>
            </a:extLst>
          </p:cNvPr>
          <p:cNvSpPr txBox="1"/>
          <p:nvPr/>
        </p:nvSpPr>
        <p:spPr>
          <a:xfrm>
            <a:off x="3046928" y="672846"/>
            <a:ext cx="6098144" cy="338554"/>
          </a:xfrm>
          <a:prstGeom prst="rect">
            <a:avLst/>
          </a:prstGeom>
          <a:solidFill>
            <a:srgbClr val="FFFF00"/>
          </a:solidFill>
          <a:ln>
            <a:solidFill>
              <a:schemeClr val="tx1"/>
            </a:solidFill>
          </a:ln>
        </p:spPr>
        <p:txBody>
          <a:bodyPr wrap="none" rtlCol="1">
            <a:spAutoFit/>
          </a:bodyPr>
          <a:lstStyle/>
          <a:p>
            <a:r>
              <a:rPr lang="he-IL" sz="1600" b="1" dirty="0"/>
              <a:t>מטרת מצוות התורה (כהקרבת העומר) – זיקוק המידות והתקרבות אל ה'</a:t>
            </a:r>
          </a:p>
        </p:txBody>
      </p:sp>
      <p:sp>
        <p:nvSpPr>
          <p:cNvPr id="6" name="תיבת טקסט 5">
            <a:extLst>
              <a:ext uri="{FF2B5EF4-FFF2-40B4-BE49-F238E27FC236}">
                <a16:creationId xmlns:a16="http://schemas.microsoft.com/office/drawing/2014/main" id="{3E5404FD-B684-E400-6390-8D352F57CAFB}"/>
              </a:ext>
            </a:extLst>
          </p:cNvPr>
          <p:cNvSpPr txBox="1"/>
          <p:nvPr/>
        </p:nvSpPr>
        <p:spPr>
          <a:xfrm>
            <a:off x="1461938" y="6185154"/>
            <a:ext cx="2837636" cy="584775"/>
          </a:xfrm>
          <a:prstGeom prst="rect">
            <a:avLst/>
          </a:prstGeom>
          <a:noFill/>
        </p:spPr>
        <p:txBody>
          <a:bodyPr wrap="none" rtlCol="1">
            <a:spAutoFit/>
          </a:bodyPr>
          <a:lstStyle/>
          <a:p>
            <a:r>
              <a:rPr lang="he-IL" sz="1600" b="1" dirty="0"/>
              <a:t>הרב הרצוג, </a:t>
            </a:r>
          </a:p>
          <a:p>
            <a:r>
              <a:rPr lang="he-IL" sz="1600" b="1" dirty="0"/>
              <a:t>יהדות, חוק ומוסר, עמ' 171-172</a:t>
            </a:r>
          </a:p>
        </p:txBody>
      </p:sp>
      <p:sp>
        <p:nvSpPr>
          <p:cNvPr id="7" name="תיבת טקסט 6">
            <a:extLst>
              <a:ext uri="{FF2B5EF4-FFF2-40B4-BE49-F238E27FC236}">
                <a16:creationId xmlns:a16="http://schemas.microsoft.com/office/drawing/2014/main" id="{BD628BB8-F765-0218-FB38-4F351971D03F}"/>
              </a:ext>
            </a:extLst>
          </p:cNvPr>
          <p:cNvSpPr txBox="1"/>
          <p:nvPr/>
        </p:nvSpPr>
        <p:spPr>
          <a:xfrm>
            <a:off x="5824728" y="156890"/>
            <a:ext cx="6005322" cy="369332"/>
          </a:xfrm>
          <a:prstGeom prst="rect">
            <a:avLst/>
          </a:prstGeom>
          <a:solidFill>
            <a:srgbClr val="FFFF00"/>
          </a:solidFill>
          <a:ln w="38100">
            <a:solidFill>
              <a:srgbClr val="0000FF"/>
            </a:solidFill>
          </a:ln>
        </p:spPr>
        <p:txBody>
          <a:bodyPr wrap="square">
            <a:spAutoFit/>
          </a:bodyPr>
          <a:lstStyle/>
          <a:p>
            <a:pPr algn="just"/>
            <a:r>
              <a:rPr lang="he-IL" b="1" dirty="0">
                <a:solidFill>
                  <a:srgbClr val="FF0000"/>
                </a:solidFill>
                <a:latin typeface="David" panose="020E0502060401010101" pitchFamily="34" charset="-79"/>
                <a:cs typeface="David" panose="020E0502060401010101" pitchFamily="34" charset="-79"/>
              </a:rPr>
              <a:t>מִתְּחִלָּה עוֹבְדֵי עֲבוֹדָה זָרָה הָיוּ אֲבוֹתֵינוּ, </a:t>
            </a:r>
            <a:r>
              <a:rPr lang="he-IL" b="1" dirty="0">
                <a:solidFill>
                  <a:srgbClr val="0000FF"/>
                </a:solidFill>
                <a:latin typeface="David" panose="020E0502060401010101" pitchFamily="34" charset="-79"/>
                <a:cs typeface="David" panose="020E0502060401010101" pitchFamily="34" charset="-79"/>
              </a:rPr>
              <a:t>וְעַכְשָׁיו קֵרְבָנוּ הַמָּקוֹם לַעֲבוֹדָתוֹ, </a:t>
            </a:r>
          </a:p>
        </p:txBody>
      </p:sp>
    </p:spTree>
    <p:extLst>
      <p:ext uri="{BB962C8B-B14F-4D97-AF65-F5344CB8AC3E}">
        <p14:creationId xmlns:p14="http://schemas.microsoft.com/office/powerpoint/2010/main" val="34600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9485A7B-9FD5-1ADB-0382-0BC6950684BC}"/>
              </a:ext>
            </a:extLst>
          </p:cNvPr>
          <p:cNvSpPr txBox="1"/>
          <p:nvPr/>
        </p:nvSpPr>
        <p:spPr>
          <a:xfrm>
            <a:off x="475488" y="419946"/>
            <a:ext cx="11500866" cy="1200329"/>
          </a:xfrm>
          <a:prstGeom prst="rect">
            <a:avLst/>
          </a:prstGeom>
          <a:solidFill>
            <a:srgbClr val="FFFF00"/>
          </a:solidFill>
          <a:ln w="38100">
            <a:solidFill>
              <a:srgbClr val="0000FF"/>
            </a:solidFill>
          </a:ln>
        </p:spPr>
        <p:txBody>
          <a:bodyPr wrap="square">
            <a:spAutoFit/>
          </a:bodyPr>
          <a:lstStyle/>
          <a:p>
            <a:pPr algn="just"/>
            <a:r>
              <a:rPr lang="he-IL" b="1" dirty="0">
                <a:solidFill>
                  <a:srgbClr val="FF0000"/>
                </a:solidFill>
                <a:latin typeface="David" panose="020E0502060401010101" pitchFamily="34" charset="-79"/>
                <a:cs typeface="David" panose="020E0502060401010101" pitchFamily="34" charset="-79"/>
              </a:rPr>
              <a:t>מִתְּחִלָּה עוֹבְדֵי עֲבוֹדָה זָרָה הָיוּ אֲבוֹתֵינוּ, וְעַכְשָׁיו קֵרְבָנוּ הַמָּקוֹם לַעֲבוֹדָתוֹ, </a:t>
            </a:r>
            <a:r>
              <a:rPr lang="he-IL" b="1" dirty="0">
                <a:latin typeface="David" panose="020E0502060401010101" pitchFamily="34" charset="-79"/>
                <a:cs typeface="David" panose="020E0502060401010101" pitchFamily="34" charset="-79"/>
              </a:rPr>
              <a:t>שֶׁנֶּאֱמַר: וַיֹּאמֶר יְהוֹשֻעַ אֶל כָּל הָעָם, כֹּה אָמַר יְיָ </a:t>
            </a:r>
            <a:r>
              <a:rPr lang="he-IL" b="1" dirty="0" err="1">
                <a:latin typeface="David" panose="020E0502060401010101" pitchFamily="34" charset="-79"/>
                <a:cs typeface="David" panose="020E0502060401010101" pitchFamily="34" charset="-79"/>
              </a:rPr>
              <a:t>אֱלֹהֵי</a:t>
            </a:r>
            <a:r>
              <a:rPr lang="he-IL" b="1" dirty="0">
                <a:latin typeface="David" panose="020E0502060401010101" pitchFamily="34" charset="-79"/>
                <a:cs typeface="David" panose="020E0502060401010101" pitchFamily="34" charset="-79"/>
              </a:rPr>
              <a:t> יִשְׂרָאֵל: בְּעֵבֶר הַנָּהָר יָשְׁבוּ אֲבוֹתֵיכֶם מֵעוֹלָם, תֶּרַח אֲבִי אַבְרָהָם וַאֲבִי </a:t>
            </a:r>
            <a:r>
              <a:rPr lang="he-IL" b="1" dirty="0" err="1">
                <a:latin typeface="David" panose="020E0502060401010101" pitchFamily="34" charset="-79"/>
                <a:cs typeface="David" panose="020E0502060401010101" pitchFamily="34" charset="-79"/>
              </a:rPr>
              <a:t>נָחוֹר</a:t>
            </a:r>
            <a:r>
              <a:rPr lang="he-IL" b="1" dirty="0">
                <a:latin typeface="David" panose="020E0502060401010101" pitchFamily="34" charset="-79"/>
                <a:cs typeface="David" panose="020E0502060401010101" pitchFamily="34" charset="-79"/>
              </a:rPr>
              <a:t>, וַיַּעַבְדוּ </a:t>
            </a:r>
            <a:r>
              <a:rPr lang="he-IL" b="1" dirty="0" err="1">
                <a:latin typeface="David" panose="020E0502060401010101" pitchFamily="34" charset="-79"/>
                <a:cs typeface="David" panose="020E0502060401010101" pitchFamily="34" charset="-79"/>
              </a:rPr>
              <a:t>אֱלֹהִים</a:t>
            </a:r>
            <a:r>
              <a:rPr lang="he-IL" b="1" dirty="0">
                <a:latin typeface="David" panose="020E0502060401010101" pitchFamily="34" charset="-79"/>
                <a:cs typeface="David" panose="020E0502060401010101" pitchFamily="34" charset="-79"/>
              </a:rPr>
              <a:t> אֲחֵרִים. </a:t>
            </a:r>
            <a:r>
              <a:rPr lang="he-IL" b="1" dirty="0">
                <a:solidFill>
                  <a:srgbClr val="0000FF"/>
                </a:solidFill>
                <a:latin typeface="David" panose="020E0502060401010101" pitchFamily="34" charset="-79"/>
                <a:cs typeface="David" panose="020E0502060401010101" pitchFamily="34" charset="-79"/>
              </a:rPr>
              <a:t>וָאֶקַּח אֶת אֲבִיכֶם אֶת אַבְרָהָם מֵעֵבֶר הַנָּהָר וָאוֹלֵךְ אוֹתוֹ בְּכָל אֶרֶץ כְּנָעַן</a:t>
            </a:r>
            <a:r>
              <a:rPr lang="he-IL" b="1" dirty="0">
                <a:latin typeface="David" panose="020E0502060401010101" pitchFamily="34" charset="-79"/>
                <a:cs typeface="David" panose="020E0502060401010101" pitchFamily="34" charset="-79"/>
              </a:rPr>
              <a:t>, וָאַרְבֶּה אֶת זַרְעוֹ וָאֶתֵּן לוֹ אֶת יִצְחָק, וָאֶתֵּן לְיִצְחָק אֶת יַעֲקֹב וְאֶת עֵשָׂו. וָאֶתֵּן לְעֵשָׂו אֶת הַר שֵׂעִיר לָרֶשֶׁת אֹתוֹ, וְיַעֲקֹב וּבָנָיו יָרְדוּ מִצְרָיִם.</a:t>
            </a:r>
          </a:p>
        </p:txBody>
      </p:sp>
      <p:sp>
        <p:nvSpPr>
          <p:cNvPr id="5" name="תיבת טקסט 4">
            <a:extLst>
              <a:ext uri="{FF2B5EF4-FFF2-40B4-BE49-F238E27FC236}">
                <a16:creationId xmlns:a16="http://schemas.microsoft.com/office/drawing/2014/main" id="{A1478134-6C26-5C91-7CC6-DDC93802018C}"/>
              </a:ext>
            </a:extLst>
          </p:cNvPr>
          <p:cNvSpPr txBox="1"/>
          <p:nvPr/>
        </p:nvSpPr>
        <p:spPr>
          <a:xfrm>
            <a:off x="475488" y="2385673"/>
            <a:ext cx="11500866" cy="2308324"/>
          </a:xfrm>
          <a:prstGeom prst="rect">
            <a:avLst/>
          </a:prstGeom>
          <a:noFill/>
          <a:ln w="38100">
            <a:solidFill>
              <a:srgbClr val="0000FF"/>
            </a:solidFill>
          </a:ln>
        </p:spPr>
        <p:txBody>
          <a:bodyPr wrap="square">
            <a:spAutoFit/>
          </a:bodyPr>
          <a:lstStyle/>
          <a:p>
            <a:r>
              <a:rPr lang="he-IL" b="1" dirty="0"/>
              <a:t>אחינו כל בית ישראל, קצינים וחיילים בצבאות הוד מלכותו שבאו מעבר לים ומוצבים בארץ הקודש!</a:t>
            </a:r>
          </a:p>
          <a:p>
            <a:pPr algn="just"/>
            <a:r>
              <a:rPr lang="he-IL" dirty="0"/>
              <a:t>אנחנו מברכים אתכם מקרב לב ומקבלים את פניכם בשם הקהילה היהודית של ירושלים, עיר הקודש, בברכת ברוכים הבאים! אנו שמחים לראות אתכם בתוכנו בחג הגדול הזה, כאשר אנו חוגגים את יציאת מצרים. ברצוננו לדבר אתכם מילים של רוחניות. </a:t>
            </a:r>
          </a:p>
          <a:p>
            <a:pPr algn="just"/>
            <a:r>
              <a:rPr lang="he-IL" dirty="0"/>
              <a:t>פסח ואברהם אבינו</a:t>
            </a:r>
          </a:p>
          <a:p>
            <a:pPr algn="just"/>
            <a:r>
              <a:rPr lang="he-IL" b="1" dirty="0"/>
              <a:t>אבותינו התייחסו לחג הפסח בקשר לאברהם, אבי העם היהודי ומייסד האמונה היהודית. </a:t>
            </a:r>
            <a:r>
              <a:rPr lang="he-IL" dirty="0"/>
              <a:t>מחשבה חשובה, דבר בסיסי ביהדות, שקועים בקשר דרשתי זה. מסר הפסח מביע ערכים נצחיים המשתקפים בחיי אבי האומה. אברהם הוא הדוגמא של המשיכה המוסרית והאנושית של היהדות. הוא מתואר במסורת היהודית כעמוד החסד.  יש שלשה אירועים בחייו שבהם ההיבט המוסרי הזה משתקף. </a:t>
            </a:r>
          </a:p>
        </p:txBody>
      </p:sp>
      <p:sp>
        <p:nvSpPr>
          <p:cNvPr id="11" name="תיבת טקסט 10">
            <a:extLst>
              <a:ext uri="{FF2B5EF4-FFF2-40B4-BE49-F238E27FC236}">
                <a16:creationId xmlns:a16="http://schemas.microsoft.com/office/drawing/2014/main" id="{FCC3759A-D9F1-592A-F4E6-40916C15750F}"/>
              </a:ext>
            </a:extLst>
          </p:cNvPr>
          <p:cNvSpPr txBox="1"/>
          <p:nvPr/>
        </p:nvSpPr>
        <p:spPr>
          <a:xfrm>
            <a:off x="555498" y="4965619"/>
            <a:ext cx="11420856" cy="1200329"/>
          </a:xfrm>
          <a:prstGeom prst="rect">
            <a:avLst/>
          </a:prstGeom>
          <a:noFill/>
          <a:ln w="38100">
            <a:solidFill>
              <a:srgbClr val="0000FF"/>
            </a:solidFill>
          </a:ln>
        </p:spPr>
        <p:txBody>
          <a:bodyPr wrap="square">
            <a:spAutoFit/>
          </a:bodyPr>
          <a:lstStyle/>
          <a:p>
            <a:pPr algn="just"/>
            <a:r>
              <a:rPr lang="he-IL" dirty="0"/>
              <a:t>אנו זוכרים היטב את התמונה המרגשת של אבינו הזקן יושב בפתח אוהלו ביום קיץ חם מחכה לזרים, ורץ לקראת עוברי הדרך העייפים, ומקבל אותם כאבא בקיום מצוות הכנסת אורחים. פעם אחרת אנו רואים אותו מתחנן לפני הקדוש ברוך הוא למען החוטאים הגדולים, אנשי סדום, כי מידת החסד והצדקה חיבקה אפילו את הרשעים והמעוותים. שוב אנו צופים באברהם דוגמא של אהבת בני אדם ושלום, נלחם במלחמה ומוביל את צבאו לניצחון. </a:t>
            </a:r>
          </a:p>
        </p:txBody>
      </p:sp>
      <p:sp>
        <p:nvSpPr>
          <p:cNvPr id="2" name="תיבת טקסט 1">
            <a:extLst>
              <a:ext uri="{FF2B5EF4-FFF2-40B4-BE49-F238E27FC236}">
                <a16:creationId xmlns:a16="http://schemas.microsoft.com/office/drawing/2014/main" id="{638C7B67-177D-CA23-5C24-B825FAFB1C2D}"/>
              </a:ext>
            </a:extLst>
          </p:cNvPr>
          <p:cNvSpPr txBox="1"/>
          <p:nvPr/>
        </p:nvSpPr>
        <p:spPr>
          <a:xfrm>
            <a:off x="3967582" y="1818308"/>
            <a:ext cx="4256836" cy="369332"/>
          </a:xfrm>
          <a:prstGeom prst="rect">
            <a:avLst/>
          </a:prstGeom>
          <a:solidFill>
            <a:srgbClr val="FFFF00"/>
          </a:solidFill>
          <a:ln w="12700">
            <a:solidFill>
              <a:schemeClr val="tx1"/>
            </a:solidFill>
          </a:ln>
        </p:spPr>
        <p:txBody>
          <a:bodyPr wrap="square">
            <a:spAutoFit/>
          </a:bodyPr>
          <a:lstStyle/>
          <a:p>
            <a:r>
              <a:rPr lang="he-IL" b="1" dirty="0">
                <a:latin typeface="David" panose="020E0502060401010101" pitchFamily="34" charset="-79"/>
                <a:cs typeface="David" panose="020E0502060401010101" pitchFamily="34" charset="-79"/>
              </a:rPr>
              <a:t>ערכי היסוד של פסח נלמדים </a:t>
            </a:r>
            <a:r>
              <a:rPr lang="he-IL" b="1" dirty="0" err="1">
                <a:latin typeface="David" panose="020E0502060401010101" pitchFamily="34" charset="-79"/>
                <a:cs typeface="David" panose="020E0502060401010101" pitchFamily="34" charset="-79"/>
              </a:rPr>
              <a:t>מחיי</a:t>
            </a:r>
            <a:r>
              <a:rPr lang="he-IL" b="1" dirty="0">
                <a:latin typeface="David" panose="020E0502060401010101" pitchFamily="34" charset="-79"/>
                <a:cs typeface="David" panose="020E0502060401010101" pitchFamily="34" charset="-79"/>
              </a:rPr>
              <a:t> אברהם אבינו</a:t>
            </a:r>
            <a:endParaRPr lang="he-IL" dirty="0"/>
          </a:p>
        </p:txBody>
      </p:sp>
    </p:spTree>
    <p:extLst>
      <p:ext uri="{BB962C8B-B14F-4D97-AF65-F5344CB8AC3E}">
        <p14:creationId xmlns:p14="http://schemas.microsoft.com/office/powerpoint/2010/main" val="162624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96F820A-5582-3CB4-6D66-5642378B6929}"/>
              </a:ext>
            </a:extLst>
          </p:cNvPr>
          <p:cNvSpPr txBox="1"/>
          <p:nvPr/>
        </p:nvSpPr>
        <p:spPr>
          <a:xfrm>
            <a:off x="292608" y="335846"/>
            <a:ext cx="11612880" cy="3139321"/>
          </a:xfrm>
          <a:prstGeom prst="rect">
            <a:avLst/>
          </a:prstGeom>
          <a:noFill/>
          <a:ln w="38100">
            <a:solidFill>
              <a:srgbClr val="0000FF"/>
            </a:solidFill>
          </a:ln>
        </p:spPr>
        <p:txBody>
          <a:bodyPr wrap="square">
            <a:spAutoFit/>
          </a:bodyPr>
          <a:lstStyle/>
          <a:p>
            <a:pPr algn="just"/>
            <a:r>
              <a:rPr lang="he-IL" dirty="0"/>
              <a:t>זאת הייתה מלחמת צדק, מלחמה שנלחמו בה למען יושר צדק וחרות. שם זורחים עקרונות המוסר שלו בזוהר מרשים. הציעו לו שלל הקרב שמגיע לו לפי חוק העמים, אבל הוא מרים את ידו השמיימה לקב"ה, ונשבע שהוא לא ייקח שום דבר, אפילו חוט או שרוך נעל!  בשכר לסירובו לקחת אפילו מחוט ועד שרוך נעל, אומרים חכמינו, זכו בניו למצוות ציצית, חוט של תכלת ותפילין. פתיל תכלת של ציצית, אשר כמו צבע הרקיע, הוא כדי להזכיר ליהודי את השמים - את האידיאלים </a:t>
            </a:r>
            <a:r>
              <a:rPr lang="he-IL" dirty="0" err="1"/>
              <a:t>השמימיים</a:t>
            </a:r>
            <a:r>
              <a:rPr lang="he-IL" dirty="0"/>
              <a:t> של אמת וטהרה, ושל צדק, חרות וחסד - בזמן שהתפילין של ראש מסמלים, לפי חכמינו, את המשיכה המוסרית לעולם בכלל. "וראו כל עמי הארץ כי שם ה' נקרא עליך ויראו ממך" (דברים </a:t>
            </a:r>
            <a:r>
              <a:rPr lang="he-IL" dirty="0" err="1"/>
              <a:t>כח</a:t>
            </a:r>
            <a:r>
              <a:rPr lang="he-IL" dirty="0"/>
              <a:t>, י), אומר ר' אליעזר הגדול, זה הוא תפילין של ראש.  </a:t>
            </a:r>
          </a:p>
          <a:p>
            <a:pPr algn="just"/>
            <a:r>
              <a:rPr lang="he-IL" dirty="0"/>
              <a:t>זה היה האידיאל המוסרי של אברהם, שהתבטא במלחמה, בזמן שמחשבות של אנשים אחרים בקושי התקשרו לרוחניות, הוא שקבע את האתגר הרוחני שהוריש לבניו, לעם ישראל - העם בשליחות אלוקים בעולם.</a:t>
            </a:r>
          </a:p>
          <a:p>
            <a:pPr algn="just"/>
            <a:r>
              <a:rPr lang="he-IL" b="1" dirty="0"/>
              <a:t>זה המסר של חג החרות, של פסח, הגאולה הנפלאה ממצרים שמסמלת את השנאה האלוקית </a:t>
            </a:r>
            <a:r>
              <a:rPr lang="he-IL" b="1" dirty="0" err="1"/>
              <a:t>לרודפנות</a:t>
            </a:r>
            <a:r>
              <a:rPr lang="he-IL" b="1" dirty="0"/>
              <a:t> והתעללות - כי </a:t>
            </a:r>
            <a:r>
              <a:rPr lang="he-IL" b="1" dirty="0" err="1"/>
              <a:t>הרודפנות</a:t>
            </a:r>
            <a:r>
              <a:rPr lang="he-IL" b="1" dirty="0"/>
              <a:t> הזאת מחפשת לדחות או למחות את החלשים וחסרי האונים. החג הזה קבע אחת ולתמיד את החוק של ההיסטוריה, שבסופו של דבר הצדק והאנושות </a:t>
            </a:r>
            <a:r>
              <a:rPr lang="he-IL" b="1" dirty="0" err="1"/>
              <a:t>בודאי</a:t>
            </a:r>
            <a:r>
              <a:rPr lang="he-IL" b="1" dirty="0"/>
              <a:t> ינצחו, והזכות לחיות בסופו של דבר תנצח כל כוח </a:t>
            </a:r>
            <a:r>
              <a:rPr lang="he-IL" b="1" dirty="0" err="1"/>
              <a:t>ורודפנות</a:t>
            </a:r>
            <a:r>
              <a:rPr lang="he-IL" b="1" dirty="0"/>
              <a:t>. </a:t>
            </a:r>
          </a:p>
        </p:txBody>
      </p:sp>
      <p:sp>
        <p:nvSpPr>
          <p:cNvPr id="5" name="תיבת טקסט 4">
            <a:extLst>
              <a:ext uri="{FF2B5EF4-FFF2-40B4-BE49-F238E27FC236}">
                <a16:creationId xmlns:a16="http://schemas.microsoft.com/office/drawing/2014/main" id="{27073533-482A-9A86-31E7-EF0FE445F01D}"/>
              </a:ext>
            </a:extLst>
          </p:cNvPr>
          <p:cNvSpPr txBox="1"/>
          <p:nvPr/>
        </p:nvSpPr>
        <p:spPr>
          <a:xfrm>
            <a:off x="365760" y="3839802"/>
            <a:ext cx="11539728" cy="1477328"/>
          </a:xfrm>
          <a:prstGeom prst="rect">
            <a:avLst/>
          </a:prstGeom>
          <a:noFill/>
          <a:ln w="38100">
            <a:solidFill>
              <a:srgbClr val="0000FF"/>
            </a:solidFill>
          </a:ln>
        </p:spPr>
        <p:txBody>
          <a:bodyPr wrap="square">
            <a:spAutoFit/>
          </a:bodyPr>
          <a:lstStyle/>
          <a:p>
            <a:pPr algn="just"/>
            <a:r>
              <a:rPr lang="he-IL" b="1" dirty="0"/>
              <a:t>אחינו, </a:t>
            </a:r>
          </a:p>
          <a:p>
            <a:pPr algn="just"/>
            <a:r>
              <a:rPr lang="he-IL" dirty="0"/>
              <a:t>אתם עכשיו נלחמים במלחמה שיזמו הפרעונים </a:t>
            </a:r>
            <a:r>
              <a:rPr lang="he-IL" dirty="0" err="1"/>
              <a:t>המודרנים</a:t>
            </a:r>
            <a:r>
              <a:rPr lang="he-IL" dirty="0"/>
              <a:t> שרוצים להשמיד את היסודות של הציביליזציה האמיתית, והחלו את הקריירה הרשעה שלהם בזה שהם רודפים את האומה החלשה ביותר מכל אומות. תנו לדוגמא של אברהם אבינו וההיסטוריה של יציאת מצרים להשרות עליכם. שיהיה לכם בטחון בא-ל אבותיכם, א-ל הצדק והמשפט, ותזכרו את תורתכם והמצוות שמקדשות ונותנות לכם רוחניות. </a:t>
            </a:r>
          </a:p>
        </p:txBody>
      </p:sp>
      <p:sp>
        <p:nvSpPr>
          <p:cNvPr id="7" name="תיבת טקסט 6">
            <a:extLst>
              <a:ext uri="{FF2B5EF4-FFF2-40B4-BE49-F238E27FC236}">
                <a16:creationId xmlns:a16="http://schemas.microsoft.com/office/drawing/2014/main" id="{437C04D1-8C6A-8BAA-7962-D15FD113BE41}"/>
              </a:ext>
            </a:extLst>
          </p:cNvPr>
          <p:cNvSpPr txBox="1"/>
          <p:nvPr/>
        </p:nvSpPr>
        <p:spPr>
          <a:xfrm>
            <a:off x="286512" y="5266266"/>
            <a:ext cx="3989117" cy="830997"/>
          </a:xfrm>
          <a:prstGeom prst="rect">
            <a:avLst/>
          </a:prstGeom>
          <a:noFill/>
          <a:ln w="38100">
            <a:noFill/>
          </a:ln>
        </p:spPr>
        <p:txBody>
          <a:bodyPr wrap="square">
            <a:spAutoFit/>
          </a:bodyPr>
          <a:lstStyle/>
          <a:p>
            <a:r>
              <a:rPr lang="he-IL" sz="1600" b="1" dirty="0"/>
              <a:t>נאום בטקס קבלת פנים לקצינים וחיילים יהודים בצבא בריטניה, בית הכנסת "</a:t>
            </a:r>
            <a:r>
              <a:rPr lang="he-IL" sz="1600" b="1" dirty="0" err="1"/>
              <a:t>ישורן</a:t>
            </a:r>
            <a:r>
              <a:rPr lang="he-IL" sz="1600" b="1" dirty="0"/>
              <a:t>", ירושלים, ט"ז בניסן ת"ש </a:t>
            </a:r>
          </a:p>
        </p:txBody>
      </p:sp>
    </p:spTree>
    <p:extLst>
      <p:ext uri="{BB962C8B-B14F-4D97-AF65-F5344CB8AC3E}">
        <p14:creationId xmlns:p14="http://schemas.microsoft.com/office/powerpoint/2010/main" val="94130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407B887-D3D6-1C28-DE53-AFC777F639D6}"/>
              </a:ext>
            </a:extLst>
          </p:cNvPr>
          <p:cNvPicPr>
            <a:picLocks noChangeAspect="1"/>
          </p:cNvPicPr>
          <p:nvPr/>
        </p:nvPicPr>
        <p:blipFill>
          <a:blip r:embed="rId2">
            <a:biLevel thresh="50000"/>
            <a:extLst>
              <a:ext uri="{28A0092B-C50C-407E-A947-70E740481C1C}">
                <a14:useLocalDpi xmlns:a14="http://schemas.microsoft.com/office/drawing/2010/main" val="0"/>
              </a:ext>
            </a:extLst>
          </a:blip>
          <a:srcRect l="39324" t="48145" r="51488" b="16645"/>
          <a:stretch/>
        </p:blipFill>
        <p:spPr>
          <a:xfrm rot="5400000">
            <a:off x="5539556" y="2862422"/>
            <a:ext cx="1128571" cy="6019064"/>
          </a:xfrm>
          <a:prstGeom prst="rect">
            <a:avLst/>
          </a:prstGeom>
          <a:ln w="38100">
            <a:solidFill>
              <a:srgbClr val="0000FF"/>
            </a:solidFill>
          </a:ln>
        </p:spPr>
      </p:pic>
      <p:pic>
        <p:nvPicPr>
          <p:cNvPr id="4" name="תמונה 3">
            <a:extLst>
              <a:ext uri="{FF2B5EF4-FFF2-40B4-BE49-F238E27FC236}">
                <a16:creationId xmlns:a16="http://schemas.microsoft.com/office/drawing/2014/main" id="{456A4FA1-C49E-7998-B494-3FE03F2BF38C}"/>
              </a:ext>
            </a:extLst>
          </p:cNvPr>
          <p:cNvPicPr>
            <a:picLocks noChangeAspect="1"/>
          </p:cNvPicPr>
          <p:nvPr/>
        </p:nvPicPr>
        <p:blipFill>
          <a:blip r:embed="rId2">
            <a:biLevel thresh="50000"/>
            <a:extLst>
              <a:ext uri="{28A0092B-C50C-407E-A947-70E740481C1C}">
                <a14:useLocalDpi xmlns:a14="http://schemas.microsoft.com/office/drawing/2010/main" val="0"/>
              </a:ext>
            </a:extLst>
          </a:blip>
          <a:srcRect l="88479" t="11097" r="5156" b="54115"/>
          <a:stretch/>
        </p:blipFill>
        <p:spPr>
          <a:xfrm rot="5400000">
            <a:off x="5700367" y="1874116"/>
            <a:ext cx="791255" cy="6019066"/>
          </a:xfrm>
          <a:prstGeom prst="rect">
            <a:avLst/>
          </a:prstGeom>
          <a:ln w="38100">
            <a:solidFill>
              <a:srgbClr val="0000FF"/>
            </a:solidFill>
          </a:ln>
        </p:spPr>
      </p:pic>
      <p:sp>
        <p:nvSpPr>
          <p:cNvPr id="5" name="תיבת טקסט 4">
            <a:extLst>
              <a:ext uri="{FF2B5EF4-FFF2-40B4-BE49-F238E27FC236}">
                <a16:creationId xmlns:a16="http://schemas.microsoft.com/office/drawing/2014/main" id="{0BCEE77F-EAF7-9151-625A-6259E547E9E3}"/>
              </a:ext>
            </a:extLst>
          </p:cNvPr>
          <p:cNvSpPr txBox="1"/>
          <p:nvPr/>
        </p:nvSpPr>
        <p:spPr>
          <a:xfrm>
            <a:off x="2962156" y="6436240"/>
            <a:ext cx="2733441" cy="338554"/>
          </a:xfrm>
          <a:prstGeom prst="rect">
            <a:avLst/>
          </a:prstGeom>
          <a:noFill/>
        </p:spPr>
        <p:txBody>
          <a:bodyPr wrap="none" rtlCol="1">
            <a:spAutoFit/>
          </a:bodyPr>
          <a:lstStyle/>
          <a:p>
            <a:r>
              <a:rPr lang="he-IL" sz="1600" b="1" dirty="0"/>
              <a:t>שאול </a:t>
            </a:r>
            <a:r>
              <a:rPr lang="he-IL" sz="1600" b="1" dirty="0" err="1"/>
              <a:t>מייזליש</a:t>
            </a:r>
            <a:r>
              <a:rPr lang="he-IL" sz="1600" b="1" dirty="0"/>
              <a:t>, הרבנית, עמ' 66</a:t>
            </a:r>
          </a:p>
        </p:txBody>
      </p:sp>
      <p:sp>
        <p:nvSpPr>
          <p:cNvPr id="6" name="תיבת טקסט 5">
            <a:extLst>
              <a:ext uri="{FF2B5EF4-FFF2-40B4-BE49-F238E27FC236}">
                <a16:creationId xmlns:a16="http://schemas.microsoft.com/office/drawing/2014/main" id="{204A4BFB-5F31-9BB0-145D-108FCEA241DE}"/>
              </a:ext>
            </a:extLst>
          </p:cNvPr>
          <p:cNvSpPr txBox="1"/>
          <p:nvPr/>
        </p:nvSpPr>
        <p:spPr>
          <a:xfrm>
            <a:off x="4927877" y="130064"/>
            <a:ext cx="2351926" cy="461665"/>
          </a:xfrm>
          <a:prstGeom prst="rect">
            <a:avLst/>
          </a:prstGeom>
          <a:solidFill>
            <a:srgbClr val="FFFF00"/>
          </a:solidFill>
          <a:ln w="38100">
            <a:solidFill>
              <a:srgbClr val="0000FF"/>
            </a:solidFill>
          </a:ln>
        </p:spPr>
        <p:txBody>
          <a:bodyPr wrap="none" rtlCol="1">
            <a:spAutoFit/>
          </a:bodyPr>
          <a:lstStyle/>
          <a:p>
            <a:r>
              <a:rPr lang="he-IL" sz="2400" b="1" dirty="0">
                <a:solidFill>
                  <a:srgbClr val="FF0000"/>
                </a:solidFill>
              </a:rPr>
              <a:t>הכנות לליל הסדר</a:t>
            </a:r>
          </a:p>
        </p:txBody>
      </p:sp>
      <p:sp>
        <p:nvSpPr>
          <p:cNvPr id="9" name="תיבת טקסט 8">
            <a:extLst>
              <a:ext uri="{FF2B5EF4-FFF2-40B4-BE49-F238E27FC236}">
                <a16:creationId xmlns:a16="http://schemas.microsoft.com/office/drawing/2014/main" id="{A4EFAF99-8400-44D8-0BA5-8F76B4AC0C81}"/>
              </a:ext>
            </a:extLst>
          </p:cNvPr>
          <p:cNvSpPr txBox="1"/>
          <p:nvPr/>
        </p:nvSpPr>
        <p:spPr>
          <a:xfrm>
            <a:off x="2709868" y="3989190"/>
            <a:ext cx="3669594" cy="338554"/>
          </a:xfrm>
          <a:prstGeom prst="rect">
            <a:avLst/>
          </a:prstGeom>
          <a:noFill/>
        </p:spPr>
        <p:txBody>
          <a:bodyPr wrap="none" rtlCol="1">
            <a:spAutoFit/>
          </a:bodyPr>
          <a:lstStyle/>
          <a:p>
            <a:r>
              <a:rPr lang="he-IL" sz="1600" b="1" dirty="0"/>
              <a:t>איתמר </a:t>
            </a:r>
            <a:r>
              <a:rPr lang="he-IL" sz="1600" b="1" dirty="0" err="1"/>
              <a:t>ורהפטיג</a:t>
            </a:r>
            <a:r>
              <a:rPr lang="he-IL" sz="1600" b="1" dirty="0"/>
              <a:t>, משואה ליצחק, א, עמ' 91</a:t>
            </a:r>
          </a:p>
        </p:txBody>
      </p:sp>
      <p:pic>
        <p:nvPicPr>
          <p:cNvPr id="8" name="תמונה 7">
            <a:extLst>
              <a:ext uri="{FF2B5EF4-FFF2-40B4-BE49-F238E27FC236}">
                <a16:creationId xmlns:a16="http://schemas.microsoft.com/office/drawing/2014/main" id="{19B2A856-67FB-1A07-0DF8-F7C9785EABC6}"/>
              </a:ext>
            </a:extLst>
          </p:cNvPr>
          <p:cNvPicPr>
            <a:picLocks noChangeAspect="1"/>
          </p:cNvPicPr>
          <p:nvPr/>
        </p:nvPicPr>
        <p:blipFill>
          <a:blip r:embed="rId3"/>
          <a:stretch>
            <a:fillRect/>
          </a:stretch>
        </p:blipFill>
        <p:spPr>
          <a:xfrm>
            <a:off x="2868655" y="2248247"/>
            <a:ext cx="6470374" cy="1708532"/>
          </a:xfrm>
          <a:prstGeom prst="rect">
            <a:avLst/>
          </a:prstGeom>
          <a:ln w="38100">
            <a:solidFill>
              <a:srgbClr val="0000FF"/>
            </a:solidFill>
          </a:ln>
        </p:spPr>
      </p:pic>
      <p:pic>
        <p:nvPicPr>
          <p:cNvPr id="10" name="תמונה 9">
            <a:extLst>
              <a:ext uri="{FF2B5EF4-FFF2-40B4-BE49-F238E27FC236}">
                <a16:creationId xmlns:a16="http://schemas.microsoft.com/office/drawing/2014/main" id="{C22F6699-C5FA-6180-2CEB-0678BC3C2F96}"/>
              </a:ext>
            </a:extLst>
          </p:cNvPr>
          <p:cNvPicPr>
            <a:picLocks noChangeAspect="1"/>
          </p:cNvPicPr>
          <p:nvPr/>
        </p:nvPicPr>
        <p:blipFill>
          <a:blip r:embed="rId4"/>
          <a:srcRect b="50203"/>
          <a:stretch/>
        </p:blipFill>
        <p:spPr>
          <a:xfrm>
            <a:off x="2172645" y="892139"/>
            <a:ext cx="7862391" cy="758169"/>
          </a:xfrm>
          <a:prstGeom prst="rect">
            <a:avLst/>
          </a:prstGeom>
          <a:ln w="38100">
            <a:solidFill>
              <a:srgbClr val="0000FF"/>
            </a:solidFill>
          </a:ln>
        </p:spPr>
      </p:pic>
      <p:sp>
        <p:nvSpPr>
          <p:cNvPr id="11" name="תיבת טקסט 10">
            <a:extLst>
              <a:ext uri="{FF2B5EF4-FFF2-40B4-BE49-F238E27FC236}">
                <a16:creationId xmlns:a16="http://schemas.microsoft.com/office/drawing/2014/main" id="{E1DB785D-6DFE-8590-22AE-A4C647FCE78E}"/>
              </a:ext>
            </a:extLst>
          </p:cNvPr>
          <p:cNvSpPr txBox="1"/>
          <p:nvPr/>
        </p:nvSpPr>
        <p:spPr>
          <a:xfrm>
            <a:off x="1910115" y="1634398"/>
            <a:ext cx="4837525" cy="338554"/>
          </a:xfrm>
          <a:prstGeom prst="rect">
            <a:avLst/>
          </a:prstGeom>
          <a:noFill/>
          <a:ln>
            <a:noFill/>
          </a:ln>
        </p:spPr>
        <p:txBody>
          <a:bodyPr wrap="square">
            <a:spAutoFit/>
          </a:bodyPr>
          <a:lstStyle/>
          <a:p>
            <a:r>
              <a:rPr lang="he-IL" sz="1600" b="1" dirty="0"/>
              <a:t>חיים הרצוג, דרך חיים: סיפורו של לוחם, דיפלומט ונשיא</a:t>
            </a:r>
          </a:p>
        </p:txBody>
      </p:sp>
      <p:sp>
        <p:nvSpPr>
          <p:cNvPr id="13" name="תיבת טקסט 12">
            <a:extLst>
              <a:ext uri="{FF2B5EF4-FFF2-40B4-BE49-F238E27FC236}">
                <a16:creationId xmlns:a16="http://schemas.microsoft.com/office/drawing/2014/main" id="{6E9823A8-8DFF-756C-77CA-BC84CEBB00DD}"/>
              </a:ext>
            </a:extLst>
          </p:cNvPr>
          <p:cNvSpPr txBox="1"/>
          <p:nvPr/>
        </p:nvSpPr>
        <p:spPr>
          <a:xfrm>
            <a:off x="2512950" y="1441710"/>
            <a:ext cx="573511" cy="160277"/>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1113219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59DC944-A269-FEDF-5C12-1175AA417CD2}"/>
              </a:ext>
            </a:extLst>
          </p:cNvPr>
          <p:cNvPicPr>
            <a:picLocks noChangeAspect="1"/>
          </p:cNvPicPr>
          <p:nvPr/>
        </p:nvPicPr>
        <p:blipFill>
          <a:blip r:embed="rId2"/>
          <a:srcRect t="6934"/>
          <a:stretch/>
        </p:blipFill>
        <p:spPr>
          <a:xfrm>
            <a:off x="4096131" y="564424"/>
            <a:ext cx="4400896" cy="5729151"/>
          </a:xfrm>
          <a:prstGeom prst="rect">
            <a:avLst/>
          </a:prstGeom>
          <a:ln w="38100">
            <a:solidFill>
              <a:srgbClr val="0000FF"/>
            </a:solidFill>
          </a:ln>
        </p:spPr>
      </p:pic>
      <p:sp>
        <p:nvSpPr>
          <p:cNvPr id="4" name="תיבת טקסט 3">
            <a:extLst>
              <a:ext uri="{FF2B5EF4-FFF2-40B4-BE49-F238E27FC236}">
                <a16:creationId xmlns:a16="http://schemas.microsoft.com/office/drawing/2014/main" id="{9C55A244-6A61-7596-8882-922922C42EA1}"/>
              </a:ext>
            </a:extLst>
          </p:cNvPr>
          <p:cNvSpPr txBox="1"/>
          <p:nvPr/>
        </p:nvSpPr>
        <p:spPr>
          <a:xfrm>
            <a:off x="4658951" y="88710"/>
            <a:ext cx="3275256" cy="338554"/>
          </a:xfrm>
          <a:prstGeom prst="rect">
            <a:avLst/>
          </a:prstGeom>
          <a:solidFill>
            <a:srgbClr val="FFFF00"/>
          </a:solidFill>
          <a:ln>
            <a:solidFill>
              <a:schemeClr val="tx1"/>
            </a:solidFill>
          </a:ln>
        </p:spPr>
        <p:txBody>
          <a:bodyPr wrap="none" rtlCol="1">
            <a:spAutoFit/>
          </a:bodyPr>
          <a:lstStyle/>
          <a:p>
            <a:r>
              <a:rPr lang="he-IL" sz="1600" b="1" dirty="0"/>
              <a:t>נסים גלויים שהביאו להקמת המדינה</a:t>
            </a:r>
            <a:endParaRPr lang="he-IL" sz="1600" b="1" dirty="0">
              <a:solidFill>
                <a:srgbClr val="FF0000"/>
              </a:solidFill>
            </a:endParaRPr>
          </a:p>
        </p:txBody>
      </p:sp>
      <p:sp>
        <p:nvSpPr>
          <p:cNvPr id="5" name="תיבת טקסט 4">
            <a:extLst>
              <a:ext uri="{FF2B5EF4-FFF2-40B4-BE49-F238E27FC236}">
                <a16:creationId xmlns:a16="http://schemas.microsoft.com/office/drawing/2014/main" id="{9EF35B4C-12F0-F461-E4FB-22CE08FBE8EE}"/>
              </a:ext>
            </a:extLst>
          </p:cNvPr>
          <p:cNvSpPr txBox="1"/>
          <p:nvPr/>
        </p:nvSpPr>
        <p:spPr>
          <a:xfrm>
            <a:off x="3955410" y="6293575"/>
            <a:ext cx="2044149" cy="338554"/>
          </a:xfrm>
          <a:prstGeom prst="rect">
            <a:avLst/>
          </a:prstGeom>
          <a:noFill/>
        </p:spPr>
        <p:txBody>
          <a:bodyPr wrap="none" rtlCol="1">
            <a:spAutoFit/>
          </a:bodyPr>
          <a:lstStyle/>
          <a:p>
            <a:r>
              <a:rPr lang="he-IL" sz="1600" b="1" dirty="0"/>
              <a:t>הצפה, י"ד ניסן תשי"ח</a:t>
            </a:r>
          </a:p>
        </p:txBody>
      </p:sp>
      <p:sp>
        <p:nvSpPr>
          <p:cNvPr id="7" name="תיבת טקסט 6">
            <a:extLst>
              <a:ext uri="{FF2B5EF4-FFF2-40B4-BE49-F238E27FC236}">
                <a16:creationId xmlns:a16="http://schemas.microsoft.com/office/drawing/2014/main" id="{5E9E7817-D851-34C3-69B0-5DE15EBF3608}"/>
              </a:ext>
            </a:extLst>
          </p:cNvPr>
          <p:cNvSpPr txBox="1"/>
          <p:nvPr/>
        </p:nvSpPr>
        <p:spPr>
          <a:xfrm>
            <a:off x="8394192" y="73321"/>
            <a:ext cx="3518154" cy="369332"/>
          </a:xfrm>
          <a:prstGeom prst="rect">
            <a:avLst/>
          </a:prstGeom>
          <a:solidFill>
            <a:srgbClr val="FFFF00"/>
          </a:solidFill>
          <a:ln>
            <a:solidFill>
              <a:schemeClr val="tx1"/>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בָּרוּךְ שׁוֹמֵר הַבְטָחָתוֹ לְיִשְׂרָאֵל, בָּרוּךְ הוּא.</a:t>
            </a:r>
            <a:endParaRPr lang="he-IL" b="1" dirty="0">
              <a:solidFill>
                <a:srgbClr val="FF0000"/>
              </a:solidFill>
            </a:endParaRPr>
          </a:p>
        </p:txBody>
      </p:sp>
      <p:sp>
        <p:nvSpPr>
          <p:cNvPr id="6" name="תיבת טקסט 5">
            <a:extLst>
              <a:ext uri="{FF2B5EF4-FFF2-40B4-BE49-F238E27FC236}">
                <a16:creationId xmlns:a16="http://schemas.microsoft.com/office/drawing/2014/main" id="{B111FA54-B29F-DE8D-F7AD-C3CDC272F9A7}"/>
              </a:ext>
            </a:extLst>
          </p:cNvPr>
          <p:cNvSpPr txBox="1"/>
          <p:nvPr/>
        </p:nvSpPr>
        <p:spPr>
          <a:xfrm>
            <a:off x="8945453" y="4970136"/>
            <a:ext cx="2893741" cy="1323439"/>
          </a:xfrm>
          <a:prstGeom prst="rect">
            <a:avLst/>
          </a:prstGeom>
          <a:solidFill>
            <a:srgbClr val="AAE571"/>
          </a:solidFill>
          <a:ln>
            <a:solidFill>
              <a:schemeClr val="tx1"/>
            </a:solidFill>
          </a:ln>
        </p:spPr>
        <p:txBody>
          <a:bodyPr wrap="none" rtlCol="1">
            <a:spAutoFit/>
          </a:bodyPr>
          <a:lstStyle/>
          <a:p>
            <a:r>
              <a:rPr lang="he-IL" sz="1600" b="1" dirty="0"/>
              <a:t>ראו עוד להלן בקטעים:</a:t>
            </a:r>
          </a:p>
          <a:p>
            <a:r>
              <a:rPr lang="he-IL" sz="1600" b="1" dirty="0"/>
              <a:t>"לְפִיכָךְ אֲנַחְנוּ </a:t>
            </a:r>
            <a:r>
              <a:rPr lang="he-IL" sz="1600" b="1" dirty="0" err="1"/>
              <a:t>חַיָּבִים</a:t>
            </a:r>
            <a:r>
              <a:rPr lang="he-IL" sz="1600" b="1" dirty="0"/>
              <a:t> לְהוֹדוֹת"</a:t>
            </a:r>
          </a:p>
          <a:p>
            <a:r>
              <a:rPr lang="he-IL" sz="1600" b="1" dirty="0"/>
              <a:t>"יַגִּיעֵנוּ לְמוֹעֲדִים וְלִרְגָלִים אֲחֵרִים"</a:t>
            </a:r>
          </a:p>
          <a:p>
            <a:r>
              <a:rPr lang="he-IL" sz="1600" b="1" dirty="0"/>
              <a:t>"נִשְׁמַת כָּל חַי"</a:t>
            </a:r>
          </a:p>
          <a:p>
            <a:r>
              <a:rPr lang="he-IL" sz="1600" b="1" dirty="0"/>
              <a:t>"נִרְצָה"</a:t>
            </a:r>
          </a:p>
        </p:txBody>
      </p:sp>
    </p:spTree>
    <p:extLst>
      <p:ext uri="{BB962C8B-B14F-4D97-AF65-F5344CB8AC3E}">
        <p14:creationId xmlns:p14="http://schemas.microsoft.com/office/powerpoint/2010/main" val="2580617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719AA34-2084-E6B1-DB22-4CA60D87E862}"/>
              </a:ext>
            </a:extLst>
          </p:cNvPr>
          <p:cNvSpPr txBox="1"/>
          <p:nvPr/>
        </p:nvSpPr>
        <p:spPr>
          <a:xfrm>
            <a:off x="6281928" y="1455621"/>
            <a:ext cx="5605272" cy="4247317"/>
          </a:xfrm>
          <a:prstGeom prst="rect">
            <a:avLst/>
          </a:prstGeom>
          <a:noFill/>
          <a:ln w="38100">
            <a:solidFill>
              <a:srgbClr val="0000FF"/>
            </a:solidFill>
          </a:ln>
        </p:spPr>
        <p:txBody>
          <a:bodyPr wrap="square">
            <a:spAutoFit/>
          </a:bodyPr>
          <a:lstStyle/>
          <a:p>
            <a:pPr algn="just"/>
            <a:r>
              <a:rPr lang="he-IL" dirty="0"/>
              <a:t>אני רבה הראשי של ארץ ישראל, לא מדינאי אני ולא מנהיג של מפלגה פוליטית ולא לי הוא לדבר מהבחינה הפוליטית. אני רואה את הצהרת בלפור מתוך הסתכלותי בהיסטוריה של עם ישראל, הכתובה באצבע אלוקים, וחרותה באותיות נצח. בעיני, ההצהרה </a:t>
            </a:r>
            <a:r>
              <a:rPr lang="he-IL" dirty="0" err="1"/>
              <a:t>הבלפורית</a:t>
            </a:r>
            <a:r>
              <a:rPr lang="he-IL" dirty="0"/>
              <a:t> מהווה מפנה חדש בהיסטוריה של אומה זו שהגיחה לפני ארבעת אלפים שנה ממחשכי ארץ כשדים והביאה אורה לעולם, אור ה', אור דעת אלוקים חיים, אלוקי עולם, ואור אידיאלים אלוקיים. לעיני, מגלה ההצהרה הזאת, אופק חדש בהיסטוריה של עם זה שראה עמים נולדים ונאבדים, מלכויות קמות ונופלות, </a:t>
            </a:r>
            <a:r>
              <a:rPr lang="he-IL" b="1" dirty="0"/>
              <a:t>ואשר קיומו עד היום הזה - פלא היסטורי בולט - הוא ראיה גדולה שיד האלוקים פועלת בהיסטוריה העולמית. </a:t>
            </a:r>
            <a:r>
              <a:rPr lang="he-IL" dirty="0"/>
              <a:t>ההצהרה </a:t>
            </a:r>
            <a:r>
              <a:rPr lang="he-IL" dirty="0" err="1"/>
              <a:t>הבלפורית</a:t>
            </a:r>
            <a:r>
              <a:rPr lang="he-IL" dirty="0"/>
              <a:t> שלחה רטט משיחי בלב עם ישראל כולו מסוף העולם ועד סופו. כל בית ישראל הריעו לקראתה, לאמור: הנה ההבטחה הנבואית לשיבת ציון מתחילה להתמלא!</a:t>
            </a:r>
          </a:p>
        </p:txBody>
      </p:sp>
      <p:sp>
        <p:nvSpPr>
          <p:cNvPr id="5" name="תיבת טקסט 4">
            <a:extLst>
              <a:ext uri="{FF2B5EF4-FFF2-40B4-BE49-F238E27FC236}">
                <a16:creationId xmlns:a16="http://schemas.microsoft.com/office/drawing/2014/main" id="{E05B757D-D0A7-64AF-D4C2-830992A82933}"/>
              </a:ext>
            </a:extLst>
          </p:cNvPr>
          <p:cNvSpPr txBox="1"/>
          <p:nvPr/>
        </p:nvSpPr>
        <p:spPr>
          <a:xfrm>
            <a:off x="7470648" y="921899"/>
            <a:ext cx="3227832" cy="338554"/>
          </a:xfrm>
          <a:prstGeom prst="rect">
            <a:avLst/>
          </a:prstGeom>
          <a:solidFill>
            <a:srgbClr val="FFFF00"/>
          </a:solidFill>
          <a:ln w="12700">
            <a:solidFill>
              <a:schemeClr val="tx1"/>
            </a:solidFill>
          </a:ln>
        </p:spPr>
        <p:txBody>
          <a:bodyPr wrap="square">
            <a:spAutoFit/>
          </a:bodyPr>
          <a:lstStyle/>
          <a:p>
            <a:r>
              <a:rPr lang="he-IL" sz="1600" b="1" dirty="0"/>
              <a:t>נס קיום עם ישראל, יד ה' בהיסטוריה</a:t>
            </a:r>
          </a:p>
        </p:txBody>
      </p:sp>
      <p:sp>
        <p:nvSpPr>
          <p:cNvPr id="7" name="תיבת טקסט 6">
            <a:extLst>
              <a:ext uri="{FF2B5EF4-FFF2-40B4-BE49-F238E27FC236}">
                <a16:creationId xmlns:a16="http://schemas.microsoft.com/office/drawing/2014/main" id="{0CBA0E30-C89F-ED2F-C8F6-BC8D6D803432}"/>
              </a:ext>
            </a:extLst>
          </p:cNvPr>
          <p:cNvSpPr txBox="1"/>
          <p:nvPr/>
        </p:nvSpPr>
        <p:spPr>
          <a:xfrm>
            <a:off x="5606415" y="5702938"/>
            <a:ext cx="5026914" cy="584775"/>
          </a:xfrm>
          <a:prstGeom prst="rect">
            <a:avLst/>
          </a:prstGeom>
          <a:noFill/>
          <a:ln w="38100">
            <a:noFill/>
          </a:ln>
        </p:spPr>
        <p:txBody>
          <a:bodyPr wrap="square">
            <a:spAutoFit/>
          </a:bodyPr>
          <a:lstStyle/>
          <a:p>
            <a:r>
              <a:rPr lang="he-IL" sz="1600" b="1" dirty="0"/>
              <a:t>נאום </a:t>
            </a:r>
            <a:r>
              <a:rPr lang="he-IL" sz="1600" b="1" dirty="0" err="1"/>
              <a:t>בועידת</a:t>
            </a:r>
            <a:r>
              <a:rPr lang="he-IL" sz="1600" b="1" dirty="0"/>
              <a:t> השלחן העגול, ארמון סנט ג'יימס, לונדון,</a:t>
            </a:r>
          </a:p>
          <a:p>
            <a:r>
              <a:rPr lang="he-IL" sz="1600" b="1" dirty="0"/>
              <a:t>כ"ו בשבט תרצ"ט </a:t>
            </a:r>
          </a:p>
        </p:txBody>
      </p:sp>
      <p:pic>
        <p:nvPicPr>
          <p:cNvPr id="8" name="תמונה 7">
            <a:extLst>
              <a:ext uri="{FF2B5EF4-FFF2-40B4-BE49-F238E27FC236}">
                <a16:creationId xmlns:a16="http://schemas.microsoft.com/office/drawing/2014/main" id="{96D959F1-FA85-05F1-E8F7-11EEBADD96B5}"/>
              </a:ext>
            </a:extLst>
          </p:cNvPr>
          <p:cNvPicPr>
            <a:picLocks noChangeAspect="1"/>
          </p:cNvPicPr>
          <p:nvPr/>
        </p:nvPicPr>
        <p:blipFill>
          <a:blip r:embed="rId2"/>
          <a:stretch>
            <a:fillRect/>
          </a:stretch>
        </p:blipFill>
        <p:spPr>
          <a:xfrm>
            <a:off x="983078" y="1563624"/>
            <a:ext cx="3448090" cy="4941493"/>
          </a:xfrm>
          <a:prstGeom prst="rect">
            <a:avLst/>
          </a:prstGeom>
          <a:ln w="38100">
            <a:solidFill>
              <a:srgbClr val="0000FF"/>
            </a:solidFill>
          </a:ln>
        </p:spPr>
      </p:pic>
      <p:sp>
        <p:nvSpPr>
          <p:cNvPr id="9" name="תיבת טקסט 8">
            <a:extLst>
              <a:ext uri="{FF2B5EF4-FFF2-40B4-BE49-F238E27FC236}">
                <a16:creationId xmlns:a16="http://schemas.microsoft.com/office/drawing/2014/main" id="{BB9293C7-9480-3152-4BD1-04B58DC9A715}"/>
              </a:ext>
            </a:extLst>
          </p:cNvPr>
          <p:cNvSpPr txBox="1"/>
          <p:nvPr/>
        </p:nvSpPr>
        <p:spPr>
          <a:xfrm>
            <a:off x="99374" y="136774"/>
            <a:ext cx="11787826" cy="615553"/>
          </a:xfrm>
          <a:prstGeom prst="rect">
            <a:avLst/>
          </a:prstGeom>
          <a:solidFill>
            <a:srgbClr val="FFFF00"/>
          </a:solidFill>
          <a:ln w="38100">
            <a:solidFill>
              <a:srgbClr val="0000FF"/>
            </a:solidFill>
          </a:ln>
        </p:spPr>
        <p:txBody>
          <a:bodyPr wrap="square">
            <a:spAutoFit/>
          </a:bodyPr>
          <a:lstStyle/>
          <a:p>
            <a:r>
              <a:rPr lang="he-IL" sz="1600" b="1" i="0" dirty="0">
                <a:effectLst/>
                <a:latin typeface="David" panose="020E0502060401010101" pitchFamily="34" charset="-79"/>
                <a:cs typeface="David" panose="020E0502060401010101" pitchFamily="34" charset="-79"/>
              </a:rPr>
              <a:t>מְכַסֶּה אֶת הַמַּצּוֹת וּמַגְבִּיהַ אֶת הַכּוֹס.</a:t>
            </a:r>
          </a:p>
          <a:p>
            <a:r>
              <a:rPr lang="he-IL" b="1" i="0" dirty="0">
                <a:solidFill>
                  <a:srgbClr val="FF0000"/>
                </a:solidFill>
                <a:effectLst/>
                <a:latin typeface="David" panose="020E0502060401010101" pitchFamily="34" charset="-79"/>
                <a:cs typeface="David" panose="020E0502060401010101" pitchFamily="34" charset="-79"/>
              </a:rPr>
              <a:t>וְהִיא שֶׁעָמְדָה לַאֲבוֹתֵינוּ וְלָנוּ, שֶׁלֹּא אֶחָד בִּלְבָד עָמַד עָלֵינוּ לְכַלּוֹתֵנוּ, </a:t>
            </a:r>
            <a:r>
              <a:rPr lang="he-IL" b="1" i="0" dirty="0">
                <a:solidFill>
                  <a:srgbClr val="0000FF"/>
                </a:solidFill>
                <a:effectLst/>
                <a:latin typeface="David" panose="020E0502060401010101" pitchFamily="34" charset="-79"/>
                <a:cs typeface="David" panose="020E0502060401010101" pitchFamily="34" charset="-79"/>
              </a:rPr>
              <a:t>אֶלָּא שֶׁבְּכָל דּוֹר וָדוֹר עוֹמְדִים עָלֵינוּ לְכַלּוֹתֵנוּ, וְהַקָּדוֹשׁ בָּרוּךְ הוּא מַצִּילֵנוּ מִיָּדָם.</a:t>
            </a:r>
            <a:endParaRPr lang="he-IL" b="1" dirty="0">
              <a:solidFill>
                <a:srgbClr val="0000FF"/>
              </a:solidFill>
            </a:endParaRPr>
          </a:p>
        </p:txBody>
      </p:sp>
      <p:pic>
        <p:nvPicPr>
          <p:cNvPr id="10" name="תמונה 9">
            <a:extLst>
              <a:ext uri="{FF2B5EF4-FFF2-40B4-BE49-F238E27FC236}">
                <a16:creationId xmlns:a16="http://schemas.microsoft.com/office/drawing/2014/main" id="{7543FD0A-A204-58DE-30C6-C9F72576C852}"/>
              </a:ext>
            </a:extLst>
          </p:cNvPr>
          <p:cNvPicPr>
            <a:picLocks noChangeAspect="1"/>
          </p:cNvPicPr>
          <p:nvPr/>
        </p:nvPicPr>
        <p:blipFill>
          <a:blip r:embed="rId3"/>
          <a:srcRect b="18286"/>
          <a:stretch/>
        </p:blipFill>
        <p:spPr>
          <a:xfrm>
            <a:off x="983078" y="1010734"/>
            <a:ext cx="3448090" cy="499438"/>
          </a:xfrm>
          <a:prstGeom prst="rect">
            <a:avLst/>
          </a:prstGeom>
          <a:ln w="38100">
            <a:solidFill>
              <a:srgbClr val="0000FF"/>
            </a:solidFill>
          </a:ln>
        </p:spPr>
      </p:pic>
      <p:pic>
        <p:nvPicPr>
          <p:cNvPr id="11" name="תמונה 10">
            <a:extLst>
              <a:ext uri="{FF2B5EF4-FFF2-40B4-BE49-F238E27FC236}">
                <a16:creationId xmlns:a16="http://schemas.microsoft.com/office/drawing/2014/main" id="{B29A8FDE-F2D8-A4EB-3BD7-5B6FABD123B5}"/>
              </a:ext>
            </a:extLst>
          </p:cNvPr>
          <p:cNvPicPr>
            <a:picLocks noChangeAspect="1"/>
          </p:cNvPicPr>
          <p:nvPr/>
        </p:nvPicPr>
        <p:blipFill>
          <a:blip r:embed="rId4"/>
          <a:stretch>
            <a:fillRect/>
          </a:stretch>
        </p:blipFill>
        <p:spPr>
          <a:xfrm>
            <a:off x="613567" y="6505117"/>
            <a:ext cx="2085013" cy="432854"/>
          </a:xfrm>
          <a:prstGeom prst="rect">
            <a:avLst/>
          </a:prstGeom>
          <a:ln w="38100">
            <a:noFill/>
          </a:ln>
        </p:spPr>
      </p:pic>
    </p:spTree>
    <p:extLst>
      <p:ext uri="{BB962C8B-B14F-4D97-AF65-F5344CB8AC3E}">
        <p14:creationId xmlns:p14="http://schemas.microsoft.com/office/powerpoint/2010/main" val="3151342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1AEA2-56E7-573D-7C5E-FBE581ED5DF9}"/>
            </a:ext>
          </a:extLst>
        </p:cNvPr>
        <p:cNvGrpSpPr/>
        <p:nvPr/>
      </p:nvGrpSpPr>
      <p:grpSpPr>
        <a:xfrm>
          <a:off x="0" y="0"/>
          <a:ext cx="0" cy="0"/>
          <a:chOff x="0" y="0"/>
          <a:chExt cx="0" cy="0"/>
        </a:xfrm>
      </p:grpSpPr>
      <p:pic>
        <p:nvPicPr>
          <p:cNvPr id="89090" name="Picture 32">
            <a:extLst>
              <a:ext uri="{FF2B5EF4-FFF2-40B4-BE49-F238E27FC236}">
                <a16:creationId xmlns:a16="http://schemas.microsoft.com/office/drawing/2014/main" id="{09734F50-12A2-9E47-5544-4DB5FC414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125" y="1329263"/>
            <a:ext cx="3825921" cy="254734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9092" name="Picture 4" descr="קובץ:Coat of arms of Israel.svg">
            <a:extLst>
              <a:ext uri="{FF2B5EF4-FFF2-40B4-BE49-F238E27FC236}">
                <a16:creationId xmlns:a16="http://schemas.microsoft.com/office/drawing/2014/main" id="{1EAFAE4E-3C24-CA86-5760-D90210D41A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694" y="4611897"/>
            <a:ext cx="928688" cy="1141413"/>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9095" name="TextBox 2">
            <a:extLst>
              <a:ext uri="{FF2B5EF4-FFF2-40B4-BE49-F238E27FC236}">
                <a16:creationId xmlns:a16="http://schemas.microsoft.com/office/drawing/2014/main" id="{E9572156-0B38-7C75-C153-BB5793714045}"/>
              </a:ext>
            </a:extLst>
          </p:cNvPr>
          <p:cNvSpPr txBox="1">
            <a:spLocks noChangeArrowheads="1"/>
          </p:cNvSpPr>
          <p:nvPr/>
        </p:nvSpPr>
        <p:spPr bwMode="auto">
          <a:xfrm>
            <a:off x="847467" y="3670080"/>
            <a:ext cx="3409908" cy="33855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a:spcBef>
                <a:spcPct val="0"/>
              </a:spcBef>
              <a:buFontTx/>
              <a:buNone/>
            </a:pPr>
            <a:r>
              <a:rPr lang="he-IL" altLang="he-IL" sz="1600" b="1" dirty="0"/>
              <a:t>הרב הרצוג עם ד"ר נכון ליד שער טיטוס</a:t>
            </a:r>
          </a:p>
        </p:txBody>
      </p:sp>
      <p:pic>
        <p:nvPicPr>
          <p:cNvPr id="3" name="תמונה 2">
            <a:extLst>
              <a:ext uri="{FF2B5EF4-FFF2-40B4-BE49-F238E27FC236}">
                <a16:creationId xmlns:a16="http://schemas.microsoft.com/office/drawing/2014/main" id="{C207A473-6A34-CC04-4764-91D56F6E7A3E}"/>
              </a:ext>
            </a:extLst>
          </p:cNvPr>
          <p:cNvPicPr>
            <a:picLocks noChangeAspect="1"/>
          </p:cNvPicPr>
          <p:nvPr/>
        </p:nvPicPr>
        <p:blipFill>
          <a:blip r:embed="rId4"/>
          <a:stretch>
            <a:fillRect/>
          </a:stretch>
        </p:blipFill>
        <p:spPr>
          <a:xfrm>
            <a:off x="1484694" y="1244911"/>
            <a:ext cx="2106972" cy="2425169"/>
          </a:xfrm>
          <a:prstGeom prst="rect">
            <a:avLst/>
          </a:prstGeom>
          <a:ln w="38100">
            <a:solidFill>
              <a:srgbClr val="FF0000"/>
            </a:solidFill>
          </a:ln>
        </p:spPr>
      </p:pic>
      <p:sp>
        <p:nvSpPr>
          <p:cNvPr id="4" name="Text Box 35">
            <a:extLst>
              <a:ext uri="{FF2B5EF4-FFF2-40B4-BE49-F238E27FC236}">
                <a16:creationId xmlns:a16="http://schemas.microsoft.com/office/drawing/2014/main" id="{66A5EDE7-2FD7-9EC6-856B-7FA80648ADF6}"/>
              </a:ext>
            </a:extLst>
          </p:cNvPr>
          <p:cNvSpPr txBox="1">
            <a:spLocks noChangeArrowheads="1"/>
          </p:cNvSpPr>
          <p:nvPr/>
        </p:nvSpPr>
        <p:spPr bwMode="auto">
          <a:xfrm>
            <a:off x="3157630" y="4590484"/>
            <a:ext cx="8670925" cy="1384995"/>
          </a:xfrm>
          <a:prstGeom prst="rect">
            <a:avLst/>
          </a:prstGeom>
          <a:solidFill>
            <a:schemeClr val="bg1"/>
          </a:solidFill>
          <a:ln w="38100">
            <a:solidFill>
              <a:srgbClr val="0000FF"/>
            </a:solidFill>
            <a:miter lim="800000"/>
            <a:headEnd/>
            <a:tailEnd/>
          </a:ln>
          <a:effectLst/>
        </p:spPr>
        <p:txBody>
          <a:bodyPr>
            <a:spAutoFit/>
          </a:bodyPr>
          <a:lstStyle/>
          <a:p>
            <a:pPr algn="just">
              <a:spcBef>
                <a:spcPct val="50000"/>
              </a:spcBef>
              <a:defRPr/>
            </a:pPr>
            <a:r>
              <a:rPr lang="he-IL" sz="2800" b="1" dirty="0">
                <a:solidFill>
                  <a:srgbClr val="0000FF"/>
                </a:solidFill>
                <a:effectLst>
                  <a:outerShdw blurRad="38100" dist="38100" dir="2700000" algn="tl">
                    <a:srgbClr val="C0C0C0"/>
                  </a:outerShdw>
                </a:effectLst>
                <a:cs typeface="David" pitchFamily="2" charset="-79"/>
              </a:rPr>
              <a:t>"צאו וראו, עד כמה לא הרגישו אומות העולם שכל זמן שספר התורה בידינו, הרי המנורה תמשיך להעלות את אורה, </a:t>
            </a:r>
            <a:r>
              <a:rPr lang="he-IL" sz="2800" b="1" dirty="0">
                <a:solidFill>
                  <a:srgbClr val="FF0000"/>
                </a:solidFill>
                <a:effectLst>
                  <a:outerShdw blurRad="38100" dist="38100" dir="2700000" algn="tl">
                    <a:srgbClr val="C0C0C0"/>
                  </a:outerShdw>
                </a:effectLst>
                <a:cs typeface="David" pitchFamily="2" charset="-79"/>
              </a:rPr>
              <a:t>ואין בידי שום כוח אנושי לנצח את בית ישראל</a:t>
            </a:r>
            <a:r>
              <a:rPr lang="he-IL" sz="2800" b="1" dirty="0">
                <a:solidFill>
                  <a:srgbClr val="0000FF"/>
                </a:solidFill>
                <a:effectLst>
                  <a:outerShdw blurRad="38100" dist="38100" dir="2700000" algn="tl">
                    <a:srgbClr val="C0C0C0"/>
                  </a:outerShdw>
                </a:effectLst>
                <a:cs typeface="David" pitchFamily="2" charset="-79"/>
              </a:rPr>
              <a:t>!"</a:t>
            </a:r>
            <a:endParaRPr lang="en-US" sz="2800" b="1" dirty="0">
              <a:solidFill>
                <a:srgbClr val="0000FF"/>
              </a:solidFill>
              <a:effectLst>
                <a:outerShdw blurRad="38100" dist="38100" dir="2700000" algn="tl">
                  <a:srgbClr val="C0C0C0"/>
                </a:outerShdw>
              </a:effectLst>
              <a:cs typeface="David" pitchFamily="2" charset="-79"/>
            </a:endParaRPr>
          </a:p>
        </p:txBody>
      </p:sp>
      <p:sp>
        <p:nvSpPr>
          <p:cNvPr id="2" name="תיבת טקסט 1">
            <a:extLst>
              <a:ext uri="{FF2B5EF4-FFF2-40B4-BE49-F238E27FC236}">
                <a16:creationId xmlns:a16="http://schemas.microsoft.com/office/drawing/2014/main" id="{E9D58105-6C04-28A2-5C02-5CB67915393A}"/>
              </a:ext>
            </a:extLst>
          </p:cNvPr>
          <p:cNvSpPr txBox="1"/>
          <p:nvPr/>
        </p:nvSpPr>
        <p:spPr>
          <a:xfrm>
            <a:off x="99374" y="200955"/>
            <a:ext cx="11787826" cy="369332"/>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וְהִיא שֶׁעָמְדָה לַאֲבוֹתֵינוּ וְלָנוּ, שֶׁלֹּא אֶחָד בִּלְבָד עָמַד עָלֵינוּ לְכַלּוֹתֵנוּ, </a:t>
            </a:r>
            <a:r>
              <a:rPr lang="he-IL" b="1" i="0" dirty="0">
                <a:solidFill>
                  <a:srgbClr val="0000FF"/>
                </a:solidFill>
                <a:effectLst/>
                <a:latin typeface="David" panose="020E0502060401010101" pitchFamily="34" charset="-79"/>
                <a:cs typeface="David" panose="020E0502060401010101" pitchFamily="34" charset="-79"/>
              </a:rPr>
              <a:t>אֶלָּא שֶׁבְּכָל דּוֹר וָדוֹר עוֹמְדִים עָלֵינוּ לְכַלּוֹתֵנוּ, וְהַקָּדוֹשׁ בָּרוּךְ הוּא מַצִּילֵנוּ מִיָּדָם.</a:t>
            </a:r>
            <a:endParaRPr lang="he-IL" b="1" dirty="0">
              <a:solidFill>
                <a:srgbClr val="0000FF"/>
              </a:solidFill>
            </a:endParaRPr>
          </a:p>
        </p:txBody>
      </p:sp>
      <p:sp>
        <p:nvSpPr>
          <p:cNvPr id="5" name="תיבת טקסט 4">
            <a:extLst>
              <a:ext uri="{FF2B5EF4-FFF2-40B4-BE49-F238E27FC236}">
                <a16:creationId xmlns:a16="http://schemas.microsoft.com/office/drawing/2014/main" id="{03771BAA-95B3-1B3F-6EC0-03073E8989C0}"/>
              </a:ext>
            </a:extLst>
          </p:cNvPr>
          <p:cNvSpPr txBox="1"/>
          <p:nvPr/>
        </p:nvSpPr>
        <p:spPr>
          <a:xfrm>
            <a:off x="6230588" y="3894993"/>
            <a:ext cx="1104790" cy="338554"/>
          </a:xfrm>
          <a:prstGeom prst="rect">
            <a:avLst/>
          </a:prstGeom>
          <a:noFill/>
        </p:spPr>
        <p:txBody>
          <a:bodyPr wrap="none" rtlCol="1">
            <a:spAutoFit/>
          </a:bodyPr>
          <a:lstStyle/>
          <a:p>
            <a:r>
              <a:rPr lang="he-IL" sz="1600" b="1" dirty="0"/>
              <a:t>שער טיטוס</a:t>
            </a:r>
          </a:p>
        </p:txBody>
      </p:sp>
      <p:sp>
        <p:nvSpPr>
          <p:cNvPr id="7" name="Text Box 56">
            <a:extLst>
              <a:ext uri="{FF2B5EF4-FFF2-40B4-BE49-F238E27FC236}">
                <a16:creationId xmlns:a16="http://schemas.microsoft.com/office/drawing/2014/main" id="{10E79CCC-F52C-96A2-E0C1-53C6C63BD5CD}"/>
              </a:ext>
            </a:extLst>
          </p:cNvPr>
          <p:cNvSpPr txBox="1">
            <a:spLocks noChangeArrowheads="1"/>
          </p:cNvSpPr>
          <p:nvPr/>
        </p:nvSpPr>
        <p:spPr bwMode="auto">
          <a:xfrm>
            <a:off x="9169441" y="1307055"/>
            <a:ext cx="2717759" cy="2431435"/>
          </a:xfrm>
          <a:prstGeom prst="rect">
            <a:avLst/>
          </a:prstGeom>
          <a:solidFill>
            <a:srgbClr val="DAFFF1"/>
          </a:solidFill>
          <a:ln w="38100">
            <a:solidFill>
              <a:srgbClr val="0000FF"/>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50000"/>
              </a:spcBef>
              <a:buFontTx/>
              <a:buNone/>
              <a:defRPr/>
            </a:pPr>
            <a:r>
              <a:rPr lang="he-IL" altLang="he-IL" sz="1600" b="1" dirty="0">
                <a:cs typeface="+mn-cs"/>
              </a:rPr>
              <a:t>לאחר השואה הרב הרצוג יצא ל'מסע הצלה', בו הוא פעל לפדיון אלפי ילדים יהודים ממנזרים ומבתי נוצרים.</a:t>
            </a:r>
          </a:p>
          <a:p>
            <a:pPr rtl="0">
              <a:spcBef>
                <a:spcPct val="50000"/>
              </a:spcBef>
              <a:buFontTx/>
              <a:buNone/>
              <a:defRPr/>
            </a:pPr>
            <a:r>
              <a:rPr lang="he-IL" altLang="he-IL" sz="1600" b="1" dirty="0">
                <a:solidFill>
                  <a:srgbClr val="FF0000"/>
                </a:solidFill>
                <a:cs typeface="+mn-cs"/>
              </a:rPr>
              <a:t>בז' באדר ב' תש"ו (1946), </a:t>
            </a:r>
            <a:r>
              <a:rPr lang="he-IL" altLang="he-IL" sz="1600" b="1" dirty="0">
                <a:cs typeface="+mn-cs"/>
              </a:rPr>
              <a:t>לאחר פגישתו עם האפיפיור בוותיקן (הוא סירב לסייע לו), הרב הרצוג הלך לשער טיטוס, </a:t>
            </a:r>
            <a:r>
              <a:rPr lang="he-IL" altLang="he-IL" sz="1600" b="1" dirty="0">
                <a:solidFill>
                  <a:srgbClr val="ED0000"/>
                </a:solidFill>
                <a:cs typeface="+mn-cs"/>
              </a:rPr>
              <a:t>שם אמר:</a:t>
            </a:r>
            <a:endParaRPr lang="en-US" altLang="he-IL" sz="1600" b="1" dirty="0">
              <a:solidFill>
                <a:srgbClr val="ED0000"/>
              </a:solidFill>
              <a:cs typeface="+mn-cs"/>
            </a:endParaRPr>
          </a:p>
        </p:txBody>
      </p:sp>
      <p:cxnSp>
        <p:nvCxnSpPr>
          <p:cNvPr id="8" name="מחבר חץ ישר 7">
            <a:extLst>
              <a:ext uri="{FF2B5EF4-FFF2-40B4-BE49-F238E27FC236}">
                <a16:creationId xmlns:a16="http://schemas.microsoft.com/office/drawing/2014/main" id="{4AA69C8D-CFCB-3208-EEF6-F33963E2C8F8}"/>
              </a:ext>
            </a:extLst>
          </p:cNvPr>
          <p:cNvCxnSpPr>
            <a:cxnSpLocks/>
          </p:cNvCxnSpPr>
          <p:nvPr/>
        </p:nvCxnSpPr>
        <p:spPr>
          <a:xfrm>
            <a:off x="11284302" y="3637472"/>
            <a:ext cx="301146" cy="1080832"/>
          </a:xfrm>
          <a:prstGeom prst="straightConnector1">
            <a:avLst/>
          </a:prstGeom>
          <a:ln>
            <a:solidFill>
              <a:srgbClr val="ED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42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3808-0579-4C51-8B8F-C97E78966EA0}"/>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10FE9F9F-BEFB-4F54-4C9A-F80222028610}"/>
              </a:ext>
            </a:extLst>
          </p:cNvPr>
          <p:cNvSpPr txBox="1">
            <a:spLocks noChangeArrowheads="1"/>
          </p:cNvSpPr>
          <p:nvPr/>
        </p:nvSpPr>
        <p:spPr bwMode="auto">
          <a:xfrm>
            <a:off x="4828032" y="689460"/>
            <a:ext cx="6961736" cy="584775"/>
          </a:xfrm>
          <a:prstGeom prst="rect">
            <a:avLst/>
          </a:prstGeom>
          <a:solidFill>
            <a:srgbClr val="FFFF00"/>
          </a:solidFill>
          <a:ln w="12700">
            <a:solidFill>
              <a:schemeClr val="tx1"/>
            </a:solidFill>
            <a:miter lim="800000"/>
            <a:headEnd/>
            <a:tailEnd/>
          </a:ln>
        </p:spPr>
        <p:txBody>
          <a:bodyPr wrap="square">
            <a:spAutoFit/>
          </a:bodyPr>
          <a:lstStyle>
            <a:lvl1pPr algn="r" rtl="1">
              <a:spcBef>
                <a:spcPct val="20000"/>
              </a:spcBef>
              <a:buClr>
                <a:srgbClr val="0BD0D9"/>
              </a:buClr>
              <a:buSzPct val="95000"/>
              <a:buFont typeface="Wingdings 2" pitchFamily="18" charset="2"/>
              <a:buChar char=""/>
              <a:defRPr sz="2600">
                <a:solidFill>
                  <a:schemeClr val="tx1"/>
                </a:solidFill>
                <a:latin typeface="Constantia" pitchFamily="18" charset="0"/>
                <a:cs typeface="David" pitchFamily="34" charset="-79"/>
              </a:defRPr>
            </a:lvl1pPr>
            <a:lvl2pPr marL="742950" indent="-285750" algn="r" rtl="1">
              <a:spcBef>
                <a:spcPct val="20000"/>
              </a:spcBef>
              <a:buClr>
                <a:schemeClr val="accent1"/>
              </a:buClr>
              <a:buSzPct val="85000"/>
              <a:buFont typeface="Wingdings 2" pitchFamily="18" charset="2"/>
              <a:buChar char=""/>
              <a:defRPr sz="2400">
                <a:solidFill>
                  <a:schemeClr val="tx1"/>
                </a:solidFill>
                <a:latin typeface="Constantia" pitchFamily="18" charset="0"/>
                <a:cs typeface="David" pitchFamily="34" charset="-79"/>
              </a:defRPr>
            </a:lvl2pPr>
            <a:lvl3pPr marL="1143000" indent="-228600" algn="r" rtl="1">
              <a:spcBef>
                <a:spcPct val="20000"/>
              </a:spcBef>
              <a:buClr>
                <a:schemeClr val="accent2"/>
              </a:buClr>
              <a:buSzPct val="70000"/>
              <a:buFont typeface="Wingdings 2" pitchFamily="18" charset="2"/>
              <a:buChar char=""/>
              <a:defRPr sz="2100">
                <a:solidFill>
                  <a:schemeClr val="tx1"/>
                </a:solidFill>
                <a:latin typeface="Constantia" pitchFamily="18" charset="0"/>
                <a:cs typeface="David" pitchFamily="34" charset="-79"/>
              </a:defRPr>
            </a:lvl3pPr>
            <a:lvl4pPr marL="1600200" indent="-228600" algn="r" rtl="1">
              <a:spcBef>
                <a:spcPct val="20000"/>
              </a:spcBef>
              <a:buClr>
                <a:srgbClr val="0BD0D9"/>
              </a:buClr>
              <a:buSzPct val="65000"/>
              <a:buFont typeface="Wingdings 2" pitchFamily="18" charset="2"/>
              <a:buChar char=""/>
              <a:defRPr sz="2000">
                <a:solidFill>
                  <a:schemeClr val="tx1"/>
                </a:solidFill>
                <a:latin typeface="Constantia" pitchFamily="18" charset="0"/>
                <a:cs typeface="David" pitchFamily="34" charset="-79"/>
              </a:defRPr>
            </a:lvl4pPr>
            <a:lvl5pPr marL="2057400" indent="-228600" algn="r" rtl="1">
              <a:spcBef>
                <a:spcPct val="20000"/>
              </a:spcBef>
              <a:buClr>
                <a:srgbClr val="10CF9B"/>
              </a:buClr>
              <a:buSzPct val="65000"/>
              <a:buFont typeface="Wingdings 2" pitchFamily="18" charset="2"/>
              <a:buChar char=""/>
              <a:defRPr sz="2000">
                <a:solidFill>
                  <a:schemeClr val="tx1"/>
                </a:solidFill>
                <a:latin typeface="Constantia" pitchFamily="18" charset="0"/>
                <a:cs typeface="David" pitchFamily="34" charset="-79"/>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9pPr>
          </a:lstStyle>
          <a:p>
            <a:pPr rtl="0" eaLnBrk="1" hangingPunct="1">
              <a:spcBef>
                <a:spcPct val="0"/>
              </a:spcBef>
              <a:buClrTx/>
              <a:buSzTx/>
              <a:buFontTx/>
              <a:buNone/>
            </a:pPr>
            <a:r>
              <a:rPr lang="he-IL" altLang="he-IL" sz="1600" b="1" dirty="0">
                <a:latin typeface="Arial" pitchFamily="34" charset="0"/>
                <a:cs typeface="Arial" pitchFamily="34" charset="0"/>
              </a:rPr>
              <a:t>"זה היום עשה ה' נגילה ונשמחה בו" – ל'יום הניצחון' וסיום מלחמת העולם השנייה, </a:t>
            </a:r>
          </a:p>
          <a:p>
            <a:pPr rtl="0" eaLnBrk="1" hangingPunct="1">
              <a:spcBef>
                <a:spcPct val="0"/>
              </a:spcBef>
              <a:buClrTx/>
              <a:buSzTx/>
              <a:buFontTx/>
              <a:buNone/>
            </a:pPr>
            <a:r>
              <a:rPr lang="he-IL" altLang="he-IL" sz="1600" b="1" dirty="0">
                <a:solidFill>
                  <a:srgbClr val="FF0000"/>
                </a:solidFill>
                <a:latin typeface="Arial" pitchFamily="34" charset="0"/>
                <a:cs typeface="Arial" pitchFamily="34" charset="0"/>
              </a:rPr>
              <a:t>כ"ו באייר תש"ה (1945) </a:t>
            </a:r>
            <a:endParaRPr lang="en-US" altLang="he-IL" sz="1600" b="1" dirty="0">
              <a:solidFill>
                <a:srgbClr val="FF0000"/>
              </a:solidFill>
              <a:latin typeface="Arial" pitchFamily="34" charset="0"/>
              <a:cs typeface="Arial" pitchFamily="34" charset="0"/>
            </a:endParaRPr>
          </a:p>
        </p:txBody>
      </p:sp>
      <p:pic>
        <p:nvPicPr>
          <p:cNvPr id="5" name="תמונה 4">
            <a:extLst>
              <a:ext uri="{FF2B5EF4-FFF2-40B4-BE49-F238E27FC236}">
                <a16:creationId xmlns:a16="http://schemas.microsoft.com/office/drawing/2014/main" id="{DBBEE761-7E3C-EA81-72F2-6167B8B63D17}"/>
              </a:ext>
            </a:extLst>
          </p:cNvPr>
          <p:cNvPicPr>
            <a:picLocks noChangeAspect="1"/>
          </p:cNvPicPr>
          <p:nvPr/>
        </p:nvPicPr>
        <p:blipFill>
          <a:blip r:embed="rId2">
            <a:biLevel thresh="50000"/>
          </a:blip>
          <a:srcRect l="36718"/>
          <a:stretch/>
        </p:blipFill>
        <p:spPr>
          <a:xfrm rot="5400000">
            <a:off x="5851214" y="707394"/>
            <a:ext cx="5171303" cy="6705804"/>
          </a:xfrm>
          <a:prstGeom prst="rect">
            <a:avLst/>
          </a:prstGeom>
          <a:ln w="38100">
            <a:solidFill>
              <a:srgbClr val="0000FF"/>
            </a:solidFill>
          </a:ln>
        </p:spPr>
      </p:pic>
      <p:sp>
        <p:nvSpPr>
          <p:cNvPr id="2" name="תיבת טקסט 1">
            <a:extLst>
              <a:ext uri="{FF2B5EF4-FFF2-40B4-BE49-F238E27FC236}">
                <a16:creationId xmlns:a16="http://schemas.microsoft.com/office/drawing/2014/main" id="{E2CC8E6D-F498-DC10-308F-3682288C7977}"/>
              </a:ext>
            </a:extLst>
          </p:cNvPr>
          <p:cNvSpPr txBox="1"/>
          <p:nvPr/>
        </p:nvSpPr>
        <p:spPr>
          <a:xfrm>
            <a:off x="5934455" y="212052"/>
            <a:ext cx="6055457" cy="369332"/>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שֶׁבְּכָל דּוֹר וָדוֹר עוֹמְדִים עָלֵינוּ לְכַלּוֹתֵנוּ, </a:t>
            </a:r>
            <a:r>
              <a:rPr lang="he-IL" b="1" i="0" dirty="0">
                <a:solidFill>
                  <a:srgbClr val="0000FF"/>
                </a:solidFill>
                <a:effectLst/>
                <a:latin typeface="David" panose="020E0502060401010101" pitchFamily="34" charset="-79"/>
                <a:cs typeface="David" panose="020E0502060401010101" pitchFamily="34" charset="-79"/>
              </a:rPr>
              <a:t>וְהַקָּדוֹשׁ בָּרוּךְ הוּא מַצִּילֵנוּ מִיָּדָם.</a:t>
            </a:r>
            <a:endParaRPr lang="he-IL" b="1" dirty="0">
              <a:solidFill>
                <a:srgbClr val="0000FF"/>
              </a:solidFill>
            </a:endParaRPr>
          </a:p>
        </p:txBody>
      </p:sp>
      <p:pic>
        <p:nvPicPr>
          <p:cNvPr id="3" name="תמונה 2">
            <a:extLst>
              <a:ext uri="{FF2B5EF4-FFF2-40B4-BE49-F238E27FC236}">
                <a16:creationId xmlns:a16="http://schemas.microsoft.com/office/drawing/2014/main" id="{CFDEDB4D-1DFD-1B44-2C0B-A86D355C22D0}"/>
              </a:ext>
            </a:extLst>
          </p:cNvPr>
          <p:cNvPicPr>
            <a:picLocks noChangeAspect="1"/>
          </p:cNvPicPr>
          <p:nvPr/>
        </p:nvPicPr>
        <p:blipFill>
          <a:blip r:embed="rId3"/>
          <a:srcRect l="47866" t="41239" r="4062"/>
          <a:stretch/>
        </p:blipFill>
        <p:spPr>
          <a:xfrm>
            <a:off x="608809" y="1374060"/>
            <a:ext cx="3006907" cy="4898724"/>
          </a:xfrm>
          <a:prstGeom prst="rect">
            <a:avLst/>
          </a:prstGeom>
          <a:ln w="38100">
            <a:solidFill>
              <a:srgbClr val="0000FF"/>
            </a:solidFill>
          </a:ln>
        </p:spPr>
      </p:pic>
      <p:sp>
        <p:nvSpPr>
          <p:cNvPr id="4" name="תיבת טקסט 3">
            <a:extLst>
              <a:ext uri="{FF2B5EF4-FFF2-40B4-BE49-F238E27FC236}">
                <a16:creationId xmlns:a16="http://schemas.microsoft.com/office/drawing/2014/main" id="{33291162-F818-21E3-C665-1486929C456E}"/>
              </a:ext>
            </a:extLst>
          </p:cNvPr>
          <p:cNvSpPr txBox="1"/>
          <p:nvPr/>
        </p:nvSpPr>
        <p:spPr>
          <a:xfrm>
            <a:off x="3756355" y="6373368"/>
            <a:ext cx="1327608" cy="338554"/>
          </a:xfrm>
          <a:prstGeom prst="rect">
            <a:avLst/>
          </a:prstGeom>
          <a:noFill/>
        </p:spPr>
        <p:txBody>
          <a:bodyPr wrap="none" rtlCol="1">
            <a:spAutoFit/>
          </a:bodyPr>
          <a:lstStyle/>
          <a:p>
            <a:r>
              <a:rPr lang="he-IL" sz="1600" b="1" dirty="0"/>
              <a:t>הגלגל, תש"ה</a:t>
            </a:r>
          </a:p>
        </p:txBody>
      </p:sp>
      <p:sp>
        <p:nvSpPr>
          <p:cNvPr id="10" name="תיבת טקסט 9">
            <a:extLst>
              <a:ext uri="{FF2B5EF4-FFF2-40B4-BE49-F238E27FC236}">
                <a16:creationId xmlns:a16="http://schemas.microsoft.com/office/drawing/2014/main" id="{0720D6FE-8E9A-40E8-9362-A3B41BA2860E}"/>
              </a:ext>
            </a:extLst>
          </p:cNvPr>
          <p:cNvSpPr txBox="1"/>
          <p:nvPr/>
        </p:nvSpPr>
        <p:spPr>
          <a:xfrm>
            <a:off x="275234" y="6325908"/>
            <a:ext cx="2231982" cy="338554"/>
          </a:xfrm>
          <a:prstGeom prst="rect">
            <a:avLst/>
          </a:prstGeom>
          <a:noFill/>
          <a:ln w="38100">
            <a:noFill/>
          </a:ln>
        </p:spPr>
        <p:txBody>
          <a:bodyPr wrap="square" rtlCol="1">
            <a:spAutoFit/>
          </a:bodyPr>
          <a:lstStyle/>
          <a:p>
            <a:r>
              <a:rPr lang="he-IL" sz="1600" b="1" dirty="0"/>
              <a:t>הצפה, י"ד ניסן תשט"ז</a:t>
            </a:r>
          </a:p>
        </p:txBody>
      </p:sp>
      <p:sp>
        <p:nvSpPr>
          <p:cNvPr id="9" name="תיבת טקסט 8">
            <a:extLst>
              <a:ext uri="{FF2B5EF4-FFF2-40B4-BE49-F238E27FC236}">
                <a16:creationId xmlns:a16="http://schemas.microsoft.com/office/drawing/2014/main" id="{D5D4E160-903E-1EF4-A8D9-F2DAFF0431BC}"/>
              </a:ext>
            </a:extLst>
          </p:cNvPr>
          <p:cNvSpPr txBox="1"/>
          <p:nvPr/>
        </p:nvSpPr>
        <p:spPr>
          <a:xfrm>
            <a:off x="502920" y="692679"/>
            <a:ext cx="3163262" cy="584775"/>
          </a:xfrm>
          <a:prstGeom prst="rect">
            <a:avLst/>
          </a:prstGeom>
          <a:solidFill>
            <a:srgbClr val="FFFF00"/>
          </a:solidFill>
          <a:ln w="12700">
            <a:solidFill>
              <a:schemeClr val="tx1"/>
            </a:solidFill>
          </a:ln>
        </p:spPr>
        <p:txBody>
          <a:bodyPr wrap="square">
            <a:spAutoFit/>
          </a:bodyPr>
          <a:lstStyle/>
          <a:p>
            <a:r>
              <a:rPr lang="he-IL" sz="1600" b="1" dirty="0"/>
              <a:t>דברי עידוד מול איום מצרים להשמיד </a:t>
            </a:r>
          </a:p>
          <a:p>
            <a:pPr algn="ctr"/>
            <a:r>
              <a:rPr lang="he-IL" sz="1600" b="1" dirty="0"/>
              <a:t>את מדינת ישראל</a:t>
            </a:r>
          </a:p>
        </p:txBody>
      </p:sp>
    </p:spTree>
    <p:extLst>
      <p:ext uri="{BB962C8B-B14F-4D97-AF65-F5344CB8AC3E}">
        <p14:creationId xmlns:p14="http://schemas.microsoft.com/office/powerpoint/2010/main" val="63369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3CFB5E7-1235-A85D-0077-11BF63836706}"/>
              </a:ext>
            </a:extLst>
          </p:cNvPr>
          <p:cNvPicPr>
            <a:picLocks noChangeAspect="1"/>
          </p:cNvPicPr>
          <p:nvPr/>
        </p:nvPicPr>
        <p:blipFill>
          <a:blip r:embed="rId2"/>
          <a:srcRect l="48702" t="16926" b="9811"/>
          <a:stretch/>
        </p:blipFill>
        <p:spPr>
          <a:xfrm>
            <a:off x="7503318" y="1163824"/>
            <a:ext cx="2752077" cy="5557988"/>
          </a:xfrm>
          <a:prstGeom prst="rect">
            <a:avLst/>
          </a:prstGeom>
          <a:ln w="38100">
            <a:solidFill>
              <a:srgbClr val="0000FF"/>
            </a:solidFill>
          </a:ln>
        </p:spPr>
      </p:pic>
      <p:pic>
        <p:nvPicPr>
          <p:cNvPr id="5" name="תמונה 4">
            <a:extLst>
              <a:ext uri="{FF2B5EF4-FFF2-40B4-BE49-F238E27FC236}">
                <a16:creationId xmlns:a16="http://schemas.microsoft.com/office/drawing/2014/main" id="{5CA6B868-78EC-A6B9-4EEA-43011FB5AF16}"/>
              </a:ext>
            </a:extLst>
          </p:cNvPr>
          <p:cNvPicPr>
            <a:picLocks noChangeAspect="1"/>
          </p:cNvPicPr>
          <p:nvPr/>
        </p:nvPicPr>
        <p:blipFill>
          <a:blip r:embed="rId3"/>
          <a:srcRect l="49400" r="2764" b="9795"/>
          <a:stretch/>
        </p:blipFill>
        <p:spPr>
          <a:xfrm>
            <a:off x="2368065" y="1163824"/>
            <a:ext cx="3062797" cy="2534681"/>
          </a:xfrm>
          <a:prstGeom prst="rect">
            <a:avLst/>
          </a:prstGeom>
          <a:ln w="38100">
            <a:solidFill>
              <a:srgbClr val="0000FF"/>
            </a:solidFill>
          </a:ln>
        </p:spPr>
      </p:pic>
      <p:sp>
        <p:nvSpPr>
          <p:cNvPr id="6" name="תיבת טקסט 5">
            <a:extLst>
              <a:ext uri="{FF2B5EF4-FFF2-40B4-BE49-F238E27FC236}">
                <a16:creationId xmlns:a16="http://schemas.microsoft.com/office/drawing/2014/main" id="{77003DE1-AABF-CBEE-951D-650BFFA9C054}"/>
              </a:ext>
            </a:extLst>
          </p:cNvPr>
          <p:cNvSpPr txBox="1"/>
          <p:nvPr/>
        </p:nvSpPr>
        <p:spPr>
          <a:xfrm>
            <a:off x="2160264" y="3696792"/>
            <a:ext cx="2052072" cy="338554"/>
          </a:xfrm>
          <a:prstGeom prst="rect">
            <a:avLst/>
          </a:prstGeom>
          <a:noFill/>
          <a:ln w="38100">
            <a:noFill/>
          </a:ln>
        </p:spPr>
        <p:txBody>
          <a:bodyPr wrap="square" rtlCol="1">
            <a:spAutoFit/>
          </a:bodyPr>
          <a:lstStyle/>
          <a:p>
            <a:r>
              <a:rPr lang="he-IL" sz="1600" b="1" dirty="0"/>
              <a:t>הצפה, י"ד ניסן תש"ג</a:t>
            </a:r>
          </a:p>
        </p:txBody>
      </p:sp>
      <p:sp>
        <p:nvSpPr>
          <p:cNvPr id="7" name="תיבת טקסט 6">
            <a:extLst>
              <a:ext uri="{FF2B5EF4-FFF2-40B4-BE49-F238E27FC236}">
                <a16:creationId xmlns:a16="http://schemas.microsoft.com/office/drawing/2014/main" id="{88CEDE20-A554-5CD3-9051-E5DA3CC01718}"/>
              </a:ext>
            </a:extLst>
          </p:cNvPr>
          <p:cNvSpPr txBox="1"/>
          <p:nvPr/>
        </p:nvSpPr>
        <p:spPr>
          <a:xfrm>
            <a:off x="5102352" y="136188"/>
            <a:ext cx="6773085" cy="369332"/>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 וָאֶעֱבֹר עָלַיִךְ וָאֶרְאֵךְ מִתְבּוֹסֶסֶת בְּדָמָיִךְ, </a:t>
            </a:r>
            <a:r>
              <a:rPr lang="he-IL" b="1" dirty="0">
                <a:solidFill>
                  <a:srgbClr val="0000FF"/>
                </a:solidFill>
                <a:latin typeface="David" panose="020E0502060401010101" pitchFamily="34" charset="-79"/>
                <a:cs typeface="David" panose="020E0502060401010101" pitchFamily="34" charset="-79"/>
              </a:rPr>
              <a:t>וָאֹמַר לָךְ בְּדָמַיִךְ חֲיִי, וָאֹמַר לָךְ בְּדָמַיִךְ חֲיִי.</a:t>
            </a:r>
          </a:p>
        </p:txBody>
      </p:sp>
      <p:sp>
        <p:nvSpPr>
          <p:cNvPr id="9" name="תיבת טקסט 8">
            <a:extLst>
              <a:ext uri="{FF2B5EF4-FFF2-40B4-BE49-F238E27FC236}">
                <a16:creationId xmlns:a16="http://schemas.microsoft.com/office/drawing/2014/main" id="{997AF14A-364B-4968-4EC5-B944B2CC8737}"/>
              </a:ext>
            </a:extLst>
          </p:cNvPr>
          <p:cNvSpPr txBox="1"/>
          <p:nvPr/>
        </p:nvSpPr>
        <p:spPr>
          <a:xfrm>
            <a:off x="3723437" y="626928"/>
            <a:ext cx="4745125" cy="369332"/>
          </a:xfrm>
          <a:prstGeom prst="rect">
            <a:avLst/>
          </a:prstGeom>
          <a:solidFill>
            <a:srgbClr val="FFFF00"/>
          </a:solidFill>
          <a:ln w="12700">
            <a:solidFill>
              <a:schemeClr val="tx1"/>
            </a:solidFill>
          </a:ln>
        </p:spPr>
        <p:txBody>
          <a:bodyPr wrap="square">
            <a:spAutoFit/>
          </a:bodyPr>
          <a:lstStyle/>
          <a:p>
            <a:r>
              <a:rPr lang="he-IL" b="1" dirty="0">
                <a:latin typeface="David" panose="020E0502060401010101" pitchFamily="34" charset="-79"/>
                <a:cs typeface="David" panose="020E0502060401010101" pitchFamily="34" charset="-79"/>
              </a:rPr>
              <a:t>וָאֹמַר לָךְ בְּדָמַיִךְ חֲיִי – למרות זאת עם ישראל חיה יחיה</a:t>
            </a:r>
            <a:endParaRPr lang="he-IL" dirty="0"/>
          </a:p>
        </p:txBody>
      </p:sp>
    </p:spTree>
    <p:extLst>
      <p:ext uri="{BB962C8B-B14F-4D97-AF65-F5344CB8AC3E}">
        <p14:creationId xmlns:p14="http://schemas.microsoft.com/office/powerpoint/2010/main" val="4252035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91067B3-906D-E5C1-1C7E-8B82BAE9D2FD}"/>
              </a:ext>
            </a:extLst>
          </p:cNvPr>
          <p:cNvSpPr txBox="1"/>
          <p:nvPr/>
        </p:nvSpPr>
        <p:spPr>
          <a:xfrm>
            <a:off x="457200" y="751344"/>
            <a:ext cx="11399520" cy="5355312"/>
          </a:xfrm>
          <a:prstGeom prst="rect">
            <a:avLst/>
          </a:prstGeom>
          <a:noFill/>
          <a:ln w="38100">
            <a:solidFill>
              <a:srgbClr val="0000FF"/>
            </a:solidFill>
          </a:ln>
        </p:spPr>
        <p:txBody>
          <a:bodyPr wrap="square">
            <a:spAutoFit/>
          </a:bodyPr>
          <a:lstStyle/>
          <a:p>
            <a:pPr algn="just"/>
            <a:r>
              <a:rPr lang="he-IL" b="1" dirty="0"/>
              <a:t>ועתה אחי, רבנים וראשי ישיבות חשובים, בעלי בתים נכבדים ויקרים, ראשי קהילות ונציגי </a:t>
            </a:r>
            <a:r>
              <a:rPr lang="he-IL" b="1" dirty="0" err="1"/>
              <a:t>הסתדרויות</a:t>
            </a:r>
            <a:r>
              <a:rPr lang="he-IL" b="1" dirty="0"/>
              <a:t> ציבוריות בפולניה, </a:t>
            </a:r>
          </a:p>
          <a:p>
            <a:pPr algn="just"/>
            <a:r>
              <a:rPr lang="he-IL" dirty="0"/>
              <a:t>הנה אני מקבל מידכם את ספר התורה הזה הספוג מדם ישראל הנקי, על מנת להביאו ארצה. אילו זכתה ארץ פולניה, </a:t>
            </a:r>
            <a:r>
              <a:rPr lang="he-IL" dirty="0" err="1"/>
              <a:t>היתה</a:t>
            </a:r>
            <a:r>
              <a:rPr lang="he-IL" dirty="0"/>
              <a:t> התורה שהאירה מכאן לכל בית ישראל בעולם כולו, ממשיכה להבהיק את קרני אורה הגדול והקדוש. עכשיו שפולניה לא זכתה, הרי נדעך אור התורה בארץ הזאת ונסתיימה התקופה המזהירה של יהדות פולין תוך מבול של דם ואש ודמע. </a:t>
            </a:r>
            <a:r>
              <a:rPr lang="he-IL" b="1" dirty="0"/>
              <a:t>ואולם, כבר מאיר ובא אור חדש בציון, כבר התבססו שמה מבצרי תורה אדירים בהר הקודש בירושלים וגם בישוב החדש, להאיר ולהקרין אורות הקודש לכל בית ישראל. </a:t>
            </a:r>
          </a:p>
          <a:p>
            <a:pPr algn="just"/>
            <a:endParaRPr lang="he-IL" dirty="0"/>
          </a:p>
          <a:p>
            <a:pPr algn="just"/>
            <a:r>
              <a:rPr lang="he-IL" b="1" dirty="0"/>
              <a:t>בדמיך חיי</a:t>
            </a:r>
          </a:p>
          <a:p>
            <a:pPr algn="just"/>
            <a:r>
              <a:rPr lang="he-IL" dirty="0"/>
              <a:t>אחינו היקרים, התורה הזאת והדם הטהור הזה שניהם קודש. זכרו את דברי הנביא יחזקאל (</a:t>
            </a:r>
            <a:r>
              <a:rPr lang="he-IL" dirty="0" err="1"/>
              <a:t>טז</a:t>
            </a:r>
            <a:r>
              <a:rPr lang="he-IL" dirty="0"/>
              <a:t>, ו) </a:t>
            </a:r>
            <a:r>
              <a:rPr lang="he-IL" b="1" dirty="0"/>
              <a:t>"ואעבר עליך ואראך מתבוססת בדמיך ואמר לך בדמיך חיי ואמר לך בדמיך חיי". בדם הזה נחיה; הדם הזה שנשפך על התורה, תורת חיים, מקור חיי-עולם של עם ישראל, הוא </a:t>
            </a:r>
            <a:r>
              <a:rPr lang="he-IL" b="1" dirty="0" err="1"/>
              <a:t>יהפך</a:t>
            </a:r>
            <a:r>
              <a:rPr lang="he-IL" b="1" dirty="0"/>
              <a:t> לנו לטל של תחיה; הוא יכפר וירצה על בית ישראל כולו; בדם הזה נשוב </a:t>
            </a:r>
            <a:r>
              <a:rPr lang="he-IL" b="1" dirty="0" err="1"/>
              <a:t>לתחיה</a:t>
            </a:r>
            <a:r>
              <a:rPr lang="he-IL" b="1" dirty="0"/>
              <a:t>, </a:t>
            </a:r>
            <a:r>
              <a:rPr lang="he-IL" b="1" dirty="0" err="1"/>
              <a:t>לתחית</a:t>
            </a:r>
            <a:r>
              <a:rPr lang="he-IL" b="1" dirty="0"/>
              <a:t> עולמים. </a:t>
            </a:r>
            <a:r>
              <a:rPr lang="he-IL" dirty="0"/>
              <a:t>כבר נתקיים: "בצר לך ומצאוך כל הדברים האלה באחרית הימים" הבה נקיים אנחנו מה שכתוב להלן: "ושבת עד ה' א-</a:t>
            </a:r>
            <a:r>
              <a:rPr lang="he-IL" dirty="0" err="1"/>
              <a:t>להיך</a:t>
            </a:r>
            <a:r>
              <a:rPr lang="he-IL" dirty="0"/>
              <a:t>", והקדוש ברוך הוא יקיים את הבטחתו: "ושב ה' אל-</a:t>
            </a:r>
            <a:r>
              <a:rPr lang="he-IL" dirty="0" err="1"/>
              <a:t>היך</a:t>
            </a:r>
            <a:r>
              <a:rPr lang="he-IL" dirty="0"/>
              <a:t>... וקבצך מכל העמים אשר הפיצך... שמה" (דברים ל, ג). </a:t>
            </a:r>
          </a:p>
          <a:p>
            <a:pPr algn="just"/>
            <a:endParaRPr lang="he-IL" dirty="0"/>
          </a:p>
          <a:p>
            <a:pPr algn="just"/>
            <a:r>
              <a:rPr lang="he-IL" b="1" dirty="0"/>
              <a:t>אלוקינו ואלוקי אבותינו, </a:t>
            </a:r>
          </a:p>
          <a:p>
            <a:pPr algn="just"/>
            <a:r>
              <a:rPr lang="he-IL" dirty="0"/>
              <a:t>ברך את שארית ישראל בפולניה, בכל מקום שהם, ברך את בית ישראל כולו בארץ ובתפוצות, בברכה המשלשת בתורה הכתובה על ידי משה עבדך, האמורה מפי אהרן ובניו כהנים עם </a:t>
            </a:r>
            <a:r>
              <a:rPr lang="he-IL" dirty="0" err="1"/>
              <a:t>קדושך</a:t>
            </a:r>
            <a:r>
              <a:rPr lang="he-IL" dirty="0"/>
              <a:t>, כאמור: יברכך ה' וישמרך, </a:t>
            </a:r>
            <a:r>
              <a:rPr lang="he-IL" dirty="0" err="1"/>
              <a:t>יאר</a:t>
            </a:r>
            <a:r>
              <a:rPr lang="he-IL" dirty="0"/>
              <a:t> ה' פניו אליך ויחנך, </a:t>
            </a:r>
            <a:r>
              <a:rPr lang="he-IL" dirty="0" err="1"/>
              <a:t>ישא</a:t>
            </a:r>
            <a:r>
              <a:rPr lang="he-IL" dirty="0"/>
              <a:t> ה' פניו אליך וישם לך שלום. שים שלום, חיים, טובה וברכה על השארית הזאת, ועל שארית ישראל בכל מקום שהם, ועל עם ישראל כולו מסוף העולם ועד סופו. </a:t>
            </a:r>
          </a:p>
        </p:txBody>
      </p:sp>
      <p:sp>
        <p:nvSpPr>
          <p:cNvPr id="5" name="תיבת טקסט 4">
            <a:extLst>
              <a:ext uri="{FF2B5EF4-FFF2-40B4-BE49-F238E27FC236}">
                <a16:creationId xmlns:a16="http://schemas.microsoft.com/office/drawing/2014/main" id="{C4FF0F9B-F74E-2542-7C6C-E759B17D4E4D}"/>
              </a:ext>
            </a:extLst>
          </p:cNvPr>
          <p:cNvSpPr txBox="1"/>
          <p:nvPr/>
        </p:nvSpPr>
        <p:spPr>
          <a:xfrm>
            <a:off x="182880" y="6036856"/>
            <a:ext cx="5602986" cy="584775"/>
          </a:xfrm>
          <a:prstGeom prst="rect">
            <a:avLst/>
          </a:prstGeom>
          <a:noFill/>
        </p:spPr>
        <p:txBody>
          <a:bodyPr wrap="square">
            <a:spAutoFit/>
          </a:bodyPr>
          <a:lstStyle/>
          <a:p>
            <a:r>
              <a:rPr lang="he-IL" sz="1600" b="1" dirty="0"/>
              <a:t>נאום במסיבת קבלת פנים לכבודו מטעם 'ועד הקהילות של פולין',</a:t>
            </a:r>
          </a:p>
          <a:p>
            <a:r>
              <a:rPr lang="he-IL" sz="1600" b="1" dirty="0"/>
              <a:t>ורשה, ט"ו באב תש"ו </a:t>
            </a:r>
          </a:p>
        </p:txBody>
      </p:sp>
      <p:sp>
        <p:nvSpPr>
          <p:cNvPr id="2" name="תיבת טקסט 1">
            <a:extLst>
              <a:ext uri="{FF2B5EF4-FFF2-40B4-BE49-F238E27FC236}">
                <a16:creationId xmlns:a16="http://schemas.microsoft.com/office/drawing/2014/main" id="{9B9556F4-FA33-2A35-08BC-A43F7502ACB2}"/>
              </a:ext>
            </a:extLst>
          </p:cNvPr>
          <p:cNvSpPr txBox="1"/>
          <p:nvPr/>
        </p:nvSpPr>
        <p:spPr>
          <a:xfrm>
            <a:off x="4512259" y="172361"/>
            <a:ext cx="3289401" cy="369332"/>
          </a:xfrm>
          <a:prstGeom prst="rect">
            <a:avLst/>
          </a:prstGeom>
          <a:solidFill>
            <a:srgbClr val="FFFF00"/>
          </a:solidFill>
          <a:ln w="12700">
            <a:solidFill>
              <a:schemeClr val="tx1"/>
            </a:solidFill>
          </a:ln>
        </p:spPr>
        <p:txBody>
          <a:bodyPr wrap="square">
            <a:spAutoFit/>
          </a:bodyPr>
          <a:lstStyle/>
          <a:p>
            <a:r>
              <a:rPr lang="he-IL" b="1" dirty="0">
                <a:latin typeface="David" panose="020E0502060401010101" pitchFamily="34" charset="-79"/>
                <a:cs typeface="David" panose="020E0502060401010101" pitchFamily="34" charset="-79"/>
              </a:rPr>
              <a:t>הדם שנשפך – ייהפך לדם של תחייה</a:t>
            </a:r>
            <a:endParaRPr lang="he-IL" dirty="0"/>
          </a:p>
        </p:txBody>
      </p:sp>
      <p:sp>
        <p:nvSpPr>
          <p:cNvPr id="6" name="תיבת טקסט 5">
            <a:extLst>
              <a:ext uri="{FF2B5EF4-FFF2-40B4-BE49-F238E27FC236}">
                <a16:creationId xmlns:a16="http://schemas.microsoft.com/office/drawing/2014/main" id="{377024F1-22D9-A104-569E-90B6D378EF72}"/>
              </a:ext>
            </a:extLst>
          </p:cNvPr>
          <p:cNvSpPr txBox="1"/>
          <p:nvPr/>
        </p:nvSpPr>
        <p:spPr>
          <a:xfrm>
            <a:off x="7525512" y="6293596"/>
            <a:ext cx="4331208" cy="338554"/>
          </a:xfrm>
          <a:prstGeom prst="rect">
            <a:avLst/>
          </a:prstGeom>
          <a:solidFill>
            <a:srgbClr val="AAE571"/>
          </a:solidFill>
          <a:ln>
            <a:solidFill>
              <a:schemeClr val="tx1"/>
            </a:solidFill>
          </a:ln>
        </p:spPr>
        <p:txBody>
          <a:bodyPr wrap="square" rtlCol="1">
            <a:spAutoFit/>
          </a:bodyPr>
          <a:lstStyle/>
          <a:p>
            <a:r>
              <a:rPr lang="he-IL" sz="1600" b="1" dirty="0"/>
              <a:t>וראו עוד להלן בקטע: "דיינו – וְנָתַן לָנוּ אֶת הַתּוֹרָה"</a:t>
            </a:r>
          </a:p>
        </p:txBody>
      </p:sp>
    </p:spTree>
    <p:extLst>
      <p:ext uri="{BB962C8B-B14F-4D97-AF65-F5344CB8AC3E}">
        <p14:creationId xmlns:p14="http://schemas.microsoft.com/office/powerpoint/2010/main" val="2415865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4AAE0CA4-3227-2540-3999-B048390AAD04}"/>
              </a:ext>
            </a:extLst>
          </p:cNvPr>
          <p:cNvSpPr txBox="1"/>
          <p:nvPr/>
        </p:nvSpPr>
        <p:spPr>
          <a:xfrm>
            <a:off x="358140" y="1997839"/>
            <a:ext cx="11475720" cy="3139321"/>
          </a:xfrm>
          <a:prstGeom prst="rect">
            <a:avLst/>
          </a:prstGeom>
          <a:noFill/>
          <a:ln w="38100">
            <a:solidFill>
              <a:srgbClr val="0000FF"/>
            </a:solidFill>
          </a:ln>
        </p:spPr>
        <p:txBody>
          <a:bodyPr wrap="square">
            <a:spAutoFit/>
          </a:bodyPr>
          <a:lstStyle/>
          <a:p>
            <a:pPr algn="just"/>
            <a:r>
              <a:rPr lang="he-IL" dirty="0"/>
              <a:t>לפנים בדברי ימינו כשנגזרה על אבותינו גזרת גלות במדינה אחת, מצאו שערי מדינות אחרות פתוחים לפניהם, למשל כשנגזר גירוש על אבותינו בספרד, פתחה טורקיה את שעריה לרווחה וגולי ספרד מצאו בה מקלט בטוח, וגם בארצות אחרות ניתנה להם הרשות להיכנס ולהתיישב בהן. ואולם כעת אחינו האומללים בגרמניה ובאוסטריה ואחינו המדוכאים באיטליה ובאי רודוס, מוצאים את השערים, כמעט סגורים בפניהם באין מנוס ובאין מפלט. </a:t>
            </a:r>
          </a:p>
          <a:p>
            <a:pPr algn="just"/>
            <a:r>
              <a:rPr lang="he-IL" dirty="0"/>
              <a:t>בשעת צרה ומצוקה הלזו אין לנו על מי להישען אלא על אבינו שבשמים. נצא נא בעקבות אבותינו התמימים והישרים, כה עשו אבותינו מאז מעולם. "בך בטחו </a:t>
            </a:r>
            <a:r>
              <a:rPr lang="he-IL" dirty="0" err="1"/>
              <a:t>אבתינו</a:t>
            </a:r>
            <a:r>
              <a:rPr lang="he-IL" dirty="0"/>
              <a:t> בטחו </a:t>
            </a:r>
            <a:r>
              <a:rPr lang="he-IL" dirty="0" err="1"/>
              <a:t>ותפלטמו</a:t>
            </a:r>
            <a:r>
              <a:rPr lang="he-IL" dirty="0"/>
              <a:t>. אליך זעקו ונמלטו" (תהלים </a:t>
            </a:r>
            <a:r>
              <a:rPr lang="he-IL" dirty="0" err="1"/>
              <a:t>כב</a:t>
            </a:r>
            <a:r>
              <a:rPr lang="he-IL" dirty="0"/>
              <a:t>, ה-ו). </a:t>
            </a:r>
            <a:r>
              <a:rPr lang="he-IL" b="1" dirty="0"/>
              <a:t>כה נעשה גם אנחנו, מצוות עשה מן התורה, פוסק רבנו משה בן מימון ז"ל, לזעוק ולהריע על כל צרה שתבוא על הצבור ודבר זה הוא מדרכי התשובה</a:t>
            </a:r>
            <a:r>
              <a:rPr lang="he-IL" dirty="0"/>
              <a:t>. כלומר חובתנו הקדושה היא להכיר שהצרות באו בכדי לשבור את לבבנו, וכדי לזכך ולצרף אותנו בכור </a:t>
            </a:r>
            <a:r>
              <a:rPr lang="he-IL" dirty="0" err="1"/>
              <a:t>היסורים</a:t>
            </a:r>
            <a:r>
              <a:rPr lang="he-IL" dirty="0"/>
              <a:t>, למען נשוב בתשובה שלמה אל מקור חיינו היא האמונה הטהורה והצרופה בצור ישראל וגואלו, לתורתנו הקדושה, נשמת חיינו וסוד קיומנו הנפלא, ולמען נשוב גם אל ערש אומתנו, לציון בית חיינו אשר רבים מאחינו בהיותם חוסים בצל ממלכות כבירות ונאורות ונהנים משיווי זכויות, כמעט השכיחו את זכרה מלבם והמירו את </a:t>
            </a:r>
            <a:r>
              <a:rPr lang="he-IL" dirty="0" err="1"/>
              <a:t>אמם</a:t>
            </a:r>
            <a:r>
              <a:rPr lang="he-IL" dirty="0"/>
              <a:t> האבלה על בניה </a:t>
            </a:r>
            <a:r>
              <a:rPr lang="he-IL" dirty="0" err="1"/>
              <a:t>באמהות</a:t>
            </a:r>
            <a:r>
              <a:rPr lang="he-IL" dirty="0"/>
              <a:t> חורגות. </a:t>
            </a:r>
          </a:p>
        </p:txBody>
      </p:sp>
      <p:sp>
        <p:nvSpPr>
          <p:cNvPr id="8" name="Rectangle 1">
            <a:extLst>
              <a:ext uri="{FF2B5EF4-FFF2-40B4-BE49-F238E27FC236}">
                <a16:creationId xmlns:a16="http://schemas.microsoft.com/office/drawing/2014/main" id="{B10B4AF8-BCCC-1163-F3EE-7338C4F6EA31}"/>
              </a:ext>
            </a:extLst>
          </p:cNvPr>
          <p:cNvSpPr>
            <a:spLocks noChangeArrowheads="1"/>
          </p:cNvSpPr>
          <p:nvPr/>
        </p:nvSpPr>
        <p:spPr bwMode="auto">
          <a:xfrm>
            <a:off x="7709915" y="563769"/>
            <a:ext cx="4123945" cy="325074"/>
          </a:xfrm>
          <a:prstGeom prst="rect">
            <a:avLst/>
          </a:prstGeom>
          <a:solidFill>
            <a:srgbClr val="FFFF00"/>
          </a:solidFill>
          <a:ln>
            <a:solidFill>
              <a:schemeClr val="tx1"/>
            </a:solidFill>
          </a:ln>
          <a:effectLst/>
        </p:spPr>
        <p:txBody>
          <a:bodyPr vert="horz" wrap="square" lIns="0" tIns="31740" rIns="253920" bIns="1587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וַנִּצְעַק</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אֶל יְיָ </a:t>
            </a:r>
            <a:r>
              <a:rPr kumimoji="0" lang="he-IL" altLang="he-IL" b="1" i="0" u="none" strike="noStrike" cap="none" normalizeH="0" baseline="0" dirty="0" err="1">
                <a:ln>
                  <a:noFill/>
                </a:ln>
                <a:solidFill>
                  <a:srgbClr val="FF0000"/>
                </a:solidFill>
                <a:effectLst/>
                <a:latin typeface="David" panose="020E0502060401010101" pitchFamily="34" charset="-79"/>
                <a:cs typeface="David" panose="020E0502060401010101" pitchFamily="34" charset="-79"/>
              </a:rPr>
              <a:t>אֱלֹהֵי</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a:t>
            </a:r>
            <a:r>
              <a:rPr kumimoji="0" lang="he-IL" altLang="he-IL" b="1" i="0" u="none" strike="noStrike" cap="none" normalizeH="0" baseline="0" dirty="0" err="1">
                <a:ln>
                  <a:noFill/>
                </a:ln>
                <a:solidFill>
                  <a:srgbClr val="FF0000"/>
                </a:solidFill>
                <a:effectLst/>
                <a:latin typeface="David" panose="020E0502060401010101" pitchFamily="34" charset="-79"/>
                <a:cs typeface="David" panose="020E0502060401010101" pitchFamily="34" charset="-79"/>
              </a:rPr>
              <a:t>אֲבֹתֵינו</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וַיִּשְׁמַע יְיָ אֶת קֹלֵנו.ּ </a:t>
            </a:r>
          </a:p>
        </p:txBody>
      </p:sp>
      <p:sp>
        <p:nvSpPr>
          <p:cNvPr id="5" name="תיבת טקסט 4">
            <a:extLst>
              <a:ext uri="{FF2B5EF4-FFF2-40B4-BE49-F238E27FC236}">
                <a16:creationId xmlns:a16="http://schemas.microsoft.com/office/drawing/2014/main" id="{AB6E0A10-B3EE-0881-B481-36AC614EF74A}"/>
              </a:ext>
            </a:extLst>
          </p:cNvPr>
          <p:cNvSpPr txBox="1"/>
          <p:nvPr/>
        </p:nvSpPr>
        <p:spPr>
          <a:xfrm>
            <a:off x="4177111" y="1274064"/>
            <a:ext cx="3837778" cy="338554"/>
          </a:xfrm>
          <a:prstGeom prst="rect">
            <a:avLst/>
          </a:prstGeom>
          <a:solidFill>
            <a:srgbClr val="FFFF00"/>
          </a:solidFill>
          <a:ln>
            <a:solidFill>
              <a:schemeClr val="tx1"/>
            </a:solidFill>
          </a:ln>
        </p:spPr>
        <p:txBody>
          <a:bodyPr wrap="square">
            <a:spAutoFit/>
          </a:bodyPr>
          <a:lstStyle/>
          <a:p>
            <a:r>
              <a:rPr lang="he-IL" sz="1600" b="1" dirty="0"/>
              <a:t>קביעת יום תפילה וזעקה לאחר 'ליל הבדולח'</a:t>
            </a:r>
          </a:p>
        </p:txBody>
      </p:sp>
      <p:sp>
        <p:nvSpPr>
          <p:cNvPr id="6" name="תיבת טקסט 5">
            <a:extLst>
              <a:ext uri="{FF2B5EF4-FFF2-40B4-BE49-F238E27FC236}">
                <a16:creationId xmlns:a16="http://schemas.microsoft.com/office/drawing/2014/main" id="{0F5C66CE-C613-DCE2-A41E-9B782D32FC93}"/>
              </a:ext>
            </a:extLst>
          </p:cNvPr>
          <p:cNvSpPr txBox="1"/>
          <p:nvPr/>
        </p:nvSpPr>
        <p:spPr>
          <a:xfrm>
            <a:off x="7059168" y="5440530"/>
            <a:ext cx="4774692" cy="830997"/>
          </a:xfrm>
          <a:prstGeom prst="rect">
            <a:avLst/>
          </a:prstGeom>
          <a:solidFill>
            <a:srgbClr val="DAFFF1"/>
          </a:solidFill>
          <a:ln w="38100">
            <a:solidFill>
              <a:srgbClr val="0000FF"/>
            </a:solidFill>
          </a:ln>
        </p:spPr>
        <p:txBody>
          <a:bodyPr wrap="square">
            <a:spAutoFit/>
          </a:bodyPr>
          <a:lstStyle/>
          <a:p>
            <a:pPr algn="just"/>
            <a:r>
              <a:rPr lang="he-IL" sz="1600" b="1" dirty="0">
                <a:solidFill>
                  <a:srgbClr val="FF0000"/>
                </a:solidFill>
              </a:rPr>
              <a:t>'ליל הבדולח' – </a:t>
            </a:r>
            <a:r>
              <a:rPr lang="he-IL" sz="1600" b="1" dirty="0"/>
              <a:t>בלילה, </a:t>
            </a:r>
            <a:r>
              <a:rPr lang="he-IL" sz="1600" b="1" dirty="0">
                <a:solidFill>
                  <a:srgbClr val="FF0000"/>
                </a:solidFill>
              </a:rPr>
              <a:t>אור לט"ז בחשון תרצ"ט (1938), </a:t>
            </a:r>
            <a:r>
              <a:rPr lang="he-IL" sz="1600" b="1" dirty="0"/>
              <a:t>הגרמנים שרפו 1550 בתי כנסת בגרמניה ובאוסטריה, אלפי יהודים נהרגו ונפצעו, אלפים נלקחו למחנות ריכוז. </a:t>
            </a:r>
            <a:endParaRPr lang="he-IL" sz="1600" dirty="0"/>
          </a:p>
        </p:txBody>
      </p:sp>
    </p:spTree>
    <p:extLst>
      <p:ext uri="{BB962C8B-B14F-4D97-AF65-F5344CB8AC3E}">
        <p14:creationId xmlns:p14="http://schemas.microsoft.com/office/powerpoint/2010/main" val="1265845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04C1863-9291-057F-AA8B-DEF63DE91C8C}"/>
              </a:ext>
            </a:extLst>
          </p:cNvPr>
          <p:cNvSpPr txBox="1"/>
          <p:nvPr/>
        </p:nvSpPr>
        <p:spPr>
          <a:xfrm>
            <a:off x="832104" y="558480"/>
            <a:ext cx="11036808" cy="4247317"/>
          </a:xfrm>
          <a:prstGeom prst="rect">
            <a:avLst/>
          </a:prstGeom>
          <a:noFill/>
          <a:ln w="38100">
            <a:solidFill>
              <a:srgbClr val="0000FF"/>
            </a:solidFill>
          </a:ln>
        </p:spPr>
        <p:txBody>
          <a:bodyPr wrap="square">
            <a:spAutoFit/>
          </a:bodyPr>
          <a:lstStyle/>
          <a:p>
            <a:pPr algn="just"/>
            <a:r>
              <a:rPr lang="he-IL" b="1" dirty="0"/>
              <a:t>יחד עם התשובה תבוא התפילה, כי תשובה ותפילה וצדקה מעבירים את רוע הגזירה. </a:t>
            </a:r>
            <a:r>
              <a:rPr lang="he-IL" dirty="0"/>
              <a:t>נתפלל בלב נשבר ונדכא לשומר ישראל, אשר לא ינום ולא יישן, לרחם עלינו ועל פליטתנו, ולאמור למלאך המשחית הרף, ומתוך צרה להמציא לנו פדות ורווחה. ואל התשובה והתפילה נצרף את הצדקה. את לבבנו נקרע בתפילה ובצעקה, ואת ידינו פתוח נפתח להושיט עזרה לאחינו הדוויים הסחופים והמטורפים הטובעים בים של צרה. ונושיט יד עזרה במהרה להם ולילדיהם האומללים, לצעירי הצאן האובדות. </a:t>
            </a:r>
          </a:p>
          <a:p>
            <a:pPr algn="just"/>
            <a:r>
              <a:rPr lang="he-IL" dirty="0"/>
              <a:t>לפיכך הכרזנו על יום מחר, </a:t>
            </a:r>
            <a:r>
              <a:rPr lang="he-IL" b="1" dirty="0"/>
              <a:t>יום עשירי בטבת, </a:t>
            </a:r>
            <a:r>
              <a:rPr lang="he-IL" dirty="0"/>
              <a:t>שהוא יום תענית צבור מאז גלינו מארצנו, ליום תפילה ואבל לכל ישראל בארץ ובגולה. זה היום הוא תחילת הגלות, כי בו סמך </a:t>
            </a:r>
            <a:r>
              <a:rPr lang="he-IL" dirty="0" err="1"/>
              <a:t>נבוכדנאצר</a:t>
            </a:r>
            <a:r>
              <a:rPr lang="he-IL" dirty="0"/>
              <a:t> מלך בבל על ירושלים והביאה במצור ובמצוק, ועלול הוא היום הזה לעורר את הלבבות ולפתוח דרכי תשובה. יום תפילה הוא זה; יום אשר בו נבקש רחמים על אחינו כל בית ישראל הנתונים בצרה ובשביה; ויום אבל הוא על חילול המקדש והקודש, עלי חרבן בתי מקדש מעט ועל שריפת התורה בגרמניה ובאוסטריה. כן ביום [הזה]. </a:t>
            </a:r>
          </a:p>
          <a:p>
            <a:pPr algn="just"/>
            <a:r>
              <a:rPr lang="he-IL" dirty="0"/>
              <a:t>זכור נזכור לטובה ולברכה את חסידי אומות העולם באירופה ובארצות הברית, אשר הביעו את רגשי השתתפותם בצערנו הגדול והנורא, ואשר השמיעו את קולם במחאה </a:t>
            </a:r>
            <a:r>
              <a:rPr lang="he-IL" dirty="0" err="1"/>
              <a:t>נמרצה</a:t>
            </a:r>
            <a:r>
              <a:rPr lang="he-IL" dirty="0"/>
              <a:t> כנגד מעשי הרשע הפראי והתועבות והנאצות, שנעשו ושנעשים לאחינו האומללים, נער וזקן, טף ונשים. בו ביום נתפלל למי שלב מלכים ושרים בידו, להטות לטובת אחינו הנרדפים את לב העמים אשר לא נסחפו בזרם השנאה לישראל, וביחוד את לב ממלכת בריטניה האדירה, אשר בידה הפקידה ההשגחה העליונה את גורל ארצנו הקדושה. </a:t>
            </a:r>
          </a:p>
        </p:txBody>
      </p:sp>
      <p:sp>
        <p:nvSpPr>
          <p:cNvPr id="7" name="תיבת טקסט 6">
            <a:extLst>
              <a:ext uri="{FF2B5EF4-FFF2-40B4-BE49-F238E27FC236}">
                <a16:creationId xmlns:a16="http://schemas.microsoft.com/office/drawing/2014/main" id="{388C2F81-8C23-884C-0088-DF1D0C592FE1}"/>
              </a:ext>
            </a:extLst>
          </p:cNvPr>
          <p:cNvSpPr txBox="1"/>
          <p:nvPr/>
        </p:nvSpPr>
        <p:spPr>
          <a:xfrm>
            <a:off x="522432" y="4805797"/>
            <a:ext cx="2172761" cy="584775"/>
          </a:xfrm>
          <a:prstGeom prst="rect">
            <a:avLst/>
          </a:prstGeom>
          <a:noFill/>
        </p:spPr>
        <p:txBody>
          <a:bodyPr wrap="square">
            <a:spAutoFit/>
          </a:bodyPr>
          <a:lstStyle/>
          <a:p>
            <a:r>
              <a:rPr lang="he-IL" sz="1600" b="1" dirty="0"/>
              <a:t>דברים ברדיו ירושלים,</a:t>
            </a:r>
          </a:p>
          <a:p>
            <a:r>
              <a:rPr lang="he-IL" sz="1600" b="1" dirty="0"/>
              <a:t>ט' בטבת תרצ"ט </a:t>
            </a:r>
          </a:p>
        </p:txBody>
      </p:sp>
      <p:sp>
        <p:nvSpPr>
          <p:cNvPr id="2" name="תיבת טקסט 1">
            <a:extLst>
              <a:ext uri="{FF2B5EF4-FFF2-40B4-BE49-F238E27FC236}">
                <a16:creationId xmlns:a16="http://schemas.microsoft.com/office/drawing/2014/main" id="{3514D545-773A-313A-F945-20036551307F}"/>
              </a:ext>
            </a:extLst>
          </p:cNvPr>
          <p:cNvSpPr txBox="1"/>
          <p:nvPr/>
        </p:nvSpPr>
        <p:spPr>
          <a:xfrm>
            <a:off x="3319272" y="5468523"/>
            <a:ext cx="8549640" cy="830997"/>
          </a:xfrm>
          <a:prstGeom prst="rect">
            <a:avLst/>
          </a:prstGeom>
          <a:solidFill>
            <a:srgbClr val="DAFFF1"/>
          </a:solidFill>
          <a:ln w="38100">
            <a:solidFill>
              <a:srgbClr val="0000FF"/>
            </a:solidFill>
          </a:ln>
        </p:spPr>
        <p:txBody>
          <a:bodyPr wrap="square" rtlCol="1">
            <a:spAutoFit/>
          </a:bodyPr>
          <a:lstStyle/>
          <a:p>
            <a:pPr algn="just"/>
            <a:r>
              <a:rPr lang="he-IL" sz="1600" b="1" dirty="0">
                <a:solidFill>
                  <a:srgbClr val="FF0000"/>
                </a:solidFill>
              </a:rPr>
              <a:t>כ"א בחשון תרצ"ט (1938) </a:t>
            </a:r>
            <a:r>
              <a:rPr lang="he-IL" sz="1600" b="1" dirty="0"/>
              <a:t>– לאחר 'ליל הבדולח', הרב הרצוג קרא לכל מנהיגי העולם התרבותי - להשמיע קול מחאה נגד גרמניה. </a:t>
            </a:r>
          </a:p>
          <a:p>
            <a:pPr algn="just"/>
            <a:r>
              <a:rPr lang="he-IL" sz="1600" b="1" dirty="0">
                <a:solidFill>
                  <a:srgbClr val="0000FF"/>
                </a:solidFill>
              </a:rPr>
              <a:t>הוא קבע את י' בטבת כיום תפילה וזעקה למען היהודים שם. </a:t>
            </a:r>
            <a:r>
              <a:rPr lang="he-IL" sz="1600" b="1" dirty="0"/>
              <a:t>הוא טלפן לרבני העולם שיצטרפו לכך. </a:t>
            </a:r>
          </a:p>
        </p:txBody>
      </p:sp>
    </p:spTree>
    <p:extLst>
      <p:ext uri="{BB962C8B-B14F-4D97-AF65-F5344CB8AC3E}">
        <p14:creationId xmlns:p14="http://schemas.microsoft.com/office/powerpoint/2010/main" val="2459038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88" name="Text Box 56">
            <a:extLst>
              <a:ext uri="{FF2B5EF4-FFF2-40B4-BE49-F238E27FC236}">
                <a16:creationId xmlns:a16="http://schemas.microsoft.com/office/drawing/2014/main" id="{4E9401F9-A1B8-8825-FA1D-1B62C8FDAD09}"/>
              </a:ext>
            </a:extLst>
          </p:cNvPr>
          <p:cNvSpPr txBox="1">
            <a:spLocks noChangeArrowheads="1"/>
          </p:cNvSpPr>
          <p:nvPr/>
        </p:nvSpPr>
        <p:spPr bwMode="auto">
          <a:xfrm>
            <a:off x="3163160" y="962816"/>
            <a:ext cx="6284982" cy="338554"/>
          </a:xfrm>
          <a:prstGeom prst="rect">
            <a:avLst/>
          </a:prstGeom>
          <a:solidFill>
            <a:srgbClr val="FFFF00"/>
          </a:solidFill>
          <a:ln w="9525">
            <a:solidFill>
              <a:schemeClr val="tx1"/>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he-IL" altLang="he-IL" sz="1600" b="1" dirty="0">
                <a:cs typeface="+mn-cs"/>
              </a:rPr>
              <a:t>דרישה מהאפיפיור לקבל את הילדים היהודים שהיו במנזרים ובבתי נוצרים</a:t>
            </a:r>
            <a:endParaRPr lang="en-US" altLang="he-IL" sz="1600" b="1" dirty="0">
              <a:cs typeface="+mn-cs"/>
            </a:endParaRPr>
          </a:p>
        </p:txBody>
      </p:sp>
      <p:sp>
        <p:nvSpPr>
          <p:cNvPr id="44036" name="Text Box 6">
            <a:extLst>
              <a:ext uri="{FF2B5EF4-FFF2-40B4-BE49-F238E27FC236}">
                <a16:creationId xmlns:a16="http://schemas.microsoft.com/office/drawing/2014/main" id="{0EAF0630-F03B-DD49-3D4B-9901D5932C2A}"/>
              </a:ext>
            </a:extLst>
          </p:cNvPr>
          <p:cNvSpPr txBox="1">
            <a:spLocks noChangeArrowheads="1"/>
          </p:cNvSpPr>
          <p:nvPr/>
        </p:nvSpPr>
        <p:spPr bwMode="auto">
          <a:xfrm>
            <a:off x="10306642" y="2119314"/>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e-IL" altLang="he-IL" sz="1400" dirty="0"/>
              <a:t> </a:t>
            </a:r>
            <a:endParaRPr lang="en-US" altLang="he-IL" sz="1600" b="1" dirty="0"/>
          </a:p>
        </p:txBody>
      </p:sp>
      <p:sp>
        <p:nvSpPr>
          <p:cNvPr id="88072" name="Text Box 10">
            <a:extLst>
              <a:ext uri="{FF2B5EF4-FFF2-40B4-BE49-F238E27FC236}">
                <a16:creationId xmlns:a16="http://schemas.microsoft.com/office/drawing/2014/main" id="{897555E5-F4CD-F46E-09B0-0BB9D2103641}"/>
              </a:ext>
            </a:extLst>
          </p:cNvPr>
          <p:cNvSpPr txBox="1">
            <a:spLocks noChangeArrowheads="1"/>
          </p:cNvSpPr>
          <p:nvPr/>
        </p:nvSpPr>
        <p:spPr bwMode="auto">
          <a:xfrm>
            <a:off x="537552" y="1418201"/>
            <a:ext cx="11221375" cy="3046988"/>
          </a:xfrm>
          <a:prstGeom prst="rect">
            <a:avLst/>
          </a:prstGeom>
          <a:solidFill>
            <a:srgbClr val="DAFFF1"/>
          </a:solidFill>
          <a:ln w="38100">
            <a:solidFill>
              <a:srgbClr val="0000FF"/>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e-IL" altLang="he-IL" sz="1600" b="1" dirty="0"/>
              <a:t> </a:t>
            </a:r>
            <a:r>
              <a:rPr lang="he-IL" altLang="he-IL" sz="1600" b="1" dirty="0">
                <a:solidFill>
                  <a:srgbClr val="FF0000"/>
                </a:solidFill>
              </a:rPr>
              <a:t>ז' באדר ב' תש"ו (1946) </a:t>
            </a:r>
            <a:r>
              <a:rPr lang="he-IL" altLang="he-IL" sz="1600" b="1" dirty="0"/>
              <a:t>– לאחר השואה הרב הרצוג יצא ל'מסע הצלה' בו הוא פעל לפדיון אלפי ילדים יהודים ממנזרים ומבתי נוצרים. ביום זה הוא נפגש עם האפיפיור פיוס ה-12 ביום א' (דבר נדיר), בלשכתו, דברו ב-4 שפות. </a:t>
            </a:r>
          </a:p>
          <a:p>
            <a:pPr algn="just">
              <a:spcBef>
                <a:spcPct val="50000"/>
              </a:spcBef>
              <a:buNone/>
            </a:pPr>
            <a:r>
              <a:rPr lang="he-IL" altLang="he-IL" sz="1600" b="1" dirty="0"/>
              <a:t>הרב הרצוג באר את גודל האסון, ביקש ממנו לפרסם אגרת לראשי </a:t>
            </a:r>
            <a:r>
              <a:rPr lang="he-IL" altLang="he-IL" sz="1600" b="1" dirty="0" err="1"/>
              <a:t>הכנסיה</a:t>
            </a:r>
            <a:r>
              <a:rPr lang="he-IL" altLang="he-IL" sz="1600" b="1" dirty="0"/>
              <a:t> שיעזרו לו לפדות את הילדים היהודים מהמנזרים ומבתי נוצרים. להערכתו יש בפולין 3000 ילדים כאלה. תשובתו: הילדים כבר הוטבלו לא ניתן להחזירם. </a:t>
            </a:r>
          </a:p>
          <a:p>
            <a:pPr algn="just" eaLnBrk="1" hangingPunct="1">
              <a:spcBef>
                <a:spcPct val="50000"/>
              </a:spcBef>
              <a:buFontTx/>
              <a:buNone/>
            </a:pPr>
            <a:endParaRPr lang="he-IL" altLang="he-IL" sz="1600" b="1" dirty="0">
              <a:solidFill>
                <a:srgbClr val="FF0000"/>
              </a:solidFill>
            </a:endParaRPr>
          </a:p>
          <a:p>
            <a:pPr algn="just" eaLnBrk="1" hangingPunct="1">
              <a:spcBef>
                <a:spcPct val="50000"/>
              </a:spcBef>
              <a:buFontTx/>
              <a:buNone/>
            </a:pPr>
            <a:endParaRPr lang="he-IL" altLang="he-IL" sz="1600" b="1" dirty="0">
              <a:solidFill>
                <a:srgbClr val="FF0000"/>
              </a:solidFill>
            </a:endParaRPr>
          </a:p>
          <a:p>
            <a:pPr algn="just" eaLnBrk="1" hangingPunct="1">
              <a:spcBef>
                <a:spcPct val="50000"/>
              </a:spcBef>
              <a:buFontTx/>
              <a:buNone/>
            </a:pPr>
            <a:endParaRPr lang="he-IL" altLang="he-IL" sz="1600" b="1" dirty="0">
              <a:solidFill>
                <a:srgbClr val="FF0000"/>
              </a:solidFill>
            </a:endParaRPr>
          </a:p>
          <a:p>
            <a:pPr algn="just" eaLnBrk="1" hangingPunct="1">
              <a:spcBef>
                <a:spcPct val="50000"/>
              </a:spcBef>
              <a:buFontTx/>
              <a:buNone/>
            </a:pPr>
            <a:r>
              <a:rPr lang="he-IL" altLang="he-IL" sz="1600" b="1" dirty="0"/>
              <a:t>לא נתן אגרת! אמר: בכל מקום שתתקל בקשיים בהוצאתם, תפנה ישירות לוותיקן ותקבל עזרה. </a:t>
            </a:r>
          </a:p>
          <a:p>
            <a:pPr algn="just" eaLnBrk="1" hangingPunct="1">
              <a:spcBef>
                <a:spcPct val="50000"/>
              </a:spcBef>
              <a:buFontTx/>
              <a:buNone/>
            </a:pPr>
            <a:r>
              <a:rPr lang="he-IL" altLang="he-IL" sz="1600" b="1" dirty="0"/>
              <a:t>נסע לבקר את היהודים במחנות העקורים בדרום איטליה.</a:t>
            </a:r>
            <a:endParaRPr lang="he-IL" altLang="he-IL" sz="1600" b="1" dirty="0">
              <a:solidFill>
                <a:srgbClr val="FF0000"/>
              </a:solidFill>
            </a:endParaRPr>
          </a:p>
        </p:txBody>
      </p:sp>
      <p:sp>
        <p:nvSpPr>
          <p:cNvPr id="7" name="תיבת טקסט 6">
            <a:extLst>
              <a:ext uri="{FF2B5EF4-FFF2-40B4-BE49-F238E27FC236}">
                <a16:creationId xmlns:a16="http://schemas.microsoft.com/office/drawing/2014/main" id="{056DF5DA-F03A-1FF0-E022-E1714AEC55CF}"/>
              </a:ext>
            </a:extLst>
          </p:cNvPr>
          <p:cNvSpPr txBox="1">
            <a:spLocks noChangeArrowheads="1"/>
          </p:cNvSpPr>
          <p:nvPr/>
        </p:nvSpPr>
        <p:spPr bwMode="auto">
          <a:xfrm>
            <a:off x="768096" y="2607973"/>
            <a:ext cx="10886352" cy="11695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a:spcBef>
                <a:spcPct val="50000"/>
              </a:spcBef>
              <a:buFontTx/>
              <a:buNone/>
            </a:pPr>
            <a:r>
              <a:rPr lang="he-IL" altLang="he-IL" sz="2000" b="1" dirty="0">
                <a:solidFill>
                  <a:schemeClr val="bg1"/>
                </a:solidFill>
              </a:rPr>
              <a:t>הרב הרצוג השיב לאפיפיור:</a:t>
            </a:r>
          </a:p>
          <a:p>
            <a:pPr rtl="0">
              <a:spcBef>
                <a:spcPct val="50000"/>
              </a:spcBef>
              <a:buFontTx/>
              <a:buNone/>
            </a:pPr>
            <a:r>
              <a:rPr lang="he-IL" altLang="he-IL" sz="2000" b="1" dirty="0">
                <a:solidFill>
                  <a:srgbClr val="FFFF00"/>
                </a:solidFill>
              </a:rPr>
              <a:t>כיום כל ילד פירושו בשבילנו אלף ילדים, לאחר האסון הגדול אשר בא על עמנו. בעוד שלכנסיה הנוצרית בת מיליוני המאמינים, כל תוספת כזאת פעוטה היא בערכה.</a:t>
            </a:r>
            <a:endParaRPr lang="he-IL" altLang="he-IL" sz="2000" b="1" dirty="0">
              <a:solidFill>
                <a:schemeClr val="bg1"/>
              </a:solidFill>
            </a:endParaRPr>
          </a:p>
        </p:txBody>
      </p:sp>
      <p:sp>
        <p:nvSpPr>
          <p:cNvPr id="3" name="Text Box 11">
            <a:extLst>
              <a:ext uri="{FF2B5EF4-FFF2-40B4-BE49-F238E27FC236}">
                <a16:creationId xmlns:a16="http://schemas.microsoft.com/office/drawing/2014/main" id="{FDA21D36-1B47-7003-EE33-983CA076A78A}"/>
              </a:ext>
            </a:extLst>
          </p:cNvPr>
          <p:cNvSpPr txBox="1">
            <a:spLocks noChangeArrowheads="1"/>
          </p:cNvSpPr>
          <p:nvPr/>
        </p:nvSpPr>
        <p:spPr bwMode="auto">
          <a:xfrm>
            <a:off x="9268057" y="5147411"/>
            <a:ext cx="2545890" cy="584775"/>
          </a:xfrm>
          <a:prstGeom prst="rect">
            <a:avLst/>
          </a:prstGeom>
          <a:solidFill>
            <a:srgbClr val="DAFFF1"/>
          </a:solidFill>
          <a:ln w="38100">
            <a:solidFill>
              <a:srgbClr val="0000FF"/>
            </a:solidFill>
            <a:miter lim="800000"/>
            <a:headEnd/>
            <a:tailEnd/>
          </a:ln>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e-IL" altLang="he-IL" sz="1600" b="1" dirty="0"/>
              <a:t>לאחר שיצא מהוותיקן ביקש: </a:t>
            </a:r>
          </a:p>
          <a:p>
            <a:pPr eaLnBrk="1" hangingPunct="1">
              <a:spcBef>
                <a:spcPct val="0"/>
              </a:spcBef>
              <a:buFontTx/>
              <a:buNone/>
            </a:pPr>
            <a:r>
              <a:rPr lang="he-IL" altLang="he-IL" sz="1600" b="1" dirty="0"/>
              <a:t>"מקווה...מקווה".</a:t>
            </a:r>
            <a:endParaRPr lang="en-US" altLang="he-IL" sz="1600" b="1" dirty="0"/>
          </a:p>
        </p:txBody>
      </p:sp>
      <p:sp>
        <p:nvSpPr>
          <p:cNvPr id="2" name="Rectangle 1">
            <a:extLst>
              <a:ext uri="{FF2B5EF4-FFF2-40B4-BE49-F238E27FC236}">
                <a16:creationId xmlns:a16="http://schemas.microsoft.com/office/drawing/2014/main" id="{5A6F93D6-A469-7178-8475-822196F9C516}"/>
              </a:ext>
            </a:extLst>
          </p:cNvPr>
          <p:cNvSpPr>
            <a:spLocks noChangeArrowheads="1"/>
          </p:cNvSpPr>
          <p:nvPr/>
        </p:nvSpPr>
        <p:spPr bwMode="auto">
          <a:xfrm>
            <a:off x="4448030" y="164535"/>
            <a:ext cx="7425029" cy="602073"/>
          </a:xfrm>
          <a:prstGeom prst="rect">
            <a:avLst/>
          </a:prstGeom>
          <a:solidFill>
            <a:srgbClr val="FFFF00"/>
          </a:solidFill>
          <a:ln w="38100">
            <a:solidFill>
              <a:srgbClr val="0000FF"/>
            </a:solidFill>
          </a:ln>
          <a:effectLst/>
        </p:spPr>
        <p:txBody>
          <a:bodyPr vert="horz" wrap="none" lIns="0" tIns="31740" rIns="253920" bIns="1587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וַנִּצְעַק אֶל יְיָ </a:t>
            </a:r>
            <a:r>
              <a:rPr kumimoji="0" lang="he-IL" altLang="he-IL" b="1" i="0" u="none" strike="noStrike" cap="none" normalizeH="0" baseline="0" dirty="0" err="1">
                <a:ln>
                  <a:noFill/>
                </a:ln>
                <a:solidFill>
                  <a:srgbClr val="FF0000"/>
                </a:solidFill>
                <a:effectLst/>
                <a:latin typeface="David" panose="020E0502060401010101" pitchFamily="34" charset="-79"/>
                <a:cs typeface="David" panose="020E0502060401010101" pitchFamily="34" charset="-79"/>
              </a:rPr>
              <a:t>אֱלֹהֵי</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a:t>
            </a:r>
            <a:r>
              <a:rPr kumimoji="0" lang="he-IL" altLang="he-IL" b="1" i="0" u="none" strike="noStrike" cap="none" normalizeH="0" baseline="0" dirty="0" err="1">
                <a:ln>
                  <a:noFill/>
                </a:ln>
                <a:solidFill>
                  <a:srgbClr val="FF0000"/>
                </a:solidFill>
                <a:effectLst/>
                <a:latin typeface="David" panose="020E0502060401010101" pitchFamily="34" charset="-79"/>
                <a:cs typeface="David" panose="020E0502060401010101" pitchFamily="34" charset="-79"/>
              </a:rPr>
              <a:t>אֲבֹתֵינו</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וַיִּשְׁמַע יְיָ אֶת קֹלֵנוּ, וַיַּרְא אֶת עָנְיֵנוּ וְאֶת </a:t>
            </a: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עֲמָלֵנוּ</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וְאֶת לַחֲצֵנוּ.</a:t>
            </a:r>
          </a:p>
          <a:p>
            <a:pPr marL="457200" marR="0" lvl="1" indent="-45720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וְאֶת עֲמָלֵנוּ </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a:t>
            </a: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אֵלּוּ הַבָּנִים, </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כְּמָה שֶׁנֶּאֱמַר: כָּל הַבֵּן הַיִּלּוֹד </a:t>
            </a:r>
            <a:r>
              <a:rPr kumimoji="0" lang="he-IL" altLang="he-IL" b="1" i="0" u="none" strike="noStrike" cap="none" normalizeH="0" baseline="0" dirty="0" err="1">
                <a:ln>
                  <a:noFill/>
                </a:ln>
                <a:solidFill>
                  <a:srgbClr val="202122"/>
                </a:solidFill>
                <a:effectLst/>
                <a:latin typeface="David" panose="020E0502060401010101" pitchFamily="34" charset="-79"/>
                <a:cs typeface="David" panose="020E0502060401010101" pitchFamily="34" charset="-79"/>
              </a:rPr>
              <a:t>הַיְאֹרָה</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תַּשְׁלִיכֻהוּ וְכָל הַבַּת תְּחַיּוּן.</a:t>
            </a:r>
          </a:p>
        </p:txBody>
      </p:sp>
      <p:pic>
        <p:nvPicPr>
          <p:cNvPr id="8" name="תמונה 7">
            <a:extLst>
              <a:ext uri="{FF2B5EF4-FFF2-40B4-BE49-F238E27FC236}">
                <a16:creationId xmlns:a16="http://schemas.microsoft.com/office/drawing/2014/main" id="{D501BC59-927B-4D9B-6FDF-5B0DF258322E}"/>
              </a:ext>
            </a:extLst>
          </p:cNvPr>
          <p:cNvPicPr>
            <a:picLocks noChangeAspect="1"/>
          </p:cNvPicPr>
          <p:nvPr/>
        </p:nvPicPr>
        <p:blipFill>
          <a:blip r:embed="rId2"/>
          <a:stretch>
            <a:fillRect/>
          </a:stretch>
        </p:blipFill>
        <p:spPr>
          <a:xfrm>
            <a:off x="1347599" y="4625849"/>
            <a:ext cx="3319289" cy="1865772"/>
          </a:xfrm>
          <a:prstGeom prst="rect">
            <a:avLst/>
          </a:prstGeom>
          <a:ln w="38100">
            <a:solidFill>
              <a:srgbClr val="FF0000"/>
            </a:solidFill>
          </a:ln>
        </p:spPr>
      </p:pic>
      <p:pic>
        <p:nvPicPr>
          <p:cNvPr id="10" name="תמונה 9">
            <a:extLst>
              <a:ext uri="{FF2B5EF4-FFF2-40B4-BE49-F238E27FC236}">
                <a16:creationId xmlns:a16="http://schemas.microsoft.com/office/drawing/2014/main" id="{B992BF40-88CF-D471-E490-0D927D9E84C9}"/>
              </a:ext>
            </a:extLst>
          </p:cNvPr>
          <p:cNvPicPr>
            <a:picLocks noChangeAspect="1"/>
          </p:cNvPicPr>
          <p:nvPr/>
        </p:nvPicPr>
        <p:blipFill>
          <a:blip r:embed="rId3"/>
          <a:stretch>
            <a:fillRect/>
          </a:stretch>
        </p:blipFill>
        <p:spPr>
          <a:xfrm>
            <a:off x="5340096" y="4600242"/>
            <a:ext cx="2863193" cy="1965908"/>
          </a:xfrm>
          <a:prstGeom prst="rect">
            <a:avLst/>
          </a:prstGeom>
        </p:spPr>
      </p:pic>
      <p:sp>
        <p:nvSpPr>
          <p:cNvPr id="11" name="תיבת טקסט 10">
            <a:extLst>
              <a:ext uri="{FF2B5EF4-FFF2-40B4-BE49-F238E27FC236}">
                <a16:creationId xmlns:a16="http://schemas.microsoft.com/office/drawing/2014/main" id="{029827C9-1836-AEFF-1248-8E97CB29CC95}"/>
              </a:ext>
            </a:extLst>
          </p:cNvPr>
          <p:cNvSpPr txBox="1"/>
          <p:nvPr/>
        </p:nvSpPr>
        <p:spPr>
          <a:xfrm>
            <a:off x="2267293" y="6491621"/>
            <a:ext cx="4540025" cy="338554"/>
          </a:xfrm>
          <a:prstGeom prst="rect">
            <a:avLst/>
          </a:prstGeom>
          <a:noFill/>
        </p:spPr>
        <p:txBody>
          <a:bodyPr wrap="none" rtlCol="1">
            <a:spAutoFit/>
          </a:bodyPr>
          <a:lstStyle/>
          <a:p>
            <a:r>
              <a:rPr lang="he-IL" sz="1600" b="1" dirty="0"/>
              <a:t>הרב הרצוג במחנה העקורים באיטליה, אדר ב' תש"ו</a:t>
            </a:r>
          </a:p>
        </p:txBody>
      </p:sp>
    </p:spTree>
    <p:extLst>
      <p:ext uri="{BB962C8B-B14F-4D97-AF65-F5344CB8AC3E}">
        <p14:creationId xmlns:p14="http://schemas.microsoft.com/office/powerpoint/2010/main" val="734817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44DB2A10-E306-4CE8-DA0C-C8C9AAB93DAC}"/>
              </a:ext>
            </a:extLst>
          </p:cNvPr>
          <p:cNvPicPr>
            <a:picLocks noChangeAspect="1"/>
          </p:cNvPicPr>
          <p:nvPr/>
        </p:nvPicPr>
        <p:blipFill rotWithShape="1">
          <a:blip r:embed="rId2"/>
          <a:srcRect l="8311" t="1234" r="1805" b="5504"/>
          <a:stretch/>
        </p:blipFill>
        <p:spPr>
          <a:xfrm>
            <a:off x="5798922" y="1050317"/>
            <a:ext cx="6063703" cy="3779737"/>
          </a:xfrm>
          <a:prstGeom prst="rect">
            <a:avLst/>
          </a:prstGeom>
          <a:ln w="38100">
            <a:solidFill>
              <a:srgbClr val="0000FF"/>
            </a:solidFill>
          </a:ln>
        </p:spPr>
      </p:pic>
      <p:sp>
        <p:nvSpPr>
          <p:cNvPr id="2" name="תיבת טקסט 1">
            <a:extLst>
              <a:ext uri="{FF2B5EF4-FFF2-40B4-BE49-F238E27FC236}">
                <a16:creationId xmlns:a16="http://schemas.microsoft.com/office/drawing/2014/main" id="{E76304EB-351A-6039-D3DA-9ABDCDF84BED}"/>
              </a:ext>
            </a:extLst>
          </p:cNvPr>
          <p:cNvSpPr txBox="1"/>
          <p:nvPr/>
        </p:nvSpPr>
        <p:spPr>
          <a:xfrm>
            <a:off x="7188336" y="213468"/>
            <a:ext cx="3284874" cy="338554"/>
          </a:xfrm>
          <a:prstGeom prst="rect">
            <a:avLst/>
          </a:prstGeom>
          <a:solidFill>
            <a:srgbClr val="FFFF00"/>
          </a:solidFill>
          <a:ln>
            <a:solidFill>
              <a:schemeClr val="tx1"/>
            </a:solidFill>
          </a:ln>
        </p:spPr>
        <p:txBody>
          <a:bodyPr wrap="none" rtlCol="1">
            <a:spAutoFit/>
          </a:bodyPr>
          <a:lstStyle/>
          <a:p>
            <a:r>
              <a:rPr lang="he-IL" sz="1600" b="1" dirty="0"/>
              <a:t>'שמע ישראל' של הרב הרצוג במנזרים</a:t>
            </a:r>
          </a:p>
        </p:txBody>
      </p:sp>
      <p:sp>
        <p:nvSpPr>
          <p:cNvPr id="6" name="תיבת טקסט 5">
            <a:extLst>
              <a:ext uri="{FF2B5EF4-FFF2-40B4-BE49-F238E27FC236}">
                <a16:creationId xmlns:a16="http://schemas.microsoft.com/office/drawing/2014/main" id="{BAE1D21A-74D3-0EF6-3750-8257B5432802}"/>
              </a:ext>
            </a:extLst>
          </p:cNvPr>
          <p:cNvSpPr txBox="1"/>
          <p:nvPr/>
        </p:nvSpPr>
        <p:spPr>
          <a:xfrm>
            <a:off x="5635886" y="4830054"/>
            <a:ext cx="1362873" cy="338554"/>
          </a:xfrm>
          <a:prstGeom prst="rect">
            <a:avLst/>
          </a:prstGeom>
          <a:noFill/>
        </p:spPr>
        <p:txBody>
          <a:bodyPr wrap="none" rtlCol="1">
            <a:spAutoFit/>
          </a:bodyPr>
          <a:lstStyle/>
          <a:p>
            <a:r>
              <a:rPr lang="he-IL" sz="1600" b="1" dirty="0"/>
              <a:t>אתר 'הדברות'</a:t>
            </a:r>
          </a:p>
        </p:txBody>
      </p:sp>
      <p:pic>
        <p:nvPicPr>
          <p:cNvPr id="3" name="תמונה 2">
            <a:extLst>
              <a:ext uri="{FF2B5EF4-FFF2-40B4-BE49-F238E27FC236}">
                <a16:creationId xmlns:a16="http://schemas.microsoft.com/office/drawing/2014/main" id="{BC4D7E2A-ACB2-32F0-9FE8-4AB60B59FECE}"/>
              </a:ext>
            </a:extLst>
          </p:cNvPr>
          <p:cNvPicPr>
            <a:picLocks noChangeAspect="1"/>
          </p:cNvPicPr>
          <p:nvPr/>
        </p:nvPicPr>
        <p:blipFill>
          <a:blip r:embed="rId3"/>
          <a:stretch>
            <a:fillRect/>
          </a:stretch>
        </p:blipFill>
        <p:spPr>
          <a:xfrm>
            <a:off x="542790" y="3537978"/>
            <a:ext cx="4508124" cy="2981468"/>
          </a:xfrm>
          <a:prstGeom prst="rect">
            <a:avLst/>
          </a:prstGeom>
        </p:spPr>
      </p:pic>
      <p:sp>
        <p:nvSpPr>
          <p:cNvPr id="7" name="Rectangle 10">
            <a:extLst>
              <a:ext uri="{FF2B5EF4-FFF2-40B4-BE49-F238E27FC236}">
                <a16:creationId xmlns:a16="http://schemas.microsoft.com/office/drawing/2014/main" id="{5C46AF24-2F6F-318A-3B23-647BD3AB4771}"/>
              </a:ext>
            </a:extLst>
          </p:cNvPr>
          <p:cNvSpPr>
            <a:spLocks noChangeArrowheads="1"/>
          </p:cNvSpPr>
          <p:nvPr/>
        </p:nvSpPr>
        <p:spPr bwMode="auto">
          <a:xfrm>
            <a:off x="280767" y="6519446"/>
            <a:ext cx="4849017" cy="338554"/>
          </a:xfrm>
          <a:prstGeom prst="rect">
            <a:avLst/>
          </a:prstGeom>
          <a:noFill/>
          <a:ln w="9525">
            <a:no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he-IL" altLang="he-IL"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בבית יתומים שנפדו ממנזרים, במורגן בלגיה, אייר תש"ו</a:t>
            </a:r>
            <a:endParaRPr kumimoji="0" lang="en-US" altLang="he-IL"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9375E7A9-269B-E69A-6D56-999655FDC5C6}"/>
              </a:ext>
            </a:extLst>
          </p:cNvPr>
          <p:cNvPicPr>
            <a:picLocks noChangeAspect="1"/>
          </p:cNvPicPr>
          <p:nvPr/>
        </p:nvPicPr>
        <p:blipFill>
          <a:blip r:embed="rId4"/>
          <a:stretch>
            <a:fillRect/>
          </a:stretch>
        </p:blipFill>
        <p:spPr>
          <a:xfrm>
            <a:off x="1217851" y="644979"/>
            <a:ext cx="3158002" cy="2554445"/>
          </a:xfrm>
          <a:prstGeom prst="rect">
            <a:avLst/>
          </a:prstGeom>
        </p:spPr>
      </p:pic>
      <p:sp>
        <p:nvSpPr>
          <p:cNvPr id="9" name="Text Box 5">
            <a:extLst>
              <a:ext uri="{FF2B5EF4-FFF2-40B4-BE49-F238E27FC236}">
                <a16:creationId xmlns:a16="http://schemas.microsoft.com/office/drawing/2014/main" id="{AC586B0B-CACD-6DA7-E576-CCDF2C659A46}"/>
              </a:ext>
            </a:extLst>
          </p:cNvPr>
          <p:cNvSpPr txBox="1">
            <a:spLocks noChangeArrowheads="1"/>
          </p:cNvSpPr>
          <p:nvPr/>
        </p:nvSpPr>
        <p:spPr bwMode="auto">
          <a:xfrm>
            <a:off x="542790" y="3150953"/>
            <a:ext cx="3379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defRPr/>
            </a:pPr>
            <a:r>
              <a:rPr lang="he-IL" altLang="he-IL" sz="1600" b="1" dirty="0">
                <a:solidFill>
                  <a:srgbClr val="000000"/>
                </a:solidFill>
              </a:rPr>
              <a:t>עם ילדים יתומים בגרמניה</a:t>
            </a:r>
            <a:endParaRPr lang="en-US" altLang="he-IL" sz="1600" b="1" dirty="0">
              <a:solidFill>
                <a:srgbClr val="000000"/>
              </a:solidFill>
            </a:endParaRPr>
          </a:p>
        </p:txBody>
      </p:sp>
    </p:spTree>
    <p:extLst>
      <p:ext uri="{BB962C8B-B14F-4D97-AF65-F5344CB8AC3E}">
        <p14:creationId xmlns:p14="http://schemas.microsoft.com/office/powerpoint/2010/main" val="1143905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7FA3CC1-856F-9155-8915-A1C5EA520660}"/>
              </a:ext>
            </a:extLst>
          </p:cNvPr>
          <p:cNvPicPr>
            <a:picLocks noChangeAspect="1"/>
          </p:cNvPicPr>
          <p:nvPr/>
        </p:nvPicPr>
        <p:blipFill>
          <a:blip r:embed="rId2"/>
          <a:srcRect t="15158" r="50000" b="69684"/>
          <a:stretch/>
        </p:blipFill>
        <p:spPr>
          <a:xfrm>
            <a:off x="344020" y="2366375"/>
            <a:ext cx="2868830" cy="1144563"/>
          </a:xfrm>
          <a:prstGeom prst="rect">
            <a:avLst/>
          </a:prstGeom>
          <a:ln w="38100">
            <a:solidFill>
              <a:srgbClr val="0000FF"/>
            </a:solidFill>
          </a:ln>
        </p:spPr>
      </p:pic>
      <p:pic>
        <p:nvPicPr>
          <p:cNvPr id="5" name="תמונה 4">
            <a:extLst>
              <a:ext uri="{FF2B5EF4-FFF2-40B4-BE49-F238E27FC236}">
                <a16:creationId xmlns:a16="http://schemas.microsoft.com/office/drawing/2014/main" id="{E469C29A-6649-B4F3-2FE4-90540DD6A932}"/>
              </a:ext>
            </a:extLst>
          </p:cNvPr>
          <p:cNvPicPr>
            <a:picLocks noChangeAspect="1"/>
          </p:cNvPicPr>
          <p:nvPr/>
        </p:nvPicPr>
        <p:blipFill>
          <a:blip r:embed="rId3"/>
          <a:srcRect b="24542"/>
          <a:stretch/>
        </p:blipFill>
        <p:spPr>
          <a:xfrm>
            <a:off x="4691107" y="1238125"/>
            <a:ext cx="2809782" cy="5165088"/>
          </a:xfrm>
          <a:prstGeom prst="rect">
            <a:avLst/>
          </a:prstGeom>
          <a:ln w="38100">
            <a:solidFill>
              <a:srgbClr val="0000FF"/>
            </a:solidFill>
          </a:ln>
        </p:spPr>
      </p:pic>
      <p:sp>
        <p:nvSpPr>
          <p:cNvPr id="10" name="תיבת טקסט 9">
            <a:extLst>
              <a:ext uri="{FF2B5EF4-FFF2-40B4-BE49-F238E27FC236}">
                <a16:creationId xmlns:a16="http://schemas.microsoft.com/office/drawing/2014/main" id="{7B62D822-9736-ECE2-BB4C-FD8807101546}"/>
              </a:ext>
            </a:extLst>
          </p:cNvPr>
          <p:cNvSpPr txBox="1"/>
          <p:nvPr/>
        </p:nvSpPr>
        <p:spPr>
          <a:xfrm>
            <a:off x="179703" y="3552608"/>
            <a:ext cx="2052072" cy="338554"/>
          </a:xfrm>
          <a:prstGeom prst="rect">
            <a:avLst/>
          </a:prstGeom>
          <a:noFill/>
          <a:ln w="38100">
            <a:noFill/>
          </a:ln>
        </p:spPr>
        <p:txBody>
          <a:bodyPr wrap="square" rtlCol="1">
            <a:spAutoFit/>
          </a:bodyPr>
          <a:lstStyle/>
          <a:p>
            <a:r>
              <a:rPr lang="he-IL" sz="1600" b="1" dirty="0"/>
              <a:t>הצפה, י"ד ניסן תש"ט</a:t>
            </a:r>
          </a:p>
        </p:txBody>
      </p:sp>
      <p:pic>
        <p:nvPicPr>
          <p:cNvPr id="7" name="תמונה 6">
            <a:extLst>
              <a:ext uri="{FF2B5EF4-FFF2-40B4-BE49-F238E27FC236}">
                <a16:creationId xmlns:a16="http://schemas.microsoft.com/office/drawing/2014/main" id="{BFBFF3C4-6795-6F50-6339-637C43914C2B}"/>
              </a:ext>
            </a:extLst>
          </p:cNvPr>
          <p:cNvPicPr>
            <a:picLocks noChangeAspect="1"/>
          </p:cNvPicPr>
          <p:nvPr/>
        </p:nvPicPr>
        <p:blipFill>
          <a:blip r:embed="rId2"/>
          <a:srcRect l="50001" t="14766" r="997"/>
          <a:stretch/>
        </p:blipFill>
        <p:spPr>
          <a:xfrm>
            <a:off x="9085805" y="576353"/>
            <a:ext cx="2652583" cy="6072097"/>
          </a:xfrm>
          <a:prstGeom prst="rect">
            <a:avLst/>
          </a:prstGeom>
          <a:ln w="38100">
            <a:solidFill>
              <a:srgbClr val="0000FF"/>
            </a:solidFill>
          </a:ln>
        </p:spPr>
      </p:pic>
      <p:sp>
        <p:nvSpPr>
          <p:cNvPr id="2" name="תיבת טקסט 1">
            <a:extLst>
              <a:ext uri="{FF2B5EF4-FFF2-40B4-BE49-F238E27FC236}">
                <a16:creationId xmlns:a16="http://schemas.microsoft.com/office/drawing/2014/main" id="{648282F7-91CD-26A4-8387-115B300F575B}"/>
              </a:ext>
            </a:extLst>
          </p:cNvPr>
          <p:cNvSpPr txBox="1"/>
          <p:nvPr/>
        </p:nvSpPr>
        <p:spPr>
          <a:xfrm>
            <a:off x="179703" y="4020649"/>
            <a:ext cx="3538149" cy="338554"/>
          </a:xfrm>
          <a:prstGeom prst="rect">
            <a:avLst/>
          </a:prstGeom>
          <a:noFill/>
          <a:ln w="12700">
            <a:noFill/>
          </a:ln>
        </p:spPr>
        <p:txBody>
          <a:bodyPr wrap="none" rtlCol="1">
            <a:spAutoFit/>
          </a:bodyPr>
          <a:lstStyle/>
          <a:p>
            <a:r>
              <a:rPr lang="he-IL" sz="1600" b="1" dirty="0"/>
              <a:t>על הפסח הראשון במדינת ישראל, תש"ט</a:t>
            </a:r>
          </a:p>
        </p:txBody>
      </p:sp>
      <p:sp>
        <p:nvSpPr>
          <p:cNvPr id="6" name="תיבת טקסט 5">
            <a:extLst>
              <a:ext uri="{FF2B5EF4-FFF2-40B4-BE49-F238E27FC236}">
                <a16:creationId xmlns:a16="http://schemas.microsoft.com/office/drawing/2014/main" id="{44104033-9C24-E6E6-CC0A-606157CF0E31}"/>
              </a:ext>
            </a:extLst>
          </p:cNvPr>
          <p:cNvSpPr txBox="1"/>
          <p:nvPr/>
        </p:nvSpPr>
        <p:spPr>
          <a:xfrm>
            <a:off x="5544406" y="166804"/>
            <a:ext cx="1103187" cy="461665"/>
          </a:xfrm>
          <a:prstGeom prst="rect">
            <a:avLst/>
          </a:prstGeom>
          <a:solidFill>
            <a:srgbClr val="FFFF00"/>
          </a:solidFill>
          <a:ln w="38100">
            <a:solidFill>
              <a:srgbClr val="0000FF"/>
            </a:solidFill>
          </a:ln>
        </p:spPr>
        <p:txBody>
          <a:bodyPr wrap="none" rtlCol="1">
            <a:spAutoFit/>
          </a:bodyPr>
          <a:lstStyle/>
          <a:p>
            <a:r>
              <a:rPr lang="he-IL" sz="2400" b="1" dirty="0">
                <a:solidFill>
                  <a:srgbClr val="FF0000"/>
                </a:solidFill>
              </a:rPr>
              <a:t>הקדמה</a:t>
            </a:r>
          </a:p>
        </p:txBody>
      </p:sp>
      <p:pic>
        <p:nvPicPr>
          <p:cNvPr id="4" name="תמונה 3">
            <a:extLst>
              <a:ext uri="{FF2B5EF4-FFF2-40B4-BE49-F238E27FC236}">
                <a16:creationId xmlns:a16="http://schemas.microsoft.com/office/drawing/2014/main" id="{3177C628-AE06-838D-8A61-470B9A9C4166}"/>
              </a:ext>
            </a:extLst>
          </p:cNvPr>
          <p:cNvPicPr>
            <a:picLocks noChangeAspect="1"/>
          </p:cNvPicPr>
          <p:nvPr/>
        </p:nvPicPr>
        <p:blipFill>
          <a:blip r:embed="rId3"/>
          <a:srcRect l="-1058" t="74841" r="1058" b="143"/>
          <a:stretch/>
        </p:blipFill>
        <p:spPr>
          <a:xfrm>
            <a:off x="344020" y="576353"/>
            <a:ext cx="2868830" cy="1748352"/>
          </a:xfrm>
          <a:prstGeom prst="rect">
            <a:avLst/>
          </a:prstGeom>
          <a:ln w="38100">
            <a:solidFill>
              <a:srgbClr val="0000FF"/>
            </a:solidFill>
          </a:ln>
        </p:spPr>
      </p:pic>
      <p:sp>
        <p:nvSpPr>
          <p:cNvPr id="8" name="תיבת טקסט 7">
            <a:extLst>
              <a:ext uri="{FF2B5EF4-FFF2-40B4-BE49-F238E27FC236}">
                <a16:creationId xmlns:a16="http://schemas.microsoft.com/office/drawing/2014/main" id="{9A9F8758-F549-48F9-4940-89BA25D7FA31}"/>
              </a:ext>
            </a:extLst>
          </p:cNvPr>
          <p:cNvSpPr txBox="1"/>
          <p:nvPr/>
        </p:nvSpPr>
        <p:spPr>
          <a:xfrm>
            <a:off x="4181050" y="764020"/>
            <a:ext cx="3744936" cy="338554"/>
          </a:xfrm>
          <a:prstGeom prst="rect">
            <a:avLst/>
          </a:prstGeom>
          <a:solidFill>
            <a:srgbClr val="FFFF00"/>
          </a:solidFill>
          <a:ln w="12700">
            <a:solidFill>
              <a:schemeClr val="tx1"/>
            </a:solidFill>
          </a:ln>
        </p:spPr>
        <p:txBody>
          <a:bodyPr wrap="none" rtlCol="1">
            <a:spAutoFit/>
          </a:bodyPr>
          <a:lstStyle/>
          <a:p>
            <a:r>
              <a:rPr lang="he-IL" sz="1600" b="1" dirty="0"/>
              <a:t>כי לא נעשה פסח כזה מהיום שגלינו מארצנו</a:t>
            </a:r>
          </a:p>
        </p:txBody>
      </p:sp>
    </p:spTree>
    <p:extLst>
      <p:ext uri="{BB962C8B-B14F-4D97-AF65-F5344CB8AC3E}">
        <p14:creationId xmlns:p14="http://schemas.microsoft.com/office/powerpoint/2010/main" val="849187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A26A96F-5C79-D013-F966-DD93D04357CF}"/>
              </a:ext>
            </a:extLst>
          </p:cNvPr>
          <p:cNvSpPr txBox="1"/>
          <p:nvPr/>
        </p:nvSpPr>
        <p:spPr>
          <a:xfrm>
            <a:off x="333375" y="617589"/>
            <a:ext cx="11513439" cy="3970318"/>
          </a:xfrm>
          <a:prstGeom prst="rect">
            <a:avLst/>
          </a:prstGeom>
          <a:noFill/>
          <a:ln w="38100">
            <a:solidFill>
              <a:srgbClr val="0000FF"/>
            </a:solidFill>
          </a:ln>
        </p:spPr>
        <p:txBody>
          <a:bodyPr wrap="square">
            <a:spAutoFit/>
          </a:bodyPr>
          <a:lstStyle/>
          <a:p>
            <a:pPr algn="just"/>
            <a:r>
              <a:rPr lang="he-IL" dirty="0"/>
              <a:t>ושוב אני מאשים את העמים, לרבות את הטובים שבהם, ואינני מנקה מאותה האשמה את הכנסיות הנוצריות בקשר עם שארית ילדינו, יתומינו הנתונים בידי נוצרים, ואין אומר השב! מיליון ומאתים אלף ילדי ישראל נרצחו בידי הנאצים </a:t>
            </a:r>
            <a:r>
              <a:rPr lang="he-IL" dirty="0" err="1"/>
              <a:t>ימח</a:t>
            </a:r>
            <a:r>
              <a:rPr lang="he-IL" dirty="0"/>
              <a:t> שמם. שרדו מעטים, בערך, באירופה המנואצת לשעבר, ועשרות אלפים הולכים ונאבדים מעם ישראל, מפני שמסרבים להחזירם למקורם ולצור מחצבתם; מפני שאין עושים את הדרוש להיעשות, ועוד שמים כל מיני מכשולים על דרך גאולתם מידי זרים. מובן שאנו יודעים להעריך ולהוקיר מה שעשו לא יהודים למען הצילם ממוות בידי המרצחים; אבל בשום אופן לא נשלים עם הרעיון לשלם מחיר כזה - המרה, שמד וטמיעה - בעד הצלת גופם. </a:t>
            </a:r>
          </a:p>
          <a:p>
            <a:pPr algn="just"/>
            <a:r>
              <a:rPr lang="he-IL" dirty="0"/>
              <a:t>"כה אמר ה' קול ברמה נשמע נהי בכי תמרורים רחל מבכה על בניה מאנה </a:t>
            </a:r>
            <a:r>
              <a:rPr lang="he-IL" dirty="0" err="1"/>
              <a:t>להנחם</a:t>
            </a:r>
            <a:r>
              <a:rPr lang="he-IL" dirty="0"/>
              <a:t> על בניה כי איננו" (ירמיהו לא, טו). </a:t>
            </a:r>
            <a:r>
              <a:rPr lang="he-IL" b="1" dirty="0"/>
              <a:t>רחל זוהי כנסת ישראל. היא מסרבת </a:t>
            </a:r>
            <a:r>
              <a:rPr lang="he-IL" b="1" dirty="0" err="1"/>
              <a:t>להינחם</a:t>
            </a:r>
            <a:r>
              <a:rPr lang="he-IL" b="1" dirty="0"/>
              <a:t> על בניה - על המיליון ומאתים האלף שהושמדו, כי אינם,  אבל היא מוכנה </a:t>
            </a:r>
            <a:r>
              <a:rPr lang="he-IL" b="1" dirty="0" err="1"/>
              <a:t>להינחם</a:t>
            </a:r>
            <a:r>
              <a:rPr lang="he-IL" b="1" dirty="0"/>
              <a:t> על בניה, יתומיה, שרידיה, הנמצאים בידי זרים? היא מבכה אותם בפחדה מעתידם שמא </a:t>
            </a:r>
            <a:r>
              <a:rPr lang="he-IL" b="1" dirty="0" err="1"/>
              <a:t>יטמעו</a:t>
            </a:r>
            <a:r>
              <a:rPr lang="he-IL" b="1" dirty="0"/>
              <a:t> בין </a:t>
            </a:r>
            <a:r>
              <a:rPr lang="he-IL" b="1" dirty="0" err="1"/>
              <a:t>הגוים</a:t>
            </a:r>
            <a:r>
              <a:rPr lang="he-IL" b="1" dirty="0"/>
              <a:t>, אבל היא עתידה </a:t>
            </a:r>
            <a:r>
              <a:rPr lang="he-IL" b="1" dirty="0" err="1"/>
              <a:t>להינחם</a:t>
            </a:r>
            <a:r>
              <a:rPr lang="he-IL" b="1" dirty="0"/>
              <a:t> אם יוחזרו אליה. </a:t>
            </a:r>
            <a:r>
              <a:rPr lang="he-IL" dirty="0"/>
              <a:t>והדבר תלוי בעמים, ובכללם העמים הנאורים: </a:t>
            </a:r>
            <a:r>
              <a:rPr lang="he-IL" dirty="0" err="1"/>
              <a:t>הולנדיה</a:t>
            </a:r>
            <a:r>
              <a:rPr lang="he-IL" dirty="0"/>
              <a:t>, </a:t>
            </a:r>
            <a:r>
              <a:rPr lang="he-IL" dirty="0" err="1"/>
              <a:t>שויצריה</a:t>
            </a:r>
            <a:r>
              <a:rPr lang="he-IL" dirty="0"/>
              <a:t>, בלגיה וכו' ולבסוף, בה בשעה שאני מאשים, אני גם מברך. אני מברך את מר בידו, ראש ממשלת צרפת, מכאן, בירת הישוב העברי החדש, על מתן חמשת אלפים ויזות זמניות בשביל יהודי פולין. ובשום לב לידיעות האחרונות שהן כל כך מחרידות, אני פונה אליך, מר בידו, ואני אומר: </a:t>
            </a:r>
            <a:r>
              <a:rPr lang="he-IL" dirty="0" err="1"/>
              <a:t>ברכתיך</a:t>
            </a:r>
            <a:r>
              <a:rPr lang="he-IL" dirty="0"/>
              <a:t> בפריס, ואני מברך אותך מכאן, ואני מבקש ממך, המשך בפעולתך הברוכה הזאת בשביל עוד אלפים ואלפים, וברכת הישוב ועם ישראל ושלי תבוא עליך על עמך ועל ארצך. </a:t>
            </a:r>
          </a:p>
        </p:txBody>
      </p:sp>
      <p:sp>
        <p:nvSpPr>
          <p:cNvPr id="5" name="תיבת טקסט 4">
            <a:extLst>
              <a:ext uri="{FF2B5EF4-FFF2-40B4-BE49-F238E27FC236}">
                <a16:creationId xmlns:a16="http://schemas.microsoft.com/office/drawing/2014/main" id="{0B28DA9B-9E0F-5D76-3E90-3C31B4880B40}"/>
              </a:ext>
            </a:extLst>
          </p:cNvPr>
          <p:cNvSpPr txBox="1"/>
          <p:nvPr/>
        </p:nvSpPr>
        <p:spPr>
          <a:xfrm>
            <a:off x="133349" y="5527712"/>
            <a:ext cx="4943475" cy="830997"/>
          </a:xfrm>
          <a:prstGeom prst="rect">
            <a:avLst/>
          </a:prstGeom>
          <a:noFill/>
        </p:spPr>
        <p:txBody>
          <a:bodyPr wrap="square">
            <a:spAutoFit/>
          </a:bodyPr>
          <a:lstStyle/>
          <a:p>
            <a:r>
              <a:rPr lang="he-IL" sz="1600" b="1" dirty="0"/>
              <a:t>דברי סיכום על 'מסע ההצלה' שלו באירופה לאחר השואה,</a:t>
            </a:r>
          </a:p>
          <a:p>
            <a:r>
              <a:rPr lang="he-IL" sz="1600" b="1" dirty="0"/>
              <a:t>בטקס קבלת אזרחות כבוד של עירית תל-אביב, </a:t>
            </a:r>
          </a:p>
          <a:p>
            <a:r>
              <a:rPr lang="he-IL" sz="1600" b="1" dirty="0"/>
              <a:t>כ"ח בתשרי תש"ז </a:t>
            </a:r>
          </a:p>
        </p:txBody>
      </p:sp>
      <p:sp>
        <p:nvSpPr>
          <p:cNvPr id="2" name="תיבת טקסט 1">
            <a:extLst>
              <a:ext uri="{FF2B5EF4-FFF2-40B4-BE49-F238E27FC236}">
                <a16:creationId xmlns:a16="http://schemas.microsoft.com/office/drawing/2014/main" id="{2B25C589-12FF-5BC7-C9CD-DB19B9BB3506}"/>
              </a:ext>
            </a:extLst>
          </p:cNvPr>
          <p:cNvSpPr txBox="1"/>
          <p:nvPr/>
        </p:nvSpPr>
        <p:spPr>
          <a:xfrm>
            <a:off x="5213386" y="110442"/>
            <a:ext cx="1765227" cy="338554"/>
          </a:xfrm>
          <a:prstGeom prst="rect">
            <a:avLst/>
          </a:prstGeom>
          <a:solidFill>
            <a:srgbClr val="FFFF00"/>
          </a:solidFill>
          <a:ln>
            <a:solidFill>
              <a:schemeClr val="tx1"/>
            </a:solidFill>
          </a:ln>
        </p:spPr>
        <p:txBody>
          <a:bodyPr wrap="none" rtlCol="1">
            <a:spAutoFit/>
          </a:bodyPr>
          <a:lstStyle/>
          <a:p>
            <a:r>
              <a:rPr lang="he-IL" sz="1600" b="1" dirty="0"/>
              <a:t>רחל מבכה על בניה</a:t>
            </a:r>
          </a:p>
        </p:txBody>
      </p:sp>
      <p:sp>
        <p:nvSpPr>
          <p:cNvPr id="4" name="Text Box 6">
            <a:extLst>
              <a:ext uri="{FF2B5EF4-FFF2-40B4-BE49-F238E27FC236}">
                <a16:creationId xmlns:a16="http://schemas.microsoft.com/office/drawing/2014/main" id="{C3801000-D798-77F1-679B-2A6F25814B0D}"/>
              </a:ext>
            </a:extLst>
          </p:cNvPr>
          <p:cNvSpPr txBox="1">
            <a:spLocks noChangeArrowheads="1"/>
          </p:cNvSpPr>
          <p:nvPr/>
        </p:nvSpPr>
        <p:spPr bwMode="auto">
          <a:xfrm>
            <a:off x="333374" y="4881381"/>
            <a:ext cx="11513439" cy="646331"/>
          </a:xfrm>
          <a:prstGeom prst="rect">
            <a:avLst/>
          </a:prstGeom>
          <a:solidFill>
            <a:schemeClr val="bg1"/>
          </a:solidFill>
          <a:ln w="38100">
            <a:solidFill>
              <a:srgbClr val="0000FF"/>
            </a:solidFill>
            <a:miter lim="800000"/>
            <a:headEnd/>
            <a:tailEnd/>
          </a:ln>
        </p:spPr>
        <p:txBody>
          <a:bodyPr wrap="square">
            <a:spAutoFit/>
          </a:bodyPr>
          <a:lstStyle>
            <a:lvl1pPr algn="r" rtl="1">
              <a:spcBef>
                <a:spcPct val="20000"/>
              </a:spcBef>
              <a:buClr>
                <a:srgbClr val="0BD0D9"/>
              </a:buClr>
              <a:buSzPct val="95000"/>
              <a:buFont typeface="Wingdings 2" pitchFamily="18" charset="2"/>
              <a:buChar char=""/>
              <a:defRPr sz="2600">
                <a:solidFill>
                  <a:schemeClr val="tx1"/>
                </a:solidFill>
                <a:latin typeface="Constantia" pitchFamily="18" charset="0"/>
                <a:cs typeface="David" pitchFamily="34" charset="-79"/>
              </a:defRPr>
            </a:lvl1pPr>
            <a:lvl2pPr marL="742950" indent="-285750" algn="r" rtl="1">
              <a:spcBef>
                <a:spcPct val="20000"/>
              </a:spcBef>
              <a:buClr>
                <a:schemeClr val="accent1"/>
              </a:buClr>
              <a:buSzPct val="85000"/>
              <a:buFont typeface="Wingdings 2" pitchFamily="18" charset="2"/>
              <a:buChar char=""/>
              <a:defRPr sz="2400">
                <a:solidFill>
                  <a:schemeClr val="tx1"/>
                </a:solidFill>
                <a:latin typeface="Constantia" pitchFamily="18" charset="0"/>
                <a:cs typeface="David" pitchFamily="34" charset="-79"/>
              </a:defRPr>
            </a:lvl2pPr>
            <a:lvl3pPr marL="1143000" indent="-228600" algn="r" rtl="1">
              <a:spcBef>
                <a:spcPct val="20000"/>
              </a:spcBef>
              <a:buClr>
                <a:schemeClr val="accent2"/>
              </a:buClr>
              <a:buSzPct val="70000"/>
              <a:buFont typeface="Wingdings 2" pitchFamily="18" charset="2"/>
              <a:buChar char=""/>
              <a:defRPr sz="2100">
                <a:solidFill>
                  <a:schemeClr val="tx1"/>
                </a:solidFill>
                <a:latin typeface="Constantia" pitchFamily="18" charset="0"/>
                <a:cs typeface="David" pitchFamily="34" charset="-79"/>
              </a:defRPr>
            </a:lvl3pPr>
            <a:lvl4pPr marL="1600200" indent="-228600" algn="r" rtl="1">
              <a:spcBef>
                <a:spcPct val="20000"/>
              </a:spcBef>
              <a:buClr>
                <a:srgbClr val="0BD0D9"/>
              </a:buClr>
              <a:buSzPct val="65000"/>
              <a:buFont typeface="Wingdings 2" pitchFamily="18" charset="2"/>
              <a:buChar char=""/>
              <a:defRPr sz="2000">
                <a:solidFill>
                  <a:schemeClr val="tx1"/>
                </a:solidFill>
                <a:latin typeface="Constantia" pitchFamily="18" charset="0"/>
                <a:cs typeface="David" pitchFamily="34" charset="-79"/>
              </a:defRPr>
            </a:lvl4pPr>
            <a:lvl5pPr marL="2057400" indent="-228600" algn="r" rtl="1">
              <a:spcBef>
                <a:spcPct val="20000"/>
              </a:spcBef>
              <a:buClr>
                <a:srgbClr val="10CF9B"/>
              </a:buClr>
              <a:buSzPct val="65000"/>
              <a:buFont typeface="Wingdings 2" pitchFamily="18" charset="2"/>
              <a:buChar char=""/>
              <a:defRPr sz="2000">
                <a:solidFill>
                  <a:schemeClr val="tx1"/>
                </a:solidFill>
                <a:latin typeface="Constantia" pitchFamily="18" charset="0"/>
                <a:cs typeface="David" pitchFamily="34" charset="-79"/>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cs typeface="David" pitchFamily="34" charset="-79"/>
              </a:defRPr>
            </a:lvl9pPr>
          </a:lstStyle>
          <a:p>
            <a:pPr algn="just" eaLnBrk="1" hangingPunct="1">
              <a:spcBef>
                <a:spcPct val="0"/>
              </a:spcBef>
              <a:buClrTx/>
              <a:buSzTx/>
              <a:buFontTx/>
              <a:buNone/>
            </a:pPr>
            <a:r>
              <a:rPr lang="he-IL" altLang="he-IL" sz="1800" dirty="0">
                <a:latin typeface="Arial" pitchFamily="34" charset="0"/>
                <a:cs typeface="Arial" pitchFamily="34" charset="0"/>
              </a:rPr>
              <a:t>"שמעתי מדברים על קורבנות מצדי. אולם אני אומר: </a:t>
            </a:r>
            <a:r>
              <a:rPr lang="he-IL" altLang="he-IL" sz="1800" b="1" dirty="0">
                <a:latin typeface="Arial" pitchFamily="34" charset="0"/>
                <a:cs typeface="Arial" pitchFamily="34" charset="0"/>
              </a:rPr>
              <a:t>כל התלאות וכל הנדודים והקשיים שסבלתי במה נחשבים הם, לעומת </a:t>
            </a:r>
            <a:r>
              <a:rPr lang="he-IL" altLang="he-IL" sz="1800" b="1" dirty="0" err="1">
                <a:latin typeface="Arial" pitchFamily="34" charset="0"/>
                <a:cs typeface="Arial" pitchFamily="34" charset="0"/>
              </a:rPr>
              <a:t>יסורי</a:t>
            </a:r>
            <a:r>
              <a:rPr lang="he-IL" altLang="he-IL" sz="1800" b="1" dirty="0">
                <a:latin typeface="Arial" pitchFamily="34" charset="0"/>
                <a:cs typeface="Arial" pitchFamily="34" charset="0"/>
              </a:rPr>
              <a:t> הנפש ומצוקת הנפש שסובל בפולין יום יום ילד יהודי קטן שהגיע לכלל דעת". </a:t>
            </a:r>
          </a:p>
        </p:txBody>
      </p:sp>
    </p:spTree>
    <p:extLst>
      <p:ext uri="{BB962C8B-B14F-4D97-AF65-F5344CB8AC3E}">
        <p14:creationId xmlns:p14="http://schemas.microsoft.com/office/powerpoint/2010/main" val="2421242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573CC10B-31E9-AE2B-90F2-5891665A8E75}"/>
              </a:ext>
            </a:extLst>
          </p:cNvPr>
          <p:cNvPicPr>
            <a:picLocks noChangeAspect="1"/>
          </p:cNvPicPr>
          <p:nvPr/>
        </p:nvPicPr>
        <p:blipFill>
          <a:blip r:embed="rId2"/>
          <a:srcRect l="66819" t="9391" r="1158" b="39179"/>
          <a:stretch/>
        </p:blipFill>
        <p:spPr>
          <a:xfrm>
            <a:off x="1632526" y="708052"/>
            <a:ext cx="3875211" cy="5697717"/>
          </a:xfrm>
          <a:prstGeom prst="rect">
            <a:avLst/>
          </a:prstGeom>
          <a:ln w="38100">
            <a:solidFill>
              <a:srgbClr val="0000FF"/>
            </a:solidFill>
          </a:ln>
        </p:spPr>
      </p:pic>
      <p:sp>
        <p:nvSpPr>
          <p:cNvPr id="2" name="תיבת טקסט 1">
            <a:extLst>
              <a:ext uri="{FF2B5EF4-FFF2-40B4-BE49-F238E27FC236}">
                <a16:creationId xmlns:a16="http://schemas.microsoft.com/office/drawing/2014/main" id="{A6F473A6-2CBC-346E-CB7C-3447714B53E9}"/>
              </a:ext>
            </a:extLst>
          </p:cNvPr>
          <p:cNvSpPr txBox="1"/>
          <p:nvPr/>
        </p:nvSpPr>
        <p:spPr>
          <a:xfrm>
            <a:off x="1504906" y="6405770"/>
            <a:ext cx="2052072" cy="338554"/>
          </a:xfrm>
          <a:prstGeom prst="rect">
            <a:avLst/>
          </a:prstGeom>
          <a:noFill/>
        </p:spPr>
        <p:txBody>
          <a:bodyPr wrap="square" rtlCol="1">
            <a:spAutoFit/>
          </a:bodyPr>
          <a:lstStyle/>
          <a:p>
            <a:r>
              <a:rPr lang="he-IL" sz="1600" b="1" dirty="0"/>
              <a:t>הצפה, י"ד ניסן תרצ"ט</a:t>
            </a:r>
          </a:p>
        </p:txBody>
      </p:sp>
      <p:sp>
        <p:nvSpPr>
          <p:cNvPr id="4" name="Rectangle 2">
            <a:extLst>
              <a:ext uri="{FF2B5EF4-FFF2-40B4-BE49-F238E27FC236}">
                <a16:creationId xmlns:a16="http://schemas.microsoft.com/office/drawing/2014/main" id="{642030D8-FBE1-4400-FA38-C643F5905654}"/>
              </a:ext>
            </a:extLst>
          </p:cNvPr>
          <p:cNvSpPr>
            <a:spLocks noChangeArrowheads="1"/>
          </p:cNvSpPr>
          <p:nvPr/>
        </p:nvSpPr>
        <p:spPr bwMode="auto">
          <a:xfrm>
            <a:off x="6446520" y="154054"/>
            <a:ext cx="5382095" cy="3095063"/>
          </a:xfrm>
          <a:prstGeom prst="rect">
            <a:avLst/>
          </a:prstGeom>
          <a:solidFill>
            <a:srgbClr val="FFFF00"/>
          </a:solidFill>
          <a:ln w="38100">
            <a:solidFill>
              <a:srgbClr val="0000FF"/>
            </a:solidFill>
          </a:ln>
          <a:effectLst/>
        </p:spPr>
        <p:txBody>
          <a:bodyPr vert="horz" wrap="square" lIns="0" tIns="31740" rIns="253920" bIns="1587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וַיּוֹצִאֵנוּ יְיָ מִמִּצְרַיִם בְּיָד חֲזָקָה וּבִזְרֹעַ נְטוּיָה, </a:t>
            </a:r>
            <a:r>
              <a:rPr kumimoji="0" lang="he-IL" altLang="he-IL" b="1" i="0" u="none" strike="noStrike" cap="none" normalizeH="0" baseline="0" dirty="0" err="1">
                <a:ln>
                  <a:noFill/>
                </a:ln>
                <a:solidFill>
                  <a:srgbClr val="FF0000"/>
                </a:solidFill>
                <a:effectLst/>
                <a:latin typeface="David" panose="020E0502060401010101" pitchFamily="34" charset="-79"/>
                <a:cs typeface="David" panose="020E0502060401010101" pitchFamily="34" charset="-79"/>
              </a:rPr>
              <a:t>וּבְמֹרָא</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גָּדֹל, </a:t>
            </a:r>
            <a:r>
              <a:rPr kumimoji="0" lang="he-IL" altLang="he-IL" b="1" i="0" u="none" strike="noStrike" cap="none" normalizeH="0" baseline="0" dirty="0" err="1">
                <a:ln>
                  <a:noFill/>
                </a:ln>
                <a:solidFill>
                  <a:srgbClr val="FF0000"/>
                </a:solidFill>
                <a:effectLst/>
                <a:latin typeface="David" panose="020E0502060401010101" pitchFamily="34" charset="-79"/>
                <a:cs typeface="David" panose="020E0502060401010101" pitchFamily="34" charset="-79"/>
              </a:rPr>
              <a:t>וּבְאֹתוֹת</a:t>
            </a: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 וּבְמֹפְתִים.</a:t>
            </a:r>
          </a:p>
          <a:p>
            <a:pPr marL="457200" marR="0" lvl="1" indent="-45720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וַיּוֹצִאֵנוּ יְיָ מִמִּצְרַיִם - לֹא עַל יְדֵי מַלְאָךְ, וְלֹא עַל יְדֵי שָׂרָף, וְלֹא עַל יְדֵי שָׁלִיחַ, </a:t>
            </a:r>
          </a:p>
          <a:p>
            <a:pPr marL="457200" marR="0" lvl="1" indent="-45720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אלָּא הַקָּדוֹשׁ בָּרוּךְ הוּא בִּכְבוֹדוֹ וּבְעַצְמוֹ, שֶׁנֶּאֱמַר: וְעָבַרְתִּי בְאֶרֶץ מִצְרַיִם בַּלַּיְלָה הַזֶּה, </a:t>
            </a:r>
          </a:p>
          <a:p>
            <a:pPr marL="457200" marR="0" lvl="1" indent="-45720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וְהִכֵּיתִי כָּל בְּכוֹר בְּאֶרֶץ מִצְרַיִם מֵאָדָם וְעַד בְּהֵמָה, </a:t>
            </a: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וּבְכָל </a:t>
            </a:r>
            <a:r>
              <a:rPr kumimoji="0" lang="he-IL" altLang="he-IL" b="1" i="0" u="none" strike="noStrike" cap="none" normalizeH="0" baseline="0" dirty="0" err="1">
                <a:ln>
                  <a:noFill/>
                </a:ln>
                <a:solidFill>
                  <a:srgbClr val="0000FF"/>
                </a:solidFill>
                <a:effectLst/>
                <a:latin typeface="David" panose="020E0502060401010101" pitchFamily="34" charset="-79"/>
                <a:cs typeface="David" panose="020E0502060401010101" pitchFamily="34" charset="-79"/>
              </a:rPr>
              <a:t>אֱלֹהֵי</a:t>
            </a: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 מִצְרַיִם אֶעֱשֶׂה שְׁפָטִים</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אֲנִי יְיָ.</a:t>
            </a:r>
          </a:p>
          <a:p>
            <a:pPr marL="914400" marR="0" lvl="2" indent="-91440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וְעָבַרְתִּי בְאֶרֶץ מִצְרַיִם בַּלַּיְלָה הַזֶּה - אֲנִי וְלֹא מַלְאָךְ;</a:t>
            </a:r>
          </a:p>
          <a:p>
            <a:pPr marL="914400" marR="0" lvl="2" indent="-91440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וְהִכֵּיתִי כָּל בְכוֹר בְּאֶרֶץ מִצְרַיִם - אֲנִי וְלֹא שָׂרָף;</a:t>
            </a:r>
          </a:p>
          <a:p>
            <a:pPr marL="914400" marR="0" lvl="2" indent="-914400"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וּבְכָל </a:t>
            </a:r>
            <a:r>
              <a:rPr kumimoji="0" lang="he-IL" altLang="he-IL" b="1" i="0" u="none" strike="noStrike" cap="none" normalizeH="0" baseline="0" dirty="0" err="1">
                <a:ln>
                  <a:noFill/>
                </a:ln>
                <a:solidFill>
                  <a:srgbClr val="0000FF"/>
                </a:solidFill>
                <a:effectLst/>
                <a:latin typeface="David" panose="020E0502060401010101" pitchFamily="34" charset="-79"/>
                <a:cs typeface="David" panose="020E0502060401010101" pitchFamily="34" charset="-79"/>
              </a:rPr>
              <a:t>אֱלֹהֵי</a:t>
            </a: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 מִצְרַיִם אֶעֱשֶׂה שְׁפָטִים - אֲנִי ולֹא הַשָּׁלִיחַ</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a:t>
            </a:r>
          </a:p>
        </p:txBody>
      </p:sp>
      <p:sp>
        <p:nvSpPr>
          <p:cNvPr id="6" name="תיבת טקסט 5">
            <a:extLst>
              <a:ext uri="{FF2B5EF4-FFF2-40B4-BE49-F238E27FC236}">
                <a16:creationId xmlns:a16="http://schemas.microsoft.com/office/drawing/2014/main" id="{3DA7CEBD-5B5C-271F-431C-7BEA236164F8}"/>
              </a:ext>
            </a:extLst>
          </p:cNvPr>
          <p:cNvSpPr txBox="1"/>
          <p:nvPr/>
        </p:nvSpPr>
        <p:spPr>
          <a:xfrm>
            <a:off x="2086588" y="154054"/>
            <a:ext cx="2967086" cy="369332"/>
          </a:xfrm>
          <a:prstGeom prst="rect">
            <a:avLst/>
          </a:prstGeom>
          <a:solidFill>
            <a:srgbClr val="FFFF00"/>
          </a:solidFill>
          <a:ln>
            <a:solidFill>
              <a:schemeClr val="tx1"/>
            </a:solidFill>
          </a:ln>
        </p:spPr>
        <p:txBody>
          <a:bodyPr wrap="square">
            <a:spAutoFit/>
          </a:bodyPr>
          <a:lstStyle/>
          <a:p>
            <a:r>
              <a:rPr kumimoji="0" lang="he-IL" altLang="he-IL" b="1" i="0" u="none" strike="noStrike" cap="none" normalizeH="0" baseline="0" dirty="0">
                <a:ln>
                  <a:noFill/>
                </a:ln>
                <a:effectLst/>
                <a:latin typeface="David" panose="020E0502060401010101" pitchFamily="34" charset="-79"/>
                <a:cs typeface="David" panose="020E0502060401010101" pitchFamily="34" charset="-79"/>
              </a:rPr>
              <a:t>וּבְכָל </a:t>
            </a:r>
            <a:r>
              <a:rPr kumimoji="0" lang="he-IL" altLang="he-IL" b="1" i="0" u="none" strike="noStrike" cap="none" normalizeH="0" baseline="0" dirty="0" err="1">
                <a:ln>
                  <a:noFill/>
                </a:ln>
                <a:effectLst/>
                <a:latin typeface="David" panose="020E0502060401010101" pitchFamily="34" charset="-79"/>
                <a:cs typeface="David" panose="020E0502060401010101" pitchFamily="34" charset="-79"/>
              </a:rPr>
              <a:t>אֱלֹהֵי</a:t>
            </a:r>
            <a:r>
              <a:rPr kumimoji="0" lang="he-IL" altLang="he-IL" b="1" i="0" u="none" strike="noStrike" cap="none" normalizeH="0" baseline="0" dirty="0">
                <a:ln>
                  <a:noFill/>
                </a:ln>
                <a:effectLst/>
                <a:latin typeface="David" panose="020E0502060401010101" pitchFamily="34" charset="-79"/>
                <a:cs typeface="David" panose="020E0502060401010101" pitchFamily="34" charset="-79"/>
              </a:rPr>
              <a:t> מִצְרַיִם אֶעֱשֶׂה שְׁפָטִים</a:t>
            </a:r>
            <a:endParaRPr lang="he-IL" dirty="0"/>
          </a:p>
        </p:txBody>
      </p:sp>
    </p:spTree>
    <p:extLst>
      <p:ext uri="{BB962C8B-B14F-4D97-AF65-F5344CB8AC3E}">
        <p14:creationId xmlns:p14="http://schemas.microsoft.com/office/powerpoint/2010/main" val="2636774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A829B4F-D5DC-6A66-96FC-8DCE7ED2797E}"/>
              </a:ext>
            </a:extLst>
          </p:cNvPr>
          <p:cNvSpPr txBox="1"/>
          <p:nvPr/>
        </p:nvSpPr>
        <p:spPr>
          <a:xfrm>
            <a:off x="590550" y="118194"/>
            <a:ext cx="11433810" cy="923330"/>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וַיּוֹצִאֵנוּ יְיָ מִמִּצְרַיִם – </a:t>
            </a:r>
          </a:p>
          <a:p>
            <a:r>
              <a:rPr lang="he-IL" b="1" dirty="0">
                <a:latin typeface="David" panose="020E0502060401010101" pitchFamily="34" charset="-79"/>
                <a:cs typeface="David" panose="020E0502060401010101" pitchFamily="34" charset="-79"/>
              </a:rPr>
              <a:t>לֹא עַל יְדֵי מַלְאָךְ, וְלֹא עַל יְדֵי שָׂרָף, וְלֹא עַל יְדֵי שָׁלִיחַ, </a:t>
            </a:r>
            <a:r>
              <a:rPr lang="he-IL" b="1" dirty="0">
                <a:solidFill>
                  <a:srgbClr val="0000FF"/>
                </a:solidFill>
                <a:latin typeface="David" panose="020E0502060401010101" pitchFamily="34" charset="-79"/>
                <a:cs typeface="David" panose="020E0502060401010101" pitchFamily="34" charset="-79"/>
              </a:rPr>
              <a:t>אֶלָּא הַקָּדוֹשׁ בָּרוּךְ הוּא בִּכְבוֹדוֹ וּבְעַצְמוֹ, </a:t>
            </a:r>
            <a:r>
              <a:rPr lang="he-IL" b="1" dirty="0">
                <a:latin typeface="David" panose="020E0502060401010101" pitchFamily="34" charset="-79"/>
                <a:cs typeface="David" panose="020E0502060401010101" pitchFamily="34" charset="-79"/>
              </a:rPr>
              <a:t>שֶׁנֶּאֱמַר: וְעָבַרְתִּי בְאֶרֶץ מִצְרַיִם בַּלַּיְלָה הַזֶּה, וְהִכֵּיתִי כָּל בְּכוֹר בְּאֶרֶץ מִצְרַיִם מֵאָדָם וְעַד בְּהֵמָה, </a:t>
            </a:r>
            <a:r>
              <a:rPr lang="he-IL" b="1" dirty="0">
                <a:solidFill>
                  <a:srgbClr val="0000FF"/>
                </a:solidFill>
                <a:latin typeface="David" panose="020E0502060401010101" pitchFamily="34" charset="-79"/>
                <a:cs typeface="David" panose="020E0502060401010101" pitchFamily="34" charset="-79"/>
              </a:rPr>
              <a:t>וּבְכָל </a:t>
            </a:r>
            <a:r>
              <a:rPr lang="he-IL" b="1" dirty="0" err="1">
                <a:solidFill>
                  <a:srgbClr val="0000FF"/>
                </a:solidFill>
                <a:latin typeface="David" panose="020E0502060401010101" pitchFamily="34" charset="-79"/>
                <a:cs typeface="David" panose="020E0502060401010101" pitchFamily="34" charset="-79"/>
              </a:rPr>
              <a:t>אֱלֹהֵי</a:t>
            </a:r>
            <a:r>
              <a:rPr lang="he-IL" b="1" dirty="0">
                <a:solidFill>
                  <a:srgbClr val="0000FF"/>
                </a:solidFill>
                <a:latin typeface="David" panose="020E0502060401010101" pitchFamily="34" charset="-79"/>
                <a:cs typeface="David" panose="020E0502060401010101" pitchFamily="34" charset="-79"/>
              </a:rPr>
              <a:t> מִצְרַיִם אֶעֱשֶׂה שְׁפָטִים, אֲנִי יְיָ.</a:t>
            </a:r>
          </a:p>
        </p:txBody>
      </p:sp>
      <p:sp>
        <p:nvSpPr>
          <p:cNvPr id="5" name="תיבת טקסט 4">
            <a:extLst>
              <a:ext uri="{FF2B5EF4-FFF2-40B4-BE49-F238E27FC236}">
                <a16:creationId xmlns:a16="http://schemas.microsoft.com/office/drawing/2014/main" id="{33F539FA-2502-2554-BDEA-48393F8C3F2D}"/>
              </a:ext>
            </a:extLst>
          </p:cNvPr>
          <p:cNvSpPr txBox="1"/>
          <p:nvPr/>
        </p:nvSpPr>
        <p:spPr>
          <a:xfrm>
            <a:off x="590550" y="1616061"/>
            <a:ext cx="11433810" cy="4801314"/>
          </a:xfrm>
          <a:prstGeom prst="rect">
            <a:avLst/>
          </a:prstGeom>
          <a:noFill/>
          <a:ln w="38100">
            <a:solidFill>
              <a:srgbClr val="0000FF"/>
            </a:solidFill>
          </a:ln>
        </p:spPr>
        <p:txBody>
          <a:bodyPr wrap="square">
            <a:spAutoFit/>
          </a:bodyPr>
          <a:lstStyle/>
          <a:p>
            <a:pPr algn="just"/>
            <a:r>
              <a:rPr lang="he-IL" b="1" dirty="0"/>
              <a:t>רבותי! </a:t>
            </a:r>
          </a:p>
          <a:p>
            <a:pPr algn="just"/>
            <a:r>
              <a:rPr lang="he-IL" dirty="0"/>
              <a:t>המלחמה הזאת כנגד עם ישראל היא לא רק מלחמה על עם ישראל, כי אם גם על אלוקי ישראל. </a:t>
            </a:r>
            <a:r>
              <a:rPr lang="he-IL" b="1" dirty="0"/>
              <a:t>הנאציות נלחמת נגד הפרינציפים הנצחיים של חסד ושל רחמים, של הצדק ושל היושר, של השלום ושל האמת, שהם הם יסודות היהדות; שהם הם חלק אורגני של מושג האלוקות של היהדות.</a:t>
            </a:r>
            <a:r>
              <a:rPr lang="he-IL" dirty="0"/>
              <a:t> אם כן, רבותי, </a:t>
            </a:r>
            <a:r>
              <a:rPr lang="he-IL" b="1" dirty="0"/>
              <a:t>כשם שאנו בטוחים שאלוקי ישראל ינצח, כך אנו בטוחים שעם ישראל ינצח. אל לנו להתייאש אפילו לרגע, חלילה. </a:t>
            </a:r>
            <a:r>
              <a:rPr lang="he-IL" dirty="0"/>
              <a:t>אולם חובתנו היא להתאמץ בכל הכוחות לעשות כל מה שאפשר לנו לעשות. זוהי חובתנו. </a:t>
            </a:r>
          </a:p>
          <a:p>
            <a:pPr algn="just"/>
            <a:r>
              <a:rPr lang="he-IL" dirty="0"/>
              <a:t>אנחנו עומדים עכשיו בפרוס החנוכה, זאת החגיגה הלאומית הדתית הגדולה. אנחנו מזכירים בחנוכה את הנס שהיה בבית המקדש, שנשאר רק פך שמן אחד בחותמו של הכהן הגדול, פך אחד נשאר </a:t>
            </a:r>
            <a:r>
              <a:rPr lang="he-IL" dirty="0" err="1"/>
              <a:t>בטהרתו</a:t>
            </a:r>
            <a:r>
              <a:rPr lang="he-IL" dirty="0"/>
              <a:t> ולא היה מספיק לשמונת הימים, אלא שנעשה נס והדליקו ממנו שמונה ימים. אם כן, רבותי, מה זה הנס, למה נשאר פך אחד, הרי יכול היה לדלוק בנס גם בלי הפך האחד? אלא אנחנו מוכרחים לעשות כל מה שאפשר כדי לצקת את הפך לתוך המנורה ואחר כך כשכלו כל הקיצין, אפסו כוחותינו, כשעשינו כל מה שאפשר, אז </a:t>
            </a:r>
            <a:r>
              <a:rPr lang="he-IL" dirty="0" err="1"/>
              <a:t>ידלק</a:t>
            </a:r>
            <a:r>
              <a:rPr lang="he-IL" dirty="0"/>
              <a:t> בנס. כך אנו בטוחים שנר ישראל לא יכבה ושכל הרוחות לא יוכלו לו, ועשן המערכה שעולה מהמזבח לא רחוק מהמקום הזה, לא ימות וימשיך לעלות </a:t>
            </a:r>
            <a:r>
              <a:rPr lang="he-IL" dirty="0" err="1"/>
              <a:t>השמימה</a:t>
            </a:r>
            <a:r>
              <a:rPr lang="he-IL" dirty="0"/>
              <a:t> וכל הגשמים וכל הרוחות וכל הזוועות לא ניצחו אותו ולא כיבו אותו מעולם. אי אפשר לכבות את אור היהדות. זהו דבר שלא יהיה. אנחנו מחויבים לעשות כל מה שבכוחנו בכדי להציל את אחינו האומללים, הדוויים, הגוועים והשסופים - הקב"ה יעשה כל מה שאין אנו יכולים לעשות. </a:t>
            </a:r>
          </a:p>
          <a:p>
            <a:pPr algn="just"/>
            <a:r>
              <a:rPr lang="he-IL" b="1" dirty="0"/>
              <a:t>רבותי! </a:t>
            </a:r>
            <a:r>
              <a:rPr lang="he-IL" dirty="0"/>
              <a:t>לא רק יהודים שרפו בגרמניה, אלא גם בתי כנסיות וספרי תורה. </a:t>
            </a:r>
            <a:r>
              <a:rPr lang="he-IL" b="1" dirty="0"/>
              <a:t>מי שיתבע את עלבונה של התורה הנצחית שלנו, הוא יתבע את עלבונם של אחינו הנשרפים והנהרגים בארץ הדמים ההיא.</a:t>
            </a:r>
            <a:r>
              <a:rPr lang="he-IL" dirty="0"/>
              <a:t> זוהי תפארתנו וזוהי גדולתנו. על זה אנו יכולים להתגאות, כל מי שעמד על [=הסתמך על ] עם ישראל, ולא רק על עם ישראל, כי אם גם על אלוקי ישראל, על היהדות, על האידיאלים של היהדות, של התורה ושל הנבואה, האידיאלים הנצחיים לעולם, שעם ישראל עם האידיאלים הנצחיים שלו הם אחד, חד הוא. </a:t>
            </a:r>
          </a:p>
        </p:txBody>
      </p:sp>
      <p:sp>
        <p:nvSpPr>
          <p:cNvPr id="7" name="תיבת טקסט 6">
            <a:extLst>
              <a:ext uri="{FF2B5EF4-FFF2-40B4-BE49-F238E27FC236}">
                <a16:creationId xmlns:a16="http://schemas.microsoft.com/office/drawing/2014/main" id="{E8376A8B-7349-1B57-60DD-EF953D73A7B9}"/>
              </a:ext>
            </a:extLst>
          </p:cNvPr>
          <p:cNvSpPr txBox="1"/>
          <p:nvPr/>
        </p:nvSpPr>
        <p:spPr>
          <a:xfrm>
            <a:off x="4954524" y="1159515"/>
            <a:ext cx="2282952" cy="338554"/>
          </a:xfrm>
          <a:prstGeom prst="rect">
            <a:avLst/>
          </a:prstGeom>
          <a:solidFill>
            <a:srgbClr val="FFFF00"/>
          </a:solidFill>
          <a:ln w="12700">
            <a:solidFill>
              <a:schemeClr val="tx1"/>
            </a:solidFill>
          </a:ln>
        </p:spPr>
        <p:txBody>
          <a:bodyPr wrap="square">
            <a:spAutoFit/>
          </a:bodyPr>
          <a:lstStyle/>
          <a:p>
            <a:r>
              <a:rPr lang="he-IL" sz="1600" b="1" dirty="0"/>
              <a:t>הנאצים נגד אלוהי ישראל</a:t>
            </a:r>
          </a:p>
        </p:txBody>
      </p:sp>
      <p:sp>
        <p:nvSpPr>
          <p:cNvPr id="9" name="תיבת טקסט 8">
            <a:extLst>
              <a:ext uri="{FF2B5EF4-FFF2-40B4-BE49-F238E27FC236}">
                <a16:creationId xmlns:a16="http://schemas.microsoft.com/office/drawing/2014/main" id="{9654B255-DE59-9612-483E-C2208B0508BE}"/>
              </a:ext>
            </a:extLst>
          </p:cNvPr>
          <p:cNvSpPr txBox="1"/>
          <p:nvPr/>
        </p:nvSpPr>
        <p:spPr>
          <a:xfrm>
            <a:off x="246888" y="6417375"/>
            <a:ext cx="4270185" cy="338554"/>
          </a:xfrm>
          <a:prstGeom prst="rect">
            <a:avLst/>
          </a:prstGeom>
          <a:noFill/>
          <a:ln w="38100">
            <a:noFill/>
          </a:ln>
        </p:spPr>
        <p:txBody>
          <a:bodyPr wrap="square">
            <a:spAutoFit/>
          </a:bodyPr>
          <a:lstStyle/>
          <a:p>
            <a:r>
              <a:rPr lang="he-IL" sz="1600" b="1" dirty="0"/>
              <a:t>נאום במליאת הוועד הלאומי, י"ט בכסלו תרצ"ט </a:t>
            </a:r>
          </a:p>
        </p:txBody>
      </p:sp>
    </p:spTree>
    <p:extLst>
      <p:ext uri="{BB962C8B-B14F-4D97-AF65-F5344CB8AC3E}">
        <p14:creationId xmlns:p14="http://schemas.microsoft.com/office/powerpoint/2010/main" val="2836223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03CEA-56F0-028E-B2F7-DD1779815D87}"/>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94F9B163-C9E7-48C5-0227-9D881AD7C234}"/>
              </a:ext>
            </a:extLst>
          </p:cNvPr>
          <p:cNvSpPr txBox="1"/>
          <p:nvPr/>
        </p:nvSpPr>
        <p:spPr>
          <a:xfrm>
            <a:off x="1469928" y="4819991"/>
            <a:ext cx="2052072" cy="338554"/>
          </a:xfrm>
          <a:prstGeom prst="rect">
            <a:avLst/>
          </a:prstGeom>
          <a:noFill/>
          <a:ln w="38100">
            <a:noFill/>
          </a:ln>
        </p:spPr>
        <p:txBody>
          <a:bodyPr wrap="square" rtlCol="1">
            <a:spAutoFit/>
          </a:bodyPr>
          <a:lstStyle/>
          <a:p>
            <a:r>
              <a:rPr lang="he-IL" sz="1600" b="1" dirty="0"/>
              <a:t>הצפה, י"ד ניסן תשי"ד</a:t>
            </a:r>
          </a:p>
        </p:txBody>
      </p:sp>
      <p:pic>
        <p:nvPicPr>
          <p:cNvPr id="2" name="תמונה 1">
            <a:extLst>
              <a:ext uri="{FF2B5EF4-FFF2-40B4-BE49-F238E27FC236}">
                <a16:creationId xmlns:a16="http://schemas.microsoft.com/office/drawing/2014/main" id="{A2DA770B-D92F-DF06-C98E-0A3AEC363FBA}"/>
              </a:ext>
            </a:extLst>
          </p:cNvPr>
          <p:cNvPicPr>
            <a:picLocks noChangeAspect="1"/>
          </p:cNvPicPr>
          <p:nvPr/>
        </p:nvPicPr>
        <p:blipFill>
          <a:blip r:embed="rId2"/>
          <a:srcRect l="24747" t="16302" r="51061" b="65655"/>
          <a:stretch/>
        </p:blipFill>
        <p:spPr>
          <a:xfrm>
            <a:off x="6501748" y="4517598"/>
            <a:ext cx="3539340" cy="2201903"/>
          </a:xfrm>
          <a:prstGeom prst="rect">
            <a:avLst/>
          </a:prstGeom>
          <a:solidFill>
            <a:srgbClr val="FFFF00"/>
          </a:solidFill>
          <a:ln w="38100">
            <a:solidFill>
              <a:srgbClr val="0000FF"/>
            </a:solidFill>
          </a:ln>
        </p:spPr>
      </p:pic>
      <p:pic>
        <p:nvPicPr>
          <p:cNvPr id="5" name="תמונה 4">
            <a:extLst>
              <a:ext uri="{FF2B5EF4-FFF2-40B4-BE49-F238E27FC236}">
                <a16:creationId xmlns:a16="http://schemas.microsoft.com/office/drawing/2014/main" id="{04299FF0-1115-23E4-2A28-A6FF187A69F9}"/>
              </a:ext>
            </a:extLst>
          </p:cNvPr>
          <p:cNvPicPr>
            <a:picLocks noChangeAspect="1"/>
          </p:cNvPicPr>
          <p:nvPr/>
        </p:nvPicPr>
        <p:blipFill>
          <a:blip r:embed="rId2"/>
          <a:srcRect l="48705" t="15899" r="26046" b="65446"/>
          <a:stretch/>
        </p:blipFill>
        <p:spPr>
          <a:xfrm>
            <a:off x="6524237" y="2336283"/>
            <a:ext cx="3539340" cy="2181315"/>
          </a:xfrm>
          <a:prstGeom prst="rect">
            <a:avLst/>
          </a:prstGeom>
          <a:solidFill>
            <a:srgbClr val="FFFF00"/>
          </a:solidFill>
          <a:ln w="38100">
            <a:solidFill>
              <a:srgbClr val="0000FF"/>
            </a:solidFill>
          </a:ln>
        </p:spPr>
      </p:pic>
      <p:pic>
        <p:nvPicPr>
          <p:cNvPr id="6" name="תמונה 5">
            <a:extLst>
              <a:ext uri="{FF2B5EF4-FFF2-40B4-BE49-F238E27FC236}">
                <a16:creationId xmlns:a16="http://schemas.microsoft.com/office/drawing/2014/main" id="{87485A82-6B80-6078-E29A-ED3F7803EA56}"/>
              </a:ext>
            </a:extLst>
          </p:cNvPr>
          <p:cNvPicPr>
            <a:picLocks noChangeAspect="1"/>
          </p:cNvPicPr>
          <p:nvPr/>
        </p:nvPicPr>
        <p:blipFill>
          <a:blip r:embed="rId2"/>
          <a:srcRect l="73955" t="94692" r="2948" b="2975"/>
          <a:stretch/>
        </p:blipFill>
        <p:spPr>
          <a:xfrm>
            <a:off x="6524237" y="2044053"/>
            <a:ext cx="3561829" cy="296418"/>
          </a:xfrm>
          <a:prstGeom prst="rect">
            <a:avLst/>
          </a:prstGeom>
          <a:solidFill>
            <a:srgbClr val="FFFF00"/>
          </a:solidFill>
          <a:ln w="38100">
            <a:solidFill>
              <a:srgbClr val="0000FF"/>
            </a:solidFill>
          </a:ln>
        </p:spPr>
      </p:pic>
      <p:pic>
        <p:nvPicPr>
          <p:cNvPr id="8" name="תמונה 7">
            <a:extLst>
              <a:ext uri="{FF2B5EF4-FFF2-40B4-BE49-F238E27FC236}">
                <a16:creationId xmlns:a16="http://schemas.microsoft.com/office/drawing/2014/main" id="{A410AB8E-B3EC-E2F9-8E11-D620E2ABD643}"/>
              </a:ext>
            </a:extLst>
          </p:cNvPr>
          <p:cNvPicPr>
            <a:picLocks noChangeAspect="1"/>
          </p:cNvPicPr>
          <p:nvPr/>
        </p:nvPicPr>
        <p:blipFill>
          <a:blip r:embed="rId2"/>
          <a:srcRect t="10486" r="75808" b="65642"/>
          <a:stretch/>
        </p:blipFill>
        <p:spPr>
          <a:xfrm>
            <a:off x="1610347" y="2038008"/>
            <a:ext cx="3380035" cy="2781983"/>
          </a:xfrm>
          <a:prstGeom prst="rect">
            <a:avLst/>
          </a:prstGeom>
          <a:solidFill>
            <a:srgbClr val="FFFF00"/>
          </a:solidFill>
          <a:ln w="38100">
            <a:solidFill>
              <a:srgbClr val="0000FF"/>
            </a:solidFill>
          </a:ln>
        </p:spPr>
      </p:pic>
      <p:sp>
        <p:nvSpPr>
          <p:cNvPr id="7" name="TextBox 1">
            <a:extLst>
              <a:ext uri="{FF2B5EF4-FFF2-40B4-BE49-F238E27FC236}">
                <a16:creationId xmlns:a16="http://schemas.microsoft.com/office/drawing/2014/main" id="{A9E7EE1D-C7FE-3F56-D155-F335B0032AEC}"/>
              </a:ext>
            </a:extLst>
          </p:cNvPr>
          <p:cNvSpPr txBox="1">
            <a:spLocks noChangeArrowheads="1"/>
          </p:cNvSpPr>
          <p:nvPr/>
        </p:nvSpPr>
        <p:spPr bwMode="auto">
          <a:xfrm>
            <a:off x="4244371" y="282060"/>
            <a:ext cx="3703258" cy="369332"/>
          </a:xfrm>
          <a:prstGeom prst="rect">
            <a:avLst/>
          </a:prstGeom>
          <a:solidFill>
            <a:srgbClr val="FFFF00"/>
          </a:solidFill>
          <a:ln w="38100">
            <a:solidFill>
              <a:srgbClr val="0000FF"/>
            </a:solidFill>
            <a:miter lim="800000"/>
            <a:headEnd/>
            <a:tailEnd/>
          </a:ln>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he-IL" altLang="he-IL" dirty="0"/>
              <a:t>מטרת הנסים במצרים ובקריעת ים סוף</a:t>
            </a:r>
          </a:p>
        </p:txBody>
      </p:sp>
      <p:sp>
        <p:nvSpPr>
          <p:cNvPr id="9" name="Rectangle 1">
            <a:extLst>
              <a:ext uri="{FF2B5EF4-FFF2-40B4-BE49-F238E27FC236}">
                <a16:creationId xmlns:a16="http://schemas.microsoft.com/office/drawing/2014/main" id="{388034D2-CDCC-26C3-B2FA-9779B8FD8C0F}"/>
              </a:ext>
            </a:extLst>
          </p:cNvPr>
          <p:cNvSpPr>
            <a:spLocks noChangeArrowheads="1"/>
          </p:cNvSpPr>
          <p:nvPr/>
        </p:nvSpPr>
        <p:spPr bwMode="auto">
          <a:xfrm>
            <a:off x="2921497" y="138499"/>
            <a:ext cx="8960193" cy="1156071"/>
          </a:xfrm>
          <a:prstGeom prst="rect">
            <a:avLst/>
          </a:prstGeom>
          <a:solidFill>
            <a:srgbClr val="FFFF00"/>
          </a:solidFill>
          <a:ln w="38100">
            <a:solidFill>
              <a:srgbClr val="0000FF"/>
            </a:solidFill>
          </a:ln>
          <a:effectLst/>
        </p:spPr>
        <p:txBody>
          <a:bodyPr vert="horz" wrap="square" lIns="0" tIns="31740" rIns="253920" bIns="15870" numCol="1" anchor="ctr" anchorCtr="0" compatLnSpc="1">
            <a:prstTxWarp prst="textNoShape">
              <a:avLst/>
            </a:prstTxWarp>
            <a:spAutoFit/>
          </a:bodyPr>
          <a:lstStyle/>
          <a:p>
            <a:pPr lvl="1" indent="-457200" rtl="0" eaLnBrk="0" fontAlgn="base" hangingPunct="0">
              <a:spcBef>
                <a:spcPct val="0"/>
              </a:spcBef>
              <a:spcAft>
                <a:spcPct val="0"/>
              </a:spcAft>
            </a:pPr>
            <a:r>
              <a:rPr lang="he-IL" altLang="he-IL" b="1" dirty="0">
                <a:solidFill>
                  <a:srgbClr val="FF0000"/>
                </a:solidFill>
                <a:latin typeface="David" panose="020E0502060401010101" pitchFamily="34" charset="-79"/>
                <a:cs typeface="David" panose="020E0502060401010101" pitchFamily="34" charset="-79"/>
              </a:rPr>
              <a:t>אֵלּוּ עֶשֶׂר מַכּוֹת שֶׁהֵבִיא הַקָּדוֹשׁ בָּרוּךְ הוּא עַל הַמִּצְרִים בְּמִצְרַיִם</a:t>
            </a:r>
            <a:r>
              <a:rPr lang="he-IL" altLang="he-IL" b="1" dirty="0">
                <a:solidFill>
                  <a:srgbClr val="202122"/>
                </a:solidFill>
                <a:latin typeface="David" panose="020E0502060401010101" pitchFamily="34" charset="-79"/>
                <a:cs typeface="David" panose="020E0502060401010101" pitchFamily="34" charset="-79"/>
              </a:rPr>
              <a:t>, וְאֵלּוּ הֵן:</a:t>
            </a:r>
          </a:p>
          <a:p>
            <a:pPr lvl="1" indent="-457200" rtl="0" eaLnBrk="0" fontAlgn="base" hangingPunct="0">
              <a:spcBef>
                <a:spcPct val="0"/>
              </a:spcBef>
              <a:spcAft>
                <a:spcPct val="0"/>
              </a:spcAft>
            </a:pPr>
            <a:r>
              <a:rPr lang="he-IL" altLang="he-IL" b="1" dirty="0">
                <a:solidFill>
                  <a:srgbClr val="0000FF"/>
                </a:solidFill>
                <a:latin typeface="David" panose="020E0502060401010101" pitchFamily="34" charset="-79"/>
                <a:cs typeface="David" panose="020E0502060401010101" pitchFamily="34" charset="-79"/>
              </a:rPr>
              <a:t>דָּם, צְפַרְדֵּעַ, כִּנִּים, עָרוֹב, דֶּבֶר, שְׁחִין, בָּרָד, אַרְבֶּה, חֹשֶׁךְ, מַכַּת בְּכוֹרוֹת.</a:t>
            </a:r>
          </a:p>
          <a:p>
            <a:pPr lvl="1" indent="-457200" rtl="0" eaLnBrk="0" fontAlgn="base" hangingPunct="0">
              <a:spcBef>
                <a:spcPct val="0"/>
              </a:spcBef>
              <a:spcAft>
                <a:spcPct val="0"/>
              </a:spcAft>
            </a:pPr>
            <a:r>
              <a:rPr lang="he-IL" altLang="he-IL" b="1" dirty="0">
                <a:solidFill>
                  <a:srgbClr val="202122"/>
                </a:solidFill>
                <a:latin typeface="David" panose="020E0502060401010101" pitchFamily="34" charset="-79"/>
                <a:cs typeface="David" panose="020E0502060401010101" pitchFamily="34" charset="-79"/>
              </a:rPr>
              <a:t>רַבִּי יְהוּדָה הָיָה נוֹתֵן בָּהֶם סִמָּנִים: דְּצַ"ךְ עֲדַ"שׁ בְּאַחַ"ב.</a:t>
            </a:r>
          </a:p>
          <a:p>
            <a:pPr lvl="1" indent="-457200" rtl="0" eaLnBrk="0" fontAlgn="base" hangingPunct="0">
              <a:spcBef>
                <a:spcPct val="0"/>
              </a:spcBef>
              <a:spcAft>
                <a:spcPct val="0"/>
              </a:spcAft>
            </a:pPr>
            <a:r>
              <a:rPr lang="he-IL" b="1" dirty="0">
                <a:solidFill>
                  <a:srgbClr val="202122"/>
                </a:solidFill>
                <a:latin typeface="David" panose="020E0502060401010101" pitchFamily="34" charset="-79"/>
                <a:cs typeface="David" panose="020E0502060401010101" pitchFamily="34" charset="-79"/>
              </a:rPr>
              <a:t>רַבִּי יוֹסֵי הַגְּלִילִי אוֹמֵר: מִנַּיִן אַתָּה אוֹמֵר שֶׁלָּקוּ הַמִּצְרִים בְּמִצְרַיִם עֶשֶׂר מַכּוֹת </a:t>
            </a:r>
            <a:r>
              <a:rPr lang="he-IL" b="1" dirty="0">
                <a:solidFill>
                  <a:srgbClr val="0000FF"/>
                </a:solidFill>
                <a:latin typeface="David" panose="020E0502060401010101" pitchFamily="34" charset="-79"/>
                <a:cs typeface="David" panose="020E0502060401010101" pitchFamily="34" charset="-79"/>
              </a:rPr>
              <a:t>וְעַל הַיָּם </a:t>
            </a:r>
            <a:r>
              <a:rPr lang="he-IL" b="1" dirty="0">
                <a:solidFill>
                  <a:srgbClr val="202122"/>
                </a:solidFill>
                <a:latin typeface="David" panose="020E0502060401010101" pitchFamily="34" charset="-79"/>
                <a:cs typeface="David" panose="020E0502060401010101" pitchFamily="34" charset="-79"/>
              </a:rPr>
              <a:t>לָקוּ </a:t>
            </a:r>
            <a:r>
              <a:rPr lang="he-IL" b="1" dirty="0" err="1">
                <a:solidFill>
                  <a:srgbClr val="202122"/>
                </a:solidFill>
                <a:latin typeface="David" panose="020E0502060401010101" pitchFamily="34" charset="-79"/>
                <a:cs typeface="David" panose="020E0502060401010101" pitchFamily="34" charset="-79"/>
              </a:rPr>
              <a:t>חֲמִשִּׁים</a:t>
            </a:r>
            <a:r>
              <a:rPr lang="he-IL" b="1" dirty="0">
                <a:solidFill>
                  <a:srgbClr val="202122"/>
                </a:solidFill>
                <a:latin typeface="David" panose="020E0502060401010101" pitchFamily="34" charset="-79"/>
                <a:cs typeface="David" panose="020E0502060401010101" pitchFamily="34" charset="-79"/>
              </a:rPr>
              <a:t> מַכּוֹת?</a:t>
            </a:r>
            <a:endParaRPr lang="en-US" altLang="he-IL" b="1" dirty="0">
              <a:solidFill>
                <a:srgbClr val="202122"/>
              </a:solidFill>
              <a:latin typeface="David" panose="020E0502060401010101" pitchFamily="34" charset="-79"/>
              <a:cs typeface="David" panose="020E0502060401010101" pitchFamily="34" charset="-79"/>
            </a:endParaRPr>
          </a:p>
        </p:txBody>
      </p:sp>
      <p:sp>
        <p:nvSpPr>
          <p:cNvPr id="3" name="תיבת טקסט 2">
            <a:extLst>
              <a:ext uri="{FF2B5EF4-FFF2-40B4-BE49-F238E27FC236}">
                <a16:creationId xmlns:a16="http://schemas.microsoft.com/office/drawing/2014/main" id="{16B52955-69C5-2AAE-5968-F5E42DD9C1B9}"/>
              </a:ext>
            </a:extLst>
          </p:cNvPr>
          <p:cNvSpPr txBox="1"/>
          <p:nvPr/>
        </p:nvSpPr>
        <p:spPr>
          <a:xfrm>
            <a:off x="4150595" y="1446882"/>
            <a:ext cx="3890809" cy="338554"/>
          </a:xfrm>
          <a:prstGeom prst="rect">
            <a:avLst/>
          </a:prstGeom>
          <a:solidFill>
            <a:srgbClr val="FFFF00"/>
          </a:solidFill>
          <a:ln w="12700">
            <a:solidFill>
              <a:schemeClr val="tx1"/>
            </a:solidFill>
          </a:ln>
        </p:spPr>
        <p:txBody>
          <a:bodyPr wrap="none" rtlCol="1">
            <a:spAutoFit/>
          </a:bodyPr>
          <a:lstStyle/>
          <a:p>
            <a:r>
              <a:rPr lang="he-IL" sz="1600" b="1" dirty="0"/>
              <a:t>התכלית של ניסי יציאת מצרים וקריעת ים סוף</a:t>
            </a:r>
          </a:p>
        </p:txBody>
      </p:sp>
    </p:spTree>
    <p:extLst>
      <p:ext uri="{BB962C8B-B14F-4D97-AF65-F5344CB8AC3E}">
        <p14:creationId xmlns:p14="http://schemas.microsoft.com/office/powerpoint/2010/main" val="222019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18" name="Text Box 38">
            <a:extLst>
              <a:ext uri="{FF2B5EF4-FFF2-40B4-BE49-F238E27FC236}">
                <a16:creationId xmlns:a16="http://schemas.microsoft.com/office/drawing/2014/main" id="{957A3CD9-2F0C-1432-DBEC-2ED2908B6A72}"/>
              </a:ext>
            </a:extLst>
          </p:cNvPr>
          <p:cNvSpPr txBox="1">
            <a:spLocks noChangeArrowheads="1"/>
          </p:cNvSpPr>
          <p:nvPr/>
        </p:nvSpPr>
        <p:spPr bwMode="auto">
          <a:xfrm>
            <a:off x="1380744" y="1102152"/>
            <a:ext cx="8281700" cy="369332"/>
          </a:xfrm>
          <a:prstGeom prst="rect">
            <a:avLst/>
          </a:prstGeom>
          <a:solidFill>
            <a:srgbClr val="FFFF00"/>
          </a:solidFill>
          <a:ln w="12700">
            <a:solidFill>
              <a:schemeClr val="tx1"/>
            </a:solidFill>
            <a:miter lim="800000"/>
            <a:headEnd/>
            <a:tailEnd/>
          </a:ln>
          <a:effectLst/>
        </p:spPr>
        <p:txBody>
          <a:bodyPr wrap="square">
            <a:spAutoFit/>
          </a:bodyPr>
          <a:lstStyle/>
          <a:p>
            <a:pPr algn="ctr">
              <a:spcBef>
                <a:spcPct val="50000"/>
              </a:spcBef>
              <a:defRPr/>
            </a:pPr>
            <a:r>
              <a:rPr lang="he-IL" b="1" dirty="0">
                <a:solidFill>
                  <a:srgbClr val="0000FF"/>
                </a:solidFill>
                <a:effectLst>
                  <a:outerShdw blurRad="38100" dist="38100" dir="2700000" algn="tl">
                    <a:srgbClr val="C0C0C0"/>
                  </a:outerShdw>
                </a:effectLst>
                <a:cs typeface="David" pitchFamily="2" charset="-79"/>
              </a:rPr>
              <a:t>"הוכח פעם נוספת כי יש לו כל הסגולות של מנהיג </a:t>
            </a:r>
            <a:r>
              <a:rPr lang="he-IL" b="1" dirty="0">
                <a:solidFill>
                  <a:srgbClr val="0000FF"/>
                </a:solidFill>
                <a:cs typeface="David" pitchFamily="2" charset="-79"/>
              </a:rPr>
              <a:t>הדור</a:t>
            </a:r>
            <a:r>
              <a:rPr lang="he-IL" b="1" dirty="0">
                <a:solidFill>
                  <a:srgbClr val="0000FF"/>
                </a:solidFill>
                <a:effectLst>
                  <a:outerShdw blurRad="38100" dist="38100" dir="2700000" algn="tl">
                    <a:srgbClr val="C0C0C0"/>
                  </a:outerShdw>
                </a:effectLst>
                <a:cs typeface="David" pitchFamily="2" charset="-79"/>
              </a:rPr>
              <a:t>!" </a:t>
            </a:r>
            <a:r>
              <a:rPr lang="he-IL" b="1" dirty="0">
                <a:effectLst>
                  <a:outerShdw blurRad="38100" dist="38100" dir="2700000" algn="tl">
                    <a:srgbClr val="C0C0C0"/>
                  </a:outerShdw>
                </a:effectLst>
                <a:cs typeface="David" pitchFamily="2" charset="-79"/>
              </a:rPr>
              <a:t>[לאחר 'מסע ההצלה' באירופה, תש"ז]</a:t>
            </a:r>
            <a:endParaRPr lang="en-US" b="1" dirty="0">
              <a:effectLst>
                <a:outerShdw blurRad="38100" dist="38100" dir="2700000" algn="tl">
                  <a:srgbClr val="C0C0C0"/>
                </a:outerShdw>
              </a:effectLst>
              <a:cs typeface="David" pitchFamily="2" charset="-79"/>
            </a:endParaRPr>
          </a:p>
        </p:txBody>
      </p:sp>
      <p:pic>
        <p:nvPicPr>
          <p:cNvPr id="132102" name="תמונה 1">
            <a:extLst>
              <a:ext uri="{FF2B5EF4-FFF2-40B4-BE49-F238E27FC236}">
                <a16:creationId xmlns:a16="http://schemas.microsoft.com/office/drawing/2014/main" id="{409DCD69-FF19-2A5A-A93F-6C797837381A}"/>
              </a:ext>
            </a:extLst>
          </p:cNvPr>
          <p:cNvPicPr>
            <a:picLocks noChangeAspect="1"/>
          </p:cNvPicPr>
          <p:nvPr/>
        </p:nvPicPr>
        <p:blipFill rotWithShape="1">
          <a:blip r:embed="rId2">
            <a:extLst>
              <a:ext uri="{28A0092B-C50C-407E-A947-70E740481C1C}">
                <a14:useLocalDpi xmlns:a14="http://schemas.microsoft.com/office/drawing/2010/main" val="0"/>
              </a:ext>
            </a:extLst>
          </a:blip>
          <a:srcRect l="2785" t="1534" r="2981" b="1447"/>
          <a:stretch/>
        </p:blipFill>
        <p:spPr bwMode="auto">
          <a:xfrm>
            <a:off x="4577918" y="1601184"/>
            <a:ext cx="3036164" cy="503363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D465AFB8-9D68-63E7-C70A-19D47ADCB4B5}"/>
              </a:ext>
            </a:extLst>
          </p:cNvPr>
          <p:cNvSpPr txBox="1"/>
          <p:nvPr/>
        </p:nvSpPr>
        <p:spPr>
          <a:xfrm>
            <a:off x="2866459" y="6425969"/>
            <a:ext cx="1711459" cy="338554"/>
          </a:xfrm>
          <a:prstGeom prst="rect">
            <a:avLst/>
          </a:prstGeom>
          <a:noFill/>
          <a:ln w="38100">
            <a:noFill/>
          </a:ln>
        </p:spPr>
        <p:txBody>
          <a:bodyPr wrap="square">
            <a:spAutoFit/>
          </a:bodyPr>
          <a:lstStyle/>
          <a:p>
            <a:r>
              <a:rPr lang="he-IL" sz="1600" b="1" dirty="0"/>
              <a:t>ידיעות אחרונות</a:t>
            </a:r>
          </a:p>
        </p:txBody>
      </p:sp>
      <p:sp>
        <p:nvSpPr>
          <p:cNvPr id="2" name="תיבת טקסט 1">
            <a:extLst>
              <a:ext uri="{FF2B5EF4-FFF2-40B4-BE49-F238E27FC236}">
                <a16:creationId xmlns:a16="http://schemas.microsoft.com/office/drawing/2014/main" id="{76BDBCD1-61A2-1BCA-44CF-7D68056A1E63}"/>
              </a:ext>
            </a:extLst>
          </p:cNvPr>
          <p:cNvSpPr txBox="1"/>
          <p:nvPr/>
        </p:nvSpPr>
        <p:spPr>
          <a:xfrm>
            <a:off x="9773346" y="1102152"/>
            <a:ext cx="2210862" cy="646331"/>
          </a:xfrm>
          <a:prstGeom prst="rect">
            <a:avLst/>
          </a:prstGeom>
          <a:solidFill>
            <a:srgbClr val="FFFF00"/>
          </a:solidFill>
          <a:ln w="38100">
            <a:solidFill>
              <a:srgbClr val="0000FF"/>
            </a:solidFill>
          </a:ln>
        </p:spPr>
        <p:txBody>
          <a:bodyPr wrap="none" rtlCol="1">
            <a:spAutoFit/>
          </a:bodyPr>
          <a:lstStyle/>
          <a:p>
            <a:r>
              <a:rPr lang="he-IL" b="1" dirty="0">
                <a:solidFill>
                  <a:srgbClr val="FF0000"/>
                </a:solidFill>
                <a:latin typeface="David" panose="020E0502060401010101" pitchFamily="34" charset="-79"/>
                <a:cs typeface="David" panose="020E0502060401010101" pitchFamily="34" charset="-79"/>
              </a:rPr>
              <a:t>משה רבנו </a:t>
            </a:r>
            <a:r>
              <a:rPr lang="he-IL" dirty="0">
                <a:latin typeface="David" panose="020E0502060401010101" pitchFamily="34" charset="-79"/>
                <a:cs typeface="David" panose="020E0502060401010101" pitchFamily="34" charset="-79"/>
              </a:rPr>
              <a:t>– </a:t>
            </a:r>
          </a:p>
          <a:p>
            <a:r>
              <a:rPr lang="he-IL" b="1" dirty="0">
                <a:latin typeface="David" panose="020E0502060401010101" pitchFamily="34" charset="-79"/>
                <a:cs typeface="David" panose="020E0502060401010101" pitchFamily="34" charset="-79"/>
              </a:rPr>
              <a:t>מנהיג דור גאולת מצרים</a:t>
            </a:r>
          </a:p>
        </p:txBody>
      </p:sp>
      <p:sp>
        <p:nvSpPr>
          <p:cNvPr id="5" name="תיבת טקסט 4">
            <a:extLst>
              <a:ext uri="{FF2B5EF4-FFF2-40B4-BE49-F238E27FC236}">
                <a16:creationId xmlns:a16="http://schemas.microsoft.com/office/drawing/2014/main" id="{C0D266AC-E47B-F600-5C41-872B32CF0277}"/>
              </a:ext>
            </a:extLst>
          </p:cNvPr>
          <p:cNvSpPr txBox="1"/>
          <p:nvPr/>
        </p:nvSpPr>
        <p:spPr>
          <a:xfrm>
            <a:off x="849102" y="93477"/>
            <a:ext cx="11135106" cy="923330"/>
          </a:xfrm>
          <a:prstGeom prst="rect">
            <a:avLst/>
          </a:prstGeom>
          <a:solidFill>
            <a:srgbClr val="FFFF00"/>
          </a:solidFill>
          <a:ln w="38100">
            <a:solidFill>
              <a:srgbClr val="0000FF"/>
            </a:solidFill>
          </a:ln>
        </p:spPr>
        <p:txBody>
          <a:bodyPr wrap="square">
            <a:spAutoFit/>
          </a:bodyPr>
          <a:lstStyle/>
          <a:p>
            <a:r>
              <a:rPr lang="he-IL" b="1" i="0" dirty="0">
                <a:solidFill>
                  <a:srgbClr val="202122"/>
                </a:solidFill>
                <a:effectLst/>
                <a:latin typeface="David" panose="020E0502060401010101" pitchFamily="34" charset="-79"/>
                <a:cs typeface="David" panose="020E0502060401010101" pitchFamily="34" charset="-79"/>
              </a:rPr>
              <a:t>רַבִּי יוֹסֵי הַגְּלִילִי אוֹמֵר: מִנַּיִן אַתָּה אוֹמֵר שֶׁלָּקוּ הַמִּצְרִים בְּמִצְרַיִם עֶשֶׂר מַכּוֹת וְעַל הַיָּם לָקוּ </a:t>
            </a:r>
            <a:r>
              <a:rPr lang="he-IL" b="1" i="0" dirty="0" err="1">
                <a:solidFill>
                  <a:srgbClr val="202122"/>
                </a:solidFill>
                <a:effectLst/>
                <a:latin typeface="David" panose="020E0502060401010101" pitchFamily="34" charset="-79"/>
                <a:cs typeface="David" panose="020E0502060401010101" pitchFamily="34" charset="-79"/>
              </a:rPr>
              <a:t>חֲמִשִּׁים</a:t>
            </a:r>
            <a:r>
              <a:rPr lang="he-IL" b="1" i="0" dirty="0">
                <a:solidFill>
                  <a:srgbClr val="202122"/>
                </a:solidFill>
                <a:effectLst/>
                <a:latin typeface="David" panose="020E0502060401010101" pitchFamily="34" charset="-79"/>
                <a:cs typeface="David" panose="020E0502060401010101" pitchFamily="34" charset="-79"/>
              </a:rPr>
              <a:t> מַכּוֹת? בְּמִצְרַיִם מָה הוּא אוֹמֵר? וַיֹּאמְרוּ </a:t>
            </a:r>
            <a:r>
              <a:rPr lang="he-IL" b="1" i="0" dirty="0" err="1">
                <a:solidFill>
                  <a:srgbClr val="202122"/>
                </a:solidFill>
                <a:effectLst/>
                <a:latin typeface="David" panose="020E0502060401010101" pitchFamily="34" charset="-79"/>
                <a:cs typeface="David" panose="020E0502060401010101" pitchFamily="34" charset="-79"/>
              </a:rPr>
              <a:t>הַחַרְטֻמִּים</a:t>
            </a:r>
            <a:r>
              <a:rPr lang="he-IL" b="1" i="0" dirty="0">
                <a:solidFill>
                  <a:srgbClr val="202122"/>
                </a:solidFill>
                <a:effectLst/>
                <a:latin typeface="David" panose="020E0502060401010101" pitchFamily="34" charset="-79"/>
                <a:cs typeface="David" panose="020E0502060401010101" pitchFamily="34" charset="-79"/>
              </a:rPr>
              <a:t> אֶל פַּרְעֹה: אֶצְבַּע </a:t>
            </a:r>
            <a:r>
              <a:rPr lang="he-IL" b="1" i="0" dirty="0" err="1">
                <a:solidFill>
                  <a:srgbClr val="202122"/>
                </a:solidFill>
                <a:effectLst/>
                <a:latin typeface="David" panose="020E0502060401010101" pitchFamily="34" charset="-79"/>
                <a:cs typeface="David" panose="020E0502060401010101" pitchFamily="34" charset="-79"/>
              </a:rPr>
              <a:t>אֱלֹהִים</a:t>
            </a:r>
            <a:r>
              <a:rPr lang="he-IL" b="1" i="0" dirty="0">
                <a:solidFill>
                  <a:srgbClr val="202122"/>
                </a:solidFill>
                <a:effectLst/>
                <a:latin typeface="David" panose="020E0502060401010101" pitchFamily="34" charset="-79"/>
                <a:cs typeface="David" panose="020E0502060401010101" pitchFamily="34" charset="-79"/>
              </a:rPr>
              <a:t> הִוא, וְעַל הַיָּם מָה הוּא אוֹמֵר? וַיַּרְא יִשְׂרָאֵל אֶת הַיָד הַגְּדֹלָה אֲשֶׁר עָשָׂה יְיָ בְּמִצְרַיִם, וַיִּירְאוּ הָעָם אֶת יְיָ, </a:t>
            </a:r>
            <a:r>
              <a:rPr lang="he-IL" b="1" i="0" dirty="0">
                <a:solidFill>
                  <a:srgbClr val="FF0000"/>
                </a:solidFill>
                <a:effectLst/>
                <a:latin typeface="David" panose="020E0502060401010101" pitchFamily="34" charset="-79"/>
                <a:cs typeface="David" panose="020E0502060401010101" pitchFamily="34" charset="-79"/>
              </a:rPr>
              <a:t>וַיַּאֲמִינוּ בַּייָ וּבְמֹשֶׁה עַבְדּוֹ.</a:t>
            </a:r>
            <a:endParaRPr lang="he-IL" b="1" dirty="0">
              <a:solidFill>
                <a:srgbClr val="FF0000"/>
              </a:solidFill>
            </a:endParaRPr>
          </a:p>
        </p:txBody>
      </p:sp>
    </p:spTree>
    <p:extLst>
      <p:ext uri="{BB962C8B-B14F-4D97-AF65-F5344CB8AC3E}">
        <p14:creationId xmlns:p14="http://schemas.microsoft.com/office/powerpoint/2010/main" val="638748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DDEAD7-B138-238A-5A3A-D9C91D43CB05}"/>
              </a:ext>
            </a:extLst>
          </p:cNvPr>
          <p:cNvSpPr>
            <a:spLocks noChangeArrowheads="1"/>
          </p:cNvSpPr>
          <p:nvPr/>
        </p:nvSpPr>
        <p:spPr bwMode="auto">
          <a:xfrm>
            <a:off x="1607632" y="561633"/>
            <a:ext cx="8976736" cy="5475878"/>
          </a:xfrm>
          <a:prstGeom prst="rect">
            <a:avLst/>
          </a:prstGeom>
          <a:solidFill>
            <a:srgbClr val="FFFF00"/>
          </a:solidFill>
          <a:ln w="38100">
            <a:solidFill>
              <a:srgbClr val="0000FF"/>
            </a:solidFill>
          </a:ln>
          <a:effectLst/>
        </p:spPr>
        <p:txBody>
          <a:bodyPr vert="horz" wrap="none" lIns="0" tIns="-79350" rIns="253920" bIns="1587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כַּמָּה מַעֲלוֹת טוֹבוֹת לַמָּקוֹם עָלֵינוּ!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הוֹצִיאָנוּ מִמִּצְרַיִם וְלֹא עָשָׂה בָהֶם שְׁפָטִים,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עָשָׂה בָהֶם שְׁפָטִים, וְלֹא עָשָׂה </a:t>
            </a:r>
            <a:r>
              <a:rPr kumimoji="0" lang="he-IL" altLang="he-IL" b="1" i="0" u="none" strike="noStrike" cap="none" normalizeH="0" baseline="0" dirty="0" err="1">
                <a:ln>
                  <a:noFill/>
                </a:ln>
                <a:solidFill>
                  <a:srgbClr val="202122"/>
                </a:solidFill>
                <a:effectLst/>
                <a:latin typeface="David" panose="020E0502060401010101" pitchFamily="34" charset="-79"/>
                <a:cs typeface="David" panose="020E0502060401010101" pitchFamily="34" charset="-79"/>
              </a:rPr>
              <a:t>בֵאלֹהֵיהֶם</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עָשָׂה </a:t>
            </a:r>
            <a:r>
              <a:rPr kumimoji="0" lang="he-IL" altLang="he-IL" b="1" i="0" u="none" strike="noStrike" cap="none" normalizeH="0" baseline="0" dirty="0" err="1">
                <a:ln>
                  <a:noFill/>
                </a:ln>
                <a:solidFill>
                  <a:srgbClr val="202122"/>
                </a:solidFill>
                <a:effectLst/>
                <a:latin typeface="David" panose="020E0502060401010101" pitchFamily="34" charset="-79"/>
                <a:cs typeface="David" panose="020E0502060401010101" pitchFamily="34" charset="-79"/>
              </a:rPr>
              <a:t>בֵאלֹהֵיהֶם</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וְלֹא הָרַג אֶת בְּכוֹרֵיהֶם,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הָרַג אֶת בְּכוֹרֵיהֶם וְלֹא נָתַן לָנוּ אֶת מָמוֹנָם,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נָתַן לָנוּ אֶת מָמוֹנָם וְלֹא קָרַע לָנוּ אֶת הַיָּם,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קָרַע לָנוּ אֶת הַיָּם וְלֹא הֶעֱבִירָנוּ בְתוֹכוֹ בֶּחָרָבָה,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הֶעֱבִירָנוּ בְתוֹכוֹ בֶּחָרָבָה וְלֹא שִׁקַּע </a:t>
            </a:r>
            <a:r>
              <a:rPr kumimoji="0" lang="he-IL" altLang="he-IL" b="1" i="0" u="none" strike="noStrike" cap="none" normalizeH="0" baseline="0" dirty="0" err="1">
                <a:ln>
                  <a:noFill/>
                </a:ln>
                <a:solidFill>
                  <a:srgbClr val="202122"/>
                </a:solidFill>
                <a:effectLst/>
                <a:latin typeface="David" panose="020E0502060401010101" pitchFamily="34" charset="-79"/>
                <a:cs typeface="David" panose="020E0502060401010101" pitchFamily="34" charset="-79"/>
              </a:rPr>
              <a:t>צָרֵינו</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בְּתוֹכוֹ,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שִׁקַּע </a:t>
            </a:r>
            <a:r>
              <a:rPr kumimoji="0" lang="he-IL" altLang="he-IL" b="1" i="0" u="none" strike="noStrike" cap="none" normalizeH="0" baseline="0" dirty="0" err="1">
                <a:ln>
                  <a:noFill/>
                </a:ln>
                <a:solidFill>
                  <a:srgbClr val="202122"/>
                </a:solidFill>
                <a:effectLst/>
                <a:latin typeface="David" panose="020E0502060401010101" pitchFamily="34" charset="-79"/>
                <a:cs typeface="David" panose="020E0502060401010101" pitchFamily="34" charset="-79"/>
              </a:rPr>
              <a:t>צָרֵינו</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בְּתוֹכוֹ וְלֹא סִפֵּק צָרְכֵּנוּ בַּמִּדְבָּר אַרְבָּעִים שָׁנָה,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סִפֵּק צָרְכֵּנוּ בַּמִּדְבָּר אַרְבָּעִים שָׁנָה ולֹא הֶאֱכִילָנוּ אֶת הַמָּן,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הֶאֱכִילָנוּ אֶת הַמָּן וְלֹא נָתַן לָנוּ אֶת הַשַׁבָּת,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נָתַן לָנוּ אֶת הַשַׁבָּת, וְלֹא קֵרְבָנוּ לִפְנֵי הַר סִינַי,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קֵרְבָנוּ לִפְנֵי הַר סִינַי, וְלֹא נָתַן לָנוּ אֶת הַתּוֹרָה,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נָתַן לָנוּ אֶת הַתּוֹרָה וְלֹא הִכְנִיסָנוּ לְאֶרֶץ יִשְׂרָאֵל, דַּיֵינוּ.</a:t>
            </a:r>
          </a:p>
          <a:p>
            <a:pPr marL="457200" marR="0" lvl="1" indent="-45720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אִלּוּ הִכְנִיסָנוּ לְאֶרֶץ יִשְׂרָאֵל וְלֹא בָנָה לָנוּ אֶת בֵּית הַבְּחִירָה, דַּיֵּינוּ.</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FF0000"/>
                </a:solidFill>
                <a:effectLst/>
                <a:latin typeface="David" panose="020E0502060401010101" pitchFamily="34" charset="-79"/>
                <a:cs typeface="David" panose="020E0502060401010101" pitchFamily="34" charset="-79"/>
              </a:rPr>
              <a:t>עַל אַחַת, כַּמָּה וְכַמָּה, טוֹבָה כְפוּלָה וּמְכֻפֶּלֶת לַמָּקוֹם עָלֵינוּ: </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שֶׁהוֹצִיאָנוּ מִמִּצְרַיִם, </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וְעָשָׂה בָהֶם שְׁפָטִים, וְעָשָׂה </a:t>
            </a:r>
            <a:r>
              <a:rPr kumimoji="0" lang="he-IL" altLang="he-IL" b="1" i="0" u="none" strike="noStrike" cap="none" normalizeH="0" baseline="0" dirty="0" err="1">
                <a:ln>
                  <a:noFill/>
                </a:ln>
                <a:solidFill>
                  <a:srgbClr val="202122"/>
                </a:solidFill>
                <a:effectLst/>
                <a:latin typeface="David" panose="020E0502060401010101" pitchFamily="34" charset="-79"/>
                <a:cs typeface="David" panose="020E0502060401010101" pitchFamily="34" charset="-79"/>
              </a:rPr>
              <a:t>בֵאלֹהֵיהֶם</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וְהָרַג אֶת בְּכוֹרֵיהֶם, וְנָתַן לָנוּ אֶת מָמוֹנָם, </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וְקָרַע לָנוּ אֶת הַיָּם, וְהֶעֱבִירָנוּ בְתוֹכוֹ בֶּחָרָבָה, וְשִׁקַּע </a:t>
            </a:r>
            <a:r>
              <a:rPr kumimoji="0" lang="he-IL" altLang="he-IL" b="1" i="0" u="none" strike="noStrike" cap="none" normalizeH="0" baseline="0" dirty="0" err="1">
                <a:ln>
                  <a:noFill/>
                </a:ln>
                <a:solidFill>
                  <a:srgbClr val="202122"/>
                </a:solidFill>
                <a:effectLst/>
                <a:latin typeface="David" panose="020E0502060401010101" pitchFamily="34" charset="-79"/>
                <a:cs typeface="David" panose="020E0502060401010101" pitchFamily="34" charset="-79"/>
              </a:rPr>
              <a:t>צָרֵינו</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 בְּתוֹכוֹ, וְסִפֵּק צָרְכֵּנוּ בַּמִּדְבָּר אַרְבָּעִים שָׁנָה, </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וְהֶאֱכִילָנוּ אֶת הַמָּן, </a:t>
            </a: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וְנָתַן לָנוּ אֶת הַשַׁבָּת, </a:t>
            </a: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וְקֵרְבָנוּ לִפְנֵי הַר סִינַי, </a:t>
            </a:r>
            <a:r>
              <a:rPr kumimoji="0" lang="he-IL" altLang="he-IL" b="1" i="0" u="none" strike="noStrike" cap="none" normalizeH="0" baseline="0" dirty="0">
                <a:ln>
                  <a:noFill/>
                </a:ln>
                <a:solidFill>
                  <a:srgbClr val="0000FF"/>
                </a:solidFill>
                <a:effectLst/>
                <a:latin typeface="David" panose="020E0502060401010101" pitchFamily="34" charset="-79"/>
                <a:cs typeface="David" panose="020E0502060401010101" pitchFamily="34" charset="-79"/>
              </a:rPr>
              <a:t>וְנָתַן לָנוּ אֶת הַתּוֹרָה, וְהִכְנִיסָנוּ לְאֶרֶץ יִשְׂרָאֵל, </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b="1" i="0" u="none" strike="noStrike" cap="none" normalizeH="0" baseline="0" dirty="0">
                <a:ln>
                  <a:noFill/>
                </a:ln>
                <a:solidFill>
                  <a:srgbClr val="202122"/>
                </a:solidFill>
                <a:effectLst/>
                <a:latin typeface="David" panose="020E0502060401010101" pitchFamily="34" charset="-79"/>
                <a:cs typeface="David" panose="020E0502060401010101" pitchFamily="34" charset="-79"/>
              </a:rPr>
              <a:t>וּבָנָה לָנוּ אֶת בֵּית הַבְּחִירָה לְכַפֵּר עַל כָּל עֲוֹנוֹתֵי</a:t>
            </a:r>
            <a:r>
              <a:rPr kumimoji="0" lang="he-IL" altLang="he-IL" b="0" i="0" u="none" strike="noStrike" cap="none" normalizeH="0" baseline="0" dirty="0">
                <a:ln>
                  <a:noFill/>
                </a:ln>
                <a:solidFill>
                  <a:srgbClr val="202122"/>
                </a:solidFill>
                <a:effectLst/>
                <a:latin typeface="David" panose="020E0502060401010101" pitchFamily="34" charset="-79"/>
                <a:cs typeface="David" panose="020E0502060401010101" pitchFamily="34" charset="-79"/>
              </a:rPr>
              <a:t>נוּ.</a:t>
            </a:r>
            <a:endParaRPr kumimoji="0" lang="he-IL" altLang="he-IL" b="0" i="0" u="none" strike="noStrike" cap="none" normalizeH="0" baseline="0" dirty="0">
              <a:ln>
                <a:noFill/>
              </a:ln>
              <a:solidFill>
                <a:schemeClr val="tx1"/>
              </a:solidFill>
              <a:effectLst/>
              <a:latin typeface="David" panose="020E0502060401010101" pitchFamily="34" charset="-79"/>
              <a:cs typeface="David" panose="020E0502060401010101" pitchFamily="34" charset="-79"/>
            </a:endParaRPr>
          </a:p>
        </p:txBody>
      </p:sp>
      <p:sp>
        <p:nvSpPr>
          <p:cNvPr id="3" name="תיבת טקסט 2">
            <a:extLst>
              <a:ext uri="{FF2B5EF4-FFF2-40B4-BE49-F238E27FC236}">
                <a16:creationId xmlns:a16="http://schemas.microsoft.com/office/drawing/2014/main" id="{7DED3F62-8C22-1848-1E44-07E292AAA9A5}"/>
              </a:ext>
            </a:extLst>
          </p:cNvPr>
          <p:cNvSpPr txBox="1"/>
          <p:nvPr/>
        </p:nvSpPr>
        <p:spPr>
          <a:xfrm>
            <a:off x="11227568" y="561633"/>
            <a:ext cx="630302" cy="400110"/>
          </a:xfrm>
          <a:prstGeom prst="rect">
            <a:avLst/>
          </a:prstGeom>
          <a:solidFill>
            <a:srgbClr val="FFFF00"/>
          </a:solidFill>
          <a:ln>
            <a:solidFill>
              <a:schemeClr val="tx1"/>
            </a:solidFill>
          </a:ln>
        </p:spPr>
        <p:txBody>
          <a:bodyPr wrap="none" rtlCol="1">
            <a:spAutoFit/>
          </a:bodyPr>
          <a:lstStyle/>
          <a:p>
            <a:r>
              <a:rPr lang="he-IL" sz="2000" b="1" dirty="0">
                <a:solidFill>
                  <a:srgbClr val="FF0000"/>
                </a:solidFill>
                <a:latin typeface="David" panose="020E0502060401010101" pitchFamily="34" charset="-79"/>
                <a:cs typeface="David" panose="020E0502060401010101" pitchFamily="34" charset="-79"/>
              </a:rPr>
              <a:t>דַּיֵּינו</a:t>
            </a:r>
          </a:p>
        </p:txBody>
      </p:sp>
    </p:spTree>
    <p:extLst>
      <p:ext uri="{BB962C8B-B14F-4D97-AF65-F5344CB8AC3E}">
        <p14:creationId xmlns:p14="http://schemas.microsoft.com/office/powerpoint/2010/main" val="1968357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0909A87-7336-038F-FCEE-2EED89BC45E9}"/>
              </a:ext>
            </a:extLst>
          </p:cNvPr>
          <p:cNvPicPr>
            <a:picLocks noChangeAspect="1"/>
          </p:cNvPicPr>
          <p:nvPr/>
        </p:nvPicPr>
        <p:blipFill>
          <a:blip r:embed="rId2"/>
          <a:stretch>
            <a:fillRect/>
          </a:stretch>
        </p:blipFill>
        <p:spPr>
          <a:xfrm>
            <a:off x="2866137" y="580234"/>
            <a:ext cx="6459726" cy="5847236"/>
          </a:xfrm>
          <a:prstGeom prst="rect">
            <a:avLst/>
          </a:prstGeom>
          <a:ln w="38100">
            <a:solidFill>
              <a:srgbClr val="0000FF"/>
            </a:solidFill>
          </a:ln>
        </p:spPr>
      </p:pic>
      <p:sp>
        <p:nvSpPr>
          <p:cNvPr id="4" name="תיבת טקסט 3">
            <a:extLst>
              <a:ext uri="{FF2B5EF4-FFF2-40B4-BE49-F238E27FC236}">
                <a16:creationId xmlns:a16="http://schemas.microsoft.com/office/drawing/2014/main" id="{86CDD185-FA43-F5A3-E9D7-687FABDE497D}"/>
              </a:ext>
            </a:extLst>
          </p:cNvPr>
          <p:cNvSpPr txBox="1"/>
          <p:nvPr/>
        </p:nvSpPr>
        <p:spPr>
          <a:xfrm>
            <a:off x="2684274" y="6427470"/>
            <a:ext cx="1770036" cy="338554"/>
          </a:xfrm>
          <a:prstGeom prst="rect">
            <a:avLst/>
          </a:prstGeom>
          <a:noFill/>
        </p:spPr>
        <p:txBody>
          <a:bodyPr wrap="none" rtlCol="1">
            <a:spAutoFit/>
          </a:bodyPr>
          <a:lstStyle/>
          <a:p>
            <a:r>
              <a:rPr lang="he-IL" sz="1600" b="1" dirty="0"/>
              <a:t>הצפה, ז' אב תש"א</a:t>
            </a:r>
          </a:p>
        </p:txBody>
      </p:sp>
      <p:sp>
        <p:nvSpPr>
          <p:cNvPr id="2" name="TextBox 11">
            <a:extLst>
              <a:ext uri="{FF2B5EF4-FFF2-40B4-BE49-F238E27FC236}">
                <a16:creationId xmlns:a16="http://schemas.microsoft.com/office/drawing/2014/main" id="{D6CBB021-06B6-9A74-47C9-EA324DD61897}"/>
              </a:ext>
            </a:extLst>
          </p:cNvPr>
          <p:cNvSpPr txBox="1">
            <a:spLocks noChangeArrowheads="1"/>
          </p:cNvSpPr>
          <p:nvPr/>
        </p:nvSpPr>
        <p:spPr bwMode="auto">
          <a:xfrm>
            <a:off x="4200288" y="115261"/>
            <a:ext cx="3791424" cy="338554"/>
          </a:xfrm>
          <a:prstGeom prst="rect">
            <a:avLst/>
          </a:prstGeom>
          <a:solidFill>
            <a:srgbClr val="FFFF00"/>
          </a:solidFill>
          <a:ln>
            <a:solidFill>
              <a:schemeClr val="tx1"/>
            </a:solidFill>
          </a:ln>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he-IL" altLang="he-IL" sz="1600" dirty="0"/>
              <a:t>קריאה להימנע מחילול השבת בבתי הקולנוע</a:t>
            </a:r>
            <a:endParaRPr lang="he-IL" altLang="he-IL" sz="1600" dirty="0">
              <a:solidFill>
                <a:srgbClr val="FF0000"/>
              </a:solidFill>
            </a:endParaRPr>
          </a:p>
        </p:txBody>
      </p:sp>
      <p:sp>
        <p:nvSpPr>
          <p:cNvPr id="5" name="תיבת טקסט 4">
            <a:extLst>
              <a:ext uri="{FF2B5EF4-FFF2-40B4-BE49-F238E27FC236}">
                <a16:creationId xmlns:a16="http://schemas.microsoft.com/office/drawing/2014/main" id="{B6C8A724-E2A9-9385-68FA-28EFBE6C141E}"/>
              </a:ext>
            </a:extLst>
          </p:cNvPr>
          <p:cNvSpPr txBox="1"/>
          <p:nvPr/>
        </p:nvSpPr>
        <p:spPr>
          <a:xfrm>
            <a:off x="10000617" y="115261"/>
            <a:ext cx="1838965" cy="646331"/>
          </a:xfrm>
          <a:prstGeom prst="rect">
            <a:avLst/>
          </a:prstGeom>
          <a:solidFill>
            <a:srgbClr val="FFFF00"/>
          </a:solidFill>
          <a:ln>
            <a:solidFill>
              <a:schemeClr val="tx1"/>
            </a:solidFill>
          </a:ln>
        </p:spPr>
        <p:txBody>
          <a:bodyPr wrap="none" rtlCol="1">
            <a:spAutoFit/>
          </a:bodyPr>
          <a:lstStyle/>
          <a:p>
            <a:r>
              <a:rPr lang="he-IL" b="1" dirty="0">
                <a:solidFill>
                  <a:srgbClr val="FF0000"/>
                </a:solidFill>
                <a:latin typeface="David" panose="020E0502060401010101" pitchFamily="34" charset="-79"/>
                <a:cs typeface="David" panose="020E0502060401010101" pitchFamily="34" charset="-79"/>
              </a:rPr>
              <a:t>דיינו – </a:t>
            </a:r>
          </a:p>
          <a:p>
            <a:r>
              <a:rPr lang="he-IL" b="1" dirty="0">
                <a:solidFill>
                  <a:srgbClr val="0000FF"/>
                </a:solidFill>
                <a:latin typeface="David" panose="020E0502060401010101" pitchFamily="34" charset="-79"/>
                <a:cs typeface="David" panose="020E0502060401010101" pitchFamily="34" charset="-79"/>
              </a:rPr>
              <a:t>וְנָתַן לָנוּ אֶת הַשַׁבָּת, </a:t>
            </a:r>
          </a:p>
        </p:txBody>
      </p:sp>
    </p:spTree>
    <p:extLst>
      <p:ext uri="{BB962C8B-B14F-4D97-AF65-F5344CB8AC3E}">
        <p14:creationId xmlns:p14="http://schemas.microsoft.com/office/powerpoint/2010/main" val="2228235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FA9B48D-9F87-CBD2-41AD-262109C35116}"/>
              </a:ext>
            </a:extLst>
          </p:cNvPr>
          <p:cNvPicPr>
            <a:picLocks noChangeAspect="1"/>
          </p:cNvPicPr>
          <p:nvPr/>
        </p:nvPicPr>
        <p:blipFill>
          <a:blip r:embed="rId2"/>
          <a:stretch>
            <a:fillRect/>
          </a:stretch>
        </p:blipFill>
        <p:spPr>
          <a:xfrm>
            <a:off x="5573868" y="598025"/>
            <a:ext cx="6379835" cy="5747911"/>
          </a:xfrm>
          <a:prstGeom prst="rect">
            <a:avLst/>
          </a:prstGeom>
          <a:ln w="38100">
            <a:solidFill>
              <a:srgbClr val="0000FF"/>
            </a:solidFill>
          </a:ln>
        </p:spPr>
      </p:pic>
      <p:pic>
        <p:nvPicPr>
          <p:cNvPr id="8" name="תמונה 7">
            <a:extLst>
              <a:ext uri="{FF2B5EF4-FFF2-40B4-BE49-F238E27FC236}">
                <a16:creationId xmlns:a16="http://schemas.microsoft.com/office/drawing/2014/main" id="{A4553CC2-DC18-038E-A48B-DC214752AE66}"/>
              </a:ext>
            </a:extLst>
          </p:cNvPr>
          <p:cNvPicPr>
            <a:picLocks noChangeAspect="1"/>
          </p:cNvPicPr>
          <p:nvPr/>
        </p:nvPicPr>
        <p:blipFill>
          <a:blip r:embed="rId3"/>
          <a:stretch>
            <a:fillRect/>
          </a:stretch>
        </p:blipFill>
        <p:spPr>
          <a:xfrm>
            <a:off x="374905" y="598025"/>
            <a:ext cx="4855463" cy="5768397"/>
          </a:xfrm>
          <a:prstGeom prst="rect">
            <a:avLst/>
          </a:prstGeom>
          <a:ln w="38100">
            <a:solidFill>
              <a:srgbClr val="0000FF"/>
            </a:solidFill>
          </a:ln>
        </p:spPr>
      </p:pic>
      <p:sp>
        <p:nvSpPr>
          <p:cNvPr id="2" name="תיבת טקסט 1">
            <a:extLst>
              <a:ext uri="{FF2B5EF4-FFF2-40B4-BE49-F238E27FC236}">
                <a16:creationId xmlns:a16="http://schemas.microsoft.com/office/drawing/2014/main" id="{7BE293FF-6EA2-5CA6-72E9-24B3C699A9F9}"/>
              </a:ext>
            </a:extLst>
          </p:cNvPr>
          <p:cNvSpPr txBox="1"/>
          <p:nvPr/>
        </p:nvSpPr>
        <p:spPr>
          <a:xfrm>
            <a:off x="1949542" y="123901"/>
            <a:ext cx="8518679" cy="338554"/>
          </a:xfrm>
          <a:prstGeom prst="rect">
            <a:avLst/>
          </a:prstGeom>
          <a:solidFill>
            <a:srgbClr val="FFFF00"/>
          </a:solidFill>
          <a:ln w="12700">
            <a:solidFill>
              <a:schemeClr val="tx1"/>
            </a:solidFill>
          </a:ln>
        </p:spPr>
        <p:txBody>
          <a:bodyPr wrap="none" rtlCol="1">
            <a:spAutoFit/>
          </a:bodyPr>
          <a:lstStyle/>
          <a:p>
            <a:r>
              <a:rPr lang="he-IL" sz="1600" b="1" dirty="0"/>
              <a:t>יש לבנות מחדש את מקדש האומה הרוחני, את קודש הקודשים של האומה – את שמירת השבת בארץ</a:t>
            </a:r>
            <a:endParaRPr lang="he-IL" sz="1600" b="1" dirty="0">
              <a:solidFill>
                <a:srgbClr val="FF0000"/>
              </a:solidFill>
            </a:endParaRPr>
          </a:p>
        </p:txBody>
      </p:sp>
    </p:spTree>
    <p:extLst>
      <p:ext uri="{BB962C8B-B14F-4D97-AF65-F5344CB8AC3E}">
        <p14:creationId xmlns:p14="http://schemas.microsoft.com/office/powerpoint/2010/main" val="1749190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B71E1335-FAF2-0BE9-94C8-A9E9E43CC107}"/>
              </a:ext>
            </a:extLst>
          </p:cNvPr>
          <p:cNvPicPr>
            <a:picLocks noChangeAspect="1"/>
          </p:cNvPicPr>
          <p:nvPr/>
        </p:nvPicPr>
        <p:blipFill>
          <a:blip r:embed="rId2">
            <a:biLevel thresh="50000"/>
          </a:blip>
          <a:srcRect l="29704" r="33001"/>
          <a:stretch/>
        </p:blipFill>
        <p:spPr>
          <a:xfrm rot="5400000">
            <a:off x="1392224" y="108308"/>
            <a:ext cx="3237051" cy="5397873"/>
          </a:xfrm>
          <a:prstGeom prst="rect">
            <a:avLst/>
          </a:prstGeom>
          <a:ln w="38100">
            <a:solidFill>
              <a:srgbClr val="0000FF"/>
            </a:solidFill>
          </a:ln>
        </p:spPr>
      </p:pic>
      <p:sp>
        <p:nvSpPr>
          <p:cNvPr id="2" name="תיבת טקסט 1">
            <a:extLst>
              <a:ext uri="{FF2B5EF4-FFF2-40B4-BE49-F238E27FC236}">
                <a16:creationId xmlns:a16="http://schemas.microsoft.com/office/drawing/2014/main" id="{DDBF4443-39E8-EF71-7BF6-B7A7CDCD30D2}"/>
              </a:ext>
            </a:extLst>
          </p:cNvPr>
          <p:cNvSpPr txBox="1"/>
          <p:nvPr/>
        </p:nvSpPr>
        <p:spPr>
          <a:xfrm>
            <a:off x="62933" y="4448290"/>
            <a:ext cx="4120528" cy="338554"/>
          </a:xfrm>
          <a:prstGeom prst="rect">
            <a:avLst/>
          </a:prstGeom>
          <a:noFill/>
        </p:spPr>
        <p:txBody>
          <a:bodyPr wrap="square" rtlCol="1">
            <a:spAutoFit/>
          </a:bodyPr>
          <a:lstStyle/>
          <a:p>
            <a:r>
              <a:rPr lang="he-IL" sz="1600" b="1" dirty="0"/>
              <a:t>שמואל </a:t>
            </a:r>
            <a:r>
              <a:rPr lang="he-IL" sz="1600" b="1" dirty="0" err="1"/>
              <a:t>אבידור</a:t>
            </a:r>
            <a:r>
              <a:rPr lang="he-IL" sz="1600" b="1" dirty="0"/>
              <a:t> הכהן, יחיד בדורו, עמ' 247-262</a:t>
            </a:r>
          </a:p>
        </p:txBody>
      </p:sp>
      <p:sp>
        <p:nvSpPr>
          <p:cNvPr id="3" name="תיבת טקסט 2">
            <a:extLst>
              <a:ext uri="{FF2B5EF4-FFF2-40B4-BE49-F238E27FC236}">
                <a16:creationId xmlns:a16="http://schemas.microsoft.com/office/drawing/2014/main" id="{92BF2CC3-0B3E-4226-C531-500F188C658E}"/>
              </a:ext>
            </a:extLst>
          </p:cNvPr>
          <p:cNvSpPr txBox="1"/>
          <p:nvPr/>
        </p:nvSpPr>
        <p:spPr>
          <a:xfrm>
            <a:off x="1894716" y="658368"/>
            <a:ext cx="2672527" cy="338554"/>
          </a:xfrm>
          <a:prstGeom prst="rect">
            <a:avLst/>
          </a:prstGeom>
          <a:solidFill>
            <a:srgbClr val="FFFF00"/>
          </a:solidFill>
          <a:ln>
            <a:solidFill>
              <a:schemeClr val="tx1"/>
            </a:solidFill>
          </a:ln>
        </p:spPr>
        <p:txBody>
          <a:bodyPr wrap="none" rtlCol="1">
            <a:spAutoFit/>
          </a:bodyPr>
          <a:lstStyle/>
          <a:p>
            <a:r>
              <a:rPr lang="he-IL" sz="1600" b="1" dirty="0"/>
              <a:t>שמירת השבת במדינה שתקום</a:t>
            </a:r>
          </a:p>
        </p:txBody>
      </p:sp>
      <p:pic>
        <p:nvPicPr>
          <p:cNvPr id="10" name="תמונה 9">
            <a:extLst>
              <a:ext uri="{FF2B5EF4-FFF2-40B4-BE49-F238E27FC236}">
                <a16:creationId xmlns:a16="http://schemas.microsoft.com/office/drawing/2014/main" id="{32E2408A-7114-E1A8-EB0D-6E30BE55DD3B}"/>
              </a:ext>
            </a:extLst>
          </p:cNvPr>
          <p:cNvPicPr>
            <a:picLocks noChangeAspect="1"/>
          </p:cNvPicPr>
          <p:nvPr/>
        </p:nvPicPr>
        <p:blipFill>
          <a:blip r:embed="rId3"/>
          <a:stretch>
            <a:fillRect/>
          </a:stretch>
        </p:blipFill>
        <p:spPr>
          <a:xfrm>
            <a:off x="6097327" y="658368"/>
            <a:ext cx="5782860" cy="4654296"/>
          </a:xfrm>
          <a:prstGeom prst="rect">
            <a:avLst/>
          </a:prstGeom>
          <a:ln w="38100">
            <a:solidFill>
              <a:srgbClr val="0000FF"/>
            </a:solidFill>
          </a:ln>
        </p:spPr>
      </p:pic>
      <p:sp>
        <p:nvSpPr>
          <p:cNvPr id="4" name="תיבת טקסט 3">
            <a:extLst>
              <a:ext uri="{FF2B5EF4-FFF2-40B4-BE49-F238E27FC236}">
                <a16:creationId xmlns:a16="http://schemas.microsoft.com/office/drawing/2014/main" id="{811955C0-2C62-DAE1-AE25-027E5A81F988}"/>
              </a:ext>
            </a:extLst>
          </p:cNvPr>
          <p:cNvSpPr txBox="1"/>
          <p:nvPr/>
        </p:nvSpPr>
        <p:spPr>
          <a:xfrm>
            <a:off x="6012906" y="5312664"/>
            <a:ext cx="2207656" cy="338554"/>
          </a:xfrm>
          <a:prstGeom prst="rect">
            <a:avLst/>
          </a:prstGeom>
          <a:noFill/>
          <a:ln w="38100">
            <a:noFill/>
          </a:ln>
        </p:spPr>
        <p:txBody>
          <a:bodyPr wrap="none" rtlCol="1">
            <a:spAutoFit/>
          </a:bodyPr>
          <a:lstStyle/>
          <a:p>
            <a:r>
              <a:rPr lang="he-IL" sz="1600" b="1" dirty="0"/>
              <a:t>הצפה, י"ב אדר ב' תש"ג</a:t>
            </a:r>
          </a:p>
        </p:txBody>
      </p:sp>
    </p:spTree>
    <p:extLst>
      <p:ext uri="{BB962C8B-B14F-4D97-AF65-F5344CB8AC3E}">
        <p14:creationId xmlns:p14="http://schemas.microsoft.com/office/powerpoint/2010/main" val="3069679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4A80E406-99BE-88DC-37C7-54ED7CE85729}"/>
              </a:ext>
            </a:extLst>
          </p:cNvPr>
          <p:cNvSpPr txBox="1"/>
          <p:nvPr/>
        </p:nvSpPr>
        <p:spPr>
          <a:xfrm>
            <a:off x="365760" y="1465021"/>
            <a:ext cx="11472702" cy="2308324"/>
          </a:xfrm>
          <a:prstGeom prst="rect">
            <a:avLst/>
          </a:prstGeom>
          <a:noFill/>
          <a:ln w="38100">
            <a:solidFill>
              <a:srgbClr val="0000FF"/>
            </a:solidFill>
          </a:ln>
        </p:spPr>
        <p:txBody>
          <a:bodyPr wrap="square">
            <a:spAutoFit/>
          </a:bodyPr>
          <a:lstStyle/>
          <a:p>
            <a:pPr algn="just"/>
            <a:r>
              <a:rPr lang="he-IL" dirty="0"/>
              <a:t>ואולם, בה בשעה שאנו זוכרים את הארץ ומעוררים זיכרון של מעלה, עלינו להכיר הכרה מלאה, שהבטחת ה' "והארץ אזכר" כוללת עוד יותר מגאולת הארץ. </a:t>
            </a:r>
            <a:r>
              <a:rPr lang="he-IL" b="1" dirty="0"/>
              <a:t>עלינו להכיר ולדעת שאותה הפרשה שבה נאמרה הבטחה זו, מסתיימת גם בשמירת החוקים שניתנו מהר סיני:</a:t>
            </a:r>
            <a:r>
              <a:rPr lang="he-IL" dirty="0"/>
              <a:t> "וזכרתי להם ברית ראשנים אשר הוצאתי אתם מארץ מצרים לעיני </a:t>
            </a:r>
            <a:r>
              <a:rPr lang="he-IL" dirty="0" err="1"/>
              <a:t>הגוים</a:t>
            </a:r>
            <a:r>
              <a:rPr lang="he-IL" dirty="0"/>
              <a:t> להיות להם לא-להים.". (ויקרא </a:t>
            </a:r>
            <a:r>
              <a:rPr lang="he-IL" dirty="0" err="1"/>
              <a:t>כו</a:t>
            </a:r>
            <a:r>
              <a:rPr lang="he-IL" dirty="0"/>
              <a:t>, מה). לא ככל העמים עם ישראל ולא ככל הארצות ארץ ישראל. בשאר הארצות עצם ישיבת העם בה מראה שהיא קניינו. </a:t>
            </a:r>
          </a:p>
          <a:p>
            <a:pPr algn="just"/>
            <a:r>
              <a:rPr lang="he-IL" dirty="0"/>
              <a:t>ואולם לא כן ארץ ישראל  ועם ישראל. תכליתנו להיות עם סגולה, סולם מוצב ארצה וראשו מגיע </a:t>
            </a:r>
            <a:r>
              <a:rPr lang="he-IL" dirty="0" err="1"/>
              <a:t>השמימה</a:t>
            </a:r>
            <a:r>
              <a:rPr lang="he-IL" dirty="0"/>
              <a:t>. זוהי המטרה של קיום האומה ותכליתה. ועלינו להשמיע בירושלים עיר הקודש ובשאר המקומות, את דברי הנביא: "שובה ישראל עד ה' א-</a:t>
            </a:r>
            <a:r>
              <a:rPr lang="he-IL" dirty="0" err="1"/>
              <a:t>להך</a:t>
            </a:r>
            <a:r>
              <a:rPr lang="he-IL" dirty="0"/>
              <a:t>..." (הושע יד, ב); "אם תשוב ישראל...אלי תשוב" (ירמיהו ד, א). ואם נשוב בתשובה שלימה כזו, כי אז אין כל סכנה לנשל אותנו מארצנו; ואילו שיבה </a:t>
            </a:r>
            <a:r>
              <a:rPr lang="he-IL" dirty="0" err="1"/>
              <a:t>לחצאין</a:t>
            </a:r>
            <a:r>
              <a:rPr lang="he-IL" dirty="0"/>
              <a:t>: לארץ ולא לאלוקיה - סכנה רבה בה. </a:t>
            </a:r>
          </a:p>
        </p:txBody>
      </p:sp>
      <p:sp>
        <p:nvSpPr>
          <p:cNvPr id="5" name="תיבת טקסט 4">
            <a:extLst>
              <a:ext uri="{FF2B5EF4-FFF2-40B4-BE49-F238E27FC236}">
                <a16:creationId xmlns:a16="http://schemas.microsoft.com/office/drawing/2014/main" id="{8F649E59-FE8F-E948-66B5-9F44FDA58154}"/>
              </a:ext>
            </a:extLst>
          </p:cNvPr>
          <p:cNvSpPr txBox="1"/>
          <p:nvPr/>
        </p:nvSpPr>
        <p:spPr>
          <a:xfrm>
            <a:off x="9961025" y="121383"/>
            <a:ext cx="1877437" cy="646331"/>
          </a:xfrm>
          <a:prstGeom prst="rect">
            <a:avLst/>
          </a:prstGeom>
          <a:solidFill>
            <a:srgbClr val="FFFF00"/>
          </a:solidFill>
          <a:ln w="38100">
            <a:solidFill>
              <a:srgbClr val="0000FF"/>
            </a:solidFill>
          </a:ln>
        </p:spPr>
        <p:txBody>
          <a:bodyPr wrap="none" rtlCol="1">
            <a:spAutoFit/>
          </a:bodyPr>
          <a:lstStyle/>
          <a:p>
            <a:r>
              <a:rPr lang="he-IL" b="1" dirty="0">
                <a:solidFill>
                  <a:srgbClr val="FF0000"/>
                </a:solidFill>
                <a:latin typeface="David" panose="020E0502060401010101" pitchFamily="34" charset="-79"/>
                <a:cs typeface="David" panose="020E0502060401010101" pitchFamily="34" charset="-79"/>
              </a:rPr>
              <a:t>דיינו – </a:t>
            </a:r>
          </a:p>
          <a:p>
            <a:r>
              <a:rPr lang="he-IL" b="1" dirty="0">
                <a:solidFill>
                  <a:srgbClr val="0000FF"/>
                </a:solidFill>
                <a:latin typeface="David" panose="020E0502060401010101" pitchFamily="34" charset="-79"/>
                <a:cs typeface="David" panose="020E0502060401010101" pitchFamily="34" charset="-79"/>
              </a:rPr>
              <a:t>וְנָתַן לָנוּ אֶת הַתּוֹרָה, </a:t>
            </a:r>
          </a:p>
        </p:txBody>
      </p:sp>
      <p:sp>
        <p:nvSpPr>
          <p:cNvPr id="7" name="תיבת טקסט 6">
            <a:extLst>
              <a:ext uri="{FF2B5EF4-FFF2-40B4-BE49-F238E27FC236}">
                <a16:creationId xmlns:a16="http://schemas.microsoft.com/office/drawing/2014/main" id="{37BACD93-48FF-7FDA-634F-DA2EAD804CB3}"/>
              </a:ext>
            </a:extLst>
          </p:cNvPr>
          <p:cNvSpPr txBox="1"/>
          <p:nvPr/>
        </p:nvSpPr>
        <p:spPr>
          <a:xfrm>
            <a:off x="91440" y="3773345"/>
            <a:ext cx="3765042" cy="584775"/>
          </a:xfrm>
          <a:prstGeom prst="rect">
            <a:avLst/>
          </a:prstGeom>
          <a:noFill/>
        </p:spPr>
        <p:txBody>
          <a:bodyPr wrap="square">
            <a:spAutoFit/>
          </a:bodyPr>
          <a:lstStyle/>
          <a:p>
            <a:r>
              <a:rPr lang="he-IL" sz="1600" b="1" dirty="0"/>
              <a:t>דברים בכינוס מחאה נגד גזירת הקרקעות, </a:t>
            </a:r>
          </a:p>
          <a:p>
            <a:r>
              <a:rPr lang="he-IL" sz="1600" b="1" dirty="0"/>
              <a:t>אדר ת"ש  </a:t>
            </a:r>
          </a:p>
        </p:txBody>
      </p:sp>
      <p:sp>
        <p:nvSpPr>
          <p:cNvPr id="9" name="תיבת טקסט 8">
            <a:extLst>
              <a:ext uri="{FF2B5EF4-FFF2-40B4-BE49-F238E27FC236}">
                <a16:creationId xmlns:a16="http://schemas.microsoft.com/office/drawing/2014/main" id="{C72C14BE-A5EE-7CF1-D848-D8C8F7DD5A57}"/>
              </a:ext>
            </a:extLst>
          </p:cNvPr>
          <p:cNvSpPr txBox="1"/>
          <p:nvPr/>
        </p:nvSpPr>
        <p:spPr>
          <a:xfrm>
            <a:off x="4171180" y="767714"/>
            <a:ext cx="3849639" cy="338554"/>
          </a:xfrm>
          <a:prstGeom prst="rect">
            <a:avLst/>
          </a:prstGeom>
          <a:solidFill>
            <a:srgbClr val="FFFF00"/>
          </a:solidFill>
          <a:ln>
            <a:solidFill>
              <a:schemeClr val="tx1"/>
            </a:solidFill>
          </a:ln>
        </p:spPr>
        <p:txBody>
          <a:bodyPr wrap="square">
            <a:spAutoFit/>
          </a:bodyPr>
          <a:lstStyle/>
          <a:p>
            <a:r>
              <a:rPr lang="he-IL" sz="1600" b="1" dirty="0"/>
              <a:t>גאולת הארץ תלויה בקיום חוקי תורת הר סיני</a:t>
            </a:r>
          </a:p>
        </p:txBody>
      </p:sp>
    </p:spTree>
    <p:extLst>
      <p:ext uri="{BB962C8B-B14F-4D97-AF65-F5344CB8AC3E}">
        <p14:creationId xmlns:p14="http://schemas.microsoft.com/office/powerpoint/2010/main" val="77428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31AEAD4-0A82-4DB2-CED6-A0EBF7BC9EA1}"/>
              </a:ext>
            </a:extLst>
          </p:cNvPr>
          <p:cNvPicPr>
            <a:picLocks noChangeAspect="1"/>
          </p:cNvPicPr>
          <p:nvPr/>
        </p:nvPicPr>
        <p:blipFill>
          <a:blip r:embed="rId2"/>
          <a:srcRect l="65527" t="10558" r="1066" b="961"/>
          <a:stretch/>
        </p:blipFill>
        <p:spPr>
          <a:xfrm>
            <a:off x="4328810" y="548640"/>
            <a:ext cx="2456115" cy="6167628"/>
          </a:xfrm>
          <a:prstGeom prst="rect">
            <a:avLst/>
          </a:prstGeom>
          <a:ln w="38100">
            <a:solidFill>
              <a:srgbClr val="0000FF"/>
            </a:solidFill>
          </a:ln>
        </p:spPr>
      </p:pic>
      <p:pic>
        <p:nvPicPr>
          <p:cNvPr id="4" name="תמונה 3">
            <a:extLst>
              <a:ext uri="{FF2B5EF4-FFF2-40B4-BE49-F238E27FC236}">
                <a16:creationId xmlns:a16="http://schemas.microsoft.com/office/drawing/2014/main" id="{AE4E8892-6015-478D-EB40-5A74DB60F5AE}"/>
              </a:ext>
            </a:extLst>
          </p:cNvPr>
          <p:cNvPicPr>
            <a:picLocks noChangeAspect="1"/>
          </p:cNvPicPr>
          <p:nvPr/>
        </p:nvPicPr>
        <p:blipFill>
          <a:blip r:embed="rId2"/>
          <a:srcRect l="32609" t="9963" r="34474" b="56927"/>
          <a:stretch/>
        </p:blipFill>
        <p:spPr>
          <a:xfrm>
            <a:off x="368577" y="578183"/>
            <a:ext cx="3023847" cy="2883748"/>
          </a:xfrm>
          <a:prstGeom prst="rect">
            <a:avLst/>
          </a:prstGeom>
          <a:ln w="38100">
            <a:solidFill>
              <a:srgbClr val="0000FF"/>
            </a:solidFill>
          </a:ln>
        </p:spPr>
      </p:pic>
      <p:sp>
        <p:nvSpPr>
          <p:cNvPr id="3" name="תיבת טקסט 2">
            <a:extLst>
              <a:ext uri="{FF2B5EF4-FFF2-40B4-BE49-F238E27FC236}">
                <a16:creationId xmlns:a16="http://schemas.microsoft.com/office/drawing/2014/main" id="{AB546205-A73C-A544-EAE6-260907B7524C}"/>
              </a:ext>
            </a:extLst>
          </p:cNvPr>
          <p:cNvSpPr txBox="1"/>
          <p:nvPr/>
        </p:nvSpPr>
        <p:spPr>
          <a:xfrm>
            <a:off x="57641" y="3461931"/>
            <a:ext cx="2052072" cy="338554"/>
          </a:xfrm>
          <a:prstGeom prst="rect">
            <a:avLst/>
          </a:prstGeom>
          <a:noFill/>
          <a:ln w="38100">
            <a:noFill/>
          </a:ln>
        </p:spPr>
        <p:txBody>
          <a:bodyPr wrap="square" rtlCol="1">
            <a:spAutoFit/>
          </a:bodyPr>
          <a:lstStyle/>
          <a:p>
            <a:r>
              <a:rPr lang="he-IL" sz="1600" b="1" dirty="0"/>
              <a:t>הצפה, י"ד ניסן ת"ש</a:t>
            </a:r>
          </a:p>
        </p:txBody>
      </p:sp>
      <p:sp>
        <p:nvSpPr>
          <p:cNvPr id="7" name="תיבת טקסט 6">
            <a:extLst>
              <a:ext uri="{FF2B5EF4-FFF2-40B4-BE49-F238E27FC236}">
                <a16:creationId xmlns:a16="http://schemas.microsoft.com/office/drawing/2014/main" id="{9B69C1F7-5AD4-653E-FAE5-01A82AEC939C}"/>
              </a:ext>
            </a:extLst>
          </p:cNvPr>
          <p:cNvSpPr txBox="1"/>
          <p:nvPr/>
        </p:nvSpPr>
        <p:spPr>
          <a:xfrm>
            <a:off x="7056351" y="139271"/>
            <a:ext cx="4767072" cy="2215991"/>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Arial" panose="020B0604020202020204" pitchFamily="34" charset="0"/>
              </a:rPr>
              <a:t>קַדֵּשׁ</a:t>
            </a:r>
            <a:endParaRPr lang="he-IL" sz="2400" b="1" dirty="0">
              <a:solidFill>
                <a:srgbClr val="FF0000"/>
              </a:solidFill>
              <a:latin typeface="Arial" panose="020B0604020202020204" pitchFamily="34" charset="0"/>
              <a:cs typeface="David" panose="020E0502060401010101" pitchFamily="34" charset="-79"/>
            </a:endParaRPr>
          </a:p>
          <a:p>
            <a:r>
              <a:rPr lang="he-IL" sz="1600" b="1" i="0" dirty="0">
                <a:solidFill>
                  <a:srgbClr val="202122"/>
                </a:solidFill>
                <a:effectLst/>
                <a:latin typeface="David" panose="020E0502060401010101" pitchFamily="34" charset="-79"/>
                <a:cs typeface="David" panose="020E0502060401010101" pitchFamily="34" charset="-79"/>
              </a:rPr>
              <a:t>בַּחוֹל </a:t>
            </a:r>
            <a:r>
              <a:rPr lang="he-IL" sz="1600" b="1" i="0" dirty="0" err="1">
                <a:solidFill>
                  <a:srgbClr val="202122"/>
                </a:solidFill>
                <a:effectLst/>
                <a:latin typeface="David" panose="020E0502060401010101" pitchFamily="34" charset="-79"/>
                <a:cs typeface="David" panose="020E0502060401010101" pitchFamily="34" charset="-79"/>
              </a:rPr>
              <a:t>מַתְחִילִין</a:t>
            </a:r>
            <a:r>
              <a:rPr lang="he-IL" sz="1600" b="1" i="0" dirty="0">
                <a:solidFill>
                  <a:srgbClr val="202122"/>
                </a:solidFill>
                <a:effectLst/>
                <a:latin typeface="David" panose="020E0502060401010101" pitchFamily="34" charset="-79"/>
                <a:cs typeface="David" panose="020E0502060401010101" pitchFamily="34" charset="-79"/>
              </a:rPr>
              <a:t>:</a:t>
            </a:r>
            <a:endParaRPr lang="he-IL" sz="1600" dirty="0">
              <a:solidFill>
                <a:srgbClr val="202122"/>
              </a:solidFill>
              <a:latin typeface="David" panose="020E0502060401010101" pitchFamily="34" charset="-79"/>
              <a:cs typeface="David" panose="020E0502060401010101" pitchFamily="34" charset="-79"/>
            </a:endParaRPr>
          </a:p>
          <a:p>
            <a:endParaRPr lang="he-IL" sz="2400" b="1" i="0" dirty="0">
              <a:solidFill>
                <a:srgbClr val="FF0000"/>
              </a:solidFill>
              <a:effectLst/>
              <a:latin typeface="David" panose="020E0502060401010101" pitchFamily="34" charset="-79"/>
              <a:cs typeface="David" panose="020E0502060401010101" pitchFamily="34" charset="-79"/>
            </a:endParaRPr>
          </a:p>
          <a:p>
            <a:r>
              <a:rPr lang="he-IL" b="1" i="0" dirty="0">
                <a:solidFill>
                  <a:srgbClr val="202122"/>
                </a:solidFill>
                <a:effectLst/>
                <a:latin typeface="David" panose="020E0502060401010101" pitchFamily="34" charset="-79"/>
                <a:cs typeface="David" panose="020E0502060401010101" pitchFamily="34" charset="-79"/>
              </a:rPr>
              <a:t>סַבְרִי מָרָנָן וְרַבָּנָן וְרַבּוֹתַי</a:t>
            </a:r>
          </a:p>
          <a:p>
            <a:r>
              <a:rPr lang="he-IL" b="1" i="0" dirty="0">
                <a:solidFill>
                  <a:srgbClr val="202122"/>
                </a:solidFill>
                <a:effectLst/>
                <a:latin typeface="David" panose="020E0502060401010101" pitchFamily="34" charset="-79"/>
                <a:cs typeface="David" panose="020E0502060401010101" pitchFamily="34" charset="-79"/>
              </a:rPr>
              <a:t>בָּרוּךְ אַתָּה יְיָ </a:t>
            </a:r>
            <a:r>
              <a:rPr lang="he-IL" b="1" i="0" dirty="0" err="1">
                <a:solidFill>
                  <a:srgbClr val="202122"/>
                </a:solidFill>
                <a:effectLst/>
                <a:latin typeface="David" panose="020E0502060401010101" pitchFamily="34" charset="-79"/>
                <a:cs typeface="David" panose="020E0502060401010101" pitchFamily="34" charset="-79"/>
              </a:rPr>
              <a:t>אֱלֹהֵינו</a:t>
            </a:r>
            <a:r>
              <a:rPr lang="he-IL" b="1" i="0" dirty="0">
                <a:solidFill>
                  <a:srgbClr val="202122"/>
                </a:solidFill>
                <a:effectLst/>
                <a:latin typeface="David" panose="020E0502060401010101" pitchFamily="34" charset="-79"/>
                <a:cs typeface="David" panose="020E0502060401010101" pitchFamily="34" charset="-79"/>
              </a:rPr>
              <a:t>ּ מֶלֶךְ הָעוֹלָם בּוֹרֵא פְּרִי הַגָּפֶן.</a:t>
            </a:r>
          </a:p>
          <a:p>
            <a:r>
              <a:rPr lang="he-IL" b="1" i="0" dirty="0">
                <a:solidFill>
                  <a:srgbClr val="202122"/>
                </a:solidFill>
                <a:effectLst/>
                <a:latin typeface="David" panose="020E0502060401010101" pitchFamily="34" charset="-79"/>
                <a:cs typeface="David" panose="020E0502060401010101" pitchFamily="34" charset="-79"/>
              </a:rPr>
              <a:t>בָּרוּךְ אַתָּה יְיָ </a:t>
            </a:r>
            <a:r>
              <a:rPr lang="he-IL" b="1" i="0" dirty="0" err="1">
                <a:solidFill>
                  <a:srgbClr val="202122"/>
                </a:solidFill>
                <a:effectLst/>
                <a:latin typeface="David" panose="020E0502060401010101" pitchFamily="34" charset="-79"/>
                <a:cs typeface="David" panose="020E0502060401010101" pitchFamily="34" charset="-79"/>
              </a:rPr>
              <a:t>אֱלֹהֵינו</a:t>
            </a:r>
            <a:r>
              <a:rPr lang="he-IL" b="1" i="0" dirty="0">
                <a:solidFill>
                  <a:srgbClr val="202122"/>
                </a:solidFill>
                <a:effectLst/>
                <a:latin typeface="David" panose="020E0502060401010101" pitchFamily="34" charset="-79"/>
                <a:cs typeface="David" panose="020E0502060401010101" pitchFamily="34" charset="-79"/>
              </a:rPr>
              <a:t>ּ מֶלֶךְ הָעוֹלָם, </a:t>
            </a:r>
            <a:r>
              <a:rPr lang="he-IL" b="1" i="0" dirty="0">
                <a:solidFill>
                  <a:srgbClr val="0000FF"/>
                </a:solidFill>
                <a:effectLst/>
                <a:latin typeface="David" panose="020E0502060401010101" pitchFamily="34" charset="-79"/>
                <a:cs typeface="David" panose="020E0502060401010101" pitchFamily="34" charset="-79"/>
              </a:rPr>
              <a:t>אֲשֶׁר בָּחַר בָּנוּ מִכָּל עָם וְרוֹמְמָנוּ מִכָּל לָשׁוֹן וְקִדְּשָׁנוּ בְּמִצְוֹתָיו</a:t>
            </a:r>
            <a:r>
              <a:rPr lang="he-IL" b="1" i="0" dirty="0">
                <a:solidFill>
                  <a:srgbClr val="202122"/>
                </a:solidFill>
                <a:effectLst/>
                <a:latin typeface="David" panose="020E0502060401010101" pitchFamily="34" charset="-79"/>
                <a:cs typeface="David" panose="020E0502060401010101" pitchFamily="34" charset="-79"/>
              </a:rPr>
              <a:t>. </a:t>
            </a:r>
          </a:p>
        </p:txBody>
      </p:sp>
      <p:sp>
        <p:nvSpPr>
          <p:cNvPr id="5" name="תיבת טקסט 4">
            <a:extLst>
              <a:ext uri="{FF2B5EF4-FFF2-40B4-BE49-F238E27FC236}">
                <a16:creationId xmlns:a16="http://schemas.microsoft.com/office/drawing/2014/main" id="{C830BD7D-AB86-088F-AA05-2CFCD877BA9C}"/>
              </a:ext>
            </a:extLst>
          </p:cNvPr>
          <p:cNvSpPr txBox="1"/>
          <p:nvPr/>
        </p:nvSpPr>
        <p:spPr>
          <a:xfrm>
            <a:off x="712097" y="70352"/>
            <a:ext cx="5521063" cy="338554"/>
          </a:xfrm>
          <a:prstGeom prst="rect">
            <a:avLst/>
          </a:prstGeom>
          <a:solidFill>
            <a:srgbClr val="FFFF00"/>
          </a:solidFill>
          <a:ln>
            <a:solidFill>
              <a:schemeClr val="tx1"/>
            </a:solidFill>
          </a:ln>
        </p:spPr>
        <p:txBody>
          <a:bodyPr wrap="none" rtlCol="1">
            <a:spAutoFit/>
          </a:bodyPr>
          <a:lstStyle/>
          <a:p>
            <a:r>
              <a:rPr lang="he-IL" sz="1600" b="1" dirty="0"/>
              <a:t>העם הנבחר עובר ייסורים קשים בשל תפקידו עבור האנושות כולה</a:t>
            </a:r>
          </a:p>
        </p:txBody>
      </p:sp>
    </p:spTree>
    <p:extLst>
      <p:ext uri="{BB962C8B-B14F-4D97-AF65-F5344CB8AC3E}">
        <p14:creationId xmlns:p14="http://schemas.microsoft.com/office/powerpoint/2010/main" val="37569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744356F-E86D-1423-8DE5-F4BB83E21F3C}"/>
              </a:ext>
            </a:extLst>
          </p:cNvPr>
          <p:cNvPicPr>
            <a:picLocks noChangeAspect="1"/>
          </p:cNvPicPr>
          <p:nvPr/>
        </p:nvPicPr>
        <p:blipFill>
          <a:blip r:embed="rId2"/>
          <a:srcRect l="44767" t="10068" b="2410"/>
          <a:stretch/>
        </p:blipFill>
        <p:spPr>
          <a:xfrm rot="5400000">
            <a:off x="6241720" y="782048"/>
            <a:ext cx="5330953" cy="5293904"/>
          </a:xfrm>
          <a:prstGeom prst="rect">
            <a:avLst/>
          </a:prstGeom>
          <a:ln w="38100">
            <a:solidFill>
              <a:srgbClr val="0000FF"/>
            </a:solidFill>
          </a:ln>
        </p:spPr>
      </p:pic>
      <p:pic>
        <p:nvPicPr>
          <p:cNvPr id="5" name="תמונה 4">
            <a:extLst>
              <a:ext uri="{FF2B5EF4-FFF2-40B4-BE49-F238E27FC236}">
                <a16:creationId xmlns:a16="http://schemas.microsoft.com/office/drawing/2014/main" id="{18E4676D-6CDD-D89A-69EB-8CD441793695}"/>
              </a:ext>
            </a:extLst>
          </p:cNvPr>
          <p:cNvPicPr>
            <a:picLocks noChangeAspect="1"/>
          </p:cNvPicPr>
          <p:nvPr/>
        </p:nvPicPr>
        <p:blipFill rotWithShape="1">
          <a:blip r:embed="rId3"/>
          <a:srcRect t="9335" r="53146"/>
          <a:stretch/>
        </p:blipFill>
        <p:spPr>
          <a:xfrm rot="5400000">
            <a:off x="844782" y="342955"/>
            <a:ext cx="4594863" cy="5436002"/>
          </a:xfrm>
          <a:prstGeom prst="rect">
            <a:avLst/>
          </a:prstGeom>
          <a:ln w="38100">
            <a:solidFill>
              <a:srgbClr val="0000FF"/>
            </a:solidFill>
          </a:ln>
        </p:spPr>
      </p:pic>
      <p:sp>
        <p:nvSpPr>
          <p:cNvPr id="4" name="תיבת טקסט 3">
            <a:extLst>
              <a:ext uri="{FF2B5EF4-FFF2-40B4-BE49-F238E27FC236}">
                <a16:creationId xmlns:a16="http://schemas.microsoft.com/office/drawing/2014/main" id="{B96EA10D-66E3-2B4B-2AF2-FAA80AEED49D}"/>
              </a:ext>
            </a:extLst>
          </p:cNvPr>
          <p:cNvSpPr txBox="1"/>
          <p:nvPr/>
        </p:nvSpPr>
        <p:spPr>
          <a:xfrm>
            <a:off x="2879336" y="195247"/>
            <a:ext cx="6433328" cy="338554"/>
          </a:xfrm>
          <a:prstGeom prst="rect">
            <a:avLst/>
          </a:prstGeom>
          <a:solidFill>
            <a:srgbClr val="FFFF00"/>
          </a:solidFill>
          <a:ln w="12700">
            <a:solidFill>
              <a:schemeClr val="tx1"/>
            </a:solidFill>
          </a:ln>
        </p:spPr>
        <p:txBody>
          <a:bodyPr wrap="square" rtlCol="1">
            <a:spAutoFit/>
          </a:bodyPr>
          <a:lstStyle/>
          <a:p>
            <a:r>
              <a:rPr lang="he-IL" sz="1600" b="1" dirty="0"/>
              <a:t>בזכות התורה התקיימה האומה היהודית בגלות כשה פזורה בין מיליוני זאבים</a:t>
            </a:r>
          </a:p>
        </p:txBody>
      </p:sp>
    </p:spTree>
    <p:extLst>
      <p:ext uri="{BB962C8B-B14F-4D97-AF65-F5344CB8AC3E}">
        <p14:creationId xmlns:p14="http://schemas.microsoft.com/office/powerpoint/2010/main" val="85614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C7067DA-E5DA-466D-7A08-C8A54DB539BD}"/>
              </a:ext>
            </a:extLst>
          </p:cNvPr>
          <p:cNvPicPr>
            <a:picLocks noChangeAspect="1"/>
          </p:cNvPicPr>
          <p:nvPr/>
        </p:nvPicPr>
        <p:blipFill>
          <a:blip r:embed="rId2"/>
          <a:stretch>
            <a:fillRect/>
          </a:stretch>
        </p:blipFill>
        <p:spPr>
          <a:xfrm>
            <a:off x="3158494" y="383911"/>
            <a:ext cx="5875012" cy="4736729"/>
          </a:xfrm>
          <a:prstGeom prst="rect">
            <a:avLst/>
          </a:prstGeom>
        </p:spPr>
      </p:pic>
      <p:sp>
        <p:nvSpPr>
          <p:cNvPr id="3" name="תיבת טקסט 2">
            <a:extLst>
              <a:ext uri="{FF2B5EF4-FFF2-40B4-BE49-F238E27FC236}">
                <a16:creationId xmlns:a16="http://schemas.microsoft.com/office/drawing/2014/main" id="{8D349F41-369D-88E9-9D32-851E8BEDF05E}"/>
              </a:ext>
            </a:extLst>
          </p:cNvPr>
          <p:cNvSpPr txBox="1"/>
          <p:nvPr/>
        </p:nvSpPr>
        <p:spPr>
          <a:xfrm>
            <a:off x="3071935" y="5120640"/>
            <a:ext cx="3917788" cy="338554"/>
          </a:xfrm>
          <a:prstGeom prst="rect">
            <a:avLst/>
          </a:prstGeom>
          <a:noFill/>
          <a:ln w="38100">
            <a:noFill/>
          </a:ln>
        </p:spPr>
        <p:txBody>
          <a:bodyPr wrap="square" rtlCol="1">
            <a:spAutoFit/>
          </a:bodyPr>
          <a:lstStyle/>
          <a:p>
            <a:r>
              <a:rPr lang="he-IL" sz="1600" b="1" dirty="0"/>
              <a:t>נאום בכנס של ראשי התעשיינים בארץ, תש"א</a:t>
            </a:r>
          </a:p>
        </p:txBody>
      </p:sp>
    </p:spTree>
    <p:extLst>
      <p:ext uri="{BB962C8B-B14F-4D97-AF65-F5344CB8AC3E}">
        <p14:creationId xmlns:p14="http://schemas.microsoft.com/office/powerpoint/2010/main" val="333958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EA0686E-E969-E61F-C7B4-0D257EA19095}"/>
              </a:ext>
            </a:extLst>
          </p:cNvPr>
          <p:cNvSpPr txBox="1"/>
          <p:nvPr/>
        </p:nvSpPr>
        <p:spPr>
          <a:xfrm>
            <a:off x="292607" y="827706"/>
            <a:ext cx="11585448" cy="2308324"/>
          </a:xfrm>
          <a:prstGeom prst="rect">
            <a:avLst/>
          </a:prstGeom>
          <a:noFill/>
          <a:ln w="38100">
            <a:solidFill>
              <a:srgbClr val="0000FF"/>
            </a:solidFill>
          </a:ln>
        </p:spPr>
        <p:txBody>
          <a:bodyPr wrap="square">
            <a:spAutoFit/>
          </a:bodyPr>
          <a:lstStyle/>
          <a:p>
            <a:pPr algn="just"/>
            <a:r>
              <a:rPr lang="he-IL" b="1" dirty="0"/>
              <a:t>כינוס ועדי הקהילות בוורשה מסר לי כמתנה לישוב, </a:t>
            </a:r>
            <a:r>
              <a:rPr lang="he-IL" dirty="0"/>
              <a:t>ספר תורה רווי בדם ישראל, מדם יהודים שנהרגו עליו בבית הכנסת </a:t>
            </a:r>
            <a:r>
              <a:rPr lang="he-IL" dirty="0" err="1"/>
              <a:t>בפולטוסק</a:t>
            </a:r>
            <a:r>
              <a:rPr lang="he-IL" dirty="0"/>
              <a:t>,  כשסירבו למסרו </a:t>
            </a:r>
            <a:r>
              <a:rPr lang="he-IL" dirty="0" err="1"/>
              <a:t>לידים</a:t>
            </a:r>
            <a:r>
              <a:rPr lang="he-IL" dirty="0"/>
              <a:t> הטמאות. בקרוב יובא ספר התורה הזה ארצה. </a:t>
            </a:r>
            <a:r>
              <a:rPr lang="he-IL" dirty="0" err="1"/>
              <a:t>הבו</a:t>
            </a:r>
            <a:r>
              <a:rPr lang="he-IL" dirty="0"/>
              <a:t> גודל לשמם ולזכרם של אותם היהודים הקדושים. הם אחזו בספר התורה ונהרגו עליו, </a:t>
            </a:r>
            <a:r>
              <a:rPr lang="he-IL" dirty="0" err="1"/>
              <a:t>בידעם</a:t>
            </a:r>
            <a:r>
              <a:rPr lang="he-IL" dirty="0"/>
              <a:t>, בהכירם, כי </a:t>
            </a:r>
            <a:r>
              <a:rPr lang="he-IL" b="1" dirty="0"/>
              <a:t>בלי ספר התורה אין חיי עולם לעם עולם. </a:t>
            </a:r>
            <a:r>
              <a:rPr lang="he-IL" dirty="0"/>
              <a:t>ההיסטוריה העברית מתחילה בספר התורה. אלמלא ספר התורה כבר </a:t>
            </a:r>
            <a:r>
              <a:rPr lang="he-IL" dirty="0" err="1"/>
              <a:t>היתה</a:t>
            </a:r>
            <a:r>
              <a:rPr lang="he-IL" dirty="0"/>
              <a:t> נפסקת ההיסטוריה העברית לפני אלפי שנים. ואלמלא ספר התורה לא </a:t>
            </a:r>
            <a:r>
              <a:rPr lang="he-IL" dirty="0" err="1"/>
              <a:t>היתה</a:t>
            </a:r>
            <a:r>
              <a:rPr lang="he-IL" dirty="0"/>
              <a:t> לנו היום תל-אביב העברית, ולא הישוב העברי, ולא התחייה העברית, ולא בשורת התחלת הגאולה העברית. ואלמלא השבת העברית ששמרה על ישראל, דווקא באותה הצורה שנמסרה לנו מסיני, באותו הדפוס מהתורה שבכתב ושבעל </a:t>
            </a:r>
            <a:r>
              <a:rPr lang="he-IL" dirty="0" err="1"/>
              <a:t>פה,מהלכה</a:t>
            </a:r>
            <a:r>
              <a:rPr lang="he-IL" dirty="0"/>
              <a:t> למשה מסיני עד לשלחן ערוך, לא היה ספר התורה מתקיים בישראל ולא </a:t>
            </a:r>
            <a:r>
              <a:rPr lang="he-IL" dirty="0" err="1"/>
              <a:t>היתה</a:t>
            </a:r>
            <a:r>
              <a:rPr lang="he-IL" dirty="0"/>
              <a:t> היהדות מתקיימת, וישראל כבר היה עובר ובטל מן העולם. שמחתי לשמוע שעירית תל-אביב מתעוררת עכשיו לפעולות בכיוון של חיזוקה וביצורה של השבת. יהי רצון שתשרה שכינה בפעולותיכם!</a:t>
            </a:r>
          </a:p>
        </p:txBody>
      </p:sp>
      <p:sp>
        <p:nvSpPr>
          <p:cNvPr id="5" name="תיבת טקסט 4">
            <a:extLst>
              <a:ext uri="{FF2B5EF4-FFF2-40B4-BE49-F238E27FC236}">
                <a16:creationId xmlns:a16="http://schemas.microsoft.com/office/drawing/2014/main" id="{953D7D51-7480-02CB-DB8C-BE93D5331C5C}"/>
              </a:ext>
            </a:extLst>
          </p:cNvPr>
          <p:cNvSpPr txBox="1"/>
          <p:nvPr/>
        </p:nvSpPr>
        <p:spPr>
          <a:xfrm>
            <a:off x="82295" y="3145975"/>
            <a:ext cx="8798433" cy="338554"/>
          </a:xfrm>
          <a:prstGeom prst="rect">
            <a:avLst/>
          </a:prstGeom>
          <a:noFill/>
        </p:spPr>
        <p:txBody>
          <a:bodyPr wrap="square">
            <a:spAutoFit/>
          </a:bodyPr>
          <a:lstStyle/>
          <a:p>
            <a:r>
              <a:rPr lang="he-IL" sz="1600" b="1" dirty="0"/>
              <a:t>דברי סיכום על 'מסע ההצלה' באירופה, בטקס קבלת אזרחות כבוד של עירית תל-אביב, כ"ח בתשרי תש"ז </a:t>
            </a:r>
          </a:p>
        </p:txBody>
      </p:sp>
      <p:sp>
        <p:nvSpPr>
          <p:cNvPr id="7" name="תיבת טקסט 6">
            <a:extLst>
              <a:ext uri="{FF2B5EF4-FFF2-40B4-BE49-F238E27FC236}">
                <a16:creationId xmlns:a16="http://schemas.microsoft.com/office/drawing/2014/main" id="{2AA81308-18E8-448A-FFDF-FF9DB8C32674}"/>
              </a:ext>
            </a:extLst>
          </p:cNvPr>
          <p:cNvSpPr txBox="1"/>
          <p:nvPr/>
        </p:nvSpPr>
        <p:spPr>
          <a:xfrm>
            <a:off x="4359159" y="313153"/>
            <a:ext cx="3473682" cy="338554"/>
          </a:xfrm>
          <a:prstGeom prst="rect">
            <a:avLst/>
          </a:prstGeom>
          <a:solidFill>
            <a:srgbClr val="FFFF00"/>
          </a:solidFill>
          <a:ln>
            <a:solidFill>
              <a:schemeClr val="tx1"/>
            </a:solidFill>
          </a:ln>
        </p:spPr>
        <p:txBody>
          <a:bodyPr wrap="square">
            <a:spAutoFit/>
          </a:bodyPr>
          <a:lstStyle/>
          <a:p>
            <a:r>
              <a:rPr lang="he-IL" sz="1600" b="1" dirty="0"/>
              <a:t>בלי ספר התורה - אין חיי עולם לעם עולם </a:t>
            </a:r>
          </a:p>
        </p:txBody>
      </p:sp>
      <p:pic>
        <p:nvPicPr>
          <p:cNvPr id="16" name="תמונה 15">
            <a:extLst>
              <a:ext uri="{FF2B5EF4-FFF2-40B4-BE49-F238E27FC236}">
                <a16:creationId xmlns:a16="http://schemas.microsoft.com/office/drawing/2014/main" id="{347608A9-F4C9-5325-C2BB-9A209FD3CDAB}"/>
              </a:ext>
            </a:extLst>
          </p:cNvPr>
          <p:cNvPicPr>
            <a:picLocks noChangeAspect="1"/>
          </p:cNvPicPr>
          <p:nvPr/>
        </p:nvPicPr>
        <p:blipFill>
          <a:blip r:embed="rId2"/>
          <a:stretch>
            <a:fillRect/>
          </a:stretch>
        </p:blipFill>
        <p:spPr>
          <a:xfrm>
            <a:off x="7600470" y="3599283"/>
            <a:ext cx="3827613" cy="2344413"/>
          </a:xfrm>
          <a:prstGeom prst="rect">
            <a:avLst/>
          </a:prstGeom>
          <a:ln w="38100">
            <a:solidFill>
              <a:srgbClr val="FF0000"/>
            </a:solidFill>
          </a:ln>
        </p:spPr>
      </p:pic>
      <p:pic>
        <p:nvPicPr>
          <p:cNvPr id="17" name="תמונה 16">
            <a:extLst>
              <a:ext uri="{FF2B5EF4-FFF2-40B4-BE49-F238E27FC236}">
                <a16:creationId xmlns:a16="http://schemas.microsoft.com/office/drawing/2014/main" id="{F2B4E642-1BF3-342D-0B58-0B9A7AD4CC93}"/>
              </a:ext>
            </a:extLst>
          </p:cNvPr>
          <p:cNvPicPr>
            <a:picLocks noChangeAspect="1"/>
          </p:cNvPicPr>
          <p:nvPr/>
        </p:nvPicPr>
        <p:blipFill>
          <a:blip r:embed="rId3"/>
          <a:stretch>
            <a:fillRect/>
          </a:stretch>
        </p:blipFill>
        <p:spPr>
          <a:xfrm>
            <a:off x="1487256" y="3588496"/>
            <a:ext cx="3532800" cy="2355200"/>
          </a:xfrm>
          <a:prstGeom prst="rect">
            <a:avLst/>
          </a:prstGeom>
        </p:spPr>
      </p:pic>
      <p:sp>
        <p:nvSpPr>
          <p:cNvPr id="19" name="TextBox 9">
            <a:extLst>
              <a:ext uri="{FF2B5EF4-FFF2-40B4-BE49-F238E27FC236}">
                <a16:creationId xmlns:a16="http://schemas.microsoft.com/office/drawing/2014/main" id="{EDB93CD4-B552-9828-7F7A-067EEBA6BA15}"/>
              </a:ext>
            </a:extLst>
          </p:cNvPr>
          <p:cNvSpPr txBox="1">
            <a:spLocks noChangeArrowheads="1"/>
          </p:cNvSpPr>
          <p:nvPr/>
        </p:nvSpPr>
        <p:spPr bwMode="auto">
          <a:xfrm>
            <a:off x="0" y="5881662"/>
            <a:ext cx="6973984" cy="584775"/>
          </a:xfrm>
          <a:prstGeom prst="rect">
            <a:avLst/>
          </a:prstGeom>
          <a:noFill/>
          <a:ln w="38100">
            <a:no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defRPr/>
            </a:pPr>
            <a:r>
              <a:rPr lang="he-IL" altLang="he-IL" sz="1600" b="1" dirty="0">
                <a:solidFill>
                  <a:srgbClr val="000000"/>
                </a:solidFill>
              </a:rPr>
              <a:t>הרב ד"ר דוד כהנא, הרב הצבאי הראשי של צבא פולין וראש 'ועד הקהילות' הדתיות, </a:t>
            </a:r>
          </a:p>
          <a:p>
            <a:pPr fontAlgn="base">
              <a:spcBef>
                <a:spcPct val="0"/>
              </a:spcBef>
              <a:spcAft>
                <a:spcPct val="0"/>
              </a:spcAft>
              <a:buNone/>
              <a:defRPr/>
            </a:pPr>
            <a:r>
              <a:rPr lang="he-IL" altLang="he-IL" sz="1600" b="1" dirty="0">
                <a:solidFill>
                  <a:srgbClr val="000000"/>
                </a:solidFill>
              </a:rPr>
              <a:t>מוסר את ספר התורה, </a:t>
            </a:r>
            <a:r>
              <a:rPr lang="he-IL" altLang="he-IL" sz="1600" b="1" dirty="0"/>
              <a:t>ט"ו אב תש"ו </a:t>
            </a:r>
          </a:p>
        </p:txBody>
      </p:sp>
      <p:sp>
        <p:nvSpPr>
          <p:cNvPr id="20" name="תיבת טקסט 19">
            <a:extLst>
              <a:ext uri="{FF2B5EF4-FFF2-40B4-BE49-F238E27FC236}">
                <a16:creationId xmlns:a16="http://schemas.microsoft.com/office/drawing/2014/main" id="{D6FC41D0-F3C1-0D01-01A4-F4ACD7D4CE9D}"/>
              </a:ext>
            </a:extLst>
          </p:cNvPr>
          <p:cNvSpPr txBox="1"/>
          <p:nvPr/>
        </p:nvSpPr>
        <p:spPr>
          <a:xfrm>
            <a:off x="7497647" y="6030294"/>
            <a:ext cx="4033257" cy="338554"/>
          </a:xfrm>
          <a:prstGeom prst="rect">
            <a:avLst/>
          </a:prstGeom>
          <a:noFill/>
        </p:spPr>
        <p:txBody>
          <a:bodyPr wrap="square" rtlCol="1">
            <a:spAutoFit/>
          </a:bodyPr>
          <a:lstStyle/>
          <a:p>
            <a:r>
              <a:rPr lang="he-IL" sz="1600" b="1" dirty="0"/>
              <a:t>הרב הרצוג על חורבות גטו ורשה, ח' אב תש"ו</a:t>
            </a:r>
          </a:p>
        </p:txBody>
      </p:sp>
      <p:sp>
        <p:nvSpPr>
          <p:cNvPr id="2" name="תיבת טקסט 1">
            <a:extLst>
              <a:ext uri="{FF2B5EF4-FFF2-40B4-BE49-F238E27FC236}">
                <a16:creationId xmlns:a16="http://schemas.microsoft.com/office/drawing/2014/main" id="{8B3ABFEA-3443-5BFB-8EB1-7EFC42CF0B7E}"/>
              </a:ext>
            </a:extLst>
          </p:cNvPr>
          <p:cNvSpPr txBox="1"/>
          <p:nvPr/>
        </p:nvSpPr>
        <p:spPr>
          <a:xfrm>
            <a:off x="6697320" y="6466437"/>
            <a:ext cx="5180735" cy="338554"/>
          </a:xfrm>
          <a:prstGeom prst="rect">
            <a:avLst/>
          </a:prstGeom>
          <a:solidFill>
            <a:srgbClr val="AAE571"/>
          </a:solidFill>
          <a:ln>
            <a:solidFill>
              <a:schemeClr val="tx1"/>
            </a:solidFill>
          </a:ln>
        </p:spPr>
        <p:txBody>
          <a:bodyPr wrap="square" rtlCol="1">
            <a:spAutoFit/>
          </a:bodyPr>
          <a:lstStyle/>
          <a:p>
            <a:r>
              <a:rPr lang="he-IL" sz="1600" b="1" dirty="0"/>
              <a:t>וראו עוד לעיל בקטע: "שֶׁבְּכָל דּוֹר וָדוֹר עוֹמְדִים עָלֵינוּ לְכַלּוֹתֵנוּ"</a:t>
            </a:r>
          </a:p>
        </p:txBody>
      </p:sp>
    </p:spTree>
    <p:extLst>
      <p:ext uri="{BB962C8B-B14F-4D97-AF65-F5344CB8AC3E}">
        <p14:creationId xmlns:p14="http://schemas.microsoft.com/office/powerpoint/2010/main" val="142206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141DB-C96A-CFEC-812C-5D41CB13C537}"/>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A9B96B10-2C07-F63A-DED4-CC3AB91AAE6D}"/>
              </a:ext>
            </a:extLst>
          </p:cNvPr>
          <p:cNvPicPr>
            <a:picLocks noChangeAspect="1"/>
          </p:cNvPicPr>
          <p:nvPr/>
        </p:nvPicPr>
        <p:blipFill rotWithShape="1">
          <a:blip r:embed="rId2"/>
          <a:srcRect r="61258"/>
          <a:stretch/>
        </p:blipFill>
        <p:spPr>
          <a:xfrm rot="16200000">
            <a:off x="8256974" y="-1433903"/>
            <a:ext cx="1431590" cy="5753542"/>
          </a:xfrm>
          <a:prstGeom prst="rect">
            <a:avLst/>
          </a:prstGeom>
          <a:ln w="38100">
            <a:solidFill>
              <a:srgbClr val="0000FF"/>
            </a:solidFill>
          </a:ln>
        </p:spPr>
      </p:pic>
      <p:pic>
        <p:nvPicPr>
          <p:cNvPr id="9" name="תמונה 8">
            <a:extLst>
              <a:ext uri="{FF2B5EF4-FFF2-40B4-BE49-F238E27FC236}">
                <a16:creationId xmlns:a16="http://schemas.microsoft.com/office/drawing/2014/main" id="{E984D27E-7A14-FCF0-40CC-2CBEE492ABF9}"/>
              </a:ext>
            </a:extLst>
          </p:cNvPr>
          <p:cNvPicPr>
            <a:picLocks noChangeAspect="1"/>
          </p:cNvPicPr>
          <p:nvPr/>
        </p:nvPicPr>
        <p:blipFill>
          <a:blip r:embed="rId3"/>
          <a:stretch>
            <a:fillRect/>
          </a:stretch>
        </p:blipFill>
        <p:spPr>
          <a:xfrm rot="16200000">
            <a:off x="7162510" y="1092153"/>
            <a:ext cx="3620522" cy="5753543"/>
          </a:xfrm>
          <a:prstGeom prst="rect">
            <a:avLst/>
          </a:prstGeom>
          <a:ln w="38100">
            <a:solidFill>
              <a:srgbClr val="0000FF"/>
            </a:solidFill>
          </a:ln>
        </p:spPr>
      </p:pic>
      <p:sp>
        <p:nvSpPr>
          <p:cNvPr id="10" name="תיבת טקסט 9">
            <a:extLst>
              <a:ext uri="{FF2B5EF4-FFF2-40B4-BE49-F238E27FC236}">
                <a16:creationId xmlns:a16="http://schemas.microsoft.com/office/drawing/2014/main" id="{C8A1ECD4-64B1-F715-27A3-D01B3ABCE3F1}"/>
              </a:ext>
            </a:extLst>
          </p:cNvPr>
          <p:cNvSpPr txBox="1"/>
          <p:nvPr/>
        </p:nvSpPr>
        <p:spPr>
          <a:xfrm>
            <a:off x="5886971" y="6119402"/>
            <a:ext cx="3932488" cy="338554"/>
          </a:xfrm>
          <a:prstGeom prst="rect">
            <a:avLst/>
          </a:prstGeom>
          <a:noFill/>
        </p:spPr>
        <p:txBody>
          <a:bodyPr wrap="none" rtlCol="1">
            <a:spAutoFit/>
          </a:bodyPr>
          <a:lstStyle/>
          <a:p>
            <a:r>
              <a:rPr lang="he-IL" sz="1600" b="1" dirty="0"/>
              <a:t>שאול </a:t>
            </a:r>
            <a:r>
              <a:rPr lang="he-IL" sz="1600" b="1" dirty="0" err="1"/>
              <a:t>מייזליש</a:t>
            </a:r>
            <a:r>
              <a:rPr lang="he-IL" sz="1600" b="1" dirty="0"/>
              <a:t>, רבנות בסערת הימים, עמ' 105</a:t>
            </a:r>
          </a:p>
        </p:txBody>
      </p:sp>
      <p:sp>
        <p:nvSpPr>
          <p:cNvPr id="2" name="Text Box 6">
            <a:extLst>
              <a:ext uri="{FF2B5EF4-FFF2-40B4-BE49-F238E27FC236}">
                <a16:creationId xmlns:a16="http://schemas.microsoft.com/office/drawing/2014/main" id="{98692FD4-55C0-F2F8-E688-D807D691513F}"/>
              </a:ext>
            </a:extLst>
          </p:cNvPr>
          <p:cNvSpPr txBox="1">
            <a:spLocks noChangeArrowheads="1"/>
          </p:cNvSpPr>
          <p:nvPr/>
        </p:nvSpPr>
        <p:spPr bwMode="auto">
          <a:xfrm>
            <a:off x="5795177" y="5792373"/>
            <a:ext cx="3289688" cy="338554"/>
          </a:xfrm>
          <a:prstGeom prst="rect">
            <a:avLst/>
          </a:prstGeom>
          <a:noFill/>
          <a:ln w="12700">
            <a:noFill/>
            <a:miter lim="800000"/>
            <a:headEnd/>
            <a:tailEnd/>
          </a:ln>
        </p:spPr>
        <p:txBody>
          <a:bodyPr wrap="square">
            <a:spAutoFit/>
          </a:bodyPr>
          <a:lstStyle/>
          <a:p>
            <a:r>
              <a:rPr lang="he-IL" sz="1600" b="1" dirty="0"/>
              <a:t>נאום ביום העצמאות הראשון, תש"ט</a:t>
            </a:r>
            <a:endParaRPr lang="en-US" sz="1600" b="1" dirty="0"/>
          </a:p>
        </p:txBody>
      </p:sp>
      <p:sp>
        <p:nvSpPr>
          <p:cNvPr id="4" name="תיבת טקסט 3">
            <a:extLst>
              <a:ext uri="{FF2B5EF4-FFF2-40B4-BE49-F238E27FC236}">
                <a16:creationId xmlns:a16="http://schemas.microsoft.com/office/drawing/2014/main" id="{3F8B460D-77D8-3A97-44B5-DC69E7B310AC}"/>
              </a:ext>
            </a:extLst>
          </p:cNvPr>
          <p:cNvSpPr txBox="1"/>
          <p:nvPr/>
        </p:nvSpPr>
        <p:spPr>
          <a:xfrm>
            <a:off x="6906337" y="177811"/>
            <a:ext cx="4132863" cy="338554"/>
          </a:xfrm>
          <a:prstGeom prst="rect">
            <a:avLst/>
          </a:prstGeom>
          <a:solidFill>
            <a:srgbClr val="FFFF00"/>
          </a:solidFill>
          <a:ln>
            <a:solidFill>
              <a:schemeClr val="tx1"/>
            </a:solidFill>
          </a:ln>
        </p:spPr>
        <p:txBody>
          <a:bodyPr wrap="none" rtlCol="1">
            <a:spAutoFit/>
          </a:bodyPr>
          <a:lstStyle/>
          <a:p>
            <a:r>
              <a:rPr lang="he-IL" sz="1600" b="1" dirty="0"/>
              <a:t>מה הוא סוד הפלא של נצחיות ישראל? – התורה!</a:t>
            </a:r>
          </a:p>
        </p:txBody>
      </p:sp>
      <p:pic>
        <p:nvPicPr>
          <p:cNvPr id="3" name="תמונה 2">
            <a:extLst>
              <a:ext uri="{FF2B5EF4-FFF2-40B4-BE49-F238E27FC236}">
                <a16:creationId xmlns:a16="http://schemas.microsoft.com/office/drawing/2014/main" id="{12F9E710-F9AB-98A2-2868-9B560A0840C2}"/>
              </a:ext>
            </a:extLst>
          </p:cNvPr>
          <p:cNvPicPr>
            <a:picLocks noChangeAspect="1"/>
          </p:cNvPicPr>
          <p:nvPr/>
        </p:nvPicPr>
        <p:blipFill>
          <a:blip r:embed="rId4"/>
          <a:srcRect l="7250" t="3367" r="3416" b="7284"/>
          <a:stretch/>
        </p:blipFill>
        <p:spPr>
          <a:xfrm>
            <a:off x="2388255" y="827405"/>
            <a:ext cx="3289688" cy="2508802"/>
          </a:xfrm>
          <a:prstGeom prst="rect">
            <a:avLst/>
          </a:prstGeom>
          <a:ln w="38100">
            <a:solidFill>
              <a:srgbClr val="FF0000"/>
            </a:solidFill>
          </a:ln>
        </p:spPr>
      </p:pic>
      <p:sp>
        <p:nvSpPr>
          <p:cNvPr id="8" name="תיבת טקסט 7">
            <a:extLst>
              <a:ext uri="{FF2B5EF4-FFF2-40B4-BE49-F238E27FC236}">
                <a16:creationId xmlns:a16="http://schemas.microsoft.com/office/drawing/2014/main" id="{E0D38446-3A3E-984B-0E0A-AF433FAFC38E}"/>
              </a:ext>
            </a:extLst>
          </p:cNvPr>
          <p:cNvSpPr txBox="1"/>
          <p:nvPr/>
        </p:nvSpPr>
        <p:spPr>
          <a:xfrm>
            <a:off x="265354" y="1766547"/>
            <a:ext cx="1913873" cy="1569660"/>
          </a:xfrm>
          <a:prstGeom prst="rect">
            <a:avLst/>
          </a:prstGeom>
          <a:solidFill>
            <a:srgbClr val="FFFF00"/>
          </a:solidFill>
          <a:ln w="38100">
            <a:solidFill>
              <a:srgbClr val="0000FF"/>
            </a:solidFill>
          </a:ln>
        </p:spPr>
        <p:txBody>
          <a:bodyPr wrap="square" rtlCol="1">
            <a:spAutoFit/>
          </a:bodyPr>
          <a:lstStyle/>
          <a:p>
            <a:r>
              <a:rPr lang="he-IL" sz="1600" b="1" dirty="0"/>
              <a:t>הרב הרצוג כתב כאן:</a:t>
            </a:r>
          </a:p>
          <a:p>
            <a:r>
              <a:rPr lang="he-IL" sz="1600" b="1" dirty="0">
                <a:solidFill>
                  <a:srgbClr val="FF0000"/>
                </a:solidFill>
              </a:rPr>
              <a:t>"הספר הזה נמצא בלשכתו של אותו רשע </a:t>
            </a:r>
            <a:r>
              <a:rPr lang="he-IL" sz="1600" b="1" dirty="0" err="1">
                <a:solidFill>
                  <a:srgbClr val="FF0000"/>
                </a:solidFill>
              </a:rPr>
              <a:t>שר"י</a:t>
            </a:r>
            <a:r>
              <a:rPr lang="he-IL" sz="1600" b="1" dirty="0">
                <a:solidFill>
                  <a:srgbClr val="FF0000"/>
                </a:solidFill>
              </a:rPr>
              <a:t> </a:t>
            </a:r>
            <a:r>
              <a:rPr lang="he-IL" sz="1600" b="1" dirty="0" err="1">
                <a:solidFill>
                  <a:srgbClr val="FF0000"/>
                </a:solidFill>
              </a:rPr>
              <a:t>ימח</a:t>
            </a:r>
            <a:r>
              <a:rPr lang="he-IL" sz="1600" b="1" dirty="0">
                <a:solidFill>
                  <a:srgbClr val="FF0000"/>
                </a:solidFill>
              </a:rPr>
              <a:t> שמו וזכרו,</a:t>
            </a:r>
          </a:p>
          <a:p>
            <a:r>
              <a:rPr lang="he-IL" sz="1600" b="1" dirty="0">
                <a:solidFill>
                  <a:srgbClr val="FF0000"/>
                </a:solidFill>
              </a:rPr>
              <a:t>ונמק זכר זכרו".</a:t>
            </a:r>
          </a:p>
        </p:txBody>
      </p:sp>
      <p:cxnSp>
        <p:nvCxnSpPr>
          <p:cNvPr id="11" name="מחבר חץ ישר 10">
            <a:extLst>
              <a:ext uri="{FF2B5EF4-FFF2-40B4-BE49-F238E27FC236}">
                <a16:creationId xmlns:a16="http://schemas.microsoft.com/office/drawing/2014/main" id="{BD259FEA-6B78-B53F-F08A-271B497CFD0D}"/>
              </a:ext>
            </a:extLst>
          </p:cNvPr>
          <p:cNvCxnSpPr>
            <a:cxnSpLocks/>
          </p:cNvCxnSpPr>
          <p:nvPr/>
        </p:nvCxnSpPr>
        <p:spPr>
          <a:xfrm flipH="1">
            <a:off x="1591053" y="1442868"/>
            <a:ext cx="797199" cy="29931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תיבת טקסט 4">
            <a:extLst>
              <a:ext uri="{FF2B5EF4-FFF2-40B4-BE49-F238E27FC236}">
                <a16:creationId xmlns:a16="http://schemas.microsoft.com/office/drawing/2014/main" id="{8F19A861-97AD-40BE-8973-4B01DC4B3C8D}"/>
              </a:ext>
            </a:extLst>
          </p:cNvPr>
          <p:cNvSpPr txBox="1"/>
          <p:nvPr/>
        </p:nvSpPr>
        <p:spPr>
          <a:xfrm>
            <a:off x="229204" y="3573056"/>
            <a:ext cx="5657767" cy="830997"/>
          </a:xfrm>
          <a:prstGeom prst="rect">
            <a:avLst/>
          </a:prstGeom>
          <a:solidFill>
            <a:srgbClr val="DAFFF1"/>
          </a:solidFill>
          <a:ln w="38100">
            <a:solidFill>
              <a:srgbClr val="0000FF"/>
            </a:solidFill>
          </a:ln>
        </p:spPr>
        <p:txBody>
          <a:bodyPr wrap="square" rtlCol="1">
            <a:spAutoFit/>
          </a:bodyPr>
          <a:lstStyle/>
          <a:p>
            <a:r>
              <a:rPr lang="he-IL" sz="1600" b="1" dirty="0"/>
              <a:t>מסכת זו נמצאה </a:t>
            </a:r>
            <a:r>
              <a:rPr lang="he-IL" sz="1600" b="1" dirty="0" err="1"/>
              <a:t>בתש"ה</a:t>
            </a:r>
            <a:r>
              <a:rPr lang="he-IL" sz="1600" b="1" dirty="0"/>
              <a:t> במרתף הבירה במינכן, היא נמסרה לרב הרצוג ע"י אליהו </a:t>
            </a:r>
            <a:r>
              <a:rPr lang="he-IL" sz="1600" b="1" dirty="0" err="1"/>
              <a:t>דובקין</a:t>
            </a:r>
            <a:r>
              <a:rPr lang="he-IL" sz="1600" b="1" dirty="0"/>
              <a:t> חבר הנהלת הסוכנות היהודית.</a:t>
            </a:r>
          </a:p>
          <a:p>
            <a:r>
              <a:rPr lang="he-IL" sz="1600" b="1" dirty="0"/>
              <a:t>נכדו, נשיא המדינה, יצחק הרצוג, מסר אותה ל'יד ושם' </a:t>
            </a:r>
            <a:r>
              <a:rPr lang="he-IL" sz="1600" b="1" dirty="0" err="1"/>
              <a:t>בתשפ"ד</a:t>
            </a:r>
            <a:r>
              <a:rPr lang="he-IL" sz="1600" b="1" dirty="0"/>
              <a:t>. </a:t>
            </a:r>
          </a:p>
        </p:txBody>
      </p:sp>
      <p:pic>
        <p:nvPicPr>
          <p:cNvPr id="12" name="תמונה 11">
            <a:extLst>
              <a:ext uri="{FF2B5EF4-FFF2-40B4-BE49-F238E27FC236}">
                <a16:creationId xmlns:a16="http://schemas.microsoft.com/office/drawing/2014/main" id="{A7BCB8B1-15A9-98CE-34B8-7B25F093C37A}"/>
              </a:ext>
            </a:extLst>
          </p:cNvPr>
          <p:cNvPicPr>
            <a:picLocks noChangeAspect="1"/>
          </p:cNvPicPr>
          <p:nvPr/>
        </p:nvPicPr>
        <p:blipFill>
          <a:blip r:embed="rId5"/>
          <a:stretch>
            <a:fillRect/>
          </a:stretch>
        </p:blipFill>
        <p:spPr>
          <a:xfrm>
            <a:off x="1862096" y="4658697"/>
            <a:ext cx="2734437" cy="1824030"/>
          </a:xfrm>
          <a:prstGeom prst="rect">
            <a:avLst/>
          </a:prstGeom>
          <a:ln w="38100">
            <a:solidFill>
              <a:srgbClr val="FF0000"/>
            </a:solidFill>
          </a:ln>
        </p:spPr>
      </p:pic>
    </p:spTree>
    <p:extLst>
      <p:ext uri="{BB962C8B-B14F-4D97-AF65-F5344CB8AC3E}">
        <p14:creationId xmlns:p14="http://schemas.microsoft.com/office/powerpoint/2010/main" val="438793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04E009C6-EBC6-099B-AB5B-2FADE42E8B63}"/>
              </a:ext>
            </a:extLst>
          </p:cNvPr>
          <p:cNvSpPr txBox="1"/>
          <p:nvPr/>
        </p:nvSpPr>
        <p:spPr>
          <a:xfrm>
            <a:off x="7051624" y="2755657"/>
            <a:ext cx="1614545" cy="338554"/>
          </a:xfrm>
          <a:prstGeom prst="rect">
            <a:avLst/>
          </a:prstGeom>
          <a:noFill/>
          <a:ln>
            <a:solidFill>
              <a:srgbClr val="0000FF"/>
            </a:solidFill>
          </a:ln>
        </p:spPr>
        <p:txBody>
          <a:bodyPr wrap="none" rtlCol="1">
            <a:spAutoFit/>
          </a:bodyPr>
          <a:lstStyle/>
          <a:p>
            <a:r>
              <a:rPr lang="he-IL" sz="1600" b="1" dirty="0"/>
              <a:t>הרבנית, עמ' 108</a:t>
            </a:r>
          </a:p>
        </p:txBody>
      </p:sp>
      <p:pic>
        <p:nvPicPr>
          <p:cNvPr id="8" name="תמונה 7">
            <a:extLst>
              <a:ext uri="{FF2B5EF4-FFF2-40B4-BE49-F238E27FC236}">
                <a16:creationId xmlns:a16="http://schemas.microsoft.com/office/drawing/2014/main" id="{4B7BCCA0-C976-8F6C-2061-0889B2250718}"/>
              </a:ext>
            </a:extLst>
          </p:cNvPr>
          <p:cNvPicPr>
            <a:picLocks noChangeAspect="1"/>
          </p:cNvPicPr>
          <p:nvPr/>
        </p:nvPicPr>
        <p:blipFill rotWithShape="1">
          <a:blip r:embed="rId2"/>
          <a:srcRect r="2174"/>
          <a:stretch/>
        </p:blipFill>
        <p:spPr>
          <a:xfrm>
            <a:off x="601021" y="749154"/>
            <a:ext cx="4714875" cy="504825"/>
          </a:xfrm>
          <a:prstGeom prst="rect">
            <a:avLst/>
          </a:prstGeom>
          <a:ln w="38100">
            <a:solidFill>
              <a:srgbClr val="0000FF"/>
            </a:solidFill>
          </a:ln>
        </p:spPr>
      </p:pic>
      <p:pic>
        <p:nvPicPr>
          <p:cNvPr id="11" name="תמונה 10">
            <a:extLst>
              <a:ext uri="{FF2B5EF4-FFF2-40B4-BE49-F238E27FC236}">
                <a16:creationId xmlns:a16="http://schemas.microsoft.com/office/drawing/2014/main" id="{3268CDCF-6B63-4E58-CB5E-1E4EFFF543CE}"/>
              </a:ext>
            </a:extLst>
          </p:cNvPr>
          <p:cNvPicPr>
            <a:picLocks noChangeAspect="1"/>
          </p:cNvPicPr>
          <p:nvPr/>
        </p:nvPicPr>
        <p:blipFill>
          <a:blip r:embed="rId3"/>
          <a:stretch>
            <a:fillRect/>
          </a:stretch>
        </p:blipFill>
        <p:spPr>
          <a:xfrm>
            <a:off x="601021" y="1292043"/>
            <a:ext cx="4714875" cy="1133475"/>
          </a:xfrm>
          <a:prstGeom prst="rect">
            <a:avLst/>
          </a:prstGeom>
          <a:ln w="38100">
            <a:solidFill>
              <a:srgbClr val="0000FF"/>
            </a:solidFill>
          </a:ln>
        </p:spPr>
      </p:pic>
      <p:sp>
        <p:nvSpPr>
          <p:cNvPr id="13" name="תיבת טקסט 12">
            <a:extLst>
              <a:ext uri="{FF2B5EF4-FFF2-40B4-BE49-F238E27FC236}">
                <a16:creationId xmlns:a16="http://schemas.microsoft.com/office/drawing/2014/main" id="{7FF269BA-F5EE-694A-2422-E2452EE7BFF6}"/>
              </a:ext>
            </a:extLst>
          </p:cNvPr>
          <p:cNvSpPr txBox="1"/>
          <p:nvPr/>
        </p:nvSpPr>
        <p:spPr>
          <a:xfrm>
            <a:off x="407901" y="2429102"/>
            <a:ext cx="1603324" cy="338554"/>
          </a:xfrm>
          <a:prstGeom prst="rect">
            <a:avLst/>
          </a:prstGeom>
          <a:noFill/>
          <a:ln>
            <a:noFill/>
          </a:ln>
        </p:spPr>
        <p:txBody>
          <a:bodyPr wrap="none" rtlCol="1">
            <a:spAutoFit/>
          </a:bodyPr>
          <a:lstStyle/>
          <a:p>
            <a:r>
              <a:rPr lang="he-IL" sz="1600" b="1" dirty="0"/>
              <a:t>הרבנית, עמ' 110</a:t>
            </a:r>
          </a:p>
        </p:txBody>
      </p:sp>
      <p:pic>
        <p:nvPicPr>
          <p:cNvPr id="14" name="תמונה 13">
            <a:extLst>
              <a:ext uri="{FF2B5EF4-FFF2-40B4-BE49-F238E27FC236}">
                <a16:creationId xmlns:a16="http://schemas.microsoft.com/office/drawing/2014/main" id="{D2055AFB-3F45-E841-80AB-EF05849C2C4A}"/>
              </a:ext>
            </a:extLst>
          </p:cNvPr>
          <p:cNvPicPr>
            <a:picLocks noChangeAspect="1"/>
          </p:cNvPicPr>
          <p:nvPr/>
        </p:nvPicPr>
        <p:blipFill>
          <a:blip r:embed="rId4"/>
          <a:stretch>
            <a:fillRect/>
          </a:stretch>
        </p:blipFill>
        <p:spPr>
          <a:xfrm>
            <a:off x="601021" y="3920365"/>
            <a:ext cx="4752975" cy="1076325"/>
          </a:xfrm>
          <a:prstGeom prst="rect">
            <a:avLst/>
          </a:prstGeom>
          <a:ln w="28575">
            <a:solidFill>
              <a:srgbClr val="0000FF"/>
            </a:solidFill>
          </a:ln>
        </p:spPr>
      </p:pic>
      <p:sp>
        <p:nvSpPr>
          <p:cNvPr id="15" name="תיבת טקסט 14">
            <a:extLst>
              <a:ext uri="{FF2B5EF4-FFF2-40B4-BE49-F238E27FC236}">
                <a16:creationId xmlns:a16="http://schemas.microsoft.com/office/drawing/2014/main" id="{48790D9F-4361-7DA1-95A5-8967DB462C27}"/>
              </a:ext>
            </a:extLst>
          </p:cNvPr>
          <p:cNvSpPr txBox="1"/>
          <p:nvPr/>
        </p:nvSpPr>
        <p:spPr>
          <a:xfrm>
            <a:off x="407901" y="4996690"/>
            <a:ext cx="1603324" cy="338554"/>
          </a:xfrm>
          <a:prstGeom prst="rect">
            <a:avLst/>
          </a:prstGeom>
          <a:noFill/>
          <a:ln>
            <a:noFill/>
          </a:ln>
        </p:spPr>
        <p:txBody>
          <a:bodyPr wrap="none" rtlCol="1">
            <a:spAutoFit/>
          </a:bodyPr>
          <a:lstStyle/>
          <a:p>
            <a:r>
              <a:rPr lang="he-IL" sz="1600" b="1" dirty="0"/>
              <a:t>הרבנית, עמ' 110</a:t>
            </a:r>
          </a:p>
        </p:txBody>
      </p:sp>
      <p:pic>
        <p:nvPicPr>
          <p:cNvPr id="16" name="תמונה 15">
            <a:extLst>
              <a:ext uri="{FF2B5EF4-FFF2-40B4-BE49-F238E27FC236}">
                <a16:creationId xmlns:a16="http://schemas.microsoft.com/office/drawing/2014/main" id="{38699E29-4F2F-6F1F-1413-89ED978CD8F5}"/>
              </a:ext>
            </a:extLst>
          </p:cNvPr>
          <p:cNvPicPr>
            <a:picLocks noChangeAspect="1"/>
          </p:cNvPicPr>
          <p:nvPr/>
        </p:nvPicPr>
        <p:blipFill>
          <a:blip r:embed="rId5"/>
          <a:stretch>
            <a:fillRect/>
          </a:stretch>
        </p:blipFill>
        <p:spPr>
          <a:xfrm>
            <a:off x="6419089" y="729529"/>
            <a:ext cx="5099108" cy="3780551"/>
          </a:xfrm>
          <a:prstGeom prst="rect">
            <a:avLst/>
          </a:prstGeom>
          <a:ln w="28575">
            <a:solidFill>
              <a:srgbClr val="0000FF"/>
            </a:solidFill>
          </a:ln>
        </p:spPr>
      </p:pic>
      <p:sp>
        <p:nvSpPr>
          <p:cNvPr id="2" name="תיבת טקסט 1">
            <a:extLst>
              <a:ext uri="{FF2B5EF4-FFF2-40B4-BE49-F238E27FC236}">
                <a16:creationId xmlns:a16="http://schemas.microsoft.com/office/drawing/2014/main" id="{EE225278-A7C5-E631-B277-B435BB5A3467}"/>
              </a:ext>
            </a:extLst>
          </p:cNvPr>
          <p:cNvSpPr txBox="1"/>
          <p:nvPr/>
        </p:nvSpPr>
        <p:spPr>
          <a:xfrm>
            <a:off x="407901" y="5434042"/>
            <a:ext cx="1938352" cy="338554"/>
          </a:xfrm>
          <a:prstGeom prst="rect">
            <a:avLst/>
          </a:prstGeom>
          <a:noFill/>
          <a:ln>
            <a:noFill/>
          </a:ln>
        </p:spPr>
        <p:txBody>
          <a:bodyPr wrap="none" rtlCol="1">
            <a:spAutoFit/>
          </a:bodyPr>
          <a:lstStyle/>
          <a:p>
            <a:r>
              <a:rPr lang="he-IL" sz="1600" b="1" dirty="0"/>
              <a:t>מדברי הרבנית הרצוג</a:t>
            </a:r>
          </a:p>
        </p:txBody>
      </p:sp>
      <p:pic>
        <p:nvPicPr>
          <p:cNvPr id="3" name="תמונה 2">
            <a:extLst>
              <a:ext uri="{FF2B5EF4-FFF2-40B4-BE49-F238E27FC236}">
                <a16:creationId xmlns:a16="http://schemas.microsoft.com/office/drawing/2014/main" id="{C01CAACD-2279-C744-C3EE-D4044D1B5E2D}"/>
              </a:ext>
            </a:extLst>
          </p:cNvPr>
          <p:cNvPicPr>
            <a:picLocks noChangeAspect="1"/>
          </p:cNvPicPr>
          <p:nvPr/>
        </p:nvPicPr>
        <p:blipFill>
          <a:blip r:embed="rId6"/>
          <a:stretch>
            <a:fillRect/>
          </a:stretch>
        </p:blipFill>
        <p:spPr>
          <a:xfrm>
            <a:off x="6419089" y="4542983"/>
            <a:ext cx="5099108" cy="1856075"/>
          </a:xfrm>
          <a:prstGeom prst="rect">
            <a:avLst/>
          </a:prstGeom>
          <a:ln w="38100">
            <a:solidFill>
              <a:srgbClr val="0000FF"/>
            </a:solidFill>
          </a:ln>
        </p:spPr>
      </p:pic>
      <p:sp>
        <p:nvSpPr>
          <p:cNvPr id="9" name="תיבת טקסט 8">
            <a:extLst>
              <a:ext uri="{FF2B5EF4-FFF2-40B4-BE49-F238E27FC236}">
                <a16:creationId xmlns:a16="http://schemas.microsoft.com/office/drawing/2014/main" id="{28BB8887-D328-4B54-FF8C-F8ADCF2DA30F}"/>
              </a:ext>
            </a:extLst>
          </p:cNvPr>
          <p:cNvSpPr txBox="1"/>
          <p:nvPr/>
        </p:nvSpPr>
        <p:spPr>
          <a:xfrm>
            <a:off x="6251481" y="6424859"/>
            <a:ext cx="2836034" cy="338554"/>
          </a:xfrm>
          <a:prstGeom prst="rect">
            <a:avLst/>
          </a:prstGeom>
          <a:noFill/>
          <a:ln>
            <a:noFill/>
          </a:ln>
        </p:spPr>
        <p:txBody>
          <a:bodyPr wrap="none" rtlCol="1">
            <a:spAutoFit/>
          </a:bodyPr>
          <a:lstStyle/>
          <a:p>
            <a:r>
              <a:rPr lang="he-IL" sz="1600" b="1" dirty="0"/>
              <a:t>שאול </a:t>
            </a:r>
            <a:r>
              <a:rPr lang="he-IL" sz="1600" b="1" dirty="0" err="1"/>
              <a:t>מייזליש</a:t>
            </a:r>
            <a:r>
              <a:rPr lang="he-IL" sz="1600" b="1" dirty="0"/>
              <a:t>, הרבנית, עמ' 112</a:t>
            </a:r>
          </a:p>
        </p:txBody>
      </p:sp>
      <p:sp>
        <p:nvSpPr>
          <p:cNvPr id="4" name="תיבת טקסט 3">
            <a:extLst>
              <a:ext uri="{FF2B5EF4-FFF2-40B4-BE49-F238E27FC236}">
                <a16:creationId xmlns:a16="http://schemas.microsoft.com/office/drawing/2014/main" id="{50205F38-038D-D2A8-5F63-3840A808F207}"/>
              </a:ext>
            </a:extLst>
          </p:cNvPr>
          <p:cNvSpPr txBox="1"/>
          <p:nvPr/>
        </p:nvSpPr>
        <p:spPr>
          <a:xfrm>
            <a:off x="6111931" y="205247"/>
            <a:ext cx="5713424" cy="338554"/>
          </a:xfrm>
          <a:prstGeom prst="rect">
            <a:avLst/>
          </a:prstGeom>
          <a:solidFill>
            <a:srgbClr val="FFFF00"/>
          </a:solidFill>
          <a:ln>
            <a:solidFill>
              <a:schemeClr val="tx1"/>
            </a:solidFill>
          </a:ln>
        </p:spPr>
        <p:txBody>
          <a:bodyPr wrap="none" rtlCol="1">
            <a:spAutoFit/>
          </a:bodyPr>
          <a:lstStyle/>
          <a:p>
            <a:r>
              <a:rPr lang="he-IL" sz="1600" b="1" dirty="0"/>
              <a:t>שאיפת כל </a:t>
            </a:r>
            <a:r>
              <a:rPr lang="he-IL" sz="1600" b="1" dirty="0" err="1"/>
              <a:t>אשה</a:t>
            </a:r>
            <a:r>
              <a:rPr lang="he-IL" sz="1600" b="1" dirty="0"/>
              <a:t>: להחיות את עם ישראל ומדינת ישראל ברוח התורה</a:t>
            </a:r>
          </a:p>
        </p:txBody>
      </p:sp>
      <p:sp>
        <p:nvSpPr>
          <p:cNvPr id="5" name="תיבת טקסט 4">
            <a:extLst>
              <a:ext uri="{FF2B5EF4-FFF2-40B4-BE49-F238E27FC236}">
                <a16:creationId xmlns:a16="http://schemas.microsoft.com/office/drawing/2014/main" id="{168DF83A-1B7F-7FA4-BFFE-967A04F1D3F9}"/>
              </a:ext>
            </a:extLst>
          </p:cNvPr>
          <p:cNvSpPr txBox="1"/>
          <p:nvPr/>
        </p:nvSpPr>
        <p:spPr>
          <a:xfrm>
            <a:off x="1110483" y="221698"/>
            <a:ext cx="3493264" cy="338554"/>
          </a:xfrm>
          <a:prstGeom prst="rect">
            <a:avLst/>
          </a:prstGeom>
          <a:solidFill>
            <a:srgbClr val="FFFF00"/>
          </a:solidFill>
          <a:ln>
            <a:solidFill>
              <a:schemeClr val="tx1"/>
            </a:solidFill>
          </a:ln>
        </p:spPr>
        <p:txBody>
          <a:bodyPr wrap="none" rtlCol="1">
            <a:spAutoFit/>
          </a:bodyPr>
          <a:lstStyle/>
          <a:p>
            <a:r>
              <a:rPr lang="he-IL" sz="1600" b="1" dirty="0"/>
              <a:t>לימוד תורה – כדי ללמוד, לשמור ולעשות</a:t>
            </a:r>
          </a:p>
        </p:txBody>
      </p:sp>
      <p:sp>
        <p:nvSpPr>
          <p:cNvPr id="7" name="תיבת טקסט 6">
            <a:extLst>
              <a:ext uri="{FF2B5EF4-FFF2-40B4-BE49-F238E27FC236}">
                <a16:creationId xmlns:a16="http://schemas.microsoft.com/office/drawing/2014/main" id="{477516F5-4F06-4E6F-5792-A00B7F0798B3}"/>
              </a:ext>
            </a:extLst>
          </p:cNvPr>
          <p:cNvSpPr txBox="1"/>
          <p:nvPr/>
        </p:nvSpPr>
        <p:spPr>
          <a:xfrm>
            <a:off x="1632428" y="3448349"/>
            <a:ext cx="2690160" cy="338554"/>
          </a:xfrm>
          <a:prstGeom prst="rect">
            <a:avLst/>
          </a:prstGeom>
          <a:solidFill>
            <a:srgbClr val="FFFF00"/>
          </a:solidFill>
          <a:ln>
            <a:solidFill>
              <a:schemeClr val="tx1"/>
            </a:solidFill>
          </a:ln>
        </p:spPr>
        <p:txBody>
          <a:bodyPr wrap="none" rtlCol="1">
            <a:spAutoFit/>
          </a:bodyPr>
          <a:lstStyle/>
          <a:p>
            <a:r>
              <a:rPr lang="he-IL" sz="1600" b="1" dirty="0"/>
              <a:t>לימוד תורה הוא גם חובת האם</a:t>
            </a:r>
          </a:p>
        </p:txBody>
      </p:sp>
      <p:sp>
        <p:nvSpPr>
          <p:cNvPr id="10" name="תיבת טקסט 9">
            <a:extLst>
              <a:ext uri="{FF2B5EF4-FFF2-40B4-BE49-F238E27FC236}">
                <a16:creationId xmlns:a16="http://schemas.microsoft.com/office/drawing/2014/main" id="{8B88038F-1063-FE20-1804-5495028990BE}"/>
              </a:ext>
            </a:extLst>
          </p:cNvPr>
          <p:cNvSpPr txBox="1"/>
          <p:nvPr/>
        </p:nvSpPr>
        <p:spPr>
          <a:xfrm>
            <a:off x="587435" y="6313794"/>
            <a:ext cx="4597067" cy="338554"/>
          </a:xfrm>
          <a:prstGeom prst="rect">
            <a:avLst/>
          </a:prstGeom>
          <a:solidFill>
            <a:srgbClr val="AAE571"/>
          </a:solidFill>
          <a:ln>
            <a:solidFill>
              <a:schemeClr val="tx1"/>
            </a:solidFill>
          </a:ln>
        </p:spPr>
        <p:txBody>
          <a:bodyPr wrap="square" rtlCol="1">
            <a:spAutoFit/>
          </a:bodyPr>
          <a:lstStyle/>
          <a:p>
            <a:r>
              <a:rPr lang="he-IL" sz="1600" b="1" dirty="0"/>
              <a:t>וראו עוד לעיל בקטע: "בָּרוּךְ שֶׁנָּתַן תּוֹרָה לְעַמּוֹ יִשְׂרָאֵל".</a:t>
            </a:r>
          </a:p>
        </p:txBody>
      </p:sp>
    </p:spTree>
    <p:extLst>
      <p:ext uri="{BB962C8B-B14F-4D97-AF65-F5344CB8AC3E}">
        <p14:creationId xmlns:p14="http://schemas.microsoft.com/office/powerpoint/2010/main" val="4262472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2C622FF4-1A7B-80AC-9AA5-B415F1BD6404}"/>
              </a:ext>
            </a:extLst>
          </p:cNvPr>
          <p:cNvSpPr txBox="1"/>
          <p:nvPr/>
        </p:nvSpPr>
        <p:spPr>
          <a:xfrm>
            <a:off x="960120" y="1997839"/>
            <a:ext cx="10881360" cy="3139321"/>
          </a:xfrm>
          <a:prstGeom prst="rect">
            <a:avLst/>
          </a:prstGeom>
          <a:noFill/>
          <a:ln w="38100">
            <a:solidFill>
              <a:srgbClr val="0000FF"/>
            </a:solidFill>
          </a:ln>
        </p:spPr>
        <p:txBody>
          <a:bodyPr wrap="square">
            <a:spAutoFit/>
          </a:bodyPr>
          <a:lstStyle/>
          <a:p>
            <a:pPr algn="just"/>
            <a:r>
              <a:rPr lang="he-IL" b="1" dirty="0"/>
              <a:t>מורי ורבותי! </a:t>
            </a:r>
          </a:p>
          <a:p>
            <a:pPr algn="just"/>
            <a:r>
              <a:rPr lang="he-IL" dirty="0"/>
              <a:t>אנו קוראים קריאה גדולה מכאן, מן המקום הזה, מירושלים עיר הקודש לכל העמים. </a:t>
            </a:r>
          </a:p>
          <a:p>
            <a:pPr algn="just"/>
            <a:r>
              <a:rPr lang="he-IL" dirty="0"/>
              <a:t>הננו מזהירים את כל העולם, שאם ממשלת בריטניה, ממשלת המנדט לא תפתח חלילה את שערי ארץ ישראל לפני רבבות הפליטים האומללים, אזי יהיה ברור לנו שכל ענין הצהרת בלפור </a:t>
            </a:r>
            <a:r>
              <a:rPr lang="he-IL" dirty="0" err="1"/>
              <a:t>היתה</a:t>
            </a:r>
            <a:r>
              <a:rPr lang="he-IL" dirty="0"/>
              <a:t> רק פיקציה ולא </a:t>
            </a:r>
            <a:r>
              <a:rPr lang="he-IL" dirty="0" err="1"/>
              <a:t>היתה</a:t>
            </a:r>
            <a:r>
              <a:rPr lang="he-IL" dirty="0"/>
              <a:t> בה אמת. מה זה מובנו של בית לאומי? היינו בית ששייך לכל עם ישראל. בית לאומי, זאת אומרת שאיש בישראל שאין לו מקום ושהוא בורח מפני רוצחים יש לו הזכות להימלט לשם. "ובהר ציון תהיה פליטה" (עבדיה א </a:t>
            </a:r>
            <a:r>
              <a:rPr lang="he-IL" dirty="0" err="1"/>
              <a:t>יז</a:t>
            </a:r>
            <a:r>
              <a:rPr lang="he-IL" dirty="0"/>
              <a:t>) - </a:t>
            </a:r>
            <a:r>
              <a:rPr lang="he-IL" b="1" dirty="0"/>
              <a:t>הר ציון מוכרח להיות מקום הפליטה, מקום המקלט שלנו. </a:t>
            </a:r>
          </a:p>
          <a:p>
            <a:pPr algn="just"/>
            <a:r>
              <a:rPr lang="he-IL" dirty="0"/>
              <a:t>ואנחנו אומרים ומדגישים לעם המחונך ומגודל על רעיונות התנ"ך והנבואה, על דברי התהלים ודברי ישעיהו בן אמוץ: למדו לקח זה מתורתנו - תורתנו חסה על רוצח בשוגג שהוא בורח מפני גואל הדם, ואתם לא תחוסו על רבבות אחינו בני ישראל הבורחים מפני רוצחים, רשעים, חיתו טרף בדמות בני אדם? היתכן כדבר הזה? תורתנו ציותה להכין מקלט לרוצח בשוגג, </a:t>
            </a:r>
            <a:r>
              <a:rPr lang="he-IL" b="1" dirty="0"/>
              <a:t>ואתם לא תפתחו מקלט - אין צורך להכין אותו, אנו כבר הכינונו אותו - ולא תניחו לפתוח את שערי המקלט הזה בשביל להציל את אחינו? דבר כזה לא יתכן. </a:t>
            </a:r>
          </a:p>
        </p:txBody>
      </p:sp>
      <p:sp>
        <p:nvSpPr>
          <p:cNvPr id="5" name="תיבת טקסט 4">
            <a:extLst>
              <a:ext uri="{FF2B5EF4-FFF2-40B4-BE49-F238E27FC236}">
                <a16:creationId xmlns:a16="http://schemas.microsoft.com/office/drawing/2014/main" id="{2A9C26D0-F7F8-6322-00A0-B42E0A5BE77A}"/>
              </a:ext>
            </a:extLst>
          </p:cNvPr>
          <p:cNvSpPr txBox="1"/>
          <p:nvPr/>
        </p:nvSpPr>
        <p:spPr>
          <a:xfrm>
            <a:off x="3139702" y="1243787"/>
            <a:ext cx="5912596" cy="338554"/>
          </a:xfrm>
          <a:prstGeom prst="rect">
            <a:avLst/>
          </a:prstGeom>
          <a:solidFill>
            <a:srgbClr val="FFFF00"/>
          </a:solidFill>
          <a:ln>
            <a:solidFill>
              <a:schemeClr val="tx1"/>
            </a:solidFill>
          </a:ln>
        </p:spPr>
        <p:txBody>
          <a:bodyPr wrap="square">
            <a:spAutoFit/>
          </a:bodyPr>
          <a:lstStyle/>
          <a:p>
            <a:r>
              <a:rPr lang="he-IL" sz="1600" b="1" dirty="0"/>
              <a:t>דרישה מממשלת בריטניה לתת מקלט לפליטים מגרמניה בארץ ישראל</a:t>
            </a:r>
          </a:p>
        </p:txBody>
      </p:sp>
      <p:sp>
        <p:nvSpPr>
          <p:cNvPr id="6" name="תיבת טקסט 5">
            <a:extLst>
              <a:ext uri="{FF2B5EF4-FFF2-40B4-BE49-F238E27FC236}">
                <a16:creationId xmlns:a16="http://schemas.microsoft.com/office/drawing/2014/main" id="{0C7A7171-6C97-D046-0103-670998A09E3F}"/>
              </a:ext>
            </a:extLst>
          </p:cNvPr>
          <p:cNvSpPr txBox="1"/>
          <p:nvPr/>
        </p:nvSpPr>
        <p:spPr>
          <a:xfrm>
            <a:off x="9817440" y="164613"/>
            <a:ext cx="2056973" cy="646331"/>
          </a:xfrm>
          <a:prstGeom prst="rect">
            <a:avLst/>
          </a:prstGeom>
          <a:solidFill>
            <a:srgbClr val="FFFF00"/>
          </a:solidFill>
          <a:ln w="38100">
            <a:solidFill>
              <a:srgbClr val="0000FF"/>
            </a:solidFill>
          </a:ln>
        </p:spPr>
        <p:txBody>
          <a:bodyPr wrap="none" rtlCol="1">
            <a:spAutoFit/>
          </a:bodyPr>
          <a:lstStyle/>
          <a:p>
            <a:r>
              <a:rPr lang="he-IL" b="1" dirty="0">
                <a:solidFill>
                  <a:srgbClr val="FF0000"/>
                </a:solidFill>
                <a:latin typeface="David" panose="020E0502060401010101" pitchFamily="34" charset="-79"/>
                <a:cs typeface="David" panose="020E0502060401010101" pitchFamily="34" charset="-79"/>
              </a:rPr>
              <a:t>דיינו – </a:t>
            </a:r>
          </a:p>
          <a:p>
            <a:r>
              <a:rPr lang="he-IL" b="1" dirty="0">
                <a:solidFill>
                  <a:srgbClr val="0000FF"/>
                </a:solidFill>
                <a:latin typeface="David" panose="020E0502060401010101" pitchFamily="34" charset="-79"/>
                <a:cs typeface="David" panose="020E0502060401010101" pitchFamily="34" charset="-79"/>
              </a:rPr>
              <a:t>וְהִכְנִיסָנוּ לְאֶרֶץ יִשְׂרָאֵל</a:t>
            </a:r>
          </a:p>
        </p:txBody>
      </p:sp>
      <p:sp>
        <p:nvSpPr>
          <p:cNvPr id="8" name="תיבת טקסט 7">
            <a:extLst>
              <a:ext uri="{FF2B5EF4-FFF2-40B4-BE49-F238E27FC236}">
                <a16:creationId xmlns:a16="http://schemas.microsoft.com/office/drawing/2014/main" id="{38C2E4B3-3780-FC97-CC0F-3DFCA375A8CB}"/>
              </a:ext>
            </a:extLst>
          </p:cNvPr>
          <p:cNvSpPr txBox="1"/>
          <p:nvPr/>
        </p:nvSpPr>
        <p:spPr>
          <a:xfrm>
            <a:off x="613873" y="5137160"/>
            <a:ext cx="2779470" cy="584775"/>
          </a:xfrm>
          <a:prstGeom prst="rect">
            <a:avLst/>
          </a:prstGeom>
          <a:noFill/>
        </p:spPr>
        <p:txBody>
          <a:bodyPr wrap="square">
            <a:spAutoFit/>
          </a:bodyPr>
          <a:lstStyle/>
          <a:p>
            <a:r>
              <a:rPr lang="he-IL" sz="1600" b="1" dirty="0"/>
              <a:t>נאום במליאת הוועד הלאומי,</a:t>
            </a:r>
          </a:p>
          <a:p>
            <a:r>
              <a:rPr lang="he-IL" sz="1600" b="1" dirty="0"/>
              <a:t>י"ט בכסלו תרצ"ט </a:t>
            </a:r>
          </a:p>
        </p:txBody>
      </p:sp>
    </p:spTree>
    <p:extLst>
      <p:ext uri="{BB962C8B-B14F-4D97-AF65-F5344CB8AC3E}">
        <p14:creationId xmlns:p14="http://schemas.microsoft.com/office/powerpoint/2010/main" val="465308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58E0B24F-4D3B-A2A8-7504-3BB935B71DE2}"/>
              </a:ext>
            </a:extLst>
          </p:cNvPr>
          <p:cNvSpPr txBox="1"/>
          <p:nvPr/>
        </p:nvSpPr>
        <p:spPr>
          <a:xfrm>
            <a:off x="618744" y="1166842"/>
            <a:ext cx="11247120" cy="4801314"/>
          </a:xfrm>
          <a:prstGeom prst="rect">
            <a:avLst/>
          </a:prstGeom>
          <a:noFill/>
          <a:ln w="38100">
            <a:solidFill>
              <a:srgbClr val="0000FF"/>
            </a:solidFill>
          </a:ln>
        </p:spPr>
        <p:txBody>
          <a:bodyPr wrap="square">
            <a:spAutoFit/>
          </a:bodyPr>
          <a:lstStyle/>
          <a:p>
            <a:pPr algn="just"/>
            <a:r>
              <a:rPr lang="he-IL" b="1" dirty="0"/>
              <a:t>דעו לכם שרי אנגליה ורוזניה, וידע העם האנגלי כולו, כי ארץ ישראל ודת ישראל תאומות הן, אחוזות ודבוקות הן זו בזו - לעולם לא תפרדנה. </a:t>
            </a:r>
          </a:p>
          <a:p>
            <a:pPr algn="just"/>
            <a:r>
              <a:rPr lang="he-IL" dirty="0"/>
              <a:t>לעמי </a:t>
            </a:r>
            <a:r>
              <a:rPr lang="he-IL" dirty="0" err="1"/>
              <a:t>האיסלם</a:t>
            </a:r>
            <a:r>
              <a:rPr lang="he-IL" dirty="0"/>
              <a:t> יש מקום מיוחד בארץ ישראל שהוא קדוש בעיניהם, שלישי למכה במדרגת הקדושה. מהמקום הזה זהרורית של קדושה מתפשטת לעיניהם על הארץ כולה. </a:t>
            </a:r>
            <a:r>
              <a:rPr lang="he-IL" b="1" dirty="0"/>
              <a:t>אולם רק לישראל כל פלשתינה קודש היא מצד עצמה, קודש קודשים. הקוראן מכנה לפעמים את פלשתינה בשם הארץ הקדושה, אך תמיד בקשר עם האומה העברית, לא בקשר עם שום אומה אחרת, ערבית או לא-ערבית. לנו היהודים כל מדרך כף רגל בכל שטח הארץ הזאת, קודש הוא מצד עצמו. </a:t>
            </a:r>
            <a:r>
              <a:rPr lang="he-IL" dirty="0"/>
              <a:t>ועוד קדושה יתירה נודעת לארץ הזאת - "ארץ אשר... עיני ה' א-</a:t>
            </a:r>
            <a:r>
              <a:rPr lang="he-IL" dirty="0" err="1"/>
              <a:t>להיך</a:t>
            </a:r>
            <a:r>
              <a:rPr lang="he-IL" dirty="0"/>
              <a:t> בה מרשית השנה ועד אחרית שנה" (דברים יא, </a:t>
            </a:r>
            <a:r>
              <a:rPr lang="he-IL" dirty="0" err="1"/>
              <a:t>יב</a:t>
            </a:r>
            <a:r>
              <a:rPr lang="he-IL" dirty="0"/>
              <a:t>) - מאת חוקי תורתנו הקדושה, ע"י המצוות התלויות בארץ המיוחדות לארץ הזאת, לתבואתה ולפריה. כשהמוסלמי מתפלל הוא מכוון את פניו לדרך מכה, אבל כשהיהודי מתפלל בכל מקום שהוא, הוא פונה, מאז ומעולם, לארץ ישראל. הרעיון של פלשתינה בתור מדינה ערבית איננו כרוך בשום צד שהוא ובשום מידה שהיא בדת </a:t>
            </a:r>
            <a:r>
              <a:rPr lang="he-IL" dirty="0" err="1"/>
              <a:t>האיסלם</a:t>
            </a:r>
            <a:r>
              <a:rPr lang="he-IL" dirty="0"/>
              <a:t>, אבל הרעיון שהארץ הזאת עתידה להיות שוב לארץ ישראל לא רק על פי הדין </a:t>
            </a:r>
            <a:r>
              <a:rPr lang="en-US" dirty="0"/>
              <a:t>de jure, </a:t>
            </a:r>
            <a:r>
              <a:rPr lang="he-IL" dirty="0"/>
              <a:t>כי גם בפועל ממש </a:t>
            </a:r>
            <a:r>
              <a:rPr lang="en-US" dirty="0"/>
              <a:t>de facto, </a:t>
            </a:r>
            <a:r>
              <a:rPr lang="he-IL" dirty="0"/>
              <a:t>הוא אחד מעיקרי האמונה הישראלית. למוסלמי אין אפילו צל של מצווה דתית בישיבה בפלשתינה, </a:t>
            </a:r>
            <a:r>
              <a:rPr lang="he-IL" b="1" dirty="0"/>
              <a:t>אבל ליהודי ישיבה בארץ ישראל היא מצווה דתית מהמדרגה הכי גבוהה. שקולה מצוות ישוב ארץ ישראל,</a:t>
            </a:r>
            <a:r>
              <a:rPr lang="he-IL" dirty="0"/>
              <a:t> אומרים גדולי חכמי תורתנו הקדמונים, כנגד כל המצוות.  הם אמרו: "וכל הדר בחוצה לארץ דומה כמי שאין לו א-</a:t>
            </a:r>
            <a:r>
              <a:rPr lang="he-IL" dirty="0" err="1"/>
              <a:t>לוה</a:t>
            </a:r>
            <a:r>
              <a:rPr lang="he-IL" dirty="0"/>
              <a:t>" (כתובות קי, ב). ורבנו הגדול רבי משה בן מימון, אותו הענק השכלי והרוחני שממנו למדו כל כך פילוסופי הנצרות </a:t>
            </a:r>
            <a:r>
              <a:rPr lang="he-IL" dirty="0" err="1"/>
              <a:t>והאיסלם</a:t>
            </a:r>
            <a:r>
              <a:rPr lang="he-IL" dirty="0"/>
              <a:t>, מגיד בספר החוקים שלו בנוגע לנקודה משפטית מעשית, שכל היוצא מארץ ישראל לחוץ לארץ כאילו הולך אחר </a:t>
            </a:r>
            <a:r>
              <a:rPr lang="he-IL" dirty="0" err="1"/>
              <a:t>אלהים</a:t>
            </a:r>
            <a:r>
              <a:rPr lang="he-IL" dirty="0"/>
              <a:t> אחרים. החיים הדתיים של היהודי הם בהכרח בלתי שלמים מחוץ לארץ הקודש. רק שם יוכל היהודי למצוא את שלמותו בכיוון הדתי. למסור עכשיו את הארץ הזאת לעם בלתי יהודי - זאת אומרת לא רק להפר ברית עם ישראל כי גם לקעקע את יסודות היהדות עצמה.</a:t>
            </a:r>
          </a:p>
        </p:txBody>
      </p:sp>
      <p:sp>
        <p:nvSpPr>
          <p:cNvPr id="7" name="תיבת טקסט 6">
            <a:extLst>
              <a:ext uri="{FF2B5EF4-FFF2-40B4-BE49-F238E27FC236}">
                <a16:creationId xmlns:a16="http://schemas.microsoft.com/office/drawing/2014/main" id="{923CEF37-A653-6410-8898-84A756E522F8}"/>
              </a:ext>
            </a:extLst>
          </p:cNvPr>
          <p:cNvSpPr txBox="1"/>
          <p:nvPr/>
        </p:nvSpPr>
        <p:spPr>
          <a:xfrm>
            <a:off x="4907728" y="555998"/>
            <a:ext cx="2669152" cy="338554"/>
          </a:xfrm>
          <a:prstGeom prst="rect">
            <a:avLst/>
          </a:prstGeom>
          <a:solidFill>
            <a:srgbClr val="FFFF00"/>
          </a:solidFill>
          <a:ln>
            <a:solidFill>
              <a:schemeClr val="tx1"/>
            </a:solidFill>
          </a:ln>
        </p:spPr>
        <p:txBody>
          <a:bodyPr wrap="square">
            <a:spAutoFit/>
          </a:bodyPr>
          <a:lstStyle/>
          <a:p>
            <a:r>
              <a:rPr lang="he-IL" sz="1600" b="1" dirty="0"/>
              <a:t>ארץ ישראל קדושה רק ליהדות</a:t>
            </a:r>
          </a:p>
        </p:txBody>
      </p:sp>
    </p:spTree>
    <p:extLst>
      <p:ext uri="{BB962C8B-B14F-4D97-AF65-F5344CB8AC3E}">
        <p14:creationId xmlns:p14="http://schemas.microsoft.com/office/powerpoint/2010/main" val="2711256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8FFE43A1-C488-7863-B800-0CDF264EBD72}"/>
              </a:ext>
            </a:extLst>
          </p:cNvPr>
          <p:cNvSpPr txBox="1"/>
          <p:nvPr/>
        </p:nvSpPr>
        <p:spPr>
          <a:xfrm>
            <a:off x="786384" y="1340346"/>
            <a:ext cx="10799064" cy="3693319"/>
          </a:xfrm>
          <a:prstGeom prst="rect">
            <a:avLst/>
          </a:prstGeom>
          <a:noFill/>
          <a:ln w="38100">
            <a:solidFill>
              <a:srgbClr val="0000FF"/>
            </a:solidFill>
          </a:ln>
        </p:spPr>
        <p:txBody>
          <a:bodyPr wrap="square">
            <a:spAutoFit/>
          </a:bodyPr>
          <a:lstStyle/>
          <a:p>
            <a:pPr algn="just"/>
            <a:r>
              <a:rPr lang="he-IL" dirty="0"/>
              <a:t>זאת ועוד אחרת; דבר ה' כפי שהבינוהו רבותינו הקדמונים, היורשים </a:t>
            </a:r>
            <a:r>
              <a:rPr lang="he-IL" dirty="0" err="1"/>
              <a:t>הרוחנים</a:t>
            </a:r>
            <a:r>
              <a:rPr lang="he-IL" dirty="0"/>
              <a:t> של הנביאים, גזר, שארץ ישראל </a:t>
            </a:r>
            <a:r>
              <a:rPr lang="he-IL" dirty="0" err="1"/>
              <a:t>שהיתה</a:t>
            </a:r>
            <a:r>
              <a:rPr lang="he-IL" dirty="0"/>
              <a:t> לפנים ארץ </a:t>
            </a:r>
            <a:r>
              <a:rPr lang="he-IL" dirty="0" err="1"/>
              <a:t>פוריה</a:t>
            </a:r>
            <a:r>
              <a:rPr lang="he-IL" dirty="0"/>
              <a:t> ומבורכת ששמה יצא לתהילה בכל הגויים, לא תחזור לעולם למצבה הקודם עד שתשוב לרשות ישראל. מעולם לא פסקנו אף לרגע מלהתפלל ומלהוריד נחלי דמעות בשביל שיבת ציון זאת, והרעיון הזה לא חדל במשך אלפיים שנות גלותנו מלהוות חלק אורגני של חיינו הדתיים יום יום, ושל מצוותינו ופולחננו, ביום טוב ובאבל, בשמחה ובצער, בחיים ובמוות. </a:t>
            </a:r>
          </a:p>
          <a:p>
            <a:pPr algn="just"/>
            <a:r>
              <a:rPr lang="he-IL" b="1" dirty="0"/>
              <a:t>מעולם לא פסקנו אף לרגע מלהכריז על זכותנו ההיסטורית לארץ הזאת. </a:t>
            </a:r>
            <a:r>
              <a:rPr lang="he-IL" dirty="0"/>
              <a:t>יהי נא </a:t>
            </a:r>
            <a:r>
              <a:rPr lang="he-IL" dirty="0" err="1"/>
              <a:t>לבכם</a:t>
            </a:r>
            <a:r>
              <a:rPr lang="he-IL" dirty="0"/>
              <a:t> סמוך, נכון ובטוח, כי אנו שסבלנו כל כך מעול ומרדיפות, נכבד ונוקיר את הזכויות של </a:t>
            </a:r>
            <a:r>
              <a:rPr lang="he-IL" dirty="0" err="1"/>
              <a:t>הכל</a:t>
            </a:r>
            <a:r>
              <a:rPr lang="he-IL" dirty="0"/>
              <a:t> בלי הבדל דת וגזע, וניתן לכל ליהנות הנאה שלמה מפרי מעשינו בתחיית הארץ ובשכלולה. אנו קוראים אליכם שוב את הקריאה הגדולה להתרומם לפסגת התפקיד הנשגב אשר נתנה לפניכם ההשגחה העליונה. אנו היהודים, בני הנביאים שהטיפו להשבתת הנשק ולשלום העולמי, נפשנו סולדת מהרעיון של מלחמה ושפיכת דמים. אנו מקוים ומתפללים בכל לבנו ונפשנו לשלום, אך יהי מה, אל תיראו ואל תפחדו! אל תיראו ואל תחתו מפני כל, כי האלוקים אשר לו גבורה והעוז והניצחון יהי עמכם - אך אם תשמרו את בריתכם עם ישראל. </a:t>
            </a:r>
          </a:p>
          <a:p>
            <a:pPr algn="just"/>
            <a:r>
              <a:rPr lang="he-IL" dirty="0"/>
              <a:t>זכרו את דברי הנביא ישעיהו (מה, ב-ד): "אני לפניך אלך והדורים אושר דלתות נחושה אשבר ובריחי ברזל אגדע...למען תדע כי אני ה' הקורא בשמך א-להי ישראל. למען עבדי יעקב וישראל בחירי..." </a:t>
            </a:r>
          </a:p>
        </p:txBody>
      </p:sp>
      <p:sp>
        <p:nvSpPr>
          <p:cNvPr id="5" name="תיבת טקסט 4">
            <a:extLst>
              <a:ext uri="{FF2B5EF4-FFF2-40B4-BE49-F238E27FC236}">
                <a16:creationId xmlns:a16="http://schemas.microsoft.com/office/drawing/2014/main" id="{702A5960-B55E-4E28-49AA-31FB14A66F50}"/>
              </a:ext>
            </a:extLst>
          </p:cNvPr>
          <p:cNvSpPr txBox="1"/>
          <p:nvPr/>
        </p:nvSpPr>
        <p:spPr>
          <a:xfrm>
            <a:off x="5095303" y="586294"/>
            <a:ext cx="2001393" cy="338554"/>
          </a:xfrm>
          <a:prstGeom prst="rect">
            <a:avLst/>
          </a:prstGeom>
          <a:solidFill>
            <a:srgbClr val="FFFF00"/>
          </a:solidFill>
          <a:ln>
            <a:solidFill>
              <a:schemeClr val="tx1"/>
            </a:solidFill>
          </a:ln>
        </p:spPr>
        <p:txBody>
          <a:bodyPr wrap="square">
            <a:spAutoFit/>
          </a:bodyPr>
          <a:lstStyle/>
          <a:p>
            <a:r>
              <a:rPr lang="he-IL" sz="1600" b="1" dirty="0"/>
              <a:t>זכותנו על ארץ ישראל</a:t>
            </a:r>
          </a:p>
        </p:txBody>
      </p:sp>
      <p:sp>
        <p:nvSpPr>
          <p:cNvPr id="7" name="תיבת טקסט 6">
            <a:extLst>
              <a:ext uri="{FF2B5EF4-FFF2-40B4-BE49-F238E27FC236}">
                <a16:creationId xmlns:a16="http://schemas.microsoft.com/office/drawing/2014/main" id="{D65183F1-5557-89BD-D5F0-1107BA01C806}"/>
              </a:ext>
            </a:extLst>
          </p:cNvPr>
          <p:cNvSpPr txBox="1"/>
          <p:nvPr/>
        </p:nvSpPr>
        <p:spPr>
          <a:xfrm>
            <a:off x="512064" y="5033665"/>
            <a:ext cx="4688586" cy="584775"/>
          </a:xfrm>
          <a:prstGeom prst="rect">
            <a:avLst/>
          </a:prstGeom>
          <a:noFill/>
        </p:spPr>
        <p:txBody>
          <a:bodyPr wrap="square">
            <a:spAutoFit/>
          </a:bodyPr>
          <a:lstStyle/>
          <a:p>
            <a:r>
              <a:rPr lang="he-IL" sz="1600" b="1" dirty="0"/>
              <a:t>נאום </a:t>
            </a:r>
            <a:r>
              <a:rPr lang="he-IL" sz="1600" b="1" dirty="0" err="1"/>
              <a:t>בועידת</a:t>
            </a:r>
            <a:r>
              <a:rPr lang="he-IL" sz="1600" b="1" dirty="0"/>
              <a:t> השלחן העגול, ארמון סנט ג'יימס, לונדון</a:t>
            </a:r>
          </a:p>
          <a:p>
            <a:r>
              <a:rPr lang="he-IL" sz="1600" b="1" dirty="0"/>
              <a:t>כ"ו בשבט תרצ"ט </a:t>
            </a:r>
          </a:p>
        </p:txBody>
      </p:sp>
    </p:spTree>
    <p:extLst>
      <p:ext uri="{BB962C8B-B14F-4D97-AF65-F5344CB8AC3E}">
        <p14:creationId xmlns:p14="http://schemas.microsoft.com/office/powerpoint/2010/main" val="834086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454E12B3-DAA4-706A-AB3D-C12CB0658DDB}"/>
              </a:ext>
            </a:extLst>
          </p:cNvPr>
          <p:cNvSpPr txBox="1"/>
          <p:nvPr/>
        </p:nvSpPr>
        <p:spPr>
          <a:xfrm>
            <a:off x="280416" y="962531"/>
            <a:ext cx="11631168" cy="5078313"/>
          </a:xfrm>
          <a:prstGeom prst="rect">
            <a:avLst/>
          </a:prstGeom>
          <a:noFill/>
          <a:ln w="38100">
            <a:solidFill>
              <a:srgbClr val="0000FF"/>
            </a:solidFill>
          </a:ln>
        </p:spPr>
        <p:txBody>
          <a:bodyPr wrap="square">
            <a:spAutoFit/>
          </a:bodyPr>
          <a:lstStyle/>
          <a:p>
            <a:pPr algn="just"/>
            <a:r>
              <a:rPr lang="he-IL" b="1" dirty="0"/>
              <a:t>ולפי שהרבנות מוסמכת במיוחד לדבר בשם כל בית ישראל, לפיכך קריאה גדולה יוצאת מכאן - דבר הרבנות לאומות העולם, לאמור: שמעו עמים כולם! </a:t>
            </a:r>
          </a:p>
          <a:p>
            <a:pPr algn="just"/>
            <a:r>
              <a:rPr lang="he-IL" dirty="0"/>
              <a:t>קובלים אנו עליכם שלא עשיתם כל מה שהיה אפשר לכם לעשות להציל את רוב בניינו של עם ישראל מידי המרצחים הארורים. היו ימים שאילו המצאתם את האמצעים היה ניתן להם לרבבות אלפי ישראל להימלט מהתופת הנאצית, ועל כל פנים היה אפשר להציל הרבה גם אחר כך, אילו פתחתם את כל השערים לרווחה. אבל במקום פתיחת שערים, באה נעילת שערים, לרבות נעילת שערי ארצנו, ע"י הגזירה השחורה של "הספר הלבן". רובצת עליכם כולם אחריות כבדה. ולמה אני מכוון? להאשים בלבד? לא זו כוונתי ברגע המרומם הזה. כוונתי היא לעורר אתכם לתשובה. </a:t>
            </a:r>
          </a:p>
          <a:p>
            <a:pPr algn="just"/>
            <a:r>
              <a:rPr lang="he-IL" dirty="0"/>
              <a:t>ספר קטן יש לנו בשנים עשר הנביאים ויונה שמו, ומהו לקחו העיקרי? ששערי התשובה פתוחים לא רק לישראל, כי אם גם לאומות העולם. שובו עמים כולכם, שובו ותקנו במהרה את העוול הצועק לשמים! </a:t>
            </a:r>
            <a:r>
              <a:rPr lang="he-IL" b="1" dirty="0"/>
              <a:t>השיבו לנו את ארץ קדשנו המובטחת לנו מפי הקב"ה ביד נביאיו, החל מאברהם אבינו עד לאחרון הנביאים. </a:t>
            </a:r>
            <a:r>
              <a:rPr lang="he-IL" dirty="0"/>
              <a:t>בשביל עם ישראל הגולה ונודד מארצו שנגזלה ממנו בזרוע הרשע של מלכות רומי, זה קרוב לאלפיים שנה; בשביל עם ישראל בתור עם, אין מקום בעולם אלא בארץ ישראל בלבד; אין בהחלט הכי גמור, אין במציאות, ואין מקום אחר בשביל שארית הפליטה השבורה והרצוצה. השיבו לנו את ארץ אבותינו בתור מדינה יהודית לשם שלושה דברים אלו: למקלט, למקדש ולמולדת. למקלט - להימלט מפני גלי השנאה לישראל הסוערים והולכים הלוך והתגבר בזעם, בזעף וברעש בכל מקום, אפילו באפריקה הדרומית, במלכות הבריטית ובכל מקום בדרך כלל, ובאירופה המזרחית והמערבית במידה שלא </a:t>
            </a:r>
            <a:r>
              <a:rPr lang="he-IL" dirty="0" err="1"/>
              <a:t>היתה</a:t>
            </a:r>
            <a:r>
              <a:rPr lang="he-IL" dirty="0"/>
              <a:t> כמותה מימי עולם. למקדש - לבית רוחני, לקומם את חיינו הפנימיים הדתיים, הרוחניים, התרבותיים, המקוריים, אשר על </a:t>
            </a:r>
            <a:r>
              <a:rPr lang="he-IL" dirty="0" err="1"/>
              <a:t>כרחנו</a:t>
            </a:r>
            <a:r>
              <a:rPr lang="he-IL" dirty="0"/>
              <a:t> הם הולכים ונהרסים בין העמים. למולדת - לבית לאומי. אין לך עם הקטן שבקטנים, הפחות שבפחותים, שאין לו ארץ, שאין לו בית משלו. למה יגרע עם ישראל, העם העתיק הגדול שנתן לכם, לאומות העולם, את כל המרום והנשגב שבתרבותכם; למה יהא גורלו תמיד כמתואר בפי המשורר הבריטי: קן לצפור, פיר לשועל, ליהודה אך קבר.</a:t>
            </a:r>
          </a:p>
        </p:txBody>
      </p:sp>
      <p:sp>
        <p:nvSpPr>
          <p:cNvPr id="4" name="תיבת טקסט 3">
            <a:extLst>
              <a:ext uri="{FF2B5EF4-FFF2-40B4-BE49-F238E27FC236}">
                <a16:creationId xmlns:a16="http://schemas.microsoft.com/office/drawing/2014/main" id="{2FD7E9A2-C069-5AF7-E85B-B29DA1EF57BE}"/>
              </a:ext>
            </a:extLst>
          </p:cNvPr>
          <p:cNvSpPr txBox="1"/>
          <p:nvPr/>
        </p:nvSpPr>
        <p:spPr>
          <a:xfrm>
            <a:off x="3326511" y="299966"/>
            <a:ext cx="5538978" cy="338554"/>
          </a:xfrm>
          <a:prstGeom prst="rect">
            <a:avLst/>
          </a:prstGeom>
          <a:solidFill>
            <a:srgbClr val="FFFF00"/>
          </a:solidFill>
          <a:ln>
            <a:solidFill>
              <a:schemeClr val="tx1"/>
            </a:solidFill>
          </a:ln>
        </p:spPr>
        <p:txBody>
          <a:bodyPr wrap="square">
            <a:spAutoFit/>
          </a:bodyPr>
          <a:lstStyle/>
          <a:p>
            <a:r>
              <a:rPr lang="he-IL" sz="1600" b="1" dirty="0"/>
              <a:t>"השיבו לנו את ארץ קדשנו המובטחת לנו מפי הקב"ה ביד נביאיו"</a:t>
            </a:r>
          </a:p>
        </p:txBody>
      </p:sp>
    </p:spTree>
    <p:extLst>
      <p:ext uri="{BB962C8B-B14F-4D97-AF65-F5344CB8AC3E}">
        <p14:creationId xmlns:p14="http://schemas.microsoft.com/office/powerpoint/2010/main" val="634929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C545F2C8-6785-7543-D08A-A30216AA43D9}"/>
              </a:ext>
            </a:extLst>
          </p:cNvPr>
          <p:cNvSpPr txBox="1"/>
          <p:nvPr/>
        </p:nvSpPr>
        <p:spPr>
          <a:xfrm>
            <a:off x="283464" y="474345"/>
            <a:ext cx="11530584" cy="3139321"/>
          </a:xfrm>
          <a:prstGeom prst="rect">
            <a:avLst/>
          </a:prstGeom>
          <a:noFill/>
          <a:ln w="38100">
            <a:solidFill>
              <a:srgbClr val="0000FF"/>
            </a:solidFill>
          </a:ln>
        </p:spPr>
        <p:txBody>
          <a:bodyPr wrap="square">
            <a:spAutoFit/>
          </a:bodyPr>
          <a:lstStyle/>
          <a:p>
            <a:pPr algn="just"/>
            <a:r>
              <a:rPr lang="he-IL" dirty="0"/>
              <a:t>כמעט אירופה כולה נהפכה לנו לבית קברות ענקי. הנביא יחזקאל ראה בחזונו בקעה גדולה מלאה עצמות רבות מאד ויבשות מאד. זהו מה שאנו רואים היום. רואים אנו את רוב אירופה כבקעה ענקית מלאה עצמות ישראל, עצמות יבשות מאד. לא אל המתים אני מכוון, כי ברובם לא השאירו הרשעים הטמאים אפילו את העצמות, אלא אל החיים אני מכוון, אל השארית המפרפרת בין החיים והמוות. אוי ואבוי, אינן [=העצמות] כדברי הנביא רבות מאד - מעטות הן. שארית </a:t>
            </a:r>
            <a:r>
              <a:rPr lang="he-IL" dirty="0" err="1"/>
              <a:t>מועטת</a:t>
            </a:r>
            <a:r>
              <a:rPr lang="he-IL" dirty="0"/>
              <a:t> זו, אל תתנו לה לבוא לידי </a:t>
            </a:r>
            <a:r>
              <a:rPr lang="he-IL" dirty="0" err="1"/>
              <a:t>יאוש</a:t>
            </a:r>
            <a:r>
              <a:rPr lang="he-IL" dirty="0"/>
              <a:t> גמור עד כדי לאמור: בלו עצמותינו, אבדה </a:t>
            </a:r>
            <a:r>
              <a:rPr lang="he-IL" dirty="0" err="1"/>
              <a:t>תקותנו</a:t>
            </a:r>
            <a:r>
              <a:rPr lang="he-IL" dirty="0"/>
              <a:t> </a:t>
            </a:r>
            <a:r>
              <a:rPr lang="he-IL" dirty="0" err="1"/>
              <a:t>נגזרנו</a:t>
            </a:r>
            <a:r>
              <a:rPr lang="he-IL" dirty="0"/>
              <a:t> לנו . נביא הגולה קורא: "כה אמר ה'...הנה אני פתח את קברותיכם והעליתי אתכם מקברותיכם עמי והבאתי אתכם אל אדמת ישראל", "ונתתי רוחי בכם וחייתם והנחתי אתכם על אדמתכם" (יחזקאל, </a:t>
            </a:r>
            <a:r>
              <a:rPr lang="he-IL" dirty="0" err="1"/>
              <a:t>לז</a:t>
            </a:r>
            <a:r>
              <a:rPr lang="he-IL" dirty="0"/>
              <a:t>: </a:t>
            </a:r>
            <a:r>
              <a:rPr lang="he-IL" dirty="0" err="1"/>
              <a:t>יב</a:t>
            </a:r>
            <a:r>
              <a:rPr lang="he-IL" dirty="0"/>
              <a:t>, יד). אומות הברית! לפתוח את הקברים ולהחיות את המתים אין בידכם, </a:t>
            </a:r>
            <a:r>
              <a:rPr lang="he-IL" b="1" dirty="0"/>
              <a:t>אבל יש בידכם להעלות את העצמות היבשות החיות עֲדֶנה - השארית האומללה - מבית הקברות האירופי ולהביאן אל אדמת ישראל. </a:t>
            </a:r>
            <a:r>
              <a:rPr lang="he-IL" dirty="0"/>
              <a:t>מהרו, עשו לתקן את חטאתכם הגדולה, את חטאת האנושות כולה כנגד עם ישראל במשך כל הדורות, ובדור הזה במיוחד! הקימו מהרה את המדינה היהודית בציון בית חיינו, ועלו לה [אליה] שרידי גיא ההריגה לשוב ולחיות, לעבוד ולפעול, לבנות ולנטוע יחד אתנו לברכה לכל משפחות האדמה, כדבר שנאמר לאברהם אבינו: "</a:t>
            </a:r>
            <a:r>
              <a:rPr lang="he-IL" dirty="0" err="1"/>
              <a:t>ונברכו</a:t>
            </a:r>
            <a:r>
              <a:rPr lang="he-IL" dirty="0"/>
              <a:t> בך כל משפחת האדמה" (בראשית </a:t>
            </a:r>
            <a:r>
              <a:rPr lang="he-IL" dirty="0" err="1"/>
              <a:t>יב</a:t>
            </a:r>
            <a:r>
              <a:rPr lang="he-IL" dirty="0"/>
              <a:t>, ג). </a:t>
            </a:r>
          </a:p>
        </p:txBody>
      </p:sp>
      <p:sp>
        <p:nvSpPr>
          <p:cNvPr id="7" name="תיבת טקסט 6">
            <a:extLst>
              <a:ext uri="{FF2B5EF4-FFF2-40B4-BE49-F238E27FC236}">
                <a16:creationId xmlns:a16="http://schemas.microsoft.com/office/drawing/2014/main" id="{A4BE0713-F505-B056-11C5-B6D70C58FA54}"/>
              </a:ext>
            </a:extLst>
          </p:cNvPr>
          <p:cNvSpPr txBox="1"/>
          <p:nvPr/>
        </p:nvSpPr>
        <p:spPr>
          <a:xfrm>
            <a:off x="403860" y="3897695"/>
            <a:ext cx="11384280" cy="1200329"/>
          </a:xfrm>
          <a:prstGeom prst="rect">
            <a:avLst/>
          </a:prstGeom>
          <a:noFill/>
          <a:ln w="38100">
            <a:solidFill>
              <a:srgbClr val="0000FF"/>
            </a:solidFill>
          </a:ln>
        </p:spPr>
        <p:txBody>
          <a:bodyPr wrap="square">
            <a:spAutoFit/>
          </a:bodyPr>
          <a:lstStyle/>
          <a:p>
            <a:pPr algn="just"/>
            <a:r>
              <a:rPr lang="he-IL" b="1" dirty="0"/>
              <a:t>עד כאן כלפי חוץ, ומכאן ואילך כלפי פנים. </a:t>
            </a:r>
          </a:p>
          <a:p>
            <a:pPr algn="just"/>
            <a:r>
              <a:rPr lang="he-IL" dirty="0"/>
              <a:t>אחינו עצמנו ובשרנו. הישוב כולו ועם ישראל כולו, שמעונו וישמע אליכם אלוקים! ראו והתבוננו מאד! הודו לה' כי טוב כי לעולם חסדו! הכירו את ההשגחה העליונה המיוחדת שהצילה את ארץ קדשנו ואת הישוב כולו מכיליון חרוץ שריחף עלינו פעמים שלוש! "הלה' תגמלו זאת... הלוא הוא אביך קנך הוא עשך </a:t>
            </a:r>
            <a:r>
              <a:rPr lang="he-IL" dirty="0" err="1"/>
              <a:t>ויכננך</a:t>
            </a:r>
            <a:r>
              <a:rPr lang="he-IL" dirty="0"/>
              <a:t>" (דברים לב, ו). </a:t>
            </a:r>
          </a:p>
        </p:txBody>
      </p:sp>
      <p:sp>
        <p:nvSpPr>
          <p:cNvPr id="9" name="תיבת טקסט 8">
            <a:extLst>
              <a:ext uri="{FF2B5EF4-FFF2-40B4-BE49-F238E27FC236}">
                <a16:creationId xmlns:a16="http://schemas.microsoft.com/office/drawing/2014/main" id="{10E6AA9E-400B-CA22-E1C0-CB65635F95D0}"/>
              </a:ext>
            </a:extLst>
          </p:cNvPr>
          <p:cNvSpPr txBox="1"/>
          <p:nvPr/>
        </p:nvSpPr>
        <p:spPr>
          <a:xfrm>
            <a:off x="137160" y="5098024"/>
            <a:ext cx="4953762" cy="830997"/>
          </a:xfrm>
          <a:prstGeom prst="rect">
            <a:avLst/>
          </a:prstGeom>
          <a:noFill/>
        </p:spPr>
        <p:txBody>
          <a:bodyPr wrap="square">
            <a:spAutoFit/>
          </a:bodyPr>
          <a:lstStyle/>
          <a:p>
            <a:r>
              <a:rPr lang="he-IL" sz="1600" b="1" dirty="0"/>
              <a:t>נאום באספה הבוחרת את מועצת הרבנות הראשית </a:t>
            </a:r>
          </a:p>
          <a:p>
            <a:r>
              <a:rPr lang="he-IL" sz="1600" b="1" dirty="0"/>
              <a:t>(השלישית) לארץ ישראל, בית היתומים הספרדי ירושלים, </a:t>
            </a:r>
          </a:p>
          <a:p>
            <a:r>
              <a:rPr lang="he-IL" sz="1600" b="1" dirty="0"/>
              <a:t>ט"ז בשבט תש"ה </a:t>
            </a:r>
          </a:p>
        </p:txBody>
      </p:sp>
    </p:spTree>
    <p:extLst>
      <p:ext uri="{BB962C8B-B14F-4D97-AF65-F5344CB8AC3E}">
        <p14:creationId xmlns:p14="http://schemas.microsoft.com/office/powerpoint/2010/main" val="54506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9372DA68-2D67-8C47-015B-62FA19C2A7A9}"/>
              </a:ext>
            </a:extLst>
          </p:cNvPr>
          <p:cNvSpPr txBox="1"/>
          <p:nvPr/>
        </p:nvSpPr>
        <p:spPr>
          <a:xfrm>
            <a:off x="3819525" y="334737"/>
            <a:ext cx="8018734" cy="1569660"/>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Arial" panose="020B0604020202020204" pitchFamily="34" charset="0"/>
              </a:rPr>
              <a:t>מַגִּיד</a:t>
            </a:r>
          </a:p>
          <a:p>
            <a:r>
              <a:rPr lang="he-IL" sz="1600" b="1" i="0" dirty="0">
                <a:solidFill>
                  <a:srgbClr val="202122"/>
                </a:solidFill>
                <a:effectLst/>
                <a:latin typeface="David" panose="020E0502060401010101" pitchFamily="34" charset="-79"/>
                <a:cs typeface="David" panose="020E0502060401010101" pitchFamily="34" charset="-79"/>
              </a:rPr>
              <a:t>מְגַלֶּה אֶת הַמַּצּוֹת, מַגְבִּיהַ אֶת הַקְּעָרָה וְאוֹמֵר בְּקוֹל רָם:</a:t>
            </a:r>
          </a:p>
          <a:p>
            <a:endParaRPr lang="he-IL" b="1" i="0" dirty="0">
              <a:solidFill>
                <a:srgbClr val="202122"/>
              </a:solidFill>
              <a:effectLst/>
              <a:latin typeface="David" panose="020E0502060401010101" pitchFamily="34" charset="-79"/>
              <a:cs typeface="David" panose="020E0502060401010101" pitchFamily="34" charset="-79"/>
            </a:endParaRPr>
          </a:p>
          <a:p>
            <a:r>
              <a:rPr lang="he-IL" b="1" i="0" dirty="0">
                <a:solidFill>
                  <a:srgbClr val="0000FF"/>
                </a:solidFill>
                <a:effectLst/>
                <a:latin typeface="David" panose="020E0502060401010101" pitchFamily="34" charset="-79"/>
                <a:cs typeface="David" panose="020E0502060401010101" pitchFamily="34" charset="-79"/>
              </a:rPr>
              <a:t>הָא </a:t>
            </a:r>
            <a:r>
              <a:rPr lang="he-IL" b="1" i="0" dirty="0" err="1">
                <a:solidFill>
                  <a:srgbClr val="0000FF"/>
                </a:solidFill>
                <a:effectLst/>
                <a:latin typeface="David" panose="020E0502060401010101" pitchFamily="34" charset="-79"/>
                <a:cs typeface="David" panose="020E0502060401010101" pitchFamily="34" charset="-79"/>
              </a:rPr>
              <a:t>לַחְמָא</a:t>
            </a:r>
            <a:r>
              <a:rPr lang="he-IL" b="1" i="0" dirty="0">
                <a:solidFill>
                  <a:srgbClr val="0000FF"/>
                </a:solidFill>
                <a:effectLst/>
                <a:latin typeface="David" panose="020E0502060401010101" pitchFamily="34" charset="-79"/>
                <a:cs typeface="David" panose="020E0502060401010101" pitchFamily="34" charset="-79"/>
              </a:rPr>
              <a:t> עַנְיָא </a:t>
            </a:r>
            <a:r>
              <a:rPr lang="he-IL" b="1" i="0" dirty="0">
                <a:effectLst/>
                <a:latin typeface="David" panose="020E0502060401010101" pitchFamily="34" charset="-79"/>
                <a:cs typeface="David" panose="020E0502060401010101" pitchFamily="34" charset="-79"/>
              </a:rPr>
              <a:t>דִּי אֲכָלוּ אַבְהָתָנָא </a:t>
            </a:r>
            <a:r>
              <a:rPr lang="he-IL" b="1" i="0" dirty="0" err="1">
                <a:effectLst/>
                <a:latin typeface="David" panose="020E0502060401010101" pitchFamily="34" charset="-79"/>
                <a:cs typeface="David" panose="020E0502060401010101" pitchFamily="34" charset="-79"/>
              </a:rPr>
              <a:t>בְּאַרְעָא</a:t>
            </a:r>
            <a:r>
              <a:rPr lang="he-IL" b="1" i="0" dirty="0">
                <a:effectLst/>
                <a:latin typeface="David" panose="020E0502060401010101" pitchFamily="34" charset="-79"/>
                <a:cs typeface="David" panose="020E0502060401010101" pitchFamily="34" charset="-79"/>
              </a:rPr>
              <a:t> </a:t>
            </a:r>
            <a:r>
              <a:rPr lang="he-IL" b="1" i="0" dirty="0" err="1">
                <a:effectLst/>
                <a:latin typeface="David" panose="020E0502060401010101" pitchFamily="34" charset="-79"/>
                <a:cs typeface="David" panose="020E0502060401010101" pitchFamily="34" charset="-79"/>
              </a:rPr>
              <a:t>דְמִצְרָיִם</a:t>
            </a:r>
            <a:r>
              <a:rPr lang="he-IL" b="1" i="0" dirty="0">
                <a:solidFill>
                  <a:srgbClr val="0000FF"/>
                </a:solidFill>
                <a:effectLst/>
                <a:latin typeface="David" panose="020E0502060401010101" pitchFamily="34" charset="-79"/>
                <a:cs typeface="David" panose="020E0502060401010101" pitchFamily="34" charset="-79"/>
              </a:rPr>
              <a:t>. </a:t>
            </a:r>
            <a:r>
              <a:rPr lang="he-IL" b="1" i="0" dirty="0">
                <a:solidFill>
                  <a:srgbClr val="202122"/>
                </a:solidFill>
                <a:effectLst/>
                <a:latin typeface="David" panose="020E0502060401010101" pitchFamily="34" charset="-79"/>
                <a:cs typeface="David" panose="020E0502060401010101" pitchFamily="34" charset="-79"/>
              </a:rPr>
              <a:t>כָּל דִכְפִין </a:t>
            </a:r>
            <a:r>
              <a:rPr lang="he-IL" b="1" i="0" dirty="0" err="1">
                <a:solidFill>
                  <a:srgbClr val="202122"/>
                </a:solidFill>
                <a:effectLst/>
                <a:latin typeface="David" panose="020E0502060401010101" pitchFamily="34" charset="-79"/>
                <a:cs typeface="David" panose="020E0502060401010101" pitchFamily="34" charset="-79"/>
              </a:rPr>
              <a:t>יֵיתֵי</a:t>
            </a:r>
            <a:r>
              <a:rPr lang="he-IL" b="1" i="0" dirty="0">
                <a:solidFill>
                  <a:srgbClr val="202122"/>
                </a:solidFill>
                <a:effectLst/>
                <a:latin typeface="David" panose="020E0502060401010101" pitchFamily="34" charset="-79"/>
                <a:cs typeface="David" panose="020E0502060401010101" pitchFamily="34" charset="-79"/>
              </a:rPr>
              <a:t> </a:t>
            </a:r>
            <a:r>
              <a:rPr lang="he-IL" b="1" i="0" dirty="0" err="1">
                <a:solidFill>
                  <a:srgbClr val="202122"/>
                </a:solidFill>
                <a:effectLst/>
                <a:latin typeface="David" panose="020E0502060401010101" pitchFamily="34" charset="-79"/>
                <a:cs typeface="David" panose="020E0502060401010101" pitchFamily="34" charset="-79"/>
              </a:rPr>
              <a:t>וְיֵיכֹל</a:t>
            </a:r>
            <a:r>
              <a:rPr lang="he-IL" b="1" i="0" dirty="0">
                <a:solidFill>
                  <a:srgbClr val="202122"/>
                </a:solidFill>
                <a:effectLst/>
                <a:latin typeface="David" panose="020E0502060401010101" pitchFamily="34" charset="-79"/>
                <a:cs typeface="David" panose="020E0502060401010101" pitchFamily="34" charset="-79"/>
              </a:rPr>
              <a:t>, כָּל </a:t>
            </a:r>
            <a:r>
              <a:rPr lang="he-IL" b="1" i="0" dirty="0" err="1">
                <a:solidFill>
                  <a:srgbClr val="202122"/>
                </a:solidFill>
                <a:effectLst/>
                <a:latin typeface="David" panose="020E0502060401010101" pitchFamily="34" charset="-79"/>
                <a:cs typeface="David" panose="020E0502060401010101" pitchFamily="34" charset="-79"/>
              </a:rPr>
              <a:t>דִצְרִיך</a:t>
            </a:r>
            <a:r>
              <a:rPr lang="he-IL" b="1" i="0" dirty="0">
                <a:solidFill>
                  <a:srgbClr val="202122"/>
                </a:solidFill>
                <a:effectLst/>
                <a:latin typeface="David" panose="020E0502060401010101" pitchFamily="34" charset="-79"/>
                <a:cs typeface="David" panose="020E0502060401010101" pitchFamily="34" charset="-79"/>
              </a:rPr>
              <a:t>ְ </a:t>
            </a:r>
            <a:r>
              <a:rPr lang="he-IL" b="1" dirty="0" err="1">
                <a:solidFill>
                  <a:srgbClr val="202122"/>
                </a:solidFill>
                <a:latin typeface="David" panose="020E0502060401010101" pitchFamily="34" charset="-79"/>
                <a:cs typeface="David" panose="020E0502060401010101" pitchFamily="34" charset="-79"/>
              </a:rPr>
              <a:t>יֵיתֵי</a:t>
            </a:r>
            <a:r>
              <a:rPr lang="he-IL" b="1" dirty="0">
                <a:solidFill>
                  <a:srgbClr val="202122"/>
                </a:solidFill>
                <a:latin typeface="David" panose="020E0502060401010101" pitchFamily="34" charset="-79"/>
                <a:cs typeface="David" panose="020E0502060401010101" pitchFamily="34" charset="-79"/>
              </a:rPr>
              <a:t> וְיִפְסַח.</a:t>
            </a:r>
          </a:p>
          <a:p>
            <a:r>
              <a:rPr lang="he-IL" b="1" dirty="0">
                <a:solidFill>
                  <a:srgbClr val="202122"/>
                </a:solidFill>
                <a:latin typeface="David" panose="020E0502060401010101" pitchFamily="34" charset="-79"/>
                <a:cs typeface="David" panose="020E0502060401010101" pitchFamily="34" charset="-79"/>
              </a:rPr>
              <a:t>הָשַׁתָּא הָכָא, </a:t>
            </a:r>
            <a:r>
              <a:rPr lang="he-IL" b="1" dirty="0">
                <a:solidFill>
                  <a:srgbClr val="0000FF"/>
                </a:solidFill>
                <a:latin typeface="David" panose="020E0502060401010101" pitchFamily="34" charset="-79"/>
                <a:cs typeface="David" panose="020E0502060401010101" pitchFamily="34" charset="-79"/>
              </a:rPr>
              <a:t>לְשָׁנָה הַבָּאָה </a:t>
            </a:r>
            <a:r>
              <a:rPr lang="he-IL" b="1" dirty="0" err="1">
                <a:solidFill>
                  <a:srgbClr val="0000FF"/>
                </a:solidFill>
                <a:latin typeface="David" panose="020E0502060401010101" pitchFamily="34" charset="-79"/>
                <a:cs typeface="David" panose="020E0502060401010101" pitchFamily="34" charset="-79"/>
              </a:rPr>
              <a:t>בְּאַרְעָא</a:t>
            </a:r>
            <a:r>
              <a:rPr lang="he-IL" b="1" dirty="0">
                <a:solidFill>
                  <a:srgbClr val="0000FF"/>
                </a:solidFill>
                <a:latin typeface="David" panose="020E0502060401010101" pitchFamily="34" charset="-79"/>
                <a:cs typeface="David" panose="020E0502060401010101" pitchFamily="34" charset="-79"/>
              </a:rPr>
              <a:t> </a:t>
            </a:r>
            <a:r>
              <a:rPr lang="he-IL" b="1" dirty="0" err="1">
                <a:solidFill>
                  <a:srgbClr val="0000FF"/>
                </a:solidFill>
                <a:latin typeface="David" panose="020E0502060401010101" pitchFamily="34" charset="-79"/>
                <a:cs typeface="David" panose="020E0502060401010101" pitchFamily="34" charset="-79"/>
              </a:rPr>
              <a:t>דְיִשְׂרָאֵל</a:t>
            </a:r>
            <a:r>
              <a:rPr lang="he-IL" b="1" dirty="0">
                <a:solidFill>
                  <a:srgbClr val="202122"/>
                </a:solidFill>
                <a:latin typeface="David" panose="020E0502060401010101" pitchFamily="34" charset="-79"/>
                <a:cs typeface="David" panose="020E0502060401010101" pitchFamily="34" charset="-79"/>
              </a:rPr>
              <a:t>. הָשַׁתָּא עַבְדֵי, </a:t>
            </a:r>
            <a:r>
              <a:rPr lang="he-IL" b="1" dirty="0">
                <a:solidFill>
                  <a:srgbClr val="0000FF"/>
                </a:solidFill>
                <a:latin typeface="David" panose="020E0502060401010101" pitchFamily="34" charset="-79"/>
                <a:cs typeface="David" panose="020E0502060401010101" pitchFamily="34" charset="-79"/>
              </a:rPr>
              <a:t>לְשָׁנָה הַבָּאָה בְּנֵי חוֹרִין.</a:t>
            </a:r>
          </a:p>
        </p:txBody>
      </p:sp>
      <p:pic>
        <p:nvPicPr>
          <p:cNvPr id="3" name="תמונה 2">
            <a:extLst>
              <a:ext uri="{FF2B5EF4-FFF2-40B4-BE49-F238E27FC236}">
                <a16:creationId xmlns:a16="http://schemas.microsoft.com/office/drawing/2014/main" id="{975F3691-975A-7838-9F89-873D38E68E28}"/>
              </a:ext>
            </a:extLst>
          </p:cNvPr>
          <p:cNvPicPr>
            <a:picLocks noChangeAspect="1"/>
          </p:cNvPicPr>
          <p:nvPr/>
        </p:nvPicPr>
        <p:blipFill>
          <a:blip r:embed="rId2"/>
          <a:srcRect l="-3470" b="26628"/>
          <a:stretch/>
        </p:blipFill>
        <p:spPr>
          <a:xfrm>
            <a:off x="2312702" y="3390428"/>
            <a:ext cx="7566596" cy="1632682"/>
          </a:xfrm>
          <a:prstGeom prst="rect">
            <a:avLst/>
          </a:prstGeom>
        </p:spPr>
      </p:pic>
      <p:sp>
        <p:nvSpPr>
          <p:cNvPr id="5" name="תיבת טקסט 4">
            <a:extLst>
              <a:ext uri="{FF2B5EF4-FFF2-40B4-BE49-F238E27FC236}">
                <a16:creationId xmlns:a16="http://schemas.microsoft.com/office/drawing/2014/main" id="{88D2AC7A-A9B9-7FFF-BC70-B574133C9ECF}"/>
              </a:ext>
            </a:extLst>
          </p:cNvPr>
          <p:cNvSpPr txBox="1"/>
          <p:nvPr/>
        </p:nvSpPr>
        <p:spPr>
          <a:xfrm>
            <a:off x="1344168" y="2237195"/>
            <a:ext cx="10494091" cy="830997"/>
          </a:xfrm>
          <a:prstGeom prst="rect">
            <a:avLst/>
          </a:prstGeom>
          <a:solidFill>
            <a:srgbClr val="DAFFF1"/>
          </a:solidFill>
          <a:ln w="38100">
            <a:solidFill>
              <a:srgbClr val="0000FF"/>
            </a:solidFill>
          </a:ln>
        </p:spPr>
        <p:txBody>
          <a:bodyPr wrap="square">
            <a:spAutoFit/>
          </a:bodyPr>
          <a:lstStyle/>
          <a:p>
            <a:pPr algn="just"/>
            <a:r>
              <a:rPr lang="he-IL" sz="1600" b="1" dirty="0">
                <a:solidFill>
                  <a:srgbClr val="FF0000"/>
                </a:solidFill>
                <a:latin typeface="Times New Roman" panose="02020603050405020304" pitchFamily="18" charset="0"/>
                <a:ea typeface="Times New Roman" panose="02020603050405020304" pitchFamily="18" charset="0"/>
              </a:rPr>
              <a:t>כ"ח בתשרי תש"ז (1946) </a:t>
            </a:r>
            <a:r>
              <a:rPr lang="he-IL" sz="1600" b="1" dirty="0">
                <a:latin typeface="Times New Roman" panose="02020603050405020304" pitchFamily="18" charset="0"/>
                <a:ea typeface="Times New Roman" panose="02020603050405020304" pitchFamily="18" charset="0"/>
              </a:rPr>
              <a:t>– במלאת 10 שנים לכהונתו כרב ראשי, הרב הרצוג קיבל את אזרחות הכבוד של עיריית תל אביב-יפו. </a:t>
            </a:r>
          </a:p>
          <a:p>
            <a:pPr algn="just"/>
            <a:r>
              <a:rPr lang="he-IL" sz="1600" b="1" dirty="0">
                <a:solidFill>
                  <a:srgbClr val="0000FF"/>
                </a:solidFill>
                <a:latin typeface="Times New Roman" panose="02020603050405020304" pitchFamily="18" charset="0"/>
                <a:ea typeface="Times New Roman" panose="02020603050405020304" pitchFamily="18" charset="0"/>
              </a:rPr>
              <a:t>בנאום מרגש תיאר באריכות את 'מסע ההצלה' שלו באירופה, </a:t>
            </a:r>
            <a:r>
              <a:rPr lang="he-IL" sz="1600" b="1" dirty="0">
                <a:latin typeface="Times New Roman" panose="02020603050405020304" pitchFamily="18" charset="0"/>
                <a:ea typeface="Times New Roman" panose="02020603050405020304" pitchFamily="18" charset="0"/>
              </a:rPr>
              <a:t>ואת חורבן היהדות שם. הוא תבע מממשלת בריטניה לפתוח את </a:t>
            </a:r>
          </a:p>
          <a:p>
            <a:pPr algn="just"/>
            <a:r>
              <a:rPr lang="he-IL" sz="1600" b="1" dirty="0">
                <a:latin typeface="Times New Roman" panose="02020603050405020304" pitchFamily="18" charset="0"/>
                <a:ea typeface="Times New Roman" panose="02020603050405020304" pitchFamily="18" charset="0"/>
              </a:rPr>
              <a:t>שערי הארץ בפני שארית הפליטה.</a:t>
            </a:r>
            <a:endParaRPr lang="en-US" sz="1600" b="1" dirty="0">
              <a:latin typeface="Times New Roman" panose="02020603050405020304" pitchFamily="18" charset="0"/>
              <a:ea typeface="Times New Roman" panose="02020603050405020304" pitchFamily="18" charset="0"/>
            </a:endParaRPr>
          </a:p>
        </p:txBody>
      </p:sp>
      <p:sp>
        <p:nvSpPr>
          <p:cNvPr id="7" name="תיבת טקסט 6">
            <a:extLst>
              <a:ext uri="{FF2B5EF4-FFF2-40B4-BE49-F238E27FC236}">
                <a16:creationId xmlns:a16="http://schemas.microsoft.com/office/drawing/2014/main" id="{BBA71BA7-90E5-4640-2E05-3B592796FD61}"/>
              </a:ext>
            </a:extLst>
          </p:cNvPr>
          <p:cNvSpPr txBox="1"/>
          <p:nvPr/>
        </p:nvSpPr>
        <p:spPr>
          <a:xfrm>
            <a:off x="2438399" y="5127662"/>
            <a:ext cx="4943475" cy="830997"/>
          </a:xfrm>
          <a:prstGeom prst="rect">
            <a:avLst/>
          </a:prstGeom>
          <a:noFill/>
        </p:spPr>
        <p:txBody>
          <a:bodyPr wrap="square">
            <a:spAutoFit/>
          </a:bodyPr>
          <a:lstStyle/>
          <a:p>
            <a:r>
              <a:rPr lang="he-IL" sz="1600" b="1" dirty="0"/>
              <a:t>דברי סיכום על 'מסע ההצלה' שלו באירופה לאחר השואה,</a:t>
            </a:r>
          </a:p>
          <a:p>
            <a:r>
              <a:rPr lang="he-IL" sz="1600" b="1" dirty="0"/>
              <a:t>בטקס קבלת אזרחות כבוד של עירית תל-אביב, </a:t>
            </a:r>
          </a:p>
          <a:p>
            <a:r>
              <a:rPr lang="he-IL" sz="1600" b="1" dirty="0"/>
              <a:t>כ"ח בתשרי תש"ז </a:t>
            </a:r>
          </a:p>
        </p:txBody>
      </p:sp>
      <p:sp>
        <p:nvSpPr>
          <p:cNvPr id="8" name="תיבת טקסט 7">
            <a:extLst>
              <a:ext uri="{FF2B5EF4-FFF2-40B4-BE49-F238E27FC236}">
                <a16:creationId xmlns:a16="http://schemas.microsoft.com/office/drawing/2014/main" id="{18CBA5B2-0150-D3A2-6210-F54AD7AADC70}"/>
              </a:ext>
            </a:extLst>
          </p:cNvPr>
          <p:cNvSpPr txBox="1"/>
          <p:nvPr/>
        </p:nvSpPr>
        <p:spPr>
          <a:xfrm>
            <a:off x="5638800" y="3476625"/>
            <a:ext cx="3810000" cy="172788"/>
          </a:xfrm>
          <a:prstGeom prst="rect">
            <a:avLst/>
          </a:prstGeom>
          <a:solidFill>
            <a:schemeClr val="bg1"/>
          </a:solidFill>
        </p:spPr>
        <p:txBody>
          <a:bodyPr wrap="square" rtlCol="1">
            <a:spAutoFit/>
          </a:bodyPr>
          <a:lstStyle/>
          <a:p>
            <a:endParaRPr lang="he-IL" dirty="0"/>
          </a:p>
        </p:txBody>
      </p:sp>
      <p:sp>
        <p:nvSpPr>
          <p:cNvPr id="9" name="תיבת טקסט 8">
            <a:extLst>
              <a:ext uri="{FF2B5EF4-FFF2-40B4-BE49-F238E27FC236}">
                <a16:creationId xmlns:a16="http://schemas.microsoft.com/office/drawing/2014/main" id="{2A7839CF-41F2-82F2-0C36-4E33A08A81A4}"/>
              </a:ext>
            </a:extLst>
          </p:cNvPr>
          <p:cNvSpPr txBox="1"/>
          <p:nvPr/>
        </p:nvSpPr>
        <p:spPr>
          <a:xfrm>
            <a:off x="9448800" y="3467100"/>
            <a:ext cx="361950" cy="210888"/>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803722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86C83319-F3ED-00A4-75DE-E179AB0E2425}"/>
              </a:ext>
            </a:extLst>
          </p:cNvPr>
          <p:cNvSpPr txBox="1"/>
          <p:nvPr/>
        </p:nvSpPr>
        <p:spPr>
          <a:xfrm>
            <a:off x="1069848" y="549956"/>
            <a:ext cx="10945368" cy="3139321"/>
          </a:xfrm>
          <a:prstGeom prst="rect">
            <a:avLst/>
          </a:prstGeom>
          <a:noFill/>
          <a:ln w="38100">
            <a:solidFill>
              <a:srgbClr val="0000FF"/>
            </a:solidFill>
          </a:ln>
        </p:spPr>
        <p:txBody>
          <a:bodyPr wrap="square">
            <a:spAutoFit/>
          </a:bodyPr>
          <a:lstStyle/>
          <a:p>
            <a:pPr algn="just"/>
            <a:r>
              <a:rPr lang="he-IL" b="1" dirty="0"/>
              <a:t>רבותי! </a:t>
            </a:r>
          </a:p>
          <a:p>
            <a:pPr algn="just"/>
            <a:r>
              <a:rPr lang="he-IL" dirty="0"/>
              <a:t>ההודאה בזכותנו לכונן את ביתנו הלאומי בארץ קטנה זו, היא רק שאלת חיים או מוות בשבילנו. אין זו רק שאלה של קיבוץ אחינו המעונים, הנודדים בין גלי אפרם של שליש מבני עם ישראל. </a:t>
            </a:r>
            <a:r>
              <a:rPr lang="he-IL" b="1" dirty="0"/>
              <a:t>רק ארץ זו יכולה לרפא את פצעיהם האנושים; רק לה כוח הקסמים להחיות את העצמות היבשות של שרידי טבח שאין לו דוגמה,</a:t>
            </a:r>
            <a:r>
              <a:rPr lang="he-IL" dirty="0"/>
              <a:t> כדי שיקומו, כבחזונו של יחזקאל, ויחיו וישגשגו, ויהיו מקור ברכה לעמם ולכל האדם. אבל בניינה של ציון יש לו משמעות חיונית הרבה יותר ממילוט האודים המוצלים מאש התופת הנאצית. מלבד הבחינה הנבואית והדתית, יש בו כדי להחזיר לנורמליות, אחת ולתמיד, את מעמדו של העם האחד שהוא בן בלי בית ובן בלי ארץ עלי אדמות; של אותה האומה שנתנה לעולם שתי דתות גדולות והרבה ערכי ציביליזציה שלא יימחה זכרם. זהו מעשה של תיקון עוול היסטורי גדול מצד אומות העולם כלפי עם ישראל. פירושו: לחדש אחת ולתמיד את שווי המשקל הנפשי והרוחני של עמנו. אנו משוועים שיגאלונו ממעמד של אסורים במגע, שהיה מנת חלקנו הטרגית זה קרוב לאלפיים שנה. בשביל דודנינו הערבים שהרבה משותף להם ולנו, ושאנו מתייחסים אליהם בהערכה ובאהדה טבעית, בשבילם ארץ ישראל סוף סוף אינה אלא כברת ארץ זעירה בתוך קיסרות גדולה; בשבילנו היא ראשית </a:t>
            </a:r>
            <a:r>
              <a:rPr lang="he-IL" dirty="0" err="1"/>
              <a:t>הכל</a:t>
            </a:r>
            <a:r>
              <a:rPr lang="he-IL" dirty="0"/>
              <a:t> וקץ </a:t>
            </a:r>
            <a:r>
              <a:rPr lang="he-IL" dirty="0" err="1"/>
              <a:t>הכל</a:t>
            </a:r>
            <a:r>
              <a:rPr lang="he-IL" dirty="0"/>
              <a:t>...</a:t>
            </a:r>
          </a:p>
        </p:txBody>
      </p:sp>
      <p:sp>
        <p:nvSpPr>
          <p:cNvPr id="7" name="תיבת טקסט 6">
            <a:extLst>
              <a:ext uri="{FF2B5EF4-FFF2-40B4-BE49-F238E27FC236}">
                <a16:creationId xmlns:a16="http://schemas.microsoft.com/office/drawing/2014/main" id="{CF4F2F75-67C1-397E-2FF2-81B8F5F9573C}"/>
              </a:ext>
            </a:extLst>
          </p:cNvPr>
          <p:cNvSpPr txBox="1"/>
          <p:nvPr/>
        </p:nvSpPr>
        <p:spPr>
          <a:xfrm>
            <a:off x="1005840" y="3876145"/>
            <a:ext cx="10945368" cy="2308324"/>
          </a:xfrm>
          <a:prstGeom prst="rect">
            <a:avLst/>
          </a:prstGeom>
          <a:noFill/>
          <a:ln w="38100">
            <a:solidFill>
              <a:srgbClr val="0000FF"/>
            </a:solidFill>
          </a:ln>
        </p:spPr>
        <p:txBody>
          <a:bodyPr wrap="square">
            <a:spAutoFit/>
          </a:bodyPr>
          <a:lstStyle/>
          <a:p>
            <a:pPr algn="just"/>
            <a:r>
              <a:rPr lang="he-IL" dirty="0"/>
              <a:t>בצדק אמרו, כי </a:t>
            </a:r>
            <a:r>
              <a:rPr lang="he-IL" b="1" dirty="0"/>
              <a:t>הניסיון הארצישראלי הוא התוצאה המוצלחת היחידה שצמחה בזירה הבינלאומית לאחר מלחמת העולם הראשונה. </a:t>
            </a:r>
            <a:r>
              <a:rPr lang="he-IL" dirty="0"/>
              <a:t>איתנה אמונתנו, שזה </a:t>
            </a:r>
            <a:r>
              <a:rPr lang="he-IL" dirty="0" err="1"/>
              <a:t>נתגשם</a:t>
            </a:r>
            <a:r>
              <a:rPr lang="he-IL" dirty="0"/>
              <a:t> מפני שהניסיון הציוני מראשיתו ועד היום, נהנה מהשגחה עליונה מיוחדת ששמרה על מולדתנו היקרה </a:t>
            </a:r>
            <a:r>
              <a:rPr lang="he-IL" dirty="0" err="1"/>
              <a:t>מצפרני</a:t>
            </a:r>
            <a:r>
              <a:rPr lang="he-IL" dirty="0"/>
              <a:t> האויב הנאצי. כיבוש ארץ ישראל  בידי האויב היה מכבה את הגחלת האחרונה של תקוות ישראל - ולפיכך לא היה יכול לקרות כדבר הזה. אצבע אלוקים מראה בבירור ובאופן שאינו משתמע לשתי פנים, על ארץ ישראל כפתרון היחיד של </a:t>
            </a:r>
            <a:r>
              <a:rPr lang="he-IL" dirty="0" err="1"/>
              <a:t>בעית</a:t>
            </a:r>
            <a:r>
              <a:rPr lang="he-IL" dirty="0"/>
              <a:t> ישראל. המיליונים שהלכו לתאי הגז, ועל שפתיהם המצומקות קריאת אמונת ישראל ושירת ציון, ידעו והרגישו זאת בחוש. אל תנסו להחזיר לאחור את יד ההשגחה העליונה, כי בדברי משורר התהלים (</a:t>
            </a:r>
            <a:r>
              <a:rPr lang="he-IL" dirty="0" err="1"/>
              <a:t>קיח</a:t>
            </a:r>
            <a:r>
              <a:rPr lang="he-IL" dirty="0"/>
              <a:t>, </a:t>
            </a:r>
            <a:r>
              <a:rPr lang="he-IL" dirty="0" err="1"/>
              <a:t>יז</a:t>
            </a:r>
            <a:r>
              <a:rPr lang="he-IL" dirty="0"/>
              <a:t>) אנו אומרים: "לא אמות כי אחיה ואספר מעשי יה". רוצים אנו לחיות, וחיה נחיה כאן, בארץ ישראל, ברוח אמונתנו הקדושה, כדי להגשים כאן את יעודנו ההיסטורי לטובת כל האדם. </a:t>
            </a:r>
          </a:p>
        </p:txBody>
      </p:sp>
      <p:sp>
        <p:nvSpPr>
          <p:cNvPr id="9" name="תיבת טקסט 8">
            <a:extLst>
              <a:ext uri="{FF2B5EF4-FFF2-40B4-BE49-F238E27FC236}">
                <a16:creationId xmlns:a16="http://schemas.microsoft.com/office/drawing/2014/main" id="{9A75963A-CA4A-3D10-6F15-D3E6A368514C}"/>
              </a:ext>
            </a:extLst>
          </p:cNvPr>
          <p:cNvSpPr txBox="1"/>
          <p:nvPr/>
        </p:nvSpPr>
        <p:spPr>
          <a:xfrm>
            <a:off x="237744" y="6184469"/>
            <a:ext cx="6094476" cy="584775"/>
          </a:xfrm>
          <a:prstGeom prst="rect">
            <a:avLst/>
          </a:prstGeom>
          <a:noFill/>
          <a:ln w="38100">
            <a:noFill/>
          </a:ln>
        </p:spPr>
        <p:txBody>
          <a:bodyPr wrap="square">
            <a:spAutoFit/>
          </a:bodyPr>
          <a:lstStyle/>
          <a:p>
            <a:r>
              <a:rPr lang="he-IL" sz="1600" b="1" dirty="0"/>
              <a:t>עדות בפני ועדת החקירה </a:t>
            </a:r>
            <a:r>
              <a:rPr lang="he-IL" sz="1600" b="1" dirty="0" err="1"/>
              <a:t>האנגלו</a:t>
            </a:r>
            <a:r>
              <a:rPr lang="he-IL" sz="1600" b="1" dirty="0"/>
              <a:t>-אמריקנית לענייני ארץ ישראל,</a:t>
            </a:r>
          </a:p>
          <a:p>
            <a:r>
              <a:rPr lang="he-IL" sz="1600" b="1" dirty="0"/>
              <a:t>ירושלים, כ"ג באדר ב' תש"ו </a:t>
            </a:r>
          </a:p>
        </p:txBody>
      </p:sp>
      <p:sp>
        <p:nvSpPr>
          <p:cNvPr id="4" name="תיבת טקסט 3">
            <a:extLst>
              <a:ext uri="{FF2B5EF4-FFF2-40B4-BE49-F238E27FC236}">
                <a16:creationId xmlns:a16="http://schemas.microsoft.com/office/drawing/2014/main" id="{01F6F23E-6C0E-91A0-6C67-BD137234CE8A}"/>
              </a:ext>
            </a:extLst>
          </p:cNvPr>
          <p:cNvSpPr txBox="1"/>
          <p:nvPr/>
        </p:nvSpPr>
        <p:spPr>
          <a:xfrm>
            <a:off x="1247965" y="88756"/>
            <a:ext cx="10589133" cy="338554"/>
          </a:xfrm>
          <a:prstGeom prst="rect">
            <a:avLst/>
          </a:prstGeom>
          <a:solidFill>
            <a:srgbClr val="FFFF00"/>
          </a:solidFill>
          <a:ln>
            <a:solidFill>
              <a:schemeClr val="tx1"/>
            </a:solidFill>
          </a:ln>
        </p:spPr>
        <p:txBody>
          <a:bodyPr wrap="square">
            <a:spAutoFit/>
          </a:bodyPr>
          <a:lstStyle/>
          <a:p>
            <a:r>
              <a:rPr lang="he-IL" sz="1600" b="1" dirty="0"/>
              <a:t>"רק ארץ זו יכולה לרפא את פצעיהם האנושים, רק לה כוח הקסמים להחיות את העצמות היבשות של שרידי טבח שאין לו דוגמה"</a:t>
            </a:r>
            <a:endParaRPr lang="he-IL" sz="1600" dirty="0"/>
          </a:p>
        </p:txBody>
      </p:sp>
    </p:spTree>
    <p:extLst>
      <p:ext uri="{BB962C8B-B14F-4D97-AF65-F5344CB8AC3E}">
        <p14:creationId xmlns:p14="http://schemas.microsoft.com/office/powerpoint/2010/main" val="3449577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E1F18812-4378-96C3-0DE4-12A1EDCA9269}"/>
              </a:ext>
            </a:extLst>
          </p:cNvPr>
          <p:cNvSpPr txBox="1"/>
          <p:nvPr/>
        </p:nvSpPr>
        <p:spPr>
          <a:xfrm>
            <a:off x="272796" y="1060204"/>
            <a:ext cx="11646408" cy="4524315"/>
          </a:xfrm>
          <a:prstGeom prst="rect">
            <a:avLst/>
          </a:prstGeom>
          <a:noFill/>
          <a:ln w="38100">
            <a:solidFill>
              <a:srgbClr val="0000FF"/>
            </a:solidFill>
          </a:ln>
        </p:spPr>
        <p:txBody>
          <a:bodyPr wrap="square">
            <a:spAutoFit/>
          </a:bodyPr>
          <a:lstStyle/>
          <a:p>
            <a:pPr algn="just"/>
            <a:r>
              <a:rPr lang="he-IL" dirty="0"/>
              <a:t>ענייננו הוא חיפוש ממושך אחרי חירות, חופש מדיכוי פיזי, חופש מתלות מתמדת ברצון טוב וסובלנות - אולם מעל לכל חופש משעבוד רוחני. ההיסטוריה הלאומית שלנו מתחילה עם השחרור האלוקי של עמנו מעבדות מצרים. בנדודים שארכו ארבעים שנה תחת השמש הלוהטת של מדבר סיני, הרחק </a:t>
            </a:r>
            <a:r>
              <a:rPr lang="he-IL" dirty="0" err="1"/>
              <a:t>מישובי</a:t>
            </a:r>
            <a:r>
              <a:rPr lang="he-IL" dirty="0"/>
              <a:t> אדם, הוצתו נשמותיהם מן המגע עם השגחה אלוקית ברורה, זכו אבות אבותינו במגע עם ההשגחה, אשר קבעה לכל הזמנים את מקומנו בהיסטוריה. שליחות הרוח לא </a:t>
            </a:r>
            <a:r>
              <a:rPr lang="he-IL" dirty="0" err="1"/>
              <a:t>היתה</a:t>
            </a:r>
            <a:r>
              <a:rPr lang="he-IL" dirty="0"/>
              <a:t> פורמולה מופשטת. היא תורגמה לשפת המציאות החיה של חיים לאומיים בארץ מסוימת. תולדות החיים הלאומיים האלה - מאמציהם, הישגיהם וכישלונם - אף הן הפכו לספר החיים של האנושות. </a:t>
            </a:r>
          </a:p>
          <a:p>
            <a:pPr algn="just"/>
            <a:r>
              <a:rPr lang="he-IL" dirty="0"/>
              <a:t>תוך מילוי שליחות קדושה זו סבלנו על קידוש השם במידה שאין דומה לה בתולדות האדם. מה שקורה עכשיו אינו אלא שלב מאוחר של מלחמה זו שאין לה סוף. זוהי מחאה נגד גלות השורפת את נפשנו ושורפת את גופנו. אנו מבקשים להכות שורשים חדשים באדמה, כך שרוח עמנו תתעורר לחיים חדשים. אנו מבקשים להכות שורשים אלה בארץ שבה יתהווה לראשונה חלק גדול כל כך ממה שקדוש ויקר לנו. תחיית היהודים מהווה עניין </a:t>
            </a:r>
            <a:r>
              <a:rPr lang="en-US" dirty="0"/>
              <a:t> =] sui generis</a:t>
            </a:r>
            <a:r>
              <a:rPr lang="he-IL" dirty="0"/>
              <a:t>מיוחד במינו]. </a:t>
            </a:r>
            <a:r>
              <a:rPr lang="he-IL" b="1" dirty="0"/>
              <a:t>אין מקרה דומה של עם המקיים את חוקיו ומוסדותיו, את שפתו ומסורותיו, את קשריו לארץ מוצאו, ואת התקווה כי בסופו של דבר יחזור אליה, במשך יותר משמונה עשרה מאות שנות פיזור על פני כל כדור הארץ. </a:t>
            </a:r>
          </a:p>
          <a:p>
            <a:pPr algn="just"/>
            <a:r>
              <a:rPr lang="he-IL" dirty="0"/>
              <a:t>היהודים אינם העם הקטן היחידי שעצמאותו נהרסה על ידי שכנים עצומים. גם עמים אחרים סבלו מגורל הזה. אולם הם הגיבו אחרת. כשגרשה האימפריה הרומית את העם לגלות, היו היהודים יכולים להיכנע למחלה ולהיעלם בתוך כור ההיתוך של התרבויות המזרחיות וההלניסטיות הסובבות אותם, או </a:t>
            </a:r>
            <a:r>
              <a:rPr lang="he-IL" dirty="0" err="1"/>
              <a:t>שהיתה</a:t>
            </a:r>
            <a:r>
              <a:rPr lang="he-IL" dirty="0"/>
              <a:t> בידם ברירה אחרת; הם יכלו לצאת מהארץ בהמוניהם ולהקים את הקהיליה שלהם בחלק אחר מהמזרח התיכון, כפי שעשו עמים אחרים לפניהם ואחריהם.</a:t>
            </a:r>
          </a:p>
        </p:txBody>
      </p:sp>
      <p:sp>
        <p:nvSpPr>
          <p:cNvPr id="7" name="תיבת טקסט 6">
            <a:extLst>
              <a:ext uri="{FF2B5EF4-FFF2-40B4-BE49-F238E27FC236}">
                <a16:creationId xmlns:a16="http://schemas.microsoft.com/office/drawing/2014/main" id="{0D1EA91B-2180-2369-FDF2-2DF4D54EDDA5}"/>
              </a:ext>
            </a:extLst>
          </p:cNvPr>
          <p:cNvSpPr txBox="1"/>
          <p:nvPr/>
        </p:nvSpPr>
        <p:spPr>
          <a:xfrm>
            <a:off x="4290060" y="537710"/>
            <a:ext cx="3611880" cy="338554"/>
          </a:xfrm>
          <a:prstGeom prst="rect">
            <a:avLst/>
          </a:prstGeom>
          <a:solidFill>
            <a:srgbClr val="FFFF00"/>
          </a:solidFill>
          <a:ln>
            <a:solidFill>
              <a:schemeClr val="tx1"/>
            </a:solidFill>
          </a:ln>
        </p:spPr>
        <p:txBody>
          <a:bodyPr wrap="square">
            <a:spAutoFit/>
          </a:bodyPr>
          <a:lstStyle/>
          <a:p>
            <a:r>
              <a:rPr lang="he-IL" sz="1600" b="1" dirty="0"/>
              <a:t>הקשר המיוחד של עם ישראל לארץ ישראל</a:t>
            </a:r>
          </a:p>
        </p:txBody>
      </p:sp>
    </p:spTree>
    <p:extLst>
      <p:ext uri="{BB962C8B-B14F-4D97-AF65-F5344CB8AC3E}">
        <p14:creationId xmlns:p14="http://schemas.microsoft.com/office/powerpoint/2010/main" val="725977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500E655-22C8-80CE-99A5-1006F51788B9}"/>
              </a:ext>
            </a:extLst>
          </p:cNvPr>
          <p:cNvSpPr txBox="1"/>
          <p:nvPr/>
        </p:nvSpPr>
        <p:spPr>
          <a:xfrm>
            <a:off x="694944" y="449824"/>
            <a:ext cx="11301984" cy="3693319"/>
          </a:xfrm>
          <a:prstGeom prst="rect">
            <a:avLst/>
          </a:prstGeom>
          <a:noFill/>
          <a:ln w="38100">
            <a:solidFill>
              <a:srgbClr val="0000FF"/>
            </a:solidFill>
          </a:ln>
        </p:spPr>
        <p:txBody>
          <a:bodyPr wrap="square">
            <a:spAutoFit/>
          </a:bodyPr>
          <a:lstStyle/>
          <a:p>
            <a:pPr algn="just"/>
            <a:r>
              <a:rPr lang="he-IL" dirty="0"/>
              <a:t>היהודים לא אחזו לא בדרך זו ולא בדרך האחרת. הם בחרו בדרך שונה בהחלט. המדינה שלהם נהרסה, מקדשם נשרף עד אפר, אלפים רבים נמכרו לעבדות, המשפחות הגדולות </a:t>
            </a:r>
            <a:r>
              <a:rPr lang="he-IL" dirty="0" err="1"/>
              <a:t>נתדלדלו</a:t>
            </a:r>
            <a:r>
              <a:rPr lang="he-IL" dirty="0"/>
              <a:t> מן ההריגות, המוני העם </a:t>
            </a:r>
            <a:r>
              <a:rPr lang="he-IL" dirty="0" err="1"/>
              <a:t>נתרוששו</a:t>
            </a:r>
            <a:r>
              <a:rPr lang="he-IL" dirty="0"/>
              <a:t>. ההגירה </a:t>
            </a:r>
            <a:r>
              <a:rPr lang="he-IL" dirty="0" err="1"/>
              <a:t>היתה</a:t>
            </a:r>
            <a:r>
              <a:rPr lang="he-IL" dirty="0"/>
              <a:t> הדרך היחידה להימלט מהשמדה. שארית נשארה במקום, דבקה בקשיות עורף לאדמת האבות, אולם רובו הגדול של העם הלך בגולה. </a:t>
            </a:r>
            <a:r>
              <a:rPr lang="he-IL" b="1" dirty="0"/>
              <a:t>יהודים היו ויהודים נשארו בכל מקום שהגורל הטיל אותם לשם; מעולם לא הסתלקו מזהותם הלאומית וממורשתם הדתית.</a:t>
            </a:r>
            <a:r>
              <a:rPr lang="he-IL" dirty="0"/>
              <a:t> לא כל תקופות גלותם הארוכה היו תקופות של סבל. פעמים, כמו למשל בספרד המוסלמית, נהנו ממידה רבה של חופש ושגשוג כלכלי. אולם גם אז לא פסקו מעולם מלהיות צמודים </a:t>
            </a:r>
            <a:r>
              <a:rPr lang="he-IL" dirty="0" err="1"/>
              <a:t>בלבם</a:t>
            </a:r>
            <a:r>
              <a:rPr lang="he-IL" dirty="0"/>
              <a:t> ובנפשם לארץ הזאת, שבכל התקופות </a:t>
            </a:r>
            <a:r>
              <a:rPr lang="he-IL" dirty="0" err="1"/>
              <a:t>היתה</a:t>
            </a:r>
            <a:r>
              <a:rPr lang="he-IL" dirty="0"/>
              <a:t> להם "ארץ ישראל"....</a:t>
            </a:r>
          </a:p>
          <a:p>
            <a:pPr algn="just"/>
            <a:endParaRPr lang="he-IL" dirty="0"/>
          </a:p>
          <a:p>
            <a:pPr algn="just"/>
            <a:r>
              <a:rPr lang="he-IL" b="1" dirty="0" err="1"/>
              <a:t>יסורים</a:t>
            </a:r>
            <a:r>
              <a:rPr lang="he-IL" b="1" dirty="0"/>
              <a:t> בשואה שלא </a:t>
            </a:r>
            <a:r>
              <a:rPr lang="he-IL" b="1" dirty="0" err="1"/>
              <a:t>נתנסו</a:t>
            </a:r>
            <a:r>
              <a:rPr lang="he-IL" b="1" dirty="0"/>
              <a:t> כמותם בני אדם</a:t>
            </a:r>
          </a:p>
          <a:p>
            <a:pPr algn="just"/>
            <a:r>
              <a:rPr lang="he-IL" dirty="0"/>
              <a:t>אני מבקש אתכם רבותי במפגיע, לבקר במחנות [העקורים] ולראות את מצב יושביהם. אנשים אלה </a:t>
            </a:r>
            <a:r>
              <a:rPr lang="he-IL" dirty="0" err="1"/>
              <a:t>נתנסו</a:t>
            </a:r>
            <a:r>
              <a:rPr lang="he-IL" dirty="0"/>
              <a:t> </a:t>
            </a:r>
            <a:r>
              <a:rPr lang="he-IL" dirty="0" err="1"/>
              <a:t>ביסורים</a:t>
            </a:r>
            <a:r>
              <a:rPr lang="he-IL" dirty="0"/>
              <a:t> שלא נתייסרו בהם שום בני אדם אחרים, ונראה לי לחשוב כי הבאים לחקור את שאלת ארץ ישראל יתרשמו גם רושם במישרין מן הצד </a:t>
            </a:r>
            <a:r>
              <a:rPr lang="he-IL" dirty="0" err="1"/>
              <a:t>המפגיע</a:t>
            </a:r>
            <a:r>
              <a:rPr lang="he-IL" dirty="0"/>
              <a:t> הזה של הבעיה. כי צריך להיות ברור: </a:t>
            </a:r>
            <a:r>
              <a:rPr lang="he-IL" b="1" dirty="0"/>
              <a:t>שרידים יהודים אלה באירופה הם חלק אורגני מן הבעיה המדינית בארץ ישראל. למענה, לא פחות מאשר למעננו, אנו מבקשים לבטל את "הספר הלבן", ולסדר סידור מדיני כזה שיאפשר את מעברם במהירות לארץ ישראל. </a:t>
            </a:r>
          </a:p>
        </p:txBody>
      </p:sp>
      <p:sp>
        <p:nvSpPr>
          <p:cNvPr id="5" name="תיבת טקסט 4">
            <a:extLst>
              <a:ext uri="{FF2B5EF4-FFF2-40B4-BE49-F238E27FC236}">
                <a16:creationId xmlns:a16="http://schemas.microsoft.com/office/drawing/2014/main" id="{D7403AF1-1721-7B78-3A81-454D13032767}"/>
              </a:ext>
            </a:extLst>
          </p:cNvPr>
          <p:cNvSpPr txBox="1"/>
          <p:nvPr/>
        </p:nvSpPr>
        <p:spPr>
          <a:xfrm>
            <a:off x="195072" y="4143143"/>
            <a:ext cx="4341114" cy="830997"/>
          </a:xfrm>
          <a:prstGeom prst="rect">
            <a:avLst/>
          </a:prstGeom>
          <a:noFill/>
        </p:spPr>
        <p:txBody>
          <a:bodyPr wrap="square">
            <a:spAutoFit/>
          </a:bodyPr>
          <a:lstStyle/>
          <a:p>
            <a:r>
              <a:rPr lang="he-IL" sz="1600" b="1" dirty="0"/>
              <a:t>עדות בפני ועדת החקירה המיוחדת של האו"ם</a:t>
            </a:r>
          </a:p>
          <a:p>
            <a:r>
              <a:rPr lang="he-IL" sz="1600" b="1" dirty="0"/>
              <a:t>לענייני ארץ ישראל (</a:t>
            </a:r>
            <a:r>
              <a:rPr lang="he-IL" sz="1600" b="1" dirty="0" err="1"/>
              <a:t>אונסקופ</a:t>
            </a:r>
            <a:r>
              <a:rPr lang="he-IL" sz="1600" b="1" dirty="0"/>
              <a:t>), ירושלים, </a:t>
            </a:r>
          </a:p>
          <a:p>
            <a:r>
              <a:rPr lang="he-IL" sz="1600" b="1" dirty="0"/>
              <a:t>כ"ב בתמוז תש"ז </a:t>
            </a:r>
          </a:p>
        </p:txBody>
      </p:sp>
    </p:spTree>
    <p:extLst>
      <p:ext uri="{BB962C8B-B14F-4D97-AF65-F5344CB8AC3E}">
        <p14:creationId xmlns:p14="http://schemas.microsoft.com/office/powerpoint/2010/main" val="2963305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CEA6E15-60FF-7DB3-08A9-FC9E48E73F66}"/>
              </a:ext>
            </a:extLst>
          </p:cNvPr>
          <p:cNvSpPr txBox="1"/>
          <p:nvPr/>
        </p:nvSpPr>
        <p:spPr>
          <a:xfrm>
            <a:off x="353566" y="965001"/>
            <a:ext cx="11484864" cy="5755422"/>
          </a:xfrm>
          <a:prstGeom prst="rect">
            <a:avLst/>
          </a:prstGeom>
          <a:noFill/>
          <a:ln w="38100">
            <a:solidFill>
              <a:srgbClr val="0000FF"/>
            </a:solidFill>
          </a:ln>
        </p:spPr>
        <p:txBody>
          <a:bodyPr wrap="square">
            <a:spAutoFit/>
          </a:bodyPr>
          <a:lstStyle/>
          <a:p>
            <a:pPr algn="just"/>
            <a:r>
              <a:rPr lang="he-IL" sz="1600" dirty="0"/>
              <a:t>בשבת שעברה קראנו בתורה [=פרשת שופטים </a:t>
            </a:r>
            <a:r>
              <a:rPr lang="he-IL" sz="1600" dirty="0" err="1"/>
              <a:t>יז</a:t>
            </a:r>
            <a:r>
              <a:rPr lang="he-IL" sz="1600" dirty="0"/>
              <a:t>, יד]: "...כי </a:t>
            </a:r>
            <a:r>
              <a:rPr lang="he-IL" sz="1600" dirty="0" err="1"/>
              <a:t>תבא</a:t>
            </a:r>
            <a:r>
              <a:rPr lang="he-IL" sz="1600" dirty="0"/>
              <a:t> אל הארץ אשר ה' אל-</a:t>
            </a:r>
            <a:r>
              <a:rPr lang="he-IL" sz="1600" dirty="0" err="1"/>
              <a:t>היך</a:t>
            </a:r>
            <a:r>
              <a:rPr lang="he-IL" sz="1600" dirty="0"/>
              <a:t> נתן לך... וירשתה וישבתה בה". פעמים רבות כשתורתנו הקדושה מדברת על ביאת ישראל לארצו היא מדגישה: "אשר ה' א-</a:t>
            </a:r>
            <a:r>
              <a:rPr lang="he-IL" sz="1600" dirty="0" err="1"/>
              <a:t>להיך</a:t>
            </a:r>
            <a:r>
              <a:rPr lang="he-IL" sz="1600" dirty="0"/>
              <a:t> נתן לך" - כשם שאתה ישראל אינך עם ככל העמים, כך ארצך איננה ארץ ככל הארצות. בין שאתה כובש אותה, כבימי יהושע בן נון ובין שאתה מתיישב עליה כבימינו אנו, מתנה היא לך מהקדוש ברוך הוא. וכשם שבמתנות כהונה אמרו חז"ל (חולין </a:t>
            </a:r>
            <a:r>
              <a:rPr lang="he-IL" sz="1600" dirty="0" err="1"/>
              <a:t>קכ</a:t>
            </a:r>
            <a:r>
              <a:rPr lang="he-IL" sz="1600" dirty="0"/>
              <a:t>, א): "כהנים משלחן גבוה... זכו", </a:t>
            </a:r>
            <a:r>
              <a:rPr lang="he-IL" sz="1600" b="1" dirty="0"/>
              <a:t>כך ארץ ישראל היא מתנה משולחן גבוה. וזוהי אחת הכוונות של המצוות התלויות בארץ, כדי להשריש בלבנו את העיקר החיוני הזה, שארץ ישראל היא מקודשת מכל הארצות שהיא הארץ אשר ה' אלוקיך נותן לך</a:t>
            </a:r>
            <a:r>
              <a:rPr lang="he-IL" sz="1600" dirty="0"/>
              <a:t>. </a:t>
            </a:r>
          </a:p>
          <a:p>
            <a:pPr algn="just"/>
            <a:endParaRPr lang="he-IL" sz="1600" dirty="0"/>
          </a:p>
          <a:p>
            <a:pPr algn="just"/>
            <a:r>
              <a:rPr lang="he-IL" sz="1600" dirty="0"/>
              <a:t>כבר הסביר לנו רבנו אשתורי הפרחי ז"ל  בספרו היקר "כפתור ופרח" (פרק י') שקדושת ארץ ישראל עצמית היא, כלומר שאף בזמן שכמה מהמצוות התלויות בארץ אינן נוהגות מן התורה, אלא מדרבנן, קדושתה קיימת. הנה מצוות השמיטה, למשל, נראית לכאורה, לאור הנימוק שמסרו לנו רז"ל, מצווה כללית עולמית, אבל גם היא </a:t>
            </a:r>
            <a:r>
              <a:rPr lang="he-IL" sz="1600" dirty="0" err="1"/>
              <a:t>נתייחדה</a:t>
            </a:r>
            <a:r>
              <a:rPr lang="he-IL" sz="1600" dirty="0"/>
              <a:t> רק לארץ ישראל. הם ז"ל אמרו: מה הטעם של שביעית? "זרעו שש והשמיטו שבע כדי שתדעו שהארץ לי היא" (סנהדרין לט, א). אין כאן המובן כדי שתדעו כדור הארץ שלי הוא, שאני בראתי את הארץ ואת השמים, שאם כן </a:t>
            </a:r>
            <a:r>
              <a:rPr lang="he-IL" sz="1600" dirty="0" err="1"/>
              <a:t>היתה</a:t>
            </a:r>
            <a:r>
              <a:rPr lang="he-IL" sz="1600" dirty="0"/>
              <a:t> צריכה מצווה זו לנהוג גם בחוץ לארץ. אלא המובן הוא, כדי שתדעו שארצכם שלי היא, כדי שלא תסיחו דעתכם מהדברים היסודיים - "הארץ אשר ה' אל-</a:t>
            </a:r>
            <a:r>
              <a:rPr lang="he-IL" sz="1600" dirty="0" err="1"/>
              <a:t>היך</a:t>
            </a:r>
            <a:r>
              <a:rPr lang="he-IL" sz="1600" dirty="0"/>
              <a:t> נתן לך"; כדי שתדעו, כמליצת רז"ל, שהיא פלטין של מלך, שהיא כולה קודש, כולה מקדש; וחדורים ידיעה זאת תסדרו בה את חייכם בשמירת התורה כולה, בין במצוות שבין אדם למקום בין במצוות שבין אדם לחברו, ביתר טהרה, ביתר זהירות וביתר קדושה. </a:t>
            </a:r>
            <a:r>
              <a:rPr lang="he-IL" sz="1600" b="1" dirty="0"/>
              <a:t>ברוח זו עלינו לבנות את הארץ, עכשיו שזכינו לכך, אחרי ששממה קרוב לאלפיים שנה...</a:t>
            </a:r>
          </a:p>
          <a:p>
            <a:pPr algn="just"/>
            <a:r>
              <a:rPr lang="he-IL" sz="1600" b="1" dirty="0"/>
              <a:t> </a:t>
            </a:r>
          </a:p>
          <a:p>
            <a:pPr algn="just"/>
            <a:r>
              <a:rPr lang="he-IL" sz="1600" dirty="0"/>
              <a:t>סיירתי קצת בישוב, נאמתי והרציתי בכמה נקודות </a:t>
            </a:r>
            <a:r>
              <a:rPr lang="he-IL" sz="1600" dirty="0" err="1"/>
              <a:t>ישוביות</a:t>
            </a:r>
            <a:r>
              <a:rPr lang="he-IL" sz="1600" dirty="0"/>
              <a:t>, ובאתי לידי ההכרה, </a:t>
            </a:r>
            <a:r>
              <a:rPr lang="he-IL" sz="1600" b="1" dirty="0"/>
              <a:t>שנקודה </a:t>
            </a:r>
            <a:r>
              <a:rPr lang="he-IL" sz="1600" b="1" dirty="0" err="1"/>
              <a:t>ישובית</a:t>
            </a:r>
            <a:r>
              <a:rPr lang="he-IL" sz="1600" b="1" dirty="0"/>
              <a:t>, חקלאית, דתית אחת, סופה להשפיע בכיוון הדתי, הרבה יותר ממאה דרשות והרצאות. </a:t>
            </a:r>
            <a:r>
              <a:rPr lang="he-IL" sz="1600" dirty="0"/>
              <a:t>חבל שהקהל הרחב עדיין לא התרומם לשיא, להבין ולהכיר איזה גורם חיוני הוא הפועל הדתי </a:t>
            </a:r>
            <a:r>
              <a:rPr lang="he-IL" sz="1600" dirty="0" err="1"/>
              <a:t>בבנין</a:t>
            </a:r>
            <a:r>
              <a:rPr lang="he-IL" sz="1600" dirty="0"/>
              <a:t> הארץ ברוח התורה והאמונה. אילו הכירה היהדות הנאמנה כולה, בארץ ובחוץ לארץ, בהכרה מלאה ועמוקה, את הערך היסודי של הכוח הבונה הזה, היה המצב היום אחר לגמרי... </a:t>
            </a:r>
          </a:p>
          <a:p>
            <a:pPr algn="just"/>
            <a:endParaRPr lang="he-IL" sz="1600" dirty="0"/>
          </a:p>
          <a:p>
            <a:pPr algn="just"/>
            <a:r>
              <a:rPr lang="he-IL" sz="1600" dirty="0"/>
              <a:t>מצינו לרבותינו ז"ל (מנחות פז, א) מאמר נפלא על הפסוק: "על </a:t>
            </a:r>
            <a:r>
              <a:rPr lang="he-IL" sz="1600" dirty="0" err="1"/>
              <a:t>חומתיך</a:t>
            </a:r>
            <a:r>
              <a:rPr lang="he-IL" sz="1600" dirty="0"/>
              <a:t> ירושלם הפקדתי שמרים" (ישעיהו סב, ו). יש אומר ששומרי החומות אומרים את הפסוק: "בונה ירושלם ה' </a:t>
            </a:r>
            <a:r>
              <a:rPr lang="he-IL" sz="1600" dirty="0" err="1"/>
              <a:t>נדחי</a:t>
            </a:r>
            <a:r>
              <a:rPr lang="he-IL" sz="1600" dirty="0"/>
              <a:t> ישראל יכנס (תהלים </a:t>
            </a:r>
            <a:r>
              <a:rPr lang="he-IL" sz="1600" dirty="0" err="1"/>
              <a:t>קמז</a:t>
            </a:r>
            <a:r>
              <a:rPr lang="he-IL" sz="1600" dirty="0"/>
              <a:t>, ב), ויש אומר שהם אומרים את הפסוק: "אתה תקום תרחם ציון כי עת </a:t>
            </a:r>
            <a:r>
              <a:rPr lang="he-IL" sz="1600" dirty="0" err="1"/>
              <a:t>לחננה</a:t>
            </a:r>
            <a:r>
              <a:rPr lang="he-IL" sz="1600" dirty="0"/>
              <a:t> כי בא מועד" (תהילים קב, יד). המאמר הזה אומר דרשוני. מהיום שגלינו מארצנו לא </a:t>
            </a:r>
            <a:r>
              <a:rPr lang="he-IL" sz="1600" dirty="0" err="1"/>
              <a:t>נתייאשו</a:t>
            </a:r>
            <a:r>
              <a:rPr lang="he-IL" sz="1600" dirty="0"/>
              <a:t> ישראל מן הגאולה אף לרגע. </a:t>
            </a:r>
          </a:p>
        </p:txBody>
      </p:sp>
      <p:sp>
        <p:nvSpPr>
          <p:cNvPr id="6" name="תיבת טקסט 5">
            <a:extLst>
              <a:ext uri="{FF2B5EF4-FFF2-40B4-BE49-F238E27FC236}">
                <a16:creationId xmlns:a16="http://schemas.microsoft.com/office/drawing/2014/main" id="{73B76020-86B0-89ED-A064-FE220272FEC7}"/>
              </a:ext>
            </a:extLst>
          </p:cNvPr>
          <p:cNvSpPr txBox="1"/>
          <p:nvPr/>
        </p:nvSpPr>
        <p:spPr>
          <a:xfrm>
            <a:off x="3963845" y="100583"/>
            <a:ext cx="4264309" cy="338554"/>
          </a:xfrm>
          <a:prstGeom prst="rect">
            <a:avLst/>
          </a:prstGeom>
          <a:solidFill>
            <a:srgbClr val="FFFF00"/>
          </a:solidFill>
          <a:ln>
            <a:solidFill>
              <a:schemeClr val="tx1"/>
            </a:solidFill>
          </a:ln>
        </p:spPr>
        <p:txBody>
          <a:bodyPr wrap="none" rtlCol="1">
            <a:spAutoFit/>
          </a:bodyPr>
          <a:lstStyle/>
          <a:p>
            <a:r>
              <a:rPr lang="he-IL" sz="1600" b="1" dirty="0"/>
              <a:t>ארץ ישראל לעם ישראל – היא מתנה משולחן גבוה</a:t>
            </a:r>
          </a:p>
        </p:txBody>
      </p:sp>
      <p:sp>
        <p:nvSpPr>
          <p:cNvPr id="7" name="תיבת טקסט 6">
            <a:extLst>
              <a:ext uri="{FF2B5EF4-FFF2-40B4-BE49-F238E27FC236}">
                <a16:creationId xmlns:a16="http://schemas.microsoft.com/office/drawing/2014/main" id="{2CEC698B-378B-F962-B9C5-9493F83E28CA}"/>
              </a:ext>
            </a:extLst>
          </p:cNvPr>
          <p:cNvSpPr txBox="1"/>
          <p:nvPr/>
        </p:nvSpPr>
        <p:spPr>
          <a:xfrm>
            <a:off x="3983080" y="532792"/>
            <a:ext cx="4225837" cy="338554"/>
          </a:xfrm>
          <a:prstGeom prst="rect">
            <a:avLst/>
          </a:prstGeom>
          <a:solidFill>
            <a:srgbClr val="FFFF00"/>
          </a:solidFill>
          <a:ln>
            <a:solidFill>
              <a:schemeClr val="tx1"/>
            </a:solidFill>
          </a:ln>
        </p:spPr>
        <p:txBody>
          <a:bodyPr wrap="none" rtlCol="1">
            <a:spAutoFit/>
          </a:bodyPr>
          <a:lstStyle/>
          <a:p>
            <a:r>
              <a:rPr lang="he-IL" sz="1600" b="1" dirty="0"/>
              <a:t>ישוב חקלאי-דתי אחד משפיע יותר ממאה דרשות!</a:t>
            </a:r>
          </a:p>
        </p:txBody>
      </p:sp>
    </p:spTree>
    <p:extLst>
      <p:ext uri="{BB962C8B-B14F-4D97-AF65-F5344CB8AC3E}">
        <p14:creationId xmlns:p14="http://schemas.microsoft.com/office/powerpoint/2010/main" val="1475996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9653B1B3-4F1E-8516-9E2E-37292FD1FE62}"/>
              </a:ext>
            </a:extLst>
          </p:cNvPr>
          <p:cNvSpPr txBox="1"/>
          <p:nvPr/>
        </p:nvSpPr>
        <p:spPr>
          <a:xfrm>
            <a:off x="284988" y="157395"/>
            <a:ext cx="11622024" cy="6186309"/>
          </a:xfrm>
          <a:prstGeom prst="rect">
            <a:avLst/>
          </a:prstGeom>
          <a:noFill/>
          <a:ln w="38100">
            <a:solidFill>
              <a:srgbClr val="0000FF"/>
            </a:solidFill>
          </a:ln>
        </p:spPr>
        <p:txBody>
          <a:bodyPr wrap="square">
            <a:spAutoFit/>
          </a:bodyPr>
          <a:lstStyle/>
          <a:p>
            <a:pPr algn="just"/>
            <a:r>
              <a:rPr lang="he-IL" dirty="0"/>
              <a:t>רבותינו ז"ל אמרו שבשעה שמכניסים את האדם לדין בעולם העליון שואלים אותו: "צפית לישועה" (שבת לא, א) שהרי כל מי שלא ציפה לגאולת ישראל כאילו הוציא את עצמו מן הכלל וכפר בעיקר. הצפייה המתמדת הזאת לישועה, זו </a:t>
            </a:r>
            <a:r>
              <a:rPr lang="he-IL" dirty="0" err="1"/>
              <a:t>היתה</a:t>
            </a:r>
            <a:r>
              <a:rPr lang="he-IL" dirty="0"/>
              <a:t> רוח ממרום. בדרך הטבע היו ישראל כבר מתייאשים מן הגאולה במשך ימי החושך של הגלות המרה. עמדו מלאכים על חומות ירושלים הנהרסות, והכריזו יומם ולילה על הישועה הקרובה לבוא. והד קולם נקלט באזני כל אדם מישראל מסוף העולם ועד סופו. אולם איזו פסוקים אמרו אלה שומרי החומות? </a:t>
            </a:r>
          </a:p>
          <a:p>
            <a:pPr algn="just"/>
            <a:r>
              <a:rPr lang="he-IL" dirty="0"/>
              <a:t>מיום שגלינו מארצנו קמו שתי השקפות בישראל: היו שסברו שהגאולה תבוא בדרך הנס. אין זה מעסקנו, אמרו, להביא את הגאולה. "בונה ירושלם ה' </a:t>
            </a:r>
            <a:r>
              <a:rPr lang="he-IL" dirty="0" err="1"/>
              <a:t>נדחי</a:t>
            </a:r>
            <a:r>
              <a:rPr lang="he-IL" dirty="0"/>
              <a:t> ישראל יכנס" - כשתבוא השעה יעשה הקדוש ברוך הוא את </a:t>
            </a:r>
            <a:r>
              <a:rPr lang="he-IL" dirty="0" err="1"/>
              <a:t>הכל</a:t>
            </a:r>
            <a:r>
              <a:rPr lang="he-IL" dirty="0"/>
              <a:t>: יבנה את ירושלים; יכנס </a:t>
            </a:r>
            <a:r>
              <a:rPr lang="he-IL" dirty="0" err="1"/>
              <a:t>נדחי</a:t>
            </a:r>
            <a:r>
              <a:rPr lang="he-IL" dirty="0"/>
              <a:t> ישראל. אבל היו שאמרו אחרת: אמת, שבלי ישועת ה' לא תבוא הגאולה; מבלעדי ההשגחה העליונה כל מה שנבנה לא יהא בר קיימא. הנה את זה ראינו בעינינו. בכמה מסירות נפש עלה בידינו בנין הארץ מימי חיבת ציון, מימי הצהרת בלפור עד היום הזה, וכל הבניין הזה היה עומד להתפורר, חלילה, ביום אחד, אילו גבר האויב ובא בשערי ארץ ישראל. נדהם הישוב, נדהמה הגולה, פעמים שלוש, בימי המלחמה הנוראה. והקדוש ברוך הוא הסב את המלחמה מארצנו והישוב ניצול בנס, אם כי לא בנס גלוי, שלזה לא היינו ראויים עדיין. </a:t>
            </a:r>
          </a:p>
          <a:p>
            <a:pPr algn="just"/>
            <a:r>
              <a:rPr lang="he-IL" dirty="0"/>
              <a:t>כן! "אתה תקום תרחם ציון" אמרה כת אחרת של מלאכי עליון לגדולי ישראל: ר' יהודה הלוי והרמב"ן </a:t>
            </a:r>
            <a:r>
              <a:rPr lang="he-IL" dirty="0" err="1"/>
              <a:t>וכו</a:t>
            </a:r>
            <a:r>
              <a:rPr lang="he-IL" dirty="0"/>
              <a:t>', ור' צבי הירש </a:t>
            </a:r>
            <a:r>
              <a:rPr lang="he-IL" dirty="0" err="1"/>
              <a:t>קלישר</a:t>
            </a:r>
            <a:r>
              <a:rPr lang="he-IL" dirty="0"/>
              <a:t> </a:t>
            </a:r>
            <a:r>
              <a:rPr lang="he-IL" dirty="0" err="1"/>
              <a:t>והנצי"ב</a:t>
            </a:r>
            <a:r>
              <a:rPr lang="he-IL" dirty="0"/>
              <a:t> </a:t>
            </a:r>
            <a:r>
              <a:rPr lang="he-IL" dirty="0" err="1"/>
              <a:t>מוולוז'ין</a:t>
            </a:r>
            <a:r>
              <a:rPr lang="he-IL" dirty="0"/>
              <a:t> ור' יצחק יעקב ריינס ז"ל.  אבל הם הוסיפו, כי יש תנאי בדבר: "כי רצו עבדיך את אבניה ואת עפרה יחננו" (תהלים קב, טו). אימתי אתה תקום תרחם ציון, אימתי עת </a:t>
            </a:r>
            <a:r>
              <a:rPr lang="he-IL" dirty="0" err="1"/>
              <a:t>לחננה</a:t>
            </a:r>
            <a:r>
              <a:rPr lang="he-IL" dirty="0"/>
              <a:t>, אימתי בא מועד? כשירצו עבדיך את אבניה ואת עפרה יחוננו. </a:t>
            </a:r>
            <a:r>
              <a:rPr lang="he-IL" b="1" dirty="0"/>
              <a:t>כשיבואו פועלים, עובדים, בנים-בונים, שהם בבחינת עבדיך, עבדי ה', מאמינים בה' ובתורתו הכתובה והמסורה, שומרי תורה ומצווה, וירטיבו בזיעת אפם את אבני ציון, את סלעיה העזובות השוממות; יעדרו את אדמתה באהבה וחיבה, ובמסירות נפש; ישדדו עמקיה, הריה וגבעותיה; יזרעו תבואה וירק; יטעו כרמים גינות ופרדסים; יבנו צריפים ובתים; יעשו כבישים ויתקנו דרכים; יקימו מושבות ומשקים. </a:t>
            </a:r>
            <a:r>
              <a:rPr lang="he-IL" dirty="0"/>
              <a:t>"ואת עפרה יחננו" - זהו קיום מצוות כיבוש הארץ שרבנו הגדול הרמב"ן ז"ל פוסק (הוספות לספר המצוות, מצות עשה ד') שהיא נוהגת מן התורה בכל זמן. וכשכובשים לאט </a:t>
            </a:r>
            <a:r>
              <a:rPr lang="he-IL" dirty="0" err="1"/>
              <a:t>לאט</a:t>
            </a:r>
            <a:r>
              <a:rPr lang="he-IL" dirty="0"/>
              <a:t> את הארץ בדרך של שלום וברוח היהדות האמיתית, הרי זה נקרא כיבוש הארץ על פי ה' כבימי יהושע, וזהו אחד הסימנים הכי מובהקים של האתחלתא </a:t>
            </a:r>
            <a:r>
              <a:rPr lang="he-IL" dirty="0" err="1"/>
              <a:t>דגאולה</a:t>
            </a:r>
            <a:r>
              <a:rPr lang="he-IL" dirty="0"/>
              <a:t>. כלומר בזכות הכיבוש הזה נזכה לישיבה הקבועה בארץ, ומשם לגאולה. כך אמרו רבותינו ז"ל בספרי בפרשה זו [שופטים </a:t>
            </a:r>
            <a:r>
              <a:rPr lang="he-IL" dirty="0" err="1"/>
              <a:t>יז</a:t>
            </a:r>
            <a:r>
              <a:rPr lang="he-IL" dirty="0"/>
              <a:t>, יד]: "כי </a:t>
            </a:r>
            <a:r>
              <a:rPr lang="he-IL" dirty="0" err="1"/>
              <a:t>תבא</a:t>
            </a:r>
            <a:r>
              <a:rPr lang="he-IL" dirty="0"/>
              <a:t> אל הארץ... וירשתה וישבתה בה" - בזכות "וירשתה" תהיו יושבים בה. </a:t>
            </a:r>
          </a:p>
        </p:txBody>
      </p:sp>
      <p:sp>
        <p:nvSpPr>
          <p:cNvPr id="5" name="תיבת טקסט 4">
            <a:extLst>
              <a:ext uri="{FF2B5EF4-FFF2-40B4-BE49-F238E27FC236}">
                <a16:creationId xmlns:a16="http://schemas.microsoft.com/office/drawing/2014/main" id="{08BC3E78-5EE4-A481-D74E-7BFB30F2961D}"/>
              </a:ext>
            </a:extLst>
          </p:cNvPr>
          <p:cNvSpPr txBox="1"/>
          <p:nvPr/>
        </p:nvSpPr>
        <p:spPr>
          <a:xfrm>
            <a:off x="-109728" y="6273225"/>
            <a:ext cx="3674827" cy="584775"/>
          </a:xfrm>
          <a:prstGeom prst="rect">
            <a:avLst/>
          </a:prstGeom>
          <a:noFill/>
        </p:spPr>
        <p:txBody>
          <a:bodyPr wrap="square">
            <a:spAutoFit/>
          </a:bodyPr>
          <a:lstStyle/>
          <a:p>
            <a:r>
              <a:rPr lang="he-IL" sz="1600" b="1" dirty="0"/>
              <a:t>נאום באספת הליגה למען הפועל הדתי,</a:t>
            </a:r>
          </a:p>
          <a:p>
            <a:r>
              <a:rPr lang="he-IL" sz="1600" b="1" dirty="0"/>
              <a:t>ירושלים, ט' באלול תש"ג </a:t>
            </a:r>
          </a:p>
        </p:txBody>
      </p:sp>
    </p:spTree>
    <p:extLst>
      <p:ext uri="{BB962C8B-B14F-4D97-AF65-F5344CB8AC3E}">
        <p14:creationId xmlns:p14="http://schemas.microsoft.com/office/powerpoint/2010/main" val="3713472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6B0CC24B-B6BE-80CF-BFC9-9CB13C7B8458}"/>
              </a:ext>
            </a:extLst>
          </p:cNvPr>
          <p:cNvSpPr txBox="1"/>
          <p:nvPr/>
        </p:nvSpPr>
        <p:spPr>
          <a:xfrm>
            <a:off x="335280" y="474345"/>
            <a:ext cx="11521440" cy="5909310"/>
          </a:xfrm>
          <a:prstGeom prst="rect">
            <a:avLst/>
          </a:prstGeom>
          <a:noFill/>
          <a:ln w="38100">
            <a:solidFill>
              <a:srgbClr val="0000FF"/>
            </a:solidFill>
          </a:ln>
        </p:spPr>
        <p:txBody>
          <a:bodyPr wrap="square">
            <a:spAutoFit/>
          </a:bodyPr>
          <a:lstStyle/>
          <a:p>
            <a:pPr algn="just"/>
            <a:r>
              <a:rPr lang="he-IL" dirty="0"/>
              <a:t>בסוף פרשת קדושים התורה מבארת באיזו זכות כבשו ישראל את הארץ: </a:t>
            </a:r>
            <a:r>
              <a:rPr lang="he-IL" b="1" dirty="0"/>
              <a:t>לא בזכות הניצחון, אלא בזכות המוסריות. לאמור, הארץ לא יכולה לסבול את השחיתות של האומות שישבו עליה.</a:t>
            </a:r>
            <a:r>
              <a:rPr lang="he-IL" dirty="0"/>
              <a:t> יאמרו המבקרים מה שיאמרו, לא יודו באמיתתם של הדברים הללו - הרי לא יוכלו לכפור שאין לדברים האלה דמיון בספרות עמי הקדם. איפה אתם מוצאים דבר שכזה, שעם ידוע יצדיק את כיבושה של ארץ לא לו, על היסוד הזה של שחיתות המוסר מצד העם הנכבש? השגיחו היטב, שההצדקה איננה בשל יסוד העובדה שהעמים הקודמים עבדו אלילים - לא את אלוקי ישראל - אלא שהשחיתו את דרכם בטומאת העריות, בטומאת הזנות. אנחנו היהודים מאמינים בני מאמינים, מאמינים באמונת אומן שזאת הטענה אמת, וזוהי ראיה שהתורה מן השמים. </a:t>
            </a:r>
            <a:r>
              <a:rPr lang="he-IL" b="1" dirty="0"/>
              <a:t>התורה כאילו אומרת: לכם ישראל ניתן לכבוש את הארץ הזאת, מפני שהיא בקדושתה המיוחדת לא יכולה לסבול עוד את השחיתות של שבע האומות שישבו בה. </a:t>
            </a:r>
            <a:r>
              <a:rPr lang="he-IL" dirty="0"/>
              <a:t>זהו דבר שהוא קצת למעלה מהשכל האנושי הכללי, כלומר הרגיל. השכל איננו תופס בנקל, מה זאת קדושה מיוחדת בחבל אדמה. הלא, אם מפני שנבראה ע"י מקור הקדושות - הא-ל היחיד המיוחד - הלא כל כדור הארץ כך, ומה ארץ זו משאר הארצות? ברם, רבותינו ז"ל, מפרשי התורה יורשי הנביאים, לא מסתפקים בזה בלבד לבסס את הזכות ההיסטורית של עם ישראל לארץ הזאת. רבותינו ז"ל קובעים, שהארץ הזאת בתחילה </a:t>
            </a:r>
            <a:r>
              <a:rPr lang="he-IL" dirty="0" err="1"/>
              <a:t>היתה</a:t>
            </a:r>
            <a:r>
              <a:rPr lang="he-IL" dirty="0"/>
              <a:t> מיושבת מהגזע השמי: "אתם תירשו את אדמתם, אתם נאים יורשים אותה שאתם פתחתם תחילה, ואני </a:t>
            </a:r>
            <a:r>
              <a:rPr lang="he-IL" dirty="0" err="1"/>
              <a:t>אתננה</a:t>
            </a:r>
            <a:r>
              <a:rPr lang="he-IL" dirty="0"/>
              <a:t> לכם לרשת אותה, עתיד אני </a:t>
            </a:r>
            <a:r>
              <a:rPr lang="he-IL" dirty="0" err="1"/>
              <a:t>ליתנה</a:t>
            </a:r>
            <a:r>
              <a:rPr lang="he-IL" dirty="0"/>
              <a:t> לכם ירושת עולם. שמא תאמרו: אין לך ליתן לנו אלא משל אחר, והלא משלכם היא, והיא אינה אלא חלקו של שם, ואתם בניו של שם והם אינם אלא בנים של חם. ומה טיבן בתוכה? אלא שהיו שומרי המקום עד שתבואו" (ע"פ ספרא (תורת כהנים) על הפסוקים ויקרא יא, </a:t>
            </a:r>
            <a:r>
              <a:rPr lang="he-IL" dirty="0" err="1"/>
              <a:t>טז-יז</a:t>
            </a:r>
            <a:r>
              <a:rPr lang="he-IL" dirty="0"/>
              <a:t>).  </a:t>
            </a:r>
          </a:p>
          <a:p>
            <a:pPr algn="just"/>
            <a:r>
              <a:rPr lang="he-IL" b="1" dirty="0"/>
              <a:t>כאשר תתבוננו ותסקרו את ההיסטוריה, תראו שהארץ הזאת, חמדת כל העמים, נשארה קרוב לאלפים שנה, מיום שגלו ישראל ממנה במצב של שממה. </a:t>
            </a:r>
            <a:r>
              <a:rPr lang="he-IL" dirty="0"/>
              <a:t>זה מה שביארו רז"ל "והשמתי אני את הארץ" (ויקרא </a:t>
            </a:r>
            <a:r>
              <a:rPr lang="he-IL" dirty="0" err="1"/>
              <a:t>כו</a:t>
            </a:r>
            <a:r>
              <a:rPr lang="he-IL" dirty="0"/>
              <a:t>, לב), זו מידה טובה שלא יהיו ישראל אומרים הואיל וגלינו מארצנו עכשיו האויבים באים ומוצאים עליה נחת רוח, לכך נאמר: "ושממו עליה איביכם </a:t>
            </a:r>
            <a:r>
              <a:rPr lang="he-IL" dirty="0" err="1"/>
              <a:t>הישבים</a:t>
            </a:r>
            <a:r>
              <a:rPr lang="he-IL" dirty="0"/>
              <a:t> בה" (שם). האויבים הבאים אחרי כן לא ימצאו עליה נחת רוח. זו לא דרשה, זוהי עובדה היסטורית מפליאה. </a:t>
            </a:r>
            <a:r>
              <a:rPr lang="he-IL" b="1" dirty="0"/>
              <a:t>כשהתחילה תנועת "חיבת ציון" לפני שבעים שנה לטפל שוב בארץ, היא עדיין </a:t>
            </a:r>
            <a:r>
              <a:rPr lang="he-IL" b="1" dirty="0" err="1"/>
              <a:t>היתה</a:t>
            </a:r>
            <a:r>
              <a:rPr lang="he-IL" b="1" dirty="0"/>
              <a:t> מדבר שממה.</a:t>
            </a:r>
            <a:r>
              <a:rPr lang="he-IL" dirty="0"/>
              <a:t> זהו מה שהתורה הקדושה מדגישה. נתקיים "והשמתי אני את הארץ". אני, כביכול, ההשגחה העליונה, אני שעשיתי שהארץ הזאת, מרכז כל כך חשוב מכל הבחינות, ארץ כל כך </a:t>
            </a:r>
            <a:r>
              <a:rPr lang="he-IL" dirty="0" err="1"/>
              <a:t>פוריה</a:t>
            </a:r>
            <a:r>
              <a:rPr lang="he-IL" dirty="0"/>
              <a:t> ויפה, תישאר שממה ויושביה כאילו נתמנו שומרים על כך, לא לתת לה להתפתח במידת התרבות הראויה לה. </a:t>
            </a:r>
          </a:p>
        </p:txBody>
      </p:sp>
      <p:sp>
        <p:nvSpPr>
          <p:cNvPr id="5" name="תיבת טקסט 4">
            <a:extLst>
              <a:ext uri="{FF2B5EF4-FFF2-40B4-BE49-F238E27FC236}">
                <a16:creationId xmlns:a16="http://schemas.microsoft.com/office/drawing/2014/main" id="{D506C9E8-3E56-8671-533E-9867E1CF69C4}"/>
              </a:ext>
            </a:extLst>
          </p:cNvPr>
          <p:cNvSpPr txBox="1"/>
          <p:nvPr/>
        </p:nvSpPr>
        <p:spPr>
          <a:xfrm>
            <a:off x="210312" y="6383655"/>
            <a:ext cx="7125462" cy="338554"/>
          </a:xfrm>
          <a:prstGeom prst="rect">
            <a:avLst/>
          </a:prstGeom>
          <a:noFill/>
        </p:spPr>
        <p:txBody>
          <a:bodyPr wrap="square">
            <a:spAutoFit/>
          </a:bodyPr>
          <a:lstStyle/>
          <a:p>
            <a:r>
              <a:rPr lang="he-IL" sz="1600" b="1" dirty="0"/>
              <a:t>דברי ברכה בטקס הקמת ישיבת "בני </a:t>
            </a:r>
            <a:r>
              <a:rPr lang="he-IL" sz="1600" b="1"/>
              <a:t>עקיבא" </a:t>
            </a:r>
            <a:r>
              <a:rPr lang="he-IL" sz="1600" b="1" dirty="0"/>
              <a:t>נתיב מאיר, בירושלים,  ז' באייר תשי"ג </a:t>
            </a:r>
          </a:p>
        </p:txBody>
      </p:sp>
      <p:sp>
        <p:nvSpPr>
          <p:cNvPr id="6" name="תיבת טקסט 5">
            <a:extLst>
              <a:ext uri="{FF2B5EF4-FFF2-40B4-BE49-F238E27FC236}">
                <a16:creationId xmlns:a16="http://schemas.microsoft.com/office/drawing/2014/main" id="{8F87FA7D-4ADC-8FBF-99A4-3DF0DF5130B8}"/>
              </a:ext>
            </a:extLst>
          </p:cNvPr>
          <p:cNvSpPr txBox="1"/>
          <p:nvPr/>
        </p:nvSpPr>
        <p:spPr>
          <a:xfrm>
            <a:off x="4327727" y="67896"/>
            <a:ext cx="3536546" cy="338554"/>
          </a:xfrm>
          <a:prstGeom prst="rect">
            <a:avLst/>
          </a:prstGeom>
          <a:solidFill>
            <a:srgbClr val="FFFF00"/>
          </a:solidFill>
          <a:ln>
            <a:solidFill>
              <a:schemeClr val="tx1"/>
            </a:solidFill>
          </a:ln>
        </p:spPr>
        <p:txBody>
          <a:bodyPr wrap="none" rtlCol="1">
            <a:spAutoFit/>
          </a:bodyPr>
          <a:lstStyle/>
          <a:p>
            <a:r>
              <a:rPr lang="he-IL" sz="1600" b="1" dirty="0"/>
              <a:t>ארץ ישראל אינה סובלת שחיתות מוסרית</a:t>
            </a:r>
          </a:p>
        </p:txBody>
      </p:sp>
      <p:sp>
        <p:nvSpPr>
          <p:cNvPr id="2" name="תיבת טקסט 1">
            <a:extLst>
              <a:ext uri="{FF2B5EF4-FFF2-40B4-BE49-F238E27FC236}">
                <a16:creationId xmlns:a16="http://schemas.microsoft.com/office/drawing/2014/main" id="{2302000C-42EB-0B4E-3F19-3E7D406B8A52}"/>
              </a:ext>
            </a:extLst>
          </p:cNvPr>
          <p:cNvSpPr txBox="1"/>
          <p:nvPr/>
        </p:nvSpPr>
        <p:spPr>
          <a:xfrm>
            <a:off x="7516368" y="6451550"/>
            <a:ext cx="4565904" cy="338554"/>
          </a:xfrm>
          <a:prstGeom prst="rect">
            <a:avLst/>
          </a:prstGeom>
          <a:solidFill>
            <a:srgbClr val="AAE571"/>
          </a:solidFill>
          <a:ln>
            <a:solidFill>
              <a:schemeClr val="tx1"/>
            </a:solidFill>
          </a:ln>
        </p:spPr>
        <p:txBody>
          <a:bodyPr wrap="square" rtlCol="1">
            <a:spAutoFit/>
          </a:bodyPr>
          <a:lstStyle/>
          <a:p>
            <a:r>
              <a:rPr lang="he-IL" sz="1600" b="1" dirty="0"/>
              <a:t>וראו עוד להלן בקטע: "בְּכָל דּוֹר וָדוֹר </a:t>
            </a:r>
            <a:r>
              <a:rPr lang="he-IL" sz="1600" b="1" dirty="0" err="1"/>
              <a:t>חַיָּב</a:t>
            </a:r>
            <a:r>
              <a:rPr lang="he-IL" sz="1600" b="1" dirty="0"/>
              <a:t> אָדָם לִרְאוֹת"</a:t>
            </a:r>
          </a:p>
        </p:txBody>
      </p:sp>
    </p:spTree>
    <p:extLst>
      <p:ext uri="{BB962C8B-B14F-4D97-AF65-F5344CB8AC3E}">
        <p14:creationId xmlns:p14="http://schemas.microsoft.com/office/powerpoint/2010/main" val="1549428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D5460-3941-7B42-7037-F990FE74C7A7}"/>
            </a:ext>
          </a:extLst>
        </p:cNvPr>
        <p:cNvGrpSpPr/>
        <p:nvPr/>
      </p:nvGrpSpPr>
      <p:grpSpPr>
        <a:xfrm>
          <a:off x="0" y="0"/>
          <a:ext cx="0" cy="0"/>
          <a:chOff x="0" y="0"/>
          <a:chExt cx="0" cy="0"/>
        </a:xfrm>
      </p:grpSpPr>
      <p:sp>
        <p:nvSpPr>
          <p:cNvPr id="3" name="TextBox 1">
            <a:extLst>
              <a:ext uri="{FF2B5EF4-FFF2-40B4-BE49-F238E27FC236}">
                <a16:creationId xmlns:a16="http://schemas.microsoft.com/office/drawing/2014/main" id="{F6CAAC99-5403-B358-B56B-6DA60B557286}"/>
              </a:ext>
            </a:extLst>
          </p:cNvPr>
          <p:cNvSpPr txBox="1">
            <a:spLocks noChangeArrowheads="1"/>
          </p:cNvSpPr>
          <p:nvPr/>
        </p:nvSpPr>
        <p:spPr bwMode="auto">
          <a:xfrm>
            <a:off x="5667200" y="6461109"/>
            <a:ext cx="3728906" cy="30777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he-IL" altLang="he-IL" sz="1400" b="1" dirty="0">
                <a:solidFill>
                  <a:srgbClr val="000000"/>
                </a:solidFill>
              </a:rPr>
              <a:t>התפילה בנוסח הראשוני בכתב ידו של הרב הרצוג</a:t>
            </a:r>
          </a:p>
        </p:txBody>
      </p:sp>
      <p:sp>
        <p:nvSpPr>
          <p:cNvPr id="5" name="TextBox 1">
            <a:extLst>
              <a:ext uri="{FF2B5EF4-FFF2-40B4-BE49-F238E27FC236}">
                <a16:creationId xmlns:a16="http://schemas.microsoft.com/office/drawing/2014/main" id="{3C0B0868-7323-BCDF-ED7B-711A48FD6CE8}"/>
              </a:ext>
            </a:extLst>
          </p:cNvPr>
          <p:cNvSpPr txBox="1"/>
          <p:nvPr/>
        </p:nvSpPr>
        <p:spPr>
          <a:xfrm>
            <a:off x="5029041" y="174802"/>
            <a:ext cx="2133918" cy="338554"/>
          </a:xfrm>
          <a:prstGeom prst="rect">
            <a:avLst/>
          </a:prstGeom>
          <a:solidFill>
            <a:srgbClr val="FFFF00"/>
          </a:solidFill>
          <a:ln w="12700">
            <a:solidFill>
              <a:schemeClr val="tx1"/>
            </a:solidFill>
          </a:ln>
        </p:spPr>
        <p:txBody>
          <a:bodyPr wrap="none" rtlCol="1">
            <a:spAutoFit/>
          </a:bodyPr>
          <a:lstStyle/>
          <a:p>
            <a:r>
              <a:rPr lang="he-IL" sz="1600" b="1" dirty="0"/>
              <a:t>התפילה לשלום המדינה</a:t>
            </a:r>
            <a:endParaRPr lang="he-IL" sz="1600" b="1" dirty="0">
              <a:solidFill>
                <a:srgbClr val="FF0000"/>
              </a:solidFill>
            </a:endParaRPr>
          </a:p>
        </p:txBody>
      </p:sp>
      <p:pic>
        <p:nvPicPr>
          <p:cNvPr id="2" name="Picture 2" descr="C:\Users\123\Documents\Scan1649.jpg">
            <a:extLst>
              <a:ext uri="{FF2B5EF4-FFF2-40B4-BE49-F238E27FC236}">
                <a16:creationId xmlns:a16="http://schemas.microsoft.com/office/drawing/2014/main" id="{239C1194-4D1E-9389-CFF6-20D0C28DB4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2" t="61220" r="58450" b="3726"/>
          <a:stretch/>
        </p:blipFill>
        <p:spPr bwMode="auto">
          <a:xfrm>
            <a:off x="478751" y="993947"/>
            <a:ext cx="3602675" cy="528798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AF94BE79-D221-8584-E542-5E7F10C332CA}"/>
              </a:ext>
            </a:extLst>
          </p:cNvPr>
          <p:cNvSpPr txBox="1"/>
          <p:nvPr/>
        </p:nvSpPr>
        <p:spPr>
          <a:xfrm>
            <a:off x="1394345" y="6291832"/>
            <a:ext cx="1502334" cy="338554"/>
          </a:xfrm>
          <a:prstGeom prst="rect">
            <a:avLst/>
          </a:prstGeom>
          <a:noFill/>
          <a:ln w="38100">
            <a:noFill/>
          </a:ln>
        </p:spPr>
        <p:txBody>
          <a:bodyPr wrap="none" rtlCol="1">
            <a:spAutoFit/>
          </a:bodyPr>
          <a:lstStyle/>
          <a:p>
            <a:r>
              <a:rPr lang="he-IL" sz="1600" b="1" dirty="0"/>
              <a:t>פענוח כתב היד</a:t>
            </a:r>
          </a:p>
        </p:txBody>
      </p:sp>
      <p:pic>
        <p:nvPicPr>
          <p:cNvPr id="9" name="תמונה 8"/>
          <p:cNvPicPr>
            <a:picLocks noChangeAspect="1"/>
          </p:cNvPicPr>
          <p:nvPr/>
        </p:nvPicPr>
        <p:blipFill rotWithShape="1">
          <a:blip r:embed="rId3" cstate="print">
            <a:extLst>
              <a:ext uri="{28A0092B-C50C-407E-A947-70E740481C1C}">
                <a14:useLocalDpi xmlns:a14="http://schemas.microsoft.com/office/drawing/2010/main" val="0"/>
              </a:ext>
            </a:extLst>
          </a:blip>
          <a:srcRect l="29628" t="10623" r="20784" b="36380"/>
          <a:stretch/>
        </p:blipFill>
        <p:spPr>
          <a:xfrm rot="10800000">
            <a:off x="8315291" y="993948"/>
            <a:ext cx="3559122" cy="5376673"/>
          </a:xfrm>
          <a:prstGeom prst="rect">
            <a:avLst/>
          </a:prstGeom>
          <a:ln w="38100">
            <a:solidFill>
              <a:srgbClr val="0000FF"/>
            </a:solidFill>
          </a:ln>
        </p:spPr>
      </p:pic>
      <p:pic>
        <p:nvPicPr>
          <p:cNvPr id="10" name="תמונה 9"/>
          <p:cNvPicPr>
            <a:picLocks noChangeAspect="1"/>
          </p:cNvPicPr>
          <p:nvPr/>
        </p:nvPicPr>
        <p:blipFill rotWithShape="1">
          <a:blip r:embed="rId4" cstate="print">
            <a:extLst>
              <a:ext uri="{28A0092B-C50C-407E-A947-70E740481C1C}">
                <a14:useLocalDpi xmlns:a14="http://schemas.microsoft.com/office/drawing/2010/main" val="0"/>
              </a:ext>
            </a:extLst>
          </a:blip>
          <a:srcRect l="25541" t="47092" r="33654" b="18964"/>
          <a:stretch/>
        </p:blipFill>
        <p:spPr>
          <a:xfrm rot="5400000">
            <a:off x="5086829" y="745876"/>
            <a:ext cx="2821583" cy="3317728"/>
          </a:xfrm>
          <a:prstGeom prst="rect">
            <a:avLst/>
          </a:prstGeom>
          <a:ln w="38100">
            <a:solidFill>
              <a:srgbClr val="0000FF"/>
            </a:solidFill>
          </a:ln>
        </p:spPr>
      </p:pic>
      <p:sp>
        <p:nvSpPr>
          <p:cNvPr id="4" name="תיבת טקסט 3">
            <a:extLst>
              <a:ext uri="{FF2B5EF4-FFF2-40B4-BE49-F238E27FC236}">
                <a16:creationId xmlns:a16="http://schemas.microsoft.com/office/drawing/2014/main" id="{6571E862-DD0F-F9CF-B7A8-0A277A1127F5}"/>
              </a:ext>
            </a:extLst>
          </p:cNvPr>
          <p:cNvSpPr txBox="1"/>
          <p:nvPr/>
        </p:nvSpPr>
        <p:spPr>
          <a:xfrm>
            <a:off x="9387835" y="89114"/>
            <a:ext cx="2486578" cy="646331"/>
          </a:xfrm>
          <a:prstGeom prst="rect">
            <a:avLst/>
          </a:prstGeom>
          <a:solidFill>
            <a:srgbClr val="FFFF00"/>
          </a:solidFill>
          <a:ln w="38100">
            <a:solidFill>
              <a:srgbClr val="0000FF"/>
            </a:solidFill>
          </a:ln>
        </p:spPr>
        <p:txBody>
          <a:bodyPr wrap="none" rtlCol="1">
            <a:spAutoFit/>
          </a:bodyPr>
          <a:lstStyle/>
          <a:p>
            <a:r>
              <a:rPr lang="he-IL" b="1" dirty="0">
                <a:solidFill>
                  <a:srgbClr val="FF0000"/>
                </a:solidFill>
                <a:latin typeface="David" panose="020E0502060401010101" pitchFamily="34" charset="-79"/>
                <a:cs typeface="David" panose="020E0502060401010101" pitchFamily="34" charset="-79"/>
              </a:rPr>
              <a:t>דיינו – </a:t>
            </a:r>
          </a:p>
          <a:p>
            <a:r>
              <a:rPr lang="he-IL" b="1" dirty="0">
                <a:solidFill>
                  <a:srgbClr val="0000FF"/>
                </a:solidFill>
                <a:latin typeface="David" panose="020E0502060401010101" pitchFamily="34" charset="-79"/>
                <a:cs typeface="David" panose="020E0502060401010101" pitchFamily="34" charset="-79"/>
              </a:rPr>
              <a:t>[ונתן לנו את מדינת ישראל]</a:t>
            </a:r>
          </a:p>
        </p:txBody>
      </p:sp>
      <p:sp>
        <p:nvSpPr>
          <p:cNvPr id="7" name="תיבת טקסט 6">
            <a:extLst>
              <a:ext uri="{FF2B5EF4-FFF2-40B4-BE49-F238E27FC236}">
                <a16:creationId xmlns:a16="http://schemas.microsoft.com/office/drawing/2014/main" id="{C49F0AB1-BE03-837F-4D5E-D94AAE2E539D}"/>
              </a:ext>
            </a:extLst>
          </p:cNvPr>
          <p:cNvSpPr txBox="1"/>
          <p:nvPr/>
        </p:nvSpPr>
        <p:spPr>
          <a:xfrm>
            <a:off x="4512001" y="4554739"/>
            <a:ext cx="3647401" cy="1815882"/>
          </a:xfrm>
          <a:prstGeom prst="rect">
            <a:avLst/>
          </a:prstGeom>
          <a:solidFill>
            <a:srgbClr val="AAE571"/>
          </a:solidFill>
          <a:ln>
            <a:solidFill>
              <a:schemeClr val="tx1"/>
            </a:solidFill>
          </a:ln>
        </p:spPr>
        <p:txBody>
          <a:bodyPr wrap="square" rtlCol="1">
            <a:spAutoFit/>
          </a:bodyPr>
          <a:lstStyle/>
          <a:p>
            <a:r>
              <a:rPr lang="he-IL" sz="1600" b="1" dirty="0"/>
              <a:t>וראו עוד לעיל בקטע:</a:t>
            </a:r>
          </a:p>
          <a:p>
            <a:r>
              <a:rPr lang="he-IL" sz="1600" b="1" dirty="0"/>
              <a:t>"בָּרוּךְ שׁוֹמֵר הַבְטָחָתוֹ לְיִשְׂרָאֵל, בָּרוּךְ הוּא"</a:t>
            </a:r>
          </a:p>
          <a:p>
            <a:r>
              <a:rPr lang="he-IL" sz="1600" b="1" dirty="0"/>
              <a:t>ולהלן בקטעים: </a:t>
            </a:r>
          </a:p>
          <a:p>
            <a:r>
              <a:rPr lang="he-IL" sz="1600" b="1" dirty="0"/>
              <a:t>"לפיכך אנחנו חייבים להודות"</a:t>
            </a:r>
          </a:p>
          <a:p>
            <a:r>
              <a:rPr lang="he-IL" sz="1600" b="1" dirty="0"/>
              <a:t>"יַגִּיעֵנוּ לְמוֹעֲדִים וְלִרְגָלִים אֲחֵרִים"</a:t>
            </a:r>
          </a:p>
          <a:p>
            <a:r>
              <a:rPr lang="he-IL" sz="1600" b="1" dirty="0"/>
              <a:t>"נִשְׁמַת כָּל חַי"</a:t>
            </a:r>
          </a:p>
          <a:p>
            <a:r>
              <a:rPr lang="he-IL" sz="1600" b="1" dirty="0"/>
              <a:t>"נִרְצָה"</a:t>
            </a:r>
          </a:p>
        </p:txBody>
      </p:sp>
      <p:pic>
        <p:nvPicPr>
          <p:cNvPr id="11" name="תמונה 10">
            <a:extLst>
              <a:ext uri="{FF2B5EF4-FFF2-40B4-BE49-F238E27FC236}">
                <a16:creationId xmlns:a16="http://schemas.microsoft.com/office/drawing/2014/main" id="{BA1BDD2B-D7DA-0C4A-49F8-25D831C223BD}"/>
              </a:ext>
            </a:extLst>
          </p:cNvPr>
          <p:cNvPicPr>
            <a:picLocks noChangeAspect="1"/>
          </p:cNvPicPr>
          <p:nvPr/>
        </p:nvPicPr>
        <p:blipFill>
          <a:blip r:embed="rId5"/>
          <a:stretch>
            <a:fillRect/>
          </a:stretch>
        </p:blipFill>
        <p:spPr>
          <a:xfrm>
            <a:off x="5422333" y="2907747"/>
            <a:ext cx="1347333" cy="1042506"/>
          </a:xfrm>
          <a:prstGeom prst="rect">
            <a:avLst/>
          </a:prstGeom>
        </p:spPr>
      </p:pic>
      <p:sp>
        <p:nvSpPr>
          <p:cNvPr id="12" name="תיבת טקסט 11">
            <a:extLst>
              <a:ext uri="{FF2B5EF4-FFF2-40B4-BE49-F238E27FC236}">
                <a16:creationId xmlns:a16="http://schemas.microsoft.com/office/drawing/2014/main" id="{DA771AA2-6922-B3CF-875C-D8D2ADD1DB2C}"/>
              </a:ext>
            </a:extLst>
          </p:cNvPr>
          <p:cNvSpPr txBox="1"/>
          <p:nvPr/>
        </p:nvSpPr>
        <p:spPr>
          <a:xfrm>
            <a:off x="11080630" y="2525530"/>
            <a:ext cx="248786" cy="369332"/>
          </a:xfrm>
          <a:prstGeom prst="rect">
            <a:avLst/>
          </a:prstGeom>
          <a:noFill/>
        </p:spPr>
        <p:txBody>
          <a:bodyPr wrap="none" rtlCol="1">
            <a:spAutoFit/>
          </a:bodyPr>
          <a:lstStyle/>
          <a:p>
            <a:r>
              <a:rPr lang="he-IL" dirty="0"/>
              <a:t> </a:t>
            </a:r>
          </a:p>
        </p:txBody>
      </p:sp>
    </p:spTree>
    <p:extLst>
      <p:ext uri="{BB962C8B-B14F-4D97-AF65-F5344CB8AC3E}">
        <p14:creationId xmlns:p14="http://schemas.microsoft.com/office/powerpoint/2010/main" val="3234120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9942-A846-5D7A-A520-9ADE7C3C5046}"/>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6B357F64-C6E7-692E-37E6-BB62AEF616E6}"/>
              </a:ext>
            </a:extLst>
          </p:cNvPr>
          <p:cNvPicPr>
            <a:picLocks noChangeAspect="1"/>
          </p:cNvPicPr>
          <p:nvPr/>
        </p:nvPicPr>
        <p:blipFill>
          <a:blip r:embed="rId2"/>
          <a:srcRect l="33805" t="10576" r="33566" b="12341"/>
          <a:stretch/>
        </p:blipFill>
        <p:spPr>
          <a:xfrm>
            <a:off x="2023442" y="498644"/>
            <a:ext cx="2896842" cy="6265088"/>
          </a:xfrm>
          <a:prstGeom prst="rect">
            <a:avLst/>
          </a:prstGeom>
          <a:ln w="38100">
            <a:solidFill>
              <a:srgbClr val="0000FF"/>
            </a:solidFill>
          </a:ln>
        </p:spPr>
      </p:pic>
      <p:pic>
        <p:nvPicPr>
          <p:cNvPr id="2" name="תמונה 1">
            <a:extLst>
              <a:ext uri="{FF2B5EF4-FFF2-40B4-BE49-F238E27FC236}">
                <a16:creationId xmlns:a16="http://schemas.microsoft.com/office/drawing/2014/main" id="{9BA852C4-0CE3-34C4-9211-FE35A587C989}"/>
              </a:ext>
            </a:extLst>
          </p:cNvPr>
          <p:cNvPicPr>
            <a:picLocks noChangeAspect="1"/>
          </p:cNvPicPr>
          <p:nvPr/>
        </p:nvPicPr>
        <p:blipFill>
          <a:blip r:embed="rId2"/>
          <a:srcRect l="67371" t="58939" r="1037"/>
          <a:stretch/>
        </p:blipFill>
        <p:spPr>
          <a:xfrm>
            <a:off x="5153649" y="498644"/>
            <a:ext cx="2993668" cy="3562049"/>
          </a:xfrm>
          <a:prstGeom prst="rect">
            <a:avLst/>
          </a:prstGeom>
          <a:ln w="38100">
            <a:solidFill>
              <a:srgbClr val="0000FF"/>
            </a:solidFill>
          </a:ln>
        </p:spPr>
      </p:pic>
      <p:sp>
        <p:nvSpPr>
          <p:cNvPr id="3" name="תיבת טקסט 2">
            <a:extLst>
              <a:ext uri="{FF2B5EF4-FFF2-40B4-BE49-F238E27FC236}">
                <a16:creationId xmlns:a16="http://schemas.microsoft.com/office/drawing/2014/main" id="{74209019-9504-AAF0-A5CD-D1109831488F}"/>
              </a:ext>
            </a:extLst>
          </p:cNvPr>
          <p:cNvSpPr txBox="1"/>
          <p:nvPr/>
        </p:nvSpPr>
        <p:spPr>
          <a:xfrm>
            <a:off x="0" y="6519446"/>
            <a:ext cx="2052072" cy="338554"/>
          </a:xfrm>
          <a:prstGeom prst="rect">
            <a:avLst/>
          </a:prstGeom>
          <a:noFill/>
        </p:spPr>
        <p:txBody>
          <a:bodyPr wrap="square" rtlCol="1">
            <a:spAutoFit/>
          </a:bodyPr>
          <a:lstStyle/>
          <a:p>
            <a:r>
              <a:rPr lang="he-IL" sz="1600" b="1" dirty="0"/>
              <a:t>הצפה, י"ד ניסן תרצ"ט</a:t>
            </a:r>
          </a:p>
        </p:txBody>
      </p:sp>
      <p:sp>
        <p:nvSpPr>
          <p:cNvPr id="5" name="תיבת טקסט 4">
            <a:extLst>
              <a:ext uri="{FF2B5EF4-FFF2-40B4-BE49-F238E27FC236}">
                <a16:creationId xmlns:a16="http://schemas.microsoft.com/office/drawing/2014/main" id="{D1F98A52-1774-B47C-9FB9-FCFB78B786F3}"/>
              </a:ext>
            </a:extLst>
          </p:cNvPr>
          <p:cNvSpPr txBox="1"/>
          <p:nvPr/>
        </p:nvSpPr>
        <p:spPr>
          <a:xfrm>
            <a:off x="8380682" y="65822"/>
            <a:ext cx="3589821" cy="1754326"/>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רַבָּן גַּמְלִיאֵל הָיָה אוֹמֵר: כָּל שֶׁלֹּא אָמַר שְׁלשָׁה דְּבָרִים אֵלּוּ בַּפֶּסַח, לֹא יָצָא יְדֵי חוֹבָתוֹ, </a:t>
            </a:r>
            <a:r>
              <a:rPr lang="he-IL" b="1" i="0" dirty="0">
                <a:solidFill>
                  <a:srgbClr val="202122"/>
                </a:solidFill>
                <a:effectLst/>
                <a:latin typeface="David" panose="020E0502060401010101" pitchFamily="34" charset="-79"/>
                <a:cs typeface="David" panose="020E0502060401010101" pitchFamily="34" charset="-79"/>
              </a:rPr>
              <a:t>וְאֵלּוּ הֵן: </a:t>
            </a:r>
            <a:r>
              <a:rPr lang="he-IL" b="1" i="0" dirty="0">
                <a:solidFill>
                  <a:srgbClr val="0000FF"/>
                </a:solidFill>
                <a:effectLst/>
                <a:latin typeface="David" panose="020E0502060401010101" pitchFamily="34" charset="-79"/>
                <a:cs typeface="David" panose="020E0502060401010101" pitchFamily="34" charset="-79"/>
              </a:rPr>
              <a:t>פֶּסַח, </a:t>
            </a:r>
            <a:r>
              <a:rPr lang="he-IL" b="1" i="0" dirty="0">
                <a:solidFill>
                  <a:srgbClr val="202122"/>
                </a:solidFill>
                <a:effectLst/>
                <a:latin typeface="David" panose="020E0502060401010101" pitchFamily="34" charset="-79"/>
                <a:cs typeface="David" panose="020E0502060401010101" pitchFamily="34" charset="-79"/>
              </a:rPr>
              <a:t>מַצָה, וּמָרוֹר.</a:t>
            </a:r>
          </a:p>
          <a:p>
            <a:endParaRPr lang="he-IL" b="1" i="0" dirty="0">
              <a:solidFill>
                <a:srgbClr val="202122"/>
              </a:solidFill>
              <a:effectLst/>
              <a:latin typeface="David" panose="020E0502060401010101" pitchFamily="34" charset="-79"/>
              <a:cs typeface="David" panose="020E0502060401010101" pitchFamily="34" charset="-79"/>
            </a:endParaRPr>
          </a:p>
          <a:p>
            <a:r>
              <a:rPr lang="he-IL" b="1" i="0" dirty="0">
                <a:solidFill>
                  <a:srgbClr val="0000FF"/>
                </a:solidFill>
                <a:effectLst/>
                <a:latin typeface="David" panose="020E0502060401010101" pitchFamily="34" charset="-79"/>
                <a:cs typeface="David" panose="020E0502060401010101" pitchFamily="34" charset="-79"/>
              </a:rPr>
              <a:t>פֶּסַח שֶׁהָיוּ אֲבוֹתֵינוּ אוֹכְלִים בִּזְמַן שֶׁבֵּית הַמִּקְדָּשׁ הָיָה קַיָּם, עַל שׁוּם מָה?</a:t>
            </a:r>
          </a:p>
        </p:txBody>
      </p:sp>
      <p:sp>
        <p:nvSpPr>
          <p:cNvPr id="4" name="תיבת טקסט 3">
            <a:extLst>
              <a:ext uri="{FF2B5EF4-FFF2-40B4-BE49-F238E27FC236}">
                <a16:creationId xmlns:a16="http://schemas.microsoft.com/office/drawing/2014/main" id="{93ECE5B2-CB79-0155-D246-CADE380B7F17}"/>
              </a:ext>
            </a:extLst>
          </p:cNvPr>
          <p:cNvSpPr txBox="1"/>
          <p:nvPr/>
        </p:nvSpPr>
        <p:spPr>
          <a:xfrm>
            <a:off x="3518297" y="65822"/>
            <a:ext cx="2803973" cy="338554"/>
          </a:xfrm>
          <a:prstGeom prst="rect">
            <a:avLst/>
          </a:prstGeom>
          <a:solidFill>
            <a:srgbClr val="FFFF00"/>
          </a:solidFill>
          <a:ln w="12700">
            <a:solidFill>
              <a:schemeClr val="tx1"/>
            </a:solidFill>
          </a:ln>
        </p:spPr>
        <p:txBody>
          <a:bodyPr wrap="none" rtlCol="1">
            <a:spAutoFit/>
          </a:bodyPr>
          <a:lstStyle/>
          <a:p>
            <a:r>
              <a:rPr lang="he-IL" sz="1600" b="1" dirty="0"/>
              <a:t>קורבן הפסח - ביטול עבודה זרה</a:t>
            </a:r>
          </a:p>
        </p:txBody>
      </p:sp>
    </p:spTree>
    <p:extLst>
      <p:ext uri="{BB962C8B-B14F-4D97-AF65-F5344CB8AC3E}">
        <p14:creationId xmlns:p14="http://schemas.microsoft.com/office/powerpoint/2010/main" val="1352537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99CFC-0937-EA2C-56D3-841BF9360974}"/>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6DD9E665-DE54-D544-2E4D-22BED1439F13}"/>
              </a:ext>
            </a:extLst>
          </p:cNvPr>
          <p:cNvPicPr>
            <a:picLocks noChangeAspect="1"/>
          </p:cNvPicPr>
          <p:nvPr/>
        </p:nvPicPr>
        <p:blipFill>
          <a:blip r:embed="rId2"/>
          <a:stretch>
            <a:fillRect/>
          </a:stretch>
        </p:blipFill>
        <p:spPr>
          <a:xfrm rot="5400000">
            <a:off x="7381307" y="302412"/>
            <a:ext cx="3208144" cy="6147585"/>
          </a:xfrm>
          <a:prstGeom prst="rect">
            <a:avLst/>
          </a:prstGeom>
          <a:ln w="38100">
            <a:solidFill>
              <a:srgbClr val="0000FF"/>
            </a:solidFill>
          </a:ln>
        </p:spPr>
      </p:pic>
      <p:sp>
        <p:nvSpPr>
          <p:cNvPr id="2" name="תיבת טקסט 1">
            <a:extLst>
              <a:ext uri="{FF2B5EF4-FFF2-40B4-BE49-F238E27FC236}">
                <a16:creationId xmlns:a16="http://schemas.microsoft.com/office/drawing/2014/main" id="{FBA929A5-B2A5-3229-B0A7-0198436CC8AA}"/>
              </a:ext>
            </a:extLst>
          </p:cNvPr>
          <p:cNvSpPr txBox="1"/>
          <p:nvPr/>
        </p:nvSpPr>
        <p:spPr>
          <a:xfrm>
            <a:off x="5757671" y="5071717"/>
            <a:ext cx="4027064" cy="338554"/>
          </a:xfrm>
          <a:prstGeom prst="rect">
            <a:avLst/>
          </a:prstGeom>
          <a:noFill/>
          <a:ln w="38100">
            <a:noFill/>
          </a:ln>
        </p:spPr>
        <p:txBody>
          <a:bodyPr wrap="none" rtlCol="1">
            <a:spAutoFit/>
          </a:bodyPr>
          <a:lstStyle/>
          <a:p>
            <a:r>
              <a:rPr lang="he-IL" sz="1600" b="1" dirty="0"/>
              <a:t>הרב שמואל </a:t>
            </a:r>
            <a:r>
              <a:rPr lang="he-IL" sz="1600" b="1" dirty="0" err="1"/>
              <a:t>אבידור</a:t>
            </a:r>
            <a:r>
              <a:rPr lang="he-IL" sz="1600" b="1" dirty="0"/>
              <a:t> הכהן, יחיד בדורו, עמ' 134</a:t>
            </a:r>
          </a:p>
        </p:txBody>
      </p:sp>
      <p:sp>
        <p:nvSpPr>
          <p:cNvPr id="4" name="תיבת טקסט 3">
            <a:extLst>
              <a:ext uri="{FF2B5EF4-FFF2-40B4-BE49-F238E27FC236}">
                <a16:creationId xmlns:a16="http://schemas.microsoft.com/office/drawing/2014/main" id="{93D9D56D-99A4-F3D8-6857-962FEBBABBC4}"/>
              </a:ext>
            </a:extLst>
          </p:cNvPr>
          <p:cNvSpPr txBox="1"/>
          <p:nvPr/>
        </p:nvSpPr>
        <p:spPr>
          <a:xfrm>
            <a:off x="6834126" y="1263182"/>
            <a:ext cx="4302505" cy="338554"/>
          </a:xfrm>
          <a:prstGeom prst="rect">
            <a:avLst/>
          </a:prstGeom>
          <a:solidFill>
            <a:srgbClr val="FFFF00"/>
          </a:solidFill>
          <a:ln w="12700">
            <a:solidFill>
              <a:schemeClr val="tx1"/>
            </a:solidFill>
          </a:ln>
        </p:spPr>
        <p:txBody>
          <a:bodyPr wrap="square" rtlCol="1">
            <a:spAutoFit/>
          </a:bodyPr>
          <a:lstStyle/>
          <a:p>
            <a:r>
              <a:rPr lang="he-IL" sz="1600" b="1" dirty="0"/>
              <a:t>דיון על היתר אכילת קטניות בפסח שהוביל לחתונה</a:t>
            </a:r>
          </a:p>
        </p:txBody>
      </p:sp>
      <p:pic>
        <p:nvPicPr>
          <p:cNvPr id="5" name="Picture 4" descr="B711771E">
            <a:extLst>
              <a:ext uri="{FF2B5EF4-FFF2-40B4-BE49-F238E27FC236}">
                <a16:creationId xmlns:a16="http://schemas.microsoft.com/office/drawing/2014/main" id="{50D6E27A-7F67-8F3B-F555-16F2086B9BDD}"/>
              </a:ext>
            </a:extLst>
          </p:cNvPr>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1013207" y="1632105"/>
            <a:ext cx="3723385" cy="4954096"/>
          </a:xfrm>
          <a:prstGeom prst="rect">
            <a:avLst/>
          </a:prstGeom>
          <a:noFill/>
          <a:ln w="38100">
            <a:solidFill>
              <a:srgbClr val="0000FF"/>
            </a:solidFill>
            <a:miter lim="800000"/>
            <a:headEnd/>
            <a:tailEnd/>
          </a:ln>
        </p:spPr>
      </p:pic>
      <p:sp>
        <p:nvSpPr>
          <p:cNvPr id="7" name="Text Box 8">
            <a:extLst>
              <a:ext uri="{FF2B5EF4-FFF2-40B4-BE49-F238E27FC236}">
                <a16:creationId xmlns:a16="http://schemas.microsoft.com/office/drawing/2014/main" id="{36A83126-B945-1894-01A6-09193EED78F6}"/>
              </a:ext>
            </a:extLst>
          </p:cNvPr>
          <p:cNvSpPr txBox="1">
            <a:spLocks noChangeArrowheads="1"/>
          </p:cNvSpPr>
          <p:nvPr/>
        </p:nvSpPr>
        <p:spPr bwMode="auto">
          <a:xfrm>
            <a:off x="828381" y="169456"/>
            <a:ext cx="4527201" cy="338554"/>
          </a:xfrm>
          <a:prstGeom prst="rect">
            <a:avLst/>
          </a:prstGeom>
          <a:solidFill>
            <a:srgbClr val="FFFF00"/>
          </a:solidFill>
          <a:ln w="38100">
            <a:solidFill>
              <a:srgbClr val="0000FF"/>
            </a:solidFill>
            <a:miter lim="800000"/>
            <a:headEnd/>
            <a:tailEnd/>
          </a:ln>
          <a:effectLst/>
        </p:spPr>
        <p:txBody>
          <a:bodyPr wrap="none">
            <a:spAutoFit/>
          </a:bodyPr>
          <a:lstStyle/>
          <a:p>
            <a:r>
              <a:rPr lang="he-IL" sz="1600" b="1" dirty="0"/>
              <a:t>היתר אכילת קטניות בפסח במלחמת השחרור, תש"ח</a:t>
            </a:r>
            <a:endParaRPr lang="en-US" sz="1600" b="1" dirty="0"/>
          </a:p>
        </p:txBody>
      </p:sp>
      <p:sp>
        <p:nvSpPr>
          <p:cNvPr id="8" name="תיבת טקסט 7">
            <a:extLst>
              <a:ext uri="{FF2B5EF4-FFF2-40B4-BE49-F238E27FC236}">
                <a16:creationId xmlns:a16="http://schemas.microsoft.com/office/drawing/2014/main" id="{78E17497-3649-7F7E-BDAF-5DF9A9840216}"/>
              </a:ext>
            </a:extLst>
          </p:cNvPr>
          <p:cNvSpPr txBox="1"/>
          <p:nvPr/>
        </p:nvSpPr>
        <p:spPr>
          <a:xfrm>
            <a:off x="208994" y="169456"/>
            <a:ext cx="11774011" cy="923330"/>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רַבָּן גַּמְלִיאֵל הָיָה אוֹמֵר: כָּל שֶׁלֹּא אָמַר שְׁלשָׁה דְּבָרִים אֵלּוּ בַּפֶּסַח, לֹא יָצָא יְדֵי חוֹבָתוֹ, </a:t>
            </a:r>
            <a:r>
              <a:rPr lang="he-IL" b="1" i="0" dirty="0">
                <a:solidFill>
                  <a:srgbClr val="202122"/>
                </a:solidFill>
                <a:effectLst/>
                <a:latin typeface="David" panose="020E0502060401010101" pitchFamily="34" charset="-79"/>
                <a:cs typeface="David" panose="020E0502060401010101" pitchFamily="34" charset="-79"/>
              </a:rPr>
              <a:t>וְאֵלּוּ הֵן: פ</a:t>
            </a:r>
            <a:r>
              <a:rPr lang="he-IL" b="1" i="0" dirty="0">
                <a:effectLst/>
                <a:latin typeface="David" panose="020E0502060401010101" pitchFamily="34" charset="-79"/>
                <a:cs typeface="David" panose="020E0502060401010101" pitchFamily="34" charset="-79"/>
              </a:rPr>
              <a:t>ֶּסַח</a:t>
            </a:r>
            <a:r>
              <a:rPr lang="he-IL" b="1" i="0" dirty="0">
                <a:solidFill>
                  <a:srgbClr val="0000FF"/>
                </a:solidFill>
                <a:effectLst/>
                <a:latin typeface="David" panose="020E0502060401010101" pitchFamily="34" charset="-79"/>
                <a:cs typeface="David" panose="020E0502060401010101" pitchFamily="34" charset="-79"/>
              </a:rPr>
              <a:t>, מַצָה</a:t>
            </a:r>
            <a:r>
              <a:rPr lang="he-IL" b="1" i="0" dirty="0">
                <a:solidFill>
                  <a:srgbClr val="202122"/>
                </a:solidFill>
                <a:effectLst/>
                <a:latin typeface="David" panose="020E0502060401010101" pitchFamily="34" charset="-79"/>
                <a:cs typeface="David" panose="020E0502060401010101" pitchFamily="34" charset="-79"/>
              </a:rPr>
              <a:t>, וּמָרוֹר.</a:t>
            </a:r>
          </a:p>
          <a:p>
            <a:r>
              <a:rPr lang="he-IL" b="1" i="0" dirty="0">
                <a:solidFill>
                  <a:srgbClr val="0000FF"/>
                </a:solidFill>
                <a:effectLst/>
                <a:latin typeface="David" panose="020E0502060401010101" pitchFamily="34" charset="-79"/>
                <a:cs typeface="David" panose="020E0502060401010101" pitchFamily="34" charset="-79"/>
              </a:rPr>
              <a:t>מַצָּה זוֹ שֶׁאָנוּ אוֹכְלִים, עַל שׁוּם מָה?</a:t>
            </a:r>
            <a:r>
              <a:rPr lang="he-IL" b="1" i="0" dirty="0">
                <a:solidFill>
                  <a:srgbClr val="202122"/>
                </a:solidFill>
                <a:effectLst/>
                <a:latin typeface="David" panose="020E0502060401010101" pitchFamily="34" charset="-79"/>
                <a:cs typeface="David" panose="020E0502060401010101" pitchFamily="34" charset="-79"/>
              </a:rPr>
              <a:t> עַל שׁוּם שֶׁלֹא הִסְפִּיק בְּצֵקָם שֶׁל אֲבוֹתֵינוּ ל</a:t>
            </a:r>
            <a:r>
              <a:rPr lang="he-IL" b="1" i="0" dirty="0">
                <a:solidFill>
                  <a:srgbClr val="0000FF"/>
                </a:solidFill>
                <a:effectLst/>
                <a:latin typeface="David" panose="020E0502060401010101" pitchFamily="34" charset="-79"/>
                <a:cs typeface="David" panose="020E0502060401010101" pitchFamily="34" charset="-79"/>
              </a:rPr>
              <a:t>ְהַחֲמִיץ</a:t>
            </a:r>
            <a:r>
              <a:rPr lang="he-IL" b="1" i="0" dirty="0">
                <a:solidFill>
                  <a:srgbClr val="202122"/>
                </a:solidFill>
                <a:effectLst/>
                <a:latin typeface="David" panose="020E0502060401010101" pitchFamily="34" charset="-79"/>
                <a:cs typeface="David" panose="020E0502060401010101" pitchFamily="34" charset="-79"/>
              </a:rPr>
              <a:t> עַד שֶׁנִּגְלָה עֲלֵיהֶם מֶלֶךְ מַלְכֵי הַמְּלָכִים, הַקָּדוֹשׁ בָּרוּךְ הוּא, וּגְאָלָם, שֶׁנֶּאֱמַר: וַיֹּאפוּ אֶת הַבָּצֵק אֲשֶׁר הוֹצִיאוּ מִמִּצְרַיִם עֻגֹת מַצּוֹת, </a:t>
            </a:r>
            <a:r>
              <a:rPr lang="he-IL" b="1" i="0" dirty="0">
                <a:solidFill>
                  <a:srgbClr val="0000FF"/>
                </a:solidFill>
                <a:effectLst/>
                <a:latin typeface="David" panose="020E0502060401010101" pitchFamily="34" charset="-79"/>
                <a:cs typeface="David" panose="020E0502060401010101" pitchFamily="34" charset="-79"/>
              </a:rPr>
              <a:t>כִּי לֹא חָמֵץ</a:t>
            </a:r>
            <a:r>
              <a:rPr lang="he-IL" b="1" i="0" dirty="0">
                <a:solidFill>
                  <a:srgbClr val="202122"/>
                </a:solidFill>
                <a:effectLst/>
                <a:latin typeface="David" panose="020E0502060401010101" pitchFamily="34" charset="-79"/>
                <a:cs typeface="David" panose="020E0502060401010101" pitchFamily="34" charset="-79"/>
              </a:rPr>
              <a:t>, כִּי גֹרְשׁוּ מִמִּצְרַיִם וְלֹא יָכְלוּ לְהִתְמַהְמֵהַּ, וְגַּם צֵדָה לֹא עָשׂו לָהֶם.</a:t>
            </a:r>
          </a:p>
        </p:txBody>
      </p:sp>
      <p:sp>
        <p:nvSpPr>
          <p:cNvPr id="6" name="תיבת טקסט 5">
            <a:extLst>
              <a:ext uri="{FF2B5EF4-FFF2-40B4-BE49-F238E27FC236}">
                <a16:creationId xmlns:a16="http://schemas.microsoft.com/office/drawing/2014/main" id="{BD237776-819A-EDFB-35C1-767537EEBE58}"/>
              </a:ext>
            </a:extLst>
          </p:cNvPr>
          <p:cNvSpPr txBox="1"/>
          <p:nvPr/>
        </p:nvSpPr>
        <p:spPr>
          <a:xfrm>
            <a:off x="923884" y="1193168"/>
            <a:ext cx="3902030" cy="338554"/>
          </a:xfrm>
          <a:prstGeom prst="rect">
            <a:avLst/>
          </a:prstGeom>
          <a:solidFill>
            <a:srgbClr val="FFFF00"/>
          </a:solidFill>
          <a:ln w="12700">
            <a:solidFill>
              <a:schemeClr val="tx1"/>
            </a:solidFill>
          </a:ln>
        </p:spPr>
        <p:txBody>
          <a:bodyPr wrap="none" rtlCol="1">
            <a:spAutoFit/>
          </a:bodyPr>
          <a:lstStyle/>
          <a:p>
            <a:r>
              <a:rPr lang="he-IL" sz="1600" b="1" dirty="0"/>
              <a:t>היתר אכילת קטניות בפסח במלחמת השחרור</a:t>
            </a:r>
          </a:p>
        </p:txBody>
      </p:sp>
    </p:spTree>
    <p:extLst>
      <p:ext uri="{BB962C8B-B14F-4D97-AF65-F5344CB8AC3E}">
        <p14:creationId xmlns:p14="http://schemas.microsoft.com/office/powerpoint/2010/main" val="3851040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80F74C6-1532-7660-654D-B700AD556C18}"/>
              </a:ext>
            </a:extLst>
          </p:cNvPr>
          <p:cNvPicPr>
            <a:picLocks noChangeAspect="1"/>
          </p:cNvPicPr>
          <p:nvPr/>
        </p:nvPicPr>
        <p:blipFill>
          <a:blip r:embed="rId2"/>
          <a:srcRect l="49018" t="12954"/>
          <a:stretch/>
        </p:blipFill>
        <p:spPr>
          <a:xfrm>
            <a:off x="6854857" y="1353844"/>
            <a:ext cx="2816938" cy="5368672"/>
          </a:xfrm>
          <a:prstGeom prst="rect">
            <a:avLst/>
          </a:prstGeom>
          <a:ln w="38100">
            <a:solidFill>
              <a:srgbClr val="0000FF"/>
            </a:solidFill>
          </a:ln>
        </p:spPr>
      </p:pic>
      <p:pic>
        <p:nvPicPr>
          <p:cNvPr id="2" name="תמונה 1">
            <a:extLst>
              <a:ext uri="{FF2B5EF4-FFF2-40B4-BE49-F238E27FC236}">
                <a16:creationId xmlns:a16="http://schemas.microsoft.com/office/drawing/2014/main" id="{750C2F15-9E27-AA2F-98A0-237CE52751F9}"/>
              </a:ext>
            </a:extLst>
          </p:cNvPr>
          <p:cNvPicPr>
            <a:picLocks noChangeAspect="1"/>
          </p:cNvPicPr>
          <p:nvPr/>
        </p:nvPicPr>
        <p:blipFill>
          <a:blip r:embed="rId3"/>
          <a:srcRect l="51551" t="1924"/>
          <a:stretch/>
        </p:blipFill>
        <p:spPr>
          <a:xfrm>
            <a:off x="2477930" y="1353844"/>
            <a:ext cx="2859214" cy="3820775"/>
          </a:xfrm>
          <a:prstGeom prst="rect">
            <a:avLst/>
          </a:prstGeom>
          <a:ln w="38100">
            <a:solidFill>
              <a:srgbClr val="0000FF"/>
            </a:solidFill>
          </a:ln>
        </p:spPr>
      </p:pic>
      <p:sp>
        <p:nvSpPr>
          <p:cNvPr id="7" name="תיבת טקסט 6">
            <a:extLst>
              <a:ext uri="{FF2B5EF4-FFF2-40B4-BE49-F238E27FC236}">
                <a16:creationId xmlns:a16="http://schemas.microsoft.com/office/drawing/2014/main" id="{2F060AB3-E11E-D1C5-4E29-069E52818E79}"/>
              </a:ext>
            </a:extLst>
          </p:cNvPr>
          <p:cNvSpPr txBox="1"/>
          <p:nvPr/>
        </p:nvSpPr>
        <p:spPr>
          <a:xfrm>
            <a:off x="2355614" y="5165602"/>
            <a:ext cx="2052072" cy="338554"/>
          </a:xfrm>
          <a:prstGeom prst="rect">
            <a:avLst/>
          </a:prstGeom>
          <a:noFill/>
        </p:spPr>
        <p:txBody>
          <a:bodyPr wrap="square" rtlCol="1">
            <a:spAutoFit/>
          </a:bodyPr>
          <a:lstStyle/>
          <a:p>
            <a:r>
              <a:rPr lang="he-IL" sz="1600" b="1" dirty="0"/>
              <a:t>הצפה, י"ד ניסן תש"ב</a:t>
            </a:r>
          </a:p>
        </p:txBody>
      </p:sp>
      <p:sp>
        <p:nvSpPr>
          <p:cNvPr id="4" name="תיבת טקסט 3">
            <a:extLst>
              <a:ext uri="{FF2B5EF4-FFF2-40B4-BE49-F238E27FC236}">
                <a16:creationId xmlns:a16="http://schemas.microsoft.com/office/drawing/2014/main" id="{EA8F91DD-F868-63BE-8D0B-E6B5209D4D9D}"/>
              </a:ext>
            </a:extLst>
          </p:cNvPr>
          <p:cNvSpPr txBox="1"/>
          <p:nvPr/>
        </p:nvSpPr>
        <p:spPr>
          <a:xfrm>
            <a:off x="828583" y="135485"/>
            <a:ext cx="11076905" cy="646331"/>
          </a:xfrm>
          <a:prstGeom prst="rect">
            <a:avLst/>
          </a:prstGeom>
          <a:solidFill>
            <a:srgbClr val="FFFF00"/>
          </a:solidFill>
          <a:ln w="38100">
            <a:solidFill>
              <a:srgbClr val="0000FF"/>
            </a:solidFill>
          </a:ln>
        </p:spPr>
        <p:txBody>
          <a:bodyPr wrap="square">
            <a:spAutoFit/>
          </a:bodyPr>
          <a:lstStyle/>
          <a:p>
            <a:r>
              <a:rPr lang="he-IL" b="1" i="0" dirty="0">
                <a:solidFill>
                  <a:srgbClr val="FF0000"/>
                </a:solidFill>
                <a:effectLst/>
                <a:latin typeface="David" panose="020E0502060401010101" pitchFamily="34" charset="-79"/>
                <a:cs typeface="David" panose="020E0502060401010101" pitchFamily="34" charset="-79"/>
              </a:rPr>
              <a:t>רַבָּן גַּמְלִיאֵל הָיָה אוֹמֵר: כָּל שֶׁלֹּא אָמַר שְׁלשָׁה דְּבָרִים אֵלּוּ בַּפֶּסַח, לֹא יָצָא יְדֵי חוֹבָתוֹ, </a:t>
            </a:r>
            <a:r>
              <a:rPr lang="he-IL" b="1" i="0" dirty="0">
                <a:solidFill>
                  <a:srgbClr val="202122"/>
                </a:solidFill>
                <a:effectLst/>
                <a:latin typeface="David" panose="020E0502060401010101" pitchFamily="34" charset="-79"/>
                <a:cs typeface="David" panose="020E0502060401010101" pitchFamily="34" charset="-79"/>
              </a:rPr>
              <a:t>וְאֵלּוּ הֵן: </a:t>
            </a:r>
            <a:r>
              <a:rPr lang="he-IL" b="1" i="0" dirty="0">
                <a:effectLst/>
                <a:latin typeface="David" panose="020E0502060401010101" pitchFamily="34" charset="-79"/>
                <a:cs typeface="David" panose="020E0502060401010101" pitchFamily="34" charset="-79"/>
              </a:rPr>
              <a:t>פֶּסַח, </a:t>
            </a:r>
            <a:r>
              <a:rPr lang="he-IL" b="1" i="0" dirty="0">
                <a:solidFill>
                  <a:srgbClr val="202122"/>
                </a:solidFill>
                <a:effectLst/>
                <a:latin typeface="David" panose="020E0502060401010101" pitchFamily="34" charset="-79"/>
                <a:cs typeface="David" panose="020E0502060401010101" pitchFamily="34" charset="-79"/>
              </a:rPr>
              <a:t>מַצָה, </a:t>
            </a:r>
            <a:r>
              <a:rPr lang="he-IL" b="1" i="0" dirty="0">
                <a:solidFill>
                  <a:srgbClr val="0000FF"/>
                </a:solidFill>
                <a:effectLst/>
                <a:latin typeface="David" panose="020E0502060401010101" pitchFamily="34" charset="-79"/>
                <a:cs typeface="David" panose="020E0502060401010101" pitchFamily="34" charset="-79"/>
              </a:rPr>
              <a:t>וּמָרוֹר.</a:t>
            </a:r>
          </a:p>
          <a:p>
            <a:r>
              <a:rPr lang="he-IL" b="1" i="0" dirty="0">
                <a:solidFill>
                  <a:srgbClr val="0000FF"/>
                </a:solidFill>
                <a:effectLst/>
                <a:latin typeface="David" panose="020E0502060401010101" pitchFamily="34" charset="-79"/>
                <a:cs typeface="David" panose="020E0502060401010101" pitchFamily="34" charset="-79"/>
              </a:rPr>
              <a:t>מָרוֹר זֶה שֶׁאָנוּ אוֹכְלִים, עַל שׁוּם מָה? עַל שׁוּם </a:t>
            </a:r>
            <a:r>
              <a:rPr lang="he-IL" b="1" i="0" dirty="0" err="1">
                <a:solidFill>
                  <a:srgbClr val="0000FF"/>
                </a:solidFill>
                <a:effectLst/>
                <a:latin typeface="David" panose="020E0502060401010101" pitchFamily="34" charset="-79"/>
                <a:cs typeface="David" panose="020E0502060401010101" pitchFamily="34" charset="-79"/>
              </a:rPr>
              <a:t>שֶׁמֵּרְרו</a:t>
            </a:r>
            <a:r>
              <a:rPr lang="he-IL" b="1" i="0" dirty="0">
                <a:solidFill>
                  <a:srgbClr val="0000FF"/>
                </a:solidFill>
                <a:effectLst/>
                <a:latin typeface="David" panose="020E0502060401010101" pitchFamily="34" charset="-79"/>
                <a:cs typeface="David" panose="020E0502060401010101" pitchFamily="34" charset="-79"/>
              </a:rPr>
              <a:t>ּ הַמִּצְרִים אֶת חַיֵּי אֲבוֹתֵינוּ בְּמִצְרַיִם, </a:t>
            </a:r>
          </a:p>
        </p:txBody>
      </p:sp>
      <p:sp>
        <p:nvSpPr>
          <p:cNvPr id="6" name="תיבת טקסט 5">
            <a:extLst>
              <a:ext uri="{FF2B5EF4-FFF2-40B4-BE49-F238E27FC236}">
                <a16:creationId xmlns:a16="http://schemas.microsoft.com/office/drawing/2014/main" id="{330B510F-E38C-8919-67E5-854664B5E8CF}"/>
              </a:ext>
            </a:extLst>
          </p:cNvPr>
          <p:cNvSpPr txBox="1"/>
          <p:nvPr/>
        </p:nvSpPr>
        <p:spPr>
          <a:xfrm>
            <a:off x="1999492" y="898553"/>
            <a:ext cx="8735085" cy="338554"/>
          </a:xfrm>
          <a:prstGeom prst="rect">
            <a:avLst/>
          </a:prstGeom>
          <a:solidFill>
            <a:srgbClr val="FFFF00"/>
          </a:solidFill>
          <a:ln>
            <a:solidFill>
              <a:schemeClr val="tx1"/>
            </a:solidFill>
          </a:ln>
        </p:spPr>
        <p:txBody>
          <a:bodyPr wrap="none" rtlCol="1">
            <a:spAutoFit/>
          </a:bodyPr>
          <a:lstStyle/>
          <a:p>
            <a:r>
              <a:rPr lang="he-IL" sz="1600" b="1" dirty="0"/>
              <a:t>המצריים המודרניים מררו את חיי מיליוני יהודים בשואה יותר ממה שממררו המצריים את אבותינו במצרים</a:t>
            </a:r>
          </a:p>
        </p:txBody>
      </p:sp>
    </p:spTree>
    <p:extLst>
      <p:ext uri="{BB962C8B-B14F-4D97-AF65-F5344CB8AC3E}">
        <p14:creationId xmlns:p14="http://schemas.microsoft.com/office/powerpoint/2010/main" val="54434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cstate="print"/>
          <a:srcRect l="4275" t="4343" r="1460" b="2279"/>
          <a:stretch/>
        </p:blipFill>
        <p:spPr>
          <a:xfrm>
            <a:off x="3488539" y="1072478"/>
            <a:ext cx="5247172" cy="5616245"/>
          </a:xfrm>
          <a:prstGeom prst="rect">
            <a:avLst/>
          </a:prstGeom>
          <a:ln w="38100">
            <a:solidFill>
              <a:srgbClr val="0000FF"/>
            </a:solidFill>
          </a:ln>
        </p:spPr>
      </p:pic>
      <p:sp>
        <p:nvSpPr>
          <p:cNvPr id="4" name="TextBox 3"/>
          <p:cNvSpPr txBox="1"/>
          <p:nvPr/>
        </p:nvSpPr>
        <p:spPr>
          <a:xfrm>
            <a:off x="1192718" y="6404611"/>
            <a:ext cx="2295821" cy="338554"/>
          </a:xfrm>
          <a:prstGeom prst="rect">
            <a:avLst/>
          </a:prstGeom>
          <a:noFill/>
          <a:ln w="38100">
            <a:noFill/>
          </a:ln>
        </p:spPr>
        <p:txBody>
          <a:bodyPr wrap="none" rtlCol="1">
            <a:spAutoFit/>
          </a:bodyPr>
          <a:lstStyle/>
          <a:p>
            <a:r>
              <a:rPr lang="he-IL" sz="1600" b="1" dirty="0"/>
              <a:t>הצפה, כ"ד אדר א' תשי"ז</a:t>
            </a:r>
          </a:p>
        </p:txBody>
      </p:sp>
      <p:sp>
        <p:nvSpPr>
          <p:cNvPr id="7" name="תיבת טקסט 6">
            <a:extLst>
              <a:ext uri="{FF2B5EF4-FFF2-40B4-BE49-F238E27FC236}">
                <a16:creationId xmlns:a16="http://schemas.microsoft.com/office/drawing/2014/main" id="{1774C795-A091-7AD3-C39A-2534C40880F2}"/>
              </a:ext>
            </a:extLst>
          </p:cNvPr>
          <p:cNvSpPr txBox="1"/>
          <p:nvPr/>
        </p:nvSpPr>
        <p:spPr>
          <a:xfrm>
            <a:off x="4981575" y="161001"/>
            <a:ext cx="6975556" cy="738664"/>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Arial" panose="020B0604020202020204" pitchFamily="34" charset="0"/>
              </a:rPr>
              <a:t>מַגִּיד</a:t>
            </a:r>
          </a:p>
          <a:p>
            <a:r>
              <a:rPr lang="he-IL" b="1" i="0" dirty="0">
                <a:solidFill>
                  <a:srgbClr val="0000FF"/>
                </a:solidFill>
                <a:effectLst/>
                <a:latin typeface="David" panose="020E0502060401010101" pitchFamily="34" charset="-79"/>
                <a:cs typeface="David" panose="020E0502060401010101" pitchFamily="34" charset="-79"/>
              </a:rPr>
              <a:t>הָשַׁתָּא הָכָא, לְשָׁנָה הַבָּאָה </a:t>
            </a:r>
            <a:r>
              <a:rPr lang="he-IL" b="1" i="0" dirty="0" err="1">
                <a:solidFill>
                  <a:srgbClr val="0000FF"/>
                </a:solidFill>
                <a:effectLst/>
                <a:latin typeface="David" panose="020E0502060401010101" pitchFamily="34" charset="-79"/>
                <a:cs typeface="David" panose="020E0502060401010101" pitchFamily="34" charset="-79"/>
              </a:rPr>
              <a:t>בְּאַרְעָא</a:t>
            </a:r>
            <a:r>
              <a:rPr lang="he-IL" b="1" i="0" dirty="0">
                <a:solidFill>
                  <a:srgbClr val="0000FF"/>
                </a:solidFill>
                <a:effectLst/>
                <a:latin typeface="David" panose="020E0502060401010101" pitchFamily="34" charset="-79"/>
                <a:cs typeface="David" panose="020E0502060401010101" pitchFamily="34" charset="-79"/>
              </a:rPr>
              <a:t> </a:t>
            </a:r>
            <a:r>
              <a:rPr lang="he-IL" b="1" i="0" dirty="0" err="1">
                <a:solidFill>
                  <a:srgbClr val="0000FF"/>
                </a:solidFill>
                <a:effectLst/>
                <a:latin typeface="David" panose="020E0502060401010101" pitchFamily="34" charset="-79"/>
                <a:cs typeface="David" panose="020E0502060401010101" pitchFamily="34" charset="-79"/>
              </a:rPr>
              <a:t>דְיִשְׂרָאֵל</a:t>
            </a:r>
            <a:r>
              <a:rPr lang="he-IL" b="1" i="0" dirty="0">
                <a:solidFill>
                  <a:srgbClr val="0000FF"/>
                </a:solidFill>
                <a:effectLst/>
                <a:latin typeface="David" panose="020E0502060401010101" pitchFamily="34" charset="-79"/>
                <a:cs typeface="David" panose="020E0502060401010101" pitchFamily="34" charset="-79"/>
              </a:rPr>
              <a:t>. </a:t>
            </a:r>
            <a:r>
              <a:rPr lang="he-IL" b="1" i="0" dirty="0">
                <a:solidFill>
                  <a:srgbClr val="202122"/>
                </a:solidFill>
                <a:effectLst/>
                <a:latin typeface="David" panose="020E0502060401010101" pitchFamily="34" charset="-79"/>
                <a:cs typeface="David" panose="020E0502060401010101" pitchFamily="34" charset="-79"/>
              </a:rPr>
              <a:t>הָשַׁתָּא עַבְדֵי, לְשָׁנָה הַבָּאָה בְּנֵי חוֹרִין.</a:t>
            </a:r>
          </a:p>
        </p:txBody>
      </p:sp>
      <p:sp>
        <p:nvSpPr>
          <p:cNvPr id="2" name="תיבת טקסט 1">
            <a:extLst>
              <a:ext uri="{FF2B5EF4-FFF2-40B4-BE49-F238E27FC236}">
                <a16:creationId xmlns:a16="http://schemas.microsoft.com/office/drawing/2014/main" id="{A0BD588A-C0B3-1915-6B36-59D029CC99B3}"/>
              </a:ext>
            </a:extLst>
          </p:cNvPr>
          <p:cNvSpPr txBox="1"/>
          <p:nvPr/>
        </p:nvSpPr>
        <p:spPr>
          <a:xfrm>
            <a:off x="8876690" y="6103948"/>
            <a:ext cx="3164713" cy="584775"/>
          </a:xfrm>
          <a:prstGeom prst="rect">
            <a:avLst/>
          </a:prstGeom>
          <a:solidFill>
            <a:srgbClr val="AAE571"/>
          </a:solidFill>
          <a:ln>
            <a:solidFill>
              <a:schemeClr val="tx1"/>
            </a:solidFill>
          </a:ln>
        </p:spPr>
        <p:txBody>
          <a:bodyPr wrap="none" rtlCol="1">
            <a:spAutoFit/>
          </a:bodyPr>
          <a:lstStyle/>
          <a:p>
            <a:r>
              <a:rPr lang="he-IL" sz="1600" b="1" dirty="0"/>
              <a:t>על ארץ ישראל ראו עוד להלן בקטע: </a:t>
            </a:r>
          </a:p>
          <a:p>
            <a:r>
              <a:rPr lang="he-IL" sz="1600" b="1" dirty="0"/>
              <a:t>"דיינו - וְהִכְנִיסָנוּ לְאֶרֶץ יִשְׂרָאֵל"</a:t>
            </a:r>
          </a:p>
        </p:txBody>
      </p:sp>
    </p:spTree>
    <p:extLst>
      <p:ext uri="{BB962C8B-B14F-4D97-AF65-F5344CB8AC3E}">
        <p14:creationId xmlns:p14="http://schemas.microsoft.com/office/powerpoint/2010/main" val="1577512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29B84D5D-80E8-C718-898D-FC638F11A39F}"/>
              </a:ext>
            </a:extLst>
          </p:cNvPr>
          <p:cNvSpPr txBox="1"/>
          <p:nvPr/>
        </p:nvSpPr>
        <p:spPr>
          <a:xfrm>
            <a:off x="1903051" y="1095389"/>
            <a:ext cx="8385897" cy="338554"/>
          </a:xfrm>
          <a:prstGeom prst="rect">
            <a:avLst/>
          </a:prstGeom>
          <a:solidFill>
            <a:srgbClr val="FFFF00"/>
          </a:solidFill>
          <a:ln>
            <a:solidFill>
              <a:schemeClr val="tx1"/>
            </a:solidFill>
          </a:ln>
        </p:spPr>
        <p:txBody>
          <a:bodyPr wrap="square" rtlCol="1">
            <a:spAutoFit/>
          </a:bodyPr>
          <a:lstStyle/>
          <a:p>
            <a:r>
              <a:rPr lang="he-IL" sz="1600" b="1" dirty="0"/>
              <a:t>'ליל הסדר' של ראשי היישוב והרבנים הראשיים, כהזדהות עם שביתת הרעב של מעפילי </a:t>
            </a:r>
            <a:r>
              <a:rPr lang="he-IL" sz="1600" b="1" dirty="0" err="1"/>
              <a:t>האוניה</a:t>
            </a:r>
            <a:r>
              <a:rPr lang="he-IL" sz="1600" b="1" dirty="0"/>
              <a:t> 'פדה' </a:t>
            </a:r>
          </a:p>
        </p:txBody>
      </p:sp>
      <p:sp>
        <p:nvSpPr>
          <p:cNvPr id="6" name="תיבת טקסט 5">
            <a:extLst>
              <a:ext uri="{FF2B5EF4-FFF2-40B4-BE49-F238E27FC236}">
                <a16:creationId xmlns:a16="http://schemas.microsoft.com/office/drawing/2014/main" id="{E871254A-0D19-6909-1B12-ECC20ABA4461}"/>
              </a:ext>
            </a:extLst>
          </p:cNvPr>
          <p:cNvSpPr txBox="1"/>
          <p:nvPr/>
        </p:nvSpPr>
        <p:spPr>
          <a:xfrm>
            <a:off x="179033" y="1726908"/>
            <a:ext cx="11833934" cy="1323439"/>
          </a:xfrm>
          <a:prstGeom prst="rect">
            <a:avLst/>
          </a:prstGeom>
          <a:solidFill>
            <a:srgbClr val="DAFFF1"/>
          </a:solidFill>
          <a:ln w="38100">
            <a:solidFill>
              <a:srgbClr val="0000FF"/>
            </a:solidFill>
          </a:ln>
        </p:spPr>
        <p:txBody>
          <a:bodyPr wrap="square">
            <a:spAutoFit/>
          </a:bodyPr>
          <a:lstStyle/>
          <a:p>
            <a:pPr algn="just"/>
            <a:r>
              <a:rPr lang="he-IL" sz="1600" b="1" dirty="0">
                <a:solidFill>
                  <a:srgbClr val="000000"/>
                </a:solidFill>
                <a:latin typeface="Alef" panose="00000500000000000000" pitchFamily="2" charset="-79"/>
              </a:rPr>
              <a:t>הבריטים דרשו משלטונות איטליה למנוע את הפלגתן של אוניות המעפילים 'דב הוז' [שמה המקורי היה: 'פדה', עליה היו 1014 מעפילים] ו'אליהו גולומב', שעגנו בעיר הנמל לה-</a:t>
            </a:r>
            <a:r>
              <a:rPr lang="he-IL" sz="1600" b="1" dirty="0" err="1">
                <a:solidFill>
                  <a:srgbClr val="000000"/>
                </a:solidFill>
                <a:latin typeface="Alef" panose="00000500000000000000" pitchFamily="2" charset="-79"/>
              </a:rPr>
              <a:t>ספציה</a:t>
            </a:r>
            <a:r>
              <a:rPr lang="he-IL" sz="1600" b="1" dirty="0">
                <a:solidFill>
                  <a:srgbClr val="000000"/>
                </a:solidFill>
                <a:latin typeface="Alef" panose="00000500000000000000" pitchFamily="2" charset="-79"/>
              </a:rPr>
              <a:t>, שבצפון מערב איטליה. בתגובה, </a:t>
            </a:r>
            <a:r>
              <a:rPr lang="he-IL" sz="1600" b="1" dirty="0">
                <a:solidFill>
                  <a:srgbClr val="FF0000"/>
                </a:solidFill>
                <a:latin typeface="Alef" panose="00000500000000000000" pitchFamily="2" charset="-79"/>
              </a:rPr>
              <a:t>בו' בניסן</a:t>
            </a:r>
            <a:r>
              <a:rPr lang="he-IL" sz="1600" b="1" dirty="0">
                <a:solidFill>
                  <a:srgbClr val="FF0000"/>
                </a:solidFill>
              </a:rPr>
              <a:t> תש"ו (1946)</a:t>
            </a:r>
            <a:r>
              <a:rPr lang="he-IL" sz="1600" b="1" dirty="0">
                <a:solidFill>
                  <a:srgbClr val="FF0000"/>
                </a:solidFill>
                <a:latin typeface="Alef" panose="00000500000000000000" pitchFamily="2" charset="-79"/>
              </a:rPr>
              <a:t> </a:t>
            </a:r>
            <a:r>
              <a:rPr lang="he-IL" sz="1600" b="1" dirty="0">
                <a:solidFill>
                  <a:srgbClr val="000000"/>
                </a:solidFill>
                <a:latin typeface="Alef" panose="00000500000000000000" pitchFamily="2" charset="-79"/>
              </a:rPr>
              <a:t>פתחו המעפילים בשביתת רעב שנמשכה כעשרה ימים, הם איימו בהתאבדויות. ראשי היישוב, שצמו כאות הזדהות אתם, קיימו ליל סדר מצומצם על פי ההוראות של הרב הרצוג. בשל ההד העצום של פרשה זו ברחבי העולם, הבריטים נאלצו לאפשר את הפלגת האוניות </a:t>
            </a:r>
            <a:r>
              <a:rPr lang="he-IL" sz="1600" b="1" dirty="0">
                <a:solidFill>
                  <a:srgbClr val="FF0000"/>
                </a:solidFill>
                <a:latin typeface="Alef" panose="00000500000000000000" pitchFamily="2" charset="-79"/>
              </a:rPr>
              <a:t>בז' באייר</a:t>
            </a:r>
            <a:r>
              <a:rPr lang="he-IL" sz="1600" b="1" dirty="0">
                <a:latin typeface="Alef" panose="00000500000000000000" pitchFamily="2" charset="-79"/>
              </a:rPr>
              <a:t>.</a:t>
            </a:r>
            <a:r>
              <a:rPr lang="he-IL" sz="1600" b="1" dirty="0">
                <a:solidFill>
                  <a:srgbClr val="FF0000"/>
                </a:solidFill>
                <a:latin typeface="Alef" panose="00000500000000000000" pitchFamily="2" charset="-79"/>
              </a:rPr>
              <a:t> </a:t>
            </a:r>
            <a:r>
              <a:rPr lang="he-IL" sz="1600" b="1" dirty="0">
                <a:solidFill>
                  <a:srgbClr val="000000"/>
                </a:solidFill>
                <a:latin typeface="Alef" panose="00000500000000000000" pitchFamily="2" charset="-79"/>
              </a:rPr>
              <a:t>המעפילים נכנסו לארץ על חשבון מכסת רישיונות העלייה השנתית.</a:t>
            </a:r>
            <a:endParaRPr lang="he-IL" sz="1600" b="1" dirty="0"/>
          </a:p>
        </p:txBody>
      </p:sp>
      <p:sp>
        <p:nvSpPr>
          <p:cNvPr id="8" name="תיבת טקסט 7">
            <a:extLst>
              <a:ext uri="{FF2B5EF4-FFF2-40B4-BE49-F238E27FC236}">
                <a16:creationId xmlns:a16="http://schemas.microsoft.com/office/drawing/2014/main" id="{86D982A6-0161-B6A8-62CC-6F97CE532F05}"/>
              </a:ext>
            </a:extLst>
          </p:cNvPr>
          <p:cNvSpPr txBox="1"/>
          <p:nvPr/>
        </p:nvSpPr>
        <p:spPr>
          <a:xfrm>
            <a:off x="494387" y="3343312"/>
            <a:ext cx="11518580" cy="2831544"/>
          </a:xfrm>
          <a:prstGeom prst="rect">
            <a:avLst/>
          </a:prstGeom>
          <a:noFill/>
          <a:ln w="38100">
            <a:solidFill>
              <a:srgbClr val="0000FF"/>
            </a:solidFill>
          </a:ln>
        </p:spPr>
        <p:txBody>
          <a:bodyPr wrap="square">
            <a:spAutoFit/>
          </a:bodyPr>
          <a:lstStyle/>
          <a:p>
            <a:pPr marL="914400" indent="-867410" algn="just">
              <a:tabLst>
                <a:tab pos="-396875" algn="l"/>
                <a:tab pos="5274310" algn="r"/>
                <a:tab pos="6217920" algn="l"/>
              </a:tabLst>
            </a:pPr>
            <a:r>
              <a:rPr lang="he-IL" sz="1600" b="1" dirty="0">
                <a:latin typeface="Times New Roman" panose="02020603050405020304" pitchFamily="18" charset="0"/>
                <a:ea typeface="Times New Roman" panose="02020603050405020304" pitchFamily="18" charset="0"/>
                <a:cs typeface="David" panose="020E0502060401010101" pitchFamily="34" charset="-79"/>
              </a:rPr>
              <a:t>י בניסן</a:t>
            </a:r>
            <a:r>
              <a:rPr lang="he-IL" sz="1600" dirty="0">
                <a:latin typeface="Times New Roman" panose="02020603050405020304" pitchFamily="18" charset="0"/>
                <a:ea typeface="Times New Roman" panose="02020603050405020304" pitchFamily="18" charset="0"/>
                <a:cs typeface="David" panose="020E0502060401010101" pitchFamily="34" charset="-79"/>
              </a:rPr>
              <a:t>	באספה מיוחדת ודחופה של מליאת הועד הלאומי. הרב הרצוג הודיע, שהרבנות הראשית החליטה לבקש ממעפילי </a:t>
            </a:r>
            <a:r>
              <a:rPr lang="he-IL" sz="1600" dirty="0" err="1">
                <a:latin typeface="Times New Roman" panose="02020603050405020304" pitchFamily="18" charset="0"/>
                <a:ea typeface="Times New Roman" panose="02020603050405020304" pitchFamily="18" charset="0"/>
                <a:cs typeface="David" panose="020E0502060401010101" pitchFamily="34" charset="-79"/>
              </a:rPr>
              <a:t>האוניה</a:t>
            </a:r>
            <a:r>
              <a:rPr lang="he-IL" sz="1600" dirty="0">
                <a:latin typeface="Times New Roman" panose="02020603050405020304" pitchFamily="18" charset="0"/>
                <a:ea typeface="Times New Roman" panose="02020603050405020304" pitchFamily="18" charset="0"/>
                <a:cs typeface="David" panose="020E0502060401010101" pitchFamily="34" charset="-79"/>
              </a:rPr>
              <a:t> 'פדה' [שעגנה בנמל 'לה </a:t>
            </a:r>
            <a:r>
              <a:rPr lang="he-IL" sz="1600" dirty="0" err="1">
                <a:latin typeface="Times New Roman" panose="02020603050405020304" pitchFamily="18" charset="0"/>
                <a:ea typeface="Times New Roman" panose="02020603050405020304" pitchFamily="18" charset="0"/>
                <a:cs typeface="David" panose="020E0502060401010101" pitchFamily="34" charset="-79"/>
              </a:rPr>
              <a:t>ספצייה</a:t>
            </a:r>
            <a:r>
              <a:rPr lang="he-IL" sz="1600" dirty="0">
                <a:latin typeface="Times New Roman" panose="02020603050405020304" pitchFamily="18" charset="0"/>
                <a:ea typeface="Times New Roman" panose="02020603050405020304" pitchFamily="18" charset="0"/>
                <a:cs typeface="David" panose="020E0502060401010101" pitchFamily="34" charset="-79"/>
              </a:rPr>
              <a:t>' שבאיטליה] להפסיק מיד את שביתת הרעב שלהם. כן מסר, שנשלחו מברקים לאפיפיור ולארכיבישוף </a:t>
            </a:r>
            <a:r>
              <a:rPr lang="he-IL" sz="1600" dirty="0" err="1">
                <a:latin typeface="Times New Roman" panose="02020603050405020304" pitchFamily="18" charset="0"/>
                <a:ea typeface="Times New Roman" panose="02020603050405020304" pitchFamily="18" charset="0"/>
                <a:cs typeface="David" panose="020E0502060401010101" pitchFamily="34" charset="-79"/>
              </a:rPr>
              <a:t>מקנטרברי</a:t>
            </a:r>
            <a:r>
              <a:rPr lang="he-IL" sz="1600" dirty="0">
                <a:latin typeface="Times New Roman" panose="02020603050405020304" pitchFamily="18" charset="0"/>
                <a:ea typeface="Times New Roman" panose="02020603050405020304" pitchFamily="18" charset="0"/>
                <a:cs typeface="David" panose="020E0502060401010101" pitchFamily="34" charset="-79"/>
              </a:rPr>
              <a:t>, שיפעלו כדי שיותר למעפילים אלו לעלות לארץ.	</a:t>
            </a:r>
            <a:endParaRPr lang="en-US" sz="1600" dirty="0">
              <a:latin typeface="Times New Roman" panose="02020603050405020304" pitchFamily="18" charset="0"/>
              <a:ea typeface="Times New Roman" panose="02020603050405020304" pitchFamily="18" charset="0"/>
              <a:cs typeface="Miriam" panose="020B0502050101010101" pitchFamily="34" charset="-79"/>
            </a:endParaRPr>
          </a:p>
          <a:p>
            <a:pPr marL="914400" indent="-867410" algn="just">
              <a:tabLst>
                <a:tab pos="-396875" algn="l"/>
                <a:tab pos="5274310" algn="r"/>
                <a:tab pos="6217920" algn="l"/>
              </a:tabLst>
            </a:pPr>
            <a:r>
              <a:rPr lang="he-IL" sz="1600" b="1" dirty="0" err="1">
                <a:latin typeface="Times New Roman" panose="02020603050405020304" pitchFamily="18" charset="0"/>
                <a:ea typeface="Times New Roman" panose="02020603050405020304" pitchFamily="18" charset="0"/>
                <a:cs typeface="David" panose="020E0502060401010101" pitchFamily="34" charset="-79"/>
              </a:rPr>
              <a:t>יב</a:t>
            </a:r>
            <a:r>
              <a:rPr lang="he-IL" sz="1600" b="1" dirty="0">
                <a:latin typeface="Times New Roman" panose="02020603050405020304" pitchFamily="18" charset="0"/>
                <a:ea typeface="Times New Roman" panose="02020603050405020304" pitchFamily="18" charset="0"/>
                <a:cs typeface="David" panose="020E0502060401010101" pitchFamily="34" charset="-79"/>
              </a:rPr>
              <a:t>-טו בניסן </a:t>
            </a:r>
            <a:r>
              <a:rPr lang="he-IL" sz="1600" dirty="0">
                <a:latin typeface="Times New Roman" panose="02020603050405020304" pitchFamily="18" charset="0"/>
                <a:ea typeface="Times New Roman" panose="02020603050405020304" pitchFamily="18" charset="0"/>
                <a:cs typeface="David" panose="020E0502060401010101" pitchFamily="34" charset="-79"/>
              </a:rPr>
              <a:t>הרבנים הראשיים התירו למעפילים באוניית 'פדה' ולראשי הישוב, לצום בשבת לאות מחאה על שהבריטים לא התירו את כניסתם לארץ. הרב הרצוג ונציגי המזרחי ביקרו בשבת את ראשי הישוב הצמים, ועודדו אותם במאבקם. בבתי הכנסת נאמרו תפילות לשלום הצמים. הרבנות הראשית הכריזה על י"ג בניסן כיום צום ותפילה לכל תושבי הארץ, למען עליית מעפילים אלו לארץ.	</a:t>
            </a:r>
          </a:p>
          <a:p>
            <a:pPr marL="914400" indent="-867410" algn="just">
              <a:tabLst>
                <a:tab pos="-396875" algn="l"/>
                <a:tab pos="5274310" algn="r"/>
                <a:tab pos="6217920" algn="l"/>
              </a:tabLst>
            </a:pPr>
            <a:r>
              <a:rPr lang="he-IL" sz="1600" b="1" dirty="0">
                <a:latin typeface="Times New Roman" panose="02020603050405020304" pitchFamily="18" charset="0"/>
                <a:ea typeface="Times New Roman" panose="02020603050405020304" pitchFamily="18" charset="0"/>
                <a:cs typeface="David" panose="020E0502060401010101" pitchFamily="34" charset="-79"/>
              </a:rPr>
              <a:t>יד בניסן	</a:t>
            </a:r>
            <a:r>
              <a:rPr lang="he-IL" sz="1600" dirty="0">
                <a:latin typeface="Times New Roman" panose="02020603050405020304" pitchFamily="18" charset="0"/>
                <a:ea typeface="Times New Roman" panose="02020603050405020304" pitchFamily="18" charset="0"/>
                <a:cs typeface="David" panose="020E0502060401010101" pitchFamily="34" charset="-79"/>
              </a:rPr>
              <a:t>בישיבה מיוחדת, בה השתתפו הרבנים הראשיים, נציגי הסוכנות היהודית והועד הלאומי, הוחלט ללחוץ על ראשי היישוב להפסיק את הצום לכבוד כניסת חג הפסח.	</a:t>
            </a:r>
          </a:p>
          <a:p>
            <a:pPr marL="914400" indent="-867410" algn="just">
              <a:tabLst>
                <a:tab pos="-396875" algn="l"/>
                <a:tab pos="5274310" algn="r"/>
                <a:tab pos="6217920" algn="l"/>
              </a:tabLst>
            </a:pPr>
            <a:r>
              <a:rPr lang="he-IL" sz="1600" b="1" dirty="0">
                <a:latin typeface="Times New Roman" panose="02020603050405020304" pitchFamily="18" charset="0"/>
                <a:ea typeface="Times New Roman" panose="02020603050405020304" pitchFamily="18" charset="0"/>
                <a:cs typeface="David" panose="020E0502060401010101" pitchFamily="34" charset="-79"/>
              </a:rPr>
              <a:t>טו בניסן  </a:t>
            </a:r>
            <a:r>
              <a:rPr lang="he-IL" sz="1600" dirty="0">
                <a:latin typeface="Times New Roman" panose="02020603050405020304" pitchFamily="18" charset="0"/>
                <a:ea typeface="Times New Roman" panose="02020603050405020304" pitchFamily="18" charset="0"/>
                <a:cs typeface="David" panose="020E0502060401010101" pitchFamily="34" charset="-79"/>
              </a:rPr>
              <a:t>הרבנים הראשיים השתתפו בליל הסדר, שנערך במשרדי הועד הלאומי, יחד עם ראשי הישוב שצמו לאות הזדהות עם מעפילי </a:t>
            </a:r>
            <a:r>
              <a:rPr lang="he-IL" sz="1600" dirty="0" err="1">
                <a:latin typeface="Times New Roman" panose="02020603050405020304" pitchFamily="18" charset="0"/>
                <a:ea typeface="Times New Roman" panose="02020603050405020304" pitchFamily="18" charset="0"/>
                <a:cs typeface="David" panose="020E0502060401010101" pitchFamily="34" charset="-79"/>
              </a:rPr>
              <a:t>האוניה</a:t>
            </a:r>
            <a:r>
              <a:rPr lang="he-IL" sz="1600" dirty="0">
                <a:latin typeface="Times New Roman" panose="02020603050405020304" pitchFamily="18" charset="0"/>
                <a:ea typeface="Times New Roman" panose="02020603050405020304" pitchFamily="18" charset="0"/>
                <a:cs typeface="David" panose="020E0502060401010101" pitchFamily="34" charset="-79"/>
              </a:rPr>
              <a:t> 'פדה'. </a:t>
            </a:r>
          </a:p>
          <a:p>
            <a:pPr marL="914400" indent="-867410" algn="just">
              <a:tabLst>
                <a:tab pos="-396875" algn="l"/>
                <a:tab pos="5274310" algn="r"/>
                <a:tab pos="6217920" algn="l"/>
              </a:tabLst>
            </a:pPr>
            <a:r>
              <a:rPr lang="he-IL" sz="1600" b="1" dirty="0">
                <a:latin typeface="Times New Roman" panose="02020603050405020304" pitchFamily="18" charset="0"/>
                <a:ea typeface="Times New Roman" panose="02020603050405020304" pitchFamily="18" charset="0"/>
                <a:cs typeface="David" panose="020E0502060401010101" pitchFamily="34" charset="-79"/>
              </a:rPr>
              <a:t>ט"ז בניסן </a:t>
            </a:r>
            <a:r>
              <a:rPr lang="he-IL" sz="1600" dirty="0">
                <a:latin typeface="Times New Roman" panose="02020603050405020304" pitchFamily="18" charset="0"/>
                <a:ea typeface="Times New Roman" panose="02020603050405020304" pitchFamily="18" charset="0"/>
                <a:cs typeface="David" panose="020E0502060401010101" pitchFamily="34" charset="-79"/>
              </a:rPr>
              <a:t>לאחר סיום תפילת החג, צעדו הרב הרצוג ובנו יעקב לארמון הנציב כדי להשתתף בפגישת נציגי הישוב עם הנציב העליון. לאחר שממשלת המנדט נענתה לתביעתם, והבטיחה שהמעפילים יעלו לארץ, התכנסו הנ"ל לישיבה דחופה, בה הוחלט להפסיק את הצום בשעה שש אחר הצהריים.</a:t>
            </a:r>
            <a:r>
              <a:rPr lang="he-IL" sz="1800" dirty="0">
                <a:effectLst/>
                <a:latin typeface="Times New Roman" panose="02020603050405020304" pitchFamily="18" charset="0"/>
                <a:ea typeface="Times New Roman" panose="02020603050405020304" pitchFamily="18" charset="0"/>
                <a:cs typeface="David" panose="020E0502060401010101" pitchFamily="34" charset="-79"/>
              </a:rPr>
              <a:t>	</a:t>
            </a:r>
            <a:endParaRPr lang="en-US" sz="1200" dirty="0">
              <a:effectLst/>
              <a:latin typeface="Times New Roman" panose="02020603050405020304" pitchFamily="18" charset="0"/>
              <a:ea typeface="Times New Roman" panose="02020603050405020304" pitchFamily="18" charset="0"/>
              <a:cs typeface="Miriam" panose="020B0502050101010101" pitchFamily="34" charset="-79"/>
            </a:endParaRPr>
          </a:p>
        </p:txBody>
      </p:sp>
      <p:sp>
        <p:nvSpPr>
          <p:cNvPr id="2" name="תיבת טקסט 1">
            <a:extLst>
              <a:ext uri="{FF2B5EF4-FFF2-40B4-BE49-F238E27FC236}">
                <a16:creationId xmlns:a16="http://schemas.microsoft.com/office/drawing/2014/main" id="{A4AC8473-B47C-5779-3F6D-4CEBDF470281}"/>
              </a:ext>
            </a:extLst>
          </p:cNvPr>
          <p:cNvSpPr txBox="1"/>
          <p:nvPr/>
        </p:nvSpPr>
        <p:spPr>
          <a:xfrm>
            <a:off x="4800600" y="132695"/>
            <a:ext cx="7056882" cy="646331"/>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בְּכָל דּוֹר וָדוֹר </a:t>
            </a:r>
            <a:r>
              <a:rPr lang="he-IL" b="1" dirty="0" err="1">
                <a:solidFill>
                  <a:srgbClr val="FF0000"/>
                </a:solidFill>
                <a:latin typeface="David" panose="020E0502060401010101" pitchFamily="34" charset="-79"/>
                <a:cs typeface="David" panose="020E0502060401010101" pitchFamily="34" charset="-79"/>
              </a:rPr>
              <a:t>חַיָּב</a:t>
            </a:r>
            <a:r>
              <a:rPr lang="he-IL" b="1" dirty="0">
                <a:solidFill>
                  <a:srgbClr val="FF0000"/>
                </a:solidFill>
                <a:latin typeface="David" panose="020E0502060401010101" pitchFamily="34" charset="-79"/>
                <a:cs typeface="David" panose="020E0502060401010101" pitchFamily="34" charset="-79"/>
              </a:rPr>
              <a:t> אָדָם לִרְאוֹת אֶת עַצְמוֹ כְּאִלּוּ הוּא יָצָא מִמִּצְרַיִם</a:t>
            </a:r>
            <a:r>
              <a:rPr lang="he-IL" b="1" dirty="0">
                <a:latin typeface="David" panose="020E0502060401010101" pitchFamily="34" charset="-79"/>
                <a:cs typeface="David" panose="020E0502060401010101" pitchFamily="34" charset="-79"/>
              </a:rPr>
              <a:t>, שֶׁנֶּאֱמַר: וְהִגַּדְתָּ לְבִנְךָ בַּיוֹם הַהוּא </a:t>
            </a:r>
            <a:r>
              <a:rPr lang="he-IL" b="1" dirty="0" err="1">
                <a:latin typeface="David" panose="020E0502060401010101" pitchFamily="34" charset="-79"/>
                <a:cs typeface="David" panose="020E0502060401010101" pitchFamily="34" charset="-79"/>
              </a:rPr>
              <a:t>לֵאמֹר</a:t>
            </a:r>
            <a:r>
              <a:rPr lang="he-IL" b="1" dirty="0">
                <a:latin typeface="David" panose="020E0502060401010101" pitchFamily="34" charset="-79"/>
                <a:cs typeface="David" panose="020E0502060401010101" pitchFamily="34" charset="-79"/>
              </a:rPr>
              <a:t>, בַּעֲבוּר זֶה עָשָׂה יְיָ לִי בְּצֵאתִי מִמִּצְרָיִם.</a:t>
            </a:r>
          </a:p>
        </p:txBody>
      </p:sp>
      <p:sp>
        <p:nvSpPr>
          <p:cNvPr id="4" name="תיבת טקסט 3">
            <a:extLst>
              <a:ext uri="{FF2B5EF4-FFF2-40B4-BE49-F238E27FC236}">
                <a16:creationId xmlns:a16="http://schemas.microsoft.com/office/drawing/2014/main" id="{01EBF0E1-F08A-A679-D9C9-95A9D99BA746}"/>
              </a:ext>
            </a:extLst>
          </p:cNvPr>
          <p:cNvSpPr txBox="1"/>
          <p:nvPr/>
        </p:nvSpPr>
        <p:spPr>
          <a:xfrm>
            <a:off x="306767" y="6174856"/>
            <a:ext cx="9406742" cy="338554"/>
          </a:xfrm>
          <a:prstGeom prst="rect">
            <a:avLst/>
          </a:prstGeom>
          <a:noFill/>
          <a:ln>
            <a:noFill/>
          </a:ln>
        </p:spPr>
        <p:txBody>
          <a:bodyPr wrap="none" rtlCol="1">
            <a:spAutoFit/>
          </a:bodyPr>
          <a:lstStyle/>
          <a:p>
            <a:r>
              <a:rPr lang="he-IL" sz="1600" b="1" dirty="0"/>
              <a:t>מתוך: 'יומן פעילות של הרב הרצוג' (בעריכת שמואל </a:t>
            </a:r>
            <a:r>
              <a:rPr lang="he-IL" sz="1600" b="1" dirty="0" err="1"/>
              <a:t>כ"ץ</a:t>
            </a:r>
            <a:r>
              <a:rPr lang="he-IL" sz="1600" b="1" dirty="0"/>
              <a:t>), הרבנות הראשית לישראל: שבעים שנה לייסודה, כרך ג</a:t>
            </a:r>
          </a:p>
        </p:txBody>
      </p:sp>
    </p:spTree>
    <p:extLst>
      <p:ext uri="{BB962C8B-B14F-4D97-AF65-F5344CB8AC3E}">
        <p14:creationId xmlns:p14="http://schemas.microsoft.com/office/powerpoint/2010/main" val="4149082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FB9CE39-05EE-CCFE-3D8A-9D126DDA63F0}"/>
              </a:ext>
            </a:extLst>
          </p:cNvPr>
          <p:cNvPicPr>
            <a:picLocks noChangeAspect="1"/>
          </p:cNvPicPr>
          <p:nvPr/>
        </p:nvPicPr>
        <p:blipFill>
          <a:blip r:embed="rId2"/>
          <a:srcRect b="61537"/>
          <a:stretch/>
        </p:blipFill>
        <p:spPr>
          <a:xfrm>
            <a:off x="1843405" y="633495"/>
            <a:ext cx="9162137" cy="2358279"/>
          </a:xfrm>
          <a:prstGeom prst="rect">
            <a:avLst/>
          </a:prstGeom>
          <a:ln w="38100">
            <a:solidFill>
              <a:srgbClr val="0000FF"/>
            </a:solidFill>
          </a:ln>
        </p:spPr>
      </p:pic>
      <p:sp>
        <p:nvSpPr>
          <p:cNvPr id="4" name="תיבת טקסט 3">
            <a:extLst>
              <a:ext uri="{FF2B5EF4-FFF2-40B4-BE49-F238E27FC236}">
                <a16:creationId xmlns:a16="http://schemas.microsoft.com/office/drawing/2014/main" id="{EC7C610C-02E4-13F2-9140-431B50BFAA7B}"/>
              </a:ext>
            </a:extLst>
          </p:cNvPr>
          <p:cNvSpPr txBox="1"/>
          <p:nvPr/>
        </p:nvSpPr>
        <p:spPr>
          <a:xfrm>
            <a:off x="368734" y="6219364"/>
            <a:ext cx="2052072" cy="338554"/>
          </a:xfrm>
          <a:prstGeom prst="rect">
            <a:avLst/>
          </a:prstGeom>
          <a:noFill/>
          <a:ln w="38100">
            <a:noFill/>
          </a:ln>
        </p:spPr>
        <p:txBody>
          <a:bodyPr wrap="square" rtlCol="1">
            <a:spAutoFit/>
          </a:bodyPr>
          <a:lstStyle/>
          <a:p>
            <a:r>
              <a:rPr lang="he-IL" sz="1600" b="1" dirty="0"/>
              <a:t>הצפה, י"א ניסן תש"ו</a:t>
            </a:r>
          </a:p>
        </p:txBody>
      </p:sp>
      <p:pic>
        <p:nvPicPr>
          <p:cNvPr id="2" name="תמונה 1">
            <a:extLst>
              <a:ext uri="{FF2B5EF4-FFF2-40B4-BE49-F238E27FC236}">
                <a16:creationId xmlns:a16="http://schemas.microsoft.com/office/drawing/2014/main" id="{0B94DA2C-1CE4-AA07-1AE8-AF2C8401D3E8}"/>
              </a:ext>
            </a:extLst>
          </p:cNvPr>
          <p:cNvPicPr>
            <a:picLocks noChangeAspect="1"/>
          </p:cNvPicPr>
          <p:nvPr/>
        </p:nvPicPr>
        <p:blipFill>
          <a:blip r:embed="rId3"/>
          <a:stretch>
            <a:fillRect/>
          </a:stretch>
        </p:blipFill>
        <p:spPr>
          <a:xfrm>
            <a:off x="594247" y="3785196"/>
            <a:ext cx="5830226" cy="2434168"/>
          </a:xfrm>
          <a:prstGeom prst="rect">
            <a:avLst/>
          </a:prstGeom>
          <a:ln w="38100">
            <a:solidFill>
              <a:srgbClr val="0000FF"/>
            </a:solidFill>
          </a:ln>
        </p:spPr>
      </p:pic>
      <p:cxnSp>
        <p:nvCxnSpPr>
          <p:cNvPr id="6" name="מחבר חץ ישר 5">
            <a:extLst>
              <a:ext uri="{FF2B5EF4-FFF2-40B4-BE49-F238E27FC236}">
                <a16:creationId xmlns:a16="http://schemas.microsoft.com/office/drawing/2014/main" id="{0C2EB66C-D4B3-4D52-3385-1E7A386F57B2}"/>
              </a:ext>
            </a:extLst>
          </p:cNvPr>
          <p:cNvCxnSpPr>
            <a:cxnSpLocks/>
          </p:cNvCxnSpPr>
          <p:nvPr/>
        </p:nvCxnSpPr>
        <p:spPr>
          <a:xfrm>
            <a:off x="3420787" y="2829846"/>
            <a:ext cx="0" cy="103638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תמונה 4">
            <a:extLst>
              <a:ext uri="{FF2B5EF4-FFF2-40B4-BE49-F238E27FC236}">
                <a16:creationId xmlns:a16="http://schemas.microsoft.com/office/drawing/2014/main" id="{5796DAFE-EC7A-67A4-2821-01D1F12A493F}"/>
              </a:ext>
            </a:extLst>
          </p:cNvPr>
          <p:cNvPicPr>
            <a:picLocks noChangeAspect="1"/>
          </p:cNvPicPr>
          <p:nvPr/>
        </p:nvPicPr>
        <p:blipFill>
          <a:blip r:embed="rId4"/>
          <a:stretch>
            <a:fillRect/>
          </a:stretch>
        </p:blipFill>
        <p:spPr>
          <a:xfrm>
            <a:off x="7485775" y="3785196"/>
            <a:ext cx="3519767" cy="2505876"/>
          </a:xfrm>
          <a:prstGeom prst="rect">
            <a:avLst/>
          </a:prstGeom>
        </p:spPr>
      </p:pic>
      <p:sp>
        <p:nvSpPr>
          <p:cNvPr id="14" name="תיבת טקסט 13">
            <a:extLst>
              <a:ext uri="{FF2B5EF4-FFF2-40B4-BE49-F238E27FC236}">
                <a16:creationId xmlns:a16="http://schemas.microsoft.com/office/drawing/2014/main" id="{02916583-D7D9-77E9-AE54-89A7050EF4B1}"/>
              </a:ext>
            </a:extLst>
          </p:cNvPr>
          <p:cNvSpPr txBox="1"/>
          <p:nvPr/>
        </p:nvSpPr>
        <p:spPr>
          <a:xfrm>
            <a:off x="7418930" y="6291072"/>
            <a:ext cx="3452287" cy="338554"/>
          </a:xfrm>
          <a:prstGeom prst="rect">
            <a:avLst/>
          </a:prstGeom>
          <a:noFill/>
        </p:spPr>
        <p:txBody>
          <a:bodyPr wrap="square">
            <a:spAutoFit/>
          </a:bodyPr>
          <a:lstStyle/>
          <a:p>
            <a:r>
              <a:rPr lang="he-IL" sz="1600" b="1" dirty="0" err="1">
                <a:solidFill>
                  <a:srgbClr val="000000"/>
                </a:solidFill>
                <a:latin typeface="Alef" panose="00000500000000000000" pitchFamily="2" charset="-79"/>
                <a:cs typeface="Alef" panose="00000500000000000000" pitchFamily="2" charset="-79"/>
              </a:rPr>
              <a:t>האוניה</a:t>
            </a:r>
            <a:r>
              <a:rPr lang="he-IL" sz="1600" b="1" dirty="0">
                <a:solidFill>
                  <a:srgbClr val="000000"/>
                </a:solidFill>
                <a:latin typeface="Alef" panose="00000500000000000000" pitchFamily="2" charset="-79"/>
                <a:cs typeface="Alef" panose="00000500000000000000" pitchFamily="2" charset="-79"/>
              </a:rPr>
              <a:t> 'פדה' עוגנת בנמל לה-</a:t>
            </a:r>
            <a:r>
              <a:rPr lang="he-IL" sz="1600" b="1" dirty="0" err="1">
                <a:solidFill>
                  <a:srgbClr val="000000"/>
                </a:solidFill>
                <a:latin typeface="Alef" panose="00000500000000000000" pitchFamily="2" charset="-79"/>
                <a:cs typeface="Alef" panose="00000500000000000000" pitchFamily="2" charset="-79"/>
              </a:rPr>
              <a:t>ספציה</a:t>
            </a:r>
            <a:endParaRPr lang="he-IL" sz="1600" b="1" dirty="0"/>
          </a:p>
        </p:txBody>
      </p:sp>
    </p:spTree>
    <p:extLst>
      <p:ext uri="{BB962C8B-B14F-4D97-AF65-F5344CB8AC3E}">
        <p14:creationId xmlns:p14="http://schemas.microsoft.com/office/powerpoint/2010/main" val="3195663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6ACE900-0DD0-E9CE-6797-6F8B4227D1F7}"/>
              </a:ext>
            </a:extLst>
          </p:cNvPr>
          <p:cNvPicPr>
            <a:picLocks noChangeAspect="1"/>
          </p:cNvPicPr>
          <p:nvPr/>
        </p:nvPicPr>
        <p:blipFill rotWithShape="1">
          <a:blip r:embed="rId2"/>
          <a:srcRect t="44465" r="50909" b="5252"/>
          <a:stretch/>
        </p:blipFill>
        <p:spPr>
          <a:xfrm>
            <a:off x="6867803" y="80601"/>
            <a:ext cx="2791540" cy="6638947"/>
          </a:xfrm>
          <a:prstGeom prst="rect">
            <a:avLst/>
          </a:prstGeom>
          <a:ln w="38100">
            <a:solidFill>
              <a:srgbClr val="0000FF"/>
            </a:solidFill>
          </a:ln>
        </p:spPr>
      </p:pic>
      <p:pic>
        <p:nvPicPr>
          <p:cNvPr id="7" name="תמונה 6">
            <a:extLst>
              <a:ext uri="{FF2B5EF4-FFF2-40B4-BE49-F238E27FC236}">
                <a16:creationId xmlns:a16="http://schemas.microsoft.com/office/drawing/2014/main" id="{60BF05CA-5360-26BA-4B23-45FBCB15FDFE}"/>
              </a:ext>
            </a:extLst>
          </p:cNvPr>
          <p:cNvPicPr>
            <a:picLocks noChangeAspect="1"/>
          </p:cNvPicPr>
          <p:nvPr/>
        </p:nvPicPr>
        <p:blipFill rotWithShape="1">
          <a:blip r:embed="rId3"/>
          <a:srcRect t="51916" r="4242" b="5566"/>
          <a:stretch/>
        </p:blipFill>
        <p:spPr>
          <a:xfrm>
            <a:off x="517422" y="80601"/>
            <a:ext cx="2787291" cy="4553543"/>
          </a:xfrm>
          <a:prstGeom prst="rect">
            <a:avLst/>
          </a:prstGeom>
          <a:ln w="38100">
            <a:solidFill>
              <a:srgbClr val="0000FF"/>
            </a:solidFill>
          </a:ln>
        </p:spPr>
      </p:pic>
      <p:sp>
        <p:nvSpPr>
          <p:cNvPr id="8" name="תיבת טקסט 7">
            <a:extLst>
              <a:ext uri="{FF2B5EF4-FFF2-40B4-BE49-F238E27FC236}">
                <a16:creationId xmlns:a16="http://schemas.microsoft.com/office/drawing/2014/main" id="{764554B4-5BA6-79FB-C721-3795EFDAB552}"/>
              </a:ext>
            </a:extLst>
          </p:cNvPr>
          <p:cNvSpPr txBox="1"/>
          <p:nvPr/>
        </p:nvSpPr>
        <p:spPr>
          <a:xfrm>
            <a:off x="404485" y="4663413"/>
            <a:ext cx="2045753" cy="338554"/>
          </a:xfrm>
          <a:prstGeom prst="rect">
            <a:avLst/>
          </a:prstGeom>
          <a:noFill/>
          <a:ln w="38100">
            <a:noFill/>
          </a:ln>
        </p:spPr>
        <p:txBody>
          <a:bodyPr wrap="none" rtlCol="1">
            <a:spAutoFit/>
          </a:bodyPr>
          <a:lstStyle/>
          <a:p>
            <a:r>
              <a:rPr lang="he-IL" sz="1600" b="1" dirty="0"/>
              <a:t>הצפה, י"ד ניסן תשי"ט</a:t>
            </a:r>
          </a:p>
        </p:txBody>
      </p:sp>
      <p:pic>
        <p:nvPicPr>
          <p:cNvPr id="2" name="תמונה 1">
            <a:extLst>
              <a:ext uri="{FF2B5EF4-FFF2-40B4-BE49-F238E27FC236}">
                <a16:creationId xmlns:a16="http://schemas.microsoft.com/office/drawing/2014/main" id="{89A8ADB3-3A07-87C9-9C35-10B98315F1A5}"/>
              </a:ext>
            </a:extLst>
          </p:cNvPr>
          <p:cNvPicPr>
            <a:picLocks noChangeAspect="1"/>
          </p:cNvPicPr>
          <p:nvPr/>
        </p:nvPicPr>
        <p:blipFill rotWithShape="1">
          <a:blip r:embed="rId2"/>
          <a:srcRect l="49824" t="24196" r="957" b="3953"/>
          <a:stretch/>
        </p:blipFill>
        <p:spPr>
          <a:xfrm>
            <a:off x="9910438" y="80601"/>
            <a:ext cx="1958711" cy="6638947"/>
          </a:xfrm>
          <a:prstGeom prst="rect">
            <a:avLst/>
          </a:prstGeom>
          <a:ln w="38100">
            <a:solidFill>
              <a:srgbClr val="0000FF"/>
            </a:solidFill>
          </a:ln>
        </p:spPr>
      </p:pic>
      <p:pic>
        <p:nvPicPr>
          <p:cNvPr id="14" name="תמונה 13">
            <a:extLst>
              <a:ext uri="{FF2B5EF4-FFF2-40B4-BE49-F238E27FC236}">
                <a16:creationId xmlns:a16="http://schemas.microsoft.com/office/drawing/2014/main" id="{4E9C4C18-0964-9AD1-18ED-2B2885A4E8CD}"/>
              </a:ext>
            </a:extLst>
          </p:cNvPr>
          <p:cNvPicPr>
            <a:picLocks noChangeAspect="1"/>
          </p:cNvPicPr>
          <p:nvPr/>
        </p:nvPicPr>
        <p:blipFill rotWithShape="1">
          <a:blip r:embed="rId3"/>
          <a:srcRect t="10381" r="4242" b="47470"/>
          <a:stretch/>
        </p:blipFill>
        <p:spPr>
          <a:xfrm>
            <a:off x="3603895" y="80601"/>
            <a:ext cx="2811674" cy="4553543"/>
          </a:xfrm>
          <a:prstGeom prst="rect">
            <a:avLst/>
          </a:prstGeom>
          <a:ln w="38100">
            <a:solidFill>
              <a:srgbClr val="0000FF"/>
            </a:solidFill>
          </a:ln>
        </p:spPr>
      </p:pic>
      <p:sp>
        <p:nvSpPr>
          <p:cNvPr id="4" name="תיבת טקסט 3">
            <a:extLst>
              <a:ext uri="{FF2B5EF4-FFF2-40B4-BE49-F238E27FC236}">
                <a16:creationId xmlns:a16="http://schemas.microsoft.com/office/drawing/2014/main" id="{F8B5D773-5A07-0458-B712-9FCF4D99A67B}"/>
              </a:ext>
            </a:extLst>
          </p:cNvPr>
          <p:cNvSpPr txBox="1"/>
          <p:nvPr/>
        </p:nvSpPr>
        <p:spPr>
          <a:xfrm>
            <a:off x="9828804" y="4634144"/>
            <a:ext cx="1958711" cy="2085404"/>
          </a:xfrm>
          <a:prstGeom prst="rect">
            <a:avLst/>
          </a:prstGeom>
          <a:noFill/>
          <a:ln w="19050">
            <a:solidFill>
              <a:srgbClr val="FF0000"/>
            </a:solidFill>
          </a:ln>
        </p:spPr>
        <p:txBody>
          <a:bodyPr wrap="square" rtlCol="1">
            <a:spAutoFit/>
          </a:bodyPr>
          <a:lstStyle/>
          <a:p>
            <a:endParaRPr lang="he-IL" dirty="0"/>
          </a:p>
        </p:txBody>
      </p:sp>
      <p:sp>
        <p:nvSpPr>
          <p:cNvPr id="6" name="תיבת טקסט 5">
            <a:extLst>
              <a:ext uri="{FF2B5EF4-FFF2-40B4-BE49-F238E27FC236}">
                <a16:creationId xmlns:a16="http://schemas.microsoft.com/office/drawing/2014/main" id="{08BD6BE4-0EC3-1D25-9667-83A3E93F0BE8}"/>
              </a:ext>
            </a:extLst>
          </p:cNvPr>
          <p:cNvSpPr txBox="1"/>
          <p:nvPr/>
        </p:nvSpPr>
        <p:spPr>
          <a:xfrm>
            <a:off x="6780382" y="1874520"/>
            <a:ext cx="2811674" cy="3227832"/>
          </a:xfrm>
          <a:prstGeom prst="rect">
            <a:avLst/>
          </a:prstGeom>
          <a:noFill/>
          <a:ln w="19050">
            <a:solidFill>
              <a:srgbClr val="FF0000"/>
            </a:solidFill>
          </a:ln>
        </p:spPr>
        <p:txBody>
          <a:bodyPr wrap="square" rtlCol="1">
            <a:spAutoFit/>
          </a:bodyPr>
          <a:lstStyle/>
          <a:p>
            <a:endParaRPr lang="he-IL" dirty="0"/>
          </a:p>
        </p:txBody>
      </p:sp>
      <p:sp>
        <p:nvSpPr>
          <p:cNvPr id="9" name="תיבת טקסט 8">
            <a:extLst>
              <a:ext uri="{FF2B5EF4-FFF2-40B4-BE49-F238E27FC236}">
                <a16:creationId xmlns:a16="http://schemas.microsoft.com/office/drawing/2014/main" id="{0A7D8997-421D-DDE0-C001-A9F80387B2B7}"/>
              </a:ext>
            </a:extLst>
          </p:cNvPr>
          <p:cNvSpPr txBox="1"/>
          <p:nvPr/>
        </p:nvSpPr>
        <p:spPr>
          <a:xfrm>
            <a:off x="3474174" y="138452"/>
            <a:ext cx="2941395" cy="4495692"/>
          </a:xfrm>
          <a:prstGeom prst="rect">
            <a:avLst/>
          </a:prstGeom>
          <a:noFill/>
          <a:ln w="19050">
            <a:solidFill>
              <a:srgbClr val="FF0000"/>
            </a:solidFill>
          </a:ln>
        </p:spPr>
        <p:txBody>
          <a:bodyPr wrap="square" rtlCol="1">
            <a:spAutoFit/>
          </a:bodyPr>
          <a:lstStyle/>
          <a:p>
            <a:endParaRPr lang="he-IL" dirty="0"/>
          </a:p>
        </p:txBody>
      </p:sp>
    </p:spTree>
    <p:extLst>
      <p:ext uri="{BB962C8B-B14F-4D97-AF65-F5344CB8AC3E}">
        <p14:creationId xmlns:p14="http://schemas.microsoft.com/office/powerpoint/2010/main" val="2471616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CA6E134B-4D6F-30B7-B4DA-C3B42303A230}"/>
              </a:ext>
            </a:extLst>
          </p:cNvPr>
          <p:cNvSpPr txBox="1"/>
          <p:nvPr/>
        </p:nvSpPr>
        <p:spPr>
          <a:xfrm>
            <a:off x="195264" y="5282121"/>
            <a:ext cx="2052072" cy="338554"/>
          </a:xfrm>
          <a:prstGeom prst="rect">
            <a:avLst/>
          </a:prstGeom>
          <a:noFill/>
        </p:spPr>
        <p:txBody>
          <a:bodyPr wrap="square" rtlCol="1">
            <a:spAutoFit/>
          </a:bodyPr>
          <a:lstStyle/>
          <a:p>
            <a:r>
              <a:rPr lang="he-IL" sz="1600" b="1" dirty="0"/>
              <a:t>הצפה, ט"ז ניסן תש"ו</a:t>
            </a:r>
          </a:p>
        </p:txBody>
      </p:sp>
      <p:pic>
        <p:nvPicPr>
          <p:cNvPr id="6" name="תמונה 5">
            <a:extLst>
              <a:ext uri="{FF2B5EF4-FFF2-40B4-BE49-F238E27FC236}">
                <a16:creationId xmlns:a16="http://schemas.microsoft.com/office/drawing/2014/main" id="{E076B0A9-43A7-E071-4CC1-1E43FB5B37CA}"/>
              </a:ext>
            </a:extLst>
          </p:cNvPr>
          <p:cNvPicPr>
            <a:picLocks noChangeAspect="1"/>
          </p:cNvPicPr>
          <p:nvPr/>
        </p:nvPicPr>
        <p:blipFill>
          <a:blip r:embed="rId2"/>
          <a:stretch>
            <a:fillRect/>
          </a:stretch>
        </p:blipFill>
        <p:spPr>
          <a:xfrm>
            <a:off x="453750" y="386271"/>
            <a:ext cx="11449050" cy="4895850"/>
          </a:xfrm>
          <a:prstGeom prst="rect">
            <a:avLst/>
          </a:prstGeom>
          <a:ln w="38100">
            <a:solidFill>
              <a:srgbClr val="0000FF"/>
            </a:solidFill>
          </a:ln>
        </p:spPr>
      </p:pic>
      <p:sp>
        <p:nvSpPr>
          <p:cNvPr id="7" name="תיבת טקסט 6">
            <a:extLst>
              <a:ext uri="{FF2B5EF4-FFF2-40B4-BE49-F238E27FC236}">
                <a16:creationId xmlns:a16="http://schemas.microsoft.com/office/drawing/2014/main" id="{29BCE748-E559-D10E-05B6-FAD15B993E95}"/>
              </a:ext>
            </a:extLst>
          </p:cNvPr>
          <p:cNvSpPr txBox="1"/>
          <p:nvPr/>
        </p:nvSpPr>
        <p:spPr>
          <a:xfrm>
            <a:off x="550048" y="1864311"/>
            <a:ext cx="7519754" cy="3417810"/>
          </a:xfrm>
          <a:prstGeom prst="rect">
            <a:avLst/>
          </a:prstGeom>
          <a:solidFill>
            <a:schemeClr val="bg1"/>
          </a:solidFill>
        </p:spPr>
        <p:txBody>
          <a:bodyPr wrap="square" rtlCol="1">
            <a:spAutoFit/>
          </a:bodyPr>
          <a:lstStyle/>
          <a:p>
            <a:endParaRPr lang="he-IL" dirty="0"/>
          </a:p>
        </p:txBody>
      </p:sp>
      <p:sp>
        <p:nvSpPr>
          <p:cNvPr id="8" name="תיבת טקסט 7">
            <a:extLst>
              <a:ext uri="{FF2B5EF4-FFF2-40B4-BE49-F238E27FC236}">
                <a16:creationId xmlns:a16="http://schemas.microsoft.com/office/drawing/2014/main" id="{3452033C-332F-5C9A-0DD4-A32A6021E826}"/>
              </a:ext>
            </a:extLst>
          </p:cNvPr>
          <p:cNvSpPr txBox="1"/>
          <p:nvPr/>
        </p:nvSpPr>
        <p:spPr>
          <a:xfrm>
            <a:off x="8140823" y="3116062"/>
            <a:ext cx="3648723" cy="630315"/>
          </a:xfrm>
          <a:prstGeom prst="rect">
            <a:avLst/>
          </a:prstGeom>
          <a:noFill/>
          <a:ln w="19050">
            <a:solidFill>
              <a:srgbClr val="FF0000"/>
            </a:solidFill>
          </a:ln>
        </p:spPr>
        <p:txBody>
          <a:bodyPr wrap="square" rtlCol="1">
            <a:spAutoFit/>
          </a:bodyPr>
          <a:lstStyle/>
          <a:p>
            <a:endParaRPr lang="he-IL" dirty="0"/>
          </a:p>
        </p:txBody>
      </p:sp>
      <p:sp>
        <p:nvSpPr>
          <p:cNvPr id="9" name="תיבת טקסט 8">
            <a:extLst>
              <a:ext uri="{FF2B5EF4-FFF2-40B4-BE49-F238E27FC236}">
                <a16:creationId xmlns:a16="http://schemas.microsoft.com/office/drawing/2014/main" id="{9C727BCE-2076-BF01-270A-9411569405BA}"/>
              </a:ext>
            </a:extLst>
          </p:cNvPr>
          <p:cNvSpPr txBox="1"/>
          <p:nvPr/>
        </p:nvSpPr>
        <p:spPr>
          <a:xfrm>
            <a:off x="8140823" y="4296792"/>
            <a:ext cx="3501129" cy="914400"/>
          </a:xfrm>
          <a:prstGeom prst="rect">
            <a:avLst/>
          </a:prstGeom>
          <a:noFill/>
          <a:ln w="19050">
            <a:solidFill>
              <a:srgbClr val="FF0000"/>
            </a:solidFill>
          </a:ln>
        </p:spPr>
        <p:txBody>
          <a:bodyPr wrap="square" rtlCol="1">
            <a:spAutoFit/>
          </a:bodyPr>
          <a:lstStyle/>
          <a:p>
            <a:endParaRPr lang="he-IL" dirty="0"/>
          </a:p>
        </p:txBody>
      </p:sp>
      <p:pic>
        <p:nvPicPr>
          <p:cNvPr id="10" name="תמונה 9">
            <a:extLst>
              <a:ext uri="{FF2B5EF4-FFF2-40B4-BE49-F238E27FC236}">
                <a16:creationId xmlns:a16="http://schemas.microsoft.com/office/drawing/2014/main" id="{6BBFD607-BDC0-40CA-DBF2-833C6343594C}"/>
              </a:ext>
            </a:extLst>
          </p:cNvPr>
          <p:cNvPicPr>
            <a:picLocks noChangeAspect="1"/>
          </p:cNvPicPr>
          <p:nvPr/>
        </p:nvPicPr>
        <p:blipFill rotWithShape="1">
          <a:blip r:embed="rId3"/>
          <a:srcRect b="28851"/>
          <a:stretch/>
        </p:blipFill>
        <p:spPr>
          <a:xfrm>
            <a:off x="4964411" y="2078888"/>
            <a:ext cx="2427729" cy="2439771"/>
          </a:xfrm>
          <a:prstGeom prst="rect">
            <a:avLst/>
          </a:prstGeom>
          <a:ln w="12700">
            <a:solidFill>
              <a:schemeClr val="tx1"/>
            </a:solidFill>
          </a:ln>
        </p:spPr>
      </p:pic>
      <p:pic>
        <p:nvPicPr>
          <p:cNvPr id="11" name="תמונה 10">
            <a:extLst>
              <a:ext uri="{FF2B5EF4-FFF2-40B4-BE49-F238E27FC236}">
                <a16:creationId xmlns:a16="http://schemas.microsoft.com/office/drawing/2014/main" id="{E0968305-BCE0-5CD0-05DE-97CFD2C9D0B9}"/>
              </a:ext>
            </a:extLst>
          </p:cNvPr>
          <p:cNvPicPr>
            <a:picLocks noChangeAspect="1"/>
          </p:cNvPicPr>
          <p:nvPr/>
        </p:nvPicPr>
        <p:blipFill rotWithShape="1">
          <a:blip r:embed="rId4"/>
          <a:srcRect l="2463" r="6424"/>
          <a:stretch/>
        </p:blipFill>
        <p:spPr>
          <a:xfrm>
            <a:off x="1287307" y="2078888"/>
            <a:ext cx="2427729" cy="2456230"/>
          </a:xfrm>
          <a:prstGeom prst="rect">
            <a:avLst/>
          </a:prstGeom>
          <a:ln w="12700">
            <a:solidFill>
              <a:schemeClr val="tx1"/>
            </a:solidFill>
          </a:ln>
        </p:spPr>
      </p:pic>
      <p:sp>
        <p:nvSpPr>
          <p:cNvPr id="2" name="תיבת טקסט 1">
            <a:extLst>
              <a:ext uri="{FF2B5EF4-FFF2-40B4-BE49-F238E27FC236}">
                <a16:creationId xmlns:a16="http://schemas.microsoft.com/office/drawing/2014/main" id="{8FE06C46-9B2A-EA91-2518-12521DA530C7}"/>
              </a:ext>
            </a:extLst>
          </p:cNvPr>
          <p:cNvSpPr txBox="1"/>
          <p:nvPr/>
        </p:nvSpPr>
        <p:spPr>
          <a:xfrm>
            <a:off x="4870006" y="1998471"/>
            <a:ext cx="2616537" cy="2617063"/>
          </a:xfrm>
          <a:prstGeom prst="rect">
            <a:avLst/>
          </a:prstGeom>
          <a:noFill/>
          <a:ln w="57150">
            <a:solidFill>
              <a:srgbClr val="FF0000"/>
            </a:solidFill>
          </a:ln>
        </p:spPr>
        <p:txBody>
          <a:bodyPr wrap="square" rtlCol="1">
            <a:spAutoFit/>
          </a:bodyPr>
          <a:lstStyle/>
          <a:p>
            <a:endParaRPr lang="he-IL" dirty="0"/>
          </a:p>
        </p:txBody>
      </p:sp>
      <p:sp>
        <p:nvSpPr>
          <p:cNvPr id="3" name="תיבת טקסט 2">
            <a:extLst>
              <a:ext uri="{FF2B5EF4-FFF2-40B4-BE49-F238E27FC236}">
                <a16:creationId xmlns:a16="http://schemas.microsoft.com/office/drawing/2014/main" id="{8B6AB14E-4E85-282D-4EBB-F57FE3D87536}"/>
              </a:ext>
            </a:extLst>
          </p:cNvPr>
          <p:cNvSpPr txBox="1"/>
          <p:nvPr/>
        </p:nvSpPr>
        <p:spPr>
          <a:xfrm>
            <a:off x="1035115" y="1970842"/>
            <a:ext cx="2805344" cy="2760955"/>
          </a:xfrm>
          <a:prstGeom prst="rect">
            <a:avLst/>
          </a:prstGeom>
          <a:noFill/>
          <a:ln w="19050">
            <a:solidFill>
              <a:srgbClr val="FF0000"/>
            </a:solidFill>
          </a:ln>
        </p:spPr>
        <p:txBody>
          <a:bodyPr wrap="square" rtlCol="1">
            <a:spAutoFit/>
          </a:bodyPr>
          <a:lstStyle/>
          <a:p>
            <a:endParaRPr lang="he-IL" dirty="0"/>
          </a:p>
        </p:txBody>
      </p:sp>
    </p:spTree>
    <p:extLst>
      <p:ext uri="{BB962C8B-B14F-4D97-AF65-F5344CB8AC3E}">
        <p14:creationId xmlns:p14="http://schemas.microsoft.com/office/powerpoint/2010/main" val="14939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D068C5D-766C-777E-FA10-3D6A2F9CB32F}"/>
              </a:ext>
            </a:extLst>
          </p:cNvPr>
          <p:cNvPicPr>
            <a:picLocks noChangeAspect="1"/>
          </p:cNvPicPr>
          <p:nvPr/>
        </p:nvPicPr>
        <p:blipFill>
          <a:blip r:embed="rId2"/>
          <a:srcRect t="5511" b="4448"/>
          <a:stretch/>
        </p:blipFill>
        <p:spPr>
          <a:xfrm>
            <a:off x="3819719" y="530375"/>
            <a:ext cx="5102597" cy="6061361"/>
          </a:xfrm>
          <a:prstGeom prst="rect">
            <a:avLst/>
          </a:prstGeom>
          <a:ln w="38100">
            <a:solidFill>
              <a:srgbClr val="0000FF"/>
            </a:solidFill>
          </a:ln>
        </p:spPr>
      </p:pic>
      <p:pic>
        <p:nvPicPr>
          <p:cNvPr id="5" name="תמונה 4">
            <a:extLst>
              <a:ext uri="{FF2B5EF4-FFF2-40B4-BE49-F238E27FC236}">
                <a16:creationId xmlns:a16="http://schemas.microsoft.com/office/drawing/2014/main" id="{3F713C8C-FCFB-79A5-4DB4-8155F684DAEF}"/>
              </a:ext>
            </a:extLst>
          </p:cNvPr>
          <p:cNvPicPr>
            <a:picLocks noChangeAspect="1"/>
          </p:cNvPicPr>
          <p:nvPr/>
        </p:nvPicPr>
        <p:blipFill>
          <a:blip r:embed="rId3"/>
          <a:stretch>
            <a:fillRect/>
          </a:stretch>
        </p:blipFill>
        <p:spPr>
          <a:xfrm>
            <a:off x="472918" y="530375"/>
            <a:ext cx="3163478" cy="2290440"/>
          </a:xfrm>
          <a:prstGeom prst="rect">
            <a:avLst/>
          </a:prstGeom>
          <a:ln w="38100">
            <a:solidFill>
              <a:srgbClr val="0000FF"/>
            </a:solidFill>
          </a:ln>
        </p:spPr>
      </p:pic>
      <p:sp>
        <p:nvSpPr>
          <p:cNvPr id="6" name="תיבת טקסט 5">
            <a:extLst>
              <a:ext uri="{FF2B5EF4-FFF2-40B4-BE49-F238E27FC236}">
                <a16:creationId xmlns:a16="http://schemas.microsoft.com/office/drawing/2014/main" id="{F00BCEC2-4281-7F48-96D0-49845098D4B4}"/>
              </a:ext>
            </a:extLst>
          </p:cNvPr>
          <p:cNvSpPr txBox="1"/>
          <p:nvPr/>
        </p:nvSpPr>
        <p:spPr>
          <a:xfrm>
            <a:off x="166117" y="2820815"/>
            <a:ext cx="2052072" cy="338554"/>
          </a:xfrm>
          <a:prstGeom prst="rect">
            <a:avLst/>
          </a:prstGeom>
          <a:noFill/>
        </p:spPr>
        <p:txBody>
          <a:bodyPr wrap="square" rtlCol="1">
            <a:spAutoFit/>
          </a:bodyPr>
          <a:lstStyle/>
          <a:p>
            <a:r>
              <a:rPr lang="he-IL" sz="1600" b="1" dirty="0"/>
              <a:t>הצפה, י"ד ניסן תש"ו</a:t>
            </a:r>
          </a:p>
        </p:txBody>
      </p:sp>
      <p:sp>
        <p:nvSpPr>
          <p:cNvPr id="7" name="תיבת טקסט 6">
            <a:extLst>
              <a:ext uri="{FF2B5EF4-FFF2-40B4-BE49-F238E27FC236}">
                <a16:creationId xmlns:a16="http://schemas.microsoft.com/office/drawing/2014/main" id="{4BE952A2-23D5-DF85-FEDF-7351EE4D9DA0}"/>
              </a:ext>
            </a:extLst>
          </p:cNvPr>
          <p:cNvSpPr txBox="1"/>
          <p:nvPr/>
        </p:nvSpPr>
        <p:spPr>
          <a:xfrm>
            <a:off x="9216377" y="105934"/>
            <a:ext cx="2736920" cy="3139321"/>
          </a:xfrm>
          <a:prstGeom prst="rect">
            <a:avLst/>
          </a:prstGeom>
          <a:solidFill>
            <a:srgbClr val="FFFF00"/>
          </a:solidFill>
          <a:ln w="38100">
            <a:solidFill>
              <a:srgbClr val="0000FF"/>
            </a:solidFill>
          </a:ln>
        </p:spPr>
        <p:txBody>
          <a:bodyPr wrap="square">
            <a:spAutoFit/>
          </a:bodyPr>
          <a:lstStyle/>
          <a:p>
            <a:pPr algn="just"/>
            <a:r>
              <a:rPr lang="he-IL" b="1" i="0" dirty="0">
                <a:solidFill>
                  <a:srgbClr val="FF0000"/>
                </a:solidFill>
                <a:effectLst/>
                <a:latin typeface="David" panose="020E0502060401010101" pitchFamily="34" charset="-79"/>
                <a:cs typeface="David" panose="020E0502060401010101" pitchFamily="34" charset="-79"/>
              </a:rPr>
              <a:t>בְּכָל דּוֹר וָדוֹר </a:t>
            </a:r>
            <a:r>
              <a:rPr lang="he-IL" b="1" i="0" dirty="0" err="1">
                <a:solidFill>
                  <a:srgbClr val="FF0000"/>
                </a:solidFill>
                <a:effectLst/>
                <a:latin typeface="David" panose="020E0502060401010101" pitchFamily="34" charset="-79"/>
                <a:cs typeface="David" panose="020E0502060401010101" pitchFamily="34" charset="-79"/>
              </a:rPr>
              <a:t>חַיָּב</a:t>
            </a:r>
            <a:r>
              <a:rPr lang="he-IL" b="1" i="0" dirty="0">
                <a:solidFill>
                  <a:srgbClr val="FF0000"/>
                </a:solidFill>
                <a:effectLst/>
                <a:latin typeface="David" panose="020E0502060401010101" pitchFamily="34" charset="-79"/>
                <a:cs typeface="David" panose="020E0502060401010101" pitchFamily="34" charset="-79"/>
              </a:rPr>
              <a:t> אָדָם לִרְאוֹת אֶת עַצְמוֹ כְּאִלּוּ הוּא יָצָא מִמִּצְרַיִם, </a:t>
            </a:r>
            <a:r>
              <a:rPr lang="he-IL" b="1" i="0" dirty="0">
                <a:solidFill>
                  <a:srgbClr val="202122"/>
                </a:solidFill>
                <a:effectLst/>
                <a:latin typeface="David" panose="020E0502060401010101" pitchFamily="34" charset="-79"/>
                <a:cs typeface="David" panose="020E0502060401010101" pitchFamily="34" charset="-79"/>
              </a:rPr>
              <a:t>שֶׁנֶּאֱמַר: וְהִגַּדְתָּ לְבִנְךָ בַּיוֹם הַהוּא </a:t>
            </a:r>
            <a:r>
              <a:rPr lang="he-IL" b="1" i="0" dirty="0" err="1">
                <a:solidFill>
                  <a:srgbClr val="202122"/>
                </a:solidFill>
                <a:effectLst/>
                <a:latin typeface="David" panose="020E0502060401010101" pitchFamily="34" charset="-79"/>
                <a:cs typeface="David" panose="020E0502060401010101" pitchFamily="34" charset="-79"/>
              </a:rPr>
              <a:t>לֵאמֹר</a:t>
            </a:r>
            <a:r>
              <a:rPr lang="he-IL" b="1" i="0" dirty="0">
                <a:solidFill>
                  <a:srgbClr val="202122"/>
                </a:solidFill>
                <a:effectLst/>
                <a:latin typeface="David" panose="020E0502060401010101" pitchFamily="34" charset="-79"/>
                <a:cs typeface="David" panose="020E0502060401010101" pitchFamily="34" charset="-79"/>
              </a:rPr>
              <a:t>, בַּעֲבוּר זֶה עָשָׂה יְיָ לִי בְּצֵאתִי מִמִּצְרָיִם.</a:t>
            </a:r>
          </a:p>
          <a:p>
            <a:pPr algn="just"/>
            <a:r>
              <a:rPr lang="he-IL" b="1" i="0" dirty="0">
                <a:solidFill>
                  <a:srgbClr val="202122"/>
                </a:solidFill>
                <a:effectLst/>
                <a:latin typeface="David" panose="020E0502060401010101" pitchFamily="34" charset="-79"/>
                <a:cs typeface="David" panose="020E0502060401010101" pitchFamily="34" charset="-79"/>
              </a:rPr>
              <a:t>לֹא אֶת אֲבוֹתֵינוּ בִּלְבָד גָּאַל הַקָּדוֹשׁ בָּרוּךְ הוּא, אֶלָּא אַף אוֹתָנוּ גָּאַל עִמָּהֶם, שֶׁנֶּאֱמַר: וְאוֹתָנוּ הוֹצִיא מִשָׁם, ל</a:t>
            </a:r>
            <a:r>
              <a:rPr lang="he-IL" b="1" i="0" dirty="0">
                <a:solidFill>
                  <a:srgbClr val="0000FF"/>
                </a:solidFill>
                <a:effectLst/>
                <a:latin typeface="David" panose="020E0502060401010101" pitchFamily="34" charset="-79"/>
                <a:cs typeface="David" panose="020E0502060401010101" pitchFamily="34" charset="-79"/>
              </a:rPr>
              <a:t>ְמַעַן הָבִיא אֹתָנוּ, לָתֶת לָנוּ אֶת הָאָרֶץ אֲשֶׁר נִשְׁבַּע </a:t>
            </a:r>
            <a:r>
              <a:rPr lang="he-IL" b="1" i="0" dirty="0" err="1">
                <a:solidFill>
                  <a:srgbClr val="0000FF"/>
                </a:solidFill>
                <a:effectLst/>
                <a:latin typeface="David" panose="020E0502060401010101" pitchFamily="34" charset="-79"/>
                <a:cs typeface="David" panose="020E0502060401010101" pitchFamily="34" charset="-79"/>
              </a:rPr>
              <a:t>לַאֲבֹתֵינו</a:t>
            </a:r>
            <a:r>
              <a:rPr lang="he-IL" b="1" i="0" dirty="0">
                <a:solidFill>
                  <a:srgbClr val="0000FF"/>
                </a:solidFill>
                <a:effectLst/>
                <a:latin typeface="David" panose="020E0502060401010101" pitchFamily="34" charset="-79"/>
                <a:cs typeface="David" panose="020E0502060401010101" pitchFamily="34" charset="-79"/>
              </a:rPr>
              <a:t>ּ.</a:t>
            </a:r>
            <a:endParaRPr lang="he-IL" b="1" dirty="0">
              <a:solidFill>
                <a:srgbClr val="0000FF"/>
              </a:solidFill>
            </a:endParaRPr>
          </a:p>
        </p:txBody>
      </p:sp>
      <p:sp>
        <p:nvSpPr>
          <p:cNvPr id="4" name="Text Box 9">
            <a:extLst>
              <a:ext uri="{FF2B5EF4-FFF2-40B4-BE49-F238E27FC236}">
                <a16:creationId xmlns:a16="http://schemas.microsoft.com/office/drawing/2014/main" id="{FF0134B3-AF80-6FD5-7258-660274719F92}"/>
              </a:ext>
            </a:extLst>
          </p:cNvPr>
          <p:cNvSpPr txBox="1">
            <a:spLocks noChangeArrowheads="1"/>
          </p:cNvSpPr>
          <p:nvPr/>
        </p:nvSpPr>
        <p:spPr bwMode="auto">
          <a:xfrm>
            <a:off x="264307" y="39255"/>
            <a:ext cx="8768747" cy="338554"/>
          </a:xfrm>
          <a:prstGeom prst="rect">
            <a:avLst/>
          </a:prstGeom>
          <a:solidFill>
            <a:srgbClr val="FFFF00"/>
          </a:solidFill>
          <a:ln w="9525">
            <a:solidFill>
              <a:schemeClr val="tx1"/>
            </a:solidFill>
            <a:miter lim="800000"/>
            <a:headEnd/>
            <a:tailEnd/>
          </a:ln>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he-IL" altLang="he-IL" sz="1600" b="1" dirty="0"/>
              <a:t>"השיבו לעם ישראל את ארץ קודשו לחדש בה ימיו כקדם, למענו ולמען הטוב המוחלט של האנושות כולה"!</a:t>
            </a:r>
            <a:endParaRPr lang="en-US" altLang="he-IL" sz="1600" b="1" dirty="0"/>
          </a:p>
        </p:txBody>
      </p:sp>
      <p:sp>
        <p:nvSpPr>
          <p:cNvPr id="2" name="תיבת טקסט 1">
            <a:extLst>
              <a:ext uri="{FF2B5EF4-FFF2-40B4-BE49-F238E27FC236}">
                <a16:creationId xmlns:a16="http://schemas.microsoft.com/office/drawing/2014/main" id="{8BB585CE-7C3B-417B-865B-C1FDB5BF9355}"/>
              </a:ext>
            </a:extLst>
          </p:cNvPr>
          <p:cNvSpPr txBox="1"/>
          <p:nvPr/>
        </p:nvSpPr>
        <p:spPr>
          <a:xfrm>
            <a:off x="9033054" y="5514518"/>
            <a:ext cx="2937150" cy="1077218"/>
          </a:xfrm>
          <a:prstGeom prst="rect">
            <a:avLst/>
          </a:prstGeom>
          <a:solidFill>
            <a:srgbClr val="AAE571"/>
          </a:solidFill>
          <a:ln>
            <a:solidFill>
              <a:schemeClr val="tx1"/>
            </a:solidFill>
          </a:ln>
        </p:spPr>
        <p:txBody>
          <a:bodyPr wrap="square" rtlCol="1">
            <a:spAutoFit/>
          </a:bodyPr>
          <a:lstStyle/>
          <a:p>
            <a:r>
              <a:rPr lang="he-IL" sz="1600" b="1" dirty="0"/>
              <a:t>ראו עוד לעיל בקטעים:</a:t>
            </a:r>
          </a:p>
          <a:p>
            <a:r>
              <a:rPr lang="he-IL" sz="1600" b="1" dirty="0"/>
              <a:t>"בָּרוּךְ שׁוֹמֵר הַבְטָחָתוֹ לְיִשְׂרָאֵל,</a:t>
            </a:r>
          </a:p>
          <a:p>
            <a:r>
              <a:rPr lang="he-IL" sz="1600" b="1" dirty="0"/>
              <a:t>בָּרוּךְ הוּא"</a:t>
            </a:r>
          </a:p>
          <a:p>
            <a:r>
              <a:rPr lang="he-IL" sz="1600" b="1" dirty="0">
                <a:latin typeface="David" panose="020E0502060401010101" pitchFamily="34" charset="-79"/>
              </a:rPr>
              <a:t>"דיינו – וְהִכְנִיסָנוּ לְאֶרֶץ יִשְׂרָאֵל"</a:t>
            </a:r>
          </a:p>
        </p:txBody>
      </p:sp>
    </p:spTree>
    <p:extLst>
      <p:ext uri="{BB962C8B-B14F-4D97-AF65-F5344CB8AC3E}">
        <p14:creationId xmlns:p14="http://schemas.microsoft.com/office/powerpoint/2010/main" val="1272350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6"/>
          <p:cNvSpPr txBox="1">
            <a:spLocks noChangeArrowheads="1"/>
          </p:cNvSpPr>
          <p:nvPr/>
        </p:nvSpPr>
        <p:spPr bwMode="auto">
          <a:xfrm>
            <a:off x="313535" y="3629779"/>
            <a:ext cx="39717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he-IL" altLang="he-IL" sz="1600" b="1" dirty="0">
                <a:solidFill>
                  <a:srgbClr val="000000"/>
                </a:solidFill>
              </a:rPr>
              <a:t>                     </a:t>
            </a:r>
            <a:r>
              <a:rPr lang="he-IL" altLang="he-IL" sz="1600" b="1" dirty="0"/>
              <a:t>נכתב בסיום שנת תש"ח, </a:t>
            </a:r>
          </a:p>
          <a:p>
            <a:pPr fontAlgn="base">
              <a:spcBef>
                <a:spcPct val="0"/>
              </a:spcBef>
              <a:spcAft>
                <a:spcPct val="0"/>
              </a:spcAft>
              <a:buFontTx/>
              <a:buNone/>
            </a:pPr>
            <a:r>
              <a:rPr lang="he-IL" altLang="he-IL" sz="1600" b="1" dirty="0">
                <a:solidFill>
                  <a:srgbClr val="000000"/>
                </a:solidFill>
              </a:rPr>
              <a:t>                     הרב ש' </a:t>
            </a:r>
            <a:r>
              <a:rPr lang="he-IL" altLang="he-IL" sz="1600" b="1" dirty="0" err="1">
                <a:solidFill>
                  <a:srgbClr val="000000"/>
                </a:solidFill>
              </a:rPr>
              <a:t>פדרבוש</a:t>
            </a:r>
            <a:r>
              <a:rPr lang="he-IL" altLang="he-IL" sz="1600" b="1" dirty="0">
                <a:solidFill>
                  <a:srgbClr val="000000"/>
                </a:solidFill>
              </a:rPr>
              <a:t>, תורה ומלוכה, </a:t>
            </a:r>
          </a:p>
          <a:p>
            <a:pPr fontAlgn="base">
              <a:spcBef>
                <a:spcPct val="0"/>
              </a:spcBef>
              <a:spcAft>
                <a:spcPct val="0"/>
              </a:spcAft>
              <a:buFontTx/>
              <a:buNone/>
            </a:pPr>
            <a:r>
              <a:rPr lang="he-IL" altLang="he-IL" sz="1600" b="1" dirty="0">
                <a:solidFill>
                  <a:srgbClr val="000000"/>
                </a:solidFill>
              </a:rPr>
              <a:t>                     עמ' 96</a:t>
            </a:r>
            <a:endParaRPr lang="en-US" altLang="he-IL" sz="1600" b="1" dirty="0">
              <a:solidFill>
                <a:srgbClr val="000000"/>
              </a:solidFill>
            </a:endParaRPr>
          </a:p>
        </p:txBody>
      </p:sp>
      <p:pic>
        <p:nvPicPr>
          <p:cNvPr id="9225" name="תמונה 1"/>
          <p:cNvPicPr>
            <a:picLocks noChangeAspect="1"/>
          </p:cNvPicPr>
          <p:nvPr/>
        </p:nvPicPr>
        <p:blipFill>
          <a:blip r:embed="rId2">
            <a:extLst>
              <a:ext uri="{28A0092B-C50C-407E-A947-70E740481C1C}">
                <a14:useLocalDpi xmlns:a14="http://schemas.microsoft.com/office/drawing/2010/main" val="0"/>
              </a:ext>
            </a:extLst>
          </a:blip>
          <a:srcRect l="20216" t="61549" r="28111" b="22701"/>
          <a:stretch>
            <a:fillRect/>
          </a:stretch>
        </p:blipFill>
        <p:spPr bwMode="auto">
          <a:xfrm>
            <a:off x="3161012" y="1948203"/>
            <a:ext cx="5921375" cy="2481263"/>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a:extLst>
              <a:ext uri="{FF2B5EF4-FFF2-40B4-BE49-F238E27FC236}">
                <a16:creationId xmlns:a16="http://schemas.microsoft.com/office/drawing/2014/main" id="{B1E0D0A4-6727-B88A-E519-13E0C067B5B8}"/>
              </a:ext>
            </a:extLst>
          </p:cNvPr>
          <p:cNvSpPr txBox="1">
            <a:spLocks noChangeArrowheads="1"/>
          </p:cNvSpPr>
          <p:nvPr/>
        </p:nvSpPr>
        <p:spPr bwMode="auto">
          <a:xfrm>
            <a:off x="3237525" y="1489314"/>
            <a:ext cx="5985934" cy="338554"/>
          </a:xfrm>
          <a:prstGeom prst="rect">
            <a:avLst/>
          </a:prstGeom>
          <a:solidFill>
            <a:srgbClr val="FFFF00"/>
          </a:solidFill>
          <a:ln w="9525">
            <a:solidFill>
              <a:schemeClr val="tx1"/>
            </a:solidFill>
            <a:miter lim="800000"/>
            <a:headEnd/>
            <a:tailEnd/>
          </a:ln>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he-IL" altLang="he-IL" sz="1600" b="1" dirty="0">
                <a:solidFill>
                  <a:srgbClr val="000000"/>
                </a:solidFill>
              </a:rPr>
              <a:t>חושך ופתאום אור גדול – הקמת המדינה כינון ממלכת ישראל השלישית!</a:t>
            </a:r>
            <a:endParaRPr lang="en-US" altLang="he-IL" sz="1600" b="1" dirty="0">
              <a:solidFill>
                <a:srgbClr val="FF0000"/>
              </a:solidFill>
            </a:endParaRPr>
          </a:p>
        </p:txBody>
      </p:sp>
      <p:sp>
        <p:nvSpPr>
          <p:cNvPr id="6" name="תיבת טקסט 5">
            <a:extLst>
              <a:ext uri="{FF2B5EF4-FFF2-40B4-BE49-F238E27FC236}">
                <a16:creationId xmlns:a16="http://schemas.microsoft.com/office/drawing/2014/main" id="{FA85C0FD-3DDA-3E9D-27F9-7E5352B3E6DC}"/>
              </a:ext>
            </a:extLst>
          </p:cNvPr>
          <p:cNvSpPr txBox="1"/>
          <p:nvPr/>
        </p:nvSpPr>
        <p:spPr>
          <a:xfrm>
            <a:off x="658367" y="132761"/>
            <a:ext cx="11144250" cy="1138773"/>
          </a:xfrm>
          <a:prstGeom prst="rect">
            <a:avLst/>
          </a:prstGeom>
          <a:solidFill>
            <a:srgbClr val="FFFF00"/>
          </a:solidFill>
          <a:ln w="38100">
            <a:solidFill>
              <a:srgbClr val="0000FF"/>
            </a:solidFill>
          </a:ln>
        </p:spPr>
        <p:txBody>
          <a:bodyPr wrap="square">
            <a:spAutoFit/>
          </a:bodyPr>
          <a:lstStyle/>
          <a:p>
            <a:r>
              <a:rPr lang="he-IL" sz="1600" b="1" i="0" dirty="0">
                <a:effectLst/>
                <a:latin typeface="David" panose="020E0502060401010101" pitchFamily="34" charset="-79"/>
                <a:cs typeface="David" panose="020E0502060401010101" pitchFamily="34" charset="-79"/>
              </a:rPr>
              <a:t>מַגְבִּיהִים אֶת הַכּוֹס עַד הַלְלוּיָהּ (ויש המגביהים עד גאל ישראל).</a:t>
            </a:r>
          </a:p>
          <a:p>
            <a:endParaRPr lang="he-IL" sz="1600" b="1" i="0" dirty="0">
              <a:effectLst/>
              <a:latin typeface="David" panose="020E0502060401010101" pitchFamily="34" charset="-79"/>
              <a:cs typeface="David" panose="020E0502060401010101" pitchFamily="34" charset="-79"/>
            </a:endParaRPr>
          </a:p>
          <a:p>
            <a:r>
              <a:rPr lang="he-IL" b="1" i="0" dirty="0">
                <a:solidFill>
                  <a:srgbClr val="FF0000"/>
                </a:solidFill>
                <a:effectLst/>
                <a:latin typeface="David" panose="020E0502060401010101" pitchFamily="34" charset="-79"/>
                <a:cs typeface="David" panose="020E0502060401010101" pitchFamily="34" charset="-79"/>
              </a:rPr>
              <a:t>לְפִיכָךְ אֲנַחְנוּ </a:t>
            </a:r>
            <a:r>
              <a:rPr lang="he-IL" b="1" i="0" dirty="0" err="1">
                <a:solidFill>
                  <a:srgbClr val="FF0000"/>
                </a:solidFill>
                <a:effectLst/>
                <a:latin typeface="David" panose="020E0502060401010101" pitchFamily="34" charset="-79"/>
                <a:cs typeface="David" panose="020E0502060401010101" pitchFamily="34" charset="-79"/>
              </a:rPr>
              <a:t>חַיָּבִים</a:t>
            </a:r>
            <a:r>
              <a:rPr lang="he-IL" b="1" i="0" dirty="0">
                <a:solidFill>
                  <a:srgbClr val="FF0000"/>
                </a:solidFill>
                <a:effectLst/>
                <a:latin typeface="David" panose="020E0502060401010101" pitchFamily="34" charset="-79"/>
                <a:cs typeface="David" panose="020E0502060401010101" pitchFamily="34" charset="-79"/>
              </a:rPr>
              <a:t> לְהוֹדוֹת, </a:t>
            </a:r>
            <a:r>
              <a:rPr lang="he-IL" b="1" i="0" dirty="0">
                <a:solidFill>
                  <a:srgbClr val="202122"/>
                </a:solidFill>
                <a:effectLst/>
                <a:latin typeface="David" panose="020E0502060401010101" pitchFamily="34" charset="-79"/>
                <a:cs typeface="David" panose="020E0502060401010101" pitchFamily="34" charset="-79"/>
              </a:rPr>
              <a:t>לְהַלֵּל, לְשַׁבֵּחַ, לְפָאֵר, לְרוֹמֵם, לְהַדֵּר, לְבָרֵךְ, לְעַלֵּה וּלְקַלֵּס לְמִי שֶׁעָשָׂה לַאֲבוֹתֵינוּ וְלָנוּ אֶת כָּל הַנִסִּים הָאֵלוּ: הוֹצִיאָנוּ מֵעַבְדוּת לְחֵרוּת מִיָּגוֹן לְשִׂמְחָה, וּמֵאֵבֶל לְיוֹם טוֹב, </a:t>
            </a:r>
            <a:r>
              <a:rPr lang="he-IL" b="1" i="0" dirty="0">
                <a:solidFill>
                  <a:srgbClr val="0000FF"/>
                </a:solidFill>
                <a:effectLst/>
                <a:latin typeface="David" panose="020E0502060401010101" pitchFamily="34" charset="-79"/>
                <a:cs typeface="David" panose="020E0502060401010101" pitchFamily="34" charset="-79"/>
              </a:rPr>
              <a:t>וּמֵאֲפֵלָה לְאוֹר גָּדוֹל, </a:t>
            </a:r>
            <a:r>
              <a:rPr lang="he-IL" b="1" i="0" dirty="0">
                <a:solidFill>
                  <a:srgbClr val="202122"/>
                </a:solidFill>
                <a:effectLst/>
                <a:latin typeface="David" panose="020E0502060401010101" pitchFamily="34" charset="-79"/>
                <a:cs typeface="David" panose="020E0502060401010101" pitchFamily="34" charset="-79"/>
              </a:rPr>
              <a:t>וּמִשִּׁעְבּוּד לִגְאֻלָּה. וְנֹאמַר לְפָנָיו שִׁירָה חֲדָשָׁה הַלְלוּיָהּ.</a:t>
            </a:r>
            <a:endParaRPr lang="he-IL" b="1" dirty="0"/>
          </a:p>
        </p:txBody>
      </p:sp>
      <p:sp>
        <p:nvSpPr>
          <p:cNvPr id="3" name="תיבת טקסט 2">
            <a:extLst>
              <a:ext uri="{FF2B5EF4-FFF2-40B4-BE49-F238E27FC236}">
                <a16:creationId xmlns:a16="http://schemas.microsoft.com/office/drawing/2014/main" id="{C4C37584-30C2-B58D-A8B5-2B12FB863F9F}"/>
              </a:ext>
            </a:extLst>
          </p:cNvPr>
          <p:cNvSpPr txBox="1"/>
          <p:nvPr/>
        </p:nvSpPr>
        <p:spPr>
          <a:xfrm>
            <a:off x="583718" y="5094054"/>
            <a:ext cx="11024557" cy="1477328"/>
          </a:xfrm>
          <a:prstGeom prst="rect">
            <a:avLst/>
          </a:prstGeom>
          <a:noFill/>
          <a:ln w="38100">
            <a:solidFill>
              <a:srgbClr val="0000FF"/>
            </a:solidFill>
          </a:ln>
        </p:spPr>
        <p:txBody>
          <a:bodyPr wrap="square">
            <a:spAutoFit/>
          </a:bodyPr>
          <a:lstStyle/>
          <a:p>
            <a:pPr algn="just"/>
            <a:r>
              <a:rPr lang="he-IL" dirty="0"/>
              <a:t>התבוננו העמים כולם, שהמפנה הגדול והנורא הזה שחל בתולדות ישראל, מעשי ידי עליון הוא. </a:t>
            </a:r>
            <a:r>
              <a:rPr lang="he-IL" b="1" dirty="0"/>
              <a:t>אם לא בנסים גלויים, הרי בכל אופן במטווה של נסים נסתרים קמה פתאום מדינת ישראל, ועם ישראל שב </a:t>
            </a:r>
            <a:r>
              <a:rPr lang="he-IL" b="1" dirty="0" err="1"/>
              <a:t>לתחיה</a:t>
            </a:r>
            <a:r>
              <a:rPr lang="he-IL" b="1" dirty="0"/>
              <a:t> מדינית לאומית על אדמת קדשו.  </a:t>
            </a:r>
            <a:r>
              <a:rPr lang="he-IL" dirty="0"/>
              <a:t>ולפיכך לא יעלה על הדעת שאיזה כוח אויב, לפיכך לא </a:t>
            </a:r>
            <a:r>
              <a:rPr lang="he-IL" dirty="0" err="1"/>
              <a:t>יצוייר</a:t>
            </a:r>
            <a:r>
              <a:rPr lang="he-IL" dirty="0"/>
              <a:t> שידי מחריב ומשחית תחולנה בנטע הזה הנפלא העתיד להיות לארץ אלוקים בעולם כולו, כמתואר בספר דניאל. היכולת בידי עמים ידועים לגרום לנו נזקים קשים, לגרום לנו </a:t>
            </a:r>
            <a:r>
              <a:rPr lang="he-IL" dirty="0" err="1"/>
              <a:t>אבידות</a:t>
            </a:r>
            <a:r>
              <a:rPr lang="he-IL" dirty="0"/>
              <a:t> קשות, אך לא להעביר חס וחלילה מן השורש את אשר נטעה ההשגחה העליונה. "למה רגשו גוים ולאומים יהגו ריק" (תהלים ב, א).</a:t>
            </a:r>
          </a:p>
        </p:txBody>
      </p:sp>
      <p:sp>
        <p:nvSpPr>
          <p:cNvPr id="4" name="תיבת טקסט 3">
            <a:extLst>
              <a:ext uri="{FF2B5EF4-FFF2-40B4-BE49-F238E27FC236}">
                <a16:creationId xmlns:a16="http://schemas.microsoft.com/office/drawing/2014/main" id="{1152F7B5-FD34-9D86-7CA0-0D3028262758}"/>
              </a:ext>
            </a:extLst>
          </p:cNvPr>
          <p:cNvSpPr txBox="1"/>
          <p:nvPr/>
        </p:nvSpPr>
        <p:spPr>
          <a:xfrm>
            <a:off x="4531852" y="4592483"/>
            <a:ext cx="3128291" cy="338554"/>
          </a:xfrm>
          <a:prstGeom prst="rect">
            <a:avLst/>
          </a:prstGeom>
          <a:solidFill>
            <a:srgbClr val="FFFF00"/>
          </a:solidFill>
          <a:ln>
            <a:solidFill>
              <a:schemeClr val="tx1"/>
            </a:solidFill>
          </a:ln>
        </p:spPr>
        <p:txBody>
          <a:bodyPr wrap="square">
            <a:spAutoFit/>
          </a:bodyPr>
          <a:lstStyle/>
          <a:p>
            <a:r>
              <a:rPr lang="he-IL" sz="1600" b="1" dirty="0"/>
              <a:t>נס הקמת המדינה, נטיעת ההשגחה</a:t>
            </a:r>
          </a:p>
        </p:txBody>
      </p:sp>
      <p:sp>
        <p:nvSpPr>
          <p:cNvPr id="7" name="תיבת טקסט 6">
            <a:extLst>
              <a:ext uri="{FF2B5EF4-FFF2-40B4-BE49-F238E27FC236}">
                <a16:creationId xmlns:a16="http://schemas.microsoft.com/office/drawing/2014/main" id="{B34F8A32-CB60-0882-0BA2-2A3D8C38F05A}"/>
              </a:ext>
            </a:extLst>
          </p:cNvPr>
          <p:cNvSpPr txBox="1"/>
          <p:nvPr/>
        </p:nvSpPr>
        <p:spPr>
          <a:xfrm>
            <a:off x="441551" y="6555962"/>
            <a:ext cx="4270248" cy="338554"/>
          </a:xfrm>
          <a:prstGeom prst="rect">
            <a:avLst/>
          </a:prstGeom>
          <a:noFill/>
        </p:spPr>
        <p:txBody>
          <a:bodyPr wrap="square">
            <a:spAutoFit/>
          </a:bodyPr>
          <a:lstStyle/>
          <a:p>
            <a:r>
              <a:rPr lang="he-IL" sz="1600" b="1" dirty="0"/>
              <a:t>דברים לעם ישראל ולעמי העולם, ט' בשבט תשט"ז </a:t>
            </a:r>
          </a:p>
        </p:txBody>
      </p:sp>
      <p:sp>
        <p:nvSpPr>
          <p:cNvPr id="8" name="תיבת טקסט 7">
            <a:extLst>
              <a:ext uri="{FF2B5EF4-FFF2-40B4-BE49-F238E27FC236}">
                <a16:creationId xmlns:a16="http://schemas.microsoft.com/office/drawing/2014/main" id="{7063C31B-D706-E6BD-C2A3-6FD5A1D5BEAE}"/>
              </a:ext>
            </a:extLst>
          </p:cNvPr>
          <p:cNvSpPr txBox="1"/>
          <p:nvPr/>
        </p:nvSpPr>
        <p:spPr>
          <a:xfrm>
            <a:off x="9200566" y="3137337"/>
            <a:ext cx="2937150" cy="1323439"/>
          </a:xfrm>
          <a:prstGeom prst="rect">
            <a:avLst/>
          </a:prstGeom>
          <a:solidFill>
            <a:srgbClr val="AAE571"/>
          </a:solidFill>
          <a:ln>
            <a:solidFill>
              <a:schemeClr val="tx1"/>
            </a:solidFill>
          </a:ln>
        </p:spPr>
        <p:txBody>
          <a:bodyPr wrap="square" rtlCol="1">
            <a:spAutoFit/>
          </a:bodyPr>
          <a:lstStyle/>
          <a:p>
            <a:r>
              <a:rPr lang="he-IL" sz="1600" b="1" dirty="0"/>
              <a:t>ראו עוד לעיל בקטע:</a:t>
            </a:r>
          </a:p>
          <a:p>
            <a:r>
              <a:rPr lang="he-IL" sz="1600" b="1" dirty="0"/>
              <a:t>"בָּרוּךְ שׁוֹמֵר הַבְטָחָתוֹ לְיִשְׂרָאֵל,</a:t>
            </a:r>
          </a:p>
          <a:p>
            <a:r>
              <a:rPr lang="he-IL" sz="1600" b="1" dirty="0"/>
              <a:t>בָּרוּךְ הוּא"</a:t>
            </a:r>
          </a:p>
          <a:p>
            <a:r>
              <a:rPr lang="he-IL" sz="1600" b="1" dirty="0"/>
              <a:t>ולהלן בקטעים: </a:t>
            </a:r>
          </a:p>
          <a:p>
            <a:r>
              <a:rPr lang="he-IL" sz="1600" b="1" dirty="0"/>
              <a:t>"יַגִּיעֵנוּ לְמוֹעֲדִים וְלִרְגָלִים אֲחֵרִים"</a:t>
            </a:r>
          </a:p>
        </p:txBody>
      </p:sp>
    </p:spTree>
    <p:extLst>
      <p:ext uri="{BB962C8B-B14F-4D97-AF65-F5344CB8AC3E}">
        <p14:creationId xmlns:p14="http://schemas.microsoft.com/office/powerpoint/2010/main" val="2892688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043E9EB-2C88-0FC5-38B7-18DA578C3C8D}"/>
              </a:ext>
            </a:extLst>
          </p:cNvPr>
          <p:cNvPicPr>
            <a:picLocks noChangeAspect="1"/>
          </p:cNvPicPr>
          <p:nvPr/>
        </p:nvPicPr>
        <p:blipFill>
          <a:blip r:embed="rId2"/>
          <a:srcRect t="13193"/>
          <a:stretch/>
        </p:blipFill>
        <p:spPr>
          <a:xfrm>
            <a:off x="4559368" y="585926"/>
            <a:ext cx="2695852" cy="6059010"/>
          </a:xfrm>
          <a:prstGeom prst="rect">
            <a:avLst/>
          </a:prstGeom>
          <a:ln w="38100">
            <a:solidFill>
              <a:srgbClr val="0000FF"/>
            </a:solidFill>
          </a:ln>
        </p:spPr>
      </p:pic>
      <p:pic>
        <p:nvPicPr>
          <p:cNvPr id="5" name="תמונה 4">
            <a:extLst>
              <a:ext uri="{FF2B5EF4-FFF2-40B4-BE49-F238E27FC236}">
                <a16:creationId xmlns:a16="http://schemas.microsoft.com/office/drawing/2014/main" id="{3FD0CA55-EF7F-037F-78D5-7ED41D943CE8}"/>
              </a:ext>
            </a:extLst>
          </p:cNvPr>
          <p:cNvPicPr>
            <a:picLocks noChangeAspect="1"/>
          </p:cNvPicPr>
          <p:nvPr/>
        </p:nvPicPr>
        <p:blipFill>
          <a:blip r:embed="rId3"/>
          <a:stretch>
            <a:fillRect/>
          </a:stretch>
        </p:blipFill>
        <p:spPr>
          <a:xfrm>
            <a:off x="1905306" y="585926"/>
            <a:ext cx="2411394" cy="6059010"/>
          </a:xfrm>
          <a:prstGeom prst="rect">
            <a:avLst/>
          </a:prstGeom>
          <a:ln w="38100">
            <a:solidFill>
              <a:srgbClr val="0000FF"/>
            </a:solidFill>
          </a:ln>
        </p:spPr>
      </p:pic>
      <p:sp>
        <p:nvSpPr>
          <p:cNvPr id="10" name="תיבת טקסט 9">
            <a:extLst>
              <a:ext uri="{FF2B5EF4-FFF2-40B4-BE49-F238E27FC236}">
                <a16:creationId xmlns:a16="http://schemas.microsoft.com/office/drawing/2014/main" id="{50F78E5F-93C6-8DF1-E98A-E79823D2C9A7}"/>
              </a:ext>
            </a:extLst>
          </p:cNvPr>
          <p:cNvSpPr txBox="1"/>
          <p:nvPr/>
        </p:nvSpPr>
        <p:spPr>
          <a:xfrm>
            <a:off x="-292896" y="6413267"/>
            <a:ext cx="2231982" cy="338554"/>
          </a:xfrm>
          <a:prstGeom prst="rect">
            <a:avLst/>
          </a:prstGeom>
          <a:noFill/>
        </p:spPr>
        <p:txBody>
          <a:bodyPr wrap="square" rtlCol="1">
            <a:spAutoFit/>
          </a:bodyPr>
          <a:lstStyle/>
          <a:p>
            <a:r>
              <a:rPr lang="he-IL" sz="1600" b="1" dirty="0"/>
              <a:t>הצפה, י"ד ניסן תשי"ז</a:t>
            </a:r>
          </a:p>
        </p:txBody>
      </p:sp>
      <p:sp>
        <p:nvSpPr>
          <p:cNvPr id="2" name="תיבת טקסט 1">
            <a:extLst>
              <a:ext uri="{FF2B5EF4-FFF2-40B4-BE49-F238E27FC236}">
                <a16:creationId xmlns:a16="http://schemas.microsoft.com/office/drawing/2014/main" id="{4063F52B-E34C-012E-8990-01C94CCE0CAC}"/>
              </a:ext>
            </a:extLst>
          </p:cNvPr>
          <p:cNvSpPr txBox="1"/>
          <p:nvPr/>
        </p:nvSpPr>
        <p:spPr>
          <a:xfrm>
            <a:off x="2521791" y="131060"/>
            <a:ext cx="4075155" cy="338554"/>
          </a:xfrm>
          <a:prstGeom prst="rect">
            <a:avLst/>
          </a:prstGeom>
          <a:solidFill>
            <a:srgbClr val="FFFF00"/>
          </a:solidFill>
          <a:ln>
            <a:solidFill>
              <a:schemeClr val="tx1"/>
            </a:solidFill>
          </a:ln>
        </p:spPr>
        <p:txBody>
          <a:bodyPr wrap="none" rtlCol="1">
            <a:spAutoFit/>
          </a:bodyPr>
          <a:lstStyle/>
          <a:p>
            <a:r>
              <a:rPr lang="he-IL" sz="1600" b="1" dirty="0"/>
              <a:t>הגאולה קמעא </a:t>
            </a:r>
            <a:r>
              <a:rPr lang="he-IL" sz="1600" b="1" dirty="0" err="1"/>
              <a:t>קמעא</a:t>
            </a:r>
            <a:r>
              <a:rPr lang="he-IL" sz="1600" b="1" dirty="0"/>
              <a:t>, פלא הקמת מדינת ישראל</a:t>
            </a:r>
          </a:p>
        </p:txBody>
      </p:sp>
      <p:sp>
        <p:nvSpPr>
          <p:cNvPr id="7" name="תיבת טקסט 6">
            <a:extLst>
              <a:ext uri="{FF2B5EF4-FFF2-40B4-BE49-F238E27FC236}">
                <a16:creationId xmlns:a16="http://schemas.microsoft.com/office/drawing/2014/main" id="{877B2FA0-2AE6-67D4-46DE-C570039544D3}"/>
              </a:ext>
            </a:extLst>
          </p:cNvPr>
          <p:cNvSpPr txBox="1"/>
          <p:nvPr/>
        </p:nvSpPr>
        <p:spPr>
          <a:xfrm>
            <a:off x="7497888" y="585926"/>
            <a:ext cx="4456176" cy="2585323"/>
          </a:xfrm>
          <a:prstGeom prst="rect">
            <a:avLst/>
          </a:prstGeom>
          <a:solidFill>
            <a:srgbClr val="FFFF00"/>
          </a:solidFill>
          <a:ln w="38100">
            <a:solidFill>
              <a:srgbClr val="0000FF"/>
            </a:solidFill>
          </a:ln>
        </p:spPr>
        <p:txBody>
          <a:bodyPr wrap="square">
            <a:spAutoFit/>
          </a:bodyPr>
          <a:lstStyle/>
          <a:p>
            <a:pPr algn="just"/>
            <a:r>
              <a:rPr lang="he-IL" b="1" i="0" dirty="0">
                <a:solidFill>
                  <a:srgbClr val="FF0000"/>
                </a:solidFill>
                <a:effectLst/>
                <a:latin typeface="David" panose="020E0502060401010101" pitchFamily="34" charset="-79"/>
                <a:cs typeface="David" panose="020E0502060401010101" pitchFamily="34" charset="-79"/>
              </a:rPr>
              <a:t>בָּרוּךְ אַתָּה יְיָ </a:t>
            </a:r>
            <a:r>
              <a:rPr lang="he-IL" b="1" i="0" dirty="0" err="1">
                <a:solidFill>
                  <a:srgbClr val="FF0000"/>
                </a:solidFill>
                <a:effectLst/>
                <a:latin typeface="David" panose="020E0502060401010101" pitchFamily="34" charset="-79"/>
                <a:cs typeface="David" panose="020E0502060401010101" pitchFamily="34" charset="-79"/>
              </a:rPr>
              <a:t>אֱלֹהֵינו</a:t>
            </a:r>
            <a:r>
              <a:rPr lang="he-IL" b="1" i="0" dirty="0">
                <a:solidFill>
                  <a:srgbClr val="FF0000"/>
                </a:solidFill>
                <a:effectLst/>
                <a:latin typeface="David" panose="020E0502060401010101" pitchFamily="34" charset="-79"/>
                <a:cs typeface="David" panose="020E0502060401010101" pitchFamily="34" charset="-79"/>
              </a:rPr>
              <a:t>ּ מֶלֶךְ הָעוֹלָם, אֲשֶׁר גְּאָלָנוּ וְגָאַל אֶת אֲבוֹתֵינוּ מִמִּצְרַיִם,</a:t>
            </a:r>
            <a:r>
              <a:rPr lang="he-IL" b="1" i="0" dirty="0">
                <a:solidFill>
                  <a:srgbClr val="202122"/>
                </a:solidFill>
                <a:effectLst/>
                <a:latin typeface="David" panose="020E0502060401010101" pitchFamily="34" charset="-79"/>
                <a:cs typeface="David" panose="020E0502060401010101" pitchFamily="34" charset="-79"/>
              </a:rPr>
              <a:t> </a:t>
            </a:r>
            <a:r>
              <a:rPr lang="he-IL" b="1" i="0" dirty="0">
                <a:solidFill>
                  <a:srgbClr val="FF0000"/>
                </a:solidFill>
                <a:effectLst/>
                <a:latin typeface="David" panose="020E0502060401010101" pitchFamily="34" charset="-79"/>
                <a:cs typeface="David" panose="020E0502060401010101" pitchFamily="34" charset="-79"/>
              </a:rPr>
              <a:t>וְהִגִּיעָנוּ לַלַּיְלָה הַזֶּה לֶאֱכָל בּוֹ מַצָּה וּמָרוֹר.</a:t>
            </a:r>
          </a:p>
          <a:p>
            <a:pPr algn="just"/>
            <a:r>
              <a:rPr lang="he-IL" b="1" i="0" dirty="0">
                <a:solidFill>
                  <a:srgbClr val="202122"/>
                </a:solidFill>
                <a:effectLst/>
                <a:latin typeface="David" panose="020E0502060401010101" pitchFamily="34" charset="-79"/>
                <a:cs typeface="David" panose="020E0502060401010101" pitchFamily="34" charset="-79"/>
              </a:rPr>
              <a:t>כֵּן יְיָ </a:t>
            </a:r>
            <a:r>
              <a:rPr lang="he-IL" b="1" i="0" dirty="0" err="1">
                <a:solidFill>
                  <a:srgbClr val="202122"/>
                </a:solidFill>
                <a:effectLst/>
                <a:latin typeface="David" panose="020E0502060401010101" pitchFamily="34" charset="-79"/>
                <a:cs typeface="David" panose="020E0502060401010101" pitchFamily="34" charset="-79"/>
              </a:rPr>
              <a:t>אֱלֹהֵינו</a:t>
            </a:r>
            <a:r>
              <a:rPr lang="he-IL" b="1" i="0" dirty="0">
                <a:solidFill>
                  <a:srgbClr val="202122"/>
                </a:solidFill>
                <a:effectLst/>
                <a:latin typeface="David" panose="020E0502060401010101" pitchFamily="34" charset="-79"/>
                <a:cs typeface="David" panose="020E0502060401010101" pitchFamily="34" charset="-79"/>
              </a:rPr>
              <a:t>ּ </a:t>
            </a:r>
            <a:r>
              <a:rPr lang="he-IL" b="1" i="0" dirty="0" err="1">
                <a:solidFill>
                  <a:srgbClr val="202122"/>
                </a:solidFill>
                <a:effectLst/>
                <a:latin typeface="David" panose="020E0502060401010101" pitchFamily="34" charset="-79"/>
                <a:cs typeface="David" panose="020E0502060401010101" pitchFamily="34" charset="-79"/>
              </a:rPr>
              <a:t>וֵאלֹהֵי</a:t>
            </a:r>
            <a:r>
              <a:rPr lang="he-IL" b="1" i="0" dirty="0">
                <a:solidFill>
                  <a:srgbClr val="202122"/>
                </a:solidFill>
                <a:effectLst/>
                <a:latin typeface="David" panose="020E0502060401010101" pitchFamily="34" charset="-79"/>
                <a:cs typeface="David" panose="020E0502060401010101" pitchFamily="34" charset="-79"/>
              </a:rPr>
              <a:t> אֲבוֹתֵינוּ </a:t>
            </a:r>
            <a:r>
              <a:rPr lang="he-IL" b="1" i="0" dirty="0">
                <a:solidFill>
                  <a:srgbClr val="0000FF"/>
                </a:solidFill>
                <a:effectLst/>
                <a:latin typeface="David" panose="020E0502060401010101" pitchFamily="34" charset="-79"/>
                <a:cs typeface="David" panose="020E0502060401010101" pitchFamily="34" charset="-79"/>
              </a:rPr>
              <a:t>יַגִּיעֵנוּ לְמוֹעֲדִים וְלִרְגָלִים אֲחֵרִים הַבָּאִים לִקְרָאתֵנוּ לְשָׁלוֹם</a:t>
            </a:r>
            <a:r>
              <a:rPr lang="he-IL" b="1" i="0" dirty="0">
                <a:solidFill>
                  <a:srgbClr val="202122"/>
                </a:solidFill>
                <a:effectLst/>
                <a:latin typeface="David" panose="020E0502060401010101" pitchFamily="34" charset="-79"/>
                <a:cs typeface="David" panose="020E0502060401010101" pitchFamily="34" charset="-79"/>
              </a:rPr>
              <a:t>, </a:t>
            </a:r>
            <a:r>
              <a:rPr lang="he-IL" b="1" i="0" dirty="0">
                <a:solidFill>
                  <a:srgbClr val="0000FF"/>
                </a:solidFill>
                <a:effectLst/>
                <a:latin typeface="David" panose="020E0502060401010101" pitchFamily="34" charset="-79"/>
                <a:cs typeface="David" panose="020E0502060401010101" pitchFamily="34" charset="-79"/>
              </a:rPr>
              <a:t>שְׂמֵחִים </a:t>
            </a:r>
            <a:r>
              <a:rPr lang="he-IL" b="1" i="0" dirty="0" err="1">
                <a:solidFill>
                  <a:srgbClr val="0000FF"/>
                </a:solidFill>
                <a:effectLst/>
                <a:latin typeface="David" panose="020E0502060401010101" pitchFamily="34" charset="-79"/>
                <a:cs typeface="David" panose="020E0502060401010101" pitchFamily="34" charset="-79"/>
              </a:rPr>
              <a:t>בְּבִנְיַן</a:t>
            </a:r>
            <a:r>
              <a:rPr lang="he-IL" b="1" i="0" dirty="0">
                <a:solidFill>
                  <a:srgbClr val="0000FF"/>
                </a:solidFill>
                <a:effectLst/>
                <a:latin typeface="David" panose="020E0502060401010101" pitchFamily="34" charset="-79"/>
                <a:cs typeface="David" panose="020E0502060401010101" pitchFamily="34" charset="-79"/>
              </a:rPr>
              <a:t> עִירֶךָ </a:t>
            </a:r>
            <a:r>
              <a:rPr lang="he-IL" b="1" i="0" dirty="0">
                <a:solidFill>
                  <a:srgbClr val="202122"/>
                </a:solidFill>
                <a:effectLst/>
                <a:latin typeface="David" panose="020E0502060401010101" pitchFamily="34" charset="-79"/>
                <a:cs typeface="David" panose="020E0502060401010101" pitchFamily="34" charset="-79"/>
              </a:rPr>
              <a:t>וְשָׂשִׂים בַּעֲבוֹדָתֶךָ. וְנֹאכַל שָׁם מִן הַזְּבָחִים וּמִן הַפְּסָחִים אֲשֶׁר יַגִּיעַ דָּמָם עַל קִיר מִזְבַּחֲךָ לְרָצוֹן, </a:t>
            </a:r>
            <a:r>
              <a:rPr lang="he-IL" b="1" i="0" dirty="0">
                <a:solidFill>
                  <a:srgbClr val="0000FF"/>
                </a:solidFill>
                <a:effectLst/>
                <a:latin typeface="David" panose="020E0502060401010101" pitchFamily="34" charset="-79"/>
                <a:cs typeface="David" panose="020E0502060401010101" pitchFamily="34" charset="-79"/>
              </a:rPr>
              <a:t>וְנוֹדֶה לְךָ שִׁיר חָדָש עַל גְּאֻלָּתֵנוּ וְעַל פְּדוּת נַפְשֵׁנוּ. בָּרוּךְ אַתָּה יְיָ גָּאַל יִשְׂרָאֵל.</a:t>
            </a:r>
            <a:endParaRPr lang="he-IL" b="1" dirty="0">
              <a:solidFill>
                <a:srgbClr val="0000FF"/>
              </a:solidFill>
            </a:endParaRPr>
          </a:p>
        </p:txBody>
      </p:sp>
    </p:spTree>
    <p:extLst>
      <p:ext uri="{BB962C8B-B14F-4D97-AF65-F5344CB8AC3E}">
        <p14:creationId xmlns:p14="http://schemas.microsoft.com/office/powerpoint/2010/main" val="11829666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480371" y="6133615"/>
            <a:ext cx="19415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he-IL" altLang="he-IL" sz="1600" b="1" dirty="0">
                <a:solidFill>
                  <a:srgbClr val="000000"/>
                </a:solidFill>
              </a:rPr>
              <a:t>הצפה, ג' אייר תשי"ח</a:t>
            </a:r>
          </a:p>
        </p:txBody>
      </p:sp>
      <p:sp>
        <p:nvSpPr>
          <p:cNvPr id="14340" name="TextBox 1"/>
          <p:cNvSpPr txBox="1">
            <a:spLocks noChangeArrowheads="1"/>
          </p:cNvSpPr>
          <p:nvPr/>
        </p:nvSpPr>
        <p:spPr bwMode="auto">
          <a:xfrm>
            <a:off x="4296610" y="108376"/>
            <a:ext cx="3598780" cy="338554"/>
          </a:xfrm>
          <a:prstGeom prst="rect">
            <a:avLst/>
          </a:prstGeom>
          <a:solidFill>
            <a:srgbClr val="FFFF00"/>
          </a:solidFill>
          <a:ln w="9525">
            <a:solidFill>
              <a:schemeClr val="tx1"/>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eaLnBrk="0" fontAlgn="base" hangingPunct="0">
              <a:spcBef>
                <a:spcPct val="0"/>
              </a:spcBef>
              <a:spcAft>
                <a:spcPct val="0"/>
              </a:spcAft>
              <a:buFontTx/>
              <a:buNone/>
            </a:pPr>
            <a:r>
              <a:rPr lang="he-IL" altLang="he-IL" sz="1600" b="1" dirty="0">
                <a:solidFill>
                  <a:srgbClr val="000000"/>
                </a:solidFill>
              </a:rPr>
              <a:t>הקמת המדינה – יותר מאתחלתא </a:t>
            </a:r>
            <a:r>
              <a:rPr lang="he-IL" altLang="he-IL" sz="1600" b="1" dirty="0" err="1">
                <a:solidFill>
                  <a:srgbClr val="000000"/>
                </a:solidFill>
              </a:rPr>
              <a:t>דגאולה</a:t>
            </a:r>
            <a:r>
              <a:rPr lang="he-IL" altLang="he-IL" sz="1600" b="1" dirty="0">
                <a:solidFill>
                  <a:srgbClr val="000000"/>
                </a:solidFill>
              </a:rPr>
              <a:t> </a:t>
            </a:r>
            <a:endParaRPr lang="he-IL" altLang="he-IL" sz="1600" b="1" dirty="0"/>
          </a:p>
        </p:txBody>
      </p:sp>
      <p:pic>
        <p:nvPicPr>
          <p:cNvPr id="14341" name="תמונה 1"/>
          <p:cNvPicPr>
            <a:picLocks noChangeAspect="1"/>
          </p:cNvPicPr>
          <p:nvPr/>
        </p:nvPicPr>
        <p:blipFill>
          <a:blip r:embed="rId2">
            <a:extLst>
              <a:ext uri="{28A0092B-C50C-407E-A947-70E740481C1C}">
                <a14:useLocalDpi xmlns:a14="http://schemas.microsoft.com/office/drawing/2010/main" val="0"/>
              </a:ext>
            </a:extLst>
          </a:blip>
          <a:srcRect r="9290"/>
          <a:stretch>
            <a:fillRect/>
          </a:stretch>
        </p:blipFill>
        <p:spPr bwMode="auto">
          <a:xfrm>
            <a:off x="7038252" y="555108"/>
            <a:ext cx="2731820" cy="591394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42" name="תמונה 2"/>
          <p:cNvPicPr>
            <a:picLocks noChangeAspect="1"/>
          </p:cNvPicPr>
          <p:nvPr/>
        </p:nvPicPr>
        <p:blipFill>
          <a:blip r:embed="rId3">
            <a:extLst>
              <a:ext uri="{28A0092B-C50C-407E-A947-70E740481C1C}">
                <a14:useLocalDpi xmlns:a14="http://schemas.microsoft.com/office/drawing/2010/main" val="0"/>
              </a:ext>
            </a:extLst>
          </a:blip>
          <a:srcRect l="3288" r="7069"/>
          <a:stretch>
            <a:fillRect/>
          </a:stretch>
        </p:blipFill>
        <p:spPr bwMode="auto">
          <a:xfrm>
            <a:off x="2421928" y="555108"/>
            <a:ext cx="2879725" cy="4973637"/>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43" name="תמונה 3"/>
          <p:cNvPicPr>
            <a:picLocks noChangeAspect="1"/>
          </p:cNvPicPr>
          <p:nvPr/>
        </p:nvPicPr>
        <p:blipFill>
          <a:blip r:embed="rId4">
            <a:extLst>
              <a:ext uri="{28A0092B-C50C-407E-A947-70E740481C1C}">
                <a14:useLocalDpi xmlns:a14="http://schemas.microsoft.com/office/drawing/2010/main" val="0"/>
              </a:ext>
            </a:extLst>
          </a:blip>
          <a:srcRect l="1617" t="5939" r="1176"/>
          <a:stretch>
            <a:fillRect/>
          </a:stretch>
        </p:blipFill>
        <p:spPr bwMode="auto">
          <a:xfrm>
            <a:off x="2421928" y="5528745"/>
            <a:ext cx="2879725" cy="89090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425B13C6-7822-BACD-CEF6-90E7F3FA48D4}"/>
              </a:ext>
            </a:extLst>
          </p:cNvPr>
          <p:cNvSpPr txBox="1"/>
          <p:nvPr/>
        </p:nvSpPr>
        <p:spPr>
          <a:xfrm>
            <a:off x="688086" y="6442064"/>
            <a:ext cx="6094476" cy="338554"/>
          </a:xfrm>
          <a:prstGeom prst="rect">
            <a:avLst/>
          </a:prstGeom>
          <a:noFill/>
        </p:spPr>
        <p:txBody>
          <a:bodyPr wrap="square">
            <a:spAutoFit/>
          </a:bodyPr>
          <a:lstStyle/>
          <a:p>
            <a:r>
              <a:rPr lang="he-IL" sz="1600" b="1" dirty="0"/>
              <a:t>מדבריו ביום העצמאות בשנת העשור למדינה, תשי"ח</a:t>
            </a:r>
          </a:p>
        </p:txBody>
      </p:sp>
    </p:spTree>
    <p:extLst>
      <p:ext uri="{BB962C8B-B14F-4D97-AF65-F5344CB8AC3E}">
        <p14:creationId xmlns:p14="http://schemas.microsoft.com/office/powerpoint/2010/main" val="2570468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00770-FAF9-9FD3-863D-374236289511}"/>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1D9075BD-7C9E-A51E-78E2-60DFD302883C}"/>
              </a:ext>
            </a:extLst>
          </p:cNvPr>
          <p:cNvPicPr>
            <a:picLocks noChangeAspect="1"/>
          </p:cNvPicPr>
          <p:nvPr/>
        </p:nvPicPr>
        <p:blipFill rotWithShape="1">
          <a:blip r:embed="rId2"/>
          <a:srcRect b="31306"/>
          <a:stretch/>
        </p:blipFill>
        <p:spPr>
          <a:xfrm rot="10800000">
            <a:off x="455710" y="1019294"/>
            <a:ext cx="4927875" cy="4819412"/>
          </a:xfrm>
          <a:prstGeom prst="rect">
            <a:avLst/>
          </a:prstGeom>
          <a:ln>
            <a:solidFill>
              <a:schemeClr val="tx1"/>
            </a:solidFill>
          </a:ln>
        </p:spPr>
      </p:pic>
      <p:sp>
        <p:nvSpPr>
          <p:cNvPr id="5" name="תיבת טקסט 4">
            <a:extLst>
              <a:ext uri="{FF2B5EF4-FFF2-40B4-BE49-F238E27FC236}">
                <a16:creationId xmlns:a16="http://schemas.microsoft.com/office/drawing/2014/main" id="{6A07966A-EE10-E663-1D52-0850DD0EE10C}"/>
              </a:ext>
            </a:extLst>
          </p:cNvPr>
          <p:cNvSpPr txBox="1"/>
          <p:nvPr/>
        </p:nvSpPr>
        <p:spPr>
          <a:xfrm>
            <a:off x="338328" y="5921305"/>
            <a:ext cx="4191908" cy="264047"/>
          </a:xfrm>
          <a:prstGeom prst="rect">
            <a:avLst/>
          </a:prstGeom>
          <a:noFill/>
        </p:spPr>
        <p:txBody>
          <a:bodyPr wrap="square">
            <a:spAutoFit/>
          </a:bodyPr>
          <a:lstStyle/>
          <a:p>
            <a:pPr lvl="0" algn="just">
              <a:lnSpc>
                <a:spcPts val="1300"/>
              </a:lnSpc>
              <a:spcAft>
                <a:spcPts val="400"/>
              </a:spcAft>
              <a:tabLst>
                <a:tab pos="180340" algn="l"/>
                <a:tab pos="216535" algn="l"/>
              </a:tabLst>
            </a:pPr>
            <a:r>
              <a:rPr lang="he-IL" sz="1600" b="1" dirty="0">
                <a:solidFill>
                  <a:srgbClr val="000000"/>
                </a:solidFill>
                <a:latin typeface="Times New Roman" panose="02020603050405020304" pitchFamily="18" charset="0"/>
                <a:ea typeface="Times New Roman" panose="02020603050405020304" pitchFamily="18" charset="0"/>
              </a:rPr>
              <a:t>פסקים וכתבים, ירושלים תשמ"ט, חלק ב, סי' </a:t>
            </a:r>
            <a:r>
              <a:rPr lang="he-IL" sz="1600" b="1" dirty="0" err="1">
                <a:solidFill>
                  <a:srgbClr val="000000"/>
                </a:solidFill>
                <a:latin typeface="Times New Roman" panose="02020603050405020304" pitchFamily="18" charset="0"/>
                <a:ea typeface="Times New Roman" panose="02020603050405020304" pitchFamily="18" charset="0"/>
              </a:rPr>
              <a:t>קטז</a:t>
            </a:r>
            <a:endParaRPr lang="he-IL" sz="1600" b="1" dirty="0">
              <a:solidFill>
                <a:srgbClr val="000000"/>
              </a:solidFill>
              <a:latin typeface="Times New Roman" panose="02020603050405020304" pitchFamily="18" charset="0"/>
              <a:ea typeface="Times New Roman" panose="02020603050405020304" pitchFamily="18" charset="0"/>
            </a:endParaRPr>
          </a:p>
        </p:txBody>
      </p:sp>
      <p:pic>
        <p:nvPicPr>
          <p:cNvPr id="2" name="תמונה 1">
            <a:extLst>
              <a:ext uri="{FF2B5EF4-FFF2-40B4-BE49-F238E27FC236}">
                <a16:creationId xmlns:a16="http://schemas.microsoft.com/office/drawing/2014/main" id="{55AE8D8D-2F5A-0359-8C10-328C9A13B688}"/>
              </a:ext>
            </a:extLst>
          </p:cNvPr>
          <p:cNvPicPr>
            <a:picLocks noChangeAspect="1"/>
          </p:cNvPicPr>
          <p:nvPr/>
        </p:nvPicPr>
        <p:blipFill>
          <a:blip r:embed="rId3"/>
          <a:srcRect t="67105"/>
          <a:stretch/>
        </p:blipFill>
        <p:spPr>
          <a:xfrm>
            <a:off x="6542432" y="979084"/>
            <a:ext cx="5257175" cy="2560321"/>
          </a:xfrm>
          <a:prstGeom prst="rect">
            <a:avLst/>
          </a:prstGeom>
          <a:ln>
            <a:solidFill>
              <a:schemeClr val="tx1"/>
            </a:solidFill>
          </a:ln>
        </p:spPr>
      </p:pic>
      <p:pic>
        <p:nvPicPr>
          <p:cNvPr id="4" name="תמונה 3">
            <a:extLst>
              <a:ext uri="{FF2B5EF4-FFF2-40B4-BE49-F238E27FC236}">
                <a16:creationId xmlns:a16="http://schemas.microsoft.com/office/drawing/2014/main" id="{0F147EF9-DE31-8453-560C-857C3CF14263}"/>
              </a:ext>
            </a:extLst>
          </p:cNvPr>
          <p:cNvPicPr>
            <a:picLocks noChangeAspect="1"/>
          </p:cNvPicPr>
          <p:nvPr/>
        </p:nvPicPr>
        <p:blipFill rotWithShape="1">
          <a:blip r:embed="rId2"/>
          <a:srcRect t="68465" b="821"/>
          <a:stretch/>
        </p:blipFill>
        <p:spPr>
          <a:xfrm rot="10800000">
            <a:off x="6541337" y="3539405"/>
            <a:ext cx="5258270" cy="2299302"/>
          </a:xfrm>
          <a:prstGeom prst="rect">
            <a:avLst/>
          </a:prstGeom>
          <a:ln>
            <a:solidFill>
              <a:schemeClr val="tx1"/>
            </a:solidFill>
          </a:ln>
        </p:spPr>
      </p:pic>
      <p:sp>
        <p:nvSpPr>
          <p:cNvPr id="9" name="תיבת טקסט 8">
            <a:extLst>
              <a:ext uri="{FF2B5EF4-FFF2-40B4-BE49-F238E27FC236}">
                <a16:creationId xmlns:a16="http://schemas.microsoft.com/office/drawing/2014/main" id="{3ABD1F03-9CF7-AF00-EFF3-497FA11DCC56}"/>
              </a:ext>
            </a:extLst>
          </p:cNvPr>
          <p:cNvSpPr txBox="1"/>
          <p:nvPr/>
        </p:nvSpPr>
        <p:spPr>
          <a:xfrm>
            <a:off x="2955390" y="334094"/>
            <a:ext cx="4856390" cy="338554"/>
          </a:xfrm>
          <a:prstGeom prst="rect">
            <a:avLst/>
          </a:prstGeom>
          <a:solidFill>
            <a:srgbClr val="FFFF00"/>
          </a:solidFill>
          <a:ln>
            <a:solidFill>
              <a:schemeClr val="tx1"/>
            </a:solidFill>
          </a:ln>
        </p:spPr>
        <p:txBody>
          <a:bodyPr wrap="square">
            <a:spAutoFit/>
          </a:bodyPr>
          <a:lstStyle/>
          <a:p>
            <a:r>
              <a:rPr lang="he-IL" sz="1600" b="1" dirty="0">
                <a:solidFill>
                  <a:srgbClr val="000000"/>
                </a:solidFill>
                <a:effectLst/>
                <a:latin typeface="Times New Roman" panose="02020603050405020304" pitchFamily="18" charset="0"/>
                <a:ea typeface="Times New Roman" panose="02020603050405020304" pitchFamily="18" charset="0"/>
              </a:rPr>
              <a:t>ראשית הגאולה תבוא בדרך הטבע וחובה לקרבה בעשייה</a:t>
            </a:r>
            <a:endParaRPr lang="he-IL" sz="1600" dirty="0">
              <a:solidFill>
                <a:srgbClr val="FF0000"/>
              </a:solidFill>
            </a:endParaRPr>
          </a:p>
        </p:txBody>
      </p:sp>
    </p:spTree>
    <p:extLst>
      <p:ext uri="{BB962C8B-B14F-4D97-AF65-F5344CB8AC3E}">
        <p14:creationId xmlns:p14="http://schemas.microsoft.com/office/powerpoint/2010/main" val="998558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E6B1D-B5CF-4498-B412-ADED775CA390}"/>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E949F093-C3A8-33C6-59F6-F16B30D63BE6}"/>
              </a:ext>
            </a:extLst>
          </p:cNvPr>
          <p:cNvPicPr>
            <a:picLocks noChangeAspect="1"/>
          </p:cNvPicPr>
          <p:nvPr/>
        </p:nvPicPr>
        <p:blipFill>
          <a:blip r:embed="rId2"/>
          <a:srcRect t="27510"/>
          <a:stretch/>
        </p:blipFill>
        <p:spPr>
          <a:xfrm>
            <a:off x="646409" y="585909"/>
            <a:ext cx="5304672" cy="5686182"/>
          </a:xfrm>
          <a:prstGeom prst="rect">
            <a:avLst/>
          </a:prstGeom>
          <a:ln>
            <a:solidFill>
              <a:schemeClr val="accent6">
                <a:lumMod val="50000"/>
              </a:schemeClr>
            </a:solidFill>
          </a:ln>
        </p:spPr>
      </p:pic>
      <p:sp>
        <p:nvSpPr>
          <p:cNvPr id="4" name="תיבת טקסט 3">
            <a:extLst>
              <a:ext uri="{FF2B5EF4-FFF2-40B4-BE49-F238E27FC236}">
                <a16:creationId xmlns:a16="http://schemas.microsoft.com/office/drawing/2014/main" id="{D29C7F80-78F7-2561-CBE4-F77B168368D6}"/>
              </a:ext>
            </a:extLst>
          </p:cNvPr>
          <p:cNvSpPr txBox="1"/>
          <p:nvPr/>
        </p:nvSpPr>
        <p:spPr>
          <a:xfrm>
            <a:off x="447148" y="6300050"/>
            <a:ext cx="5527475" cy="338554"/>
          </a:xfrm>
          <a:prstGeom prst="rect">
            <a:avLst/>
          </a:prstGeom>
          <a:noFill/>
        </p:spPr>
        <p:txBody>
          <a:bodyPr wrap="none" rtlCol="1">
            <a:spAutoFit/>
          </a:bodyPr>
          <a:lstStyle/>
          <a:p>
            <a:r>
              <a:rPr lang="he-IL" sz="1600" b="1" dirty="0"/>
              <a:t>תחוקה לישראל על-פי התורה, א, ירושלים תשפ"ב, עמ' 121-127 </a:t>
            </a:r>
          </a:p>
        </p:txBody>
      </p:sp>
      <p:pic>
        <p:nvPicPr>
          <p:cNvPr id="2" name="תמונה 1">
            <a:extLst>
              <a:ext uri="{FF2B5EF4-FFF2-40B4-BE49-F238E27FC236}">
                <a16:creationId xmlns:a16="http://schemas.microsoft.com/office/drawing/2014/main" id="{D5465F8C-5C50-D6F9-97F9-E616FE75735B}"/>
              </a:ext>
            </a:extLst>
          </p:cNvPr>
          <p:cNvPicPr>
            <a:picLocks noChangeAspect="1"/>
          </p:cNvPicPr>
          <p:nvPr/>
        </p:nvPicPr>
        <p:blipFill rotWithShape="1">
          <a:blip r:embed="rId3"/>
          <a:srcRect l="2380" t="47306" r="2151" b="11297"/>
          <a:stretch/>
        </p:blipFill>
        <p:spPr>
          <a:xfrm>
            <a:off x="6626119" y="585909"/>
            <a:ext cx="4919472" cy="2509429"/>
          </a:xfrm>
          <a:prstGeom prst="rect">
            <a:avLst/>
          </a:prstGeom>
          <a:ln>
            <a:solidFill>
              <a:schemeClr val="accent6">
                <a:lumMod val="50000"/>
              </a:schemeClr>
            </a:solidFill>
          </a:ln>
        </p:spPr>
      </p:pic>
      <p:sp>
        <p:nvSpPr>
          <p:cNvPr id="5" name="תיבת טקסט 4">
            <a:extLst>
              <a:ext uri="{FF2B5EF4-FFF2-40B4-BE49-F238E27FC236}">
                <a16:creationId xmlns:a16="http://schemas.microsoft.com/office/drawing/2014/main" id="{857F8977-D31C-2018-3803-4CD82106B2E3}"/>
              </a:ext>
            </a:extLst>
          </p:cNvPr>
          <p:cNvSpPr txBox="1"/>
          <p:nvPr/>
        </p:nvSpPr>
        <p:spPr>
          <a:xfrm>
            <a:off x="3599336" y="64099"/>
            <a:ext cx="4993328" cy="338554"/>
          </a:xfrm>
          <a:prstGeom prst="rect">
            <a:avLst/>
          </a:prstGeom>
          <a:solidFill>
            <a:srgbClr val="FFFF00"/>
          </a:solidFill>
          <a:ln>
            <a:solidFill>
              <a:schemeClr val="tx1"/>
            </a:solidFill>
          </a:ln>
        </p:spPr>
        <p:txBody>
          <a:bodyPr wrap="square">
            <a:spAutoFit/>
          </a:bodyPr>
          <a:lstStyle/>
          <a:p>
            <a:r>
              <a:rPr lang="he-IL" sz="1600" b="1" dirty="0">
                <a:solidFill>
                  <a:srgbClr val="000000"/>
                </a:solidFill>
                <a:effectLst/>
                <a:latin typeface="Times New Roman" panose="02020603050405020304" pitchFamily="18" charset="0"/>
                <a:ea typeface="Times New Roman" panose="02020603050405020304" pitchFamily="18" charset="0"/>
              </a:rPr>
              <a:t>האם מותר להקים את המדינה לפני ביאת המשיח? [מקוצר]</a:t>
            </a:r>
            <a:endParaRPr lang="he-IL" sz="1600" dirty="0"/>
          </a:p>
        </p:txBody>
      </p:sp>
      <p:pic>
        <p:nvPicPr>
          <p:cNvPr id="6" name="תמונה 5">
            <a:extLst>
              <a:ext uri="{FF2B5EF4-FFF2-40B4-BE49-F238E27FC236}">
                <a16:creationId xmlns:a16="http://schemas.microsoft.com/office/drawing/2014/main" id="{1E96E32C-12BE-062C-4D4D-C3F1D42BA841}"/>
              </a:ext>
            </a:extLst>
          </p:cNvPr>
          <p:cNvPicPr>
            <a:picLocks noChangeAspect="1"/>
          </p:cNvPicPr>
          <p:nvPr/>
        </p:nvPicPr>
        <p:blipFill rotWithShape="1">
          <a:blip r:embed="rId4"/>
          <a:srcRect l="1414" t="52168" r="4384" b="3074"/>
          <a:stretch/>
        </p:blipFill>
        <p:spPr>
          <a:xfrm rot="10800000">
            <a:off x="6626119" y="3095338"/>
            <a:ext cx="4919471" cy="3373988"/>
          </a:xfrm>
          <a:prstGeom prst="rect">
            <a:avLst/>
          </a:prstGeom>
          <a:ln>
            <a:solidFill>
              <a:schemeClr val="accent6">
                <a:lumMod val="50000"/>
              </a:schemeClr>
            </a:solidFill>
          </a:ln>
        </p:spPr>
      </p:pic>
      <p:sp>
        <p:nvSpPr>
          <p:cNvPr id="7" name="תיבת טקסט 6">
            <a:extLst>
              <a:ext uri="{FF2B5EF4-FFF2-40B4-BE49-F238E27FC236}">
                <a16:creationId xmlns:a16="http://schemas.microsoft.com/office/drawing/2014/main" id="{5A3976AB-4BF9-85CE-141B-17661856812A}"/>
              </a:ext>
            </a:extLst>
          </p:cNvPr>
          <p:cNvSpPr txBox="1"/>
          <p:nvPr/>
        </p:nvSpPr>
        <p:spPr>
          <a:xfrm>
            <a:off x="9518904" y="6132226"/>
            <a:ext cx="411480" cy="369332"/>
          </a:xfrm>
          <a:prstGeom prst="rect">
            <a:avLst/>
          </a:prstGeom>
          <a:noFill/>
        </p:spPr>
        <p:txBody>
          <a:bodyPr wrap="square" rtlCol="1">
            <a:spAutoFit/>
          </a:bodyPr>
          <a:lstStyle/>
          <a:p>
            <a:r>
              <a:rPr lang="he-IL" dirty="0"/>
              <a:t>...</a:t>
            </a:r>
          </a:p>
        </p:txBody>
      </p:sp>
    </p:spTree>
    <p:extLst>
      <p:ext uri="{BB962C8B-B14F-4D97-AF65-F5344CB8AC3E}">
        <p14:creationId xmlns:p14="http://schemas.microsoft.com/office/powerpoint/2010/main" val="2983277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3820BBB-4953-EBF0-25B7-B57ECAC253DD}"/>
              </a:ext>
            </a:extLst>
          </p:cNvPr>
          <p:cNvPicPr>
            <a:picLocks noChangeAspect="1"/>
          </p:cNvPicPr>
          <p:nvPr/>
        </p:nvPicPr>
        <p:blipFill>
          <a:blip r:embed="rId2"/>
          <a:srcRect l="49521" t="29797" r="1455"/>
          <a:stretch/>
        </p:blipFill>
        <p:spPr>
          <a:xfrm>
            <a:off x="6442765" y="1287435"/>
            <a:ext cx="3337933" cy="5500165"/>
          </a:xfrm>
          <a:prstGeom prst="rect">
            <a:avLst/>
          </a:prstGeom>
          <a:ln w="38100">
            <a:solidFill>
              <a:srgbClr val="0000FF"/>
            </a:solidFill>
          </a:ln>
        </p:spPr>
      </p:pic>
      <p:pic>
        <p:nvPicPr>
          <p:cNvPr id="4" name="תמונה 3">
            <a:extLst>
              <a:ext uri="{FF2B5EF4-FFF2-40B4-BE49-F238E27FC236}">
                <a16:creationId xmlns:a16="http://schemas.microsoft.com/office/drawing/2014/main" id="{53591812-9526-3B4F-00F0-79A3C330BBF9}"/>
              </a:ext>
            </a:extLst>
          </p:cNvPr>
          <p:cNvPicPr>
            <a:picLocks noChangeAspect="1"/>
          </p:cNvPicPr>
          <p:nvPr/>
        </p:nvPicPr>
        <p:blipFill>
          <a:blip r:embed="rId3"/>
          <a:srcRect l="49679" t="5114" r="2495" b="2591"/>
          <a:stretch/>
        </p:blipFill>
        <p:spPr>
          <a:xfrm>
            <a:off x="2340003" y="1341313"/>
            <a:ext cx="2431673" cy="5392411"/>
          </a:xfrm>
          <a:prstGeom prst="rect">
            <a:avLst/>
          </a:prstGeom>
          <a:ln w="38100">
            <a:solidFill>
              <a:srgbClr val="0000FF"/>
            </a:solidFill>
          </a:ln>
        </p:spPr>
      </p:pic>
      <p:sp>
        <p:nvSpPr>
          <p:cNvPr id="5" name="תיבת טקסט 4">
            <a:extLst>
              <a:ext uri="{FF2B5EF4-FFF2-40B4-BE49-F238E27FC236}">
                <a16:creationId xmlns:a16="http://schemas.microsoft.com/office/drawing/2014/main" id="{293723C2-F92A-E36E-A883-0E5046D44809}"/>
              </a:ext>
            </a:extLst>
          </p:cNvPr>
          <p:cNvSpPr txBox="1"/>
          <p:nvPr/>
        </p:nvSpPr>
        <p:spPr>
          <a:xfrm>
            <a:off x="5057351" y="63345"/>
            <a:ext cx="6939950" cy="738664"/>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Arial" panose="020B0604020202020204" pitchFamily="34" charset="0"/>
              </a:rPr>
              <a:t>מַגִּיד</a:t>
            </a:r>
          </a:p>
          <a:p>
            <a:r>
              <a:rPr lang="he-IL" b="1" i="0" dirty="0">
                <a:effectLst/>
                <a:latin typeface="David" panose="020E0502060401010101" pitchFamily="34" charset="-79"/>
                <a:cs typeface="David" panose="020E0502060401010101" pitchFamily="34" charset="-79"/>
              </a:rPr>
              <a:t>הָשַׁתָּא הָכָא, לְשָׁנָה הַבָּאָה </a:t>
            </a:r>
            <a:r>
              <a:rPr lang="he-IL" b="1" i="0" dirty="0" err="1">
                <a:effectLst/>
                <a:latin typeface="David" panose="020E0502060401010101" pitchFamily="34" charset="-79"/>
                <a:cs typeface="David" panose="020E0502060401010101" pitchFamily="34" charset="-79"/>
              </a:rPr>
              <a:t>בְּאַרְעָא</a:t>
            </a:r>
            <a:r>
              <a:rPr lang="he-IL" b="1" i="0" dirty="0">
                <a:effectLst/>
                <a:latin typeface="David" panose="020E0502060401010101" pitchFamily="34" charset="-79"/>
                <a:cs typeface="David" panose="020E0502060401010101" pitchFamily="34" charset="-79"/>
              </a:rPr>
              <a:t> </a:t>
            </a:r>
            <a:r>
              <a:rPr lang="he-IL" b="1" i="0" dirty="0" err="1">
                <a:effectLst/>
                <a:latin typeface="David" panose="020E0502060401010101" pitchFamily="34" charset="-79"/>
                <a:cs typeface="David" panose="020E0502060401010101" pitchFamily="34" charset="-79"/>
              </a:rPr>
              <a:t>דְיִשְׂרָאֵל</a:t>
            </a:r>
            <a:r>
              <a:rPr lang="he-IL" b="1" i="0" dirty="0">
                <a:effectLst/>
                <a:latin typeface="David" panose="020E0502060401010101" pitchFamily="34" charset="-79"/>
                <a:cs typeface="David" panose="020E0502060401010101" pitchFamily="34" charset="-79"/>
              </a:rPr>
              <a:t>. </a:t>
            </a:r>
            <a:r>
              <a:rPr lang="he-IL" b="1" i="0" dirty="0">
                <a:solidFill>
                  <a:srgbClr val="0000FF"/>
                </a:solidFill>
                <a:effectLst/>
                <a:latin typeface="David" panose="020E0502060401010101" pitchFamily="34" charset="-79"/>
                <a:cs typeface="David" panose="020E0502060401010101" pitchFamily="34" charset="-79"/>
              </a:rPr>
              <a:t>הָשַׁתָּא עַבְדֵי, לְשָׁנָה הַבָּאָה בְּנֵי חוֹרִין.</a:t>
            </a:r>
          </a:p>
        </p:txBody>
      </p:sp>
      <p:sp>
        <p:nvSpPr>
          <p:cNvPr id="6" name="תיבת טקסט 5">
            <a:extLst>
              <a:ext uri="{FF2B5EF4-FFF2-40B4-BE49-F238E27FC236}">
                <a16:creationId xmlns:a16="http://schemas.microsoft.com/office/drawing/2014/main" id="{890D15E0-C075-52E5-D00C-461A0C2DA3D5}"/>
              </a:ext>
            </a:extLst>
          </p:cNvPr>
          <p:cNvSpPr txBox="1"/>
          <p:nvPr/>
        </p:nvSpPr>
        <p:spPr>
          <a:xfrm>
            <a:off x="2340003" y="875446"/>
            <a:ext cx="7511993" cy="338554"/>
          </a:xfrm>
          <a:prstGeom prst="rect">
            <a:avLst/>
          </a:prstGeom>
          <a:solidFill>
            <a:srgbClr val="FFFF00"/>
          </a:solidFill>
          <a:ln>
            <a:solidFill>
              <a:schemeClr val="tx1"/>
            </a:solidFill>
          </a:ln>
        </p:spPr>
        <p:txBody>
          <a:bodyPr wrap="none" rtlCol="1">
            <a:spAutoFit/>
          </a:bodyPr>
          <a:lstStyle/>
          <a:p>
            <a:r>
              <a:rPr lang="he-IL" sz="1600" b="1" dirty="0"/>
              <a:t>קריאה לאומות העולם לפעול מיד להצלת יהודי אירופה, ולהשליט את הצדק והחירות בעולם</a:t>
            </a:r>
          </a:p>
        </p:txBody>
      </p:sp>
    </p:spTree>
    <p:extLst>
      <p:ext uri="{BB962C8B-B14F-4D97-AF65-F5344CB8AC3E}">
        <p14:creationId xmlns:p14="http://schemas.microsoft.com/office/powerpoint/2010/main" val="402944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DB94C911-6089-1EC9-EE5D-5A8F3812B7B9}"/>
              </a:ext>
            </a:extLst>
          </p:cNvPr>
          <p:cNvPicPr>
            <a:picLocks noChangeAspect="1"/>
          </p:cNvPicPr>
          <p:nvPr/>
        </p:nvPicPr>
        <p:blipFill>
          <a:blip r:embed="rId2"/>
          <a:srcRect t="58378" r="67443" b="2073"/>
          <a:stretch/>
        </p:blipFill>
        <p:spPr>
          <a:xfrm>
            <a:off x="7176497" y="2247735"/>
            <a:ext cx="3794782" cy="4370568"/>
          </a:xfrm>
          <a:prstGeom prst="rect">
            <a:avLst/>
          </a:prstGeom>
          <a:ln w="38100">
            <a:solidFill>
              <a:srgbClr val="0000FF"/>
            </a:solidFill>
          </a:ln>
        </p:spPr>
      </p:pic>
      <p:sp>
        <p:nvSpPr>
          <p:cNvPr id="3" name="תיבת טקסט 2">
            <a:extLst>
              <a:ext uri="{FF2B5EF4-FFF2-40B4-BE49-F238E27FC236}">
                <a16:creationId xmlns:a16="http://schemas.microsoft.com/office/drawing/2014/main" id="{C8719438-100D-6C02-336F-403333A0D589}"/>
              </a:ext>
            </a:extLst>
          </p:cNvPr>
          <p:cNvSpPr txBox="1"/>
          <p:nvPr/>
        </p:nvSpPr>
        <p:spPr>
          <a:xfrm>
            <a:off x="5069964" y="6172028"/>
            <a:ext cx="2052072" cy="584775"/>
          </a:xfrm>
          <a:prstGeom prst="rect">
            <a:avLst/>
          </a:prstGeom>
          <a:noFill/>
        </p:spPr>
        <p:txBody>
          <a:bodyPr wrap="square" rtlCol="1">
            <a:spAutoFit/>
          </a:bodyPr>
          <a:lstStyle/>
          <a:p>
            <a:r>
              <a:rPr lang="he-IL" sz="1600" b="1" dirty="0"/>
              <a:t>הצפה, </a:t>
            </a:r>
          </a:p>
          <a:p>
            <a:r>
              <a:rPr lang="he-IL" sz="1600" b="1" dirty="0"/>
              <a:t>י"ד ניסן ת"ש</a:t>
            </a:r>
          </a:p>
        </p:txBody>
      </p:sp>
      <p:sp>
        <p:nvSpPr>
          <p:cNvPr id="4" name="תיבת טקסט 3">
            <a:extLst>
              <a:ext uri="{FF2B5EF4-FFF2-40B4-BE49-F238E27FC236}">
                <a16:creationId xmlns:a16="http://schemas.microsoft.com/office/drawing/2014/main" id="{5A8743B0-3778-2F8B-FDBD-20886615C672}"/>
              </a:ext>
            </a:extLst>
          </p:cNvPr>
          <p:cNvSpPr txBox="1"/>
          <p:nvPr/>
        </p:nvSpPr>
        <p:spPr>
          <a:xfrm>
            <a:off x="5610687" y="239697"/>
            <a:ext cx="2476870" cy="369332"/>
          </a:xfrm>
          <a:prstGeom prst="rect">
            <a:avLst/>
          </a:prstGeom>
          <a:solidFill>
            <a:schemeClr val="bg1"/>
          </a:solidFill>
        </p:spPr>
        <p:txBody>
          <a:bodyPr wrap="square" rtlCol="1">
            <a:spAutoFit/>
          </a:bodyPr>
          <a:lstStyle/>
          <a:p>
            <a:endParaRPr lang="he-IL" dirty="0"/>
          </a:p>
        </p:txBody>
      </p:sp>
      <p:sp>
        <p:nvSpPr>
          <p:cNvPr id="6" name="תיבת טקסט 5">
            <a:extLst>
              <a:ext uri="{FF2B5EF4-FFF2-40B4-BE49-F238E27FC236}">
                <a16:creationId xmlns:a16="http://schemas.microsoft.com/office/drawing/2014/main" id="{3C3D6C9D-B73E-8B60-9CA3-E541FAD363F8}"/>
              </a:ext>
            </a:extLst>
          </p:cNvPr>
          <p:cNvSpPr txBox="1"/>
          <p:nvPr/>
        </p:nvSpPr>
        <p:spPr>
          <a:xfrm>
            <a:off x="658368" y="101197"/>
            <a:ext cx="11170037" cy="1508105"/>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David" panose="020E0502060401010101" pitchFamily="34" charset="-79"/>
                <a:cs typeface="David" panose="020E0502060401010101" pitchFamily="34" charset="-79"/>
              </a:rPr>
              <a:t>כּוֹרֵךְ</a:t>
            </a:r>
          </a:p>
          <a:p>
            <a:r>
              <a:rPr lang="he-IL" sz="1600" b="1" i="0" dirty="0">
                <a:effectLst/>
                <a:latin typeface="David" panose="020E0502060401010101" pitchFamily="34" charset="-79"/>
                <a:cs typeface="David" panose="020E0502060401010101" pitchFamily="34" charset="-79"/>
              </a:rPr>
              <a:t>כָּל אֶחָד מֵהַמְּסֻבִּים לוֹקֵחַ כְּזַיִת מִן הַמַצָּה הַשְּׁלִישִׁית עִם כְּזַיִת מָרוֹר וְכוֹרְכִים יַחַד, אוֹכְלִים בַּהֲסֵבָה וּבְלִי בְּרָכָה.</a:t>
            </a:r>
          </a:p>
          <a:p>
            <a:endParaRPr lang="he-IL" sz="1600" b="1" i="0" dirty="0">
              <a:effectLst/>
              <a:latin typeface="David" panose="020E0502060401010101" pitchFamily="34" charset="-79"/>
              <a:cs typeface="David" panose="020E0502060401010101" pitchFamily="34" charset="-79"/>
            </a:endParaRPr>
          </a:p>
          <a:p>
            <a:r>
              <a:rPr lang="he-IL" b="1" i="0" dirty="0">
                <a:solidFill>
                  <a:srgbClr val="FF0000"/>
                </a:solidFill>
                <a:effectLst/>
                <a:latin typeface="David" panose="020E0502060401010101" pitchFamily="34" charset="-79"/>
                <a:cs typeface="David" panose="020E0502060401010101" pitchFamily="34" charset="-79"/>
              </a:rPr>
              <a:t>זֵכֶר לַמִּקְדָּשׁ כְּהִלֵּל. </a:t>
            </a:r>
            <a:r>
              <a:rPr lang="he-IL" b="1" i="0" dirty="0">
                <a:solidFill>
                  <a:srgbClr val="202122"/>
                </a:solidFill>
                <a:effectLst/>
                <a:latin typeface="David" panose="020E0502060401010101" pitchFamily="34" charset="-79"/>
                <a:cs typeface="David" panose="020E0502060401010101" pitchFamily="34" charset="-79"/>
              </a:rPr>
              <a:t>כֵּן עָשָׂה הִלֵּל בִּזְמַן שֶׁבֵּית הַמִּקְדָּשׁ הָיָה קַיָּם: </a:t>
            </a:r>
            <a:r>
              <a:rPr lang="he-IL" b="1" i="0" dirty="0">
                <a:solidFill>
                  <a:srgbClr val="0000FF"/>
                </a:solidFill>
                <a:effectLst/>
                <a:latin typeface="David" panose="020E0502060401010101" pitchFamily="34" charset="-79"/>
                <a:cs typeface="David" panose="020E0502060401010101" pitchFamily="34" charset="-79"/>
              </a:rPr>
              <a:t>הָיָה כּוֹרֵךְ (פֶּסַח) מַצָּה וּמָרוֹר </a:t>
            </a:r>
            <a:r>
              <a:rPr lang="he-IL" b="1" i="0" dirty="0">
                <a:solidFill>
                  <a:srgbClr val="202122"/>
                </a:solidFill>
                <a:effectLst/>
                <a:latin typeface="David" panose="020E0502060401010101" pitchFamily="34" charset="-79"/>
                <a:cs typeface="David" panose="020E0502060401010101" pitchFamily="34" charset="-79"/>
              </a:rPr>
              <a:t>וְאוֹכֵל בְּיַחַד, לְקַיֵּם מַה שֶׁנֶּאֱמַר: עַל מַצּוֹת וּמְרֹרִים יֹאכְלֻהוּ.</a:t>
            </a:r>
          </a:p>
        </p:txBody>
      </p:sp>
      <p:pic>
        <p:nvPicPr>
          <p:cNvPr id="2" name="תמונה 1">
            <a:extLst>
              <a:ext uri="{FF2B5EF4-FFF2-40B4-BE49-F238E27FC236}">
                <a16:creationId xmlns:a16="http://schemas.microsoft.com/office/drawing/2014/main" id="{167E9095-9F00-E66B-64D6-8B97C385B150}"/>
              </a:ext>
            </a:extLst>
          </p:cNvPr>
          <p:cNvPicPr>
            <a:picLocks noChangeAspect="1"/>
          </p:cNvPicPr>
          <p:nvPr/>
        </p:nvPicPr>
        <p:blipFill>
          <a:blip r:embed="rId3"/>
          <a:stretch>
            <a:fillRect/>
          </a:stretch>
        </p:blipFill>
        <p:spPr>
          <a:xfrm>
            <a:off x="1689984" y="2258568"/>
            <a:ext cx="3312542" cy="4389120"/>
          </a:xfrm>
          <a:prstGeom prst="rect">
            <a:avLst/>
          </a:prstGeom>
        </p:spPr>
      </p:pic>
      <p:sp>
        <p:nvSpPr>
          <p:cNvPr id="7" name="תיבת טקסט 6">
            <a:extLst>
              <a:ext uri="{FF2B5EF4-FFF2-40B4-BE49-F238E27FC236}">
                <a16:creationId xmlns:a16="http://schemas.microsoft.com/office/drawing/2014/main" id="{63B75322-8D66-6ADE-7F18-4DD46AAF0D93}"/>
              </a:ext>
            </a:extLst>
          </p:cNvPr>
          <p:cNvSpPr txBox="1"/>
          <p:nvPr/>
        </p:nvSpPr>
        <p:spPr>
          <a:xfrm>
            <a:off x="226666" y="6062913"/>
            <a:ext cx="1463318" cy="584775"/>
          </a:xfrm>
          <a:prstGeom prst="rect">
            <a:avLst/>
          </a:prstGeom>
          <a:noFill/>
        </p:spPr>
        <p:txBody>
          <a:bodyPr wrap="square" rtlCol="1">
            <a:spAutoFit/>
          </a:bodyPr>
          <a:lstStyle/>
          <a:p>
            <a:r>
              <a:rPr lang="he-IL" sz="1600" b="1" dirty="0"/>
              <a:t>הצפה, </a:t>
            </a:r>
          </a:p>
          <a:p>
            <a:r>
              <a:rPr lang="he-IL" sz="1600" b="1" dirty="0"/>
              <a:t>י"ד ניסן תש"ב</a:t>
            </a:r>
          </a:p>
        </p:txBody>
      </p:sp>
      <p:sp>
        <p:nvSpPr>
          <p:cNvPr id="5" name="תיבת טקסט 4">
            <a:extLst>
              <a:ext uri="{FF2B5EF4-FFF2-40B4-BE49-F238E27FC236}">
                <a16:creationId xmlns:a16="http://schemas.microsoft.com/office/drawing/2014/main" id="{A123B103-1C62-F717-3750-B0B3EA91E523}"/>
              </a:ext>
            </a:extLst>
          </p:cNvPr>
          <p:cNvSpPr txBox="1"/>
          <p:nvPr/>
        </p:nvSpPr>
        <p:spPr>
          <a:xfrm>
            <a:off x="4076847" y="1803650"/>
            <a:ext cx="4038306" cy="338554"/>
          </a:xfrm>
          <a:prstGeom prst="rect">
            <a:avLst/>
          </a:prstGeom>
          <a:solidFill>
            <a:srgbClr val="FFFF00"/>
          </a:solidFill>
          <a:ln>
            <a:solidFill>
              <a:schemeClr val="tx1"/>
            </a:solidFill>
          </a:ln>
        </p:spPr>
        <p:txBody>
          <a:bodyPr wrap="square" rtlCol="1">
            <a:spAutoFit/>
          </a:bodyPr>
          <a:lstStyle/>
          <a:p>
            <a:r>
              <a:rPr lang="he-IL" sz="1600" b="1" dirty="0"/>
              <a:t>המשמעות המודרנית של כריכת מצה עם המרור</a:t>
            </a:r>
          </a:p>
        </p:txBody>
      </p:sp>
    </p:spTree>
    <p:extLst>
      <p:ext uri="{BB962C8B-B14F-4D97-AF65-F5344CB8AC3E}">
        <p14:creationId xmlns:p14="http://schemas.microsoft.com/office/powerpoint/2010/main" val="1781980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E74AB15-F5A6-DD10-D023-481232EBB297}"/>
              </a:ext>
            </a:extLst>
          </p:cNvPr>
          <p:cNvPicPr>
            <a:picLocks noChangeAspect="1"/>
          </p:cNvPicPr>
          <p:nvPr/>
        </p:nvPicPr>
        <p:blipFill>
          <a:blip r:embed="rId2"/>
          <a:srcRect l="2077" t="17913" r="1521" b="2670"/>
          <a:stretch/>
        </p:blipFill>
        <p:spPr>
          <a:xfrm>
            <a:off x="5571032" y="1414021"/>
            <a:ext cx="6298343" cy="5147035"/>
          </a:xfrm>
          <a:prstGeom prst="rect">
            <a:avLst/>
          </a:prstGeom>
          <a:ln w="38100">
            <a:solidFill>
              <a:srgbClr val="0000FF"/>
            </a:solidFill>
          </a:ln>
        </p:spPr>
      </p:pic>
      <p:sp>
        <p:nvSpPr>
          <p:cNvPr id="2" name="תיבת טקסט 1">
            <a:extLst>
              <a:ext uri="{FF2B5EF4-FFF2-40B4-BE49-F238E27FC236}">
                <a16:creationId xmlns:a16="http://schemas.microsoft.com/office/drawing/2014/main" id="{773AEB51-49DF-D9FF-48F8-3D462A512F61}"/>
              </a:ext>
            </a:extLst>
          </p:cNvPr>
          <p:cNvSpPr txBox="1"/>
          <p:nvPr/>
        </p:nvSpPr>
        <p:spPr>
          <a:xfrm>
            <a:off x="972341" y="6519446"/>
            <a:ext cx="2052072" cy="338554"/>
          </a:xfrm>
          <a:prstGeom prst="rect">
            <a:avLst/>
          </a:prstGeom>
          <a:noFill/>
        </p:spPr>
        <p:txBody>
          <a:bodyPr wrap="square" rtlCol="1">
            <a:spAutoFit/>
          </a:bodyPr>
          <a:lstStyle/>
          <a:p>
            <a:r>
              <a:rPr lang="he-IL" sz="1600" b="1" dirty="0"/>
              <a:t>הצפה, י"ד ניסן ת"ש</a:t>
            </a:r>
          </a:p>
        </p:txBody>
      </p:sp>
      <p:sp>
        <p:nvSpPr>
          <p:cNvPr id="5" name="תיבת טקסט 4">
            <a:extLst>
              <a:ext uri="{FF2B5EF4-FFF2-40B4-BE49-F238E27FC236}">
                <a16:creationId xmlns:a16="http://schemas.microsoft.com/office/drawing/2014/main" id="{265D719F-6C4A-D3C5-3FC6-80459DC2F222}"/>
              </a:ext>
            </a:extLst>
          </p:cNvPr>
          <p:cNvSpPr txBox="1"/>
          <p:nvPr/>
        </p:nvSpPr>
        <p:spPr>
          <a:xfrm>
            <a:off x="1156185" y="910703"/>
            <a:ext cx="10713190" cy="338554"/>
          </a:xfrm>
          <a:prstGeom prst="rect">
            <a:avLst/>
          </a:prstGeom>
          <a:solidFill>
            <a:srgbClr val="FFFF00"/>
          </a:solidFill>
          <a:ln>
            <a:solidFill>
              <a:schemeClr val="tx1"/>
            </a:solidFill>
          </a:ln>
        </p:spPr>
        <p:txBody>
          <a:bodyPr wrap="none" rtlCol="1">
            <a:spAutoFit/>
          </a:bodyPr>
          <a:lstStyle/>
          <a:p>
            <a:r>
              <a:rPr lang="he-IL" sz="1600" b="1" dirty="0">
                <a:solidFill>
                  <a:srgbClr val="0000FF"/>
                </a:solidFill>
              </a:rPr>
              <a:t>נהוג לאכול ביצה קשה מאכל אבלים</a:t>
            </a:r>
            <a:r>
              <a:rPr lang="he-IL" sz="1600" b="1" dirty="0"/>
              <a:t>, כדי לזכור שאין לנו בית מקדש וקורבן פסח, וליל פסח חל באותו יום בו יחול ליל תשעה באב.</a:t>
            </a:r>
          </a:p>
        </p:txBody>
      </p:sp>
      <p:sp>
        <p:nvSpPr>
          <p:cNvPr id="7" name="תיבת טקסט 6">
            <a:extLst>
              <a:ext uri="{FF2B5EF4-FFF2-40B4-BE49-F238E27FC236}">
                <a16:creationId xmlns:a16="http://schemas.microsoft.com/office/drawing/2014/main" id="{9A9AC05D-10BC-7410-F6D2-C73FFA4B4EBA}"/>
              </a:ext>
            </a:extLst>
          </p:cNvPr>
          <p:cNvSpPr txBox="1"/>
          <p:nvPr/>
        </p:nvSpPr>
        <p:spPr>
          <a:xfrm>
            <a:off x="5824728" y="79406"/>
            <a:ext cx="6047553" cy="707886"/>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David" panose="020E0502060401010101" pitchFamily="34" charset="-79"/>
                <a:cs typeface="David" panose="020E0502060401010101" pitchFamily="34" charset="-79"/>
              </a:rPr>
              <a:t>שֻׁלְחָן עוֹרֵךְ</a:t>
            </a:r>
          </a:p>
          <a:p>
            <a:r>
              <a:rPr lang="he-IL" sz="1600" b="1" i="0" dirty="0">
                <a:solidFill>
                  <a:srgbClr val="202122"/>
                </a:solidFill>
                <a:effectLst/>
                <a:latin typeface="David" panose="020E0502060401010101" pitchFamily="34" charset="-79"/>
                <a:cs typeface="David" panose="020E0502060401010101" pitchFamily="34" charset="-79"/>
              </a:rPr>
              <a:t>אוֹכְלִים וְשׁוֹתִים הַסְּעוּדָה הָעֲרוּכָה (וְיֵשׁ הַנּוֹהֲגִים לֶאֱכוֹל תְּחִלָּה </a:t>
            </a:r>
            <a:r>
              <a:rPr lang="he-IL" sz="1600" b="1" i="0" dirty="0">
                <a:solidFill>
                  <a:srgbClr val="0000FF"/>
                </a:solidFill>
                <a:effectLst/>
                <a:latin typeface="David" panose="020E0502060401010101" pitchFamily="34" charset="-79"/>
                <a:cs typeface="David" panose="020E0502060401010101" pitchFamily="34" charset="-79"/>
              </a:rPr>
              <a:t>בֵּיצִים מְבֻשָּׁלוֹת).</a:t>
            </a:r>
          </a:p>
        </p:txBody>
      </p:sp>
      <p:pic>
        <p:nvPicPr>
          <p:cNvPr id="6" name="תמונה 5">
            <a:extLst>
              <a:ext uri="{FF2B5EF4-FFF2-40B4-BE49-F238E27FC236}">
                <a16:creationId xmlns:a16="http://schemas.microsoft.com/office/drawing/2014/main" id="{85528544-03CE-2BC6-CF26-4097566B130E}"/>
              </a:ext>
            </a:extLst>
          </p:cNvPr>
          <p:cNvPicPr>
            <a:picLocks noChangeAspect="1"/>
          </p:cNvPicPr>
          <p:nvPr/>
        </p:nvPicPr>
        <p:blipFill>
          <a:blip r:embed="rId3"/>
          <a:srcRect l="65562" t="10957" r="1970" b="36176"/>
          <a:stretch/>
        </p:blipFill>
        <p:spPr>
          <a:xfrm>
            <a:off x="1266452" y="1369346"/>
            <a:ext cx="3363051" cy="5191710"/>
          </a:xfrm>
          <a:prstGeom prst="rect">
            <a:avLst/>
          </a:prstGeom>
          <a:ln w="38100">
            <a:solidFill>
              <a:srgbClr val="0000FF"/>
            </a:solidFill>
          </a:ln>
        </p:spPr>
      </p:pic>
      <p:sp>
        <p:nvSpPr>
          <p:cNvPr id="8" name="תיבת טקסט 7">
            <a:extLst>
              <a:ext uri="{FF2B5EF4-FFF2-40B4-BE49-F238E27FC236}">
                <a16:creationId xmlns:a16="http://schemas.microsoft.com/office/drawing/2014/main" id="{5B13E412-0241-F286-CD72-B392ADF81ECD}"/>
              </a:ext>
            </a:extLst>
          </p:cNvPr>
          <p:cNvSpPr txBox="1"/>
          <p:nvPr/>
        </p:nvSpPr>
        <p:spPr>
          <a:xfrm>
            <a:off x="6345936" y="6150114"/>
            <a:ext cx="1444752" cy="369332"/>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23820000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AC953E39-1A60-D0BF-C977-4678DB8E8719}"/>
              </a:ext>
            </a:extLst>
          </p:cNvPr>
          <p:cNvSpPr txBox="1"/>
          <p:nvPr/>
        </p:nvSpPr>
        <p:spPr>
          <a:xfrm>
            <a:off x="296970" y="143374"/>
            <a:ext cx="11598051" cy="1261884"/>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David" panose="020E0502060401010101" pitchFamily="34" charset="-79"/>
                <a:cs typeface="David" panose="020E0502060401010101" pitchFamily="34" charset="-79"/>
              </a:rPr>
              <a:t>בָּרֵךְ</a:t>
            </a:r>
          </a:p>
          <a:p>
            <a:r>
              <a:rPr lang="he-IL" sz="1600" b="1" dirty="0" err="1">
                <a:latin typeface="David" panose="020E0502060401010101" pitchFamily="34" charset="-79"/>
                <a:cs typeface="David" panose="020E0502060401010101" pitchFamily="34" charset="-79"/>
              </a:rPr>
              <a:t>מוֹזְגִין</a:t>
            </a:r>
            <a:r>
              <a:rPr lang="he-IL" sz="1600" b="1" dirty="0">
                <a:latin typeface="David" panose="020E0502060401010101" pitchFamily="34" charset="-79"/>
                <a:cs typeface="David" panose="020E0502060401010101" pitchFamily="34" charset="-79"/>
              </a:rPr>
              <a:t> כּוֹס שְׁלִישִׁי </a:t>
            </a:r>
            <a:r>
              <a:rPr lang="he-IL" sz="1600" b="1" dirty="0" err="1">
                <a:latin typeface="David" panose="020E0502060401010101" pitchFamily="34" charset="-79"/>
                <a:cs typeface="David" panose="020E0502060401010101" pitchFamily="34" charset="-79"/>
              </a:rPr>
              <a:t>וּמְבָרְכִין</a:t>
            </a:r>
            <a:r>
              <a:rPr lang="he-IL" sz="1600" b="1" dirty="0">
                <a:latin typeface="David" panose="020E0502060401010101" pitchFamily="34" charset="-79"/>
                <a:cs typeface="David" panose="020E0502060401010101" pitchFamily="34" charset="-79"/>
              </a:rPr>
              <a:t> בִּרְכַּת הַמָּזוֹן.</a:t>
            </a:r>
          </a:p>
          <a:p>
            <a:r>
              <a:rPr lang="he-IL" b="1" dirty="0">
                <a:solidFill>
                  <a:srgbClr val="FF0000"/>
                </a:solidFill>
                <a:latin typeface="David" panose="020E0502060401010101" pitchFamily="34" charset="-79"/>
                <a:cs typeface="David" panose="020E0502060401010101" pitchFamily="34" charset="-79"/>
              </a:rPr>
              <a:t>מ</a:t>
            </a:r>
            <a:r>
              <a:rPr lang="he-IL" b="1" i="0" dirty="0">
                <a:solidFill>
                  <a:srgbClr val="FF0000"/>
                </a:solidFill>
                <a:effectLst/>
                <a:latin typeface="David" panose="020E0502060401010101" pitchFamily="34" charset="-79"/>
                <a:cs typeface="David" panose="020E0502060401010101" pitchFamily="34" charset="-79"/>
              </a:rPr>
              <a:t>ִגְדּוֹל יְשׁוּעוֹת מַלְכּוֹ, וְעֹשֶׂה חֶסֶד לִמְשִׁיחוֹ, לְדָוִד וּלְזַרְעוֹ עַד עוֹלָם</a:t>
            </a:r>
            <a:r>
              <a:rPr lang="he-IL" b="1" i="0" dirty="0">
                <a:solidFill>
                  <a:srgbClr val="202122"/>
                </a:solidFill>
                <a:effectLst/>
                <a:latin typeface="David" panose="020E0502060401010101" pitchFamily="34" charset="-79"/>
                <a:cs typeface="David" panose="020E0502060401010101" pitchFamily="34" charset="-79"/>
              </a:rPr>
              <a:t>. </a:t>
            </a:r>
            <a:r>
              <a:rPr lang="he-IL" b="1" i="0" dirty="0">
                <a:solidFill>
                  <a:srgbClr val="0000FF"/>
                </a:solidFill>
                <a:effectLst/>
                <a:latin typeface="David" panose="020E0502060401010101" pitchFamily="34" charset="-79"/>
                <a:cs typeface="David" panose="020E0502060401010101" pitchFamily="34" charset="-79"/>
              </a:rPr>
              <a:t>עֹשֶׂה שָׁלוֹם בִּמְרוֹמָיו, הוּא יַעֲשֶׂה שָׁלוֹם עָלֵינוּ וְעַל כָּל יִשְׂרָאַל. וְאִמְרוּ: "אָמֵן".</a:t>
            </a:r>
            <a:r>
              <a:rPr lang="he-IL" b="1" dirty="0">
                <a:solidFill>
                  <a:srgbClr val="202122"/>
                </a:solidFill>
                <a:latin typeface="David" panose="020E0502060401010101" pitchFamily="34" charset="-79"/>
                <a:cs typeface="David" panose="020E0502060401010101" pitchFamily="34" charset="-79"/>
              </a:rPr>
              <a:t> יְראוּ אֶת יְיָ קְדֹשָׁיו, כִּי אֵין מַחְסוֹר </a:t>
            </a:r>
            <a:r>
              <a:rPr lang="he-IL" b="1" dirty="0" err="1">
                <a:solidFill>
                  <a:srgbClr val="202122"/>
                </a:solidFill>
                <a:latin typeface="David" panose="020E0502060401010101" pitchFamily="34" charset="-79"/>
                <a:cs typeface="David" panose="020E0502060401010101" pitchFamily="34" charset="-79"/>
              </a:rPr>
              <a:t>לִירֵאָיו</a:t>
            </a:r>
            <a:r>
              <a:rPr lang="he-IL" b="1" dirty="0">
                <a:solidFill>
                  <a:srgbClr val="202122"/>
                </a:solidFill>
                <a:latin typeface="David" panose="020E0502060401010101" pitchFamily="34" charset="-79"/>
                <a:cs typeface="David" panose="020E0502060401010101" pitchFamily="34" charset="-79"/>
              </a:rPr>
              <a:t>... יְיָ עֹז לְעַמוֹ </a:t>
            </a:r>
            <a:r>
              <a:rPr lang="he-IL" b="1" dirty="0" err="1">
                <a:solidFill>
                  <a:srgbClr val="202122"/>
                </a:solidFill>
                <a:latin typeface="David" panose="020E0502060401010101" pitchFamily="34" charset="-79"/>
                <a:cs typeface="David" panose="020E0502060401010101" pitchFamily="34" charset="-79"/>
              </a:rPr>
              <a:t>יִתֵּן</a:t>
            </a:r>
            <a:r>
              <a:rPr lang="he-IL" b="1" dirty="0">
                <a:solidFill>
                  <a:srgbClr val="202122"/>
                </a:solidFill>
                <a:latin typeface="David" panose="020E0502060401010101" pitchFamily="34" charset="-79"/>
                <a:cs typeface="David" panose="020E0502060401010101" pitchFamily="34" charset="-79"/>
              </a:rPr>
              <a:t>, </a:t>
            </a:r>
            <a:r>
              <a:rPr lang="he-IL" b="1" dirty="0">
                <a:solidFill>
                  <a:srgbClr val="0000FF"/>
                </a:solidFill>
                <a:latin typeface="David" panose="020E0502060401010101" pitchFamily="34" charset="-79"/>
                <a:cs typeface="David" panose="020E0502060401010101" pitchFamily="34" charset="-79"/>
              </a:rPr>
              <a:t>יְיָ יְבָרֵךְ אֶת עַמוֹ בַשָׁלוֹם.</a:t>
            </a:r>
          </a:p>
        </p:txBody>
      </p:sp>
      <p:sp>
        <p:nvSpPr>
          <p:cNvPr id="3" name="תיבת טקסט 2">
            <a:extLst>
              <a:ext uri="{FF2B5EF4-FFF2-40B4-BE49-F238E27FC236}">
                <a16:creationId xmlns:a16="http://schemas.microsoft.com/office/drawing/2014/main" id="{97C21157-28CF-353A-A44F-C950E106BE5C}"/>
              </a:ext>
            </a:extLst>
          </p:cNvPr>
          <p:cNvSpPr txBox="1"/>
          <p:nvPr/>
        </p:nvSpPr>
        <p:spPr>
          <a:xfrm>
            <a:off x="347056" y="3909762"/>
            <a:ext cx="11497881" cy="2585323"/>
          </a:xfrm>
          <a:prstGeom prst="rect">
            <a:avLst/>
          </a:prstGeom>
          <a:noFill/>
          <a:ln w="38100">
            <a:solidFill>
              <a:srgbClr val="0000FF"/>
            </a:solidFill>
          </a:ln>
        </p:spPr>
        <p:txBody>
          <a:bodyPr wrap="square">
            <a:spAutoFit/>
          </a:bodyPr>
          <a:lstStyle/>
          <a:p>
            <a:pPr indent="180340" algn="just" rtl="1">
              <a:spcAft>
                <a:spcPts val="400"/>
              </a:spcAft>
            </a:pPr>
            <a:r>
              <a:rPr lang="he-IL" sz="1800" b="1" dirty="0">
                <a:effectLst/>
                <a:latin typeface="Times New Roman" panose="02020603050405020304" pitchFamily="18" charset="0"/>
                <a:ea typeface="Times New Roman" panose="02020603050405020304" pitchFamily="18" charset="0"/>
              </a:rPr>
              <a:t>"ה' עז לעמו </a:t>
            </a:r>
            <a:r>
              <a:rPr lang="he-IL" sz="1800" b="1" dirty="0" err="1">
                <a:effectLst/>
                <a:latin typeface="Times New Roman" panose="02020603050405020304" pitchFamily="18" charset="0"/>
                <a:ea typeface="Times New Roman" panose="02020603050405020304" pitchFamily="18" charset="0"/>
              </a:rPr>
              <a:t>יתן</a:t>
            </a:r>
            <a:r>
              <a:rPr lang="he-IL" sz="1800" b="1" dirty="0">
                <a:effectLst/>
                <a:latin typeface="Times New Roman" panose="02020603050405020304" pitchFamily="18" charset="0"/>
                <a:ea typeface="Times New Roman" panose="02020603050405020304" pitchFamily="18" charset="0"/>
              </a:rPr>
              <a:t>" (שם, יא) - </a:t>
            </a:r>
            <a:r>
              <a:rPr lang="he-IL" sz="1800" dirty="0">
                <a:effectLst/>
                <a:latin typeface="Times New Roman" panose="02020603050405020304" pitchFamily="18" charset="0"/>
                <a:ea typeface="Times New Roman" panose="02020603050405020304" pitchFamily="18" charset="0"/>
              </a:rPr>
              <a:t>מהכוחות הרוחניים השכליים של עמו, של עמו וארצו, מציון בית חיינו, </a:t>
            </a:r>
            <a:r>
              <a:rPr lang="he-IL" sz="1800" dirty="0" err="1">
                <a:effectLst/>
                <a:latin typeface="Times New Roman" panose="02020603050405020304" pitchFamily="18" charset="0"/>
                <a:ea typeface="Times New Roman" panose="02020603050405020304" pitchFamily="18" charset="0"/>
              </a:rPr>
              <a:t>יווסד</a:t>
            </a:r>
            <a:r>
              <a:rPr lang="he-IL" sz="1800" dirty="0">
                <a:effectLst/>
                <a:latin typeface="Times New Roman" panose="02020603050405020304" pitchFamily="18" charset="0"/>
                <a:ea typeface="Times New Roman" panose="02020603050405020304" pitchFamily="18" charset="0"/>
              </a:rPr>
              <a:t>, יכונן העוז, העוז והשגב של השקפת העולם הרוחנית השמיימית, שתקיף את מין האדם כולו, מסוף העולם ועד סופו. ולסוף ככתוב בסיום המזמור הזה "</a:t>
            </a:r>
            <a:r>
              <a:rPr lang="he-IL" sz="1800" dirty="0" err="1">
                <a:effectLst/>
                <a:latin typeface="Times New Roman" panose="02020603050405020304" pitchFamily="18" charset="0"/>
                <a:ea typeface="Times New Roman" panose="02020603050405020304" pitchFamily="18" charset="0"/>
              </a:rPr>
              <a:t>הבו</a:t>
            </a:r>
            <a:r>
              <a:rPr lang="he-IL" sz="1800" dirty="0">
                <a:effectLst/>
                <a:latin typeface="Times New Roman" panose="02020603050405020304" pitchFamily="18" charset="0"/>
                <a:ea typeface="Times New Roman" panose="02020603050405020304" pitchFamily="18" charset="0"/>
              </a:rPr>
              <a:t> לה' בני אלים"(תהלים </a:t>
            </a:r>
            <a:r>
              <a:rPr lang="he-IL" sz="1800" dirty="0" err="1">
                <a:effectLst/>
                <a:latin typeface="Times New Roman" panose="02020603050405020304" pitchFamily="18" charset="0"/>
                <a:ea typeface="Times New Roman" panose="02020603050405020304" pitchFamily="18" charset="0"/>
              </a:rPr>
              <a:t>כט</a:t>
            </a:r>
            <a:r>
              <a:rPr lang="he-IL" sz="1800" dirty="0">
                <a:effectLst/>
                <a:latin typeface="Times New Roman" panose="02020603050405020304" pitchFamily="18" charset="0"/>
                <a:ea typeface="Times New Roman" panose="02020603050405020304" pitchFamily="18" charset="0"/>
              </a:rPr>
              <a:t>): </a:t>
            </a:r>
            <a:r>
              <a:rPr lang="he-IL" sz="1800" b="1" dirty="0">
                <a:effectLst/>
                <a:latin typeface="Times New Roman" panose="02020603050405020304" pitchFamily="18" charset="0"/>
                <a:ea typeface="Times New Roman" panose="02020603050405020304" pitchFamily="18" charset="0"/>
              </a:rPr>
              <a:t>"ה' יברך את עמו בשלום" - לא בְשָׁלוֹם אלא בַשלום - בשלום העולמי; בשלום של נביאי ישראל, נביאי האמת והצדק</a:t>
            </a:r>
            <a:r>
              <a:rPr lang="he-IL" sz="1800" dirty="0">
                <a:effectLst/>
                <a:latin typeface="Times New Roman" panose="02020603050405020304" pitchFamily="18" charset="0"/>
                <a:ea typeface="Times New Roman" panose="02020603050405020304" pitchFamily="18" charset="0"/>
              </a:rPr>
              <a:t>; בשלום של "לא </a:t>
            </a:r>
            <a:r>
              <a:rPr lang="he-IL" sz="1800" dirty="0" err="1">
                <a:effectLst/>
                <a:latin typeface="Times New Roman" panose="02020603050405020304" pitchFamily="18" charset="0"/>
                <a:ea typeface="Times New Roman" panose="02020603050405020304" pitchFamily="18" charset="0"/>
              </a:rPr>
              <a:t>ישא</a:t>
            </a:r>
            <a:r>
              <a:rPr lang="he-IL" sz="1800" dirty="0">
                <a:effectLst/>
                <a:latin typeface="Times New Roman" panose="02020603050405020304" pitchFamily="18" charset="0"/>
                <a:ea typeface="Times New Roman" panose="02020603050405020304" pitchFamily="18" charset="0"/>
              </a:rPr>
              <a:t> גוי אל גוי חרב ולא ילמדו עוד מלחמה"(ישעיהו ב, ד); בשלום של: "וכתתו </a:t>
            </a:r>
            <a:r>
              <a:rPr lang="he-IL" sz="1800" dirty="0" err="1">
                <a:effectLst/>
                <a:latin typeface="Times New Roman" panose="02020603050405020304" pitchFamily="18" charset="0"/>
                <a:ea typeface="Times New Roman" panose="02020603050405020304" pitchFamily="18" charset="0"/>
              </a:rPr>
              <a:t>חרבותם</a:t>
            </a:r>
            <a:r>
              <a:rPr lang="he-IL" sz="1800" dirty="0">
                <a:effectLst/>
                <a:latin typeface="Times New Roman" panose="02020603050405020304" pitchFamily="18" charset="0"/>
                <a:ea typeface="Times New Roman" panose="02020603050405020304" pitchFamily="18" charset="0"/>
              </a:rPr>
              <a:t> לאתים וחניתותיהם למזמרות" (ישעיהו, שם); בשלום של ישעיהו בן אמוץ, של מיכה המורשתי</a:t>
            </a:r>
            <a:r>
              <a:rPr lang="he-IL" sz="1800" baseline="30000" dirty="0">
                <a:effectLst/>
                <a:latin typeface="Times New Roman" panose="02020603050405020304" pitchFamily="18" charset="0"/>
                <a:ea typeface="Times New Roman" panose="02020603050405020304" pitchFamily="18" charset="0"/>
              </a:rPr>
              <a:t>15</a:t>
            </a:r>
            <a:r>
              <a:rPr lang="he-IL" sz="1800" dirty="0">
                <a:effectLst/>
                <a:latin typeface="Times New Roman" panose="02020603050405020304" pitchFamily="18" charset="0"/>
                <a:ea typeface="Times New Roman" panose="02020603050405020304" pitchFamily="18" charset="0"/>
              </a:rPr>
              <a:t>; בשלום של תורת משה: "ה' </a:t>
            </a:r>
            <a:r>
              <a:rPr lang="he-IL" sz="1800" dirty="0" err="1">
                <a:effectLst/>
                <a:latin typeface="Times New Roman" panose="02020603050405020304" pitchFamily="18" charset="0"/>
                <a:ea typeface="Times New Roman" panose="02020603050405020304" pitchFamily="18" charset="0"/>
              </a:rPr>
              <a:t>ימלך</a:t>
            </a:r>
            <a:r>
              <a:rPr lang="he-IL" sz="1800" dirty="0">
                <a:effectLst/>
                <a:latin typeface="Times New Roman" panose="02020603050405020304" pitchFamily="18" charset="0"/>
                <a:ea typeface="Times New Roman" panose="02020603050405020304" pitchFamily="18" charset="0"/>
              </a:rPr>
              <a:t> לעלם ועד" (שמות טו, </a:t>
            </a:r>
            <a:r>
              <a:rPr lang="he-IL" sz="1800" dirty="0" err="1">
                <a:effectLst/>
                <a:latin typeface="Times New Roman" panose="02020603050405020304" pitchFamily="18" charset="0"/>
                <a:ea typeface="Times New Roman" panose="02020603050405020304" pitchFamily="18" charset="0"/>
              </a:rPr>
              <a:t>יח</a:t>
            </a:r>
            <a:r>
              <a:rPr lang="he-IL" sz="1800" dirty="0">
                <a:effectLst/>
                <a:latin typeface="Times New Roman" panose="02020603050405020304" pitchFamily="18" charset="0"/>
                <a:ea typeface="Times New Roman" panose="02020603050405020304" pitchFamily="18" charset="0"/>
              </a:rPr>
              <a:t>). לא הנשק, לא הטבח, לא פצצת האטום, יהיו הקובעים את גורל העמים והלאומים, אלא ה' - מושג האלוקות האמיתי, המוסרי, הטהור, שעם ישראל הביאו לעולם מהר סיני. בשלום ההוא יברך ה' את עמו, את עמו - עם שבי ציון; את עמו, הוא יתברך, יעשה למכשיר בידו הגדולה, בזרועו הנטויה, להביא לעולם הגדול את הרעיון הנשגב על כל נשגב, את האידיאל הנצחי של השלום העולמי הנצחי, במהרה בימינו, אמן ואמן!</a:t>
            </a:r>
            <a:endParaRPr lang="en-US" sz="1800" dirty="0">
              <a:effectLst/>
              <a:latin typeface="Times New Roman" panose="02020603050405020304" pitchFamily="18" charset="0"/>
              <a:ea typeface="Times New Roman" panose="02020603050405020304" pitchFamily="18" charset="0"/>
            </a:endParaRPr>
          </a:p>
        </p:txBody>
      </p:sp>
      <p:sp>
        <p:nvSpPr>
          <p:cNvPr id="4" name="תיבת טקסט 3">
            <a:extLst>
              <a:ext uri="{FF2B5EF4-FFF2-40B4-BE49-F238E27FC236}">
                <a16:creationId xmlns:a16="http://schemas.microsoft.com/office/drawing/2014/main" id="{835CF1CF-2B2E-6786-8280-A54418E9487B}"/>
              </a:ext>
            </a:extLst>
          </p:cNvPr>
          <p:cNvSpPr txBox="1"/>
          <p:nvPr/>
        </p:nvSpPr>
        <p:spPr>
          <a:xfrm>
            <a:off x="5448940" y="3442702"/>
            <a:ext cx="1193946" cy="338554"/>
          </a:xfrm>
          <a:prstGeom prst="rect">
            <a:avLst/>
          </a:prstGeom>
          <a:solidFill>
            <a:srgbClr val="FFFF00"/>
          </a:solidFill>
          <a:ln>
            <a:solidFill>
              <a:schemeClr val="tx1"/>
            </a:solidFill>
          </a:ln>
        </p:spPr>
        <p:txBody>
          <a:bodyPr wrap="square">
            <a:spAutoFit/>
          </a:bodyPr>
          <a:lstStyle/>
          <a:p>
            <a:r>
              <a:rPr lang="he-IL" sz="1600" b="1" dirty="0"/>
              <a:t>שלום אמיתי</a:t>
            </a:r>
          </a:p>
        </p:txBody>
      </p:sp>
      <p:sp>
        <p:nvSpPr>
          <p:cNvPr id="8" name="תיבת טקסט 7">
            <a:extLst>
              <a:ext uri="{FF2B5EF4-FFF2-40B4-BE49-F238E27FC236}">
                <a16:creationId xmlns:a16="http://schemas.microsoft.com/office/drawing/2014/main" id="{CC786D35-D284-A877-C05C-FCA1CF96F6E4}"/>
              </a:ext>
            </a:extLst>
          </p:cNvPr>
          <p:cNvSpPr txBox="1"/>
          <p:nvPr/>
        </p:nvSpPr>
        <p:spPr>
          <a:xfrm>
            <a:off x="246888" y="6475221"/>
            <a:ext cx="5789465" cy="338554"/>
          </a:xfrm>
          <a:prstGeom prst="rect">
            <a:avLst/>
          </a:prstGeom>
          <a:noFill/>
        </p:spPr>
        <p:txBody>
          <a:bodyPr wrap="square">
            <a:spAutoFit/>
          </a:bodyPr>
          <a:lstStyle/>
          <a:p>
            <a:r>
              <a:rPr lang="he-IL" sz="1600" b="1" dirty="0"/>
              <a:t>נאום בטקס הנחת אבן הפינה לאוניברסיטת בר-אילן, י"ד באב תשי"ג </a:t>
            </a:r>
          </a:p>
        </p:txBody>
      </p:sp>
      <p:sp>
        <p:nvSpPr>
          <p:cNvPr id="5" name="תיבת טקסט 4">
            <a:extLst>
              <a:ext uri="{FF2B5EF4-FFF2-40B4-BE49-F238E27FC236}">
                <a16:creationId xmlns:a16="http://schemas.microsoft.com/office/drawing/2014/main" id="{AD2E0978-90C0-246D-43A8-7A457213ACAE}"/>
              </a:ext>
            </a:extLst>
          </p:cNvPr>
          <p:cNvSpPr txBox="1"/>
          <p:nvPr/>
        </p:nvSpPr>
        <p:spPr>
          <a:xfrm>
            <a:off x="296971" y="2068394"/>
            <a:ext cx="11598050" cy="923330"/>
          </a:xfrm>
          <a:prstGeom prst="rect">
            <a:avLst/>
          </a:prstGeom>
          <a:noFill/>
          <a:ln w="38100">
            <a:solidFill>
              <a:srgbClr val="0000FF"/>
            </a:solidFill>
          </a:ln>
        </p:spPr>
        <p:txBody>
          <a:bodyPr wrap="square">
            <a:spAutoFit/>
          </a:bodyPr>
          <a:lstStyle/>
          <a:p>
            <a:pPr algn="just"/>
            <a:r>
              <a:rPr lang="he-IL" dirty="0"/>
              <a:t>אני תפילה: </a:t>
            </a:r>
            <a:r>
              <a:rPr lang="he-IL" b="1" dirty="0"/>
              <a:t>"ה' עז לעמו </a:t>
            </a:r>
            <a:r>
              <a:rPr lang="he-IL" b="1" dirty="0" err="1"/>
              <a:t>יתן</a:t>
            </a:r>
            <a:r>
              <a:rPr lang="he-IL" b="1" dirty="0"/>
              <a:t> ה' יברך את עמו בשלום" </a:t>
            </a:r>
            <a:r>
              <a:rPr lang="he-IL" dirty="0"/>
              <a:t>(תהלים </a:t>
            </a:r>
            <a:r>
              <a:rPr lang="he-IL" dirty="0" err="1"/>
              <a:t>כט</a:t>
            </a:r>
            <a:r>
              <a:rPr lang="he-IL" dirty="0"/>
              <a:t>, יא). לאמור: "ה' יברך את עמו בשלום" - באיזה שלום? </a:t>
            </a:r>
            <a:r>
              <a:rPr lang="he-IL" dirty="0" err="1"/>
              <a:t>כשיתן</a:t>
            </a:r>
            <a:r>
              <a:rPr lang="he-IL" dirty="0"/>
              <a:t> לנו משהו </a:t>
            </a:r>
            <a:r>
              <a:rPr lang="he-IL" b="1" dirty="0"/>
              <a:t>מעין שילומים </a:t>
            </a:r>
            <a:r>
              <a:rPr lang="he-IL" dirty="0"/>
              <a:t>על כל נהרי נחלי הדם והדמע של מאות שנות גלותנו. "...ה' יברך את עמו בשלום". הוא יפרוש סוכת שלומו, לאמור: סוכת השלום שלו, שלום של המשפט והצדק - לעם האחד העשוק והרצוץ מכל העמים - עלינו ועל כל עמו ישראל ועל ירושלים. </a:t>
            </a:r>
          </a:p>
        </p:txBody>
      </p:sp>
      <p:sp>
        <p:nvSpPr>
          <p:cNvPr id="6" name="תיבת טקסט 5">
            <a:extLst>
              <a:ext uri="{FF2B5EF4-FFF2-40B4-BE49-F238E27FC236}">
                <a16:creationId xmlns:a16="http://schemas.microsoft.com/office/drawing/2014/main" id="{F43700DE-FCD8-6251-C435-C35B9DDAEC51}"/>
              </a:ext>
            </a:extLst>
          </p:cNvPr>
          <p:cNvSpPr txBox="1"/>
          <p:nvPr/>
        </p:nvSpPr>
        <p:spPr>
          <a:xfrm>
            <a:off x="246888" y="2975642"/>
            <a:ext cx="6556248" cy="338554"/>
          </a:xfrm>
          <a:prstGeom prst="rect">
            <a:avLst/>
          </a:prstGeom>
          <a:noFill/>
        </p:spPr>
        <p:txBody>
          <a:bodyPr wrap="square">
            <a:spAutoFit/>
          </a:bodyPr>
          <a:lstStyle/>
          <a:p>
            <a:r>
              <a:rPr lang="he-IL" sz="1600" b="1" dirty="0"/>
              <a:t>דברי ברכה בטקס מסירת דגל ירושלים למפקד מחוז ירושלים, כ"ט בסיון תש"ח </a:t>
            </a:r>
          </a:p>
        </p:txBody>
      </p:sp>
      <p:sp>
        <p:nvSpPr>
          <p:cNvPr id="9" name="תיבת טקסט 8">
            <a:extLst>
              <a:ext uri="{FF2B5EF4-FFF2-40B4-BE49-F238E27FC236}">
                <a16:creationId xmlns:a16="http://schemas.microsoft.com/office/drawing/2014/main" id="{8581B41E-50AC-CAC4-1D25-14B84DE4A0B9}"/>
              </a:ext>
            </a:extLst>
          </p:cNvPr>
          <p:cNvSpPr txBox="1"/>
          <p:nvPr/>
        </p:nvSpPr>
        <p:spPr>
          <a:xfrm>
            <a:off x="5117587" y="1652142"/>
            <a:ext cx="1956816" cy="338554"/>
          </a:xfrm>
          <a:prstGeom prst="rect">
            <a:avLst/>
          </a:prstGeom>
          <a:solidFill>
            <a:srgbClr val="FFFF00"/>
          </a:solidFill>
          <a:ln>
            <a:solidFill>
              <a:schemeClr val="tx1"/>
            </a:solidFill>
          </a:ln>
        </p:spPr>
        <p:txBody>
          <a:bodyPr wrap="square">
            <a:spAutoFit/>
          </a:bodyPr>
          <a:lstStyle/>
          <a:p>
            <a:r>
              <a:rPr lang="he-IL" sz="1600" b="1" dirty="0"/>
              <a:t>שלום של משפט וצדק</a:t>
            </a:r>
          </a:p>
        </p:txBody>
      </p:sp>
    </p:spTree>
    <p:extLst>
      <p:ext uri="{BB962C8B-B14F-4D97-AF65-F5344CB8AC3E}">
        <p14:creationId xmlns:p14="http://schemas.microsoft.com/office/powerpoint/2010/main" val="580788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295B7D-7B65-C1A5-BD7B-EDD9F62AC603}"/>
              </a:ext>
            </a:extLst>
          </p:cNvPr>
          <p:cNvSpPr txBox="1"/>
          <p:nvPr/>
        </p:nvSpPr>
        <p:spPr>
          <a:xfrm>
            <a:off x="4916828" y="629475"/>
            <a:ext cx="2358339" cy="338554"/>
          </a:xfrm>
          <a:prstGeom prst="rect">
            <a:avLst/>
          </a:prstGeom>
          <a:solidFill>
            <a:srgbClr val="FFFF00"/>
          </a:solidFill>
          <a:ln>
            <a:solidFill>
              <a:schemeClr val="tx1"/>
            </a:solidFill>
          </a:ln>
        </p:spPr>
        <p:txBody>
          <a:bodyPr wrap="none" rtlCol="1">
            <a:spAutoFit/>
          </a:bodyPr>
          <a:lstStyle/>
          <a:p>
            <a:r>
              <a:rPr lang="he-IL" sz="1600" b="1" dirty="0"/>
              <a:t>השלום - השיא של היהדות</a:t>
            </a:r>
            <a:endParaRPr lang="he-IL" sz="1600" b="1" dirty="0">
              <a:solidFill>
                <a:srgbClr val="FF0000"/>
              </a:solidFill>
            </a:endParaRPr>
          </a:p>
        </p:txBody>
      </p:sp>
      <p:sp>
        <p:nvSpPr>
          <p:cNvPr id="5" name="תיבת טקסט 4">
            <a:extLst>
              <a:ext uri="{FF2B5EF4-FFF2-40B4-BE49-F238E27FC236}">
                <a16:creationId xmlns:a16="http://schemas.microsoft.com/office/drawing/2014/main" id="{79D13BCA-5F47-5EEB-E387-82D13BEED2CC}"/>
              </a:ext>
            </a:extLst>
          </p:cNvPr>
          <p:cNvSpPr txBox="1"/>
          <p:nvPr/>
        </p:nvSpPr>
        <p:spPr>
          <a:xfrm>
            <a:off x="388413" y="1306583"/>
            <a:ext cx="11415171" cy="2308324"/>
          </a:xfrm>
          <a:prstGeom prst="rect">
            <a:avLst/>
          </a:prstGeom>
          <a:noFill/>
          <a:ln w="38100">
            <a:solidFill>
              <a:srgbClr val="0000FF"/>
            </a:solidFill>
          </a:ln>
        </p:spPr>
        <p:txBody>
          <a:bodyPr wrap="square">
            <a:spAutoFit/>
          </a:bodyPr>
          <a:lstStyle/>
          <a:p>
            <a:pPr algn="just"/>
            <a:r>
              <a:rPr lang="he-IL" b="1" dirty="0"/>
              <a:t>דעו לכם, ישראל הוא עם גדול והוא גם גיבור, אבל כל מאווייו הם לשלום. השלום הוא הוא השיא של היהדות; הוא הוא גולת הכותרת של אמונת ישראל במשיחו מגזע דוד.</a:t>
            </a:r>
            <a:r>
              <a:rPr lang="he-IL" dirty="0"/>
              <a:t> אדיר חפצו של העם הקטן הגדול הזה, להפיץ תורת השלום, ככתוב בתורת משה איש האלוקים, וכאמור בדברי קדם של נביאים מלפני זה שלושת אלפי שנים. והנה מתקיימים דברי המזמור: "כי הנה אויביך </a:t>
            </a:r>
            <a:r>
              <a:rPr lang="he-IL" dirty="0" err="1"/>
              <a:t>יהמיון</a:t>
            </a:r>
            <a:r>
              <a:rPr lang="he-IL" dirty="0"/>
              <a:t> </a:t>
            </a:r>
            <a:r>
              <a:rPr lang="he-IL" dirty="0" err="1"/>
              <a:t>ומשנאיך</a:t>
            </a:r>
            <a:r>
              <a:rPr lang="he-IL" dirty="0"/>
              <a:t> נשאו ראש. על עמך יערימו סוד </a:t>
            </a:r>
            <a:r>
              <a:rPr lang="he-IL" dirty="0" err="1"/>
              <a:t>ויתיעצו</a:t>
            </a:r>
            <a:r>
              <a:rPr lang="he-IL" dirty="0"/>
              <a:t> על </a:t>
            </a:r>
            <a:r>
              <a:rPr lang="he-IL" dirty="0" err="1"/>
              <a:t>צפוניך</a:t>
            </a:r>
            <a:r>
              <a:rPr lang="he-IL" dirty="0"/>
              <a:t>. אמרו לכו ונכחידם מגוי ולא </a:t>
            </a:r>
            <a:r>
              <a:rPr lang="he-IL" dirty="0" err="1"/>
              <a:t>יזכר</a:t>
            </a:r>
            <a:r>
              <a:rPr lang="he-IL" dirty="0"/>
              <a:t> שם ישראל עוד" (תהלים פג, ג-ה). שמעו עמים כולם, ניתנת לכם ההזדמנות ההיסטורית בבת אחת למנוע מלחמת עולם איומה ונוראה, ולפנות הדרך לשלום העולמי הנבואי. ניתנת לכם ההזדמנות הנפלאה להציל את מדינת ישראל מעשי ידיו של בורא העולם, ויחד עם זאת לכפר על חטאותיכם הכבדות כנגד העם הנפלא הזה, שביחס אליו הבטיח הקב"ה לאברם: "ואברכה מברכיך ומקללך </a:t>
            </a:r>
            <a:r>
              <a:rPr lang="he-IL" dirty="0" err="1"/>
              <a:t>אאר</a:t>
            </a:r>
            <a:r>
              <a:rPr lang="he-IL" dirty="0"/>
              <a:t> </a:t>
            </a:r>
            <a:r>
              <a:rPr lang="he-IL" dirty="0" err="1"/>
              <a:t>ונברכו</a:t>
            </a:r>
            <a:r>
              <a:rPr lang="he-IL" dirty="0"/>
              <a:t> בך כל משפחת האדמה" (בראשית </a:t>
            </a:r>
            <a:r>
              <a:rPr lang="he-IL" dirty="0" err="1"/>
              <a:t>יב</a:t>
            </a:r>
            <a:r>
              <a:rPr lang="he-IL" dirty="0"/>
              <a:t>, ג).</a:t>
            </a:r>
          </a:p>
        </p:txBody>
      </p:sp>
      <p:sp>
        <p:nvSpPr>
          <p:cNvPr id="9" name="תיבת טקסט 8">
            <a:extLst>
              <a:ext uri="{FF2B5EF4-FFF2-40B4-BE49-F238E27FC236}">
                <a16:creationId xmlns:a16="http://schemas.microsoft.com/office/drawing/2014/main" id="{0885DFAC-8D63-1D85-EBE0-14857C009828}"/>
              </a:ext>
            </a:extLst>
          </p:cNvPr>
          <p:cNvSpPr txBox="1"/>
          <p:nvPr/>
        </p:nvSpPr>
        <p:spPr>
          <a:xfrm>
            <a:off x="222884" y="3614907"/>
            <a:ext cx="8879066" cy="338554"/>
          </a:xfrm>
          <a:prstGeom prst="rect">
            <a:avLst/>
          </a:prstGeom>
          <a:noFill/>
        </p:spPr>
        <p:txBody>
          <a:bodyPr wrap="square" rtlCol="1">
            <a:spAutoFit/>
          </a:bodyPr>
          <a:lstStyle/>
          <a:p>
            <a:r>
              <a:rPr lang="he-IL" sz="1600" b="1" dirty="0"/>
              <a:t>סיום נאומו לבית ישראל ולעמים, נגד הספקת נשק לארצות ערב שאיימו על ביטחון המדינה, ט' שבט תשט"ז          </a:t>
            </a:r>
          </a:p>
        </p:txBody>
      </p:sp>
    </p:spTree>
    <p:extLst>
      <p:ext uri="{BB962C8B-B14F-4D97-AF65-F5344CB8AC3E}">
        <p14:creationId xmlns:p14="http://schemas.microsoft.com/office/powerpoint/2010/main" val="827103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C3514CF-1127-B69F-DB98-8E767CEC360E}"/>
              </a:ext>
            </a:extLst>
          </p:cNvPr>
          <p:cNvPicPr>
            <a:picLocks noChangeAspect="1"/>
          </p:cNvPicPr>
          <p:nvPr/>
        </p:nvPicPr>
        <p:blipFill>
          <a:blip r:embed="rId2"/>
          <a:srcRect b="928"/>
          <a:stretch/>
        </p:blipFill>
        <p:spPr>
          <a:xfrm>
            <a:off x="6337339" y="1296783"/>
            <a:ext cx="5034956" cy="5381335"/>
          </a:xfrm>
          <a:prstGeom prst="rect">
            <a:avLst/>
          </a:prstGeom>
          <a:ln w="38100">
            <a:solidFill>
              <a:srgbClr val="0000FF"/>
            </a:solidFill>
          </a:ln>
        </p:spPr>
      </p:pic>
      <p:sp>
        <p:nvSpPr>
          <p:cNvPr id="6" name="תיבת טקסט 5">
            <a:extLst>
              <a:ext uri="{FF2B5EF4-FFF2-40B4-BE49-F238E27FC236}">
                <a16:creationId xmlns:a16="http://schemas.microsoft.com/office/drawing/2014/main" id="{45AC74D6-4DB6-C6AB-4A3D-2757A5C58870}"/>
              </a:ext>
            </a:extLst>
          </p:cNvPr>
          <p:cNvSpPr txBox="1"/>
          <p:nvPr/>
        </p:nvSpPr>
        <p:spPr>
          <a:xfrm>
            <a:off x="4285267" y="6435440"/>
            <a:ext cx="2052072" cy="338554"/>
          </a:xfrm>
          <a:prstGeom prst="rect">
            <a:avLst/>
          </a:prstGeom>
          <a:noFill/>
        </p:spPr>
        <p:txBody>
          <a:bodyPr wrap="square" rtlCol="1">
            <a:spAutoFit/>
          </a:bodyPr>
          <a:lstStyle/>
          <a:p>
            <a:r>
              <a:rPr lang="he-IL" sz="1600" b="1" dirty="0"/>
              <a:t>הצפה, י"ד ניסן תש"ג</a:t>
            </a:r>
          </a:p>
        </p:txBody>
      </p:sp>
      <p:sp>
        <p:nvSpPr>
          <p:cNvPr id="5" name="תיבת טקסט 4">
            <a:extLst>
              <a:ext uri="{FF2B5EF4-FFF2-40B4-BE49-F238E27FC236}">
                <a16:creationId xmlns:a16="http://schemas.microsoft.com/office/drawing/2014/main" id="{2E1B1B4E-14BD-9B32-9B21-3186C2242E2F}"/>
              </a:ext>
            </a:extLst>
          </p:cNvPr>
          <p:cNvSpPr txBox="1"/>
          <p:nvPr/>
        </p:nvSpPr>
        <p:spPr>
          <a:xfrm>
            <a:off x="704088" y="151789"/>
            <a:ext cx="11111142" cy="923330"/>
          </a:xfrm>
          <a:prstGeom prst="rect">
            <a:avLst/>
          </a:prstGeom>
          <a:solidFill>
            <a:srgbClr val="FFFF00"/>
          </a:solidFill>
          <a:ln w="38100">
            <a:solidFill>
              <a:srgbClr val="0000FF"/>
            </a:solidFill>
          </a:ln>
        </p:spPr>
        <p:txBody>
          <a:bodyPr wrap="square">
            <a:spAutoFit/>
          </a:bodyPr>
          <a:lstStyle/>
          <a:p>
            <a:r>
              <a:rPr lang="he-IL" sz="1600" b="1" i="0" dirty="0">
                <a:effectLst/>
                <a:latin typeface="David" panose="020E0502060401010101" pitchFamily="34" charset="-79"/>
                <a:cs typeface="David" panose="020E0502060401010101" pitchFamily="34" charset="-79"/>
              </a:rPr>
              <a:t>נוהגים לפתוח את הדלת, למזוג כוס (לכבודו של אליהו הנביא) ולהכריז:</a:t>
            </a:r>
          </a:p>
          <a:p>
            <a:r>
              <a:rPr lang="he-IL" b="1" i="0" dirty="0">
                <a:solidFill>
                  <a:srgbClr val="FF0000"/>
                </a:solidFill>
                <a:effectLst/>
                <a:latin typeface="David" panose="020E0502060401010101" pitchFamily="34" charset="-79"/>
                <a:cs typeface="David" panose="020E0502060401010101" pitchFamily="34" charset="-79"/>
              </a:rPr>
              <a:t>שְׁפֹךְ חֲמָתְךָ אֶל </a:t>
            </a:r>
            <a:r>
              <a:rPr lang="he-IL" b="1" i="0" dirty="0" err="1">
                <a:solidFill>
                  <a:srgbClr val="FF0000"/>
                </a:solidFill>
                <a:effectLst/>
                <a:latin typeface="David" panose="020E0502060401010101" pitchFamily="34" charset="-79"/>
                <a:cs typeface="David" panose="020E0502060401010101" pitchFamily="34" charset="-79"/>
              </a:rPr>
              <a:t>הַגּוֹיִם</a:t>
            </a:r>
            <a:r>
              <a:rPr lang="he-IL" b="1" i="0" dirty="0">
                <a:solidFill>
                  <a:srgbClr val="FF0000"/>
                </a:solidFill>
                <a:effectLst/>
                <a:latin typeface="David" panose="020E0502060401010101" pitchFamily="34" charset="-79"/>
                <a:cs typeface="David" panose="020E0502060401010101" pitchFamily="34" charset="-79"/>
              </a:rPr>
              <a:t> אֲשֶׁר לֹא יְדָעוּךָ וְעַל מַמְלָכוֹת אֲשֶׁר בְּשִׁמְךָ לֹא קָרָאוּ. </a:t>
            </a:r>
            <a:r>
              <a:rPr lang="he-IL" b="1" i="0" dirty="0">
                <a:solidFill>
                  <a:srgbClr val="0000FF"/>
                </a:solidFill>
                <a:effectLst/>
                <a:latin typeface="David" panose="020E0502060401010101" pitchFamily="34" charset="-79"/>
                <a:cs typeface="David" panose="020E0502060401010101" pitchFamily="34" charset="-79"/>
              </a:rPr>
              <a:t>כִּי אָכַל אֶת יַעֲקֹב וְאֶת נָוֵהוּ הֵשַׁמּוּ. </a:t>
            </a:r>
            <a:r>
              <a:rPr lang="he-IL" b="1" i="0" dirty="0">
                <a:solidFill>
                  <a:srgbClr val="202122"/>
                </a:solidFill>
                <a:effectLst/>
                <a:latin typeface="David" panose="020E0502060401010101" pitchFamily="34" charset="-79"/>
                <a:cs typeface="David" panose="020E0502060401010101" pitchFamily="34" charset="-79"/>
              </a:rPr>
              <a:t>שְׁפֹךְ עֲלֵיהֶם זַעְמֶךָ וַחֲרוֹן אַפְּךָ יַשִׂיגֵם. </a:t>
            </a:r>
            <a:r>
              <a:rPr lang="he-IL" b="1" i="0" dirty="0" err="1">
                <a:solidFill>
                  <a:srgbClr val="202122"/>
                </a:solidFill>
                <a:effectLst/>
                <a:latin typeface="David" panose="020E0502060401010101" pitchFamily="34" charset="-79"/>
                <a:cs typeface="David" panose="020E0502060401010101" pitchFamily="34" charset="-79"/>
              </a:rPr>
              <a:t>תִּרְדֹּף</a:t>
            </a:r>
            <a:r>
              <a:rPr lang="he-IL" b="1" i="0" dirty="0">
                <a:solidFill>
                  <a:srgbClr val="202122"/>
                </a:solidFill>
                <a:effectLst/>
                <a:latin typeface="David" panose="020E0502060401010101" pitchFamily="34" charset="-79"/>
                <a:cs typeface="David" panose="020E0502060401010101" pitchFamily="34" charset="-79"/>
              </a:rPr>
              <a:t> בְּאַף וְתַשְׁמִידֵם מִתַּחַת שְׁמֵי יְיָ.</a:t>
            </a:r>
            <a:endParaRPr lang="he-IL" b="1" dirty="0"/>
          </a:p>
        </p:txBody>
      </p:sp>
      <p:sp>
        <p:nvSpPr>
          <p:cNvPr id="8" name="תיבת טקסט 7">
            <a:extLst>
              <a:ext uri="{FF2B5EF4-FFF2-40B4-BE49-F238E27FC236}">
                <a16:creationId xmlns:a16="http://schemas.microsoft.com/office/drawing/2014/main" id="{F236B5D3-FA1B-122B-5942-C0EA4724141C}"/>
              </a:ext>
            </a:extLst>
          </p:cNvPr>
          <p:cNvSpPr txBox="1"/>
          <p:nvPr/>
        </p:nvSpPr>
        <p:spPr>
          <a:xfrm>
            <a:off x="771546" y="1787481"/>
            <a:ext cx="4941015" cy="3970318"/>
          </a:xfrm>
          <a:prstGeom prst="rect">
            <a:avLst/>
          </a:prstGeom>
          <a:noFill/>
          <a:ln w="38100">
            <a:solidFill>
              <a:srgbClr val="0000FF"/>
            </a:solidFill>
          </a:ln>
        </p:spPr>
        <p:txBody>
          <a:bodyPr wrap="square">
            <a:spAutoFit/>
          </a:bodyPr>
          <a:lstStyle/>
          <a:p>
            <a:pPr algn="just"/>
            <a:r>
              <a:rPr lang="he-IL" dirty="0"/>
              <a:t>הגאון </a:t>
            </a:r>
            <a:r>
              <a:rPr lang="he-IL" dirty="0" err="1"/>
              <a:t>הנצי"ב</a:t>
            </a:r>
            <a:r>
              <a:rPr lang="he-IL" dirty="0"/>
              <a:t>, רבן של ישראל, הרב נפתלי צבי יהודה </a:t>
            </a:r>
            <a:r>
              <a:rPr lang="he-IL" dirty="0" err="1"/>
              <a:t>מוולוז'ין</a:t>
            </a:r>
            <a:r>
              <a:rPr lang="he-IL" dirty="0"/>
              <a:t>, זצ"ל, שהיה אחד מראשוני חובבי ציון, אחד הראשונים לעבוד למען גאולת הארץ; פירש כך: "הרנינו גוים עמו" - אתם אומות העולם שבדורות האחרונים לא שפכתם דם ישראל נקי, תנו שבח והודיה לעם ישראל. "כי דם עבדיו יקום ונקם ישיב </a:t>
            </a:r>
            <a:r>
              <a:rPr lang="he-IL" dirty="0" err="1"/>
              <a:t>לצריו</a:t>
            </a:r>
            <a:r>
              <a:rPr lang="he-IL" dirty="0"/>
              <a:t>" - </a:t>
            </a:r>
            <a:r>
              <a:rPr lang="he-IL" b="1" dirty="0"/>
              <a:t>עתיד הקב"ה לנקום דם ישראל שנשפך כמים בידי מרצחים והוא יעשה בהם משפט; </a:t>
            </a:r>
            <a:r>
              <a:rPr lang="he-IL" dirty="0"/>
              <a:t>אבל אתם, אף על פי שבדורות האחרונים לא שפכתם דם ישראל, הרי האדמה שלכם רוויה דם ישראל אשר שפכתם לפנים, והארץ הלא עומדת לעולם; ואף על פי כן הנה לא אעשה משפט בכם, אסלח לכם. בשכר מה? בזכות מה? בזכות זה, שבדורות האחרונים נתתם לעם ישראל לשבת בשלוה בארצותיכם. על כן שבחו והודו לעם ה'. </a:t>
            </a:r>
          </a:p>
        </p:txBody>
      </p:sp>
      <p:sp>
        <p:nvSpPr>
          <p:cNvPr id="10" name="תיבת טקסט 9">
            <a:extLst>
              <a:ext uri="{FF2B5EF4-FFF2-40B4-BE49-F238E27FC236}">
                <a16:creationId xmlns:a16="http://schemas.microsoft.com/office/drawing/2014/main" id="{D5758D1F-61E2-E05D-3540-60B0660962DB}"/>
              </a:ext>
            </a:extLst>
          </p:cNvPr>
          <p:cNvSpPr txBox="1"/>
          <p:nvPr/>
        </p:nvSpPr>
        <p:spPr>
          <a:xfrm>
            <a:off x="0" y="5757799"/>
            <a:ext cx="5034955" cy="584775"/>
          </a:xfrm>
          <a:prstGeom prst="rect">
            <a:avLst/>
          </a:prstGeom>
          <a:noFill/>
        </p:spPr>
        <p:txBody>
          <a:bodyPr wrap="square">
            <a:spAutoFit/>
          </a:bodyPr>
          <a:lstStyle/>
          <a:p>
            <a:r>
              <a:rPr lang="he-IL" sz="1600" b="1" dirty="0"/>
              <a:t>נאום בכינוס "קול האדמה" מטעם קרן קימת לישראל </a:t>
            </a:r>
          </a:p>
          <a:p>
            <a:r>
              <a:rPr lang="he-IL" sz="1600" b="1" dirty="0"/>
              <a:t>הר הצופים, י"ב בתשרי תש"ו </a:t>
            </a:r>
          </a:p>
        </p:txBody>
      </p:sp>
      <p:sp>
        <p:nvSpPr>
          <p:cNvPr id="4" name="תיבת טקסט 3">
            <a:extLst>
              <a:ext uri="{FF2B5EF4-FFF2-40B4-BE49-F238E27FC236}">
                <a16:creationId xmlns:a16="http://schemas.microsoft.com/office/drawing/2014/main" id="{3578D65B-A694-3162-4ECE-B2212F1F0F5B}"/>
              </a:ext>
            </a:extLst>
          </p:cNvPr>
          <p:cNvSpPr txBox="1"/>
          <p:nvPr/>
        </p:nvSpPr>
        <p:spPr>
          <a:xfrm>
            <a:off x="1685378" y="1262023"/>
            <a:ext cx="3113353" cy="338554"/>
          </a:xfrm>
          <a:prstGeom prst="rect">
            <a:avLst/>
          </a:prstGeom>
          <a:solidFill>
            <a:srgbClr val="FFFF00"/>
          </a:solidFill>
          <a:ln>
            <a:solidFill>
              <a:schemeClr val="tx1"/>
            </a:solidFill>
          </a:ln>
        </p:spPr>
        <p:txBody>
          <a:bodyPr wrap="none" rtlCol="1">
            <a:spAutoFit/>
          </a:bodyPr>
          <a:lstStyle/>
          <a:p>
            <a:r>
              <a:rPr lang="he-IL" sz="1600" b="1" dirty="0"/>
              <a:t>"כי דם עבדיו יקום ונקם ישיב </a:t>
            </a:r>
            <a:r>
              <a:rPr lang="he-IL" sz="1600" b="1" dirty="0" err="1"/>
              <a:t>לצריו</a:t>
            </a:r>
            <a:r>
              <a:rPr lang="he-IL" sz="1600" b="1" dirty="0"/>
              <a:t>"</a:t>
            </a:r>
            <a:endParaRPr lang="he-IL" sz="1600" b="1" dirty="0">
              <a:solidFill>
                <a:srgbClr val="FF0000"/>
              </a:solidFill>
            </a:endParaRPr>
          </a:p>
        </p:txBody>
      </p:sp>
    </p:spTree>
    <p:extLst>
      <p:ext uri="{BB962C8B-B14F-4D97-AF65-F5344CB8AC3E}">
        <p14:creationId xmlns:p14="http://schemas.microsoft.com/office/powerpoint/2010/main" val="3657573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661D50F-8C1E-E406-EBD6-CDC50C675119}"/>
              </a:ext>
            </a:extLst>
          </p:cNvPr>
          <p:cNvPicPr>
            <a:picLocks noChangeAspect="1"/>
          </p:cNvPicPr>
          <p:nvPr/>
        </p:nvPicPr>
        <p:blipFill>
          <a:blip r:embed="rId2"/>
          <a:stretch>
            <a:fillRect/>
          </a:stretch>
        </p:blipFill>
        <p:spPr>
          <a:xfrm>
            <a:off x="3660311" y="1005839"/>
            <a:ext cx="3853353" cy="4617579"/>
          </a:xfrm>
          <a:prstGeom prst="rect">
            <a:avLst/>
          </a:prstGeom>
          <a:ln w="12700">
            <a:solidFill>
              <a:schemeClr val="tx1"/>
            </a:solidFill>
          </a:ln>
        </p:spPr>
      </p:pic>
      <p:sp>
        <p:nvSpPr>
          <p:cNvPr id="3" name="תיבת טקסט 2">
            <a:extLst>
              <a:ext uri="{FF2B5EF4-FFF2-40B4-BE49-F238E27FC236}">
                <a16:creationId xmlns:a16="http://schemas.microsoft.com/office/drawing/2014/main" id="{C5985B1E-028E-CE9D-EFA9-74F6DCB973B4}"/>
              </a:ext>
            </a:extLst>
          </p:cNvPr>
          <p:cNvSpPr txBox="1"/>
          <p:nvPr/>
        </p:nvSpPr>
        <p:spPr>
          <a:xfrm>
            <a:off x="4096835" y="243782"/>
            <a:ext cx="2980303" cy="338554"/>
          </a:xfrm>
          <a:prstGeom prst="rect">
            <a:avLst/>
          </a:prstGeom>
          <a:solidFill>
            <a:srgbClr val="FFFF00"/>
          </a:solidFill>
          <a:ln>
            <a:solidFill>
              <a:schemeClr val="tx1"/>
            </a:solidFill>
          </a:ln>
        </p:spPr>
        <p:txBody>
          <a:bodyPr wrap="none" rtlCol="1">
            <a:spAutoFit/>
          </a:bodyPr>
          <a:lstStyle/>
          <a:p>
            <a:r>
              <a:rPr lang="he-IL" sz="1600" b="1" dirty="0"/>
              <a:t>ביקור ב"בקעת העצמות היבשות"</a:t>
            </a:r>
            <a:endParaRPr lang="he-IL" sz="1600" b="1" dirty="0">
              <a:solidFill>
                <a:srgbClr val="FF0000"/>
              </a:solidFill>
            </a:endParaRPr>
          </a:p>
        </p:txBody>
      </p:sp>
      <p:sp>
        <p:nvSpPr>
          <p:cNvPr id="5" name="תיבת טקסט 4">
            <a:extLst>
              <a:ext uri="{FF2B5EF4-FFF2-40B4-BE49-F238E27FC236}">
                <a16:creationId xmlns:a16="http://schemas.microsoft.com/office/drawing/2014/main" id="{AE558E22-6DE1-906B-4CB7-DBEABD25776D}"/>
              </a:ext>
            </a:extLst>
          </p:cNvPr>
          <p:cNvSpPr txBox="1"/>
          <p:nvPr/>
        </p:nvSpPr>
        <p:spPr>
          <a:xfrm>
            <a:off x="7872984" y="4234434"/>
            <a:ext cx="3988725" cy="1323439"/>
          </a:xfrm>
          <a:prstGeom prst="rect">
            <a:avLst/>
          </a:prstGeom>
          <a:solidFill>
            <a:srgbClr val="DAFFF1"/>
          </a:solidFill>
          <a:ln>
            <a:solidFill>
              <a:schemeClr val="tx1"/>
            </a:solidFill>
          </a:ln>
        </p:spPr>
        <p:txBody>
          <a:bodyPr wrap="square" rtlCol="1">
            <a:spAutoFit/>
          </a:bodyPr>
          <a:lstStyle/>
          <a:p>
            <a:pPr algn="just"/>
            <a:r>
              <a:rPr lang="he-IL" sz="1600" b="1" dirty="0"/>
              <a:t>הרב הרצוג יצא </a:t>
            </a:r>
            <a:r>
              <a:rPr lang="he-IL" sz="1600" b="1" dirty="0">
                <a:solidFill>
                  <a:srgbClr val="FF0000"/>
                </a:solidFill>
              </a:rPr>
              <a:t>בי"ג באדר א' תש"ו (1946)</a:t>
            </a:r>
          </a:p>
          <a:p>
            <a:pPr algn="just"/>
            <a:r>
              <a:rPr lang="he-IL" sz="1600" b="1" dirty="0"/>
              <a:t>ל'מסע הצלה' ל'מחנות העקורים' באיטליה </a:t>
            </a:r>
          </a:p>
          <a:p>
            <a:pPr algn="just"/>
            <a:r>
              <a:rPr lang="he-IL" sz="1600" b="1" dirty="0"/>
              <a:t>ובגרמניה, בהן היו כ-100 אלף יהודים ניצולי השואה, רובם רצו לעלות לארץ, אך ממשלת המנדט נעלה את שעריה.  </a:t>
            </a:r>
          </a:p>
        </p:txBody>
      </p:sp>
      <p:sp>
        <p:nvSpPr>
          <p:cNvPr id="7" name="תיבת טקסט 6">
            <a:extLst>
              <a:ext uri="{FF2B5EF4-FFF2-40B4-BE49-F238E27FC236}">
                <a16:creationId xmlns:a16="http://schemas.microsoft.com/office/drawing/2014/main" id="{F6E29197-70A0-5B73-8A34-1A28D56C4A44}"/>
              </a:ext>
            </a:extLst>
          </p:cNvPr>
          <p:cNvSpPr txBox="1"/>
          <p:nvPr/>
        </p:nvSpPr>
        <p:spPr>
          <a:xfrm>
            <a:off x="8124788" y="269110"/>
            <a:ext cx="3736921" cy="3447098"/>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David" panose="020E0502060401010101" pitchFamily="34" charset="-79"/>
                <a:cs typeface="David" panose="020E0502060401010101" pitchFamily="34" charset="-79"/>
              </a:rPr>
              <a:t>הַלֵּל</a:t>
            </a:r>
          </a:p>
          <a:p>
            <a:r>
              <a:rPr lang="he-IL" sz="1600" b="1" i="0" dirty="0">
                <a:effectLst/>
                <a:latin typeface="David" panose="020E0502060401010101" pitchFamily="34" charset="-79"/>
                <a:cs typeface="David" panose="020E0502060401010101" pitchFamily="34" charset="-79"/>
              </a:rPr>
              <a:t>מוזגים כוס רביעי וגומרים עליו את ההלל:</a:t>
            </a:r>
          </a:p>
          <a:p>
            <a:endParaRPr lang="he-IL" sz="1600" b="1" i="0" dirty="0">
              <a:effectLst/>
              <a:latin typeface="David" panose="020E0502060401010101" pitchFamily="34" charset="-79"/>
              <a:cs typeface="David" panose="020E0502060401010101" pitchFamily="34" charset="-79"/>
            </a:endParaRPr>
          </a:p>
          <a:p>
            <a:pPr algn="just"/>
            <a:r>
              <a:rPr lang="he-IL" b="1" i="0" dirty="0">
                <a:solidFill>
                  <a:srgbClr val="202122"/>
                </a:solidFill>
                <a:effectLst/>
                <a:latin typeface="David" panose="020E0502060401010101" pitchFamily="34" charset="-79"/>
                <a:cs typeface="David" panose="020E0502060401010101" pitchFamily="34" charset="-79"/>
              </a:rPr>
              <a:t>אֲפָפוּנִי חֶבְלֵי מָוֶת וּמְצָרֵי שְׁאוֹל מְצָאוּנִי, צָרָה וְיָגוֹן אֶמְצָא. וּבְשֵׁם יְיָ אֶקְרָא, אָנָּא יְיָ מַלְּטָה נַפְשִׁי. חַנוּן יְיָ וְצַדִּיק, </a:t>
            </a:r>
            <a:r>
              <a:rPr lang="he-IL" b="1" i="0" dirty="0" err="1">
                <a:solidFill>
                  <a:srgbClr val="202122"/>
                </a:solidFill>
                <a:effectLst/>
                <a:latin typeface="David" panose="020E0502060401010101" pitchFamily="34" charset="-79"/>
                <a:cs typeface="David" panose="020E0502060401010101" pitchFamily="34" charset="-79"/>
              </a:rPr>
              <a:t>וֵאלֹהֵינו</a:t>
            </a:r>
            <a:r>
              <a:rPr lang="he-IL" b="1" i="0" dirty="0">
                <a:solidFill>
                  <a:srgbClr val="202122"/>
                </a:solidFill>
                <a:effectLst/>
                <a:latin typeface="David" panose="020E0502060401010101" pitchFamily="34" charset="-79"/>
                <a:cs typeface="David" panose="020E0502060401010101" pitchFamily="34" charset="-79"/>
              </a:rPr>
              <a:t>ּ מְרַחֵם. שֹׁמֵר פְּתָאיִם יְיָ, דַלּוֹתִי וְלִי </a:t>
            </a:r>
            <a:r>
              <a:rPr lang="he-IL" b="1" i="0" dirty="0" err="1">
                <a:solidFill>
                  <a:srgbClr val="202122"/>
                </a:solidFill>
                <a:effectLst/>
                <a:latin typeface="David" panose="020E0502060401010101" pitchFamily="34" charset="-79"/>
                <a:cs typeface="David" panose="020E0502060401010101" pitchFamily="34" charset="-79"/>
              </a:rPr>
              <a:t>יְהוֹשִׁיע</a:t>
            </a:r>
            <a:r>
              <a:rPr lang="he-IL" b="1" i="0" dirty="0">
                <a:solidFill>
                  <a:srgbClr val="202122"/>
                </a:solidFill>
                <a:effectLst/>
                <a:latin typeface="David" panose="020E0502060401010101" pitchFamily="34" charset="-79"/>
                <a:cs typeface="David" panose="020E0502060401010101" pitchFamily="34" charset="-79"/>
              </a:rPr>
              <a:t>ַ. שׁוּבִי נַפְשִׁי </a:t>
            </a:r>
            <a:r>
              <a:rPr lang="he-IL" b="1" i="0" dirty="0" err="1">
                <a:solidFill>
                  <a:srgbClr val="202122"/>
                </a:solidFill>
                <a:effectLst/>
                <a:latin typeface="David" panose="020E0502060401010101" pitchFamily="34" charset="-79"/>
                <a:cs typeface="David" panose="020E0502060401010101" pitchFamily="34" charset="-79"/>
              </a:rPr>
              <a:t>לִמְנוּחָיְכִי</a:t>
            </a:r>
            <a:r>
              <a:rPr lang="he-IL" b="1" i="0" dirty="0">
                <a:solidFill>
                  <a:srgbClr val="202122"/>
                </a:solidFill>
                <a:effectLst/>
                <a:latin typeface="David" panose="020E0502060401010101" pitchFamily="34" charset="-79"/>
                <a:cs typeface="David" panose="020E0502060401010101" pitchFamily="34" charset="-79"/>
              </a:rPr>
              <a:t>, כִּי יְיָ גָּמַל </a:t>
            </a:r>
            <a:r>
              <a:rPr lang="he-IL" b="1" i="0" dirty="0" err="1">
                <a:solidFill>
                  <a:srgbClr val="202122"/>
                </a:solidFill>
                <a:effectLst/>
                <a:latin typeface="David" panose="020E0502060401010101" pitchFamily="34" charset="-79"/>
                <a:cs typeface="David" panose="020E0502060401010101" pitchFamily="34" charset="-79"/>
              </a:rPr>
              <a:t>עָלָיְכִי</a:t>
            </a:r>
            <a:r>
              <a:rPr lang="he-IL" b="1" i="0" dirty="0">
                <a:solidFill>
                  <a:srgbClr val="FF0000"/>
                </a:solidFill>
                <a:effectLst/>
                <a:latin typeface="David" panose="020E0502060401010101" pitchFamily="34" charset="-79"/>
                <a:cs typeface="David" panose="020E0502060401010101" pitchFamily="34" charset="-79"/>
              </a:rPr>
              <a:t>. </a:t>
            </a:r>
            <a:r>
              <a:rPr lang="he-IL" b="1" i="0" dirty="0">
                <a:solidFill>
                  <a:srgbClr val="0000FF"/>
                </a:solidFill>
                <a:effectLst/>
                <a:latin typeface="David" panose="020E0502060401010101" pitchFamily="34" charset="-79"/>
                <a:cs typeface="David" panose="020E0502060401010101" pitchFamily="34" charset="-79"/>
              </a:rPr>
              <a:t>כִּי חִלַּצְתָּ נַפְשִׁי מִמָּוֶת, אֶת עֵינִי מִן דִּמְעָה, אֶת רַגְלִי מִדֶּחִי. </a:t>
            </a:r>
            <a:r>
              <a:rPr lang="he-IL" b="1" i="0" dirty="0">
                <a:solidFill>
                  <a:srgbClr val="202122"/>
                </a:solidFill>
                <a:effectLst/>
                <a:latin typeface="David" panose="020E0502060401010101" pitchFamily="34" charset="-79"/>
                <a:cs typeface="David" panose="020E0502060401010101" pitchFamily="34" charset="-79"/>
              </a:rPr>
              <a:t>אֶתְהַלֵּךְ לִפְנֵי יְיָ בְּאַרְצוֹת הַחַיִּים. הֶאֱמַנְתִּי כִּי אֲדַבֵּר, אֲנִי עָנִיתִי מְאֹד. אֲנִי אָמַרְתִּי </a:t>
            </a:r>
            <a:r>
              <a:rPr lang="he-IL" b="1" i="0" dirty="0" err="1">
                <a:solidFill>
                  <a:srgbClr val="202122"/>
                </a:solidFill>
                <a:effectLst/>
                <a:latin typeface="David" panose="020E0502060401010101" pitchFamily="34" charset="-79"/>
                <a:cs typeface="David" panose="020E0502060401010101" pitchFamily="34" charset="-79"/>
              </a:rPr>
              <a:t>בְחָפְזִי</a:t>
            </a:r>
            <a:r>
              <a:rPr lang="he-IL" b="1" i="0" dirty="0">
                <a:solidFill>
                  <a:srgbClr val="202122"/>
                </a:solidFill>
                <a:effectLst/>
                <a:latin typeface="David" panose="020E0502060401010101" pitchFamily="34" charset="-79"/>
                <a:cs typeface="David" panose="020E0502060401010101" pitchFamily="34" charset="-79"/>
              </a:rPr>
              <a:t>, כָּל הָאָדָם כֹּזֵב.</a:t>
            </a:r>
            <a:endParaRPr lang="he-IL" b="1" dirty="0">
              <a:solidFill>
                <a:srgbClr val="FF0000"/>
              </a:solidFill>
              <a:latin typeface="David" panose="020E0502060401010101" pitchFamily="34" charset="-79"/>
              <a:cs typeface="David" panose="020E0502060401010101" pitchFamily="34" charset="-79"/>
            </a:endParaRPr>
          </a:p>
        </p:txBody>
      </p:sp>
      <p:pic>
        <p:nvPicPr>
          <p:cNvPr id="4" name="תמונה 3">
            <a:extLst>
              <a:ext uri="{FF2B5EF4-FFF2-40B4-BE49-F238E27FC236}">
                <a16:creationId xmlns:a16="http://schemas.microsoft.com/office/drawing/2014/main" id="{BA50B265-25B6-189D-4C78-A9E824D86CEF}"/>
              </a:ext>
            </a:extLst>
          </p:cNvPr>
          <p:cNvPicPr>
            <a:picLocks noChangeAspect="1"/>
          </p:cNvPicPr>
          <p:nvPr/>
        </p:nvPicPr>
        <p:blipFill>
          <a:blip r:embed="rId3"/>
          <a:stretch>
            <a:fillRect/>
          </a:stretch>
        </p:blipFill>
        <p:spPr>
          <a:xfrm>
            <a:off x="177892" y="2020824"/>
            <a:ext cx="3244084" cy="2213610"/>
          </a:xfrm>
          <a:prstGeom prst="rect">
            <a:avLst/>
          </a:prstGeom>
          <a:ln w="38100">
            <a:solidFill>
              <a:srgbClr val="FF0000"/>
            </a:solidFill>
          </a:ln>
        </p:spPr>
      </p:pic>
      <p:sp>
        <p:nvSpPr>
          <p:cNvPr id="8" name="תיבת טקסט 7">
            <a:extLst>
              <a:ext uri="{FF2B5EF4-FFF2-40B4-BE49-F238E27FC236}">
                <a16:creationId xmlns:a16="http://schemas.microsoft.com/office/drawing/2014/main" id="{0E601448-E1AA-ACF4-7C43-0147D44CFBB9}"/>
              </a:ext>
            </a:extLst>
          </p:cNvPr>
          <p:cNvSpPr txBox="1"/>
          <p:nvPr/>
        </p:nvSpPr>
        <p:spPr>
          <a:xfrm>
            <a:off x="-179660" y="4234434"/>
            <a:ext cx="3480651" cy="584775"/>
          </a:xfrm>
          <a:prstGeom prst="rect">
            <a:avLst/>
          </a:prstGeom>
          <a:noFill/>
        </p:spPr>
        <p:txBody>
          <a:bodyPr wrap="square">
            <a:spAutoFit/>
          </a:bodyPr>
          <a:lstStyle/>
          <a:p>
            <a:r>
              <a:rPr lang="he-IL" sz="1600" b="1" i="0" dirty="0">
                <a:solidFill>
                  <a:srgbClr val="3F4B5A"/>
                </a:solidFill>
                <a:effectLst/>
                <a:latin typeface="Rubik"/>
              </a:rPr>
              <a:t>הרב הרצוג מבקר במחנה העקורים </a:t>
            </a:r>
          </a:p>
          <a:p>
            <a:r>
              <a:rPr lang="he-IL" sz="1600" b="1" i="0" dirty="0" err="1">
                <a:solidFill>
                  <a:srgbClr val="3F4B5A"/>
                </a:solidFill>
                <a:effectLst/>
                <a:latin typeface="Rubik"/>
              </a:rPr>
              <a:t>ציילסהיים</a:t>
            </a:r>
            <a:r>
              <a:rPr lang="he-IL" sz="1600" b="1" i="0" dirty="0">
                <a:solidFill>
                  <a:srgbClr val="3F4B5A"/>
                </a:solidFill>
                <a:effectLst/>
                <a:latin typeface="Rubik"/>
              </a:rPr>
              <a:t> שבגרמניה</a:t>
            </a:r>
            <a:endParaRPr lang="he-IL" sz="1600" b="1" dirty="0"/>
          </a:p>
        </p:txBody>
      </p:sp>
    </p:spTree>
    <p:extLst>
      <p:ext uri="{BB962C8B-B14F-4D97-AF65-F5344CB8AC3E}">
        <p14:creationId xmlns:p14="http://schemas.microsoft.com/office/powerpoint/2010/main" val="4206882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D0CF8D88-670A-2B2E-48CB-BBDDFB7182DB}"/>
              </a:ext>
            </a:extLst>
          </p:cNvPr>
          <p:cNvSpPr txBox="1"/>
          <p:nvPr/>
        </p:nvSpPr>
        <p:spPr>
          <a:xfrm>
            <a:off x="320746" y="1331843"/>
            <a:ext cx="11550507" cy="3046988"/>
          </a:xfrm>
          <a:prstGeom prst="rect">
            <a:avLst/>
          </a:prstGeom>
          <a:noFill/>
          <a:ln w="38100">
            <a:solidFill>
              <a:srgbClr val="0000FF"/>
            </a:solidFill>
          </a:ln>
        </p:spPr>
        <p:txBody>
          <a:bodyPr wrap="square">
            <a:spAutoFit/>
          </a:bodyPr>
          <a:lstStyle/>
          <a:p>
            <a:pPr indent="180340" algn="just" rtl="1">
              <a:spcAft>
                <a:spcPts val="400"/>
              </a:spcAft>
            </a:pPr>
            <a:r>
              <a:rPr lang="he-IL" sz="1600" spc="-10" dirty="0">
                <a:effectLst/>
                <a:latin typeface="David" panose="020E0502060401010101" pitchFamily="34" charset="-79"/>
                <a:ea typeface="Times New Roman" panose="02020603050405020304" pitchFamily="18" charset="0"/>
                <a:cs typeface="David" panose="020E0502060401010101" pitchFamily="34" charset="-79"/>
              </a:rPr>
              <a:t>בתפילת שחרית קראנו לפני מספר רגעים את ה"הלל", ועדיין מצלצל באזני הדן של המלים הללו: </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"כי חלצת נפשי ממות את עיני מן דמעה את רגלי מדחי. אתהלך לפני ה' בארצות החיים. האמנתי כי אדבר אני עניתי מאד. אני אמרתי </a:t>
            </a:r>
            <a:r>
              <a:rPr lang="he-IL" sz="1600" b="1" spc="-10" dirty="0" err="1">
                <a:effectLst/>
                <a:latin typeface="David" panose="020E0502060401010101" pitchFamily="34" charset="-79"/>
                <a:ea typeface="Times New Roman" panose="02020603050405020304" pitchFamily="18" charset="0"/>
                <a:cs typeface="David" panose="020E0502060401010101" pitchFamily="34" charset="-79"/>
              </a:rPr>
              <a:t>בחפזי</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 כל האדם כזב" </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(תהלים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קטז</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ח-יא). בפסוקים הללו תתמצה תפילת ההודיה שלכם כשתזכו, במהרה בקרוב, לעבור דרך שערי ציון בית חיינו. אז יקרא כל אחד מכם: מודה אני לך, ממית ומחיה, שהצלת את נפשי ממות בידי הרשעים הארורים אשר קמו להשמיד את עם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קדשך</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אף על פי שאני נשארתי בחיים, הלא עיני רואות מה שרואות, ואף לאחר שפסקה ההשמדה לא פסקה דמעה מעיני, כל עוד גיא התופת לשעבר היה לנגד עיני. </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"את עיני מן דמעה" </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ואחרי שחוסלו מחנות ההשמדה הלא התחילה פרשת נדודי מגבול לגבול אחר וקצתי בחיי דחי כאלה. </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"את רגלי מדחי" </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ואילו היה סוף נדודי להשתקע באיזו ארץ אחרת שהיא, ואף ליהנות שם מזכויות אזרח, לא היו אלה בשבילי חיים באמת, אחרי שעברתי בכל שבעים ושבעה מדורות הגהנום הנאצי, ואחרי שהושמדו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רובא</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דרובא</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 רוב רובו] של אחי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ואחיותי</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בארץ מולדתי, וכמעט כל משפחתי. רק ציון היא שתמלא את החלל האיום אשר בנפשי ובלבבי; רק היא תיתן לי חיים הראויים לשמם; רק היא תרפא את נשמתי הרצוצה ותחזק את אמונתי הרועדת. "אתהלך לפני ה' בארצות החיים" - רק בציון יש באמת חיים לישראל, לכל יחיד כבן ישראל ולציבור כעם ישראל. </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"האמנתי כי אדבר" </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בשעה שהחרב החדה של הרשעים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ימח</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שמם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היתה</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מתוחה על צווארי, האם האמנתי כי אדבר, כי עוד יבוא יום ואדבר דברים כאלה, דברי שבח והודאה להקב"ה על אדמת הקודש? "אני עניתי מאד" - אני הושפלתי עד לעפר. </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"אני אמרתי </a:t>
            </a:r>
            <a:r>
              <a:rPr lang="he-IL" sz="1600" b="1" spc="-10" dirty="0" err="1">
                <a:effectLst/>
                <a:latin typeface="David" panose="020E0502060401010101" pitchFamily="34" charset="-79"/>
                <a:ea typeface="Times New Roman" panose="02020603050405020304" pitchFamily="18" charset="0"/>
                <a:cs typeface="David" panose="020E0502060401010101" pitchFamily="34" charset="-79"/>
              </a:rPr>
              <a:t>בחפזי</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 </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ברגע שתקפני </a:t>
            </a:r>
            <a:r>
              <a:rPr lang="he-IL" sz="1600" spc="-10" dirty="0" err="1">
                <a:effectLst/>
                <a:latin typeface="David" panose="020E0502060401010101" pitchFamily="34" charset="-79"/>
                <a:ea typeface="Times New Roman" panose="02020603050405020304" pitchFamily="18" charset="0"/>
                <a:cs typeface="David" panose="020E0502060401010101" pitchFamily="34" charset="-79"/>
              </a:rPr>
              <a:t>היאוש</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a:t>
            </a:r>
            <a:r>
              <a:rPr lang="he-IL" sz="1600" b="1" spc="-10" dirty="0">
                <a:effectLst/>
                <a:latin typeface="David" panose="020E0502060401010101" pitchFamily="34" charset="-79"/>
                <a:ea typeface="Times New Roman" panose="02020603050405020304" pitchFamily="18" charset="0"/>
                <a:cs typeface="David" panose="020E0502060401010101" pitchFamily="34" charset="-79"/>
              </a:rPr>
              <a:t>"כל האדם כזב" </a:t>
            </a:r>
            <a:r>
              <a:rPr lang="he-IL" sz="1600" spc="-10" dirty="0">
                <a:effectLst/>
                <a:latin typeface="David" panose="020E0502060401010101" pitchFamily="34" charset="-79"/>
                <a:ea typeface="Times New Roman" panose="02020603050405020304" pitchFamily="18" charset="0"/>
                <a:cs typeface="David" panose="020E0502060401010101" pitchFamily="34" charset="-79"/>
              </a:rPr>
              <a:t>- התאכזבתי מהאנושות כולה, מהחיים כולם. ועתה ברוך אלוקי ציון, שזכיתי להודות לה' תוך מצב רוח של אמונה מחוסנת ושל תקוות איתן בעתידו של עם ישראל, המיועד להיות לברכה לכל האנושות כולה.</a:t>
            </a:r>
            <a:r>
              <a:rPr lang="he-IL" sz="1600" dirty="0">
                <a:effectLst/>
                <a:latin typeface="Times New Roman" panose="02020603050405020304" pitchFamily="18" charset="0"/>
                <a:ea typeface="Times New Roman" panose="02020603050405020304" pitchFamily="18" charset="0"/>
                <a:cs typeface="David" panose="020E0502060401010101" pitchFamily="34" charset="-79"/>
              </a:rPr>
              <a:t> </a:t>
            </a:r>
            <a:endParaRPr lang="en-US" sz="1600" dirty="0">
              <a:effectLst/>
              <a:latin typeface="Times New Roman" panose="02020603050405020304" pitchFamily="18" charset="0"/>
              <a:ea typeface="Times New Roman" panose="02020603050405020304" pitchFamily="18" charset="0"/>
              <a:cs typeface="David" panose="020E0502060401010101" pitchFamily="34" charset="-79"/>
            </a:endParaRPr>
          </a:p>
        </p:txBody>
      </p:sp>
      <p:sp>
        <p:nvSpPr>
          <p:cNvPr id="60419" name="Text Box 6">
            <a:extLst>
              <a:ext uri="{FF2B5EF4-FFF2-40B4-BE49-F238E27FC236}">
                <a16:creationId xmlns:a16="http://schemas.microsoft.com/office/drawing/2014/main" id="{C0557BB4-6FCB-D6ED-7E0F-3D2BF86FCA9D}"/>
              </a:ext>
            </a:extLst>
          </p:cNvPr>
          <p:cNvSpPr txBox="1">
            <a:spLocks noChangeArrowheads="1"/>
          </p:cNvSpPr>
          <p:nvPr/>
        </p:nvSpPr>
        <p:spPr bwMode="auto">
          <a:xfrm>
            <a:off x="8950305" y="4817329"/>
            <a:ext cx="2910263" cy="1323439"/>
          </a:xfrm>
          <a:prstGeom prst="rect">
            <a:avLst/>
          </a:prstGeom>
          <a:solidFill>
            <a:srgbClr val="DAFFF1"/>
          </a:solidFill>
          <a:ln w="38100">
            <a:solidFill>
              <a:srgbClr val="0000FF"/>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defRPr/>
            </a:pPr>
            <a:r>
              <a:rPr lang="he-IL" altLang="he-IL" sz="1600" b="1" dirty="0">
                <a:solidFill>
                  <a:srgbClr val="000000"/>
                </a:solidFill>
                <a:cs typeface="Arial"/>
              </a:rPr>
              <a:t>באותו מחנה התפלל בכל מנין, 16 נאומים</a:t>
            </a:r>
          </a:p>
          <a:p>
            <a:pPr fontAlgn="base">
              <a:spcBef>
                <a:spcPct val="0"/>
              </a:spcBef>
              <a:spcAft>
                <a:spcPct val="0"/>
              </a:spcAft>
              <a:buNone/>
              <a:defRPr/>
            </a:pPr>
            <a:r>
              <a:rPr lang="he-IL" altLang="he-IL" sz="1600" b="1" dirty="0">
                <a:solidFill>
                  <a:srgbClr val="000000"/>
                </a:solidFill>
                <a:cs typeface="Arial"/>
              </a:rPr>
              <a:t>נפגש עם כל ארגון וקיבוץ.</a:t>
            </a:r>
          </a:p>
          <a:p>
            <a:pPr fontAlgn="base">
              <a:spcBef>
                <a:spcPct val="0"/>
              </a:spcBef>
              <a:spcAft>
                <a:spcPct val="0"/>
              </a:spcAft>
              <a:buNone/>
              <a:defRPr/>
            </a:pPr>
            <a:r>
              <a:rPr lang="he-IL" altLang="he-IL" sz="1600" b="1" dirty="0">
                <a:solidFill>
                  <a:srgbClr val="000000"/>
                </a:solidFill>
                <a:cs typeface="Arial"/>
              </a:rPr>
              <a:t>בליל שבועות אלפים שרו 6 </a:t>
            </a:r>
          </a:p>
          <a:p>
            <a:pPr fontAlgn="base">
              <a:spcBef>
                <a:spcPct val="0"/>
              </a:spcBef>
              <a:spcAft>
                <a:spcPct val="0"/>
              </a:spcAft>
              <a:buNone/>
              <a:defRPr/>
            </a:pPr>
            <a:r>
              <a:rPr lang="he-IL" altLang="he-IL" sz="1600" b="1" dirty="0">
                <a:solidFill>
                  <a:srgbClr val="000000"/>
                </a:solidFill>
                <a:cs typeface="Arial"/>
              </a:rPr>
              <a:t>שעות, אלפי פעמים </a:t>
            </a:r>
            <a:r>
              <a:rPr lang="he-IL" altLang="he-IL" sz="1600" b="1" dirty="0">
                <a:solidFill>
                  <a:srgbClr val="FF0000"/>
                </a:solidFill>
                <a:cs typeface="Arial"/>
              </a:rPr>
              <a:t>"אני מאמין"!</a:t>
            </a:r>
            <a:endParaRPr lang="en-US" altLang="he-IL" sz="1600" b="1" dirty="0">
              <a:solidFill>
                <a:srgbClr val="FF0000"/>
              </a:solidFill>
              <a:cs typeface="Arial"/>
            </a:endParaRPr>
          </a:p>
        </p:txBody>
      </p:sp>
      <p:sp>
        <p:nvSpPr>
          <p:cNvPr id="8" name="תיבת טקסט 7">
            <a:extLst>
              <a:ext uri="{FF2B5EF4-FFF2-40B4-BE49-F238E27FC236}">
                <a16:creationId xmlns:a16="http://schemas.microsoft.com/office/drawing/2014/main" id="{91D96E6F-E244-FD15-F3CB-2EA4BA90D875}"/>
              </a:ext>
            </a:extLst>
          </p:cNvPr>
          <p:cNvSpPr txBox="1"/>
          <p:nvPr/>
        </p:nvSpPr>
        <p:spPr>
          <a:xfrm>
            <a:off x="0" y="4401830"/>
            <a:ext cx="4971216" cy="830997"/>
          </a:xfrm>
          <a:prstGeom prst="rect">
            <a:avLst/>
          </a:prstGeom>
          <a:noFill/>
        </p:spPr>
        <p:txBody>
          <a:bodyPr wrap="square">
            <a:spAutoFit/>
          </a:bodyPr>
          <a:lstStyle/>
          <a:p>
            <a:r>
              <a:rPr lang="he-IL" sz="1600" b="1" dirty="0"/>
              <a:t>דברים בפני שארית הפליטה, בבית הכנסת המרכזי</a:t>
            </a:r>
          </a:p>
          <a:p>
            <a:r>
              <a:rPr lang="he-IL" sz="1600" b="1" dirty="0"/>
              <a:t>במחנה העקורים, "</a:t>
            </a:r>
            <a:r>
              <a:rPr lang="he-IL" sz="1600" b="1" dirty="0" err="1"/>
              <a:t>פרנוואלד</a:t>
            </a:r>
            <a:r>
              <a:rPr lang="he-IL" sz="1600" b="1" dirty="0"/>
              <a:t>" (מדרום למינכן שבגרמניה),</a:t>
            </a:r>
          </a:p>
          <a:p>
            <a:r>
              <a:rPr lang="he-IL" sz="1600" b="1" dirty="0"/>
              <a:t>חג השבועות תש"ו</a:t>
            </a:r>
          </a:p>
        </p:txBody>
      </p:sp>
      <p:sp>
        <p:nvSpPr>
          <p:cNvPr id="2" name="תיבת טקסט 1">
            <a:extLst>
              <a:ext uri="{FF2B5EF4-FFF2-40B4-BE49-F238E27FC236}">
                <a16:creationId xmlns:a16="http://schemas.microsoft.com/office/drawing/2014/main" id="{221F7841-E8F2-37D8-98AF-6166C7B9D4D5}"/>
              </a:ext>
            </a:extLst>
          </p:cNvPr>
          <p:cNvSpPr txBox="1"/>
          <p:nvPr/>
        </p:nvSpPr>
        <p:spPr>
          <a:xfrm>
            <a:off x="310062" y="106401"/>
            <a:ext cx="11550506" cy="1015663"/>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David" panose="020E0502060401010101" pitchFamily="34" charset="-79"/>
                <a:cs typeface="David" panose="020E0502060401010101" pitchFamily="34" charset="-79"/>
              </a:rPr>
              <a:t>הַלֵּל</a:t>
            </a:r>
          </a:p>
          <a:p>
            <a:pPr algn="just"/>
            <a:r>
              <a:rPr lang="he-IL" b="1" i="0" dirty="0">
                <a:solidFill>
                  <a:srgbClr val="0000FF"/>
                </a:solidFill>
                <a:effectLst/>
                <a:latin typeface="David" panose="020E0502060401010101" pitchFamily="34" charset="-79"/>
                <a:cs typeface="David" panose="020E0502060401010101" pitchFamily="34" charset="-79"/>
              </a:rPr>
              <a:t>כִּי חִלַּצְתָּ נַפְשִׁי מִמָּוֶת, אֶת עֵינִי מִן דִּמְעָה, אֶת רַגְלִי מִדֶּחִי. </a:t>
            </a:r>
            <a:r>
              <a:rPr lang="he-IL" b="1" i="0" dirty="0">
                <a:solidFill>
                  <a:srgbClr val="202122"/>
                </a:solidFill>
                <a:effectLst/>
                <a:latin typeface="David" panose="020E0502060401010101" pitchFamily="34" charset="-79"/>
                <a:cs typeface="David" panose="020E0502060401010101" pitchFamily="34" charset="-79"/>
              </a:rPr>
              <a:t>אֶתְהַלֵּךְ לִפְנֵי יְיָ בְּאַרְצוֹת הַחַיִּים. הֶאֱמַנְתִּי כִּי אֲדַבֵּר, אֲנִי עָנִיתִי מְאֹד. אֲנִי אָמַרְתִּי </a:t>
            </a:r>
            <a:r>
              <a:rPr lang="he-IL" b="1" i="0" dirty="0" err="1">
                <a:solidFill>
                  <a:srgbClr val="202122"/>
                </a:solidFill>
                <a:effectLst/>
                <a:latin typeface="David" panose="020E0502060401010101" pitchFamily="34" charset="-79"/>
                <a:cs typeface="David" panose="020E0502060401010101" pitchFamily="34" charset="-79"/>
              </a:rPr>
              <a:t>בְחָפְזִי</a:t>
            </a:r>
            <a:r>
              <a:rPr lang="he-IL" b="1" i="0" dirty="0">
                <a:solidFill>
                  <a:srgbClr val="202122"/>
                </a:solidFill>
                <a:effectLst/>
                <a:latin typeface="David" panose="020E0502060401010101" pitchFamily="34" charset="-79"/>
                <a:cs typeface="David" panose="020E0502060401010101" pitchFamily="34" charset="-79"/>
              </a:rPr>
              <a:t>, כָּל הָאָדָם כֹּזֵב.</a:t>
            </a:r>
            <a:endParaRPr lang="he-IL" b="1" dirty="0">
              <a:solidFill>
                <a:srgbClr val="FF0000"/>
              </a:solidFill>
              <a:latin typeface="David" panose="020E0502060401010101" pitchFamily="34" charset="-79"/>
              <a:cs typeface="David" panose="020E0502060401010101" pitchFamily="34" charset="-79"/>
            </a:endParaRPr>
          </a:p>
        </p:txBody>
      </p:sp>
      <p:pic>
        <p:nvPicPr>
          <p:cNvPr id="4" name="תמונה 3">
            <a:extLst>
              <a:ext uri="{FF2B5EF4-FFF2-40B4-BE49-F238E27FC236}">
                <a16:creationId xmlns:a16="http://schemas.microsoft.com/office/drawing/2014/main" id="{DACBA2D3-0B92-2B26-C568-0A0EE94386EA}"/>
              </a:ext>
            </a:extLst>
          </p:cNvPr>
          <p:cNvPicPr>
            <a:picLocks noChangeAspect="1"/>
          </p:cNvPicPr>
          <p:nvPr/>
        </p:nvPicPr>
        <p:blipFill>
          <a:blip r:embed="rId2"/>
          <a:stretch>
            <a:fillRect/>
          </a:stretch>
        </p:blipFill>
        <p:spPr>
          <a:xfrm>
            <a:off x="5357162" y="4510604"/>
            <a:ext cx="2959179" cy="2025665"/>
          </a:xfrm>
          <a:prstGeom prst="rect">
            <a:avLst/>
          </a:prstGeom>
        </p:spPr>
      </p:pic>
      <p:sp>
        <p:nvSpPr>
          <p:cNvPr id="5" name="תיבת טקסט 4">
            <a:extLst>
              <a:ext uri="{FF2B5EF4-FFF2-40B4-BE49-F238E27FC236}">
                <a16:creationId xmlns:a16="http://schemas.microsoft.com/office/drawing/2014/main" id="{65D9B798-98B8-56D7-5908-6EB93D95D298}"/>
              </a:ext>
            </a:extLst>
          </p:cNvPr>
          <p:cNvSpPr txBox="1"/>
          <p:nvPr/>
        </p:nvSpPr>
        <p:spPr>
          <a:xfrm>
            <a:off x="5592607" y="6492411"/>
            <a:ext cx="2353529" cy="338554"/>
          </a:xfrm>
          <a:prstGeom prst="rect">
            <a:avLst/>
          </a:prstGeom>
          <a:noFill/>
        </p:spPr>
        <p:txBody>
          <a:bodyPr wrap="none" rtlCol="1">
            <a:spAutoFit/>
          </a:bodyPr>
          <a:lstStyle/>
          <a:p>
            <a:r>
              <a:rPr lang="he-IL" sz="1600" b="1" dirty="0"/>
              <a:t>הרב הרצוג בביקור במחנה</a:t>
            </a:r>
          </a:p>
        </p:txBody>
      </p:sp>
    </p:spTree>
    <p:extLst>
      <p:ext uri="{BB962C8B-B14F-4D97-AF65-F5344CB8AC3E}">
        <p14:creationId xmlns:p14="http://schemas.microsoft.com/office/powerpoint/2010/main" val="3983934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8518F54-EBC3-EF01-9167-41A04262FE1F}"/>
              </a:ext>
            </a:extLst>
          </p:cNvPr>
          <p:cNvPicPr>
            <a:picLocks noChangeAspect="1"/>
          </p:cNvPicPr>
          <p:nvPr/>
        </p:nvPicPr>
        <p:blipFill>
          <a:blip r:embed="rId2"/>
          <a:stretch>
            <a:fillRect/>
          </a:stretch>
        </p:blipFill>
        <p:spPr>
          <a:xfrm>
            <a:off x="4261004" y="1781131"/>
            <a:ext cx="3862166" cy="4782163"/>
          </a:xfrm>
          <a:prstGeom prst="rect">
            <a:avLst/>
          </a:prstGeom>
          <a:ln w="38100">
            <a:solidFill>
              <a:srgbClr val="0000FF"/>
            </a:solidFill>
          </a:ln>
        </p:spPr>
      </p:pic>
      <p:sp>
        <p:nvSpPr>
          <p:cNvPr id="3" name="תיבת טקסט 2">
            <a:extLst>
              <a:ext uri="{FF2B5EF4-FFF2-40B4-BE49-F238E27FC236}">
                <a16:creationId xmlns:a16="http://schemas.microsoft.com/office/drawing/2014/main" id="{2D646929-A6AB-7101-8ED1-E7C48C6E64F0}"/>
              </a:ext>
            </a:extLst>
          </p:cNvPr>
          <p:cNvSpPr txBox="1"/>
          <p:nvPr/>
        </p:nvSpPr>
        <p:spPr>
          <a:xfrm>
            <a:off x="521209" y="104189"/>
            <a:ext cx="11341756" cy="1015663"/>
          </a:xfrm>
          <a:prstGeom prst="rect">
            <a:avLst/>
          </a:prstGeom>
          <a:solidFill>
            <a:srgbClr val="FFFF00"/>
          </a:solidFill>
          <a:ln w="38100">
            <a:solidFill>
              <a:srgbClr val="0000FF"/>
            </a:solidFill>
          </a:ln>
        </p:spPr>
        <p:txBody>
          <a:bodyPr wrap="square" rtlCol="1">
            <a:spAutoFit/>
          </a:bodyPr>
          <a:lstStyle/>
          <a:p>
            <a:r>
              <a:rPr lang="he-IL" sz="2400" b="1" dirty="0">
                <a:solidFill>
                  <a:srgbClr val="FF0000"/>
                </a:solidFill>
              </a:rPr>
              <a:t>הלל – </a:t>
            </a:r>
          </a:p>
          <a:p>
            <a:r>
              <a:rPr lang="he-IL" b="1" i="0" dirty="0">
                <a:solidFill>
                  <a:srgbClr val="FF0000"/>
                </a:solidFill>
                <a:effectLst/>
                <a:latin typeface="David" panose="020E0502060401010101" pitchFamily="34" charset="-79"/>
                <a:cs typeface="David" panose="020E0502060401010101" pitchFamily="34" charset="-79"/>
              </a:rPr>
              <a:t>כִּי חִלַּצְתָּ נַפְשִׁי מִמָּוֶת, אֶת עֵינִי מִן דִּמְעָה, אֶת רַגְלִי מִדֶּחִי. </a:t>
            </a:r>
            <a:r>
              <a:rPr lang="he-IL" b="1" i="0" dirty="0">
                <a:solidFill>
                  <a:srgbClr val="0000FF"/>
                </a:solidFill>
                <a:effectLst/>
                <a:latin typeface="David" panose="020E0502060401010101" pitchFamily="34" charset="-79"/>
                <a:cs typeface="David" panose="020E0502060401010101" pitchFamily="34" charset="-79"/>
              </a:rPr>
              <a:t>אֶתְהַלֵּךְ לִפְנֵי יְיָ בְּאַרְצוֹת הַחַיִּים. הֶאֱמַנְתִּי כִּי אֲדַבֵּר, אֲנִי עָנִיתִי מְאֹד. אֲנִי אָמַרְתִּי </a:t>
            </a:r>
            <a:r>
              <a:rPr lang="he-IL" b="1" i="0" dirty="0" err="1">
                <a:solidFill>
                  <a:srgbClr val="0000FF"/>
                </a:solidFill>
                <a:effectLst/>
                <a:latin typeface="David" panose="020E0502060401010101" pitchFamily="34" charset="-79"/>
                <a:cs typeface="David" panose="020E0502060401010101" pitchFamily="34" charset="-79"/>
              </a:rPr>
              <a:t>בְחָפְזִי</a:t>
            </a:r>
            <a:r>
              <a:rPr lang="he-IL" b="1" i="0" dirty="0">
                <a:solidFill>
                  <a:srgbClr val="0000FF"/>
                </a:solidFill>
                <a:effectLst/>
                <a:latin typeface="David" panose="020E0502060401010101" pitchFamily="34" charset="-79"/>
                <a:cs typeface="David" panose="020E0502060401010101" pitchFamily="34" charset="-79"/>
              </a:rPr>
              <a:t>, כָּל הָאָדָם כֹּזֵב.</a:t>
            </a:r>
            <a:endParaRPr lang="he-IL" b="1" dirty="0">
              <a:solidFill>
                <a:srgbClr val="0000FF"/>
              </a:solidFill>
            </a:endParaRPr>
          </a:p>
        </p:txBody>
      </p:sp>
      <p:sp>
        <p:nvSpPr>
          <p:cNvPr id="5" name="TextBox 4"/>
          <p:cNvSpPr txBox="1"/>
          <p:nvPr/>
        </p:nvSpPr>
        <p:spPr>
          <a:xfrm>
            <a:off x="3614745" y="1310541"/>
            <a:ext cx="5154683" cy="338554"/>
          </a:xfrm>
          <a:prstGeom prst="rect">
            <a:avLst/>
          </a:prstGeom>
          <a:solidFill>
            <a:srgbClr val="FFFF00"/>
          </a:solidFill>
          <a:ln>
            <a:solidFill>
              <a:schemeClr val="tx1"/>
            </a:solidFill>
          </a:ln>
        </p:spPr>
        <p:txBody>
          <a:bodyPr wrap="square" rtlCol="1">
            <a:spAutoFit/>
          </a:bodyPr>
          <a:lstStyle/>
          <a:p>
            <a:r>
              <a:rPr lang="he-IL" sz="1600" b="1" dirty="0"/>
              <a:t>לאחר ההחלטה באו"ם על הקמת מדינה יהודית בארץ ישראל</a:t>
            </a:r>
            <a:endParaRPr lang="he-IL" sz="1600" b="1" dirty="0">
              <a:solidFill>
                <a:srgbClr val="FF0000"/>
              </a:solidFill>
            </a:endParaRPr>
          </a:p>
        </p:txBody>
      </p:sp>
      <p:sp>
        <p:nvSpPr>
          <p:cNvPr id="4" name="TextBox 3">
            <a:extLst>
              <a:ext uri="{FF2B5EF4-FFF2-40B4-BE49-F238E27FC236}">
                <a16:creationId xmlns:a16="http://schemas.microsoft.com/office/drawing/2014/main" id="{64459C1F-2122-8AE2-7888-0E1C93C73F2B}"/>
              </a:ext>
            </a:extLst>
          </p:cNvPr>
          <p:cNvSpPr txBox="1"/>
          <p:nvPr/>
        </p:nvSpPr>
        <p:spPr>
          <a:xfrm>
            <a:off x="2081910" y="6302577"/>
            <a:ext cx="2073003" cy="338554"/>
          </a:xfrm>
          <a:prstGeom prst="rect">
            <a:avLst/>
          </a:prstGeom>
          <a:noFill/>
        </p:spPr>
        <p:txBody>
          <a:bodyPr wrap="none" rtlCol="1">
            <a:spAutoFit/>
          </a:bodyPr>
          <a:lstStyle/>
          <a:p>
            <a:r>
              <a:rPr lang="he-IL" sz="1600" b="1" dirty="0"/>
              <a:t>הצפה, י"ט כסלו תש"ח</a:t>
            </a:r>
          </a:p>
        </p:txBody>
      </p:sp>
    </p:spTree>
    <p:extLst>
      <p:ext uri="{BB962C8B-B14F-4D97-AF65-F5344CB8AC3E}">
        <p14:creationId xmlns:p14="http://schemas.microsoft.com/office/powerpoint/2010/main" val="25790213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3FC70287-9D40-DDAA-2B0E-F34972EC3828}"/>
              </a:ext>
            </a:extLst>
          </p:cNvPr>
          <p:cNvPicPr>
            <a:picLocks noChangeAspect="1"/>
          </p:cNvPicPr>
          <p:nvPr/>
        </p:nvPicPr>
        <p:blipFill>
          <a:blip r:embed="rId2"/>
          <a:srcRect t="8971" r="51859" b="64324"/>
          <a:stretch/>
        </p:blipFill>
        <p:spPr>
          <a:xfrm>
            <a:off x="174688" y="1066378"/>
            <a:ext cx="3853904" cy="2611159"/>
          </a:xfrm>
          <a:prstGeom prst="rect">
            <a:avLst/>
          </a:prstGeom>
          <a:ln w="38100">
            <a:solidFill>
              <a:srgbClr val="0000FF"/>
            </a:solidFill>
          </a:ln>
        </p:spPr>
      </p:pic>
      <p:sp>
        <p:nvSpPr>
          <p:cNvPr id="7" name="תיבת טקסט 6">
            <a:extLst>
              <a:ext uri="{FF2B5EF4-FFF2-40B4-BE49-F238E27FC236}">
                <a16:creationId xmlns:a16="http://schemas.microsoft.com/office/drawing/2014/main" id="{883936BD-5EC3-DF89-05D3-776FF3835080}"/>
              </a:ext>
            </a:extLst>
          </p:cNvPr>
          <p:cNvSpPr txBox="1"/>
          <p:nvPr/>
        </p:nvSpPr>
        <p:spPr>
          <a:xfrm>
            <a:off x="74104" y="3687567"/>
            <a:ext cx="1806905" cy="338554"/>
          </a:xfrm>
          <a:prstGeom prst="rect">
            <a:avLst/>
          </a:prstGeom>
          <a:noFill/>
        </p:spPr>
        <p:txBody>
          <a:bodyPr wrap="none" rtlCol="1">
            <a:spAutoFit/>
          </a:bodyPr>
          <a:lstStyle/>
          <a:p>
            <a:r>
              <a:rPr lang="he-IL" sz="1600" b="1" dirty="0"/>
              <a:t>הצפה, ז' אייר תש"י</a:t>
            </a:r>
          </a:p>
        </p:txBody>
      </p:sp>
      <p:pic>
        <p:nvPicPr>
          <p:cNvPr id="4" name="תמונה 3">
            <a:extLst>
              <a:ext uri="{FF2B5EF4-FFF2-40B4-BE49-F238E27FC236}">
                <a16:creationId xmlns:a16="http://schemas.microsoft.com/office/drawing/2014/main" id="{F3904076-3EA1-A386-8450-443B66199EB4}"/>
              </a:ext>
            </a:extLst>
          </p:cNvPr>
          <p:cNvPicPr>
            <a:picLocks noChangeAspect="1"/>
          </p:cNvPicPr>
          <p:nvPr/>
        </p:nvPicPr>
        <p:blipFill>
          <a:blip r:embed="rId2"/>
          <a:srcRect l="49838" t="46103"/>
          <a:stretch/>
        </p:blipFill>
        <p:spPr>
          <a:xfrm>
            <a:off x="4188962" y="1052491"/>
            <a:ext cx="3524305" cy="4625105"/>
          </a:xfrm>
          <a:prstGeom prst="rect">
            <a:avLst/>
          </a:prstGeom>
          <a:ln w="38100">
            <a:solidFill>
              <a:srgbClr val="0000FF"/>
            </a:solidFill>
          </a:ln>
        </p:spPr>
      </p:pic>
      <p:sp>
        <p:nvSpPr>
          <p:cNvPr id="5" name="תיבת טקסט 4">
            <a:extLst>
              <a:ext uri="{FF2B5EF4-FFF2-40B4-BE49-F238E27FC236}">
                <a16:creationId xmlns:a16="http://schemas.microsoft.com/office/drawing/2014/main" id="{B7909E64-1EB0-37C5-01E8-A1EB678997A1}"/>
              </a:ext>
            </a:extLst>
          </p:cNvPr>
          <p:cNvSpPr txBox="1"/>
          <p:nvPr/>
        </p:nvSpPr>
        <p:spPr>
          <a:xfrm>
            <a:off x="2294784" y="545707"/>
            <a:ext cx="3467616" cy="338554"/>
          </a:xfrm>
          <a:prstGeom prst="rect">
            <a:avLst/>
          </a:prstGeom>
          <a:solidFill>
            <a:srgbClr val="FFFF00"/>
          </a:solidFill>
          <a:ln>
            <a:solidFill>
              <a:schemeClr val="tx1"/>
            </a:solidFill>
          </a:ln>
        </p:spPr>
        <p:txBody>
          <a:bodyPr wrap="none" rtlCol="1">
            <a:spAutoFit/>
          </a:bodyPr>
          <a:lstStyle/>
          <a:p>
            <a:r>
              <a:rPr lang="he-IL" sz="1600" b="1" dirty="0"/>
              <a:t>מדינת ישראל מגשימה את </a:t>
            </a:r>
            <a:r>
              <a:rPr lang="he-IL" sz="1600" b="1" dirty="0" err="1"/>
              <a:t>חזון</a:t>
            </a:r>
            <a:r>
              <a:rPr lang="he-IL" sz="1600" b="1" dirty="0"/>
              <a:t> הנביאים</a:t>
            </a:r>
          </a:p>
        </p:txBody>
      </p:sp>
      <p:sp>
        <p:nvSpPr>
          <p:cNvPr id="2" name="תיבת טקסט 1">
            <a:extLst>
              <a:ext uri="{FF2B5EF4-FFF2-40B4-BE49-F238E27FC236}">
                <a16:creationId xmlns:a16="http://schemas.microsoft.com/office/drawing/2014/main" id="{DA381361-D922-1A1E-69C1-A15E03291574}"/>
              </a:ext>
            </a:extLst>
          </p:cNvPr>
          <p:cNvSpPr txBox="1"/>
          <p:nvPr/>
        </p:nvSpPr>
        <p:spPr>
          <a:xfrm>
            <a:off x="8003039" y="544660"/>
            <a:ext cx="3897221" cy="1015663"/>
          </a:xfrm>
          <a:prstGeom prst="rect">
            <a:avLst/>
          </a:prstGeom>
          <a:solidFill>
            <a:srgbClr val="FFFF00"/>
          </a:solidFill>
          <a:ln w="38100">
            <a:solidFill>
              <a:srgbClr val="0000FF"/>
            </a:solidFill>
          </a:ln>
        </p:spPr>
        <p:txBody>
          <a:bodyPr wrap="none" rtlCol="1">
            <a:spAutoFit/>
          </a:bodyPr>
          <a:lstStyle/>
          <a:p>
            <a:r>
              <a:rPr lang="he-IL" sz="2400" b="1" dirty="0">
                <a:solidFill>
                  <a:srgbClr val="FF0000"/>
                </a:solidFill>
              </a:rPr>
              <a:t>הלל – </a:t>
            </a:r>
          </a:p>
          <a:p>
            <a:r>
              <a:rPr lang="he-IL" b="1" i="0" dirty="0">
                <a:solidFill>
                  <a:srgbClr val="0000FF"/>
                </a:solidFill>
                <a:effectLst/>
                <a:latin typeface="David" panose="020E0502060401010101" pitchFamily="34" charset="-79"/>
                <a:cs typeface="David" panose="020E0502060401010101" pitchFamily="34" charset="-79"/>
              </a:rPr>
              <a:t>הַלְלוּ אֶת יְיָ כָּל גּוֹיִם, שַׁבְּחוּהוּ כָּל </a:t>
            </a:r>
            <a:r>
              <a:rPr lang="he-IL" b="1" i="0" dirty="0" err="1">
                <a:solidFill>
                  <a:srgbClr val="0000FF"/>
                </a:solidFill>
                <a:effectLst/>
                <a:latin typeface="David" panose="020E0502060401010101" pitchFamily="34" charset="-79"/>
                <a:cs typeface="David" panose="020E0502060401010101" pitchFamily="34" charset="-79"/>
              </a:rPr>
              <a:t>הָאֻמִּים</a:t>
            </a:r>
            <a:r>
              <a:rPr lang="he-IL" b="1" i="0" dirty="0">
                <a:solidFill>
                  <a:srgbClr val="0000FF"/>
                </a:solidFill>
                <a:effectLst/>
                <a:latin typeface="David" panose="020E0502060401010101" pitchFamily="34" charset="-79"/>
                <a:cs typeface="David" panose="020E0502060401010101" pitchFamily="34" charset="-79"/>
              </a:rPr>
              <a:t>. </a:t>
            </a:r>
          </a:p>
          <a:p>
            <a:r>
              <a:rPr lang="he-IL" b="1" i="0" dirty="0">
                <a:solidFill>
                  <a:srgbClr val="0000FF"/>
                </a:solidFill>
                <a:effectLst/>
                <a:latin typeface="David" panose="020E0502060401010101" pitchFamily="34" charset="-79"/>
                <a:cs typeface="David" panose="020E0502060401010101" pitchFamily="34" charset="-79"/>
              </a:rPr>
              <a:t>כי גָבַר עָלֵינוּ חַסְדּוֹ, וֶאֱמֶת יְיָ לְעוֹלָם; הַלְלוּיָהּ:</a:t>
            </a:r>
          </a:p>
        </p:txBody>
      </p:sp>
      <p:pic>
        <p:nvPicPr>
          <p:cNvPr id="84997" name="Picture 7" descr="3C6282A7">
            <a:extLst>
              <a:ext uri="{FF2B5EF4-FFF2-40B4-BE49-F238E27FC236}">
                <a16:creationId xmlns:a16="http://schemas.microsoft.com/office/drawing/2014/main" id="{92970C3C-0A41-C151-E676-538D5DAF76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075" y="2034314"/>
            <a:ext cx="3455987" cy="2209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4998" name="Text Box 7">
            <a:extLst>
              <a:ext uri="{FF2B5EF4-FFF2-40B4-BE49-F238E27FC236}">
                <a16:creationId xmlns:a16="http://schemas.microsoft.com/office/drawing/2014/main" id="{65F6F31A-B98C-0A1D-63BC-5A3ECA93092D}"/>
              </a:ext>
            </a:extLst>
          </p:cNvPr>
          <p:cNvSpPr txBox="1">
            <a:spLocks noChangeArrowheads="1"/>
          </p:cNvSpPr>
          <p:nvPr/>
        </p:nvSpPr>
        <p:spPr bwMode="auto">
          <a:xfrm>
            <a:off x="7837128" y="4322347"/>
            <a:ext cx="42290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None/>
            </a:pPr>
            <a:r>
              <a:rPr lang="he-IL" altLang="he-IL" sz="1600" b="1" dirty="0">
                <a:latin typeface="Arial" panose="020B0604020202020204" pitchFamily="34" charset="0"/>
              </a:rPr>
              <a:t>בתפילה החגיגית בבית הכנסת 'ישורון' בירושלים.</a:t>
            </a:r>
          </a:p>
          <a:p>
            <a:pPr>
              <a:spcBef>
                <a:spcPct val="0"/>
              </a:spcBef>
              <a:buNone/>
            </a:pPr>
            <a:r>
              <a:rPr lang="he-IL" altLang="he-IL" sz="1600" b="1" dirty="0">
                <a:latin typeface="Arial" panose="020B0604020202020204" pitchFamily="34" charset="0"/>
              </a:rPr>
              <a:t>מימין: הרב עוזיאל, הרב הרצוג, ראש הממשלה</a:t>
            </a:r>
          </a:p>
          <a:p>
            <a:pPr>
              <a:spcBef>
                <a:spcPct val="0"/>
              </a:spcBef>
              <a:buNone/>
            </a:pPr>
            <a:r>
              <a:rPr lang="he-IL" altLang="he-IL" sz="1600" b="1" dirty="0">
                <a:latin typeface="Arial" panose="020B0604020202020204" pitchFamily="34" charset="0"/>
              </a:rPr>
              <a:t>ד' בן-גוריון, ח"כ הרב מ' </a:t>
            </a:r>
            <a:r>
              <a:rPr lang="he-IL" altLang="he-IL" sz="1600" b="1" dirty="0" err="1">
                <a:latin typeface="Arial" panose="020B0604020202020204" pitchFamily="34" charset="0"/>
              </a:rPr>
              <a:t>נורוק</a:t>
            </a:r>
            <a:r>
              <a:rPr lang="he-IL" altLang="he-IL" sz="1600" b="1" dirty="0">
                <a:latin typeface="Arial" panose="020B0604020202020204" pitchFamily="34" charset="0"/>
              </a:rPr>
              <a:t>, תש"י </a:t>
            </a:r>
          </a:p>
        </p:txBody>
      </p:sp>
      <p:sp>
        <p:nvSpPr>
          <p:cNvPr id="3" name="תיבת טקסט 2">
            <a:extLst>
              <a:ext uri="{FF2B5EF4-FFF2-40B4-BE49-F238E27FC236}">
                <a16:creationId xmlns:a16="http://schemas.microsoft.com/office/drawing/2014/main" id="{1E03847F-84B4-71EB-A90B-0E1833080955}"/>
              </a:ext>
            </a:extLst>
          </p:cNvPr>
          <p:cNvSpPr txBox="1"/>
          <p:nvPr/>
        </p:nvSpPr>
        <p:spPr>
          <a:xfrm>
            <a:off x="0" y="4036151"/>
            <a:ext cx="3945311" cy="584775"/>
          </a:xfrm>
          <a:prstGeom prst="rect">
            <a:avLst/>
          </a:prstGeom>
          <a:noFill/>
          <a:ln>
            <a:noFill/>
          </a:ln>
        </p:spPr>
        <p:txBody>
          <a:bodyPr wrap="none" rtlCol="1">
            <a:spAutoFit/>
          </a:bodyPr>
          <a:lstStyle/>
          <a:p>
            <a:r>
              <a:rPr lang="he-IL" sz="1600" b="1" dirty="0"/>
              <a:t>מנאום בתפילה החגיגית ביום העצמאות השני </a:t>
            </a:r>
          </a:p>
          <a:p>
            <a:r>
              <a:rPr lang="he-IL" sz="1600" b="1" dirty="0"/>
              <a:t>של מדינת ישראל, תש"י</a:t>
            </a:r>
          </a:p>
        </p:txBody>
      </p:sp>
    </p:spTree>
    <p:extLst>
      <p:ext uri="{BB962C8B-B14F-4D97-AF65-F5344CB8AC3E}">
        <p14:creationId xmlns:p14="http://schemas.microsoft.com/office/powerpoint/2010/main" val="3247614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descr="3F696BA0"/>
          <p:cNvPicPr>
            <a:picLocks noChangeAspect="1" noChangeArrowheads="1"/>
          </p:cNvPicPr>
          <p:nvPr/>
        </p:nvPicPr>
        <p:blipFill>
          <a:blip r:embed="rId2">
            <a:extLst>
              <a:ext uri="{28A0092B-C50C-407E-A947-70E740481C1C}">
                <a14:useLocalDpi xmlns:a14="http://schemas.microsoft.com/office/drawing/2010/main" val="0"/>
              </a:ext>
            </a:extLst>
          </a:blip>
          <a:srcRect t="3445"/>
          <a:stretch>
            <a:fillRect/>
          </a:stretch>
        </p:blipFill>
        <p:spPr bwMode="auto">
          <a:xfrm>
            <a:off x="4151079" y="1052485"/>
            <a:ext cx="3806977" cy="5549483"/>
          </a:xfrm>
          <a:prstGeom prst="rect">
            <a:avLst/>
          </a:prstGeom>
          <a:solidFill>
            <a:srgbClr val="FF0000"/>
          </a:solidFill>
          <a:ln w="38100">
            <a:solidFill>
              <a:srgbClr val="0000FF"/>
            </a:solidFill>
            <a:miter lim="800000"/>
            <a:headEnd/>
            <a:tailEnd/>
          </a:ln>
        </p:spPr>
      </p:pic>
      <p:sp>
        <p:nvSpPr>
          <p:cNvPr id="6147" name="TextBox 1"/>
          <p:cNvSpPr txBox="1">
            <a:spLocks noChangeArrowheads="1"/>
          </p:cNvSpPr>
          <p:nvPr/>
        </p:nvSpPr>
        <p:spPr bwMode="auto">
          <a:xfrm>
            <a:off x="1045742" y="6331661"/>
            <a:ext cx="3105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e-IL" altLang="he-IL" sz="1600" b="1" dirty="0" err="1"/>
              <a:t>הדאר</a:t>
            </a:r>
            <a:r>
              <a:rPr lang="he-IL" altLang="he-IL" sz="1600" b="1" dirty="0"/>
              <a:t>, יום העצמאות תש"ט, ארה"ב</a:t>
            </a:r>
          </a:p>
        </p:txBody>
      </p:sp>
      <p:sp>
        <p:nvSpPr>
          <p:cNvPr id="6148" name="TextBox 1"/>
          <p:cNvSpPr txBox="1">
            <a:spLocks noChangeArrowheads="1"/>
          </p:cNvSpPr>
          <p:nvPr/>
        </p:nvSpPr>
        <p:spPr bwMode="auto">
          <a:xfrm>
            <a:off x="4516080" y="590820"/>
            <a:ext cx="3159839" cy="338554"/>
          </a:xfrm>
          <a:prstGeom prst="rect">
            <a:avLst/>
          </a:prstGeom>
          <a:solidFill>
            <a:srgbClr val="FFFF00"/>
          </a:solidFill>
          <a:ln w="9525">
            <a:solidFill>
              <a:schemeClr val="tx1"/>
            </a:solidFill>
            <a:miter lim="800000"/>
            <a:headEnd/>
            <a:tailEnd/>
          </a:ln>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a:spcBef>
                <a:spcPct val="0"/>
              </a:spcBef>
              <a:buFontTx/>
              <a:buNone/>
            </a:pPr>
            <a:r>
              <a:rPr lang="he-IL" altLang="he-IL" sz="1600" b="1" dirty="0"/>
              <a:t>"זה היום עשה ה' נגילה ונשמחה בו"</a:t>
            </a:r>
          </a:p>
        </p:txBody>
      </p:sp>
      <p:sp>
        <p:nvSpPr>
          <p:cNvPr id="2" name="TextBox 1"/>
          <p:cNvSpPr txBox="1"/>
          <p:nvPr/>
        </p:nvSpPr>
        <p:spPr>
          <a:xfrm>
            <a:off x="4270247" y="189065"/>
            <a:ext cx="3725471" cy="338554"/>
          </a:xfrm>
          <a:prstGeom prst="rect">
            <a:avLst/>
          </a:prstGeom>
          <a:solidFill>
            <a:srgbClr val="FFFF00"/>
          </a:solidFill>
          <a:ln>
            <a:solidFill>
              <a:schemeClr val="tx1"/>
            </a:solidFill>
          </a:ln>
        </p:spPr>
        <p:txBody>
          <a:bodyPr wrap="square" rtlCol="1">
            <a:spAutoFit/>
          </a:bodyPr>
          <a:lstStyle/>
          <a:p>
            <a:r>
              <a:rPr lang="he-IL" sz="1600" b="1" dirty="0"/>
              <a:t>על יום העצמאות הראשון של מדינת ישראל</a:t>
            </a:r>
          </a:p>
        </p:txBody>
      </p:sp>
      <p:sp>
        <p:nvSpPr>
          <p:cNvPr id="7" name="תיבת טקסט 6">
            <a:extLst>
              <a:ext uri="{FF2B5EF4-FFF2-40B4-BE49-F238E27FC236}">
                <a16:creationId xmlns:a16="http://schemas.microsoft.com/office/drawing/2014/main" id="{F7BDAAD5-28F2-2496-57A2-310AF8B3B174}"/>
              </a:ext>
            </a:extLst>
          </p:cNvPr>
          <p:cNvSpPr txBox="1"/>
          <p:nvPr/>
        </p:nvSpPr>
        <p:spPr>
          <a:xfrm>
            <a:off x="8524393" y="4131047"/>
            <a:ext cx="3423507" cy="830997"/>
          </a:xfrm>
          <a:prstGeom prst="rect">
            <a:avLst/>
          </a:prstGeom>
          <a:solidFill>
            <a:srgbClr val="DAFFF1"/>
          </a:solidFill>
          <a:ln w="38100">
            <a:solidFill>
              <a:srgbClr val="0000FF"/>
            </a:solidFill>
          </a:ln>
        </p:spPr>
        <p:txBody>
          <a:bodyPr wrap="square">
            <a:spAutoFit/>
          </a:bodyPr>
          <a:lstStyle/>
          <a:p>
            <a:r>
              <a:rPr lang="he-IL" sz="1600" b="1" dirty="0">
                <a:solidFill>
                  <a:srgbClr val="0000FF"/>
                </a:solidFill>
              </a:rPr>
              <a:t>הרב הרצוג נסע לארה"ב </a:t>
            </a:r>
            <a:r>
              <a:rPr lang="he-IL" sz="1600" b="1" dirty="0"/>
              <a:t>על פי בקשת </a:t>
            </a:r>
          </a:p>
          <a:p>
            <a:r>
              <a:rPr lang="he-IL" sz="1600" b="1" dirty="0"/>
              <a:t>'המגבית המאוחדת', כדי לאסוף כסף למדינה הצעירה שזה עתה נולדה.</a:t>
            </a:r>
            <a:endParaRPr lang="he-IL" sz="1600" dirty="0"/>
          </a:p>
        </p:txBody>
      </p:sp>
      <p:sp>
        <p:nvSpPr>
          <p:cNvPr id="3" name="תיבת טקסט 2">
            <a:extLst>
              <a:ext uri="{FF2B5EF4-FFF2-40B4-BE49-F238E27FC236}">
                <a16:creationId xmlns:a16="http://schemas.microsoft.com/office/drawing/2014/main" id="{D15A0E30-9A65-C8C4-1CF5-C317CBE8AC1A}"/>
              </a:ext>
            </a:extLst>
          </p:cNvPr>
          <p:cNvSpPr txBox="1"/>
          <p:nvPr/>
        </p:nvSpPr>
        <p:spPr>
          <a:xfrm>
            <a:off x="8524393" y="189065"/>
            <a:ext cx="3467616" cy="923330"/>
          </a:xfrm>
          <a:prstGeom prst="rect">
            <a:avLst/>
          </a:prstGeom>
          <a:solidFill>
            <a:srgbClr val="FFFF00"/>
          </a:solidFill>
          <a:ln w="38100">
            <a:solidFill>
              <a:srgbClr val="0000FF"/>
            </a:solidFill>
          </a:ln>
        </p:spPr>
        <p:txBody>
          <a:bodyPr wrap="none" rtlCol="1">
            <a:spAutoFit/>
          </a:bodyPr>
          <a:lstStyle/>
          <a:p>
            <a:r>
              <a:rPr lang="he-IL" b="1" dirty="0">
                <a:solidFill>
                  <a:srgbClr val="FF0000"/>
                </a:solidFill>
              </a:rPr>
              <a:t>הלל – </a:t>
            </a:r>
          </a:p>
          <a:p>
            <a:r>
              <a:rPr lang="he-IL" b="1" i="0" dirty="0">
                <a:solidFill>
                  <a:srgbClr val="0000FF"/>
                </a:solidFill>
                <a:effectLst/>
                <a:latin typeface="David" panose="020E0502060401010101" pitchFamily="34" charset="-79"/>
                <a:cs typeface="David" panose="020E0502060401010101" pitchFamily="34" charset="-79"/>
              </a:rPr>
              <a:t>מֵאֵת יְיָ </a:t>
            </a:r>
            <a:r>
              <a:rPr lang="he-IL" b="1" i="0" dirty="0" err="1">
                <a:solidFill>
                  <a:srgbClr val="0000FF"/>
                </a:solidFill>
                <a:effectLst/>
                <a:latin typeface="David" panose="020E0502060401010101" pitchFamily="34" charset="-79"/>
                <a:cs typeface="David" panose="020E0502060401010101" pitchFamily="34" charset="-79"/>
              </a:rPr>
              <a:t>הָיְתָה</a:t>
            </a:r>
            <a:r>
              <a:rPr lang="he-IL" b="1" i="0" dirty="0">
                <a:solidFill>
                  <a:srgbClr val="0000FF"/>
                </a:solidFill>
                <a:effectLst/>
                <a:latin typeface="David" panose="020E0502060401010101" pitchFamily="34" charset="-79"/>
                <a:cs typeface="David" panose="020E0502060401010101" pitchFamily="34" charset="-79"/>
              </a:rPr>
              <a:t> זֹּאת הִיא </a:t>
            </a:r>
            <a:r>
              <a:rPr lang="he-IL" b="1" i="0" dirty="0" err="1">
                <a:solidFill>
                  <a:srgbClr val="0000FF"/>
                </a:solidFill>
                <a:effectLst/>
                <a:latin typeface="David" panose="020E0502060401010101" pitchFamily="34" charset="-79"/>
                <a:cs typeface="David" panose="020E0502060401010101" pitchFamily="34" charset="-79"/>
              </a:rPr>
              <a:t>נִפְלָאת</a:t>
            </a:r>
            <a:r>
              <a:rPr lang="he-IL" b="1" i="0" dirty="0">
                <a:solidFill>
                  <a:srgbClr val="0000FF"/>
                </a:solidFill>
                <a:effectLst/>
                <a:latin typeface="David" panose="020E0502060401010101" pitchFamily="34" charset="-79"/>
                <a:cs typeface="David" panose="020E0502060401010101" pitchFamily="34" charset="-79"/>
              </a:rPr>
              <a:t> בְּעֵינֵינוּ. </a:t>
            </a:r>
          </a:p>
          <a:p>
            <a:r>
              <a:rPr lang="he-IL" b="1" i="0" dirty="0">
                <a:solidFill>
                  <a:srgbClr val="0000FF"/>
                </a:solidFill>
                <a:effectLst/>
                <a:latin typeface="David" panose="020E0502060401010101" pitchFamily="34" charset="-79"/>
                <a:cs typeface="David" panose="020E0502060401010101" pitchFamily="34" charset="-79"/>
              </a:rPr>
              <a:t>זֶה הַיּוֹם עָשָׂה יְיָ, נָגִילָה וְנִשְׂמְחָה בוֹ. </a:t>
            </a:r>
          </a:p>
        </p:txBody>
      </p:sp>
      <p:pic>
        <p:nvPicPr>
          <p:cNvPr id="84994" name="Picture 2" descr="BBC8A348">
            <a:extLst>
              <a:ext uri="{FF2B5EF4-FFF2-40B4-BE49-F238E27FC236}">
                <a16:creationId xmlns:a16="http://schemas.microsoft.com/office/drawing/2014/main" id="{CB1FE224-E785-2C39-044A-0E78C8E98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991" y="1890771"/>
            <a:ext cx="3713642" cy="241401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a:extLst>
              <a:ext uri="{FF2B5EF4-FFF2-40B4-BE49-F238E27FC236}">
                <a16:creationId xmlns:a16="http://schemas.microsoft.com/office/drawing/2014/main" id="{ECFF126F-5215-4253-4CCC-E629C36A8632}"/>
              </a:ext>
            </a:extLst>
          </p:cNvPr>
          <p:cNvSpPr txBox="1">
            <a:spLocks noChangeArrowheads="1"/>
          </p:cNvSpPr>
          <p:nvPr/>
        </p:nvSpPr>
        <p:spPr bwMode="auto">
          <a:xfrm>
            <a:off x="3689" y="4304782"/>
            <a:ext cx="40286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he-IL" sz="1600" b="1" dirty="0">
                <a:latin typeface="Arial" panose="020B0604020202020204" pitchFamily="34" charset="0"/>
              </a:rPr>
              <a:t>בתפילה החגיגית ביום העצמאות בבית הכנסת </a:t>
            </a:r>
          </a:p>
          <a:p>
            <a:pPr eaLnBrk="1" hangingPunct="1">
              <a:spcBef>
                <a:spcPct val="0"/>
              </a:spcBef>
              <a:buFontTx/>
              <a:buNone/>
            </a:pPr>
            <a:r>
              <a:rPr lang="he-IL" altLang="he-IL" sz="1600" b="1" dirty="0">
                <a:latin typeface="Arial" panose="020B0604020202020204" pitchFamily="34" charset="0"/>
              </a:rPr>
              <a:t>'ישורון' בירושלים.</a:t>
            </a:r>
          </a:p>
          <a:p>
            <a:pPr eaLnBrk="1" hangingPunct="1">
              <a:spcBef>
                <a:spcPct val="0"/>
              </a:spcBef>
              <a:buFontTx/>
              <a:buNone/>
            </a:pPr>
            <a:r>
              <a:rPr lang="he-IL" altLang="he-IL" sz="1600" b="1" dirty="0">
                <a:latin typeface="Arial" panose="020B0604020202020204" pitchFamily="34" charset="0"/>
              </a:rPr>
              <a:t>מימין: הרב עוזיאל, הרב הרצוג, שר החוץ מ' </a:t>
            </a:r>
          </a:p>
          <a:p>
            <a:pPr eaLnBrk="1" hangingPunct="1">
              <a:spcBef>
                <a:spcPct val="0"/>
              </a:spcBef>
              <a:buFontTx/>
              <a:buNone/>
            </a:pPr>
            <a:r>
              <a:rPr lang="he-IL" altLang="he-IL" sz="1600" b="1" dirty="0">
                <a:latin typeface="Arial" panose="020B0604020202020204" pitchFamily="34" charset="0"/>
              </a:rPr>
              <a:t>שרת, הרב </a:t>
            </a:r>
            <a:r>
              <a:rPr lang="he-IL" altLang="he-IL" sz="1600" b="1" dirty="0" err="1">
                <a:latin typeface="Arial" panose="020B0604020202020204" pitchFamily="34" charset="0"/>
              </a:rPr>
              <a:t>י"ל</a:t>
            </a:r>
            <a:r>
              <a:rPr lang="he-IL" altLang="he-IL" sz="1600" b="1" dirty="0">
                <a:latin typeface="Arial" panose="020B0604020202020204" pitchFamily="34" charset="0"/>
              </a:rPr>
              <a:t> מימון, תשי"א</a:t>
            </a:r>
            <a:endParaRPr lang="en-US" altLang="he-IL" sz="1600" b="1" dirty="0">
              <a:latin typeface="Arial" panose="020B0604020202020204" pitchFamily="34" charset="0"/>
            </a:endParaRPr>
          </a:p>
        </p:txBody>
      </p:sp>
    </p:spTree>
    <p:extLst>
      <p:ext uri="{BB962C8B-B14F-4D97-AF65-F5344CB8AC3E}">
        <p14:creationId xmlns:p14="http://schemas.microsoft.com/office/powerpoint/2010/main" val="139110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C06B2C6-AA4F-D454-5C5D-40B1D1A93ABE}"/>
              </a:ext>
            </a:extLst>
          </p:cNvPr>
          <p:cNvPicPr>
            <a:picLocks noChangeAspect="1"/>
          </p:cNvPicPr>
          <p:nvPr/>
        </p:nvPicPr>
        <p:blipFill>
          <a:blip r:embed="rId2"/>
          <a:stretch>
            <a:fillRect/>
          </a:stretch>
        </p:blipFill>
        <p:spPr>
          <a:xfrm>
            <a:off x="7243652" y="130810"/>
            <a:ext cx="3403138" cy="2924124"/>
          </a:xfrm>
          <a:prstGeom prst="rect">
            <a:avLst/>
          </a:prstGeom>
        </p:spPr>
      </p:pic>
      <p:pic>
        <p:nvPicPr>
          <p:cNvPr id="3" name="תמונה 2">
            <a:extLst>
              <a:ext uri="{FF2B5EF4-FFF2-40B4-BE49-F238E27FC236}">
                <a16:creationId xmlns:a16="http://schemas.microsoft.com/office/drawing/2014/main" id="{07E27714-EDA6-B5A9-A776-1AA3E404716D}"/>
              </a:ext>
            </a:extLst>
          </p:cNvPr>
          <p:cNvPicPr>
            <a:picLocks noChangeAspect="1"/>
          </p:cNvPicPr>
          <p:nvPr/>
        </p:nvPicPr>
        <p:blipFill>
          <a:blip r:embed="rId3"/>
          <a:srcRect t="8584" r="51354" b="2098"/>
          <a:stretch/>
        </p:blipFill>
        <p:spPr>
          <a:xfrm>
            <a:off x="2612528" y="130810"/>
            <a:ext cx="3145174" cy="6644894"/>
          </a:xfrm>
          <a:prstGeom prst="rect">
            <a:avLst/>
          </a:prstGeom>
          <a:ln w="38100">
            <a:solidFill>
              <a:srgbClr val="0000FF"/>
            </a:solidFill>
          </a:ln>
        </p:spPr>
      </p:pic>
      <p:sp>
        <p:nvSpPr>
          <p:cNvPr id="8" name="תיבת טקסט 7">
            <a:extLst>
              <a:ext uri="{FF2B5EF4-FFF2-40B4-BE49-F238E27FC236}">
                <a16:creationId xmlns:a16="http://schemas.microsoft.com/office/drawing/2014/main" id="{18FCEDA4-1D10-F1A0-814E-324EA8F4F9B3}"/>
              </a:ext>
            </a:extLst>
          </p:cNvPr>
          <p:cNvSpPr txBox="1"/>
          <p:nvPr/>
        </p:nvSpPr>
        <p:spPr>
          <a:xfrm>
            <a:off x="560456" y="6519446"/>
            <a:ext cx="2052072" cy="338554"/>
          </a:xfrm>
          <a:prstGeom prst="rect">
            <a:avLst/>
          </a:prstGeom>
          <a:noFill/>
          <a:ln w="38100">
            <a:noFill/>
          </a:ln>
        </p:spPr>
        <p:txBody>
          <a:bodyPr wrap="square" rtlCol="1">
            <a:spAutoFit/>
          </a:bodyPr>
          <a:lstStyle/>
          <a:p>
            <a:r>
              <a:rPr lang="he-IL" sz="1600" b="1" dirty="0"/>
              <a:t>הצפה, י"ד ניסן תש"ג</a:t>
            </a:r>
          </a:p>
        </p:txBody>
      </p:sp>
    </p:spTree>
    <p:extLst>
      <p:ext uri="{BB962C8B-B14F-4D97-AF65-F5344CB8AC3E}">
        <p14:creationId xmlns:p14="http://schemas.microsoft.com/office/powerpoint/2010/main" val="2126676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D9B9E86-2B5E-76DF-65F3-2702E577ED9A}"/>
              </a:ext>
            </a:extLst>
          </p:cNvPr>
          <p:cNvSpPr txBox="1"/>
          <p:nvPr/>
        </p:nvSpPr>
        <p:spPr>
          <a:xfrm>
            <a:off x="1198361" y="2542825"/>
            <a:ext cx="1816523" cy="584775"/>
          </a:xfrm>
          <a:prstGeom prst="rect">
            <a:avLst/>
          </a:prstGeom>
          <a:noFill/>
        </p:spPr>
        <p:txBody>
          <a:bodyPr wrap="none" rtlCol="1">
            <a:spAutoFit/>
          </a:bodyPr>
          <a:lstStyle/>
          <a:p>
            <a:r>
              <a:rPr lang="he-IL" sz="1600" b="1" dirty="0"/>
              <a:t>הרב אהרן </a:t>
            </a:r>
            <a:r>
              <a:rPr lang="he-IL" sz="1600" b="1" dirty="0" err="1"/>
              <a:t>פיצ'ניק</a:t>
            </a:r>
            <a:r>
              <a:rPr lang="he-IL" sz="1600" b="1" dirty="0"/>
              <a:t>, </a:t>
            </a:r>
          </a:p>
          <a:p>
            <a:r>
              <a:rPr lang="he-IL" sz="1600" b="1" dirty="0"/>
              <a:t>מזכרת, עמ' 34-35</a:t>
            </a:r>
          </a:p>
        </p:txBody>
      </p:sp>
      <p:pic>
        <p:nvPicPr>
          <p:cNvPr id="5" name="תמונה 4">
            <a:extLst>
              <a:ext uri="{FF2B5EF4-FFF2-40B4-BE49-F238E27FC236}">
                <a16:creationId xmlns:a16="http://schemas.microsoft.com/office/drawing/2014/main" id="{862FB6C4-7057-46B3-D708-B9A5A81F4900}"/>
              </a:ext>
            </a:extLst>
          </p:cNvPr>
          <p:cNvPicPr>
            <a:picLocks noChangeAspect="1"/>
          </p:cNvPicPr>
          <p:nvPr/>
        </p:nvPicPr>
        <p:blipFill rotWithShape="1">
          <a:blip r:embed="rId2"/>
          <a:srcRect b="73818"/>
          <a:stretch/>
        </p:blipFill>
        <p:spPr>
          <a:xfrm>
            <a:off x="3114363" y="606278"/>
            <a:ext cx="5963271" cy="2521322"/>
          </a:xfrm>
          <a:prstGeom prst="rect">
            <a:avLst/>
          </a:prstGeom>
          <a:ln w="38100">
            <a:solidFill>
              <a:srgbClr val="0000FF"/>
            </a:solidFill>
          </a:ln>
        </p:spPr>
      </p:pic>
      <p:pic>
        <p:nvPicPr>
          <p:cNvPr id="6" name="תמונה 5">
            <a:extLst>
              <a:ext uri="{FF2B5EF4-FFF2-40B4-BE49-F238E27FC236}">
                <a16:creationId xmlns:a16="http://schemas.microsoft.com/office/drawing/2014/main" id="{2BB302A1-ECFD-4A1E-6255-1D0BD43E19B5}"/>
              </a:ext>
            </a:extLst>
          </p:cNvPr>
          <p:cNvPicPr>
            <a:picLocks noChangeAspect="1"/>
          </p:cNvPicPr>
          <p:nvPr/>
        </p:nvPicPr>
        <p:blipFill>
          <a:blip r:embed="rId3"/>
          <a:stretch>
            <a:fillRect/>
          </a:stretch>
        </p:blipFill>
        <p:spPr>
          <a:xfrm>
            <a:off x="3316725" y="3366855"/>
            <a:ext cx="5584411" cy="2884867"/>
          </a:xfrm>
          <a:prstGeom prst="rect">
            <a:avLst/>
          </a:prstGeom>
          <a:ln w="38100">
            <a:solidFill>
              <a:srgbClr val="0000FF"/>
            </a:solidFill>
          </a:ln>
        </p:spPr>
      </p:pic>
      <p:sp>
        <p:nvSpPr>
          <p:cNvPr id="7" name="תיבת טקסט 6">
            <a:extLst>
              <a:ext uri="{FF2B5EF4-FFF2-40B4-BE49-F238E27FC236}">
                <a16:creationId xmlns:a16="http://schemas.microsoft.com/office/drawing/2014/main" id="{9EB6C5CC-D136-13CF-2241-9BFC4BD92824}"/>
              </a:ext>
            </a:extLst>
          </p:cNvPr>
          <p:cNvSpPr txBox="1"/>
          <p:nvPr/>
        </p:nvSpPr>
        <p:spPr>
          <a:xfrm>
            <a:off x="372357" y="6082445"/>
            <a:ext cx="2848858" cy="338554"/>
          </a:xfrm>
          <a:prstGeom prst="rect">
            <a:avLst/>
          </a:prstGeom>
          <a:noFill/>
        </p:spPr>
        <p:txBody>
          <a:bodyPr wrap="none" rtlCol="1">
            <a:spAutoFit/>
          </a:bodyPr>
          <a:lstStyle/>
          <a:p>
            <a:r>
              <a:rPr lang="he-IL" sz="1600" b="1" dirty="0"/>
              <a:t>אור המזרח, שבט תשכ"ב, עמ' 2</a:t>
            </a:r>
          </a:p>
        </p:txBody>
      </p:sp>
      <p:sp>
        <p:nvSpPr>
          <p:cNvPr id="4" name="תיבת טקסט 3">
            <a:extLst>
              <a:ext uri="{FF2B5EF4-FFF2-40B4-BE49-F238E27FC236}">
                <a16:creationId xmlns:a16="http://schemas.microsoft.com/office/drawing/2014/main" id="{7F6F0B14-59E7-74F7-0F52-8CDBBDACEF2A}"/>
              </a:ext>
            </a:extLst>
          </p:cNvPr>
          <p:cNvSpPr txBox="1"/>
          <p:nvPr/>
        </p:nvSpPr>
        <p:spPr>
          <a:xfrm>
            <a:off x="9841253" y="148097"/>
            <a:ext cx="2038171" cy="2027350"/>
          </a:xfrm>
          <a:prstGeom prst="rect">
            <a:avLst/>
          </a:prstGeom>
          <a:solidFill>
            <a:srgbClr val="FFFF00"/>
          </a:solidFill>
          <a:ln>
            <a:solidFill>
              <a:schemeClr val="tx1"/>
            </a:solidFill>
          </a:ln>
        </p:spPr>
        <p:txBody>
          <a:bodyPr wrap="square">
            <a:spAutoFit/>
          </a:bodyPr>
          <a:lstStyle/>
          <a:p>
            <a:pPr algn="just">
              <a:lnSpc>
                <a:spcPts val="1300"/>
              </a:lnSpc>
              <a:spcAft>
                <a:spcPts val="400"/>
              </a:spcAft>
            </a:pPr>
            <a:r>
              <a:rPr lang="he-IL" sz="1800" b="1" dirty="0">
                <a:solidFill>
                  <a:srgbClr val="FF0000"/>
                </a:solidFill>
                <a:effectLst/>
                <a:latin typeface="Times New Roman" panose="02020603050405020304" pitchFamily="18" charset="0"/>
                <a:ea typeface="Times New Roman" panose="02020603050405020304" pitchFamily="18" charset="0"/>
                <a:cs typeface="David" panose="020E0502060401010101" pitchFamily="34" charset="-79"/>
              </a:rPr>
              <a:t>הלל – </a:t>
            </a:r>
          </a:p>
          <a:p>
            <a:pPr algn="just">
              <a:lnSpc>
                <a:spcPts val="1300"/>
              </a:lnSpc>
              <a:spcAft>
                <a:spcPts val="400"/>
              </a:spcAft>
            </a:pPr>
            <a:endParaRPr lang="he-IL" b="1" dirty="0">
              <a:solidFill>
                <a:srgbClr val="FF0000"/>
              </a:solidFill>
              <a:latin typeface="Times New Roman" panose="02020603050405020304" pitchFamily="18" charset="0"/>
              <a:ea typeface="Times New Roman" panose="02020603050405020304" pitchFamily="18" charset="0"/>
              <a:cs typeface="David" panose="020E0502060401010101" pitchFamily="34" charset="-79"/>
            </a:endParaRPr>
          </a:p>
          <a:p>
            <a:pPr algn="just">
              <a:lnSpc>
                <a:spcPts val="1300"/>
              </a:lnSpc>
              <a:spcAft>
                <a:spcPts val="400"/>
              </a:spcAft>
            </a:pPr>
            <a:r>
              <a:rPr lang="he-IL" b="1" i="0" dirty="0">
                <a:solidFill>
                  <a:srgbClr val="0000FF"/>
                </a:solidFill>
                <a:effectLst/>
                <a:latin typeface="David" panose="020E0502060401010101" pitchFamily="34" charset="-79"/>
                <a:cs typeface="David" panose="020E0502060401010101" pitchFamily="34" charset="-79"/>
              </a:rPr>
              <a:t>אָנָּא יְיָ, הוֹשִיעָה נָּא</a:t>
            </a:r>
            <a:r>
              <a:rPr lang="he-IL" b="1" i="0" dirty="0">
                <a:solidFill>
                  <a:srgbClr val="202122"/>
                </a:solidFill>
                <a:effectLst/>
                <a:latin typeface="David" panose="020E0502060401010101" pitchFamily="34" charset="-79"/>
                <a:cs typeface="David" panose="020E0502060401010101" pitchFamily="34" charset="-79"/>
              </a:rPr>
              <a:t>.</a:t>
            </a:r>
          </a:p>
          <a:p>
            <a:pPr algn="just">
              <a:lnSpc>
                <a:spcPts val="1300"/>
              </a:lnSpc>
              <a:spcAft>
                <a:spcPts val="400"/>
              </a:spcAft>
            </a:pPr>
            <a:endParaRPr lang="he-IL" b="1" dirty="0">
              <a:solidFill>
                <a:srgbClr val="FF0000"/>
              </a:solidFill>
              <a:latin typeface="Times New Roman" panose="02020603050405020304" pitchFamily="18" charset="0"/>
              <a:ea typeface="Times New Roman" panose="02020603050405020304" pitchFamily="18" charset="0"/>
              <a:cs typeface="David" panose="020E0502060401010101" pitchFamily="34" charset="-79"/>
            </a:endParaRPr>
          </a:p>
          <a:p>
            <a:pPr algn="just">
              <a:lnSpc>
                <a:spcPts val="1300"/>
              </a:lnSpc>
              <a:spcAft>
                <a:spcPts val="400"/>
              </a:spcAft>
            </a:pPr>
            <a:r>
              <a:rPr lang="he-IL" b="1" i="0" dirty="0">
                <a:solidFill>
                  <a:srgbClr val="202122"/>
                </a:solidFill>
                <a:effectLst/>
                <a:latin typeface="David" panose="020E0502060401010101" pitchFamily="34" charset="-79"/>
                <a:cs typeface="David" panose="020E0502060401010101" pitchFamily="34" charset="-79"/>
              </a:rPr>
              <a:t>אָנָּא יְיָ, הוֹשִיעָה נָּא. </a:t>
            </a:r>
            <a:endParaRPr lang="he-IL" b="1" dirty="0">
              <a:solidFill>
                <a:srgbClr val="FF0000"/>
              </a:solidFill>
              <a:latin typeface="Times New Roman" panose="02020603050405020304" pitchFamily="18" charset="0"/>
              <a:ea typeface="Times New Roman" panose="02020603050405020304" pitchFamily="18" charset="0"/>
              <a:cs typeface="David" panose="020E0502060401010101" pitchFamily="34" charset="-79"/>
            </a:endParaRPr>
          </a:p>
          <a:p>
            <a:pPr algn="just">
              <a:lnSpc>
                <a:spcPts val="1300"/>
              </a:lnSpc>
              <a:spcAft>
                <a:spcPts val="400"/>
              </a:spcAft>
            </a:pPr>
            <a:endParaRPr lang="he-IL" b="1" i="0" dirty="0">
              <a:solidFill>
                <a:srgbClr val="202122"/>
              </a:solidFill>
              <a:effectLst/>
              <a:latin typeface="David" panose="020E0502060401010101" pitchFamily="34" charset="-79"/>
              <a:cs typeface="David" panose="020E0502060401010101" pitchFamily="34" charset="-79"/>
            </a:endParaRPr>
          </a:p>
          <a:p>
            <a:pPr algn="just">
              <a:lnSpc>
                <a:spcPts val="1300"/>
              </a:lnSpc>
              <a:spcAft>
                <a:spcPts val="400"/>
              </a:spcAft>
            </a:pPr>
            <a:r>
              <a:rPr lang="he-IL" b="1" i="0" dirty="0">
                <a:solidFill>
                  <a:srgbClr val="0000FF"/>
                </a:solidFill>
                <a:effectLst/>
                <a:latin typeface="David" panose="020E0502060401010101" pitchFamily="34" charset="-79"/>
                <a:cs typeface="David" panose="020E0502060401010101" pitchFamily="34" charset="-79"/>
              </a:rPr>
              <a:t>אָנָּא יְיָ, הַצְלִיחָה נָא.</a:t>
            </a:r>
          </a:p>
          <a:p>
            <a:pPr algn="just">
              <a:lnSpc>
                <a:spcPts val="1300"/>
              </a:lnSpc>
              <a:spcAft>
                <a:spcPts val="400"/>
              </a:spcAft>
            </a:pPr>
            <a:endParaRPr lang="he-IL" b="1" i="0" dirty="0">
              <a:solidFill>
                <a:srgbClr val="202122"/>
              </a:solidFill>
              <a:effectLst/>
              <a:latin typeface="David" panose="020E0502060401010101" pitchFamily="34" charset="-79"/>
              <a:cs typeface="David" panose="020E0502060401010101" pitchFamily="34" charset="-79"/>
            </a:endParaRPr>
          </a:p>
          <a:p>
            <a:pPr algn="just">
              <a:lnSpc>
                <a:spcPts val="1300"/>
              </a:lnSpc>
              <a:spcAft>
                <a:spcPts val="400"/>
              </a:spcAft>
            </a:pPr>
            <a:r>
              <a:rPr lang="he-IL" b="1" i="0" dirty="0">
                <a:solidFill>
                  <a:srgbClr val="202122"/>
                </a:solidFill>
                <a:effectLst/>
                <a:latin typeface="David" panose="020E0502060401010101" pitchFamily="34" charset="-79"/>
                <a:cs typeface="David" panose="020E0502060401010101" pitchFamily="34" charset="-79"/>
              </a:rPr>
              <a:t>אָנָּא יְיָ, הַצְלִיחָה נָא.  </a:t>
            </a:r>
            <a:endParaRPr lang="he-IL" b="1" dirty="0">
              <a:solidFill>
                <a:srgbClr val="FF0000"/>
              </a:solidFill>
              <a:latin typeface="Times New Roman" panose="02020603050405020304" pitchFamily="18" charset="0"/>
              <a:ea typeface="Times New Roman" panose="02020603050405020304" pitchFamily="18" charset="0"/>
              <a:cs typeface="David" panose="020E0502060401010101" pitchFamily="34" charset="-79"/>
            </a:endParaRPr>
          </a:p>
        </p:txBody>
      </p:sp>
      <p:sp>
        <p:nvSpPr>
          <p:cNvPr id="8" name="תיבת טקסט 7">
            <a:extLst>
              <a:ext uri="{FF2B5EF4-FFF2-40B4-BE49-F238E27FC236}">
                <a16:creationId xmlns:a16="http://schemas.microsoft.com/office/drawing/2014/main" id="{0CEF610C-D221-F35A-0688-38CE425D442A}"/>
              </a:ext>
            </a:extLst>
          </p:cNvPr>
          <p:cNvSpPr txBox="1"/>
          <p:nvPr/>
        </p:nvSpPr>
        <p:spPr>
          <a:xfrm>
            <a:off x="4137076" y="148097"/>
            <a:ext cx="3943708" cy="338554"/>
          </a:xfrm>
          <a:prstGeom prst="rect">
            <a:avLst/>
          </a:prstGeom>
          <a:solidFill>
            <a:srgbClr val="FFFF00"/>
          </a:solidFill>
          <a:ln>
            <a:solidFill>
              <a:schemeClr val="tx1"/>
            </a:solidFill>
          </a:ln>
        </p:spPr>
        <p:txBody>
          <a:bodyPr wrap="none" rtlCol="1">
            <a:spAutoFit/>
          </a:bodyPr>
          <a:lstStyle/>
          <a:p>
            <a:r>
              <a:rPr lang="he-IL" sz="1600" b="1" dirty="0"/>
              <a:t>הצלה ברגע האחרון במלחמת השחרור, תש"ח</a:t>
            </a:r>
          </a:p>
        </p:txBody>
      </p:sp>
    </p:spTree>
    <p:extLst>
      <p:ext uri="{BB962C8B-B14F-4D97-AF65-F5344CB8AC3E}">
        <p14:creationId xmlns:p14="http://schemas.microsoft.com/office/powerpoint/2010/main" val="210556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AA0F177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92" b="10200"/>
          <a:stretch/>
        </p:blipFill>
        <p:spPr bwMode="auto">
          <a:xfrm>
            <a:off x="3164661" y="871060"/>
            <a:ext cx="4515874" cy="5639467"/>
          </a:xfrm>
          <a:prstGeom prst="rect">
            <a:avLst/>
          </a:prstGeom>
          <a:noFill/>
          <a:ln w="38100">
            <a:solidFill>
              <a:srgbClr val="0000FF"/>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02363" y="197518"/>
            <a:ext cx="6633547" cy="338554"/>
          </a:xfrm>
          <a:prstGeom prst="rect">
            <a:avLst/>
          </a:prstGeom>
          <a:solidFill>
            <a:srgbClr val="FFFF00"/>
          </a:solidFill>
          <a:ln w="12700">
            <a:solidFill>
              <a:schemeClr val="tx1"/>
            </a:solidFill>
          </a:ln>
        </p:spPr>
        <p:txBody>
          <a:bodyPr wrap="none" rtlCol="1">
            <a:spAutoFit/>
          </a:bodyPr>
          <a:lstStyle/>
          <a:p>
            <a:r>
              <a:rPr lang="he-IL" sz="1600" b="1" dirty="0"/>
              <a:t>תפילת 'מי שברך' ותפילת 'יזכור' לחיילי צה"ל שחיבר בעת מלחמת סיני, תשי"ז</a:t>
            </a:r>
          </a:p>
        </p:txBody>
      </p:sp>
      <p:sp>
        <p:nvSpPr>
          <p:cNvPr id="4" name="תיבת טקסט 3">
            <a:extLst>
              <a:ext uri="{FF2B5EF4-FFF2-40B4-BE49-F238E27FC236}">
                <a16:creationId xmlns:a16="http://schemas.microsoft.com/office/drawing/2014/main" id="{88977E1A-4223-5FBA-F24D-CB62B6E3DABC}"/>
              </a:ext>
            </a:extLst>
          </p:cNvPr>
          <p:cNvSpPr txBox="1"/>
          <p:nvPr/>
        </p:nvSpPr>
        <p:spPr>
          <a:xfrm>
            <a:off x="7969636" y="871061"/>
            <a:ext cx="3903696" cy="2031325"/>
          </a:xfrm>
          <a:prstGeom prst="rect">
            <a:avLst/>
          </a:prstGeom>
          <a:solidFill>
            <a:srgbClr val="FFFF00"/>
          </a:solidFill>
          <a:ln w="38100">
            <a:solidFill>
              <a:srgbClr val="0000FF"/>
            </a:solidFill>
          </a:ln>
        </p:spPr>
        <p:txBody>
          <a:bodyPr wrap="none" rtlCol="1">
            <a:spAutoFit/>
          </a:bodyPr>
          <a:lstStyle/>
          <a:p>
            <a:r>
              <a:rPr lang="he-IL" b="1" dirty="0">
                <a:solidFill>
                  <a:srgbClr val="FF0000"/>
                </a:solidFill>
                <a:latin typeface="David" panose="020E0502060401010101" pitchFamily="34" charset="-79"/>
                <a:cs typeface="David" panose="020E0502060401010101" pitchFamily="34" charset="-79"/>
              </a:rPr>
              <a:t>הוֹדוּ </a:t>
            </a:r>
            <a:r>
              <a:rPr lang="he-IL" b="1" dirty="0" err="1">
                <a:solidFill>
                  <a:srgbClr val="FF0000"/>
                </a:solidFill>
                <a:latin typeface="David" panose="020E0502060401010101" pitchFamily="34" charset="-79"/>
                <a:cs typeface="David" panose="020E0502060401010101" pitchFamily="34" charset="-79"/>
              </a:rPr>
              <a:t>לַיי</a:t>
            </a:r>
            <a:r>
              <a:rPr lang="he-IL" b="1" dirty="0">
                <a:solidFill>
                  <a:srgbClr val="FF0000"/>
                </a:solidFill>
                <a:latin typeface="David" panose="020E0502060401010101" pitchFamily="34" charset="-79"/>
                <a:cs typeface="David" panose="020E0502060401010101" pitchFamily="34" charset="-79"/>
              </a:rPr>
              <a:t>ָ כִּי טוֹב – כִּי לְעוֹלָם חַסְדּוֹ:</a:t>
            </a:r>
          </a:p>
          <a:p>
            <a:r>
              <a:rPr lang="he-IL" b="1" dirty="0">
                <a:latin typeface="David" panose="020E0502060401010101" pitchFamily="34" charset="-79"/>
                <a:cs typeface="David" panose="020E0502060401010101" pitchFamily="34" charset="-79"/>
              </a:rPr>
              <a:t>הוֹדוּ </a:t>
            </a:r>
            <a:r>
              <a:rPr lang="he-IL" b="1" dirty="0" err="1">
                <a:latin typeface="David" panose="020E0502060401010101" pitchFamily="34" charset="-79"/>
                <a:cs typeface="David" panose="020E0502060401010101" pitchFamily="34" charset="-79"/>
              </a:rPr>
              <a:t>לֵאלֹהֵי</a:t>
            </a:r>
            <a:r>
              <a:rPr lang="he-IL" b="1" dirty="0">
                <a:latin typeface="David" panose="020E0502060401010101" pitchFamily="34" charset="-79"/>
                <a:cs typeface="David" panose="020E0502060401010101" pitchFamily="34" charset="-79"/>
              </a:rPr>
              <a:t> </a:t>
            </a:r>
            <a:r>
              <a:rPr lang="he-IL" b="1" dirty="0" err="1">
                <a:latin typeface="David" panose="020E0502060401010101" pitchFamily="34" charset="-79"/>
                <a:cs typeface="David" panose="020E0502060401010101" pitchFamily="34" charset="-79"/>
              </a:rPr>
              <a:t>הָאֱלֹהִים</a:t>
            </a:r>
            <a:r>
              <a:rPr lang="he-IL" b="1" dirty="0">
                <a:latin typeface="David" panose="020E0502060401010101" pitchFamily="34" charset="-79"/>
                <a:cs typeface="David" panose="020E0502060401010101" pitchFamily="34" charset="-79"/>
              </a:rPr>
              <a:t> – כִּי לְעוֹלָם חַסְדּוֹ:</a:t>
            </a:r>
          </a:p>
          <a:p>
            <a:r>
              <a:rPr lang="he-IL" b="1" dirty="0">
                <a:latin typeface="David" panose="020E0502060401010101" pitchFamily="34" charset="-79"/>
                <a:cs typeface="David" panose="020E0502060401010101" pitchFamily="34" charset="-79"/>
              </a:rPr>
              <a:t>הוֹדוּ לַאדוֹנֵי הָאֲדֹנִים – כִּי לְעוֹלָם חַסְדּוֹ:</a:t>
            </a:r>
          </a:p>
          <a:p>
            <a:r>
              <a:rPr lang="he-IL" b="1" dirty="0">
                <a:latin typeface="David" panose="020E0502060401010101" pitchFamily="34" charset="-79"/>
                <a:cs typeface="David" panose="020E0502060401010101" pitchFamily="34" charset="-79"/>
              </a:rPr>
              <a:t>לְעֹשֵׂה נִפְלָאוֹת גְדֹלוֹת לְבַדּוֹ – כִּי לְעוֹלָם חַסְדּוֹ:</a:t>
            </a:r>
          </a:p>
          <a:p>
            <a:endParaRPr lang="he-IL" b="1" dirty="0">
              <a:latin typeface="David" panose="020E0502060401010101" pitchFamily="34" charset="-79"/>
              <a:cs typeface="David" panose="020E0502060401010101" pitchFamily="34" charset="-79"/>
            </a:endParaRPr>
          </a:p>
          <a:p>
            <a:r>
              <a:rPr lang="he-IL" b="1" dirty="0">
                <a:solidFill>
                  <a:srgbClr val="0000FF"/>
                </a:solidFill>
                <a:latin typeface="David" panose="020E0502060401010101" pitchFamily="34" charset="-79"/>
                <a:cs typeface="David" panose="020E0502060401010101" pitchFamily="34" charset="-79"/>
              </a:rPr>
              <a:t>שֶׁבְּשִׁפְלֵנוּ זָכַר לָנוּ – כִּי לְעוֹלָם חַסְדּוֹ:</a:t>
            </a:r>
          </a:p>
          <a:p>
            <a:r>
              <a:rPr lang="he-IL" b="1" dirty="0">
                <a:solidFill>
                  <a:srgbClr val="0000FF"/>
                </a:solidFill>
                <a:latin typeface="David" panose="020E0502060401010101" pitchFamily="34" charset="-79"/>
                <a:cs typeface="David" panose="020E0502060401010101" pitchFamily="34" charset="-79"/>
              </a:rPr>
              <a:t>וַיִפְרְקֵנוּ מִצָּרֵינוּ – כִּי לְעוֹלָם חַסְדּוֹ:</a:t>
            </a:r>
          </a:p>
        </p:txBody>
      </p:sp>
    </p:spTree>
    <p:extLst>
      <p:ext uri="{BB962C8B-B14F-4D97-AF65-F5344CB8AC3E}">
        <p14:creationId xmlns:p14="http://schemas.microsoft.com/office/powerpoint/2010/main" val="2855128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6"/>
          <p:cNvSpPr txBox="1">
            <a:spLocks noChangeArrowheads="1"/>
          </p:cNvSpPr>
          <p:nvPr/>
        </p:nvSpPr>
        <p:spPr bwMode="auto">
          <a:xfrm>
            <a:off x="4053663" y="1299436"/>
            <a:ext cx="4084674" cy="338554"/>
          </a:xfrm>
          <a:prstGeom prst="rect">
            <a:avLst/>
          </a:prstGeom>
          <a:solidFill>
            <a:srgbClr val="FFFF00"/>
          </a:solidFill>
          <a:ln w="9525">
            <a:solidFill>
              <a:schemeClr val="tx1"/>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0" fontAlgn="base" hangingPunct="0">
              <a:spcBef>
                <a:spcPct val="0"/>
              </a:spcBef>
              <a:spcAft>
                <a:spcPct val="0"/>
              </a:spcAft>
              <a:buFontTx/>
              <a:buNone/>
            </a:pPr>
            <a:r>
              <a:rPr lang="he-IL" altLang="he-IL" sz="1600" b="1" dirty="0">
                <a:solidFill>
                  <a:srgbClr val="000000"/>
                </a:solidFill>
              </a:rPr>
              <a:t>המאבק להקמת המדינה – למען נשמת האומה! </a:t>
            </a:r>
            <a:endParaRPr lang="he-IL" altLang="he-IL" sz="1600" b="1" dirty="0">
              <a:solidFill>
                <a:srgbClr val="FF0000"/>
              </a:solidFill>
            </a:endParaRPr>
          </a:p>
        </p:txBody>
      </p:sp>
      <p:sp>
        <p:nvSpPr>
          <p:cNvPr id="6" name="תיבת טקסט 5">
            <a:extLst>
              <a:ext uri="{FF2B5EF4-FFF2-40B4-BE49-F238E27FC236}">
                <a16:creationId xmlns:a16="http://schemas.microsoft.com/office/drawing/2014/main" id="{676BBFC6-2FE5-F34E-1404-3C8C2348E837}"/>
              </a:ext>
            </a:extLst>
          </p:cNvPr>
          <p:cNvSpPr txBox="1"/>
          <p:nvPr/>
        </p:nvSpPr>
        <p:spPr>
          <a:xfrm>
            <a:off x="548640" y="139083"/>
            <a:ext cx="11482578" cy="1015663"/>
          </a:xfrm>
          <a:prstGeom prst="rect">
            <a:avLst/>
          </a:prstGeom>
          <a:solidFill>
            <a:srgbClr val="FFFF00"/>
          </a:solidFill>
          <a:ln w="38100">
            <a:solidFill>
              <a:srgbClr val="0000FF"/>
            </a:solidFill>
          </a:ln>
        </p:spPr>
        <p:txBody>
          <a:bodyPr wrap="square">
            <a:spAutoFit/>
          </a:bodyPr>
          <a:lstStyle/>
          <a:p>
            <a:r>
              <a:rPr lang="he-IL" sz="2400" b="1" dirty="0">
                <a:solidFill>
                  <a:srgbClr val="FF0000"/>
                </a:solidFill>
                <a:latin typeface="David" panose="020E0502060401010101" pitchFamily="34" charset="-79"/>
                <a:cs typeface="David" panose="020E0502060401010101" pitchFamily="34" charset="-79"/>
              </a:rPr>
              <a:t>נשמת</a:t>
            </a:r>
          </a:p>
          <a:p>
            <a:r>
              <a:rPr lang="he-IL" b="1" dirty="0">
                <a:solidFill>
                  <a:srgbClr val="FF0000"/>
                </a:solidFill>
                <a:latin typeface="David" panose="020E0502060401010101" pitchFamily="34" charset="-79"/>
                <a:cs typeface="David" panose="020E0502060401010101" pitchFamily="34" charset="-79"/>
              </a:rPr>
              <a:t>נִשְׁמַת כָּל חַי תְּבָרֵךְ אֶת שִׁמְךָ, יְיָ </a:t>
            </a:r>
            <a:r>
              <a:rPr lang="he-IL" b="1" dirty="0" err="1">
                <a:solidFill>
                  <a:srgbClr val="FF0000"/>
                </a:solidFill>
                <a:latin typeface="David" panose="020E0502060401010101" pitchFamily="34" charset="-79"/>
                <a:cs typeface="David" panose="020E0502060401010101" pitchFamily="34" charset="-79"/>
              </a:rPr>
              <a:t>אֱלֹהֵינו</a:t>
            </a:r>
            <a:r>
              <a:rPr lang="he-IL" b="1" dirty="0">
                <a:solidFill>
                  <a:srgbClr val="FF0000"/>
                </a:solidFill>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וְרוּחַ כָּל בָּשָׂר תְּפָאֵר וּתְרוֹמֵם זִכְרְךָ, מַלְכֵּנוּ, תָּמִיד. מִן הָעוֹלָם וְעַד הָעוֹלָם אַתָּה אֵל, </a:t>
            </a:r>
            <a:r>
              <a:rPr lang="he-IL" b="1" dirty="0" err="1">
                <a:latin typeface="David" panose="020E0502060401010101" pitchFamily="34" charset="-79"/>
                <a:cs typeface="David" panose="020E0502060401010101" pitchFamily="34" charset="-79"/>
              </a:rPr>
              <a:t>וּמִבַּלְעָדֶיך</a:t>
            </a:r>
            <a:r>
              <a:rPr lang="he-IL" b="1" dirty="0">
                <a:latin typeface="David" panose="020E0502060401010101" pitchFamily="34" charset="-79"/>
                <a:cs typeface="David" panose="020E0502060401010101" pitchFamily="34" charset="-79"/>
              </a:rPr>
              <a:t>ָ אֵין לָנוּ </a:t>
            </a:r>
            <a:r>
              <a:rPr lang="he-IL" b="1" dirty="0">
                <a:solidFill>
                  <a:srgbClr val="0000FF"/>
                </a:solidFill>
                <a:latin typeface="David" panose="020E0502060401010101" pitchFamily="34" charset="-79"/>
                <a:cs typeface="David" panose="020E0502060401010101" pitchFamily="34" charset="-79"/>
              </a:rPr>
              <a:t>מֶלֶךְ גּוֹאֵל וּמוֹשִיעַ, פּוֹדֶה וּמַצִּיל וּמְפַרְנֵס וְעוֹנֶה וּמְרַחֵם בְּכָל עֵת צָרָה וְצוּקָה</a:t>
            </a:r>
            <a:r>
              <a:rPr lang="he-IL" b="1" dirty="0">
                <a:latin typeface="David" panose="020E0502060401010101" pitchFamily="34" charset="-79"/>
                <a:cs typeface="David" panose="020E0502060401010101" pitchFamily="34" charset="-79"/>
              </a:rPr>
              <a:t>, אֵין לָנוּ מֶלֶךְְ אֶלָּא אָתָּה.</a:t>
            </a:r>
          </a:p>
        </p:txBody>
      </p:sp>
      <p:pic>
        <p:nvPicPr>
          <p:cNvPr id="3" name="תמונה 2">
            <a:extLst>
              <a:ext uri="{FF2B5EF4-FFF2-40B4-BE49-F238E27FC236}">
                <a16:creationId xmlns:a16="http://schemas.microsoft.com/office/drawing/2014/main" id="{3BFA0A96-E6A6-7A50-3307-329E0BBD09EC}"/>
              </a:ext>
            </a:extLst>
          </p:cNvPr>
          <p:cNvPicPr>
            <a:picLocks noChangeAspect="1"/>
          </p:cNvPicPr>
          <p:nvPr/>
        </p:nvPicPr>
        <p:blipFill>
          <a:blip r:embed="rId2"/>
          <a:srcRect b="14812"/>
          <a:stretch/>
        </p:blipFill>
        <p:spPr>
          <a:xfrm>
            <a:off x="3675599" y="1782680"/>
            <a:ext cx="4840802" cy="4936237"/>
          </a:xfrm>
          <a:prstGeom prst="rect">
            <a:avLst/>
          </a:prstGeom>
          <a:ln w="38100">
            <a:solidFill>
              <a:srgbClr val="0000FF"/>
            </a:solidFill>
          </a:ln>
        </p:spPr>
      </p:pic>
      <p:sp>
        <p:nvSpPr>
          <p:cNvPr id="7" name="תיבת טקסט 6">
            <a:extLst>
              <a:ext uri="{FF2B5EF4-FFF2-40B4-BE49-F238E27FC236}">
                <a16:creationId xmlns:a16="http://schemas.microsoft.com/office/drawing/2014/main" id="{16A11F0E-A60B-82C9-8759-0D4F403046FD}"/>
              </a:ext>
            </a:extLst>
          </p:cNvPr>
          <p:cNvSpPr txBox="1"/>
          <p:nvPr/>
        </p:nvSpPr>
        <p:spPr>
          <a:xfrm>
            <a:off x="443715" y="6027003"/>
            <a:ext cx="3231884" cy="830997"/>
          </a:xfrm>
          <a:prstGeom prst="rect">
            <a:avLst/>
          </a:prstGeom>
          <a:noFill/>
        </p:spPr>
        <p:txBody>
          <a:bodyPr wrap="square">
            <a:spAutoFit/>
          </a:bodyPr>
          <a:lstStyle/>
          <a:p>
            <a:r>
              <a:rPr lang="he-IL" sz="1600" b="1" dirty="0"/>
              <a:t>נאום ביסוד 'המכון למשפט התורה' </a:t>
            </a:r>
          </a:p>
          <a:p>
            <a:r>
              <a:rPr lang="he-IL" sz="1600" b="1" dirty="0"/>
              <a:t>של מכון הרי פישל, ירושלים, </a:t>
            </a:r>
          </a:p>
          <a:p>
            <a:r>
              <a:rPr lang="he-IL" sz="1600" b="1" dirty="0"/>
              <a:t>ט"ז בתמוז תש"ח </a:t>
            </a:r>
          </a:p>
        </p:txBody>
      </p:sp>
    </p:spTree>
    <p:extLst>
      <p:ext uri="{BB962C8B-B14F-4D97-AF65-F5344CB8AC3E}">
        <p14:creationId xmlns:p14="http://schemas.microsoft.com/office/powerpoint/2010/main" val="2852419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D8D04F7-27DE-3BDB-5DE5-22F64EE7159E}"/>
              </a:ext>
            </a:extLst>
          </p:cNvPr>
          <p:cNvPicPr>
            <a:picLocks noChangeAspect="1"/>
          </p:cNvPicPr>
          <p:nvPr/>
        </p:nvPicPr>
        <p:blipFill rotWithShape="1">
          <a:blip r:embed="rId2"/>
          <a:srcRect l="1965" t="90501" r="1828"/>
          <a:stretch/>
        </p:blipFill>
        <p:spPr>
          <a:xfrm>
            <a:off x="3371794" y="5154088"/>
            <a:ext cx="6212286" cy="511432"/>
          </a:xfrm>
          <a:prstGeom prst="rect">
            <a:avLst/>
          </a:prstGeom>
          <a:ln w="38100">
            <a:solidFill>
              <a:srgbClr val="0000FF"/>
            </a:solidFill>
          </a:ln>
        </p:spPr>
      </p:pic>
      <p:pic>
        <p:nvPicPr>
          <p:cNvPr id="5" name="תמונה 4">
            <a:extLst>
              <a:ext uri="{FF2B5EF4-FFF2-40B4-BE49-F238E27FC236}">
                <a16:creationId xmlns:a16="http://schemas.microsoft.com/office/drawing/2014/main" id="{0DF55706-8588-9D0E-7290-95592DD892E3}"/>
              </a:ext>
            </a:extLst>
          </p:cNvPr>
          <p:cNvPicPr>
            <a:picLocks noChangeAspect="1"/>
          </p:cNvPicPr>
          <p:nvPr/>
        </p:nvPicPr>
        <p:blipFill>
          <a:blip r:embed="rId3"/>
          <a:srcRect b="21127"/>
          <a:stretch/>
        </p:blipFill>
        <p:spPr>
          <a:xfrm>
            <a:off x="130232" y="653923"/>
            <a:ext cx="6187676" cy="4175530"/>
          </a:xfrm>
          <a:prstGeom prst="rect">
            <a:avLst/>
          </a:prstGeom>
          <a:ln w="38100">
            <a:solidFill>
              <a:srgbClr val="0000FF"/>
            </a:solidFill>
          </a:ln>
        </p:spPr>
      </p:pic>
      <p:sp>
        <p:nvSpPr>
          <p:cNvPr id="6" name="תיבת טקסט 5">
            <a:extLst>
              <a:ext uri="{FF2B5EF4-FFF2-40B4-BE49-F238E27FC236}">
                <a16:creationId xmlns:a16="http://schemas.microsoft.com/office/drawing/2014/main" id="{D9B4E358-696C-553E-BA38-E20C5C7DDF05}"/>
              </a:ext>
            </a:extLst>
          </p:cNvPr>
          <p:cNvSpPr txBox="1"/>
          <p:nvPr/>
        </p:nvSpPr>
        <p:spPr>
          <a:xfrm>
            <a:off x="36174" y="4829453"/>
            <a:ext cx="2127506" cy="338554"/>
          </a:xfrm>
          <a:prstGeom prst="rect">
            <a:avLst/>
          </a:prstGeom>
          <a:noFill/>
          <a:ln w="38100">
            <a:noFill/>
          </a:ln>
        </p:spPr>
        <p:txBody>
          <a:bodyPr wrap="none" rtlCol="1">
            <a:spAutoFit/>
          </a:bodyPr>
          <a:lstStyle/>
          <a:p>
            <a:r>
              <a:rPr lang="he-IL" sz="1600" b="1" dirty="0"/>
              <a:t>הצפה, כ"ט אלול תשי"ז</a:t>
            </a:r>
          </a:p>
        </p:txBody>
      </p:sp>
      <p:sp>
        <p:nvSpPr>
          <p:cNvPr id="2" name="TextBox 2">
            <a:extLst>
              <a:ext uri="{FF2B5EF4-FFF2-40B4-BE49-F238E27FC236}">
                <a16:creationId xmlns:a16="http://schemas.microsoft.com/office/drawing/2014/main" id="{D7579282-8974-E31A-28B3-1B9A70166DDA}"/>
              </a:ext>
            </a:extLst>
          </p:cNvPr>
          <p:cNvSpPr txBox="1">
            <a:spLocks noChangeArrowheads="1"/>
          </p:cNvSpPr>
          <p:nvPr/>
        </p:nvSpPr>
        <p:spPr bwMode="auto">
          <a:xfrm>
            <a:off x="1541617" y="128909"/>
            <a:ext cx="6527749" cy="338554"/>
          </a:xfrm>
          <a:prstGeom prst="rect">
            <a:avLst/>
          </a:prstGeom>
          <a:solidFill>
            <a:srgbClr val="FFFF00"/>
          </a:solidFill>
          <a:ln w="12700">
            <a:solidFill>
              <a:schemeClr val="tx1"/>
            </a:solidFill>
            <a:miter lim="800000"/>
            <a:headEnd/>
            <a:tailEnd/>
          </a:ln>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0" fontAlgn="base" hangingPunct="0">
              <a:spcBef>
                <a:spcPct val="0"/>
              </a:spcBef>
              <a:spcAft>
                <a:spcPct val="0"/>
              </a:spcAft>
              <a:buFontTx/>
              <a:buNone/>
            </a:pPr>
            <a:r>
              <a:rPr lang="he-IL" altLang="he-IL" sz="1600" b="1" dirty="0">
                <a:solidFill>
                  <a:srgbClr val="000000"/>
                </a:solidFill>
              </a:rPr>
              <a:t>"והייתם לי סגולה מכל העמים", הקמת המדינה לאחר השואה – תיקון העולם</a:t>
            </a:r>
            <a:endParaRPr lang="he-IL" altLang="he-IL" sz="1600" b="1" dirty="0">
              <a:solidFill>
                <a:srgbClr val="FF0000"/>
              </a:solidFill>
            </a:endParaRPr>
          </a:p>
        </p:txBody>
      </p:sp>
      <p:sp>
        <p:nvSpPr>
          <p:cNvPr id="15" name="תיבת טקסט 14">
            <a:extLst>
              <a:ext uri="{FF2B5EF4-FFF2-40B4-BE49-F238E27FC236}">
                <a16:creationId xmlns:a16="http://schemas.microsoft.com/office/drawing/2014/main" id="{9A50FE52-4F53-6C43-5AA8-1E12F2FB82CA}"/>
              </a:ext>
            </a:extLst>
          </p:cNvPr>
          <p:cNvSpPr txBox="1"/>
          <p:nvPr/>
        </p:nvSpPr>
        <p:spPr>
          <a:xfrm>
            <a:off x="9884664" y="128909"/>
            <a:ext cx="2067376" cy="5170646"/>
          </a:xfrm>
          <a:prstGeom prst="rect">
            <a:avLst/>
          </a:prstGeom>
          <a:solidFill>
            <a:srgbClr val="FFFF00"/>
          </a:solidFill>
          <a:ln w="38100">
            <a:solidFill>
              <a:srgbClr val="0000FF"/>
            </a:solidFill>
          </a:ln>
        </p:spPr>
        <p:txBody>
          <a:bodyPr wrap="square">
            <a:spAutoFit/>
          </a:bodyPr>
          <a:lstStyle/>
          <a:p>
            <a:r>
              <a:rPr lang="he-IL" sz="2400" b="1" dirty="0">
                <a:solidFill>
                  <a:srgbClr val="FF0000"/>
                </a:solidFill>
              </a:rPr>
              <a:t>נִרְצָה</a:t>
            </a:r>
          </a:p>
          <a:p>
            <a:r>
              <a:rPr lang="he-IL" b="1" dirty="0"/>
              <a:t>חֲסַל סִדּוּר פֶּסַח	</a:t>
            </a:r>
          </a:p>
          <a:p>
            <a:r>
              <a:rPr lang="he-IL" b="1" dirty="0"/>
              <a:t>כְּהִלְכָתוֹ,</a:t>
            </a:r>
          </a:p>
          <a:p>
            <a:r>
              <a:rPr lang="he-IL" b="1" dirty="0"/>
              <a:t>כְּכָל מִשְׁפָּטוֹ	</a:t>
            </a:r>
          </a:p>
          <a:p>
            <a:r>
              <a:rPr lang="he-IL" b="1" dirty="0" err="1"/>
              <a:t>וְחֻקָּתו</a:t>
            </a:r>
            <a:r>
              <a:rPr lang="he-IL" b="1" dirty="0"/>
              <a:t>ֹ.</a:t>
            </a:r>
          </a:p>
          <a:p>
            <a:r>
              <a:rPr lang="he-IL" b="1" dirty="0"/>
              <a:t>כַּאֲשֶׁר זָכִינוּ	</a:t>
            </a:r>
          </a:p>
          <a:p>
            <a:r>
              <a:rPr lang="he-IL" b="1" dirty="0"/>
              <a:t>לְסַדֵּר אוֹתוֹ,</a:t>
            </a:r>
          </a:p>
          <a:p>
            <a:r>
              <a:rPr lang="he-IL" b="1" dirty="0"/>
              <a:t>כֵּן נִזְכֶּה	</a:t>
            </a:r>
          </a:p>
          <a:p>
            <a:r>
              <a:rPr lang="he-IL" b="1" dirty="0"/>
              <a:t>לַעֲשׂוֹתוֹ.</a:t>
            </a:r>
          </a:p>
          <a:p>
            <a:endParaRPr lang="he-IL" b="1" dirty="0"/>
          </a:p>
          <a:p>
            <a:r>
              <a:rPr lang="he-IL" b="1" dirty="0"/>
              <a:t>זָךְ	</a:t>
            </a:r>
          </a:p>
          <a:p>
            <a:r>
              <a:rPr lang="he-IL" b="1" dirty="0"/>
              <a:t>שׁוֹכֵן מְעוֹנָה,</a:t>
            </a:r>
          </a:p>
          <a:p>
            <a:r>
              <a:rPr lang="he-IL" b="1" dirty="0">
                <a:solidFill>
                  <a:srgbClr val="0000FF"/>
                </a:solidFill>
              </a:rPr>
              <a:t>קוֹמֵם קְהַל	</a:t>
            </a:r>
          </a:p>
          <a:p>
            <a:r>
              <a:rPr lang="he-IL" b="1" dirty="0">
                <a:solidFill>
                  <a:srgbClr val="0000FF"/>
                </a:solidFill>
              </a:rPr>
              <a:t>עֲדַת מִי מָנָה.</a:t>
            </a:r>
          </a:p>
          <a:p>
            <a:r>
              <a:rPr lang="he-IL" b="1" dirty="0"/>
              <a:t>בְּקָרוֹב נַהֵל	</a:t>
            </a:r>
          </a:p>
          <a:p>
            <a:r>
              <a:rPr lang="he-IL" b="1" dirty="0"/>
              <a:t>נִטְעֵי כַנָּה,</a:t>
            </a:r>
          </a:p>
          <a:p>
            <a:r>
              <a:rPr lang="he-IL" b="1" dirty="0" err="1">
                <a:solidFill>
                  <a:srgbClr val="0000FF"/>
                </a:solidFill>
              </a:rPr>
              <a:t>פְּדוּיִם</a:t>
            </a:r>
            <a:r>
              <a:rPr lang="he-IL" b="1" dirty="0">
                <a:solidFill>
                  <a:srgbClr val="0000FF"/>
                </a:solidFill>
              </a:rPr>
              <a:t> לְצִיּוֹן	</a:t>
            </a:r>
          </a:p>
          <a:p>
            <a:r>
              <a:rPr lang="he-IL" b="1" dirty="0">
                <a:solidFill>
                  <a:srgbClr val="0000FF"/>
                </a:solidFill>
              </a:rPr>
              <a:t>בְּרִנָּה</a:t>
            </a:r>
            <a:r>
              <a:rPr lang="he-IL" b="1" dirty="0"/>
              <a:t>.</a:t>
            </a:r>
          </a:p>
        </p:txBody>
      </p:sp>
      <p:pic>
        <p:nvPicPr>
          <p:cNvPr id="4" name="תמונה 3">
            <a:extLst>
              <a:ext uri="{FF2B5EF4-FFF2-40B4-BE49-F238E27FC236}">
                <a16:creationId xmlns:a16="http://schemas.microsoft.com/office/drawing/2014/main" id="{9057F0BF-9958-5E84-503F-29786F2A30B3}"/>
              </a:ext>
            </a:extLst>
          </p:cNvPr>
          <p:cNvPicPr>
            <a:picLocks noChangeAspect="1"/>
          </p:cNvPicPr>
          <p:nvPr/>
        </p:nvPicPr>
        <p:blipFill rotWithShape="1">
          <a:blip r:embed="rId2"/>
          <a:srcRect l="1965" t="18375" r="54624" b="7728"/>
          <a:stretch/>
        </p:blipFill>
        <p:spPr>
          <a:xfrm>
            <a:off x="6449710" y="653923"/>
            <a:ext cx="3134370" cy="4448429"/>
          </a:xfrm>
          <a:prstGeom prst="rect">
            <a:avLst/>
          </a:prstGeom>
          <a:ln w="38100">
            <a:solidFill>
              <a:srgbClr val="0000FF"/>
            </a:solidFill>
          </a:ln>
        </p:spPr>
      </p:pic>
    </p:spTree>
    <p:extLst>
      <p:ext uri="{BB962C8B-B14F-4D97-AF65-F5344CB8AC3E}">
        <p14:creationId xmlns:p14="http://schemas.microsoft.com/office/powerpoint/2010/main" val="38147359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9105C881-A574-BF67-A5A2-D15186162EFF}"/>
              </a:ext>
            </a:extLst>
          </p:cNvPr>
          <p:cNvSpPr txBox="1"/>
          <p:nvPr/>
        </p:nvSpPr>
        <p:spPr>
          <a:xfrm>
            <a:off x="481367" y="1335966"/>
            <a:ext cx="11375570" cy="4524315"/>
          </a:xfrm>
          <a:prstGeom prst="rect">
            <a:avLst/>
          </a:prstGeom>
          <a:noFill/>
          <a:ln w="38100">
            <a:solidFill>
              <a:srgbClr val="0000FF"/>
            </a:solidFill>
          </a:ln>
        </p:spPr>
        <p:txBody>
          <a:bodyPr wrap="square">
            <a:spAutoFit/>
          </a:bodyPr>
          <a:lstStyle/>
          <a:p>
            <a:pPr algn="just"/>
            <a:r>
              <a:rPr lang="he-IL" dirty="0"/>
              <a:t>המדינה העברית הראשונה נחרבה על ידי הכוח הגדול של ממלכת בבל. המוני העם נלקחו בשבי בבל, אבל מהרגע הראשון של גלותם לא פסקו מלהתפלל לשיבת ציון. הם מיאנו לקבל ארץ זרה כביתם, "אם אשכחך ירושלם תשכח ימיני תדבק לשוני לחכי אם לא </a:t>
            </a:r>
            <a:r>
              <a:rPr lang="he-IL" dirty="0" err="1"/>
              <a:t>אזכרכי</a:t>
            </a:r>
            <a:r>
              <a:rPr lang="he-IL" dirty="0"/>
              <a:t> אם לא אעלה את ירושלם על ראש שמחתי" (תהלים קלו, ה-ו). </a:t>
            </a:r>
          </a:p>
          <a:p>
            <a:pPr algn="just"/>
            <a:r>
              <a:rPr lang="he-IL" dirty="0"/>
              <a:t>אפילו לפני צאתם לגולה כבר חזו להם נביאיהם את גאולתם: "ושבתי את שבות עמי ישראל ובנו ערים נשמות וישבו" (עמוס ט, יד) זו </a:t>
            </a:r>
            <a:r>
              <a:rPr lang="he-IL" dirty="0" err="1"/>
              <a:t>היתה</a:t>
            </a:r>
            <a:r>
              <a:rPr lang="he-IL" dirty="0"/>
              <a:t> נבואתו של עמוס הרועה מתקוע. ירמיהו שראה את חורבן ירושלים שלח אגרת מגלותו במצרים לגולי בבל: "עוד אבנך ונבנית בתולת ישראל... וקבצתים מירכתי ארץ... בבכי יבאו ובתחנונים אובילם... </a:t>
            </a:r>
            <a:r>
              <a:rPr lang="he-IL" dirty="0" err="1"/>
              <a:t>והיתה</a:t>
            </a:r>
            <a:r>
              <a:rPr lang="he-IL" dirty="0"/>
              <a:t> נפשם כגן </a:t>
            </a:r>
            <a:r>
              <a:rPr lang="he-IL" dirty="0" err="1"/>
              <a:t>רוה</a:t>
            </a:r>
            <a:r>
              <a:rPr lang="he-IL" dirty="0"/>
              <a:t>" (ירמיהו לא, ד, ח-ט, </a:t>
            </a:r>
            <a:r>
              <a:rPr lang="he-IL" dirty="0" err="1"/>
              <a:t>יב</a:t>
            </a:r>
            <a:r>
              <a:rPr lang="he-IL" dirty="0"/>
              <a:t>). </a:t>
            </a:r>
          </a:p>
          <a:p>
            <a:pPr algn="just"/>
            <a:r>
              <a:rPr lang="he-IL" dirty="0"/>
              <a:t>הרומאים נקטו בשיטה של דיכוי אשר אילצה את העם לצאת לגולה. כך התחיל קידוש השם של העם. אבל בכל מקום בעולם אשר לשם גלו, הם שמרו בזיכרונם את ציון מתוך דביקות חזקה. הם לא וויתרו על החזקה לשיבתם. מתוך דפי התנ"ך ומהחוקים המקודשים שלאחר תקופת התנ"ך, הם שאבו כוח לעמוד בנפתולי הגלות, ומדפים אלה נשמה אווירה של ארץ ישראל. הזיכרונות על הארץ ואוירה, יערותיה וכרמיה, הריה </a:t>
            </a:r>
            <a:r>
              <a:rPr lang="he-IL" dirty="0" err="1"/>
              <a:t>וארמנותיה</a:t>
            </a:r>
            <a:r>
              <a:rPr lang="he-IL" dirty="0"/>
              <a:t>, </a:t>
            </a:r>
            <a:r>
              <a:rPr lang="he-IL" b="1" dirty="0"/>
              <a:t>ועל </a:t>
            </a:r>
            <a:r>
              <a:rPr lang="he-IL" b="1" dirty="0" err="1"/>
              <a:t>הכל</a:t>
            </a:r>
            <a:r>
              <a:rPr lang="he-IL" b="1" dirty="0"/>
              <a:t> - זיכרון ירושלים וקדושתה, נהיה חלק בלתי נפרד מתודעתו של עם ישראל. </a:t>
            </a:r>
            <a:r>
              <a:rPr lang="he-IL" dirty="0"/>
              <a:t>מסיבה זו לא חדלו היהודים לעולם להיות שלמות מיוחדת. זוהי הסיבה שבגללה לא ניסו היהודים מעולם לבנות לעצמם חיים לאומיים באיזה שהוא מקום אחר. למען מורשתם הרוחנית הם נטלו על עצמם את העולם הנורא של הגלות. הם עשו כך מפני שלא יכלו לעשות אחרת. </a:t>
            </a:r>
          </a:p>
          <a:p>
            <a:pPr algn="just"/>
            <a:r>
              <a:rPr lang="he-IL" b="1" dirty="0"/>
              <a:t>הם שזרו את זכר ציון בכל שלבי חייהם הפרטיים והציבוריים. מהערש ועד לקבר קשרו מנהגי הדת, התפילות והברכות את היהודי לחורבנו הלאומי ותקוותו </a:t>
            </a:r>
            <a:r>
              <a:rPr lang="he-IL" b="1" dirty="0" err="1"/>
              <a:t>לתחיה</a:t>
            </a:r>
            <a:r>
              <a:rPr lang="he-IL" b="1" dirty="0"/>
              <a:t>. </a:t>
            </a:r>
            <a:r>
              <a:rPr lang="he-IL" dirty="0"/>
              <a:t>כאשר מכניסים ילד בבריתו של אברהם אבינו נאמרת תפילה שיזכה לעלות ברגל לירושלים. בחגיגת החתונה נשמעת התפילה "עוד ישמע...בערי יהודה ובחצות ירושלם... קול ששון וקול שמחה קול חתן וקול כלה"</a:t>
            </a:r>
          </a:p>
        </p:txBody>
      </p:sp>
      <p:sp>
        <p:nvSpPr>
          <p:cNvPr id="5" name="תיבת טקסט 4">
            <a:extLst>
              <a:ext uri="{FF2B5EF4-FFF2-40B4-BE49-F238E27FC236}">
                <a16:creationId xmlns:a16="http://schemas.microsoft.com/office/drawing/2014/main" id="{6C83E596-D534-CFBF-9C27-4F79252074CF}"/>
              </a:ext>
            </a:extLst>
          </p:cNvPr>
          <p:cNvSpPr txBox="1"/>
          <p:nvPr/>
        </p:nvSpPr>
        <p:spPr>
          <a:xfrm>
            <a:off x="8738071" y="135944"/>
            <a:ext cx="3045714" cy="369332"/>
          </a:xfrm>
          <a:prstGeom prst="rect">
            <a:avLst/>
          </a:prstGeom>
          <a:solidFill>
            <a:srgbClr val="FFFF00"/>
          </a:solidFill>
          <a:ln w="38100">
            <a:solidFill>
              <a:srgbClr val="0000FF"/>
            </a:solidFill>
          </a:ln>
        </p:spPr>
        <p:txBody>
          <a:bodyPr wrap="square">
            <a:spAutoFit/>
          </a:bodyPr>
          <a:lstStyle/>
          <a:p>
            <a:r>
              <a:rPr lang="he-IL" b="1" dirty="0">
                <a:solidFill>
                  <a:srgbClr val="FF0000"/>
                </a:solidFill>
              </a:rPr>
              <a:t>לְשָׁנָה הַבָּאָה בִּירוּשָׁלָיִם הַבְּנוּיָה.</a:t>
            </a:r>
          </a:p>
        </p:txBody>
      </p:sp>
      <p:sp>
        <p:nvSpPr>
          <p:cNvPr id="4" name="תיבת טקסט 3">
            <a:extLst>
              <a:ext uri="{FF2B5EF4-FFF2-40B4-BE49-F238E27FC236}">
                <a16:creationId xmlns:a16="http://schemas.microsoft.com/office/drawing/2014/main" id="{2FC5E674-CDB9-E102-21AC-51DE7C1D75AF}"/>
              </a:ext>
            </a:extLst>
          </p:cNvPr>
          <p:cNvSpPr txBox="1"/>
          <p:nvPr/>
        </p:nvSpPr>
        <p:spPr>
          <a:xfrm>
            <a:off x="3061335" y="762844"/>
            <a:ext cx="6069330" cy="338554"/>
          </a:xfrm>
          <a:prstGeom prst="rect">
            <a:avLst/>
          </a:prstGeom>
          <a:solidFill>
            <a:srgbClr val="FFFF00"/>
          </a:solidFill>
          <a:ln w="12700">
            <a:solidFill>
              <a:schemeClr val="tx1"/>
            </a:solidFill>
          </a:ln>
        </p:spPr>
        <p:txBody>
          <a:bodyPr wrap="square">
            <a:spAutoFit/>
          </a:bodyPr>
          <a:lstStyle/>
          <a:p>
            <a:r>
              <a:rPr lang="he-IL" sz="1600" b="1" dirty="0"/>
              <a:t>זיכרון ירושלים וקדושתה, נהיה חלק בלתי נפרד מתודעתו של עם ישראל</a:t>
            </a:r>
            <a:endParaRPr lang="he-IL" sz="1600" dirty="0"/>
          </a:p>
        </p:txBody>
      </p:sp>
    </p:spTree>
    <p:extLst>
      <p:ext uri="{BB962C8B-B14F-4D97-AF65-F5344CB8AC3E}">
        <p14:creationId xmlns:p14="http://schemas.microsoft.com/office/powerpoint/2010/main" val="35507997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F6ED82F-8AF2-8B3F-2F90-75123D96E6F0}"/>
              </a:ext>
            </a:extLst>
          </p:cNvPr>
          <p:cNvSpPr txBox="1"/>
          <p:nvPr/>
        </p:nvSpPr>
        <p:spPr>
          <a:xfrm>
            <a:off x="316992" y="556873"/>
            <a:ext cx="11558016" cy="4801314"/>
          </a:xfrm>
          <a:prstGeom prst="rect">
            <a:avLst/>
          </a:prstGeom>
          <a:noFill/>
          <a:ln w="38100">
            <a:solidFill>
              <a:srgbClr val="0000FF"/>
            </a:solidFill>
          </a:ln>
        </p:spPr>
        <p:txBody>
          <a:bodyPr wrap="square">
            <a:spAutoFit/>
          </a:bodyPr>
          <a:lstStyle/>
          <a:p>
            <a:pPr algn="just"/>
            <a:r>
              <a:rPr lang="he-IL" b="1" dirty="0"/>
              <a:t>(ירמיהו לג, י-יא). בשעת קבורה שמים קומץ עפר של ארץ ישראל לצורך קבורת המת. להוציא מת מן האדמה אסור בדרך כלל לפי דתנו, אבל לצורך קבורתו בארץ ישראל, לא רק שמותר לעשות זאת, אלא מצווה לעשות כך.  בכל מקום שיהודי מתפלל הוא מכוון את פניו כלפי ירושלים. </a:t>
            </a:r>
          </a:p>
          <a:p>
            <a:pPr algn="just"/>
            <a:r>
              <a:rPr lang="he-IL" b="1" dirty="0"/>
              <a:t>בסידור התפילה שלנו, בתפילות ובברכות, תופסים מקום מרכזי ציון וירושלים </a:t>
            </a:r>
            <a:r>
              <a:rPr lang="he-IL" dirty="0"/>
              <a:t>והתפילה לקיבוץ גלויות ובנין ירושלים. היהודי הנאמן מתעורר בחצות הלילה ויושב על הארץ כשראשו מכוסה עפר, ומתאבל על חורבן ירושלים ומתפלל להחזרת כבודה. בתפילות של דבקות מיסטית מתוארת ציון כאם המצפה לבניה הפזורים, וכאלמנה הממאנת </a:t>
            </a:r>
            <a:r>
              <a:rPr lang="he-IL" dirty="0" err="1"/>
              <a:t>להינחם</a:t>
            </a:r>
            <a:r>
              <a:rPr lang="he-IL" dirty="0"/>
              <a:t>. "לשנה הבאה בירושלים" מסיים את הטקס החגיגי של ליל הסדר בחג הפסח וביום הכיפורים. בארצות רחוקות מתפללים לגשם ולטל שארץ ישראל זקוקה להם. האישיות הגדולה ביותר שלנו לאחר תקופת התלמוד, הרמב"ם, קובע,  כי תוקף הלוח היהודי המחייב את כל היהודים בתפוצותיהם, מקורו בישוב העברי בארץ ישראל הממשיך להיות המרכז הדתי של העם. לפי דין ישראל יכול איש או </a:t>
            </a:r>
            <a:r>
              <a:rPr lang="he-IL" dirty="0" err="1"/>
              <a:t>אשה</a:t>
            </a:r>
            <a:r>
              <a:rPr lang="he-IL" dirty="0"/>
              <a:t> בישראל לחייב את בן זוגו, או בת זוגו לעלות לארץ ישראל...</a:t>
            </a:r>
          </a:p>
          <a:p>
            <a:pPr algn="just"/>
            <a:r>
              <a:rPr lang="he-IL" dirty="0"/>
              <a:t> </a:t>
            </a:r>
          </a:p>
          <a:p>
            <a:pPr algn="just"/>
            <a:r>
              <a:rPr lang="he-IL" dirty="0"/>
              <a:t>כשבשנת 1937 הוציאה הוועדה המלכותית, בהצעת החלוקה, את ירושלים מכלל האזור של המדינה היהודית, מסר הארכיהגמון המנוח, ד"ר </a:t>
            </a:r>
            <a:r>
              <a:rPr lang="he-IL" dirty="0" err="1"/>
              <a:t>לאנג</a:t>
            </a:r>
            <a:r>
              <a:rPr lang="he-IL" dirty="0"/>
              <a:t>, הודעה בבית הלורדים, וממנה אני רוצה לצטט כאן: </a:t>
            </a:r>
          </a:p>
          <a:p>
            <a:pPr algn="just"/>
            <a:r>
              <a:rPr lang="he-IL" b="1" dirty="0"/>
              <a:t>"יש נקודה אחת שבה לדעתי יש ליהודים טענות מוצדקות לגבי הצעות שהוצעו ע"י הוועדה המלכותית. זהו מצבה של ירושלים. נראה לי קשה ביותר להצדיק את הגשמת האידיאלים של הציונות ע"י הוצאתה ממקום כל שהוא בציון. הכיצד נוכל לא להיות תמימי-דעים בעניין זה עם היהודים? אנו כולנו יודעים את החלטתם מימים, את קינתם ואת תשובתם: "אם אשכחך ירושלם תשכח ימיני" - אין הם יכולים לשכוח את ירושלים"! </a:t>
            </a:r>
          </a:p>
        </p:txBody>
      </p:sp>
      <p:sp>
        <p:nvSpPr>
          <p:cNvPr id="6" name="תיבת טקסט 5">
            <a:extLst>
              <a:ext uri="{FF2B5EF4-FFF2-40B4-BE49-F238E27FC236}">
                <a16:creationId xmlns:a16="http://schemas.microsoft.com/office/drawing/2014/main" id="{53C15F56-9DEE-8F2C-165D-29B043D606EF}"/>
              </a:ext>
            </a:extLst>
          </p:cNvPr>
          <p:cNvSpPr txBox="1"/>
          <p:nvPr/>
        </p:nvSpPr>
        <p:spPr>
          <a:xfrm>
            <a:off x="164592" y="4681834"/>
            <a:ext cx="5312664" cy="283283"/>
          </a:xfrm>
          <a:prstGeom prst="rect">
            <a:avLst/>
          </a:prstGeom>
          <a:noFill/>
        </p:spPr>
        <p:txBody>
          <a:bodyPr wrap="square">
            <a:spAutoFit/>
          </a:bodyPr>
          <a:lstStyle/>
          <a:p>
            <a:pPr algn="ctr" rtl="1">
              <a:lnSpc>
                <a:spcPts val="1300"/>
              </a:lnSpc>
              <a:spcBef>
                <a:spcPts val="1200"/>
              </a:spcBef>
              <a:spcAft>
                <a:spcPts val="400"/>
              </a:spcAft>
            </a:pPr>
            <a:r>
              <a:rPr lang="he-IL" sz="1800" b="1" dirty="0">
                <a:effectLst/>
                <a:latin typeface="Arial" panose="020B0604020202020204" pitchFamily="34" charset="0"/>
                <a:cs typeface="David" panose="020E0502060401010101" pitchFamily="34" charset="-79"/>
              </a:rPr>
              <a:t>                  </a:t>
            </a:r>
            <a:endParaRPr lang="he-IL" dirty="0"/>
          </a:p>
        </p:txBody>
      </p:sp>
      <p:sp>
        <p:nvSpPr>
          <p:cNvPr id="4" name="תיבת טקסט 3">
            <a:extLst>
              <a:ext uri="{FF2B5EF4-FFF2-40B4-BE49-F238E27FC236}">
                <a16:creationId xmlns:a16="http://schemas.microsoft.com/office/drawing/2014/main" id="{356977D9-8E04-FED5-FDBB-56D1B89D4A28}"/>
              </a:ext>
            </a:extLst>
          </p:cNvPr>
          <p:cNvSpPr txBox="1"/>
          <p:nvPr/>
        </p:nvSpPr>
        <p:spPr>
          <a:xfrm>
            <a:off x="-118872" y="5486506"/>
            <a:ext cx="9976104" cy="283283"/>
          </a:xfrm>
          <a:prstGeom prst="rect">
            <a:avLst/>
          </a:prstGeom>
          <a:noFill/>
        </p:spPr>
        <p:txBody>
          <a:bodyPr wrap="square">
            <a:spAutoFit/>
          </a:bodyPr>
          <a:lstStyle/>
          <a:p>
            <a:pPr algn="ctr" rtl="1">
              <a:lnSpc>
                <a:spcPts val="1300"/>
              </a:lnSpc>
              <a:spcBef>
                <a:spcPts val="1200"/>
              </a:spcBef>
              <a:spcAft>
                <a:spcPts val="400"/>
              </a:spcAft>
            </a:pPr>
            <a:r>
              <a:rPr lang="he-IL" sz="1800" b="1" dirty="0">
                <a:effectLst/>
                <a:latin typeface="Arial" panose="020B0604020202020204" pitchFamily="34" charset="0"/>
                <a:cs typeface="David" panose="020E0502060401010101" pitchFamily="34" charset="-79"/>
              </a:rPr>
              <a:t>מעדותו בפני ועדת החקירה המיוחדת של האו"ם לענייני ארץ ישראל (אונסקו"פ), </a:t>
            </a: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ירושלים, כ"ב בתמוז תש"ז </a:t>
            </a:r>
            <a:endParaRPr lang="he-IL" dirty="0"/>
          </a:p>
        </p:txBody>
      </p:sp>
    </p:spTree>
    <p:extLst>
      <p:ext uri="{BB962C8B-B14F-4D97-AF65-F5344CB8AC3E}">
        <p14:creationId xmlns:p14="http://schemas.microsoft.com/office/powerpoint/2010/main" val="972126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3C0F0CD3-01A3-194A-07C0-F1D92EC30732}"/>
              </a:ext>
            </a:extLst>
          </p:cNvPr>
          <p:cNvPicPr>
            <a:picLocks noChangeAspect="1"/>
          </p:cNvPicPr>
          <p:nvPr/>
        </p:nvPicPr>
        <p:blipFill>
          <a:blip r:embed="rId2"/>
          <a:stretch>
            <a:fillRect/>
          </a:stretch>
        </p:blipFill>
        <p:spPr>
          <a:xfrm>
            <a:off x="5597230" y="615654"/>
            <a:ext cx="6013097" cy="6124451"/>
          </a:xfrm>
          <a:prstGeom prst="rect">
            <a:avLst/>
          </a:prstGeom>
          <a:ln w="38100">
            <a:solidFill>
              <a:srgbClr val="0000FF"/>
            </a:solidFill>
          </a:ln>
        </p:spPr>
      </p:pic>
      <p:pic>
        <p:nvPicPr>
          <p:cNvPr id="9" name="תמונה 8">
            <a:extLst>
              <a:ext uri="{FF2B5EF4-FFF2-40B4-BE49-F238E27FC236}">
                <a16:creationId xmlns:a16="http://schemas.microsoft.com/office/drawing/2014/main" id="{646E8409-D5D8-8038-E99B-7A839E63A2F9}"/>
              </a:ext>
            </a:extLst>
          </p:cNvPr>
          <p:cNvPicPr>
            <a:picLocks noChangeAspect="1"/>
          </p:cNvPicPr>
          <p:nvPr/>
        </p:nvPicPr>
        <p:blipFill>
          <a:blip r:embed="rId3"/>
          <a:stretch>
            <a:fillRect/>
          </a:stretch>
        </p:blipFill>
        <p:spPr>
          <a:xfrm>
            <a:off x="1368223" y="379364"/>
            <a:ext cx="3341965" cy="6124451"/>
          </a:xfrm>
          <a:prstGeom prst="rect">
            <a:avLst/>
          </a:prstGeom>
          <a:ln w="38100">
            <a:solidFill>
              <a:srgbClr val="0000FF"/>
            </a:solidFill>
          </a:ln>
        </p:spPr>
      </p:pic>
      <p:sp>
        <p:nvSpPr>
          <p:cNvPr id="10" name="תיבת טקסט 9">
            <a:extLst>
              <a:ext uri="{FF2B5EF4-FFF2-40B4-BE49-F238E27FC236}">
                <a16:creationId xmlns:a16="http://schemas.microsoft.com/office/drawing/2014/main" id="{278B0415-6BF1-44F4-788D-90A9E0E1D9C6}"/>
              </a:ext>
            </a:extLst>
          </p:cNvPr>
          <p:cNvSpPr txBox="1"/>
          <p:nvPr/>
        </p:nvSpPr>
        <p:spPr>
          <a:xfrm>
            <a:off x="1223096" y="6503815"/>
            <a:ext cx="1919115" cy="338554"/>
          </a:xfrm>
          <a:prstGeom prst="rect">
            <a:avLst/>
          </a:prstGeom>
          <a:noFill/>
        </p:spPr>
        <p:txBody>
          <a:bodyPr wrap="none" rtlCol="1">
            <a:spAutoFit/>
          </a:bodyPr>
          <a:lstStyle/>
          <a:p>
            <a:r>
              <a:rPr lang="he-IL" sz="1600" b="1" dirty="0"/>
              <a:t>חרות, י"ג ניסן תש"ט</a:t>
            </a:r>
          </a:p>
        </p:txBody>
      </p:sp>
      <p:sp>
        <p:nvSpPr>
          <p:cNvPr id="3" name="תיבת טקסט 2">
            <a:extLst>
              <a:ext uri="{FF2B5EF4-FFF2-40B4-BE49-F238E27FC236}">
                <a16:creationId xmlns:a16="http://schemas.microsoft.com/office/drawing/2014/main" id="{EE5F9D76-98B2-CD76-3B24-3D84763DFA0A}"/>
              </a:ext>
            </a:extLst>
          </p:cNvPr>
          <p:cNvSpPr txBox="1"/>
          <p:nvPr/>
        </p:nvSpPr>
        <p:spPr>
          <a:xfrm>
            <a:off x="8603778" y="117895"/>
            <a:ext cx="3045714" cy="369332"/>
          </a:xfrm>
          <a:prstGeom prst="rect">
            <a:avLst/>
          </a:prstGeom>
          <a:solidFill>
            <a:srgbClr val="FFFF00"/>
          </a:solidFill>
          <a:ln w="38100">
            <a:solidFill>
              <a:srgbClr val="0000FF"/>
            </a:solidFill>
          </a:ln>
        </p:spPr>
        <p:txBody>
          <a:bodyPr wrap="square">
            <a:spAutoFit/>
          </a:bodyPr>
          <a:lstStyle/>
          <a:p>
            <a:r>
              <a:rPr lang="he-IL" b="1" dirty="0">
                <a:solidFill>
                  <a:srgbClr val="FF0000"/>
                </a:solidFill>
              </a:rPr>
              <a:t>לְשָׁנָה הַבָּאָה בִּירוּשָׁלָיִם הַבְּנוּיָה.</a:t>
            </a:r>
          </a:p>
        </p:txBody>
      </p:sp>
    </p:spTree>
    <p:extLst>
      <p:ext uri="{BB962C8B-B14F-4D97-AF65-F5344CB8AC3E}">
        <p14:creationId xmlns:p14="http://schemas.microsoft.com/office/powerpoint/2010/main" val="3649035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D4BA6E76-6A08-0528-09A2-5B1D64320EAA}"/>
              </a:ext>
            </a:extLst>
          </p:cNvPr>
          <p:cNvSpPr txBox="1"/>
          <p:nvPr/>
        </p:nvSpPr>
        <p:spPr>
          <a:xfrm>
            <a:off x="310025" y="314357"/>
            <a:ext cx="11571949" cy="646331"/>
          </a:xfrm>
          <a:prstGeom prst="rect">
            <a:avLst/>
          </a:prstGeom>
          <a:solidFill>
            <a:srgbClr val="DAFFF1"/>
          </a:solidFill>
          <a:ln w="38100">
            <a:solidFill>
              <a:srgbClr val="0000FF"/>
            </a:solidFill>
          </a:ln>
        </p:spPr>
        <p:txBody>
          <a:bodyPr wrap="square">
            <a:spAutoFit/>
          </a:bodyPr>
          <a:lstStyle/>
          <a:p>
            <a:pPr algn="just"/>
            <a:r>
              <a:rPr lang="he-IL" b="1" dirty="0">
                <a:solidFill>
                  <a:srgbClr val="FF0000"/>
                </a:solidFill>
                <a:latin typeface="David" panose="020E0502060401010101" pitchFamily="34" charset="-79"/>
                <a:ea typeface="Times New Roman" panose="02020603050405020304" pitchFamily="18" charset="0"/>
                <a:cs typeface="David" panose="020E0502060401010101" pitchFamily="34" charset="-79"/>
              </a:rPr>
              <a:t>י"ג בכסלו תש"י (1949) </a:t>
            </a:r>
            <a:r>
              <a:rPr lang="he-IL" b="1" dirty="0">
                <a:latin typeface="David" panose="020E0502060401010101" pitchFamily="34" charset="-79"/>
                <a:ea typeface="Times New Roman" panose="02020603050405020304" pitchFamily="18" charset="0"/>
                <a:cs typeface="David" panose="020E0502060401010101" pitchFamily="34" charset="-79"/>
              </a:rPr>
              <a:t>– הרב הרצוג צעד בראש תהלוכה של רבבות מתושבי ירושלים, משכונת רוממה להר הרצל, כמחאה על החלטת האו"ם - שירושלים וסביבתה יהיו תחת משטר בין לאומי. </a:t>
            </a:r>
            <a:r>
              <a:rPr lang="he-IL" b="1" dirty="0">
                <a:solidFill>
                  <a:srgbClr val="0000FF"/>
                </a:solidFill>
                <a:latin typeface="David" panose="020E0502060401010101" pitchFamily="34" charset="-79"/>
                <a:ea typeface="Times New Roman" panose="02020603050405020304" pitchFamily="18" charset="0"/>
                <a:cs typeface="David" panose="020E0502060401010101" pitchFamily="34" charset="-79"/>
              </a:rPr>
              <a:t>שם הוא השביע את הקהל הרב - "אם אשכך ירושלם".</a:t>
            </a:r>
            <a:endParaRPr lang="en-US" b="1" dirty="0">
              <a:solidFill>
                <a:srgbClr val="0000FF"/>
              </a:solidFill>
              <a:latin typeface="David" panose="020E0502060401010101" pitchFamily="34" charset="-79"/>
              <a:ea typeface="Times New Roman" panose="02020603050405020304" pitchFamily="18" charset="0"/>
              <a:cs typeface="David" panose="020E0502060401010101" pitchFamily="34" charset="-79"/>
            </a:endParaRPr>
          </a:p>
        </p:txBody>
      </p:sp>
      <p:pic>
        <p:nvPicPr>
          <p:cNvPr id="2" name="תמונה 1">
            <a:extLst>
              <a:ext uri="{FF2B5EF4-FFF2-40B4-BE49-F238E27FC236}">
                <a16:creationId xmlns:a16="http://schemas.microsoft.com/office/drawing/2014/main" id="{EBA0EF68-4F70-65D1-8FDC-934809F95D03}"/>
              </a:ext>
            </a:extLst>
          </p:cNvPr>
          <p:cNvPicPr>
            <a:picLocks noChangeAspect="1"/>
          </p:cNvPicPr>
          <p:nvPr/>
        </p:nvPicPr>
        <p:blipFill>
          <a:blip r:embed="rId2"/>
          <a:stretch>
            <a:fillRect/>
          </a:stretch>
        </p:blipFill>
        <p:spPr>
          <a:xfrm>
            <a:off x="2207568" y="1628800"/>
            <a:ext cx="3645426" cy="3780192"/>
          </a:xfrm>
          <a:prstGeom prst="rect">
            <a:avLst/>
          </a:prstGeom>
          <a:ln w="38100">
            <a:solidFill>
              <a:srgbClr val="FF0000"/>
            </a:solidFill>
          </a:ln>
        </p:spPr>
      </p:pic>
      <p:pic>
        <p:nvPicPr>
          <p:cNvPr id="4" name="Picture 5" descr="32412D06">
            <a:extLst>
              <a:ext uri="{FF2B5EF4-FFF2-40B4-BE49-F238E27FC236}">
                <a16:creationId xmlns:a16="http://schemas.microsoft.com/office/drawing/2014/main" id="{9061955C-F2EB-089F-818C-7421A214F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4656" y="1314418"/>
            <a:ext cx="3514725" cy="5229225"/>
          </a:xfrm>
          <a:prstGeom prst="rect">
            <a:avLst/>
          </a:prstGeom>
          <a:noFill/>
          <a:ln w="38100">
            <a:solidFill>
              <a:srgbClr val="0000FF"/>
            </a:solidFill>
            <a:miter lim="800000"/>
            <a:headEnd/>
            <a:tailEnd/>
          </a:ln>
        </p:spPr>
      </p:pic>
      <p:sp>
        <p:nvSpPr>
          <p:cNvPr id="6" name="תיבת טקסט 5">
            <a:extLst>
              <a:ext uri="{FF2B5EF4-FFF2-40B4-BE49-F238E27FC236}">
                <a16:creationId xmlns:a16="http://schemas.microsoft.com/office/drawing/2014/main" id="{E5CE25DF-E7DE-78CB-A16E-4DCF68EBA0C0}"/>
              </a:ext>
            </a:extLst>
          </p:cNvPr>
          <p:cNvSpPr txBox="1"/>
          <p:nvPr/>
        </p:nvSpPr>
        <p:spPr>
          <a:xfrm>
            <a:off x="1625176" y="5468486"/>
            <a:ext cx="4830169" cy="338554"/>
          </a:xfrm>
          <a:prstGeom prst="rect">
            <a:avLst/>
          </a:prstGeom>
          <a:noFill/>
        </p:spPr>
        <p:txBody>
          <a:bodyPr wrap="none" rtlCol="1">
            <a:spAutoFit/>
          </a:bodyPr>
          <a:lstStyle/>
          <a:p>
            <a:r>
              <a:rPr lang="he-IL" sz="1600" b="1" dirty="0"/>
              <a:t>הרב הרצוג משביע את מנהיגי האומה ליד קברו של הרצל</a:t>
            </a:r>
          </a:p>
        </p:txBody>
      </p:sp>
    </p:spTree>
    <p:extLst>
      <p:ext uri="{BB962C8B-B14F-4D97-AF65-F5344CB8AC3E}">
        <p14:creationId xmlns:p14="http://schemas.microsoft.com/office/powerpoint/2010/main" val="1763140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B9B41165-68B6-CCE6-9A1B-FA3E188EBF93}"/>
              </a:ext>
            </a:extLst>
          </p:cNvPr>
          <p:cNvSpPr txBox="1"/>
          <p:nvPr/>
        </p:nvSpPr>
        <p:spPr>
          <a:xfrm>
            <a:off x="930728" y="978103"/>
            <a:ext cx="10330542" cy="3693319"/>
          </a:xfrm>
          <a:prstGeom prst="rect">
            <a:avLst/>
          </a:prstGeom>
          <a:noFill/>
          <a:ln w="38100">
            <a:solidFill>
              <a:srgbClr val="0000FF"/>
            </a:solidFill>
          </a:ln>
        </p:spPr>
        <p:txBody>
          <a:bodyPr wrap="square">
            <a:spAutoFit/>
          </a:bodyPr>
          <a:lstStyle/>
          <a:p>
            <a:pPr algn="just"/>
            <a:r>
              <a:rPr lang="he-IL" dirty="0"/>
              <a:t>כמה פעמים השמיעו שלוחנו באזני הוועדות הבין לאומיות את הדברים האלה: ירושלים היא לנו מה שלונדון היא לבריטניה, מה שמוסקבה היא לרוסיה, מה שפריז היא לצרפתים וכו' </a:t>
            </a:r>
            <a:r>
              <a:rPr lang="he-IL" dirty="0" err="1"/>
              <a:t>וכו</a:t>
            </a:r>
            <a:r>
              <a:rPr lang="he-IL" dirty="0"/>
              <a:t>. זה אמת, אבל אין זה ממצה את כל האמת. </a:t>
            </a:r>
            <a:r>
              <a:rPr lang="he-IL" b="1" dirty="0"/>
              <a:t>ירושלים לישראל היא </a:t>
            </a:r>
            <a:r>
              <a:rPr lang="he-IL" b="1" dirty="0" err="1"/>
              <a:t>הכל</a:t>
            </a:r>
            <a:r>
              <a:rPr lang="he-IL" b="1" dirty="0"/>
              <a:t>! העבר המזהיר, העתיד המרטט, האמונה באלוקי העולם, </a:t>
            </a:r>
            <a:r>
              <a:rPr lang="he-IL" b="1" dirty="0" err="1"/>
              <a:t>התקוה</a:t>
            </a:r>
            <a:r>
              <a:rPr lang="he-IL" b="1" dirty="0"/>
              <a:t> לתיקון העולם - </a:t>
            </a:r>
            <a:r>
              <a:rPr lang="he-IL" b="1" dirty="0" err="1"/>
              <a:t>הכל</a:t>
            </a:r>
            <a:r>
              <a:rPr lang="he-IL" b="1" dirty="0"/>
              <a:t> כרוך </a:t>
            </a:r>
            <a:r>
              <a:rPr lang="he-IL" b="1" dirty="0" err="1"/>
              <a:t>במלת</a:t>
            </a:r>
            <a:r>
              <a:rPr lang="he-IL" b="1" dirty="0"/>
              <a:t> הקסם: "ירושלים"!</a:t>
            </a:r>
            <a:r>
              <a:rPr lang="he-IL" dirty="0"/>
              <a:t> השם הזה מקבל בתוכו את האומה כולה, על כל קדשיה, על כל עתידותיה, על כל חזונה, על כל ההוד והשגב והשיא האצור בנשמתה, מימי אביה הראשון אברהם, בהגיחו ממחשכי אור כשדים לאור ההיסטוריה הישראלית, בתחילת </a:t>
            </a:r>
            <a:r>
              <a:rPr lang="he-IL" dirty="0" err="1"/>
              <a:t>ריקומה</a:t>
            </a:r>
            <a:r>
              <a:rPr lang="he-IL" dirty="0"/>
              <a:t> בארץ הקודש </a:t>
            </a:r>
            <a:r>
              <a:rPr lang="he-IL" dirty="0" err="1"/>
              <a:t>הלזאת</a:t>
            </a:r>
            <a:r>
              <a:rPr lang="he-IL" dirty="0"/>
              <a:t>. </a:t>
            </a:r>
          </a:p>
          <a:p>
            <a:pPr algn="just"/>
            <a:r>
              <a:rPr lang="he-IL" dirty="0"/>
              <a:t>בתורת משה אין אתה מוצא את השם הזה "ירושלים" במפורש. </a:t>
            </a:r>
            <a:r>
              <a:rPr lang="he-IL" b="1" dirty="0"/>
              <a:t>אבל בנביאים ובכתובים, אין לך שם עצם אחר ההולך ונשנה כל כך פעמים רבות, כירושלים.</a:t>
            </a:r>
            <a:r>
              <a:rPr lang="he-IL" dirty="0"/>
              <a:t> ואף בתורת משה "ירושלים" כבר מופיעה, אך בשמה הקדום, "שלם": "ומלכי-צדק מלך שלם הוציא לחם ויין והוא כהן לא-ל עליון" (בראשית יד, </a:t>
            </a:r>
            <a:r>
              <a:rPr lang="he-IL" dirty="0" err="1"/>
              <a:t>יח</a:t>
            </a:r>
            <a:r>
              <a:rPr lang="he-IL" dirty="0"/>
              <a:t>). מלך שלם שהיא ירושלים - כתרגום [אונקלוס],: "מלך שלם", "</a:t>
            </a:r>
            <a:r>
              <a:rPr lang="he-IL" dirty="0" err="1"/>
              <a:t>מלכא</a:t>
            </a:r>
            <a:r>
              <a:rPr lang="he-IL" dirty="0"/>
              <a:t> </a:t>
            </a:r>
            <a:r>
              <a:rPr lang="he-IL" dirty="0" err="1"/>
              <a:t>דירושלם</a:t>
            </a:r>
            <a:r>
              <a:rPr lang="he-IL" dirty="0"/>
              <a:t>" - מקדם את פני אבינו אברהם בברכה שהיא כל כך מאלפת: "ברוך אברם לא-ל עליון קנה שמים וארץ" (שם, </a:t>
            </a:r>
            <a:r>
              <a:rPr lang="he-IL" dirty="0" err="1"/>
              <a:t>יט</a:t>
            </a:r>
            <a:r>
              <a:rPr lang="he-IL" dirty="0"/>
              <a:t>). וכן המשורר ברוח קודשו אומר: "ויהי בשלם סכו ומעונתו בציון" (תהלים </a:t>
            </a:r>
            <a:r>
              <a:rPr lang="he-IL" dirty="0" err="1"/>
              <a:t>עו</a:t>
            </a:r>
            <a:r>
              <a:rPr lang="he-IL" dirty="0"/>
              <a:t>, ג). והשם "שלם" הוראתו כפולה: שלום ושלמות כאחד, לאמור לך שאין מין האדם שלם, ואין עולמו שלם, עד שיתמלא </a:t>
            </a:r>
            <a:r>
              <a:rPr lang="he-IL" dirty="0" err="1"/>
              <a:t>חזון</a:t>
            </a:r>
            <a:r>
              <a:rPr lang="he-IL" dirty="0"/>
              <a:t> השלום העולמי. </a:t>
            </a:r>
          </a:p>
        </p:txBody>
      </p:sp>
      <p:sp>
        <p:nvSpPr>
          <p:cNvPr id="5" name="תיבת טקסט 4">
            <a:extLst>
              <a:ext uri="{FF2B5EF4-FFF2-40B4-BE49-F238E27FC236}">
                <a16:creationId xmlns:a16="http://schemas.microsoft.com/office/drawing/2014/main" id="{4F339D92-BC13-6C75-A029-6F8374FA6A5B}"/>
              </a:ext>
            </a:extLst>
          </p:cNvPr>
          <p:cNvSpPr txBox="1"/>
          <p:nvPr/>
        </p:nvSpPr>
        <p:spPr>
          <a:xfrm>
            <a:off x="4054873" y="320040"/>
            <a:ext cx="4082251" cy="338554"/>
          </a:xfrm>
          <a:prstGeom prst="rect">
            <a:avLst/>
          </a:prstGeom>
          <a:solidFill>
            <a:srgbClr val="FFFF00"/>
          </a:solidFill>
          <a:ln w="12700">
            <a:solidFill>
              <a:schemeClr val="tx1"/>
            </a:solidFill>
          </a:ln>
        </p:spPr>
        <p:txBody>
          <a:bodyPr wrap="square">
            <a:spAutoFit/>
          </a:bodyPr>
          <a:lstStyle/>
          <a:p>
            <a:r>
              <a:rPr lang="he-IL" sz="1600" b="1" dirty="0"/>
              <a:t>ירושלים עבור העם היהודי היא יותר מעיר בירה</a:t>
            </a:r>
          </a:p>
        </p:txBody>
      </p:sp>
      <p:sp>
        <p:nvSpPr>
          <p:cNvPr id="7" name="תיבת טקסט 6">
            <a:extLst>
              <a:ext uri="{FF2B5EF4-FFF2-40B4-BE49-F238E27FC236}">
                <a16:creationId xmlns:a16="http://schemas.microsoft.com/office/drawing/2014/main" id="{ABDC1AA9-F20A-388B-20F1-D51D15DF7384}"/>
              </a:ext>
            </a:extLst>
          </p:cNvPr>
          <p:cNvSpPr txBox="1"/>
          <p:nvPr/>
        </p:nvSpPr>
        <p:spPr>
          <a:xfrm>
            <a:off x="574113" y="4671422"/>
            <a:ext cx="3597728" cy="830997"/>
          </a:xfrm>
          <a:prstGeom prst="rect">
            <a:avLst/>
          </a:prstGeom>
          <a:noFill/>
        </p:spPr>
        <p:txBody>
          <a:bodyPr wrap="square">
            <a:spAutoFit/>
          </a:bodyPr>
          <a:lstStyle/>
          <a:p>
            <a:r>
              <a:rPr lang="he-IL" sz="1600" b="1" dirty="0"/>
              <a:t>נאום בחנוכת "בנייני האומה" בירושלים </a:t>
            </a:r>
          </a:p>
          <a:p>
            <a:r>
              <a:rPr lang="he-IL" sz="1600" b="1" dirty="0"/>
              <a:t>במהלך כינוס הקונגרס הציוני </a:t>
            </a:r>
            <a:r>
              <a:rPr lang="he-IL" sz="1600" b="1" dirty="0" err="1"/>
              <a:t>הכ"ד</a:t>
            </a:r>
            <a:r>
              <a:rPr lang="he-IL" sz="1600" b="1" dirty="0"/>
              <a:t>,</a:t>
            </a:r>
          </a:p>
          <a:p>
            <a:r>
              <a:rPr lang="he-IL" sz="1600" b="1" dirty="0"/>
              <a:t>אייר תשט"ז</a:t>
            </a:r>
          </a:p>
        </p:txBody>
      </p:sp>
    </p:spTree>
    <p:extLst>
      <p:ext uri="{BB962C8B-B14F-4D97-AF65-F5344CB8AC3E}">
        <p14:creationId xmlns:p14="http://schemas.microsoft.com/office/powerpoint/2010/main" val="19080083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019E3740-834C-0C22-4745-892AF0B62E81}"/>
              </a:ext>
            </a:extLst>
          </p:cNvPr>
          <p:cNvSpPr txBox="1"/>
          <p:nvPr/>
        </p:nvSpPr>
        <p:spPr>
          <a:xfrm>
            <a:off x="255815" y="1470975"/>
            <a:ext cx="11680370" cy="3139321"/>
          </a:xfrm>
          <a:prstGeom prst="rect">
            <a:avLst/>
          </a:prstGeom>
          <a:noFill/>
          <a:ln w="38100">
            <a:solidFill>
              <a:srgbClr val="0000FF"/>
            </a:solidFill>
          </a:ln>
        </p:spPr>
        <p:txBody>
          <a:bodyPr wrap="square">
            <a:spAutoFit/>
          </a:bodyPr>
          <a:lstStyle/>
          <a:p>
            <a:pPr algn="just"/>
            <a:r>
              <a:rPr lang="he-IL" dirty="0"/>
              <a:t>ואותה ירושלים המתקוממת היום מחרבותיה; ואותה ירושלים, שהיא כבר כיום הזה המרכז הרוחני של היהדות כולה, והיא כבר בדרך להיות גם הבירה הממלכתית של ישראל; אותה ירושלים אשר אליה קורא הנביא: "פצחו רננו...חרבות ירושלם כי נחם ה'...גאל ירושלם"; אותה ירושלים ששמה שלום, היא כבר עכשיו מרימה בכוח קולה, אל שתי הקבוצות הראשיות של עמי התרבות - הקבוצה האמריקאית והקבוצה הרוסית  - לאמור: שמעו עמים כולם, השמרו ברוחכם ואל תבגדו בשאיפה הכי קדושה של מבחר האנושות, הקריבו את השנאה ואת הקנאה ואת </a:t>
            </a:r>
            <a:r>
              <a:rPr lang="he-IL" dirty="0" err="1"/>
              <a:t>התאוה</a:t>
            </a:r>
            <a:r>
              <a:rPr lang="he-IL" dirty="0"/>
              <a:t> על מזבח השלום העולמי. "הלוא אב אחד </a:t>
            </a:r>
            <a:r>
              <a:rPr lang="he-IL" dirty="0" err="1"/>
              <a:t>לכלנו</a:t>
            </a:r>
            <a:r>
              <a:rPr lang="he-IL" dirty="0"/>
              <a:t> הלוא א-ל אחד בראנו" (מלאכי </a:t>
            </a:r>
            <a:r>
              <a:rPr lang="he-IL" dirty="0" err="1"/>
              <a:t>ב,י</a:t>
            </a:r>
            <a:r>
              <a:rPr lang="he-IL" dirty="0"/>
              <a:t>), אל נא תביאו על האנושות האומללה מבול של אש, של דם ושל דמע, אשר כמוהו עוד לא היה מיום ברוא אלוקים אדם על הארץ! היוועדו יחדיו, עוצו עצה, ולא תופר, דברו דבר, ויקום, להסיר מעל המין האנושי חרפת עולם! הסירו מעליה לעולמים אותה החרפה הצורבת, חרפת הרצחנות הסיטונית, החוקית, ששמה - מלחמה! כולכם יחד השליכו תהומה את פצצות האטום שלכם- כולן, ופתחו מפנה חדש! פצלו, פתחו את האטום האל-הי, הרוחני, המוסרי, הנבואי, הצפון במעמקי הנשמה האנושית, וכולכם יחד יִצרו פצצה אדירה לפוצץ את הרשע, את השנאה ואת הקנאה ואת </a:t>
            </a:r>
            <a:r>
              <a:rPr lang="he-IL" dirty="0" err="1"/>
              <a:t>התאוה</a:t>
            </a:r>
            <a:r>
              <a:rPr lang="he-IL" dirty="0"/>
              <a:t>, אבות הטומאה המבישה של שפיכת דם בני אדם נקיים!, וכדברי החוזה דניאל (ט, כד) על קץ הימים: "לכלא הפשע ולחתם חטאות ולכפר </a:t>
            </a:r>
            <a:r>
              <a:rPr lang="he-IL" dirty="0" err="1"/>
              <a:t>עון</a:t>
            </a:r>
            <a:r>
              <a:rPr lang="he-IL" dirty="0"/>
              <a:t> ולהביא צדק עלמים" - להכין ולכונן את השלום העולמי הנצחי.</a:t>
            </a:r>
          </a:p>
        </p:txBody>
      </p:sp>
      <p:sp>
        <p:nvSpPr>
          <p:cNvPr id="5" name="תיבת טקסט 4">
            <a:extLst>
              <a:ext uri="{FF2B5EF4-FFF2-40B4-BE49-F238E27FC236}">
                <a16:creationId xmlns:a16="http://schemas.microsoft.com/office/drawing/2014/main" id="{73478BE4-CD93-0A09-0916-8D13BA86B98A}"/>
              </a:ext>
            </a:extLst>
          </p:cNvPr>
          <p:cNvSpPr txBox="1"/>
          <p:nvPr/>
        </p:nvSpPr>
        <p:spPr>
          <a:xfrm>
            <a:off x="3597728" y="639978"/>
            <a:ext cx="4974336" cy="338554"/>
          </a:xfrm>
          <a:prstGeom prst="rect">
            <a:avLst/>
          </a:prstGeom>
          <a:solidFill>
            <a:srgbClr val="FFFF00"/>
          </a:solidFill>
          <a:ln w="12700">
            <a:solidFill>
              <a:schemeClr val="tx1"/>
            </a:solidFill>
          </a:ln>
        </p:spPr>
        <p:txBody>
          <a:bodyPr wrap="square">
            <a:spAutoFit/>
          </a:bodyPr>
          <a:lstStyle/>
          <a:p>
            <a:r>
              <a:rPr lang="he-IL" sz="1600" b="1" dirty="0"/>
              <a:t>קריאה מירושלים לארה"ב ורוסיה - הפסיקו את המלחמות!</a:t>
            </a:r>
          </a:p>
        </p:txBody>
      </p:sp>
      <p:sp>
        <p:nvSpPr>
          <p:cNvPr id="6" name="תיבת טקסט 5">
            <a:extLst>
              <a:ext uri="{FF2B5EF4-FFF2-40B4-BE49-F238E27FC236}">
                <a16:creationId xmlns:a16="http://schemas.microsoft.com/office/drawing/2014/main" id="{6D3086CF-4E79-3A69-7526-7FE5D9801925}"/>
              </a:ext>
            </a:extLst>
          </p:cNvPr>
          <p:cNvSpPr txBox="1"/>
          <p:nvPr/>
        </p:nvSpPr>
        <p:spPr>
          <a:xfrm>
            <a:off x="0" y="4610296"/>
            <a:ext cx="3597728" cy="830997"/>
          </a:xfrm>
          <a:prstGeom prst="rect">
            <a:avLst/>
          </a:prstGeom>
          <a:noFill/>
        </p:spPr>
        <p:txBody>
          <a:bodyPr wrap="square">
            <a:spAutoFit/>
          </a:bodyPr>
          <a:lstStyle/>
          <a:p>
            <a:r>
              <a:rPr lang="he-IL" sz="1600" b="1" dirty="0"/>
              <a:t>נאום בחנוכת "בנייני האומה" בירושלים </a:t>
            </a:r>
          </a:p>
          <a:p>
            <a:r>
              <a:rPr lang="he-IL" sz="1600" b="1" dirty="0"/>
              <a:t>במהלך כינוס הקונגרס הציוני </a:t>
            </a:r>
            <a:r>
              <a:rPr lang="he-IL" sz="1600" b="1" dirty="0" err="1"/>
              <a:t>הכ"ד</a:t>
            </a:r>
            <a:r>
              <a:rPr lang="he-IL" sz="1600" b="1" dirty="0"/>
              <a:t>,</a:t>
            </a:r>
          </a:p>
          <a:p>
            <a:r>
              <a:rPr lang="he-IL" sz="1600" b="1" dirty="0"/>
              <a:t>אייר תשט"ז</a:t>
            </a:r>
          </a:p>
        </p:txBody>
      </p:sp>
    </p:spTree>
    <p:extLst>
      <p:ext uri="{BB962C8B-B14F-4D97-AF65-F5344CB8AC3E}">
        <p14:creationId xmlns:p14="http://schemas.microsoft.com/office/powerpoint/2010/main" val="72969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235C583A-24F4-64F8-E39F-6E2FA57DF82B}"/>
              </a:ext>
            </a:extLst>
          </p:cNvPr>
          <p:cNvPicPr>
            <a:picLocks noChangeAspect="1"/>
          </p:cNvPicPr>
          <p:nvPr/>
        </p:nvPicPr>
        <p:blipFill>
          <a:blip r:embed="rId2"/>
          <a:srcRect l="51013" t="13933" r="1329"/>
          <a:stretch/>
        </p:blipFill>
        <p:spPr>
          <a:xfrm>
            <a:off x="3427992" y="603153"/>
            <a:ext cx="2800723" cy="6092056"/>
          </a:xfrm>
          <a:prstGeom prst="rect">
            <a:avLst/>
          </a:prstGeom>
          <a:ln w="38100">
            <a:solidFill>
              <a:srgbClr val="0000FF"/>
            </a:solidFill>
          </a:ln>
        </p:spPr>
      </p:pic>
      <p:pic>
        <p:nvPicPr>
          <p:cNvPr id="5" name="תמונה 4">
            <a:extLst>
              <a:ext uri="{FF2B5EF4-FFF2-40B4-BE49-F238E27FC236}">
                <a16:creationId xmlns:a16="http://schemas.microsoft.com/office/drawing/2014/main" id="{5F806B54-95D1-FD55-9765-38B938E43D03}"/>
              </a:ext>
            </a:extLst>
          </p:cNvPr>
          <p:cNvPicPr>
            <a:picLocks noChangeAspect="1"/>
          </p:cNvPicPr>
          <p:nvPr/>
        </p:nvPicPr>
        <p:blipFill>
          <a:blip r:embed="rId2"/>
          <a:srcRect l="2341" t="12762" r="50000" b="76165"/>
          <a:stretch/>
        </p:blipFill>
        <p:spPr>
          <a:xfrm>
            <a:off x="210825" y="5303520"/>
            <a:ext cx="3076979" cy="861134"/>
          </a:xfrm>
          <a:prstGeom prst="rect">
            <a:avLst/>
          </a:prstGeom>
          <a:ln w="38100">
            <a:solidFill>
              <a:srgbClr val="0000FF"/>
            </a:solidFill>
          </a:ln>
        </p:spPr>
      </p:pic>
      <p:sp>
        <p:nvSpPr>
          <p:cNvPr id="6" name="תיבת טקסט 5">
            <a:extLst>
              <a:ext uri="{FF2B5EF4-FFF2-40B4-BE49-F238E27FC236}">
                <a16:creationId xmlns:a16="http://schemas.microsoft.com/office/drawing/2014/main" id="{8106439D-5B8E-5963-2407-57636DCB7A40}"/>
              </a:ext>
            </a:extLst>
          </p:cNvPr>
          <p:cNvSpPr txBox="1"/>
          <p:nvPr/>
        </p:nvSpPr>
        <p:spPr>
          <a:xfrm>
            <a:off x="70637" y="6164654"/>
            <a:ext cx="2052072" cy="338554"/>
          </a:xfrm>
          <a:prstGeom prst="rect">
            <a:avLst/>
          </a:prstGeom>
          <a:noFill/>
        </p:spPr>
        <p:txBody>
          <a:bodyPr wrap="square" rtlCol="1">
            <a:spAutoFit/>
          </a:bodyPr>
          <a:lstStyle/>
          <a:p>
            <a:r>
              <a:rPr lang="he-IL" sz="1600" b="1" dirty="0"/>
              <a:t>הצפה, י"ד ניסן תשי"ב</a:t>
            </a:r>
          </a:p>
        </p:txBody>
      </p:sp>
      <p:sp>
        <p:nvSpPr>
          <p:cNvPr id="8" name="תיבת טקסט 7">
            <a:extLst>
              <a:ext uri="{FF2B5EF4-FFF2-40B4-BE49-F238E27FC236}">
                <a16:creationId xmlns:a16="http://schemas.microsoft.com/office/drawing/2014/main" id="{036160FC-A080-757D-CEDD-5C079C41CB63}"/>
              </a:ext>
            </a:extLst>
          </p:cNvPr>
          <p:cNvSpPr txBox="1"/>
          <p:nvPr/>
        </p:nvSpPr>
        <p:spPr>
          <a:xfrm>
            <a:off x="805394" y="95322"/>
            <a:ext cx="4778872" cy="338554"/>
          </a:xfrm>
          <a:prstGeom prst="rect">
            <a:avLst/>
          </a:prstGeom>
          <a:solidFill>
            <a:srgbClr val="FFFF00"/>
          </a:solidFill>
          <a:ln>
            <a:solidFill>
              <a:schemeClr val="tx1"/>
            </a:solidFill>
          </a:ln>
        </p:spPr>
        <p:txBody>
          <a:bodyPr wrap="none" rtlCol="1">
            <a:spAutoFit/>
          </a:bodyPr>
          <a:lstStyle/>
          <a:p>
            <a:r>
              <a:rPr lang="he-IL" sz="1600" b="1" dirty="0"/>
              <a:t>קושיות קשות בשנת הצנע הקשה בראשית שנות המדינה</a:t>
            </a:r>
          </a:p>
        </p:txBody>
      </p:sp>
      <p:pic>
        <p:nvPicPr>
          <p:cNvPr id="11" name="תמונה 10">
            <a:extLst>
              <a:ext uri="{FF2B5EF4-FFF2-40B4-BE49-F238E27FC236}">
                <a16:creationId xmlns:a16="http://schemas.microsoft.com/office/drawing/2014/main" id="{7BC0C2E1-F6E4-1825-B425-F47B074AB7AC}"/>
              </a:ext>
            </a:extLst>
          </p:cNvPr>
          <p:cNvPicPr>
            <a:picLocks noChangeAspect="1"/>
          </p:cNvPicPr>
          <p:nvPr/>
        </p:nvPicPr>
        <p:blipFill>
          <a:blip r:embed="rId3"/>
          <a:srcRect t="3817"/>
          <a:stretch/>
        </p:blipFill>
        <p:spPr>
          <a:xfrm>
            <a:off x="210825" y="603153"/>
            <a:ext cx="3064654" cy="4700367"/>
          </a:xfrm>
          <a:prstGeom prst="rect">
            <a:avLst/>
          </a:prstGeom>
          <a:ln w="38100">
            <a:solidFill>
              <a:srgbClr val="0000FF"/>
            </a:solidFill>
          </a:ln>
        </p:spPr>
      </p:pic>
      <p:sp>
        <p:nvSpPr>
          <p:cNvPr id="7" name="תיבת טקסט 6">
            <a:extLst>
              <a:ext uri="{FF2B5EF4-FFF2-40B4-BE49-F238E27FC236}">
                <a16:creationId xmlns:a16="http://schemas.microsoft.com/office/drawing/2014/main" id="{6DF68641-F25D-05E8-26C7-38790FCF000B}"/>
              </a:ext>
            </a:extLst>
          </p:cNvPr>
          <p:cNvSpPr txBox="1"/>
          <p:nvPr/>
        </p:nvSpPr>
        <p:spPr>
          <a:xfrm>
            <a:off x="6381228" y="173385"/>
            <a:ext cx="5472676" cy="3231654"/>
          </a:xfrm>
          <a:prstGeom prst="rect">
            <a:avLst/>
          </a:prstGeom>
          <a:solidFill>
            <a:srgbClr val="FFFF00"/>
          </a:solidFill>
          <a:ln w="38100">
            <a:solidFill>
              <a:srgbClr val="0000FF"/>
            </a:solidFill>
          </a:ln>
        </p:spPr>
        <p:txBody>
          <a:bodyPr wrap="square">
            <a:spAutoFit/>
          </a:bodyPr>
          <a:lstStyle/>
          <a:p>
            <a:r>
              <a:rPr lang="he-IL" sz="2400" b="1" i="0" dirty="0">
                <a:solidFill>
                  <a:srgbClr val="FF0000"/>
                </a:solidFill>
                <a:effectLst/>
                <a:latin typeface="Arial" panose="020B0604020202020204" pitchFamily="34" charset="0"/>
              </a:rPr>
              <a:t>מַגִּיד</a:t>
            </a:r>
            <a:endParaRPr lang="he-IL" sz="2400" b="1" dirty="0">
              <a:solidFill>
                <a:srgbClr val="FF0000"/>
              </a:solidFill>
              <a:latin typeface="Arial" panose="020B0604020202020204" pitchFamily="34" charset="0"/>
            </a:endParaRPr>
          </a:p>
          <a:p>
            <a:pPr lvl="0" rtl="0" eaLnBrk="0" fontAlgn="base" hangingPunct="0">
              <a:spcBef>
                <a:spcPct val="0"/>
              </a:spcBef>
              <a:spcAft>
                <a:spcPct val="0"/>
              </a:spcAft>
            </a:pPr>
            <a:r>
              <a:rPr lang="he-IL" altLang="he-IL" sz="1600" b="1" dirty="0">
                <a:solidFill>
                  <a:srgbClr val="202122"/>
                </a:solidFill>
                <a:latin typeface="David" panose="020E0502060401010101" pitchFamily="34" charset="-79"/>
                <a:cs typeface="David" panose="020E0502060401010101" pitchFamily="34" charset="-79"/>
              </a:rPr>
              <a:t>מֵסִיר הַקְּעָרָה מֵעַל הַשֻּׁלְחָן, </a:t>
            </a:r>
            <a:r>
              <a:rPr lang="he-IL" altLang="he-IL" sz="1600" b="1" dirty="0" err="1">
                <a:solidFill>
                  <a:srgbClr val="202122"/>
                </a:solidFill>
                <a:latin typeface="David" panose="020E0502060401010101" pitchFamily="34" charset="-79"/>
                <a:cs typeface="David" panose="020E0502060401010101" pitchFamily="34" charset="-79"/>
              </a:rPr>
              <a:t>מוֹזְגִין</a:t>
            </a:r>
            <a:r>
              <a:rPr lang="he-IL" altLang="he-IL" sz="1600" b="1" dirty="0">
                <a:solidFill>
                  <a:srgbClr val="202122"/>
                </a:solidFill>
                <a:latin typeface="David" panose="020E0502060401010101" pitchFamily="34" charset="-79"/>
                <a:cs typeface="David" panose="020E0502060401010101" pitchFamily="34" charset="-79"/>
              </a:rPr>
              <a:t> כּוֹס שֵׁנִי וְכַאן הַבֵּן (אוֹ אֶחָד מִן הַמְּסֻבִּים) שׁוֹאֵל:</a:t>
            </a:r>
            <a:endParaRPr lang="en-US" altLang="he-IL" sz="1600" b="1" dirty="0">
              <a:solidFill>
                <a:srgbClr val="202122"/>
              </a:solidFill>
              <a:latin typeface="David" panose="020E0502060401010101" pitchFamily="34" charset="-79"/>
              <a:cs typeface="David" panose="020E0502060401010101" pitchFamily="34" charset="-79"/>
            </a:endParaRPr>
          </a:p>
          <a:p>
            <a:pPr lvl="0" rtl="0" eaLnBrk="0" fontAlgn="base" hangingPunct="0">
              <a:spcBef>
                <a:spcPct val="0"/>
              </a:spcBef>
              <a:spcAft>
                <a:spcPct val="0"/>
              </a:spcAft>
            </a:pPr>
            <a:endParaRPr lang="he-IL" altLang="he-IL" b="1" dirty="0"/>
          </a:p>
          <a:p>
            <a:pPr lvl="0" rtl="0" eaLnBrk="0" fontAlgn="base" hangingPunct="0">
              <a:spcBef>
                <a:spcPct val="0"/>
              </a:spcBef>
              <a:spcAft>
                <a:spcPct val="0"/>
              </a:spcAft>
            </a:pPr>
            <a:r>
              <a:rPr lang="he-IL" altLang="he-IL" b="1" dirty="0">
                <a:solidFill>
                  <a:srgbClr val="0000FF"/>
                </a:solidFill>
                <a:latin typeface="David" panose="020E0502060401010101" pitchFamily="34" charset="-79"/>
                <a:cs typeface="David" panose="020E0502060401010101" pitchFamily="34" charset="-79"/>
              </a:rPr>
              <a:t>מַה נִּשְׁתַּנָה הַלַּיְלָה הַזֶּה מִכָּל הַלֵּילוֹת! </a:t>
            </a:r>
            <a:endParaRPr lang="he-IL" altLang="he-IL" b="1" dirty="0">
              <a:solidFill>
                <a:srgbClr val="0000FF"/>
              </a:solidFill>
            </a:endParaRPr>
          </a:p>
          <a:p>
            <a:pPr lvl="1" indent="-457200" rtl="0" eaLnBrk="0" fontAlgn="base" hangingPunct="0">
              <a:spcBef>
                <a:spcPct val="0"/>
              </a:spcBef>
              <a:spcAft>
                <a:spcPct val="0"/>
              </a:spcAft>
            </a:pPr>
            <a:r>
              <a:rPr lang="he-IL" altLang="he-IL" b="1" dirty="0">
                <a:solidFill>
                  <a:srgbClr val="202122"/>
                </a:solidFill>
                <a:latin typeface="David" panose="020E0502060401010101" pitchFamily="34" charset="-79"/>
                <a:cs typeface="David" panose="020E0502060401010101" pitchFamily="34" charset="-79"/>
              </a:rPr>
              <a:t>שֶׁבְּכָל הַלֵּילוֹת אָנוּ </a:t>
            </a:r>
            <a:r>
              <a:rPr lang="he-IL" altLang="he-IL" b="1" dirty="0" err="1">
                <a:solidFill>
                  <a:srgbClr val="202122"/>
                </a:solidFill>
                <a:latin typeface="David" panose="020E0502060401010101" pitchFamily="34" charset="-79"/>
                <a:cs typeface="David" panose="020E0502060401010101" pitchFamily="34" charset="-79"/>
              </a:rPr>
              <a:t>אוֹכְלִין</a:t>
            </a:r>
            <a:r>
              <a:rPr lang="he-IL" altLang="he-IL" b="1" dirty="0">
                <a:solidFill>
                  <a:srgbClr val="202122"/>
                </a:solidFill>
                <a:latin typeface="David" panose="020E0502060401010101" pitchFamily="34" charset="-79"/>
                <a:cs typeface="David" panose="020E0502060401010101" pitchFamily="34" charset="-79"/>
              </a:rPr>
              <a:t> חָמֵץ וּמַצָּה, הַלַּיְלָה הַזֶּה - כֻּלּוֹ מַצָּה!?</a:t>
            </a:r>
          </a:p>
          <a:p>
            <a:pPr lvl="1" indent="-457200" rtl="0" eaLnBrk="0" fontAlgn="base" hangingPunct="0">
              <a:spcBef>
                <a:spcPct val="0"/>
              </a:spcBef>
              <a:spcAft>
                <a:spcPct val="0"/>
              </a:spcAft>
            </a:pPr>
            <a:r>
              <a:rPr lang="he-IL" altLang="he-IL" b="1" dirty="0">
                <a:solidFill>
                  <a:srgbClr val="202122"/>
                </a:solidFill>
                <a:latin typeface="David" panose="020E0502060401010101" pitchFamily="34" charset="-79"/>
                <a:cs typeface="David" panose="020E0502060401010101" pitchFamily="34" charset="-79"/>
              </a:rPr>
              <a:t>שֶׁבְּכָל הַלֵּילוֹת אָנוּ </a:t>
            </a:r>
            <a:r>
              <a:rPr lang="he-IL" altLang="he-IL" b="1" dirty="0" err="1">
                <a:solidFill>
                  <a:srgbClr val="202122"/>
                </a:solidFill>
                <a:latin typeface="David" panose="020E0502060401010101" pitchFamily="34" charset="-79"/>
                <a:cs typeface="David" panose="020E0502060401010101" pitchFamily="34" charset="-79"/>
              </a:rPr>
              <a:t>אוֹכְלִין</a:t>
            </a:r>
            <a:r>
              <a:rPr lang="he-IL" altLang="he-IL" b="1" dirty="0">
                <a:solidFill>
                  <a:srgbClr val="202122"/>
                </a:solidFill>
                <a:latin typeface="David" panose="020E0502060401010101" pitchFamily="34" charset="-79"/>
                <a:cs typeface="David" panose="020E0502060401010101" pitchFamily="34" charset="-79"/>
              </a:rPr>
              <a:t> שְׁאָר יְרָקוֹת, - הַלַּיְלָה הַזֶּה מָרוֹר!?</a:t>
            </a:r>
          </a:p>
          <a:p>
            <a:pPr lvl="1" indent="-457200" rtl="0" eaLnBrk="0" fontAlgn="base" hangingPunct="0">
              <a:spcBef>
                <a:spcPct val="0"/>
              </a:spcBef>
              <a:spcAft>
                <a:spcPct val="0"/>
              </a:spcAft>
            </a:pPr>
            <a:r>
              <a:rPr lang="he-IL" altLang="he-IL" b="1" dirty="0">
                <a:solidFill>
                  <a:srgbClr val="202122"/>
                </a:solidFill>
                <a:latin typeface="David" panose="020E0502060401010101" pitchFamily="34" charset="-79"/>
                <a:cs typeface="David" panose="020E0502060401010101" pitchFamily="34" charset="-79"/>
              </a:rPr>
              <a:t>שֶׁבְּכָל הַלֵּילוֹת אֵין אָנוּ </a:t>
            </a:r>
            <a:r>
              <a:rPr lang="he-IL" altLang="he-IL" b="1" dirty="0" err="1">
                <a:solidFill>
                  <a:srgbClr val="202122"/>
                </a:solidFill>
                <a:latin typeface="David" panose="020E0502060401010101" pitchFamily="34" charset="-79"/>
                <a:cs typeface="David" panose="020E0502060401010101" pitchFamily="34" charset="-79"/>
              </a:rPr>
              <a:t>מַטְבִּילִין</a:t>
            </a:r>
            <a:r>
              <a:rPr lang="he-IL" altLang="he-IL" b="1" dirty="0">
                <a:solidFill>
                  <a:srgbClr val="202122"/>
                </a:solidFill>
                <a:latin typeface="David" panose="020E0502060401010101" pitchFamily="34" charset="-79"/>
                <a:cs typeface="David" panose="020E0502060401010101" pitchFamily="34" charset="-79"/>
              </a:rPr>
              <a:t> אֲפִילּוּ פַּעַם אֶחָת, - הַלַּיְלָה הַזֶּה שְׁתֵּי פְעָמִים!?</a:t>
            </a:r>
          </a:p>
          <a:p>
            <a:pPr lvl="1" indent="-457200" rtl="0" eaLnBrk="0" fontAlgn="base" hangingPunct="0">
              <a:spcBef>
                <a:spcPct val="0"/>
              </a:spcBef>
              <a:spcAft>
                <a:spcPct val="0"/>
              </a:spcAft>
            </a:pPr>
            <a:r>
              <a:rPr lang="he-IL" altLang="he-IL" b="1" dirty="0">
                <a:solidFill>
                  <a:srgbClr val="202122"/>
                </a:solidFill>
                <a:latin typeface="David" panose="020E0502060401010101" pitchFamily="34" charset="-79"/>
                <a:cs typeface="David" panose="020E0502060401010101" pitchFamily="34" charset="-79"/>
              </a:rPr>
              <a:t>שֶׁבְּכָל הַלֵּילוֹת אָנוּ </a:t>
            </a:r>
            <a:r>
              <a:rPr lang="he-IL" altLang="he-IL" b="1" dirty="0" err="1">
                <a:solidFill>
                  <a:srgbClr val="202122"/>
                </a:solidFill>
                <a:latin typeface="David" panose="020E0502060401010101" pitchFamily="34" charset="-79"/>
                <a:cs typeface="David" panose="020E0502060401010101" pitchFamily="34" charset="-79"/>
              </a:rPr>
              <a:t>אוֹכְלִין</a:t>
            </a:r>
            <a:r>
              <a:rPr lang="he-IL" altLang="he-IL" b="1" dirty="0">
                <a:solidFill>
                  <a:srgbClr val="202122"/>
                </a:solidFill>
                <a:latin typeface="David" panose="020E0502060401010101" pitchFamily="34" charset="-79"/>
                <a:cs typeface="David" panose="020E0502060401010101" pitchFamily="34" charset="-79"/>
              </a:rPr>
              <a:t> בֵּין </a:t>
            </a:r>
            <a:r>
              <a:rPr lang="he-IL" altLang="he-IL" b="1" dirty="0" err="1">
                <a:solidFill>
                  <a:srgbClr val="202122"/>
                </a:solidFill>
                <a:latin typeface="David" panose="020E0502060401010101" pitchFamily="34" charset="-79"/>
                <a:cs typeface="David" panose="020E0502060401010101" pitchFamily="34" charset="-79"/>
              </a:rPr>
              <a:t>יוֹשְׁבִין</a:t>
            </a:r>
            <a:r>
              <a:rPr lang="he-IL" altLang="he-IL" b="1" dirty="0">
                <a:solidFill>
                  <a:srgbClr val="202122"/>
                </a:solidFill>
                <a:latin typeface="David" panose="020E0502060401010101" pitchFamily="34" charset="-79"/>
                <a:cs typeface="David" panose="020E0502060401010101" pitchFamily="34" charset="-79"/>
              </a:rPr>
              <a:t> וּבֵין </a:t>
            </a:r>
            <a:r>
              <a:rPr lang="he-IL" altLang="he-IL" b="1" dirty="0" err="1">
                <a:solidFill>
                  <a:srgbClr val="202122"/>
                </a:solidFill>
                <a:latin typeface="David" panose="020E0502060401010101" pitchFamily="34" charset="-79"/>
                <a:cs typeface="David" panose="020E0502060401010101" pitchFamily="34" charset="-79"/>
              </a:rPr>
              <a:t>מְסֻבִּין</a:t>
            </a:r>
            <a:r>
              <a:rPr lang="he-IL" altLang="he-IL" b="1" dirty="0">
                <a:solidFill>
                  <a:srgbClr val="202122"/>
                </a:solidFill>
                <a:latin typeface="David" panose="020E0502060401010101" pitchFamily="34" charset="-79"/>
                <a:cs typeface="David" panose="020E0502060401010101" pitchFamily="34" charset="-79"/>
              </a:rPr>
              <a:t>, - הַלַּיְלָה הַזֶּה כֻּלָּנוּ </a:t>
            </a:r>
            <a:r>
              <a:rPr lang="he-IL" altLang="he-IL" b="1" dirty="0" err="1">
                <a:solidFill>
                  <a:srgbClr val="202122"/>
                </a:solidFill>
                <a:latin typeface="David" panose="020E0502060401010101" pitchFamily="34" charset="-79"/>
                <a:cs typeface="David" panose="020E0502060401010101" pitchFamily="34" charset="-79"/>
              </a:rPr>
              <a:t>מְסֻבִּין</a:t>
            </a:r>
            <a:r>
              <a:rPr lang="he-IL" altLang="he-IL" b="1" dirty="0">
                <a:solidFill>
                  <a:srgbClr val="202122"/>
                </a:solidFill>
                <a:latin typeface="David" panose="020E0502060401010101" pitchFamily="34" charset="-79"/>
                <a:cs typeface="David" panose="020E0502060401010101" pitchFamily="34" charset="-79"/>
              </a:rPr>
              <a:t>!?</a:t>
            </a:r>
          </a:p>
        </p:txBody>
      </p:sp>
      <p:sp>
        <p:nvSpPr>
          <p:cNvPr id="13" name="Rectangle 1">
            <a:extLst>
              <a:ext uri="{FF2B5EF4-FFF2-40B4-BE49-F238E27FC236}">
                <a16:creationId xmlns:a16="http://schemas.microsoft.com/office/drawing/2014/main" id="{F097C127-2B4E-3C20-2091-7BA7CAB7F303}"/>
              </a:ext>
            </a:extLst>
          </p:cNvPr>
          <p:cNvSpPr>
            <a:spLocks noChangeArrowheads="1"/>
          </p:cNvSpPr>
          <p:nvPr/>
        </p:nvSpPr>
        <p:spPr bwMode="auto">
          <a:xfrm>
            <a:off x="-232799" y="3960725"/>
            <a:ext cx="256464" cy="2128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9350" rIns="253920" bIns="1587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72939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A92226F-8DA0-BC91-3263-5FB6A81227CB}"/>
              </a:ext>
            </a:extLst>
          </p:cNvPr>
          <p:cNvPicPr>
            <a:picLocks noChangeAspect="1"/>
          </p:cNvPicPr>
          <p:nvPr/>
        </p:nvPicPr>
        <p:blipFill rotWithShape="1">
          <a:blip r:embed="rId2"/>
          <a:srcRect b="24665"/>
          <a:stretch/>
        </p:blipFill>
        <p:spPr>
          <a:xfrm rot="10800000">
            <a:off x="6212541" y="870533"/>
            <a:ext cx="5805271" cy="5459246"/>
          </a:xfrm>
          <a:prstGeom prst="rect">
            <a:avLst/>
          </a:prstGeom>
          <a:ln w="38100">
            <a:solidFill>
              <a:srgbClr val="0000FF"/>
            </a:solidFill>
          </a:ln>
        </p:spPr>
      </p:pic>
      <p:pic>
        <p:nvPicPr>
          <p:cNvPr id="5" name="תמונה 4">
            <a:extLst>
              <a:ext uri="{FF2B5EF4-FFF2-40B4-BE49-F238E27FC236}">
                <a16:creationId xmlns:a16="http://schemas.microsoft.com/office/drawing/2014/main" id="{AEC658F0-97D3-FBB5-8A54-F637E23A0930}"/>
              </a:ext>
            </a:extLst>
          </p:cNvPr>
          <p:cNvPicPr>
            <a:picLocks noChangeAspect="1"/>
          </p:cNvPicPr>
          <p:nvPr/>
        </p:nvPicPr>
        <p:blipFill>
          <a:blip r:embed="rId3"/>
          <a:srcRect b="76417"/>
          <a:stretch/>
        </p:blipFill>
        <p:spPr>
          <a:xfrm>
            <a:off x="775658" y="870533"/>
            <a:ext cx="5094869" cy="1828279"/>
          </a:xfrm>
          <a:prstGeom prst="rect">
            <a:avLst/>
          </a:prstGeom>
          <a:noFill/>
          <a:ln w="38100">
            <a:solidFill>
              <a:srgbClr val="0000FF"/>
            </a:solidFill>
          </a:ln>
        </p:spPr>
      </p:pic>
      <p:sp>
        <p:nvSpPr>
          <p:cNvPr id="6" name="תיבת טקסט 5">
            <a:extLst>
              <a:ext uri="{FF2B5EF4-FFF2-40B4-BE49-F238E27FC236}">
                <a16:creationId xmlns:a16="http://schemas.microsoft.com/office/drawing/2014/main" id="{35E3B7B5-A5A4-8ACA-B8F3-C622466A674C}"/>
              </a:ext>
            </a:extLst>
          </p:cNvPr>
          <p:cNvSpPr txBox="1"/>
          <p:nvPr/>
        </p:nvSpPr>
        <p:spPr>
          <a:xfrm>
            <a:off x="490458" y="2844225"/>
            <a:ext cx="5489003" cy="584775"/>
          </a:xfrm>
          <a:prstGeom prst="rect">
            <a:avLst/>
          </a:prstGeom>
          <a:noFill/>
        </p:spPr>
        <p:txBody>
          <a:bodyPr wrap="none" rtlCol="1">
            <a:spAutoFit/>
          </a:bodyPr>
          <a:lstStyle/>
          <a:p>
            <a:r>
              <a:rPr lang="he-IL" sz="1600" b="1" dirty="0"/>
              <a:t>           ברכה בפתיחת ישיבת הועד הפועל הציוני, י"ח אב תש"ח</a:t>
            </a:r>
          </a:p>
          <a:p>
            <a:r>
              <a:rPr lang="he-IL" sz="1600" b="1" dirty="0"/>
              <a:t>                         תחוקה לישראל על פי התורה, ג, עמ' 258-259 </a:t>
            </a:r>
          </a:p>
        </p:txBody>
      </p:sp>
      <p:sp>
        <p:nvSpPr>
          <p:cNvPr id="2" name="תיבת טקסט 1">
            <a:extLst>
              <a:ext uri="{FF2B5EF4-FFF2-40B4-BE49-F238E27FC236}">
                <a16:creationId xmlns:a16="http://schemas.microsoft.com/office/drawing/2014/main" id="{8116FF49-8088-7741-A773-D9B54CC43C06}"/>
              </a:ext>
            </a:extLst>
          </p:cNvPr>
          <p:cNvSpPr txBox="1"/>
          <p:nvPr/>
        </p:nvSpPr>
        <p:spPr>
          <a:xfrm>
            <a:off x="3676107" y="178390"/>
            <a:ext cx="4839786" cy="338554"/>
          </a:xfrm>
          <a:prstGeom prst="rect">
            <a:avLst/>
          </a:prstGeom>
          <a:solidFill>
            <a:srgbClr val="FFFF00"/>
          </a:solidFill>
          <a:ln>
            <a:solidFill>
              <a:schemeClr val="tx1"/>
            </a:solidFill>
          </a:ln>
        </p:spPr>
        <p:txBody>
          <a:bodyPr wrap="none" rtlCol="1">
            <a:spAutoFit/>
          </a:bodyPr>
          <a:lstStyle/>
          <a:p>
            <a:r>
              <a:rPr lang="he-IL" sz="1600" b="1" dirty="0"/>
              <a:t>"כי מציון תצא תורה ודבר ה' מירושלים" – לכל יושבי תבל</a:t>
            </a:r>
          </a:p>
        </p:txBody>
      </p:sp>
    </p:spTree>
    <p:extLst>
      <p:ext uri="{BB962C8B-B14F-4D97-AF65-F5344CB8AC3E}">
        <p14:creationId xmlns:p14="http://schemas.microsoft.com/office/powerpoint/2010/main" val="808115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4B6A-4B66-8078-B581-9D220CB4ABBD}"/>
            </a:ext>
          </a:extLst>
        </p:cNvPr>
        <p:cNvGrpSpPr/>
        <p:nvPr/>
      </p:nvGrpSpPr>
      <p:grpSpPr>
        <a:xfrm>
          <a:off x="0" y="0"/>
          <a:ext cx="0" cy="0"/>
          <a:chOff x="0" y="0"/>
          <a:chExt cx="0" cy="0"/>
        </a:xfrm>
      </p:grpSpPr>
      <p:pic>
        <p:nvPicPr>
          <p:cNvPr id="2" name="תמונה 1">
            <a:extLst>
              <a:ext uri="{FF2B5EF4-FFF2-40B4-BE49-F238E27FC236}">
                <a16:creationId xmlns:a16="http://schemas.microsoft.com/office/drawing/2014/main" id="{6671E7F8-5E91-D4C0-B8D8-2D1051DA4A45}"/>
              </a:ext>
            </a:extLst>
          </p:cNvPr>
          <p:cNvPicPr>
            <a:picLocks noChangeAspect="1"/>
          </p:cNvPicPr>
          <p:nvPr/>
        </p:nvPicPr>
        <p:blipFill rotWithShape="1">
          <a:blip r:embed="rId2"/>
          <a:srcRect l="49375" t="16124" r="2340" b="1802"/>
          <a:stretch/>
        </p:blipFill>
        <p:spPr>
          <a:xfrm>
            <a:off x="4287915" y="1385312"/>
            <a:ext cx="2898774" cy="5218792"/>
          </a:xfrm>
          <a:prstGeom prst="rect">
            <a:avLst/>
          </a:prstGeom>
          <a:ln w="38100">
            <a:solidFill>
              <a:srgbClr val="0000FF"/>
            </a:solidFill>
          </a:ln>
        </p:spPr>
      </p:pic>
      <p:pic>
        <p:nvPicPr>
          <p:cNvPr id="3" name="תמונה 2">
            <a:extLst>
              <a:ext uri="{FF2B5EF4-FFF2-40B4-BE49-F238E27FC236}">
                <a16:creationId xmlns:a16="http://schemas.microsoft.com/office/drawing/2014/main" id="{B2AE2678-1049-D059-A72F-71462C35B877}"/>
              </a:ext>
            </a:extLst>
          </p:cNvPr>
          <p:cNvPicPr>
            <a:picLocks noChangeAspect="1"/>
          </p:cNvPicPr>
          <p:nvPr/>
        </p:nvPicPr>
        <p:blipFill rotWithShape="1">
          <a:blip r:embed="rId3"/>
          <a:srcRect l="49267" t="2304" r="4383" b="61127"/>
          <a:stretch/>
        </p:blipFill>
        <p:spPr>
          <a:xfrm>
            <a:off x="412556" y="1372493"/>
            <a:ext cx="3479356" cy="2026466"/>
          </a:xfrm>
          <a:prstGeom prst="rect">
            <a:avLst/>
          </a:prstGeom>
          <a:ln w="38100">
            <a:solidFill>
              <a:srgbClr val="0000FF"/>
            </a:solidFill>
          </a:ln>
        </p:spPr>
      </p:pic>
      <p:sp>
        <p:nvSpPr>
          <p:cNvPr id="4" name="TextBox 3">
            <a:extLst>
              <a:ext uri="{FF2B5EF4-FFF2-40B4-BE49-F238E27FC236}">
                <a16:creationId xmlns:a16="http://schemas.microsoft.com/office/drawing/2014/main" id="{2D717881-177B-5DFB-AF0E-85522651180E}"/>
              </a:ext>
            </a:extLst>
          </p:cNvPr>
          <p:cNvSpPr txBox="1"/>
          <p:nvPr/>
        </p:nvSpPr>
        <p:spPr>
          <a:xfrm>
            <a:off x="223181" y="3429000"/>
            <a:ext cx="2073003" cy="338554"/>
          </a:xfrm>
          <a:prstGeom prst="rect">
            <a:avLst/>
          </a:prstGeom>
          <a:noFill/>
          <a:ln w="38100">
            <a:noFill/>
          </a:ln>
        </p:spPr>
        <p:txBody>
          <a:bodyPr wrap="none" rtlCol="1">
            <a:spAutoFit/>
          </a:bodyPr>
          <a:lstStyle/>
          <a:p>
            <a:r>
              <a:rPr lang="he-IL" sz="1600" b="1" dirty="0"/>
              <a:t>הצפה, י"ט כסלו תש"ח</a:t>
            </a:r>
          </a:p>
        </p:txBody>
      </p:sp>
      <p:sp>
        <p:nvSpPr>
          <p:cNvPr id="6" name="TextBox 7">
            <a:extLst>
              <a:ext uri="{FF2B5EF4-FFF2-40B4-BE49-F238E27FC236}">
                <a16:creationId xmlns:a16="http://schemas.microsoft.com/office/drawing/2014/main" id="{98565CAC-6550-D1DA-E471-EB44352A7B19}"/>
              </a:ext>
            </a:extLst>
          </p:cNvPr>
          <p:cNvSpPr txBox="1"/>
          <p:nvPr/>
        </p:nvSpPr>
        <p:spPr>
          <a:xfrm>
            <a:off x="1449057" y="904137"/>
            <a:ext cx="5216493" cy="338554"/>
          </a:xfrm>
          <a:prstGeom prst="rect">
            <a:avLst/>
          </a:prstGeom>
          <a:solidFill>
            <a:srgbClr val="FFFF00"/>
          </a:solidFill>
          <a:ln w="12700">
            <a:solidFill>
              <a:schemeClr val="tx1"/>
            </a:solidFill>
          </a:ln>
        </p:spPr>
        <p:txBody>
          <a:bodyPr wrap="none" rtlCol="1">
            <a:spAutoFit/>
          </a:bodyPr>
          <a:lstStyle/>
          <a:p>
            <a:r>
              <a:rPr lang="he-IL" sz="1600" b="1" dirty="0"/>
              <a:t>"עמי ראה והתבונן...אם בזאת לא תחזה עיניך אצבע אלוקים!"</a:t>
            </a:r>
          </a:p>
        </p:txBody>
      </p:sp>
      <p:sp>
        <p:nvSpPr>
          <p:cNvPr id="12" name="TextBox 4">
            <a:extLst>
              <a:ext uri="{FF2B5EF4-FFF2-40B4-BE49-F238E27FC236}">
                <a16:creationId xmlns:a16="http://schemas.microsoft.com/office/drawing/2014/main" id="{27EEE65C-372F-ACBB-4586-AC0979EE2EFB}"/>
              </a:ext>
            </a:extLst>
          </p:cNvPr>
          <p:cNvSpPr txBox="1"/>
          <p:nvPr/>
        </p:nvSpPr>
        <p:spPr>
          <a:xfrm>
            <a:off x="223181" y="189560"/>
            <a:ext cx="9435615" cy="584775"/>
          </a:xfrm>
          <a:prstGeom prst="rect">
            <a:avLst/>
          </a:prstGeom>
          <a:solidFill>
            <a:srgbClr val="DAFFF1"/>
          </a:solidFill>
          <a:ln w="38100">
            <a:solidFill>
              <a:srgbClr val="0000FF"/>
            </a:solidFill>
          </a:ln>
        </p:spPr>
        <p:txBody>
          <a:bodyPr wrap="square" rtlCol="1">
            <a:spAutoFit/>
          </a:bodyPr>
          <a:lstStyle/>
          <a:p>
            <a:r>
              <a:rPr lang="he-IL" sz="1600" b="1" dirty="0"/>
              <a:t>ההחלטה באו"ם על הקמת מדינה יהודית, התקבלה במוצאי שבת </a:t>
            </a:r>
            <a:r>
              <a:rPr lang="he-IL" sz="1600" b="1" dirty="0">
                <a:solidFill>
                  <a:srgbClr val="FF0000"/>
                </a:solidFill>
              </a:rPr>
              <a:t>בחצות הלילה, </a:t>
            </a:r>
            <a:r>
              <a:rPr lang="he-IL" sz="1600" b="1" dirty="0"/>
              <a:t>י"ז בכסלו תש"ח (כ"ט בנובמבר). </a:t>
            </a:r>
          </a:p>
          <a:p>
            <a:r>
              <a:rPr lang="he-IL" sz="1600" b="1" dirty="0"/>
              <a:t>נציגי העם היהודי, הצליחו בנס גלוי (ע"פ עדותם), ממש ברגע האחרון להשיג רוב בעד ההחלטה הזו.</a:t>
            </a:r>
          </a:p>
        </p:txBody>
      </p:sp>
      <p:pic>
        <p:nvPicPr>
          <p:cNvPr id="10" name="תמונה 9"/>
          <p:cNvPicPr>
            <a:picLocks noChangeAspect="1"/>
          </p:cNvPicPr>
          <p:nvPr/>
        </p:nvPicPr>
        <p:blipFill rotWithShape="1">
          <a:blip r:embed="rId4"/>
          <a:srcRect l="6161" t="6892" r="4394" b="63250"/>
          <a:stretch/>
        </p:blipFill>
        <p:spPr>
          <a:xfrm>
            <a:off x="8169200" y="2438047"/>
            <a:ext cx="3672011" cy="2334828"/>
          </a:xfrm>
          <a:prstGeom prst="rect">
            <a:avLst/>
          </a:prstGeom>
          <a:ln w="38100">
            <a:solidFill>
              <a:srgbClr val="0000FF"/>
            </a:solidFill>
          </a:ln>
        </p:spPr>
      </p:pic>
      <p:sp>
        <p:nvSpPr>
          <p:cNvPr id="16" name="TextBox 15"/>
          <p:cNvSpPr txBox="1"/>
          <p:nvPr/>
        </p:nvSpPr>
        <p:spPr>
          <a:xfrm>
            <a:off x="8064260" y="4844148"/>
            <a:ext cx="2029723" cy="338554"/>
          </a:xfrm>
          <a:prstGeom prst="rect">
            <a:avLst/>
          </a:prstGeom>
          <a:noFill/>
          <a:ln w="38100">
            <a:noFill/>
          </a:ln>
        </p:spPr>
        <p:txBody>
          <a:bodyPr wrap="none" rtlCol="1">
            <a:spAutoFit/>
          </a:bodyPr>
          <a:lstStyle/>
          <a:p>
            <a:r>
              <a:rPr lang="he-IL" sz="1600" b="1" dirty="0"/>
              <a:t>הצפה, י"ז כסלו תש"ח</a:t>
            </a:r>
          </a:p>
        </p:txBody>
      </p:sp>
      <p:sp>
        <p:nvSpPr>
          <p:cNvPr id="8" name="תיבת טקסט 7">
            <a:extLst>
              <a:ext uri="{FF2B5EF4-FFF2-40B4-BE49-F238E27FC236}">
                <a16:creationId xmlns:a16="http://schemas.microsoft.com/office/drawing/2014/main" id="{FDB8C2CD-8715-369A-BB8F-B176C4D94850}"/>
              </a:ext>
            </a:extLst>
          </p:cNvPr>
          <p:cNvSpPr txBox="1"/>
          <p:nvPr/>
        </p:nvSpPr>
        <p:spPr>
          <a:xfrm>
            <a:off x="8769932" y="1949481"/>
            <a:ext cx="2653290" cy="338554"/>
          </a:xfrm>
          <a:prstGeom prst="rect">
            <a:avLst/>
          </a:prstGeom>
          <a:solidFill>
            <a:srgbClr val="FFFF00"/>
          </a:solidFill>
          <a:ln w="12700">
            <a:solidFill>
              <a:schemeClr val="tx1"/>
            </a:solidFill>
          </a:ln>
        </p:spPr>
        <p:txBody>
          <a:bodyPr wrap="none" rtlCol="1">
            <a:spAutoFit/>
          </a:bodyPr>
          <a:lstStyle/>
          <a:p>
            <a:r>
              <a:rPr lang="he-IL" sz="1600" b="1" dirty="0"/>
              <a:t>דבריו לאחר הצבעה הדרמטית</a:t>
            </a:r>
          </a:p>
        </p:txBody>
      </p:sp>
      <p:sp>
        <p:nvSpPr>
          <p:cNvPr id="9" name="תיבת טקסט 8">
            <a:extLst>
              <a:ext uri="{FF2B5EF4-FFF2-40B4-BE49-F238E27FC236}">
                <a16:creationId xmlns:a16="http://schemas.microsoft.com/office/drawing/2014/main" id="{DFF3F0A6-639D-1EB7-06DD-2FDBE1A2059B}"/>
              </a:ext>
            </a:extLst>
          </p:cNvPr>
          <p:cNvSpPr txBox="1"/>
          <p:nvPr/>
        </p:nvSpPr>
        <p:spPr>
          <a:xfrm>
            <a:off x="9840553" y="184983"/>
            <a:ext cx="2219706" cy="1200329"/>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וּבְכֵן, וַיְהִי בַּחֲצִי הַלַּיְלָה:</a:t>
            </a:r>
          </a:p>
          <a:p>
            <a:endParaRPr lang="he-IL" b="1" dirty="0">
              <a:latin typeface="David" panose="020E0502060401010101" pitchFamily="34" charset="-79"/>
              <a:cs typeface="David" panose="020E0502060401010101" pitchFamily="34" charset="-79"/>
            </a:endParaRPr>
          </a:p>
          <a:p>
            <a:r>
              <a:rPr lang="he-IL" b="1" dirty="0">
                <a:solidFill>
                  <a:srgbClr val="0000FF"/>
                </a:solidFill>
                <a:latin typeface="David" panose="020E0502060401010101" pitchFamily="34" charset="-79"/>
                <a:cs typeface="David" panose="020E0502060401010101" pitchFamily="34" charset="-79"/>
              </a:rPr>
              <a:t>אָז רוֹב נִסִּים הִפְלֵאתָ</a:t>
            </a:r>
          </a:p>
          <a:p>
            <a:r>
              <a:rPr lang="he-IL" b="1" dirty="0">
                <a:solidFill>
                  <a:srgbClr val="0000FF"/>
                </a:solidFill>
                <a:latin typeface="David" panose="020E0502060401010101" pitchFamily="34" charset="-79"/>
                <a:cs typeface="David" panose="020E0502060401010101" pitchFamily="34" charset="-79"/>
              </a:rPr>
              <a:t>בַּלַּיְלָה.</a:t>
            </a:r>
          </a:p>
        </p:txBody>
      </p:sp>
    </p:spTree>
    <p:extLst>
      <p:ext uri="{BB962C8B-B14F-4D97-AF65-F5344CB8AC3E}">
        <p14:creationId xmlns:p14="http://schemas.microsoft.com/office/powerpoint/2010/main" val="13023620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5" descr="24B5FF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501" y="987449"/>
            <a:ext cx="3746079" cy="556013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8245" name="Text Box 7"/>
          <p:cNvSpPr txBox="1">
            <a:spLocks noChangeArrowheads="1"/>
          </p:cNvSpPr>
          <p:nvPr/>
        </p:nvSpPr>
        <p:spPr bwMode="auto">
          <a:xfrm>
            <a:off x="1455938" y="136161"/>
            <a:ext cx="8933585" cy="338554"/>
          </a:xfrm>
          <a:prstGeom prst="rect">
            <a:avLst/>
          </a:prstGeom>
          <a:solidFill>
            <a:srgbClr val="FFFF00"/>
          </a:solidFill>
          <a:ln>
            <a:solidFill>
              <a:schemeClr val="tx1"/>
            </a:solidFill>
          </a:ln>
          <a:effec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e-IL" altLang="he-IL" sz="1600" b="1" dirty="0"/>
              <a:t>החלטת הרבנות הראשית למחרת ההצבעה הנ"ל באו"ם - </a:t>
            </a:r>
            <a:r>
              <a:rPr lang="he-IL" altLang="he-IL" sz="1600" b="1" dirty="0">
                <a:solidFill>
                  <a:srgbClr val="FF0000"/>
                </a:solidFill>
              </a:rPr>
              <a:t>י"ז בכסלו (כ"ט בנובמבר) יהיה יום הודיה לדורות!</a:t>
            </a:r>
            <a:endParaRPr lang="en-US" altLang="he-IL" sz="1600" b="1" dirty="0">
              <a:solidFill>
                <a:srgbClr val="FF0000"/>
              </a:solidFill>
            </a:endParaRPr>
          </a:p>
        </p:txBody>
      </p:sp>
      <p:sp>
        <p:nvSpPr>
          <p:cNvPr id="3" name="TextBox 2"/>
          <p:cNvSpPr txBox="1"/>
          <p:nvPr/>
        </p:nvSpPr>
        <p:spPr>
          <a:xfrm>
            <a:off x="7453518" y="583973"/>
            <a:ext cx="2286203" cy="338554"/>
          </a:xfrm>
          <a:prstGeom prst="rect">
            <a:avLst/>
          </a:prstGeom>
          <a:solidFill>
            <a:srgbClr val="FFFF00"/>
          </a:solidFill>
          <a:ln>
            <a:solidFill>
              <a:schemeClr val="tx1"/>
            </a:solidFill>
          </a:ln>
        </p:spPr>
        <p:txBody>
          <a:bodyPr wrap="none" rtlCol="1">
            <a:spAutoFit/>
          </a:bodyPr>
          <a:lstStyle/>
          <a:p>
            <a:r>
              <a:rPr lang="he-IL" sz="1600" b="1" dirty="0"/>
              <a:t>3 ההצעות של הרב הרצוג</a:t>
            </a:r>
          </a:p>
        </p:txBody>
      </p:sp>
      <p:sp>
        <p:nvSpPr>
          <p:cNvPr id="5" name="TextBox 2">
            <a:extLst>
              <a:ext uri="{FF2B5EF4-FFF2-40B4-BE49-F238E27FC236}">
                <a16:creationId xmlns:a16="http://schemas.microsoft.com/office/drawing/2014/main" id="{01C7E784-1B3B-706F-4B65-305D92E46D63}"/>
              </a:ext>
            </a:extLst>
          </p:cNvPr>
          <p:cNvSpPr txBox="1"/>
          <p:nvPr/>
        </p:nvSpPr>
        <p:spPr>
          <a:xfrm>
            <a:off x="3360545" y="577243"/>
            <a:ext cx="1683474" cy="338554"/>
          </a:xfrm>
          <a:prstGeom prst="rect">
            <a:avLst/>
          </a:prstGeom>
          <a:solidFill>
            <a:srgbClr val="FFFF00"/>
          </a:solidFill>
          <a:ln>
            <a:solidFill>
              <a:schemeClr val="tx1"/>
            </a:solidFill>
          </a:ln>
        </p:spPr>
        <p:txBody>
          <a:bodyPr wrap="none" rtlCol="1">
            <a:spAutoFit/>
          </a:bodyPr>
          <a:lstStyle/>
          <a:p>
            <a:r>
              <a:rPr lang="he-IL" sz="1600" b="1" dirty="0"/>
              <a:t>[שכתוב </a:t>
            </a:r>
            <a:r>
              <a:rPr lang="he-IL" sz="1600" b="1" dirty="0" err="1"/>
              <a:t>הפרטיכל</a:t>
            </a:r>
            <a:r>
              <a:rPr lang="he-IL" sz="1600" b="1" dirty="0"/>
              <a:t>]</a:t>
            </a:r>
          </a:p>
        </p:txBody>
      </p:sp>
      <p:pic>
        <p:nvPicPr>
          <p:cNvPr id="7" name="תמונה 6">
            <a:extLst>
              <a:ext uri="{FF2B5EF4-FFF2-40B4-BE49-F238E27FC236}">
                <a16:creationId xmlns:a16="http://schemas.microsoft.com/office/drawing/2014/main" id="{A1207C98-7496-40AD-6A3D-653DB6138090}"/>
              </a:ext>
            </a:extLst>
          </p:cNvPr>
          <p:cNvPicPr>
            <a:picLocks noChangeAspect="1"/>
          </p:cNvPicPr>
          <p:nvPr/>
        </p:nvPicPr>
        <p:blipFill rotWithShape="1">
          <a:blip r:embed="rId3"/>
          <a:srcRect l="10446" t="5878" b="4059"/>
          <a:stretch/>
        </p:blipFill>
        <p:spPr>
          <a:xfrm>
            <a:off x="1978428" y="987449"/>
            <a:ext cx="3924753" cy="5493382"/>
          </a:xfrm>
          <a:prstGeom prst="rect">
            <a:avLst/>
          </a:prstGeom>
          <a:ln w="38100">
            <a:solidFill>
              <a:srgbClr val="0000FF"/>
            </a:solidFill>
          </a:ln>
        </p:spPr>
      </p:pic>
      <p:sp>
        <p:nvSpPr>
          <p:cNvPr id="2" name="תיבת טקסט 1">
            <a:extLst>
              <a:ext uri="{FF2B5EF4-FFF2-40B4-BE49-F238E27FC236}">
                <a16:creationId xmlns:a16="http://schemas.microsoft.com/office/drawing/2014/main" id="{2F9C0C9D-A095-9707-3002-80C34805F4B3}"/>
              </a:ext>
            </a:extLst>
          </p:cNvPr>
          <p:cNvSpPr txBox="1"/>
          <p:nvPr/>
        </p:nvSpPr>
        <p:spPr>
          <a:xfrm>
            <a:off x="1705174" y="6480831"/>
            <a:ext cx="8228535" cy="338554"/>
          </a:xfrm>
          <a:prstGeom prst="rect">
            <a:avLst/>
          </a:prstGeom>
          <a:noFill/>
        </p:spPr>
        <p:txBody>
          <a:bodyPr wrap="none" rtlCol="1">
            <a:spAutoFit/>
          </a:bodyPr>
          <a:lstStyle/>
          <a:p>
            <a:r>
              <a:rPr lang="he-IL" sz="1600" b="1" dirty="0"/>
              <a:t>התפרסם לראשונה אצל: שמואל </a:t>
            </a:r>
            <a:r>
              <a:rPr lang="he-IL" sz="1600" b="1" dirty="0" err="1"/>
              <a:t>כ"ץ</a:t>
            </a:r>
            <a:r>
              <a:rPr lang="he-IL" sz="1600" b="1" dirty="0"/>
              <a:t>, הרבנות הראשית לישראל: שבעים שנה לייסודה, ב, עמ' 961 </a:t>
            </a:r>
          </a:p>
        </p:txBody>
      </p:sp>
      <p:sp>
        <p:nvSpPr>
          <p:cNvPr id="4" name="תיבת טקסט 3">
            <a:extLst>
              <a:ext uri="{FF2B5EF4-FFF2-40B4-BE49-F238E27FC236}">
                <a16:creationId xmlns:a16="http://schemas.microsoft.com/office/drawing/2014/main" id="{C17F814B-5D11-66BB-02F6-43142C3A5121}"/>
              </a:ext>
            </a:extLst>
          </p:cNvPr>
          <p:cNvSpPr txBox="1"/>
          <p:nvPr/>
        </p:nvSpPr>
        <p:spPr>
          <a:xfrm>
            <a:off x="2121763" y="3346882"/>
            <a:ext cx="3693111" cy="1455937"/>
          </a:xfrm>
          <a:prstGeom prst="rect">
            <a:avLst/>
          </a:prstGeom>
          <a:noFill/>
          <a:ln w="19050">
            <a:solidFill>
              <a:srgbClr val="FF0000"/>
            </a:solidFill>
          </a:ln>
        </p:spPr>
        <p:txBody>
          <a:bodyPr wrap="square" rtlCol="1">
            <a:spAutoFit/>
          </a:bodyPr>
          <a:lstStyle/>
          <a:p>
            <a:endParaRPr lang="he-IL" dirty="0"/>
          </a:p>
        </p:txBody>
      </p:sp>
    </p:spTree>
    <p:extLst>
      <p:ext uri="{BB962C8B-B14F-4D97-AF65-F5344CB8AC3E}">
        <p14:creationId xmlns:p14="http://schemas.microsoft.com/office/powerpoint/2010/main" val="1490155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0204A0A-2EB4-E9DC-47BC-61466157EF6E}"/>
              </a:ext>
            </a:extLst>
          </p:cNvPr>
          <p:cNvPicPr>
            <a:picLocks noChangeAspect="1"/>
          </p:cNvPicPr>
          <p:nvPr/>
        </p:nvPicPr>
        <p:blipFill rotWithShape="1">
          <a:blip r:embed="rId2"/>
          <a:srcRect r="77563"/>
          <a:stretch/>
        </p:blipFill>
        <p:spPr>
          <a:xfrm rot="16200000">
            <a:off x="5221982" y="-1157108"/>
            <a:ext cx="1748035" cy="5537869"/>
          </a:xfrm>
          <a:prstGeom prst="rect">
            <a:avLst/>
          </a:prstGeom>
          <a:ln>
            <a:solidFill>
              <a:schemeClr val="tx1"/>
            </a:solidFill>
          </a:ln>
        </p:spPr>
      </p:pic>
      <p:pic>
        <p:nvPicPr>
          <p:cNvPr id="2" name="תמונה 1">
            <a:extLst>
              <a:ext uri="{FF2B5EF4-FFF2-40B4-BE49-F238E27FC236}">
                <a16:creationId xmlns:a16="http://schemas.microsoft.com/office/drawing/2014/main" id="{BCB022B8-0693-B482-6B78-ABE90890ABDD}"/>
              </a:ext>
            </a:extLst>
          </p:cNvPr>
          <p:cNvPicPr>
            <a:picLocks noChangeAspect="1"/>
          </p:cNvPicPr>
          <p:nvPr/>
        </p:nvPicPr>
        <p:blipFill rotWithShape="1">
          <a:blip r:embed="rId3"/>
          <a:srcRect r="47975"/>
          <a:stretch/>
        </p:blipFill>
        <p:spPr>
          <a:xfrm rot="5400000">
            <a:off x="3942066" y="1889347"/>
            <a:ext cx="4326561" cy="5519556"/>
          </a:xfrm>
          <a:prstGeom prst="rect">
            <a:avLst/>
          </a:prstGeom>
          <a:ln>
            <a:solidFill>
              <a:schemeClr val="tx1"/>
            </a:solidFill>
          </a:ln>
        </p:spPr>
      </p:pic>
      <p:sp>
        <p:nvSpPr>
          <p:cNvPr id="4" name="תיבת טקסט 3">
            <a:extLst>
              <a:ext uri="{FF2B5EF4-FFF2-40B4-BE49-F238E27FC236}">
                <a16:creationId xmlns:a16="http://schemas.microsoft.com/office/drawing/2014/main" id="{AFC5597B-2227-4B60-5177-0790EE92FDE9}"/>
              </a:ext>
            </a:extLst>
          </p:cNvPr>
          <p:cNvSpPr txBox="1"/>
          <p:nvPr/>
        </p:nvSpPr>
        <p:spPr>
          <a:xfrm>
            <a:off x="426232" y="6473852"/>
            <a:ext cx="2882519" cy="338554"/>
          </a:xfrm>
          <a:prstGeom prst="rect">
            <a:avLst/>
          </a:prstGeom>
          <a:noFill/>
        </p:spPr>
        <p:txBody>
          <a:bodyPr wrap="none" rtlCol="1">
            <a:spAutoFit/>
          </a:bodyPr>
          <a:lstStyle/>
          <a:p>
            <a:r>
              <a:rPr lang="he-IL" sz="1600" b="1" dirty="0"/>
              <a:t>רבנות בסערת הימים, עמ' 97-98</a:t>
            </a:r>
          </a:p>
        </p:txBody>
      </p:sp>
      <p:sp>
        <p:nvSpPr>
          <p:cNvPr id="3" name="תיבת טקסט 2">
            <a:extLst>
              <a:ext uri="{FF2B5EF4-FFF2-40B4-BE49-F238E27FC236}">
                <a16:creationId xmlns:a16="http://schemas.microsoft.com/office/drawing/2014/main" id="{C9EB1C8A-BF13-F01E-51C1-6B837FEE1711}"/>
              </a:ext>
            </a:extLst>
          </p:cNvPr>
          <p:cNvSpPr txBox="1"/>
          <p:nvPr/>
        </p:nvSpPr>
        <p:spPr>
          <a:xfrm>
            <a:off x="322887" y="5796317"/>
            <a:ext cx="2977408" cy="584775"/>
          </a:xfrm>
          <a:prstGeom prst="rect">
            <a:avLst/>
          </a:prstGeom>
          <a:noFill/>
          <a:ln>
            <a:noFill/>
          </a:ln>
        </p:spPr>
        <p:txBody>
          <a:bodyPr wrap="square" rtlCol="1">
            <a:spAutoFit/>
          </a:bodyPr>
          <a:lstStyle/>
          <a:p>
            <a:r>
              <a:rPr lang="he-IL" sz="1600" b="1" dirty="0"/>
              <a:t>נאום בשבת ההודיה על ההחלטה </a:t>
            </a:r>
          </a:p>
          <a:p>
            <a:r>
              <a:rPr lang="he-IL" sz="1600" b="1" dirty="0"/>
              <a:t>באו"ם, כ"ב בכסלו תש"ח</a:t>
            </a:r>
          </a:p>
        </p:txBody>
      </p:sp>
      <p:sp>
        <p:nvSpPr>
          <p:cNvPr id="7" name="תיבת טקסט 6">
            <a:extLst>
              <a:ext uri="{FF2B5EF4-FFF2-40B4-BE49-F238E27FC236}">
                <a16:creationId xmlns:a16="http://schemas.microsoft.com/office/drawing/2014/main" id="{17BDBDA5-89F7-D7F0-5E76-8D917EAF3343}"/>
              </a:ext>
            </a:extLst>
          </p:cNvPr>
          <p:cNvSpPr txBox="1"/>
          <p:nvPr/>
        </p:nvSpPr>
        <p:spPr>
          <a:xfrm>
            <a:off x="2432851" y="136518"/>
            <a:ext cx="7344990" cy="338554"/>
          </a:xfrm>
          <a:prstGeom prst="rect">
            <a:avLst/>
          </a:prstGeom>
          <a:solidFill>
            <a:srgbClr val="FFFF00"/>
          </a:solidFill>
          <a:ln>
            <a:solidFill>
              <a:schemeClr val="tx1"/>
            </a:solidFill>
          </a:ln>
        </p:spPr>
        <p:txBody>
          <a:bodyPr wrap="square" rtlCol="1">
            <a:spAutoFit/>
          </a:bodyPr>
          <a:lstStyle/>
          <a:p>
            <a:r>
              <a:rPr lang="he-IL" sz="1600" b="1" dirty="0"/>
              <a:t>"יום אשר בו מפעם כאחד לב האומה של כל הדורות מהיום שגלינו מארצנו עד היום הזה"</a:t>
            </a:r>
          </a:p>
        </p:txBody>
      </p:sp>
    </p:spTree>
    <p:extLst>
      <p:ext uri="{BB962C8B-B14F-4D97-AF65-F5344CB8AC3E}">
        <p14:creationId xmlns:p14="http://schemas.microsoft.com/office/powerpoint/2010/main" val="11437416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8535A61F-794D-0682-F091-EF4CE38AFFBA}"/>
              </a:ext>
            </a:extLst>
          </p:cNvPr>
          <p:cNvSpPr txBox="1"/>
          <p:nvPr/>
        </p:nvSpPr>
        <p:spPr>
          <a:xfrm>
            <a:off x="6170710" y="5105952"/>
            <a:ext cx="5141368" cy="1200329"/>
          </a:xfrm>
          <a:prstGeom prst="rect">
            <a:avLst/>
          </a:prstGeom>
          <a:solidFill>
            <a:srgbClr val="DAFFF1"/>
          </a:solidFill>
          <a:ln w="38100">
            <a:solidFill>
              <a:srgbClr val="0000FF"/>
            </a:solidFill>
          </a:ln>
        </p:spPr>
        <p:txBody>
          <a:bodyPr wrap="square" rtlCol="1">
            <a:spAutoFit/>
          </a:bodyPr>
          <a:lstStyle/>
          <a:p>
            <a:r>
              <a:rPr lang="he-IL" b="1" dirty="0"/>
              <a:t>הרב הרצוג:</a:t>
            </a:r>
          </a:p>
          <a:p>
            <a:r>
              <a:rPr lang="he-IL" b="1" dirty="0">
                <a:solidFill>
                  <a:srgbClr val="FF0000"/>
                </a:solidFill>
              </a:rPr>
              <a:t>"השוכן בירושלים ישמור על עירו. ירושלים לא תיפול! </a:t>
            </a:r>
          </a:p>
          <a:p>
            <a:r>
              <a:rPr lang="he-IL" b="1" dirty="0">
                <a:solidFill>
                  <a:srgbClr val="FF0000"/>
                </a:solidFill>
              </a:rPr>
              <a:t>הנביאים לא התנבאו על חורבן שלישי. אלה הם חבלי </a:t>
            </a:r>
          </a:p>
          <a:p>
            <a:r>
              <a:rPr lang="he-IL" b="1" dirty="0">
                <a:solidFill>
                  <a:srgbClr val="FF0000"/>
                </a:solidFill>
              </a:rPr>
              <a:t>אתחלתא </a:t>
            </a:r>
            <a:r>
              <a:rPr lang="he-IL" b="1" dirty="0" err="1">
                <a:solidFill>
                  <a:srgbClr val="FF0000"/>
                </a:solidFill>
              </a:rPr>
              <a:t>דגאולה</a:t>
            </a:r>
            <a:r>
              <a:rPr lang="he-IL" b="1" dirty="0">
                <a:solidFill>
                  <a:srgbClr val="FF0000"/>
                </a:solidFill>
              </a:rPr>
              <a:t>".</a:t>
            </a:r>
          </a:p>
        </p:txBody>
      </p:sp>
      <p:pic>
        <p:nvPicPr>
          <p:cNvPr id="8" name="תמונה 7">
            <a:extLst>
              <a:ext uri="{FF2B5EF4-FFF2-40B4-BE49-F238E27FC236}">
                <a16:creationId xmlns:a16="http://schemas.microsoft.com/office/drawing/2014/main" id="{BD8CE806-1DF7-E805-CB9E-8C379AF09494}"/>
              </a:ext>
            </a:extLst>
          </p:cNvPr>
          <p:cNvPicPr>
            <a:picLocks noChangeAspect="1"/>
          </p:cNvPicPr>
          <p:nvPr/>
        </p:nvPicPr>
        <p:blipFill rotWithShape="1">
          <a:blip r:embed="rId2"/>
          <a:srcRect l="-1" r="1737"/>
          <a:stretch/>
        </p:blipFill>
        <p:spPr>
          <a:xfrm>
            <a:off x="5924614" y="967208"/>
            <a:ext cx="2955188" cy="3521633"/>
          </a:xfrm>
          <a:prstGeom prst="rect">
            <a:avLst/>
          </a:prstGeom>
          <a:ln w="38100">
            <a:solidFill>
              <a:srgbClr val="0000FF"/>
            </a:solidFill>
          </a:ln>
        </p:spPr>
      </p:pic>
      <p:sp>
        <p:nvSpPr>
          <p:cNvPr id="10" name="תיבת טקסט 9">
            <a:extLst>
              <a:ext uri="{FF2B5EF4-FFF2-40B4-BE49-F238E27FC236}">
                <a16:creationId xmlns:a16="http://schemas.microsoft.com/office/drawing/2014/main" id="{94A653B0-1C6D-B1E4-6183-75FA4033FAE0}"/>
              </a:ext>
            </a:extLst>
          </p:cNvPr>
          <p:cNvSpPr txBox="1"/>
          <p:nvPr/>
        </p:nvSpPr>
        <p:spPr>
          <a:xfrm>
            <a:off x="5652955" y="4435909"/>
            <a:ext cx="2205496" cy="338554"/>
          </a:xfrm>
          <a:prstGeom prst="rect">
            <a:avLst/>
          </a:prstGeom>
          <a:noFill/>
        </p:spPr>
        <p:txBody>
          <a:bodyPr wrap="square">
            <a:spAutoFit/>
          </a:bodyPr>
          <a:lstStyle/>
          <a:p>
            <a:r>
              <a:rPr lang="he-IL" sz="1600" b="1" dirty="0"/>
              <a:t>הצפה, א' טבת תשי"ט</a:t>
            </a:r>
            <a:endParaRPr lang="he-IL" sz="1600" dirty="0"/>
          </a:p>
        </p:txBody>
      </p:sp>
      <p:pic>
        <p:nvPicPr>
          <p:cNvPr id="2" name="תמונה 1">
            <a:extLst>
              <a:ext uri="{FF2B5EF4-FFF2-40B4-BE49-F238E27FC236}">
                <a16:creationId xmlns:a16="http://schemas.microsoft.com/office/drawing/2014/main" id="{36B062F3-3B77-75FB-B461-72193F3D0337}"/>
              </a:ext>
            </a:extLst>
          </p:cNvPr>
          <p:cNvPicPr>
            <a:picLocks noChangeAspect="1"/>
          </p:cNvPicPr>
          <p:nvPr/>
        </p:nvPicPr>
        <p:blipFill rotWithShape="1">
          <a:blip r:embed="rId3"/>
          <a:srcRect t="54894" r="6059"/>
          <a:stretch/>
        </p:blipFill>
        <p:spPr>
          <a:xfrm>
            <a:off x="2651759" y="967208"/>
            <a:ext cx="3075452" cy="4179965"/>
          </a:xfrm>
          <a:prstGeom prst="rect">
            <a:avLst/>
          </a:prstGeom>
          <a:ln w="38100">
            <a:solidFill>
              <a:srgbClr val="0000FF"/>
            </a:solidFill>
          </a:ln>
        </p:spPr>
      </p:pic>
      <p:pic>
        <p:nvPicPr>
          <p:cNvPr id="5" name="תמונה 4">
            <a:extLst>
              <a:ext uri="{FF2B5EF4-FFF2-40B4-BE49-F238E27FC236}">
                <a16:creationId xmlns:a16="http://schemas.microsoft.com/office/drawing/2014/main" id="{8DF37FCD-2708-09EA-FB49-A8533FCD9E17}"/>
              </a:ext>
            </a:extLst>
          </p:cNvPr>
          <p:cNvPicPr>
            <a:picLocks noChangeAspect="1"/>
          </p:cNvPicPr>
          <p:nvPr/>
        </p:nvPicPr>
        <p:blipFill>
          <a:blip r:embed="rId4"/>
          <a:stretch>
            <a:fillRect/>
          </a:stretch>
        </p:blipFill>
        <p:spPr>
          <a:xfrm>
            <a:off x="2615288" y="5106851"/>
            <a:ext cx="3148395" cy="1293859"/>
          </a:xfrm>
          <a:prstGeom prst="rect">
            <a:avLst/>
          </a:prstGeom>
          <a:ln w="12700">
            <a:solidFill>
              <a:srgbClr val="0000FF"/>
            </a:solidFill>
          </a:ln>
        </p:spPr>
      </p:pic>
      <p:sp>
        <p:nvSpPr>
          <p:cNvPr id="6" name="תיבת טקסט 5">
            <a:extLst>
              <a:ext uri="{FF2B5EF4-FFF2-40B4-BE49-F238E27FC236}">
                <a16:creationId xmlns:a16="http://schemas.microsoft.com/office/drawing/2014/main" id="{2ADDA26D-6790-6552-C607-57C9C75D1963}"/>
              </a:ext>
            </a:extLst>
          </p:cNvPr>
          <p:cNvSpPr txBox="1"/>
          <p:nvPr/>
        </p:nvSpPr>
        <p:spPr>
          <a:xfrm>
            <a:off x="526185" y="5889087"/>
            <a:ext cx="1997663" cy="584775"/>
          </a:xfrm>
          <a:prstGeom prst="rect">
            <a:avLst/>
          </a:prstGeom>
          <a:noFill/>
        </p:spPr>
        <p:txBody>
          <a:bodyPr wrap="none" rtlCol="1">
            <a:spAutoFit/>
          </a:bodyPr>
          <a:lstStyle/>
          <a:p>
            <a:r>
              <a:rPr lang="he-IL" sz="1600" b="1" dirty="0"/>
              <a:t>הרב שלמה גורן</a:t>
            </a:r>
          </a:p>
          <a:p>
            <a:r>
              <a:rPr lang="he-IL" sz="1600" b="1" dirty="0"/>
              <a:t>הצפה, י"ז אב תשי"ט</a:t>
            </a:r>
          </a:p>
        </p:txBody>
      </p:sp>
      <p:cxnSp>
        <p:nvCxnSpPr>
          <p:cNvPr id="7" name="מחבר חץ ישר 6">
            <a:extLst>
              <a:ext uri="{FF2B5EF4-FFF2-40B4-BE49-F238E27FC236}">
                <a16:creationId xmlns:a16="http://schemas.microsoft.com/office/drawing/2014/main" id="{CBD53FB5-7165-F518-2D8E-26C7910C83CF}"/>
              </a:ext>
            </a:extLst>
          </p:cNvPr>
          <p:cNvCxnSpPr>
            <a:cxnSpLocks/>
          </p:cNvCxnSpPr>
          <p:nvPr/>
        </p:nvCxnSpPr>
        <p:spPr>
          <a:xfrm>
            <a:off x="8644943" y="3871684"/>
            <a:ext cx="2519881" cy="1080311"/>
          </a:xfrm>
          <a:prstGeom prst="straightConnector1">
            <a:avLst/>
          </a:prstGeom>
          <a:ln w="19050">
            <a:solidFill>
              <a:srgbClr val="5039F7"/>
            </a:solidFill>
            <a:tailEnd type="triangle"/>
          </a:ln>
        </p:spPr>
        <p:style>
          <a:lnRef idx="1">
            <a:schemeClr val="accent1"/>
          </a:lnRef>
          <a:fillRef idx="0">
            <a:schemeClr val="accent1"/>
          </a:fillRef>
          <a:effectRef idx="0">
            <a:schemeClr val="accent1"/>
          </a:effectRef>
          <a:fontRef idx="minor">
            <a:schemeClr val="tx1"/>
          </a:fontRef>
        </p:style>
      </p:cxnSp>
      <p:sp>
        <p:nvSpPr>
          <p:cNvPr id="11" name="תיבת טקסט 10">
            <a:extLst>
              <a:ext uri="{FF2B5EF4-FFF2-40B4-BE49-F238E27FC236}">
                <a16:creationId xmlns:a16="http://schemas.microsoft.com/office/drawing/2014/main" id="{2DE1B30E-D2CD-CB1F-2F32-9AA026F6CA5C}"/>
              </a:ext>
            </a:extLst>
          </p:cNvPr>
          <p:cNvSpPr txBox="1"/>
          <p:nvPr/>
        </p:nvSpPr>
        <p:spPr>
          <a:xfrm>
            <a:off x="2913781" y="382399"/>
            <a:ext cx="5626860" cy="338554"/>
          </a:xfrm>
          <a:prstGeom prst="rect">
            <a:avLst/>
          </a:prstGeom>
          <a:solidFill>
            <a:srgbClr val="FFFF00"/>
          </a:solidFill>
          <a:ln>
            <a:solidFill>
              <a:schemeClr val="tx1"/>
            </a:solidFill>
          </a:ln>
        </p:spPr>
        <p:txBody>
          <a:bodyPr wrap="none" rtlCol="1">
            <a:spAutoFit/>
          </a:bodyPr>
          <a:lstStyle/>
          <a:p>
            <a:r>
              <a:rPr lang="he-IL" sz="1600" b="1" dirty="0"/>
              <a:t>דברי עידוד לתושבים ולמגינים בירושלים במלחמת השחרור, </a:t>
            </a:r>
            <a:r>
              <a:rPr lang="he-IL" sz="1600" b="1" dirty="0">
                <a:solidFill>
                  <a:srgbClr val="FF0000"/>
                </a:solidFill>
              </a:rPr>
              <a:t>תש"ח</a:t>
            </a:r>
          </a:p>
        </p:txBody>
      </p:sp>
      <p:sp>
        <p:nvSpPr>
          <p:cNvPr id="4" name="תיבת טקסט 3">
            <a:extLst>
              <a:ext uri="{FF2B5EF4-FFF2-40B4-BE49-F238E27FC236}">
                <a16:creationId xmlns:a16="http://schemas.microsoft.com/office/drawing/2014/main" id="{EE3F055C-F1B1-E9FB-4B91-D44E6B11AF95}"/>
              </a:ext>
            </a:extLst>
          </p:cNvPr>
          <p:cNvSpPr txBox="1"/>
          <p:nvPr/>
        </p:nvSpPr>
        <p:spPr>
          <a:xfrm>
            <a:off x="9077205" y="478442"/>
            <a:ext cx="2955188" cy="1200329"/>
          </a:xfrm>
          <a:prstGeom prst="rect">
            <a:avLst/>
          </a:prstGeom>
          <a:solidFill>
            <a:srgbClr val="FFFF00"/>
          </a:solidFill>
          <a:ln w="38100">
            <a:solidFill>
              <a:srgbClr val="0000FF"/>
            </a:solidFill>
          </a:ln>
        </p:spPr>
        <p:txBody>
          <a:bodyPr wrap="square">
            <a:spAutoFit/>
          </a:bodyPr>
          <a:lstStyle/>
          <a:p>
            <a:r>
              <a:rPr lang="he-IL" b="1" dirty="0">
                <a:solidFill>
                  <a:srgbClr val="FF0000"/>
                </a:solidFill>
                <a:latin typeface="David" panose="020E0502060401010101" pitchFamily="34" charset="-79"/>
                <a:cs typeface="David" panose="020E0502060401010101" pitchFamily="34" charset="-79"/>
              </a:rPr>
              <a:t>וּבְכֵן, וַיְהִי בַּחֲצִי הַלַּיְלָה:</a:t>
            </a:r>
          </a:p>
          <a:p>
            <a:endParaRPr lang="he-IL" b="1" dirty="0">
              <a:latin typeface="David" panose="020E0502060401010101" pitchFamily="34" charset="-79"/>
              <a:cs typeface="David" panose="020E0502060401010101" pitchFamily="34" charset="-79"/>
            </a:endParaRPr>
          </a:p>
          <a:p>
            <a:r>
              <a:rPr lang="he-IL" b="1" dirty="0">
                <a:solidFill>
                  <a:srgbClr val="0000FF"/>
                </a:solidFill>
                <a:latin typeface="David" panose="020E0502060401010101" pitchFamily="34" charset="-79"/>
                <a:cs typeface="David" panose="020E0502060401010101" pitchFamily="34" charset="-79"/>
              </a:rPr>
              <a:t>שׁוֹמְרִים הַפְקֵד לְעִירְךָ כָּל הַיוֹם וְכָל הַלַּיְלָה.</a:t>
            </a:r>
            <a:r>
              <a:rPr lang="he-IL" b="1" dirty="0">
                <a:latin typeface="David" panose="020E0502060401010101" pitchFamily="34" charset="-79"/>
                <a:cs typeface="David" panose="020E0502060401010101" pitchFamily="34" charset="-79"/>
              </a:rPr>
              <a:t>		</a:t>
            </a:r>
          </a:p>
        </p:txBody>
      </p:sp>
    </p:spTree>
    <p:extLst>
      <p:ext uri="{BB962C8B-B14F-4D97-AF65-F5344CB8AC3E}">
        <p14:creationId xmlns:p14="http://schemas.microsoft.com/office/powerpoint/2010/main" val="1248201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42298-A2D8-756E-A59E-DB75A1DF86B1}"/>
            </a:ext>
          </a:extLst>
        </p:cNvPr>
        <p:cNvGrpSpPr/>
        <p:nvPr/>
      </p:nvGrpSpPr>
      <p:grpSpPr>
        <a:xfrm>
          <a:off x="0" y="0"/>
          <a:ext cx="0" cy="0"/>
          <a:chOff x="0" y="0"/>
          <a:chExt cx="0" cy="0"/>
        </a:xfrm>
      </p:grpSpPr>
      <p:sp>
        <p:nvSpPr>
          <p:cNvPr id="40962" name="Text Box 4">
            <a:extLst>
              <a:ext uri="{FF2B5EF4-FFF2-40B4-BE49-F238E27FC236}">
                <a16:creationId xmlns:a16="http://schemas.microsoft.com/office/drawing/2014/main" id="{66E8BB0B-F6E6-6053-3E75-C63BCF274BD2}"/>
              </a:ext>
            </a:extLst>
          </p:cNvPr>
          <p:cNvSpPr txBox="1">
            <a:spLocks noChangeArrowheads="1"/>
          </p:cNvSpPr>
          <p:nvPr/>
        </p:nvSpPr>
        <p:spPr bwMode="auto">
          <a:xfrm>
            <a:off x="694945" y="1732899"/>
            <a:ext cx="11221007" cy="830997"/>
          </a:xfrm>
          <a:prstGeom prst="rect">
            <a:avLst/>
          </a:prstGeom>
          <a:solidFill>
            <a:srgbClr val="DAFFF1"/>
          </a:solidFill>
          <a:ln w="38100">
            <a:solidFill>
              <a:srgbClr val="0000FF"/>
            </a:solidFill>
            <a:miter lim="800000"/>
            <a:headEnd/>
            <a:tailEnd/>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None/>
            </a:pPr>
            <a:r>
              <a:rPr lang="he-IL" altLang="he-IL" sz="1600" b="1" dirty="0">
                <a:solidFill>
                  <a:srgbClr val="0000FF"/>
                </a:solidFill>
              </a:rPr>
              <a:t>הרב </a:t>
            </a:r>
            <a:r>
              <a:rPr lang="he-IL" altLang="he-IL" sz="1600" b="1" dirty="0" err="1">
                <a:solidFill>
                  <a:srgbClr val="0000FF"/>
                </a:solidFill>
              </a:rPr>
              <a:t>גורנצ'יק</a:t>
            </a:r>
            <a:r>
              <a:rPr lang="he-IL" altLang="he-IL" sz="1600" b="1" dirty="0">
                <a:solidFill>
                  <a:srgbClr val="0000FF"/>
                </a:solidFill>
              </a:rPr>
              <a:t> גילה זאת לרב הרצוג. ע"פ הצעתו הלך לרב </a:t>
            </a:r>
            <a:r>
              <a:rPr lang="he-IL" altLang="he-IL" sz="1600" b="1" dirty="0" err="1">
                <a:solidFill>
                  <a:srgbClr val="0000FF"/>
                </a:solidFill>
              </a:rPr>
              <a:t>י"צ</a:t>
            </a:r>
            <a:r>
              <a:rPr lang="he-IL" altLang="he-IL" sz="1600" b="1" dirty="0">
                <a:solidFill>
                  <a:srgbClr val="0000FF"/>
                </a:solidFill>
              </a:rPr>
              <a:t> </a:t>
            </a:r>
            <a:r>
              <a:rPr lang="he-IL" altLang="he-IL" sz="1600" b="1" dirty="0" err="1">
                <a:solidFill>
                  <a:srgbClr val="0000FF"/>
                </a:solidFill>
              </a:rPr>
              <a:t>דושינסקי</a:t>
            </a:r>
            <a:r>
              <a:rPr lang="he-IL" altLang="he-IL" sz="1600" b="1" dirty="0">
                <a:solidFill>
                  <a:srgbClr val="0000FF"/>
                </a:solidFill>
              </a:rPr>
              <a:t>, רב העדה החרדית, </a:t>
            </a:r>
            <a:r>
              <a:rPr lang="he-IL" altLang="he-IL" sz="1600" b="1" dirty="0" err="1">
                <a:solidFill>
                  <a:srgbClr val="0000FF"/>
                </a:solidFill>
              </a:rPr>
              <a:t>שיתן</a:t>
            </a:r>
            <a:r>
              <a:rPr lang="he-IL" altLang="he-IL" sz="1600" b="1" dirty="0">
                <a:solidFill>
                  <a:srgbClr val="0000FF"/>
                </a:solidFill>
              </a:rPr>
              <a:t> היתר לעשות זאת בשבת, סירב. </a:t>
            </a:r>
            <a:r>
              <a:rPr lang="he-IL" altLang="he-IL" sz="1600" b="1" dirty="0"/>
              <a:t>חזר </a:t>
            </a:r>
            <a:r>
              <a:rPr lang="he-IL" altLang="he-IL" sz="1600" b="1" dirty="0">
                <a:solidFill>
                  <a:srgbClr val="0000FF"/>
                </a:solidFill>
              </a:rPr>
              <a:t>לרב הרצוג – הציע לו לפנות לתלמידי הישיבות, </a:t>
            </a:r>
            <a:r>
              <a:rPr lang="he-IL" altLang="he-IL" sz="1600" b="1" dirty="0"/>
              <a:t>הצליח לשכנעם, אלף יצאו לחפור בליל שבת. [ואכן, בשבת ב- 11:00 - פרץ טור של 13 טנקים ירדנים משיח </a:t>
            </a:r>
            <a:r>
              <a:rPr lang="he-IL" altLang="he-IL" sz="1600" b="1" dirty="0" err="1"/>
              <a:t>ג'ראח</a:t>
            </a:r>
            <a:r>
              <a:rPr lang="he-IL" altLang="he-IL" sz="1600" b="1" dirty="0"/>
              <a:t>, 2 הראשונים נפלו לתעלה מוסבת, השלישי נתקל בהם והתהפך, השאר ברחו.]</a:t>
            </a:r>
            <a:r>
              <a:rPr lang="he-IL" altLang="he-IL" sz="1600" b="1" dirty="0">
                <a:solidFill>
                  <a:srgbClr val="FF0000"/>
                </a:solidFill>
              </a:rPr>
              <a:t>  כך ירושלים ניצלה!</a:t>
            </a:r>
            <a:r>
              <a:rPr lang="he-IL" altLang="he-IL" sz="1600" b="1" dirty="0"/>
              <a:t> </a:t>
            </a:r>
          </a:p>
        </p:txBody>
      </p:sp>
      <p:sp>
        <p:nvSpPr>
          <p:cNvPr id="40963" name="Text Box 5">
            <a:extLst>
              <a:ext uri="{FF2B5EF4-FFF2-40B4-BE49-F238E27FC236}">
                <a16:creationId xmlns:a16="http://schemas.microsoft.com/office/drawing/2014/main" id="{9C91162B-A0FC-060C-F15F-8F291BC38D43}"/>
              </a:ext>
            </a:extLst>
          </p:cNvPr>
          <p:cNvSpPr txBox="1">
            <a:spLocks noChangeArrowheads="1"/>
          </p:cNvSpPr>
          <p:nvPr/>
        </p:nvSpPr>
        <p:spPr bwMode="auto">
          <a:xfrm>
            <a:off x="9181417" y="3857626"/>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rtl="0" eaLnBrk="1" hangingPunct="1">
              <a:spcBef>
                <a:spcPct val="0"/>
              </a:spcBef>
              <a:buFontTx/>
              <a:buNone/>
            </a:pPr>
            <a:endParaRPr lang="en-US" altLang="he-IL" sz="1350"/>
          </a:p>
        </p:txBody>
      </p:sp>
      <p:sp>
        <p:nvSpPr>
          <p:cNvPr id="40964" name="Text Box 9">
            <a:extLst>
              <a:ext uri="{FF2B5EF4-FFF2-40B4-BE49-F238E27FC236}">
                <a16:creationId xmlns:a16="http://schemas.microsoft.com/office/drawing/2014/main" id="{5AC5E6D5-061A-902F-55E5-579F6FCE172D}"/>
              </a:ext>
            </a:extLst>
          </p:cNvPr>
          <p:cNvSpPr txBox="1">
            <a:spLocks noChangeArrowheads="1"/>
          </p:cNvSpPr>
          <p:nvPr/>
        </p:nvSpPr>
        <p:spPr bwMode="auto">
          <a:xfrm>
            <a:off x="8687995" y="3914775"/>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endParaRPr lang="he-IL" altLang="he-IL" sz="1050" b="1"/>
          </a:p>
        </p:txBody>
      </p:sp>
      <p:sp>
        <p:nvSpPr>
          <p:cNvPr id="40965" name="Text Box 10">
            <a:extLst>
              <a:ext uri="{FF2B5EF4-FFF2-40B4-BE49-F238E27FC236}">
                <a16:creationId xmlns:a16="http://schemas.microsoft.com/office/drawing/2014/main" id="{C6EEBB7A-424A-66AF-075A-0065FAD2EDE2}"/>
              </a:ext>
            </a:extLst>
          </p:cNvPr>
          <p:cNvSpPr txBox="1">
            <a:spLocks noChangeArrowheads="1"/>
          </p:cNvSpPr>
          <p:nvPr/>
        </p:nvSpPr>
        <p:spPr bwMode="auto">
          <a:xfrm>
            <a:off x="5329241" y="3375422"/>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endParaRPr lang="en-US" altLang="he-IL" sz="1050" b="1"/>
          </a:p>
        </p:txBody>
      </p:sp>
      <p:sp>
        <p:nvSpPr>
          <p:cNvPr id="40967" name="AutoShape 17" descr="data:image/jpeg;base64,/9j/4AAQSkZJRgABAQAAAQABAAD/2wCEAAkGBhQSEBIUEhQVFRUVFBQVFRQVDw8VDxUUFBQVFBQUFRQXHCYeFxojGRQUHy8gJCcpLSwsFR4xNTAqNSYrLCkBCQoKDgwOFA8PFCkcHBgpKSkpKSkpKSkpKSkpKSkpKSkpKSkpKSkpKSkpLCkpMikpKSkpLCwpKSkpLCkpKSkpKf/AABEIALcBEwMBIgACEQEDEQH/xAAcAAABBQEBAQAAAAAAAAAAAAADAAECBAYFBwj/xABDEAABAgQCBwYCBwYFBQEAAAABAAIDBBEhBTEGEiJBUWFxBxMygZGhQrEjUoLB0eHwFDNicpKiFUOy4vE0RGODkxb/xAAYAQEBAQEBAAAAAAAAAAAAAAAAAQIDBP/EAB0RAQEBAQADAQEBAAAAAAAAAAABAhESITEDQVH/2gAMAwEAAhEDEQA/AN/CChNN2UWGozHhRFFrUaALFDaEWBvUVXfmnYndmlDCAM3l5qrq2VybbZVaKi/LN2QovRZbwhQeblEVjmiQm5qBF0aCLFUQDaI7hYIRKKRYKCXwoMDxBGA2UKXG0EHQdkglHfkgFBHXABJNALknIAXJK8m0q7SosWIWSrjDhAkB4/evpbWr8I5BaDtP0k7qCJdh24w2+LYX+426ArydFdmV0vnGGrZiL9p+sPR1QuzK9qM23xCE/rD1T/aR8lj06o9Dl+1w/HLj7MUj2IV2H2ly7ztsiM8muHsa+y8wSKD2nD8bgR/3URrj9WtH/wBJuuoBkvAmxCCCCQRkQSCOhW20X7Q3NLYc0dZuQi/E3+fiOeag9DKhGCmDWnNRi5oAuCgAiuUA1A8MZqRCaEM07giBOyQXhWHNshOCsASEkTVTINZDTTA2VKGlMjZUFNqJAFyhNCJBF1FDiC6ZiUcbQUmFAKdGyqgyVyc8KqAWQXpbwhM/NSlxshM7Mois7NEgmxQ3i6LByKojVFIyQ6Iz9yB9yDLna81ONMNa3ac1vVwHzXPg4zADh9NC/wDrD/FB33KlPTjYUN73mjWNLj0Aqn/xaCfDFhnpFhn71ie1XGtSVbCYQTGdehB2GUJy56vuivMsaxV0zHiRn5vJtuDcmtHICyqBRaERoQKikEi1OECUXFSqouCCKiSnco0QerdneKmNKarjV0J2pz1SKt9LjyWniZrBdlP/AHPD6P121vnoBlQJUyooJwRYpOClCFAUiUQNwshOCOckNzUAaJImqkqNMxKYGykE8bwqCo0KcLxIYF1NmYUUOYFXJQwnjDaCZhuUA5vJVdytzdwqiQX5c7ITbyngDZCi7MoK8QXU4O9M8qUL7lUYrTfTp0q/uYLQX0Bc9wq1tbgBu8rAT+m85Gs+O+nBtGN/totP2r4M4PhzLRVpAhvtkRUsJ6gkeS87RRok045mvUkqHfcgoAJkBxG5Kffjgfmq7GkmgBK6cto/FeKgAdT+CWrM2/FQRRz9FJsUcfYrrDQqZpUNaft391UmNGJlmcF/UAOHss+UauNT+K4jjiPdSDgeHkQqsSC5po4EHgQQfdRC0xxcLENyrgqYjHjXqgTk1VLvAcwkG80HovZY2kOKfrPH9rfzW4csd2bACAACK1cSARUVO8LYuQQUETco0QEhCyRGaeGbJOQJjbBG7kUyQ4eQRwbIBdyOCSJVJVHVaEo/hTpR/CoKm9Ta26ZycG4UUOaG0E0MZqc3mEzN6AU43ZVEK9N+FUmiysHRgDZCi45qcv4QoOdcqADxdPB3qDjdTg71f4M3pLNBzXQnNBa8EOBXlWOaOvlzrDahnJ28cncOq9dxuQ1hULPT8OjQCFztsV5aEmwySAMyaDzWtn9FGPBdCOo76vwH8FzcEwU96TFFAwV4gmtBfqtTRxfw/CWMoBc21nn3DRuutVh8s0cK+p/Bc+Sl99Mzny4ruSzmCl6eRXDdtr3fjmSLkKHwPzRTARYbKAXTuiAeQCw9QL8PY4Ue1rq7nNr81xZ7QOWiAlrSw79QkU+ybLRwHVvSvnQokUjdnvrWvqtdrnrMv2PLMU0CisqYThEHDwv9Mis1HgOY4te0tIzBBBXtczx4evQrjYphLIwIe3W4biOh3Lpn9Hm3+E/jymqQK62MYG6E4ltS2+YuPxXKXZ5LOCwJpzCHMcWkZFpIPqFq8F7SI0OjYw71vHKKPPI+fqsaUgUR7hg2PwZltYT6kZsNog6t+8LoleCys46G4OY4tcLhwNCF6tofpaJtmo+gjNF+Dx9YD5hUamHkmiZKTDZRiPUCYLJtYojW2UdQ0Vgi11kkmw0lpHfqmi5JJPNlgAiDJJKNuTLKhzZuE7cylNCpCZmZVA5vwqoMlcmRsqm3JIOhL+EKNLlPBOyFCtyqAON1OGhuzUoJQRLAbLnYvgQiN2bFdGt0V5yopZBhI+HPhg6w4rjSEu97jqg0JoTqvdv4MBNV6dMQA5pBC5mGYc2BDj6u9zXex/BY8eNSsbANXahyDr0sem0FoJSVYRRocD9V4pXo7JcSHKV1s6m9epNfuXV0dgPgQ3lziXE28RbS9Qa2WJ7eudkdWVNdnI1pTemjso4jd+AXOhYi8x3OLQdW2eqTbhSlk0ebe+7aAD+Ek0vc5LD0TXpfhzoBo6ld1yCrIjhw405XXDZijHu7smGXcHB7D5E1Cud4Qata6oFxXWqALkUzoAtc7GPL2sxrj2KqRHbh+iEcvqwniQfn+Sqvzr+slhuxRm5YFpqab8vX5rDY/hTWO1mHPdSl1u3nWBHpvOaymlrA0WNfPK69GXg/X6yainLlFbcT1V3B8SdAjQ4jTdrgeo3g8iKqiu9oro2ZmK3X2YYNSd7qfC3rxQezw31a0jeAfIioUnJ4YsOG7omcEEmbkcZILRYIkHIoIsySTByS11HZSfknCTxZZAZncho8y2wQWqKHMG7Um5lQmHeFJougU14VSqrs14VSKsHQgDZCgcypwvCEOtygA/NTghDrdFhfcn8EKXRXNyQQrDxYKAUU7JWbxCccIgDTTWaWuG6ls1oZl1GFZSeJ70kbvbes7vI6/lO6Tl4YYLitPMEbko05XZZmeRoArMrBBF+p4ocrED45FAAAAOnErzvf4hthag4lNh8B1Yl+X3o+JQzWjfZEkG1BLbObY8xn96fG7Oq8vgLNfvfioAQdalRvpkac0SLKkUGd7CtD/LX71eEYg0yrncU90YQciSB7n8Atd9ONzyuHMy0fWIa5kOH8LaOe4DgSc/zVKZlolLx3dBDhtHyJXYn5i9fXquZEFeZKzL7XxnHMk5V25xzuTS97FU8b0fD2udruF71F+VlqMMlRUVFQPnu9z7KnjLtigu57iT0r/wABdLr3yOWcTwurGFZopWv0n9n5oP8AgLQbvd6ALWQoBobHLguZEgGuR9FrteRWlMIhtvq1PF1/bJdrDnkPbTioSmGvcLNPotJhGj2qQ5+fBWS1Hflj9GKp3FSAtRReF0ZFbuRYIzQmGwR4Tc0VXTohgplR2Gp4mSZqUQ2UQ8yNlVWq1MDYVJqihzOYUgboUc3CI3NA0z4VUorUzkqtVYL0LwhD3lThusOiEXUUAn5okJCcU4fTMgDmQFQ+t80eIbBUP26GP8xnnEZ+KDOaRyzBtTEIHh3rCfQFQWZ6JsrhFgLuvma71adjUKKAGO1q5EA0y5ppBg16UuN/lmVjTr+d5erLZPZp+FSqhwgeIEg5C6WOYwYNHUqDYjeqsvphCdd0N7W02XatRUcxkVz5Hpl1eUjJva8kOLswATQDy9VZkdkknMmpta1skWBjECI3ZdQ7w7ZdyFCjwGNJqN9+aljpn9OfU5hmRHogCPn+gjuuFT7navkedlG7pQnnVNOKrvFLnd6LozEvmd9f0Vz8SdQnflQczRXOf647365FnDZ8sY4kWG0K8SKfmudh80Ykckixy6DJKdnBqBjDXZGsRx4K3o3h99YrWZ2uP679TMaFso0i7Qhf4dD+qPRXG50USF2eZBkEAWASonJSa5USiGgUO8qnjCoVMOoUHQbu6qxDKqw7gcE5jkILJKS57pw1SWkaMKMRSCjFWQSL4FRYV0Ig2VzgVFAmDdEabocZ104N0DzZ2VxMTx+BL076IGk3Dblx+yL05q3pFigl5aJFdfVFhxcbNHqvDJ+cdGiOfENXONSfw4BWDfYj2uU2ZeCP54pP+hv4rNznaFOxP83UHCGxjffP3WdolRBci45MO8UeKf8A2xPxVWJGc7xOJ6uJ+ajRJBFSZbJKilCYS4BoqSQAAKkkmwAQbrRCLrQzXMXNzW27pZabD4jhtE51614qGF6NGUl297+8cKuvZvBtOPHoiMdcClrCvI5rlp1wDikAxB0AOa5wwoi7dZp4i3/K0zGCtSKq7DoW0oBn6LHHrx+vJ8ZKJh5eNV8RzhwoMyeNF2MMlzCDQHEgWGsa+6uR5cUsN/DeoiFcX8v10UvW9azYM94y/WSE29uByQ5p97ZC/OqDCjbVhzOas+uVs4JFgnjW9aHzWY0pnTDDiKbqHPqOS1LnVy4n0Vf/APOsmBEZFFnA3GbSciOYzXWTry6087wvSKHlFqypuaVb50uvS8EnIToY7p7H/wArgT5jMLyLSPR2JJxjDiXGbHjwvbxHA8RuXMhxXNNWkgjeCQfULXOOfevoJqi4ryHDO0Kbg0BeIjRuiCp/qFD7laaR7UoTqCNDcz+JhD2+liPdUbcqNFz5THoEYVhRWv5B1HebTdX6oJONFTDKm6uVQnlAVmQUIhuhQYlTRTfmgA5t0lMuSW0adqjEKQKaIsCz8K5tF02jZXMcblRVaZShm6U2MlF0QNBJNABUngAKk+iDDdq2K0bCgA3J7x/QVaweusfsrzXeunpFixmZmLFOTjRo4MFmj0HuVzFQk1E6SBJinTIE0VsN69m7M+zr9n1Zqab9LnDhnOECPG7+Pl8PXLl9kuj8oNWZjRoJjknuoJiww6HQ01y0mpfnTgOeXrTwBetlqIyWkkT6UV4fmqECXGeXTfRXcXIMR2t08qZoMNlqceXyXHX1vJ9VDixSKAb/AMlbdBoPnf8AVkB0ma1rY7tyy6zXBIR2QDdQe256+lkbV3KNFC6c2cBvvQ5Hav7U4K3HpUqMrK0Y6g/MKyM2rMtLVda97ea0MlJ93q2uRfqCQoaOyPxEZZHid66s627TzI9Qu2Y5Ws9ppokJ+VdDpSI3ahOoNl4GRPAix9dy+dpiWcx7mPBa5pLXNOYINCD5hfVrF5P2u6F1JnYDa0H07QL0FAItB5A9AeKtR5MlRIhJRTAkGoz4713cL02mYNBr940fDE2rcnZj1XDomLUHp+FdosCLRsQGC7K5rDP2hl5haYTQIFCDUWINQehXhJC7OBaUxZYFraOacmurRp5UyQeuSfiRopuuXo5jrZmEHtGqcnN3tcMxzHBdKJmkAyEki1JbRpmqTgo0upPWFWIZsuXFO0V0oZsubMeMqCtNZBZXtDxfupUsadqNsc9QXefkPtLUzR2V5L2hYn3s4Wg7MJoZ9rN/vb7KozBUU6YoJJkikgSZIpIEunhmk81L/uY8Vg+qHkw/6DVvsuYkEHouj+mMWP8A9Q8E1pXu2AmuVdUBa+Tmmus01Izp5UXiUKYLcjat/Zb/AEXxU6gNAHUpmKnfSnTes2LK3jX8VGI+mdOSBAmajaNDS9EQvBPFY41BYZTuYFXbHG8p3Trcxc/qicVCcZQVtWnPdkiYRIuiuAdUNBFf4ncOihDl3PIrvybZauVk9RjQNxqeu9bxOtbnjPf1fgQg1oAsOChNMqE4j/oLMaXafwZB8JkZkQ941zgWBp1Q0gXBI4+y6uDRa1kDu9atRUG1Dka2WLPbFI0zjdP2f/cuZOduMJtoMs9/OJEZDHo0OKgyPaToX+wzAfDH0EUks/gcLuh/eOXRY5b7SXtTE9KxIEWVDS6jmPbGJ1HtIIdQtvbWGe9YIrKopFOkgYhRopJFBr+zmf1Zh0M5PZUfzMv8ifReiPddeKYfPOgxWRGeJrgRz4g8iLea9dlZ4RYbIjTsvaCPPcehsqLmskgEpKja6qjEYm7yosq5Y/6w8slOIusFly5yuuVchh9LuGdyAMkOLAcTc2/XJRXFxibEKC+IcmNLj5DJeFRoxe5znZuJcepNSvZ+0GTc+VMOGbvcK/ytv86LxqZlnQzRwogAU6YlMTZBIpgkkgYpwUyZBMtTJ6pIEulI4s6FdlQ6w3Up0/Wa5qSDcYFpKXRGMJqXRGjMgm4Atv6L1SUwM/GN9uQ3+q8E0ddSblz/AOeF/rC+nWHNWZh1g8Vwx0KI5ti03bUfCd1vTyQ4RsNn2yW4xnDxEZUC4uPvC48lhwc4Clhc9Fz1n29ONzx7/izo/h5pru+yN9OK7bsk7GgBV5qZoDq7gb7hT5rtJyPNrXleszpXp/LyDgyIHviFusGMDciSBrOcdmq8d050wOIx2xO7ENrG6rG62s6hNSXHjXguNic++NFfEiOL3vJJcTc/lyVVZoZMU6SgQSKQCYlA6ZIJIEmqnJUaoHC9A0BxAOguhfExxNP4XX+dV57VXsFxMwIzYgyBo4fWafEEHsdUyrQZkOaHNNQQCDxBuElrg0zYyczJSSW14nDnaK5DjAhJJZsRzsVl9fPcvPdJsAaakUSSSQefTksWOogEpJLNDkpVTJIEkkkoHBTpJKh0kkkFrCn0jQjwiMPo4FfUrBcpJLWUGZkqcCCGV1RmSfLcE6S1wTca5+m5UsWiasvGd9WFEPoxxSSSq+X3FMCkkuYdJJJAxTJJIGanTJIESopJKBnFSakkg02FaYOhQWQ6V1aitd1SR7FOkktj/9k=">
            <a:extLst>
              <a:ext uri="{FF2B5EF4-FFF2-40B4-BE49-F238E27FC236}">
                <a16:creationId xmlns:a16="http://schemas.microsoft.com/office/drawing/2014/main" id="{2075DBDE-2330-AA0D-AB23-1684DEEDCFB5}"/>
              </a:ext>
            </a:extLst>
          </p:cNvPr>
          <p:cNvSpPr>
            <a:spLocks noChangeAspect="1" noChangeArrowheads="1"/>
          </p:cNvSpPr>
          <p:nvPr/>
        </p:nvSpPr>
        <p:spPr bwMode="auto">
          <a:xfrm>
            <a:off x="9190439" y="227412"/>
            <a:ext cx="1964531" cy="130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endParaRPr lang="he-IL" altLang="he-IL" sz="1350" b="1"/>
          </a:p>
        </p:txBody>
      </p:sp>
      <p:sp>
        <p:nvSpPr>
          <p:cNvPr id="40968" name="TextBox 11">
            <a:extLst>
              <a:ext uri="{FF2B5EF4-FFF2-40B4-BE49-F238E27FC236}">
                <a16:creationId xmlns:a16="http://schemas.microsoft.com/office/drawing/2014/main" id="{B50FD997-94BE-333C-C399-7D3A53A5AB81}"/>
              </a:ext>
            </a:extLst>
          </p:cNvPr>
          <p:cNvSpPr txBox="1">
            <a:spLocks noChangeArrowheads="1"/>
          </p:cNvSpPr>
          <p:nvPr/>
        </p:nvSpPr>
        <p:spPr bwMode="auto">
          <a:xfrm>
            <a:off x="9120187" y="5535216"/>
            <a:ext cx="22153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r>
              <a:rPr lang="he-IL" altLang="he-IL" sz="1050" b="1" dirty="0"/>
              <a:t> </a:t>
            </a:r>
          </a:p>
        </p:txBody>
      </p:sp>
      <p:sp>
        <p:nvSpPr>
          <p:cNvPr id="40969" name="Text Box 16">
            <a:extLst>
              <a:ext uri="{FF2B5EF4-FFF2-40B4-BE49-F238E27FC236}">
                <a16:creationId xmlns:a16="http://schemas.microsoft.com/office/drawing/2014/main" id="{C8239396-0B98-45FA-3059-2AA42F983299}"/>
              </a:ext>
            </a:extLst>
          </p:cNvPr>
          <p:cNvSpPr txBox="1">
            <a:spLocks noChangeArrowheads="1"/>
          </p:cNvSpPr>
          <p:nvPr/>
        </p:nvSpPr>
        <p:spPr bwMode="auto">
          <a:xfrm>
            <a:off x="5859066" y="5481638"/>
            <a:ext cx="22153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r>
              <a:rPr lang="he-IL" altLang="he-IL" sz="1050" b="1" dirty="0"/>
              <a:t> </a:t>
            </a:r>
            <a:endParaRPr lang="en-US" altLang="he-IL" sz="1050" b="1" dirty="0"/>
          </a:p>
        </p:txBody>
      </p:sp>
      <p:sp>
        <p:nvSpPr>
          <p:cNvPr id="2" name="TextBox 1">
            <a:extLst>
              <a:ext uri="{FF2B5EF4-FFF2-40B4-BE49-F238E27FC236}">
                <a16:creationId xmlns:a16="http://schemas.microsoft.com/office/drawing/2014/main" id="{9C6534BB-A516-8BF1-57CB-32FD007BA882}"/>
              </a:ext>
            </a:extLst>
          </p:cNvPr>
          <p:cNvSpPr txBox="1"/>
          <p:nvPr/>
        </p:nvSpPr>
        <p:spPr>
          <a:xfrm>
            <a:off x="3750902" y="200810"/>
            <a:ext cx="5109091" cy="338554"/>
          </a:xfrm>
          <a:prstGeom prst="rect">
            <a:avLst/>
          </a:prstGeom>
          <a:solidFill>
            <a:srgbClr val="FFFF00"/>
          </a:solidFill>
          <a:ln>
            <a:solidFill>
              <a:schemeClr val="tx1"/>
            </a:solidFill>
          </a:ln>
        </p:spPr>
        <p:txBody>
          <a:bodyPr wrap="none" rtlCol="1">
            <a:spAutoFit/>
          </a:bodyPr>
          <a:lstStyle/>
          <a:p>
            <a:r>
              <a:rPr lang="he-IL" sz="1600" b="1" dirty="0"/>
              <a:t>הרב הרצוג סייע בהצלת ירושלים – חפירת תעלות בליל שבת</a:t>
            </a:r>
          </a:p>
        </p:txBody>
      </p:sp>
      <p:pic>
        <p:nvPicPr>
          <p:cNvPr id="4" name="תמונה 3">
            <a:extLst>
              <a:ext uri="{FF2B5EF4-FFF2-40B4-BE49-F238E27FC236}">
                <a16:creationId xmlns:a16="http://schemas.microsoft.com/office/drawing/2014/main" id="{D3FD1973-0B76-92A3-D6E7-C82387CC51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50" t="61489" r="60630" b="24357"/>
          <a:stretch/>
        </p:blipFill>
        <p:spPr>
          <a:xfrm>
            <a:off x="7993857" y="3013790"/>
            <a:ext cx="3061106" cy="3361570"/>
          </a:xfrm>
          <a:prstGeom prst="rect">
            <a:avLst/>
          </a:prstGeom>
          <a:ln w="38100">
            <a:solidFill>
              <a:srgbClr val="0000FF"/>
            </a:solidFill>
          </a:ln>
        </p:spPr>
      </p:pic>
      <p:sp>
        <p:nvSpPr>
          <p:cNvPr id="5" name="TextBox 4">
            <a:extLst>
              <a:ext uri="{FF2B5EF4-FFF2-40B4-BE49-F238E27FC236}">
                <a16:creationId xmlns:a16="http://schemas.microsoft.com/office/drawing/2014/main" id="{933693E1-61C1-B7C1-83F4-B0E59C5DD595}"/>
              </a:ext>
            </a:extLst>
          </p:cNvPr>
          <p:cNvSpPr txBox="1"/>
          <p:nvPr/>
        </p:nvSpPr>
        <p:spPr>
          <a:xfrm>
            <a:off x="2193312" y="6403891"/>
            <a:ext cx="3395481" cy="338554"/>
          </a:xfrm>
          <a:prstGeom prst="rect">
            <a:avLst/>
          </a:prstGeom>
          <a:noFill/>
        </p:spPr>
        <p:txBody>
          <a:bodyPr wrap="none" rtlCol="1">
            <a:spAutoFit/>
          </a:bodyPr>
          <a:lstStyle/>
          <a:p>
            <a:r>
              <a:rPr lang="he-IL" sz="1600" b="1" dirty="0"/>
              <a:t>הרב שלמה גורן, הצפה, ד' אייר תשמ"ז</a:t>
            </a:r>
          </a:p>
        </p:txBody>
      </p:sp>
      <p:sp>
        <p:nvSpPr>
          <p:cNvPr id="8" name="תיבת טקסט 7">
            <a:extLst>
              <a:ext uri="{FF2B5EF4-FFF2-40B4-BE49-F238E27FC236}">
                <a16:creationId xmlns:a16="http://schemas.microsoft.com/office/drawing/2014/main" id="{DB2BE116-90BA-DCFC-44CD-36BC70AB1A7F}"/>
              </a:ext>
            </a:extLst>
          </p:cNvPr>
          <p:cNvSpPr txBox="1"/>
          <p:nvPr/>
        </p:nvSpPr>
        <p:spPr>
          <a:xfrm>
            <a:off x="694945" y="773571"/>
            <a:ext cx="11221008" cy="584775"/>
          </a:xfrm>
          <a:prstGeom prst="rect">
            <a:avLst/>
          </a:prstGeom>
          <a:solidFill>
            <a:srgbClr val="DAFFF1"/>
          </a:solidFill>
          <a:ln w="38100">
            <a:solidFill>
              <a:srgbClr val="0000FF"/>
            </a:solidFill>
          </a:ln>
        </p:spPr>
        <p:txBody>
          <a:bodyPr wrap="square">
            <a:spAutoFit/>
          </a:bodyPr>
          <a:lstStyle/>
          <a:p>
            <a:pPr algn="just"/>
            <a:r>
              <a:rPr lang="he-IL" altLang="he-IL" sz="1600" b="1" dirty="0">
                <a:solidFill>
                  <a:srgbClr val="FF0000"/>
                </a:solidFill>
              </a:rPr>
              <a:t>ה' באייר תש"ח (15.5) </a:t>
            </a:r>
            <a:r>
              <a:rPr lang="he-IL" altLang="he-IL" sz="1600" b="1" dirty="0"/>
              <a:t>–</a:t>
            </a:r>
            <a:r>
              <a:rPr lang="he-IL" altLang="he-IL" sz="1600" b="1" dirty="0">
                <a:solidFill>
                  <a:srgbClr val="0000FF"/>
                </a:solidFill>
              </a:rPr>
              <a:t> </a:t>
            </a:r>
            <a:r>
              <a:rPr lang="he-IL" altLang="he-IL" sz="1600" b="1" dirty="0"/>
              <a:t>ביום שישי לפנות בוקר הזעיק האלוף דוד שאלתיאל את הרב שלמה </a:t>
            </a:r>
            <a:r>
              <a:rPr lang="he-IL" altLang="he-IL" sz="1600" b="1" dirty="0" err="1"/>
              <a:t>גורונצ'יק</a:t>
            </a:r>
            <a:r>
              <a:rPr lang="he-IL" altLang="he-IL" sz="1600" b="1" dirty="0"/>
              <a:t> (גורן), מסר לו ידיעה סודית - </a:t>
            </a:r>
            <a:r>
              <a:rPr lang="he-IL" altLang="he-IL" sz="1600" b="1" dirty="0">
                <a:solidFill>
                  <a:srgbClr val="0000FF"/>
                </a:solidFill>
              </a:rPr>
              <a:t>הירדנים מתכננים לפלוש למחרת ב-11:00 מכוון שיח </a:t>
            </a:r>
            <a:r>
              <a:rPr lang="he-IL" altLang="he-IL" sz="1600" b="1" dirty="0" err="1">
                <a:solidFill>
                  <a:srgbClr val="0000FF"/>
                </a:solidFill>
              </a:rPr>
              <a:t>ג'ארח</a:t>
            </a:r>
            <a:r>
              <a:rPr lang="he-IL" altLang="he-IL" sz="1600" b="1" dirty="0">
                <a:solidFill>
                  <a:srgbClr val="0000FF"/>
                </a:solidFill>
              </a:rPr>
              <a:t>. </a:t>
            </a:r>
            <a:r>
              <a:rPr lang="he-IL" altLang="he-IL" sz="1600" b="1" dirty="0"/>
              <a:t>ביקשו שידאג לחפירת תעלות</a:t>
            </a:r>
            <a:r>
              <a:rPr lang="he-IL" altLang="he-IL" sz="1600" b="1" dirty="0">
                <a:solidFill>
                  <a:srgbClr val="FF0000"/>
                </a:solidFill>
              </a:rPr>
              <a:t> </a:t>
            </a:r>
            <a:r>
              <a:rPr lang="he-IL" altLang="he-IL" sz="1600" b="1" dirty="0"/>
              <a:t>בשכונת 'בית ישראל' ו'בתי </a:t>
            </a:r>
            <a:r>
              <a:rPr lang="he-IL" altLang="he-IL" sz="1600" b="1" dirty="0" err="1"/>
              <a:t>אונגרין</a:t>
            </a:r>
            <a:r>
              <a:rPr lang="he-IL" altLang="he-IL" sz="1600" b="1" dirty="0"/>
              <a:t>' החרדיות. </a:t>
            </a:r>
            <a:endParaRPr lang="he-IL" sz="1600" dirty="0"/>
          </a:p>
        </p:txBody>
      </p:sp>
      <p:pic>
        <p:nvPicPr>
          <p:cNvPr id="9" name="תמונה 8">
            <a:extLst>
              <a:ext uri="{FF2B5EF4-FFF2-40B4-BE49-F238E27FC236}">
                <a16:creationId xmlns:a16="http://schemas.microsoft.com/office/drawing/2014/main" id="{AECA7A26-721C-CEC8-BC10-AB45E32E776F}"/>
              </a:ext>
            </a:extLst>
          </p:cNvPr>
          <p:cNvPicPr>
            <a:picLocks noChangeAspect="1"/>
          </p:cNvPicPr>
          <p:nvPr/>
        </p:nvPicPr>
        <p:blipFill>
          <a:blip r:embed="rId3"/>
          <a:srcRect t="48887"/>
          <a:stretch/>
        </p:blipFill>
        <p:spPr>
          <a:xfrm>
            <a:off x="2360500" y="2967240"/>
            <a:ext cx="3061106" cy="3387010"/>
          </a:xfrm>
          <a:prstGeom prst="rect">
            <a:avLst/>
          </a:prstGeom>
        </p:spPr>
      </p:pic>
    </p:spTree>
    <p:extLst>
      <p:ext uri="{BB962C8B-B14F-4D97-AF65-F5344CB8AC3E}">
        <p14:creationId xmlns:p14="http://schemas.microsoft.com/office/powerpoint/2010/main" val="42304980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9142F4EB-115F-E1A5-0B13-4F5C04C84268}"/>
              </a:ext>
            </a:extLst>
          </p:cNvPr>
          <p:cNvSpPr txBox="1"/>
          <p:nvPr/>
        </p:nvSpPr>
        <p:spPr>
          <a:xfrm>
            <a:off x="533401" y="592914"/>
            <a:ext cx="11375571" cy="2585323"/>
          </a:xfrm>
          <a:prstGeom prst="rect">
            <a:avLst/>
          </a:prstGeom>
          <a:noFill/>
          <a:ln w="38100">
            <a:solidFill>
              <a:srgbClr val="0000FF"/>
            </a:solidFill>
          </a:ln>
        </p:spPr>
        <p:txBody>
          <a:bodyPr wrap="square">
            <a:spAutoFit/>
          </a:bodyPr>
          <a:lstStyle/>
          <a:p>
            <a:pPr algn="just"/>
            <a:r>
              <a:rPr lang="he-IL" b="1" dirty="0"/>
              <a:t>ועתה האזינו העמים כולם! </a:t>
            </a:r>
          </a:p>
          <a:p>
            <a:pPr algn="just"/>
            <a:r>
              <a:rPr lang="he-IL" dirty="0"/>
              <a:t>קול ירושלים קורא מהר הקודש! מירושלים עיר הקודש ועיר שריד המקדש, עיר קודש לכולכם, אנו מכריזים ואומרים: הנה כנופיות ההולכות ומתרבות ומרבות יום יום חללים בדרכים לעיר הקודש, מתנכלות לבודד את ירושלים, להביאה במצוקה גדולה, להמיט עליה שואה - והשואה אם תבוא, חס וחלילה, עלולה לגרום לחורבנם של כל המקומות הקדושים אשר בה, ללא הבדל. </a:t>
            </a:r>
            <a:r>
              <a:rPr lang="he-IL" b="1" dirty="0"/>
              <a:t>פלא בעינינו כי אותן האומות שבימי הדיונים בלייק </a:t>
            </a:r>
            <a:r>
              <a:rPr lang="he-IL" b="1" dirty="0" err="1"/>
              <a:t>סכסס</a:t>
            </a:r>
            <a:r>
              <a:rPr lang="he-IL" b="1" dirty="0"/>
              <a:t> נראו כל כך שרויים בחרדה לגורלה של העיר הקדושה, אינן נוקפות אצבע להבטיחה כנגד החורבן, חס וחלילה המאיים עליה. </a:t>
            </a:r>
            <a:r>
              <a:rPr lang="he-IL" dirty="0"/>
              <a:t>כמו כן לא ראינו עוד שום מאמץ רציני בכיוון הזה מצד ראשי הדת הנוצרית. והנה העם האומלל הכושל שבכל העמים, מתאבק [נאבק] על קיומו ועל </a:t>
            </a:r>
            <a:r>
              <a:rPr lang="he-IL" dirty="0" err="1"/>
              <a:t>שיחרורו</a:t>
            </a:r>
            <a:r>
              <a:rPr lang="he-IL" dirty="0"/>
              <a:t> בתור עם בארץ הקודש, בגבורת נפש ובאומץ רוח מופתיים, ועיניכם רואות, והצדק והמשפט והמוסר וההיסטוריה, ועל כולם ספר הספרים, דורשים מכם במפגיע להגיש לו עזרה, ואין צריך לאמור שהם אוסרים לשים מכשולים על דרכנו. עדיין בידכם לתקן - תקנו!...</a:t>
            </a:r>
          </a:p>
        </p:txBody>
      </p:sp>
      <p:sp>
        <p:nvSpPr>
          <p:cNvPr id="5" name="תיבת טקסט 4">
            <a:extLst>
              <a:ext uri="{FF2B5EF4-FFF2-40B4-BE49-F238E27FC236}">
                <a16:creationId xmlns:a16="http://schemas.microsoft.com/office/drawing/2014/main" id="{0518EF7B-B4BB-A724-7E4A-2F0C9D30A114}"/>
              </a:ext>
            </a:extLst>
          </p:cNvPr>
          <p:cNvSpPr txBox="1"/>
          <p:nvPr/>
        </p:nvSpPr>
        <p:spPr>
          <a:xfrm>
            <a:off x="173299" y="6434363"/>
            <a:ext cx="5139799" cy="338554"/>
          </a:xfrm>
          <a:prstGeom prst="rect">
            <a:avLst/>
          </a:prstGeom>
          <a:noFill/>
        </p:spPr>
        <p:txBody>
          <a:bodyPr wrap="square">
            <a:spAutoFit/>
          </a:bodyPr>
          <a:lstStyle/>
          <a:p>
            <a:r>
              <a:rPr lang="he-IL" sz="1600" b="1" dirty="0"/>
              <a:t>פניה לאומות העולם ודברי עידוד לבני עמו, אדר ב' תש"ח </a:t>
            </a:r>
          </a:p>
        </p:txBody>
      </p:sp>
      <p:sp>
        <p:nvSpPr>
          <p:cNvPr id="7" name="תיבת טקסט 6">
            <a:extLst>
              <a:ext uri="{FF2B5EF4-FFF2-40B4-BE49-F238E27FC236}">
                <a16:creationId xmlns:a16="http://schemas.microsoft.com/office/drawing/2014/main" id="{949DC98A-863E-5101-32FB-B914B5A1A070}"/>
              </a:ext>
            </a:extLst>
          </p:cNvPr>
          <p:cNvSpPr txBox="1"/>
          <p:nvPr/>
        </p:nvSpPr>
        <p:spPr>
          <a:xfrm>
            <a:off x="3805208" y="109555"/>
            <a:ext cx="4581581" cy="338554"/>
          </a:xfrm>
          <a:prstGeom prst="rect">
            <a:avLst/>
          </a:prstGeom>
          <a:solidFill>
            <a:srgbClr val="FFFF00"/>
          </a:solidFill>
          <a:ln>
            <a:solidFill>
              <a:schemeClr val="tx1"/>
            </a:solidFill>
          </a:ln>
        </p:spPr>
        <p:txBody>
          <a:bodyPr wrap="square">
            <a:spAutoFit/>
          </a:bodyPr>
          <a:lstStyle/>
          <a:p>
            <a:r>
              <a:rPr lang="he-IL" sz="1600" b="1" dirty="0"/>
              <a:t>חילול המקומות הקדושים בירושלים במלחמת השחרור</a:t>
            </a:r>
          </a:p>
        </p:txBody>
      </p:sp>
      <p:sp>
        <p:nvSpPr>
          <p:cNvPr id="9" name="תיבת טקסט 8">
            <a:extLst>
              <a:ext uri="{FF2B5EF4-FFF2-40B4-BE49-F238E27FC236}">
                <a16:creationId xmlns:a16="http://schemas.microsoft.com/office/drawing/2014/main" id="{3ACED9E0-ED36-C5E2-190C-7762253893D3}"/>
              </a:ext>
            </a:extLst>
          </p:cNvPr>
          <p:cNvSpPr txBox="1"/>
          <p:nvPr/>
        </p:nvSpPr>
        <p:spPr>
          <a:xfrm>
            <a:off x="533401" y="3849040"/>
            <a:ext cx="11485300" cy="2585323"/>
          </a:xfrm>
          <a:prstGeom prst="rect">
            <a:avLst/>
          </a:prstGeom>
          <a:noFill/>
          <a:ln w="38100">
            <a:solidFill>
              <a:srgbClr val="0000FF"/>
            </a:solidFill>
          </a:ln>
        </p:spPr>
        <p:txBody>
          <a:bodyPr wrap="square">
            <a:spAutoFit/>
          </a:bodyPr>
          <a:lstStyle/>
          <a:p>
            <a:pPr algn="just"/>
            <a:r>
              <a:rPr lang="he-IL" b="1" dirty="0"/>
              <a:t>ושוב אני קורא: אל ירך לבבכם, אל </a:t>
            </a:r>
            <a:r>
              <a:rPr lang="he-IL" b="1" dirty="0" err="1"/>
              <a:t>יפול</a:t>
            </a:r>
            <a:r>
              <a:rPr lang="he-IL" b="1" dirty="0"/>
              <a:t> רוחכם! </a:t>
            </a:r>
          </a:p>
          <a:p>
            <a:pPr algn="just"/>
            <a:r>
              <a:rPr lang="he-IL" dirty="0"/>
              <a:t>יש אשליות, יש אכזבות, יש קורבנות - אבל זהו תהליך הגאולה בראשיתה. כך היא גאולתם של ישראל. התחזקו בשם ה', והחזיקו מעמד כסלע איתן! הנה המושיע "עומד אחר </a:t>
            </a:r>
            <a:r>
              <a:rPr lang="he-IL" dirty="0" err="1"/>
              <a:t>כתלנו</a:t>
            </a:r>
            <a:r>
              <a:rPr lang="he-IL" dirty="0"/>
              <a:t> משגיח מן </a:t>
            </a:r>
            <a:r>
              <a:rPr lang="he-IL" dirty="0" err="1"/>
              <a:t>החלנות</a:t>
            </a:r>
            <a:r>
              <a:rPr lang="he-IL" dirty="0"/>
              <a:t> מציץ מן החרכים" (שיר השירים ב, ט) "עד </a:t>
            </a:r>
            <a:r>
              <a:rPr lang="he-IL" dirty="0" err="1"/>
              <a:t>שיפוח</a:t>
            </a:r>
            <a:r>
              <a:rPr lang="he-IL" dirty="0"/>
              <a:t> היום ונסו הצללים" (שם ב, </a:t>
            </a:r>
            <a:r>
              <a:rPr lang="he-IL" dirty="0" err="1"/>
              <a:t>יז</a:t>
            </a:r>
            <a:r>
              <a:rPr lang="he-IL" dirty="0"/>
              <a:t>). מהרה יבקע כשחר אור הגאולה. ישועת ה' כהרף עין! אכן שובו </a:t>
            </a:r>
            <a:r>
              <a:rPr lang="he-IL" dirty="0" err="1"/>
              <a:t>שובו</a:t>
            </a:r>
            <a:r>
              <a:rPr lang="he-IL" dirty="0"/>
              <a:t> למקור חיינו, לצור ישראל וגואלו, ולתורת ישראל, ברוח ובמעשה, על כל שטחיה שבין אדם לחברו ושבין אדם למקום. </a:t>
            </a:r>
            <a:r>
              <a:rPr lang="he-IL" b="1" dirty="0"/>
              <a:t>התאחדו התלכדו כולכם מסביב לדגלנו הישן, שהוא חדש עימנו, דגל האמונה, התורה והמצווה! משם תשאבו רוח עצה וגבורה, ולא תיראו ולא תחפזו, ולא </a:t>
            </a:r>
            <a:r>
              <a:rPr lang="he-IL" b="1" dirty="0" err="1"/>
              <a:t>תערצו</a:t>
            </a:r>
            <a:r>
              <a:rPr lang="he-IL" b="1" dirty="0"/>
              <a:t> מפני אויבינו בגלוי ובסתר!</a:t>
            </a:r>
            <a:r>
              <a:rPr lang="he-IL" dirty="0"/>
              <a:t> יהי מחנכם קדוש, וה' ילך עמכם להושיעכם! ועניתם ואמרתם באזני העמים כולם קול רם, לאמור, מי מכם הזומם להכשילנו, להשיבנו אחור, ישמע את דברי נביאינו הגדול: "עצו עצה ותפר דברו דבר ולא יקום כי עמנו א-ל" (ישעיהו ח, י). ומציון בוא תבוא ישועת ישראל במהרה בקרוב, אמן ואמן! </a:t>
            </a:r>
          </a:p>
        </p:txBody>
      </p:sp>
      <p:sp>
        <p:nvSpPr>
          <p:cNvPr id="11" name="תיבת טקסט 10">
            <a:extLst>
              <a:ext uri="{FF2B5EF4-FFF2-40B4-BE49-F238E27FC236}">
                <a16:creationId xmlns:a16="http://schemas.microsoft.com/office/drawing/2014/main" id="{520B3EB8-8570-5D93-7B69-DF09BC56291E}"/>
              </a:ext>
            </a:extLst>
          </p:cNvPr>
          <p:cNvSpPr txBox="1"/>
          <p:nvPr/>
        </p:nvSpPr>
        <p:spPr>
          <a:xfrm>
            <a:off x="4992403" y="3437334"/>
            <a:ext cx="2207189" cy="338554"/>
          </a:xfrm>
          <a:prstGeom prst="rect">
            <a:avLst/>
          </a:prstGeom>
          <a:solidFill>
            <a:srgbClr val="FFFF00"/>
          </a:solidFill>
          <a:ln>
            <a:solidFill>
              <a:schemeClr val="tx1"/>
            </a:solidFill>
          </a:ln>
        </p:spPr>
        <p:txBody>
          <a:bodyPr wrap="square">
            <a:spAutoFit/>
          </a:bodyPr>
          <a:lstStyle/>
          <a:p>
            <a:r>
              <a:rPr lang="he-IL" sz="1600" b="1" dirty="0"/>
              <a:t>עידוד במלחמת השחרור</a:t>
            </a:r>
          </a:p>
        </p:txBody>
      </p:sp>
    </p:spTree>
    <p:extLst>
      <p:ext uri="{BB962C8B-B14F-4D97-AF65-F5344CB8AC3E}">
        <p14:creationId xmlns:p14="http://schemas.microsoft.com/office/powerpoint/2010/main" val="11789602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0142529-7291-2640-CE13-1C002D3F8863}"/>
              </a:ext>
            </a:extLst>
          </p:cNvPr>
          <p:cNvPicPr>
            <a:picLocks noChangeAspect="1"/>
          </p:cNvPicPr>
          <p:nvPr/>
        </p:nvPicPr>
        <p:blipFill>
          <a:blip r:embed="rId2"/>
          <a:srcRect b="11573"/>
          <a:stretch/>
        </p:blipFill>
        <p:spPr>
          <a:xfrm>
            <a:off x="2616197" y="570683"/>
            <a:ext cx="6959606" cy="2369746"/>
          </a:xfrm>
          <a:prstGeom prst="rect">
            <a:avLst/>
          </a:prstGeom>
          <a:ln w="38100">
            <a:solidFill>
              <a:srgbClr val="0000FF"/>
            </a:solidFill>
          </a:ln>
        </p:spPr>
      </p:pic>
      <p:sp>
        <p:nvSpPr>
          <p:cNvPr id="3" name="תיבת טקסט 2">
            <a:extLst>
              <a:ext uri="{FF2B5EF4-FFF2-40B4-BE49-F238E27FC236}">
                <a16:creationId xmlns:a16="http://schemas.microsoft.com/office/drawing/2014/main" id="{0E98728C-FA7D-85DA-7A16-FFDC3A447D3F}"/>
              </a:ext>
            </a:extLst>
          </p:cNvPr>
          <p:cNvSpPr txBox="1"/>
          <p:nvPr/>
        </p:nvSpPr>
        <p:spPr>
          <a:xfrm>
            <a:off x="2310035" y="2940429"/>
            <a:ext cx="4837525" cy="338554"/>
          </a:xfrm>
          <a:prstGeom prst="rect">
            <a:avLst/>
          </a:prstGeom>
          <a:noFill/>
          <a:ln>
            <a:noFill/>
          </a:ln>
        </p:spPr>
        <p:txBody>
          <a:bodyPr wrap="square">
            <a:spAutoFit/>
          </a:bodyPr>
          <a:lstStyle/>
          <a:p>
            <a:r>
              <a:rPr lang="he-IL" sz="1600" b="1" dirty="0"/>
              <a:t>חיים הרצוג, דרך חיים: סיפורו של לוחם, דיפלומט ונשיא</a:t>
            </a:r>
          </a:p>
        </p:txBody>
      </p:sp>
      <p:sp>
        <p:nvSpPr>
          <p:cNvPr id="6" name="תיבת טקסט 5">
            <a:extLst>
              <a:ext uri="{FF2B5EF4-FFF2-40B4-BE49-F238E27FC236}">
                <a16:creationId xmlns:a16="http://schemas.microsoft.com/office/drawing/2014/main" id="{F1B106F7-D366-D648-44E5-27F47A40C296}"/>
              </a:ext>
            </a:extLst>
          </p:cNvPr>
          <p:cNvSpPr txBox="1"/>
          <p:nvPr/>
        </p:nvSpPr>
        <p:spPr>
          <a:xfrm>
            <a:off x="2778390" y="2703530"/>
            <a:ext cx="1950407" cy="236899"/>
          </a:xfrm>
          <a:prstGeom prst="rect">
            <a:avLst/>
          </a:prstGeom>
          <a:solidFill>
            <a:schemeClr val="bg1"/>
          </a:solidFill>
        </p:spPr>
        <p:txBody>
          <a:bodyPr wrap="square" rtlCol="1">
            <a:spAutoFit/>
          </a:bodyPr>
          <a:lstStyle/>
          <a:p>
            <a:endParaRPr lang="he-IL" dirty="0"/>
          </a:p>
        </p:txBody>
      </p:sp>
      <p:sp>
        <p:nvSpPr>
          <p:cNvPr id="9" name="TextBox 14">
            <a:extLst>
              <a:ext uri="{FF2B5EF4-FFF2-40B4-BE49-F238E27FC236}">
                <a16:creationId xmlns:a16="http://schemas.microsoft.com/office/drawing/2014/main" id="{D03C4A31-8D04-3D6F-801C-AE46DC50B4EE}"/>
              </a:ext>
            </a:extLst>
          </p:cNvPr>
          <p:cNvSpPr txBox="1"/>
          <p:nvPr/>
        </p:nvSpPr>
        <p:spPr>
          <a:xfrm>
            <a:off x="1578538" y="6394026"/>
            <a:ext cx="2064774" cy="338554"/>
          </a:xfrm>
          <a:prstGeom prst="rect">
            <a:avLst/>
          </a:prstGeom>
          <a:noFill/>
        </p:spPr>
        <p:txBody>
          <a:bodyPr wrap="square" rtlCol="1">
            <a:spAutoFit/>
          </a:bodyPr>
          <a:lstStyle/>
          <a:p>
            <a:r>
              <a:rPr lang="he-IL" sz="1600" b="1" dirty="0"/>
              <a:t>הצפה, ט"ו אב </a:t>
            </a:r>
            <a:r>
              <a:rPr lang="he-IL" sz="1600" b="1" dirty="0" err="1"/>
              <a:t>תש"ך</a:t>
            </a:r>
            <a:endParaRPr lang="he-IL" sz="1600" b="1" dirty="0"/>
          </a:p>
        </p:txBody>
      </p:sp>
      <p:sp>
        <p:nvSpPr>
          <p:cNvPr id="10" name="TextBox 6">
            <a:extLst>
              <a:ext uri="{FF2B5EF4-FFF2-40B4-BE49-F238E27FC236}">
                <a16:creationId xmlns:a16="http://schemas.microsoft.com/office/drawing/2014/main" id="{9DF785F4-BC45-7FCD-1867-D721B521EF99}"/>
              </a:ext>
            </a:extLst>
          </p:cNvPr>
          <p:cNvSpPr txBox="1"/>
          <p:nvPr/>
        </p:nvSpPr>
        <p:spPr>
          <a:xfrm>
            <a:off x="9083434" y="4154598"/>
            <a:ext cx="2736316" cy="1077218"/>
          </a:xfrm>
          <a:prstGeom prst="rect">
            <a:avLst/>
          </a:prstGeom>
          <a:solidFill>
            <a:srgbClr val="DAFFF1"/>
          </a:solidFill>
          <a:ln w="38100">
            <a:solidFill>
              <a:srgbClr val="0000FF"/>
            </a:solidFill>
          </a:ln>
        </p:spPr>
        <p:txBody>
          <a:bodyPr wrap="square" rtlCol="1">
            <a:spAutoFit/>
          </a:bodyPr>
          <a:lstStyle/>
          <a:p>
            <a:r>
              <a:rPr lang="he-IL" sz="1600" b="1" dirty="0"/>
              <a:t>מושל ירושלים, דב יוסף, ומפקד מחוז ירושלים האלוף דוד שאלתיאל, התייעצו אתו רבות בטלפון ונפגשו אתו בביתו.</a:t>
            </a:r>
          </a:p>
        </p:txBody>
      </p:sp>
      <p:pic>
        <p:nvPicPr>
          <p:cNvPr id="12" name="תמונה 11">
            <a:extLst>
              <a:ext uri="{FF2B5EF4-FFF2-40B4-BE49-F238E27FC236}">
                <a16:creationId xmlns:a16="http://schemas.microsoft.com/office/drawing/2014/main" id="{0DFA6A47-835A-36E1-2207-3A00160662C1}"/>
              </a:ext>
            </a:extLst>
          </p:cNvPr>
          <p:cNvPicPr>
            <a:picLocks noChangeAspect="1"/>
          </p:cNvPicPr>
          <p:nvPr/>
        </p:nvPicPr>
        <p:blipFill>
          <a:blip r:embed="rId3"/>
          <a:stretch>
            <a:fillRect/>
          </a:stretch>
        </p:blipFill>
        <p:spPr>
          <a:xfrm>
            <a:off x="3643312" y="3515882"/>
            <a:ext cx="4905375" cy="3133725"/>
          </a:xfrm>
          <a:prstGeom prst="rect">
            <a:avLst/>
          </a:prstGeom>
          <a:ln w="38100">
            <a:solidFill>
              <a:srgbClr val="0000FF"/>
            </a:solidFill>
          </a:ln>
        </p:spPr>
      </p:pic>
      <p:sp>
        <p:nvSpPr>
          <p:cNvPr id="13" name="תיבת טקסט 12">
            <a:extLst>
              <a:ext uri="{FF2B5EF4-FFF2-40B4-BE49-F238E27FC236}">
                <a16:creationId xmlns:a16="http://schemas.microsoft.com/office/drawing/2014/main" id="{3DD5E222-0992-75A2-8C44-6C369BD79849}"/>
              </a:ext>
            </a:extLst>
          </p:cNvPr>
          <p:cNvSpPr txBox="1"/>
          <p:nvPr/>
        </p:nvSpPr>
        <p:spPr>
          <a:xfrm>
            <a:off x="4012385" y="113680"/>
            <a:ext cx="4167228" cy="338554"/>
          </a:xfrm>
          <a:prstGeom prst="rect">
            <a:avLst/>
          </a:prstGeom>
          <a:solidFill>
            <a:srgbClr val="FFFF00"/>
          </a:solidFill>
          <a:ln>
            <a:solidFill>
              <a:schemeClr val="tx1"/>
            </a:solidFill>
          </a:ln>
        </p:spPr>
        <p:txBody>
          <a:bodyPr wrap="square">
            <a:spAutoFit/>
          </a:bodyPr>
          <a:lstStyle/>
          <a:p>
            <a:r>
              <a:rPr lang="he-IL" sz="1600" b="1" dirty="0"/>
              <a:t>השתתפות בסדר המרכזי של החיילים כדי לחזקם</a:t>
            </a:r>
          </a:p>
        </p:txBody>
      </p:sp>
    </p:spTree>
    <p:extLst>
      <p:ext uri="{BB962C8B-B14F-4D97-AF65-F5344CB8AC3E}">
        <p14:creationId xmlns:p14="http://schemas.microsoft.com/office/powerpoint/2010/main" val="5572859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4764024" y="241456"/>
            <a:ext cx="7123177" cy="1323439"/>
          </a:xfrm>
          <a:prstGeom prst="rect">
            <a:avLst/>
          </a:prstGeom>
          <a:solidFill>
            <a:srgbClr val="DAFFF1"/>
          </a:solidFill>
          <a:ln w="38100">
            <a:solidFill>
              <a:srgbClr val="0000FF"/>
            </a:solidFill>
          </a:ln>
        </p:spPr>
        <p:txBody>
          <a:bodyPr wrap="square">
            <a:spAutoFit/>
          </a:bodyPr>
          <a:lstStyle/>
          <a:p>
            <a:pPr algn="just"/>
            <a:r>
              <a:rPr lang="he-IL" sz="1600" b="1" dirty="0">
                <a:solidFill>
                  <a:srgbClr val="FF0000"/>
                </a:solidFill>
              </a:rPr>
              <a:t>כ"ט בסיון תש"ח - </a:t>
            </a:r>
            <a:r>
              <a:rPr lang="he-IL" sz="1600" b="1" dirty="0"/>
              <a:t>התקיים מסדר צבאי חגיגי בירושלים, לרגל מסירת הדגל החדש של חטיבה 6 (</a:t>
            </a:r>
            <a:r>
              <a:rPr lang="he-IL" sz="1600" b="1" dirty="0" err="1"/>
              <a:t>עציוני</a:t>
            </a:r>
            <a:r>
              <a:rPr lang="he-IL" sz="1600" b="1" dirty="0"/>
              <a:t>) למפקד המחוז, האלוף דוד שאלתיאל, שהיה גם מפקדה. הרבנים הראשיים ישבו על בימת הכבוד. הרב הרצוג, שמסר את הדגל למפקד המחוז, בירך </a:t>
            </a:r>
          </a:p>
          <a:p>
            <a:pPr algn="just"/>
            <a:r>
              <a:rPr lang="he-IL" sz="1600" b="1" dirty="0"/>
              <a:t>ברכת 'שהחיינו', בנוסח מיוחד: </a:t>
            </a:r>
            <a:r>
              <a:rPr lang="he-IL" sz="1600" b="1" dirty="0">
                <a:solidFill>
                  <a:srgbClr val="0000FF"/>
                </a:solidFill>
              </a:rPr>
              <a:t>"ויברך דוד את ה' </a:t>
            </a:r>
            <a:r>
              <a:rPr lang="he-IL" sz="1600" b="1" dirty="0" err="1">
                <a:solidFill>
                  <a:srgbClr val="0000FF"/>
                </a:solidFill>
              </a:rPr>
              <a:t>אלקי</a:t>
            </a:r>
            <a:r>
              <a:rPr lang="he-IL" sz="1600" b="1" dirty="0">
                <a:solidFill>
                  <a:srgbClr val="0000FF"/>
                </a:solidFill>
              </a:rPr>
              <a:t> ישראל מן העולם ועד העולם. </a:t>
            </a:r>
          </a:p>
          <a:p>
            <a:pPr algn="just"/>
            <a:r>
              <a:rPr lang="he-IL" sz="1600" b="1" dirty="0">
                <a:solidFill>
                  <a:srgbClr val="0000FF"/>
                </a:solidFill>
              </a:rPr>
              <a:t>ברוך הוא שהחיינו וקיימנו והגיענו לזמן הזה". </a:t>
            </a:r>
            <a:r>
              <a:rPr lang="he-IL" sz="1600" b="1" dirty="0"/>
              <a:t>הרב עוזיאל בירך את חיילי החטיבה. </a:t>
            </a:r>
          </a:p>
        </p:txBody>
      </p:sp>
      <p:pic>
        <p:nvPicPr>
          <p:cNvPr id="3" name="תמונה 2"/>
          <p:cNvPicPr>
            <a:picLocks noChangeAspect="1"/>
          </p:cNvPicPr>
          <p:nvPr/>
        </p:nvPicPr>
        <p:blipFill rotWithShape="1">
          <a:blip r:embed="rId2" cstate="print">
            <a:extLst>
              <a:ext uri="{28A0092B-C50C-407E-A947-70E740481C1C}">
                <a14:useLocalDpi xmlns:a14="http://schemas.microsoft.com/office/drawing/2010/main" val="0"/>
              </a:ext>
            </a:extLst>
          </a:blip>
          <a:srcRect l="54713" t="50000" r="5237" b="15694"/>
          <a:stretch/>
        </p:blipFill>
        <p:spPr>
          <a:xfrm rot="5400000">
            <a:off x="1089475" y="-75923"/>
            <a:ext cx="2790820" cy="3379090"/>
          </a:xfrm>
          <a:prstGeom prst="rect">
            <a:avLst/>
          </a:prstGeom>
          <a:ln w="38100">
            <a:solidFill>
              <a:srgbClr val="FF0000"/>
            </a:solidFill>
          </a:ln>
        </p:spPr>
      </p:pic>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l="10735" t="6388" r="48676" b="57362"/>
          <a:stretch/>
        </p:blipFill>
        <p:spPr>
          <a:xfrm rot="5400000">
            <a:off x="922600" y="3094103"/>
            <a:ext cx="2874632" cy="3629028"/>
          </a:xfrm>
          <a:prstGeom prst="rect">
            <a:avLst/>
          </a:prstGeom>
          <a:ln w="38100">
            <a:solidFill>
              <a:srgbClr val="FF0000"/>
            </a:solidFill>
          </a:ln>
        </p:spPr>
      </p:pic>
      <p:sp>
        <p:nvSpPr>
          <p:cNvPr id="6" name="TextBox 5"/>
          <p:cNvSpPr txBox="1"/>
          <p:nvPr/>
        </p:nvSpPr>
        <p:spPr>
          <a:xfrm>
            <a:off x="4835732" y="6447267"/>
            <a:ext cx="1827744" cy="338554"/>
          </a:xfrm>
          <a:prstGeom prst="rect">
            <a:avLst/>
          </a:prstGeom>
          <a:noFill/>
        </p:spPr>
        <p:txBody>
          <a:bodyPr wrap="none" rtlCol="1">
            <a:spAutoFit/>
          </a:bodyPr>
          <a:lstStyle/>
          <a:p>
            <a:r>
              <a:rPr lang="he-IL" sz="1600" b="1" dirty="0"/>
              <a:t>הארץ, ל' סיון תש"ח</a:t>
            </a:r>
          </a:p>
        </p:txBody>
      </p:sp>
      <p:pic>
        <p:nvPicPr>
          <p:cNvPr id="7" name="תמונה 6"/>
          <p:cNvPicPr>
            <a:picLocks noChangeAspect="1"/>
          </p:cNvPicPr>
          <p:nvPr/>
        </p:nvPicPr>
        <p:blipFill>
          <a:blip r:embed="rId3"/>
          <a:stretch>
            <a:fillRect/>
          </a:stretch>
        </p:blipFill>
        <p:spPr>
          <a:xfrm>
            <a:off x="6660622" y="1719828"/>
            <a:ext cx="4005353" cy="4919097"/>
          </a:xfrm>
          <a:prstGeom prst="rect">
            <a:avLst/>
          </a:prstGeom>
          <a:ln w="38100">
            <a:solidFill>
              <a:srgbClr val="0000FF"/>
            </a:solidFill>
          </a:ln>
        </p:spPr>
      </p:pic>
      <p:sp>
        <p:nvSpPr>
          <p:cNvPr id="8" name="TextBox 7"/>
          <p:cNvSpPr txBox="1"/>
          <p:nvPr/>
        </p:nvSpPr>
        <p:spPr>
          <a:xfrm>
            <a:off x="612662" y="3009032"/>
            <a:ext cx="3542958" cy="338554"/>
          </a:xfrm>
          <a:prstGeom prst="rect">
            <a:avLst/>
          </a:prstGeom>
          <a:noFill/>
        </p:spPr>
        <p:txBody>
          <a:bodyPr wrap="none" rtlCol="1">
            <a:spAutoFit/>
          </a:bodyPr>
          <a:lstStyle/>
          <a:p>
            <a:r>
              <a:rPr lang="he-IL" sz="1600" b="1" dirty="0"/>
              <a:t>הרב הרצוג והרב עוזיאל על בימת הכבוד.</a:t>
            </a:r>
          </a:p>
        </p:txBody>
      </p:sp>
      <p:sp>
        <p:nvSpPr>
          <p:cNvPr id="9" name="TextBox 8"/>
          <p:cNvSpPr txBox="1"/>
          <p:nvPr/>
        </p:nvSpPr>
        <p:spPr>
          <a:xfrm>
            <a:off x="417570" y="6345933"/>
            <a:ext cx="3648756" cy="338554"/>
          </a:xfrm>
          <a:prstGeom prst="rect">
            <a:avLst/>
          </a:prstGeom>
          <a:noFill/>
        </p:spPr>
        <p:txBody>
          <a:bodyPr wrap="none" rtlCol="1">
            <a:spAutoFit/>
          </a:bodyPr>
          <a:lstStyle/>
          <a:p>
            <a:r>
              <a:rPr lang="he-IL" sz="1600" b="1" dirty="0"/>
              <a:t>הרב הרצוג מוסר את הדגל למפקד המחוז.</a:t>
            </a:r>
          </a:p>
        </p:txBody>
      </p:sp>
      <p:sp>
        <p:nvSpPr>
          <p:cNvPr id="5" name="תיבת טקסט 4">
            <a:extLst>
              <a:ext uri="{FF2B5EF4-FFF2-40B4-BE49-F238E27FC236}">
                <a16:creationId xmlns:a16="http://schemas.microsoft.com/office/drawing/2014/main" id="{DDBE8333-A64A-A300-DB42-AAFC53DA27EE}"/>
              </a:ext>
            </a:extLst>
          </p:cNvPr>
          <p:cNvSpPr txBox="1"/>
          <p:nvPr/>
        </p:nvSpPr>
        <p:spPr>
          <a:xfrm>
            <a:off x="8036653" y="3429000"/>
            <a:ext cx="1291905" cy="1763785"/>
          </a:xfrm>
          <a:prstGeom prst="rect">
            <a:avLst/>
          </a:prstGeom>
          <a:noFill/>
          <a:ln w="19050">
            <a:solidFill>
              <a:srgbClr val="FF0000"/>
            </a:solidFill>
          </a:ln>
        </p:spPr>
        <p:txBody>
          <a:bodyPr wrap="square" rtlCol="1">
            <a:spAutoFit/>
          </a:bodyPr>
          <a:lstStyle/>
          <a:p>
            <a:endParaRPr lang="he-IL" dirty="0"/>
          </a:p>
        </p:txBody>
      </p:sp>
      <p:sp>
        <p:nvSpPr>
          <p:cNvPr id="11" name="תיבת טקסט 10">
            <a:extLst>
              <a:ext uri="{FF2B5EF4-FFF2-40B4-BE49-F238E27FC236}">
                <a16:creationId xmlns:a16="http://schemas.microsoft.com/office/drawing/2014/main" id="{E1E82D37-8AA7-7304-69B7-FBE06D82715F}"/>
              </a:ext>
            </a:extLst>
          </p:cNvPr>
          <p:cNvSpPr txBox="1"/>
          <p:nvPr/>
        </p:nvSpPr>
        <p:spPr>
          <a:xfrm>
            <a:off x="8078597" y="5268285"/>
            <a:ext cx="2553821" cy="1370639"/>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8053074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717FA39-91EB-26AE-A1A4-24F0A763D9C7}"/>
              </a:ext>
            </a:extLst>
          </p:cNvPr>
          <p:cNvSpPr txBox="1"/>
          <p:nvPr/>
        </p:nvSpPr>
        <p:spPr>
          <a:xfrm>
            <a:off x="594360" y="889843"/>
            <a:ext cx="11341608" cy="5078313"/>
          </a:xfrm>
          <a:prstGeom prst="rect">
            <a:avLst/>
          </a:prstGeom>
          <a:noFill/>
          <a:ln w="38100">
            <a:solidFill>
              <a:srgbClr val="0000FF"/>
            </a:solidFill>
          </a:ln>
        </p:spPr>
        <p:txBody>
          <a:bodyPr wrap="square">
            <a:spAutoFit/>
          </a:bodyPr>
          <a:lstStyle/>
          <a:p>
            <a:pPr algn="just"/>
            <a:r>
              <a:rPr lang="he-IL" b="1" dirty="0" err="1"/>
              <a:t>נתכבדתי</a:t>
            </a:r>
            <a:r>
              <a:rPr lang="he-IL" b="1" dirty="0"/>
              <a:t> לברך את הדגל של חטיבת ירושלים. </a:t>
            </a:r>
          </a:p>
          <a:p>
            <a:pPr algn="just"/>
            <a:r>
              <a:rPr lang="he-IL" b="1" dirty="0"/>
              <a:t>הברכה המתאימה ביותר היא ברכת שהחיינו, והנני קורא: "ויברך דויד את ה' לעיני כל הקהל ויאמר דויד ברוך אתה ה' </a:t>
            </a:r>
            <a:r>
              <a:rPr lang="he-IL" b="1" dirty="0" err="1"/>
              <a:t>אלהי</a:t>
            </a:r>
            <a:r>
              <a:rPr lang="he-IL" b="1" dirty="0"/>
              <a:t> ישראל אבינו מעולם ועד עולם" (דברי הימים א, </a:t>
            </a:r>
            <a:r>
              <a:rPr lang="he-IL" b="1" dirty="0" err="1"/>
              <a:t>כט,י</a:t>
            </a:r>
            <a:r>
              <a:rPr lang="he-IL" b="1" dirty="0"/>
              <a:t>). ברוך הוא שהחיינו וקיימנו והגיענו לזמן הזה. </a:t>
            </a:r>
          </a:p>
          <a:p>
            <a:pPr algn="just"/>
            <a:r>
              <a:rPr lang="he-IL" dirty="0"/>
              <a:t>דגלנו האחרון הורד בנפילת ביתר ומאז עברו עלינו יותר מאלף ושמונה מאות שנה ללא דגל. באה התנועה הציונית ותיקנה דגל, אך זה לא היה עוד אותו הדגל שאליו ציפינו. מה נכבד הוא לנו היום הזה, אשר בו אנחנו, תושבי ירושלים, זכינו לראות בעינינו את דגלה של חטיבת ירושלים מורם ומונף בתוככי ירושלים, עיר הנצח של בית ישראל כולו. ומה יקר ומה חביב לנו הדגל הזה, הסמל של תחיית ישראל בארץ קדשו. ברוך הוא הדגל הזה של מגיני ירושלים וברוך יהיה. לא הרי הדגל הזה כהרי הדגל של אחרים. עם כל היותו דגל של חטיבה צבאית, הרי בה בשעה הוא מתרומם לשיא של אחרית הימים. חיילינו-מגינינו מתאזרים בגבורה מופתית בקרב, במלחמה, שכפו עלינו אחרים. ואולם השאיפה הסופית שלנו, של צבאותינו, מפקדינו ושרינו, הוא מילוי </a:t>
            </a:r>
            <a:r>
              <a:rPr lang="he-IL" dirty="0" err="1"/>
              <a:t>חזון</a:t>
            </a:r>
            <a:r>
              <a:rPr lang="he-IL" dirty="0"/>
              <a:t> ישעיהו בן אמוץ ומיכה </a:t>
            </a:r>
            <a:r>
              <a:rPr lang="he-IL" dirty="0" err="1"/>
              <a:t>המורשתי</a:t>
            </a:r>
            <a:r>
              <a:rPr lang="he-IL" dirty="0"/>
              <a:t> - "לא </a:t>
            </a:r>
            <a:r>
              <a:rPr lang="he-IL" dirty="0" err="1"/>
              <a:t>ישא</a:t>
            </a:r>
            <a:r>
              <a:rPr lang="he-IL" dirty="0"/>
              <a:t> גוי אל גוי חרב ולא ילמדו עוד מלחמה" (ישעיהו ב, ד). לתיקון העולם כולו עיני ישראל נשואות מאז מעולם, אך אי אפשר, אי אפשר לתיקון העולם שיבוא, כל עוד לא תוקן העוול המשווע לשמים, העוול העולמי כנגד עם ישראל הגולה והנודד, המובל כצאן לטבח, המוכה והמעונה והנרדף בלי הרף, זה קרוב לאלפיים שנה. העוול עדיין לא תוקן, אבל התחלה באותו הכיוון כבר נעשתה על ידי המשגיח העליון - "ולמען ירושלם לא אשקוט עד יצא כנגה צדקה" (ישעיהו סב, א).</a:t>
            </a:r>
          </a:p>
          <a:p>
            <a:pPr algn="just"/>
            <a:r>
              <a:rPr lang="he-IL" b="1" dirty="0"/>
              <a:t>מירושלים עיר הקודש אשר תעודתה היא להיות בירת השלום, קריאתנו יוצאת לאומות העולם לגמור את אשר החלו לעשות - להפעיל את התיקון של אותו העוול ההיסטורי. ואז ייפתח הפתח לתיקון העולם כולו - למילוי החזון הנאדר של נביאי ישראל</a:t>
            </a:r>
            <a:r>
              <a:rPr lang="he-IL" dirty="0"/>
              <a:t>. </a:t>
            </a:r>
          </a:p>
          <a:p>
            <a:pPr algn="just"/>
            <a:r>
              <a:rPr lang="he-IL" dirty="0"/>
              <a:t>אתם היושבים על כס המשפט של האומות המאוחדות, שם בלייק </a:t>
            </a:r>
            <a:r>
              <a:rPr lang="he-IL" dirty="0" err="1"/>
              <a:t>סאכסס</a:t>
            </a:r>
            <a:r>
              <a:rPr lang="he-IL" dirty="0"/>
              <a:t>,  עשו את המוטל עליכם מאת ההשגחה העליונה, למען </a:t>
            </a:r>
            <a:r>
              <a:rPr lang="he-IL" dirty="0" err="1"/>
              <a:t>יקויים</a:t>
            </a:r>
            <a:r>
              <a:rPr lang="he-IL" dirty="0"/>
              <a:t> במהרה דבר ה' ביד נביאו: "ושב יעקב ושקט ושאנן ואין מחריד" (ירמיהו ל, י)! עשו חיש מהר את חובתכם הקדושה למלא את דבר אלוקים: "למען ציון לא אחשה ולמען ירושלם לא אשקוט עד יצא כנגה צדקה וישועתה כלפיד יבער" (שם סב, א). </a:t>
            </a:r>
          </a:p>
        </p:txBody>
      </p:sp>
      <p:sp>
        <p:nvSpPr>
          <p:cNvPr id="5" name="תיבת טקסט 4">
            <a:extLst>
              <a:ext uri="{FF2B5EF4-FFF2-40B4-BE49-F238E27FC236}">
                <a16:creationId xmlns:a16="http://schemas.microsoft.com/office/drawing/2014/main" id="{7BC54A88-1F7B-0EA4-9A2C-096902D81CFE}"/>
              </a:ext>
            </a:extLst>
          </p:cNvPr>
          <p:cNvSpPr txBox="1"/>
          <p:nvPr/>
        </p:nvSpPr>
        <p:spPr>
          <a:xfrm>
            <a:off x="2813304" y="283464"/>
            <a:ext cx="6903720" cy="338554"/>
          </a:xfrm>
          <a:prstGeom prst="rect">
            <a:avLst/>
          </a:prstGeom>
          <a:solidFill>
            <a:srgbClr val="FFFF00"/>
          </a:solidFill>
          <a:ln>
            <a:solidFill>
              <a:schemeClr val="tx1"/>
            </a:solidFill>
          </a:ln>
        </p:spPr>
        <p:txBody>
          <a:bodyPr wrap="square">
            <a:spAutoFit/>
          </a:bodyPr>
          <a:lstStyle/>
          <a:p>
            <a:r>
              <a:rPr lang="he-IL" sz="1600" b="1" dirty="0"/>
              <a:t>"יהי השוכן בציון, הבוחר בירושלים עימך ועם כל מגיני ירושלים ומגיני ישראל כולם" </a:t>
            </a:r>
          </a:p>
        </p:txBody>
      </p:sp>
    </p:spTree>
    <p:extLst>
      <p:ext uri="{BB962C8B-B14F-4D97-AF65-F5344CB8AC3E}">
        <p14:creationId xmlns:p14="http://schemas.microsoft.com/office/powerpoint/2010/main" val="693737409"/>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16687</TotalTime>
  <Words>17798</Words>
  <Application>Microsoft Office PowerPoint</Application>
  <PresentationFormat>מסך רחב</PresentationFormat>
  <Paragraphs>727</Paragraphs>
  <Slides>110</Slides>
  <Notes>1</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110</vt:i4>
      </vt:variant>
    </vt:vector>
  </HeadingPairs>
  <TitlesOfParts>
    <vt:vector size="118" baseType="lpstr">
      <vt:lpstr>Alef</vt:lpstr>
      <vt:lpstr>Arial</vt:lpstr>
      <vt:lpstr>Calibri</vt:lpstr>
      <vt:lpstr>Calibri Light</vt:lpstr>
      <vt:lpstr>David</vt:lpstr>
      <vt:lpstr>Rubik</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שמואל כץ</dc:creator>
  <cp:lastModifiedBy>הדסה מיכאליס</cp:lastModifiedBy>
  <cp:revision>1543</cp:revision>
  <dcterms:created xsi:type="dcterms:W3CDTF">2025-02-19T09:20:43Z</dcterms:created>
  <dcterms:modified xsi:type="dcterms:W3CDTF">2025-03-23T12:01:02Z</dcterms:modified>
</cp:coreProperties>
</file>