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3/3/2024</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447191" y="2824269"/>
            <a:ext cx="4488794" cy="26444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56025" y="2821491"/>
            <a:ext cx="4488794" cy="263737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he-IL"/>
              <a:t>לחץ על הסמל כדי להוסיף תמונה</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3/3/2024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3/3/2024</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wikipedia.org/wiki/%D8%AF%D8%A7%D9%88%D8%AF" TargetMode="External"/><Relationship Id="rId2" Type="http://schemas.openxmlformats.org/officeDocument/2006/relationships/hyperlink" Target="https://ar.wikipedia.org/wiki/%D8%B3%D9%81%D8%B1_%D8%A7%D9%84%D9%85%D9%84%D9%88%D9%83_%D8%A7%D9%84%D8%A3%D9%88%D9%84"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r.wikipedia.org/wiki/%D9%87%D9%8A%D9%83%D9%84_%D8%B3%D9%84%D9%8A%D9%85%D8%A7%D9%86" TargetMode="External"/><Relationship Id="rId4" Type="http://schemas.openxmlformats.org/officeDocument/2006/relationships/hyperlink" Target="https://ar.wikipedia.org/wiki/%D9%8A%D9%87%D9%88%D9%87"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eZ3EyymSYw"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07796" y="109746"/>
            <a:ext cx="8637073" cy="926573"/>
          </a:xfrm>
        </p:spPr>
        <p:txBody>
          <a:bodyPr>
            <a:normAutofit fontScale="90000"/>
          </a:bodyPr>
          <a:lstStyle/>
          <a:p>
            <a:r>
              <a:rPr lang="ar-SY" dirty="0">
                <a:solidFill>
                  <a:schemeClr val="accent6">
                    <a:lumMod val="60000"/>
                    <a:lumOff val="40000"/>
                  </a:schemeClr>
                </a:solidFill>
              </a:rPr>
              <a:t> الحكيم سليمان (ع)</a:t>
            </a:r>
            <a:endParaRPr lang="he-IL" dirty="0">
              <a:solidFill>
                <a:schemeClr val="accent6">
                  <a:lumMod val="60000"/>
                  <a:lumOff val="40000"/>
                </a:schemeClr>
              </a:solidFill>
            </a:endParaRPr>
          </a:p>
        </p:txBody>
      </p:sp>
      <p:sp>
        <p:nvSpPr>
          <p:cNvPr id="3" name="כותרת משנה 2"/>
          <p:cNvSpPr>
            <a:spLocks noGrp="1"/>
          </p:cNvSpPr>
          <p:nvPr>
            <p:ph type="subTitle" idx="1"/>
          </p:nvPr>
        </p:nvSpPr>
        <p:spPr>
          <a:xfrm>
            <a:off x="5913121" y="2203268"/>
            <a:ext cx="6278879" cy="3631475"/>
          </a:xfrm>
        </p:spPr>
        <p:txBody>
          <a:bodyPr>
            <a:noAutofit/>
          </a:bodyPr>
          <a:lstStyle/>
          <a:p>
            <a:pPr algn="r"/>
            <a:r>
              <a:rPr lang="ar-SY" sz="2400" dirty="0"/>
              <a:t>الاسم : عمرو شرف</a:t>
            </a:r>
          </a:p>
          <a:p>
            <a:pPr algn="r"/>
            <a:endParaRPr lang="ar-SY" sz="2400" dirty="0"/>
          </a:p>
          <a:p>
            <a:pPr algn="r"/>
            <a:endParaRPr lang="ar-SY" sz="2400" dirty="0"/>
          </a:p>
          <a:p>
            <a:pPr algn="r"/>
            <a:r>
              <a:rPr lang="ar-SY" sz="2400" dirty="0"/>
              <a:t>الصف : السادس (ب)</a:t>
            </a:r>
          </a:p>
          <a:p>
            <a:pPr algn="r"/>
            <a:endParaRPr lang="ar-SY" sz="2400" dirty="0"/>
          </a:p>
          <a:p>
            <a:pPr algn="r"/>
            <a:endParaRPr lang="ar-SY" sz="2400" dirty="0"/>
          </a:p>
          <a:p>
            <a:pPr algn="r"/>
            <a:r>
              <a:rPr lang="ar-SY" sz="2400" dirty="0"/>
              <a:t>المعلم : وليم أبو صالحة</a:t>
            </a:r>
            <a:endParaRPr lang="he-IL" sz="2400" dirty="0"/>
          </a:p>
        </p:txBody>
      </p:sp>
      <p:pic>
        <p:nvPicPr>
          <p:cNvPr id="4" name="תמונה 3"/>
          <p:cNvPicPr>
            <a:picLocks noChangeAspect="1"/>
          </p:cNvPicPr>
          <p:nvPr/>
        </p:nvPicPr>
        <p:blipFill>
          <a:blip r:embed="rId2"/>
          <a:stretch>
            <a:fillRect/>
          </a:stretch>
        </p:blipFill>
        <p:spPr>
          <a:xfrm>
            <a:off x="285750" y="1036319"/>
            <a:ext cx="5287736" cy="50892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95087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4162" y="186211"/>
            <a:ext cx="9291215" cy="1049235"/>
          </a:xfrm>
        </p:spPr>
        <p:txBody>
          <a:bodyPr/>
          <a:lstStyle/>
          <a:p>
            <a:r>
              <a:rPr lang="ar-SY" dirty="0">
                <a:solidFill>
                  <a:schemeClr val="accent6">
                    <a:lumMod val="60000"/>
                    <a:lumOff val="40000"/>
                  </a:schemeClr>
                </a:solidFill>
              </a:rPr>
              <a:t>قصة الحكيم سليمان</a:t>
            </a:r>
            <a:endParaRPr lang="he-IL" dirty="0">
              <a:solidFill>
                <a:schemeClr val="accent6">
                  <a:lumMod val="60000"/>
                  <a:lumOff val="40000"/>
                </a:schemeClr>
              </a:solidFill>
            </a:endParaRPr>
          </a:p>
        </p:txBody>
      </p:sp>
      <p:sp>
        <p:nvSpPr>
          <p:cNvPr id="3" name="מציין מיקום תוכן 2"/>
          <p:cNvSpPr>
            <a:spLocks noGrp="1"/>
          </p:cNvSpPr>
          <p:nvPr>
            <p:ph idx="1"/>
          </p:nvPr>
        </p:nvSpPr>
        <p:spPr>
          <a:xfrm>
            <a:off x="539931" y="2163778"/>
            <a:ext cx="11413355" cy="3450613"/>
          </a:xfrm>
        </p:spPr>
        <p:txBody>
          <a:bodyPr/>
          <a:lstStyle/>
          <a:p>
            <a:r>
              <a:rPr lang="ar-SY" sz="2800" dirty="0"/>
              <a:t>كان سيدنا ( سليمان ) عليه السلام يعرف كأبيه ( داوود ) عليه السلام لغة الطير ، بعلم أعطاهما الله إياه ، فيفهم ما تريده بأصواتها إذا صوتت ، كما يُفهمُها ما في نفسه ويحاورها . ولقد سخرها الله تعالى لسليمان ، يأمرها فتأتمر ، ويوجهها غلى أية جهة أراد ويستعملها في بعض المهمات والشؤون ....</a:t>
            </a:r>
          </a:p>
          <a:p>
            <a:br>
              <a:rPr lang="ar-SY" dirty="0"/>
            </a:br>
            <a:endParaRPr lang="he-IL" dirty="0"/>
          </a:p>
        </p:txBody>
      </p:sp>
    </p:spTree>
    <p:extLst>
      <p:ext uri="{BB962C8B-B14F-4D97-AF65-F5344CB8AC3E}">
        <p14:creationId xmlns:p14="http://schemas.microsoft.com/office/powerpoint/2010/main" val="5806406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12539" y="151376"/>
            <a:ext cx="9291215" cy="1049235"/>
          </a:xfrm>
        </p:spPr>
        <p:txBody>
          <a:bodyPr/>
          <a:lstStyle/>
          <a:p>
            <a:endParaRPr lang="he-IL" dirty="0">
              <a:solidFill>
                <a:schemeClr val="accent6">
                  <a:lumMod val="60000"/>
                  <a:lumOff val="40000"/>
                </a:schemeClr>
              </a:solidFill>
            </a:endParaRPr>
          </a:p>
        </p:txBody>
      </p:sp>
      <p:sp>
        <p:nvSpPr>
          <p:cNvPr id="3" name="מציין מיקום תוכן 2"/>
          <p:cNvSpPr>
            <a:spLocks noGrp="1"/>
          </p:cNvSpPr>
          <p:nvPr>
            <p:ph idx="1"/>
          </p:nvPr>
        </p:nvSpPr>
        <p:spPr>
          <a:xfrm>
            <a:off x="1660584" y="1972189"/>
            <a:ext cx="9291215" cy="3450613"/>
          </a:xfrm>
        </p:spPr>
        <p:txBody>
          <a:bodyPr/>
          <a:lstStyle/>
          <a:p>
            <a:br>
              <a:rPr lang="ar-SY" dirty="0"/>
            </a:br>
            <a:endParaRPr lang="he-IL" dirty="0"/>
          </a:p>
        </p:txBody>
      </p:sp>
      <p:pic>
        <p:nvPicPr>
          <p:cNvPr id="4" name="תמונה 3"/>
          <p:cNvPicPr>
            <a:picLocks noChangeAspect="1"/>
          </p:cNvPicPr>
          <p:nvPr/>
        </p:nvPicPr>
        <p:blipFill>
          <a:blip r:embed="rId2"/>
          <a:stretch>
            <a:fillRect/>
          </a:stretch>
        </p:blipFill>
        <p:spPr>
          <a:xfrm>
            <a:off x="0" y="0"/>
            <a:ext cx="12192000" cy="6858000"/>
          </a:xfrm>
          <a:prstGeom prst="rect">
            <a:avLst/>
          </a:prstGeom>
        </p:spPr>
      </p:pic>
      <p:sp>
        <p:nvSpPr>
          <p:cNvPr id="6" name="מגילה אנכית 5"/>
          <p:cNvSpPr/>
          <p:nvPr/>
        </p:nvSpPr>
        <p:spPr>
          <a:xfrm>
            <a:off x="185253" y="485503"/>
            <a:ext cx="4944096" cy="5886994"/>
          </a:xfrm>
          <a:prstGeom prst="verticalScroll">
            <a:avLst/>
          </a:prstGeom>
          <a:solidFill>
            <a:schemeClr val="tx1">
              <a:lumMod val="85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000" dirty="0">
                <a:solidFill>
                  <a:schemeClr val="bg2">
                    <a:lumMod val="50000"/>
                  </a:schemeClr>
                </a:solidFill>
              </a:rPr>
              <a:t>زعموا أن سليمان عليه السلام تزوَّج بنساء </a:t>
            </a:r>
            <a:endParaRPr lang="en-US" sz="2000" dirty="0">
              <a:solidFill>
                <a:schemeClr val="bg2">
                  <a:lumMod val="50000"/>
                </a:schemeClr>
              </a:solidFill>
            </a:endParaRPr>
          </a:p>
          <a:p>
            <a:endParaRPr lang="ar-SY" sz="2000" dirty="0">
              <a:solidFill>
                <a:schemeClr val="bg2">
                  <a:lumMod val="50000"/>
                </a:schemeClr>
              </a:solidFill>
            </a:endParaRPr>
          </a:p>
          <a:p>
            <a:endParaRPr lang="ar-SY" sz="2000" dirty="0">
              <a:solidFill>
                <a:schemeClr val="bg2">
                  <a:lumMod val="50000"/>
                </a:schemeClr>
              </a:solidFill>
            </a:endParaRPr>
          </a:p>
          <a:p>
            <a:r>
              <a:rPr lang="ar-SY" sz="2000" dirty="0">
                <a:solidFill>
                  <a:schemeClr val="bg2">
                    <a:lumMod val="50000"/>
                  </a:schemeClr>
                </a:solidFill>
              </a:rPr>
              <a:t>مشركات يعبدن الأصنام، ثم هو عبد الأصنام معهن وبنى للأصنام أيضاً معابد لعبادتها. ذلك كله محض افتراء وكذب، وهو من افتراءات اليهود على أنبياء الله تعالى وكذبهم عليهم، وأن هذا من أظهر أدلة تحريف الكتب الإلهية، والعبث فيها وفق أهوائهم ورغباتهم.</a:t>
            </a:r>
          </a:p>
          <a:p>
            <a:endParaRPr lang="ar-SY" dirty="0">
              <a:solidFill>
                <a:schemeClr val="bg2">
                  <a:lumMod val="50000"/>
                </a:schemeClr>
              </a:solidFill>
            </a:endParaRPr>
          </a:p>
          <a:p>
            <a:endParaRPr lang="ar-SY" dirty="0">
              <a:solidFill>
                <a:schemeClr val="bg2">
                  <a:lumMod val="50000"/>
                </a:schemeClr>
              </a:solidFill>
            </a:endParaRPr>
          </a:p>
          <a:p>
            <a:endParaRPr lang="ar-SY" dirty="0">
              <a:solidFill>
                <a:schemeClr val="bg2">
                  <a:lumMod val="50000"/>
                </a:schemeClr>
              </a:solidFill>
            </a:endParaRPr>
          </a:p>
          <a:p>
            <a:endParaRPr lang="ar-SY" dirty="0">
              <a:solidFill>
                <a:schemeClr val="bg2">
                  <a:lumMod val="50000"/>
                </a:schemeClr>
              </a:solidFill>
            </a:endParaRPr>
          </a:p>
          <a:p>
            <a:endParaRPr lang="ar-SY" dirty="0">
              <a:solidFill>
                <a:schemeClr val="bg2">
                  <a:lumMod val="50000"/>
                </a:schemeClr>
              </a:solidFill>
            </a:endParaRPr>
          </a:p>
          <a:p>
            <a:endParaRPr lang="ar-SY" dirty="0">
              <a:solidFill>
                <a:schemeClr val="bg2">
                  <a:lumMod val="50000"/>
                </a:schemeClr>
              </a:solidFill>
            </a:endParaRPr>
          </a:p>
          <a:p>
            <a:br>
              <a:rPr lang="ar-SY" dirty="0">
                <a:solidFill>
                  <a:schemeClr val="bg2">
                    <a:lumMod val="50000"/>
                  </a:schemeClr>
                </a:solidFill>
              </a:rPr>
            </a:br>
            <a:endParaRPr lang="ar-SY" dirty="0">
              <a:solidFill>
                <a:schemeClr val="bg2">
                  <a:lumMod val="50000"/>
                </a:schemeClr>
              </a:solidFill>
            </a:endParaRPr>
          </a:p>
        </p:txBody>
      </p:sp>
    </p:spTree>
    <p:extLst>
      <p:ext uri="{BB962C8B-B14F-4D97-AF65-F5344CB8AC3E}">
        <p14:creationId xmlns:p14="http://schemas.microsoft.com/office/powerpoint/2010/main" val="809713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5"/>
          <p:cNvSpPr>
            <a:spLocks noGrp="1"/>
          </p:cNvSpPr>
          <p:nvPr>
            <p:ph type="title"/>
          </p:nvPr>
        </p:nvSpPr>
        <p:spPr>
          <a:xfrm>
            <a:off x="612560" y="-790113"/>
            <a:ext cx="11079332" cy="9170633"/>
          </a:xfrm>
        </p:spPr>
        <p:txBody>
          <a:bodyPr>
            <a:normAutofit/>
          </a:bodyPr>
          <a:lstStyle/>
          <a:p>
            <a:r>
              <a:rPr lang="ar-SY" sz="4400" dirty="0">
                <a:solidFill>
                  <a:schemeClr val="tx1"/>
                </a:solidFill>
              </a:rPr>
              <a:t>وقال مجاهد : أخذه الشيطان من يد سليمان ; لأن سليمان سأل الشيطان وكان اسمه </a:t>
            </a:r>
            <a:r>
              <a:rPr lang="ar-SY" sz="4400" dirty="0" err="1">
                <a:solidFill>
                  <a:schemeClr val="tx1"/>
                </a:solidFill>
              </a:rPr>
              <a:t>آصف</a:t>
            </a:r>
            <a:r>
              <a:rPr lang="ar-SY" sz="4400" dirty="0">
                <a:solidFill>
                  <a:schemeClr val="tx1"/>
                </a:solidFill>
              </a:rPr>
              <a:t> : كيف تضلون الناس ؟ فقال له الشيطان : أعطني خاتمك حتى أخبرك . فأعطاه خاتمه ، فلما أخذ الشيطان الخاتم جلس على كرسي سليمان ، متشبها بصورته ، داخلا على نسائه ، يقضي بغير الحق ، ويأمر بغير الصواب .</a:t>
            </a:r>
            <a:br>
              <a:rPr lang="ar-SY" sz="4400" dirty="0">
                <a:solidFill>
                  <a:schemeClr val="tx1"/>
                </a:solidFill>
              </a:rPr>
            </a:br>
            <a:br>
              <a:rPr lang="ar-SY" sz="4400" dirty="0">
                <a:solidFill>
                  <a:schemeClr val="tx1"/>
                </a:solidFill>
              </a:rPr>
            </a:br>
            <a:endParaRPr lang="he-IL" sz="4400" dirty="0">
              <a:solidFill>
                <a:schemeClr val="tx1"/>
              </a:solidFill>
            </a:endParaRPr>
          </a:p>
        </p:txBody>
      </p:sp>
    </p:spTree>
    <p:extLst>
      <p:ext uri="{BB962C8B-B14F-4D97-AF65-F5344CB8AC3E}">
        <p14:creationId xmlns:p14="http://schemas.microsoft.com/office/powerpoint/2010/main" val="164956639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451579" y="183082"/>
            <a:ext cx="9291215" cy="1049235"/>
          </a:xfrm>
        </p:spPr>
        <p:txBody>
          <a:bodyPr/>
          <a:lstStyle/>
          <a:p>
            <a:r>
              <a:rPr lang="ar-SY" dirty="0">
                <a:solidFill>
                  <a:schemeClr val="accent6">
                    <a:lumMod val="20000"/>
                    <a:lumOff val="80000"/>
                  </a:schemeClr>
                </a:solidFill>
              </a:rPr>
              <a:t>أين ذهب خاتم نبي الله سليمان بعد موته؟</a:t>
            </a:r>
            <a:endParaRPr lang="he-IL" dirty="0">
              <a:solidFill>
                <a:schemeClr val="accent6">
                  <a:lumMod val="20000"/>
                  <a:lumOff val="80000"/>
                </a:schemeClr>
              </a:solidFill>
            </a:endParaRPr>
          </a:p>
        </p:txBody>
      </p:sp>
      <p:sp>
        <p:nvSpPr>
          <p:cNvPr id="4" name="מציין מיקום תוכן 3"/>
          <p:cNvSpPr>
            <a:spLocks noGrp="1"/>
          </p:cNvSpPr>
          <p:nvPr>
            <p:ph idx="1"/>
          </p:nvPr>
        </p:nvSpPr>
        <p:spPr>
          <a:xfrm>
            <a:off x="5992427" y="2031307"/>
            <a:ext cx="6277325" cy="3450613"/>
          </a:xfrm>
        </p:spPr>
        <p:txBody>
          <a:bodyPr>
            <a:normAutofit fontScale="92500" lnSpcReduction="20000"/>
          </a:bodyPr>
          <a:lstStyle/>
          <a:p>
            <a:r>
              <a:rPr lang="ar-SY" sz="2800" dirty="0"/>
              <a:t>وأراد الله -تعالى- أن يفقد الشيطان الخاتم فأوقعه في البحر، وابتلعته سمكةٌ، صادها صيّادون وأهدوها لسليمان -عليه السلام-وعندما أقدم على أكلها وجد الخاتم فيها واستردّ ملكه، حيث تنقل هذه الرواية أنّ سليمان كان يسيّر ملكه بواسطة هذا الخاتم، مع التنبيه على عدم صحّة الرواية وأنّها لم تثبت بنصٍّ شرعيٍّ.</a:t>
            </a:r>
          </a:p>
          <a:p>
            <a:br>
              <a:rPr lang="ar-SY" dirty="0"/>
            </a:br>
            <a:endParaRPr lang="he-IL" dirty="0"/>
          </a:p>
        </p:txBody>
      </p:sp>
      <p:pic>
        <p:nvPicPr>
          <p:cNvPr id="5" name="תמונה 4"/>
          <p:cNvPicPr>
            <a:picLocks noChangeAspect="1"/>
          </p:cNvPicPr>
          <p:nvPr/>
        </p:nvPicPr>
        <p:blipFill>
          <a:blip r:embed="rId2"/>
          <a:stretch>
            <a:fillRect/>
          </a:stretch>
        </p:blipFill>
        <p:spPr>
          <a:xfrm>
            <a:off x="575985" y="923277"/>
            <a:ext cx="5038725" cy="4864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353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29956" y="282005"/>
            <a:ext cx="9291215" cy="1049235"/>
          </a:xfrm>
        </p:spPr>
        <p:txBody>
          <a:bodyPr/>
          <a:lstStyle/>
          <a:p>
            <a:r>
              <a:rPr lang="ar-SY" dirty="0">
                <a:solidFill>
                  <a:schemeClr val="accent6">
                    <a:lumMod val="20000"/>
                    <a:lumOff val="80000"/>
                  </a:schemeClr>
                </a:solidFill>
              </a:rPr>
              <a:t>ما يفعل خاتم سليمان</a:t>
            </a:r>
            <a:endParaRPr lang="he-IL" dirty="0">
              <a:solidFill>
                <a:schemeClr val="accent6">
                  <a:lumMod val="20000"/>
                  <a:lumOff val="80000"/>
                </a:schemeClr>
              </a:solidFill>
            </a:endParaRPr>
          </a:p>
        </p:txBody>
      </p:sp>
      <p:sp>
        <p:nvSpPr>
          <p:cNvPr id="3" name="מציין מיקום תוכן 2"/>
          <p:cNvSpPr>
            <a:spLocks noGrp="1"/>
          </p:cNvSpPr>
          <p:nvPr>
            <p:ph idx="1"/>
          </p:nvPr>
        </p:nvSpPr>
        <p:spPr>
          <a:xfrm>
            <a:off x="1451579" y="2146360"/>
            <a:ext cx="9291215" cy="3450613"/>
          </a:xfrm>
        </p:spPr>
        <p:txBody>
          <a:bodyPr>
            <a:normAutofit fontScale="92500" lnSpcReduction="10000"/>
          </a:bodyPr>
          <a:lstStyle/>
          <a:p>
            <a:r>
              <a:rPr lang="ar-SY" sz="3200" dirty="0"/>
              <a:t>بحسب المعتقدات اليهودية فإن الخاتم كان يملكه النبي سليمان، الذي أعطاه الله القدرة على قيادة الشياطين (أو الجن)، والحديث مع الحيوانات، واستعمل هذا الرمز شعارا لعدة دول إسلامية في الأناضول مثل إمارة قرمان وإمارة </a:t>
            </a:r>
            <a:r>
              <a:rPr lang="ar-SY" sz="3200" dirty="0" err="1"/>
              <a:t>قندار</a:t>
            </a:r>
            <a:r>
              <a:rPr lang="ar-SY" sz="3200" dirty="0"/>
              <a:t>، وهو عبارة عن نجمة خماسية أو سداسية على غرار نجمة داود، كما يعتقد البعض أن الخاتم به قوى سحرية ومصدر مهم ...</a:t>
            </a:r>
            <a:endParaRPr lang="he-IL" sz="3200" dirty="0"/>
          </a:p>
          <a:p>
            <a:br>
              <a:rPr lang="he-IL" dirty="0"/>
            </a:br>
            <a:endParaRPr lang="he-IL" dirty="0"/>
          </a:p>
        </p:txBody>
      </p:sp>
    </p:spTree>
    <p:extLst>
      <p:ext uri="{BB962C8B-B14F-4D97-AF65-F5344CB8AC3E}">
        <p14:creationId xmlns:p14="http://schemas.microsoft.com/office/powerpoint/2010/main" val="285809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68465" y="1079279"/>
            <a:ext cx="9291215" cy="1049235"/>
          </a:xfrm>
        </p:spPr>
        <p:txBody>
          <a:bodyPr/>
          <a:lstStyle/>
          <a:p>
            <a:r>
              <a:rPr lang="ar-SY" dirty="0">
                <a:solidFill>
                  <a:schemeClr val="accent6">
                    <a:lumMod val="20000"/>
                    <a:lumOff val="80000"/>
                  </a:schemeClr>
                </a:solidFill>
              </a:rPr>
              <a:t>من هو والد سليمان وما قصته </a:t>
            </a:r>
            <a:endParaRPr lang="he-IL" dirty="0">
              <a:solidFill>
                <a:schemeClr val="accent6">
                  <a:lumMod val="20000"/>
                  <a:lumOff val="80000"/>
                </a:schemeClr>
              </a:solidFill>
            </a:endParaRPr>
          </a:p>
        </p:txBody>
      </p:sp>
      <p:sp>
        <p:nvSpPr>
          <p:cNvPr id="3" name="מציין מיקום תוכן 2"/>
          <p:cNvSpPr>
            <a:spLocks noGrp="1"/>
          </p:cNvSpPr>
          <p:nvPr>
            <p:ph idx="1"/>
          </p:nvPr>
        </p:nvSpPr>
        <p:spPr>
          <a:xfrm>
            <a:off x="3007317" y="3207792"/>
            <a:ext cx="9291215" cy="3450613"/>
          </a:xfrm>
        </p:spPr>
        <p:txBody>
          <a:bodyPr/>
          <a:lstStyle/>
          <a:p>
            <a:r>
              <a:rPr lang="ar-SY" dirty="0"/>
              <a:t>ورد في </a:t>
            </a:r>
            <a:r>
              <a:rPr lang="ar-SY" dirty="0">
                <a:hlinkClick r:id="rId2" tooltip="سفر الملوك الأول"/>
              </a:rPr>
              <a:t>سفر الملوك الأول</a:t>
            </a:r>
            <a:r>
              <a:rPr lang="ar-SY" dirty="0"/>
              <a:t> أن </a:t>
            </a:r>
            <a:r>
              <a:rPr lang="ar-SY" dirty="0">
                <a:hlinkClick r:id="rId3" tooltip="داود"/>
              </a:rPr>
              <a:t>داود</a:t>
            </a:r>
            <a:r>
              <a:rPr lang="ar-SY" dirty="0"/>
              <a:t> عندما كبر في السن لم يعد باستطاعته الشعور بالدفء فعرض عليه مستشاريه تزويجه من فتاة صغيرة وجميلة لعلها تدفئ داود في شيخوخته ووجدوا فتاة اسمها «</a:t>
            </a:r>
            <a:r>
              <a:rPr lang="ar-SY" dirty="0" err="1"/>
              <a:t>أبيشج</a:t>
            </a:r>
            <a:r>
              <a:rPr lang="ar-SY" dirty="0"/>
              <a:t> </a:t>
            </a:r>
            <a:r>
              <a:rPr lang="ar-SY" dirty="0" err="1"/>
              <a:t>الشونمية</a:t>
            </a:r>
            <a:r>
              <a:rPr lang="ar-SY" dirty="0"/>
              <a:t>» لتقوم بهذا الغرض. وكان لداود عدد من الأبناء حينها هم </a:t>
            </a:r>
            <a:r>
              <a:rPr lang="ar-SY" dirty="0" err="1"/>
              <a:t>أدونيا</a:t>
            </a:r>
            <a:r>
              <a:rPr lang="ar-SY" dirty="0"/>
              <a:t> </a:t>
            </a:r>
            <a:r>
              <a:rPr lang="ar-SY" dirty="0" err="1"/>
              <a:t>وأبشالوم</a:t>
            </a:r>
            <a:r>
              <a:rPr lang="ar-SY" dirty="0"/>
              <a:t> </a:t>
            </a:r>
            <a:r>
              <a:rPr lang="ar-SY" dirty="0" err="1"/>
              <a:t>وأمنون</a:t>
            </a:r>
            <a:r>
              <a:rPr lang="ar-SY" dirty="0"/>
              <a:t> </a:t>
            </a:r>
            <a:r>
              <a:rPr lang="ar-SY" dirty="0" err="1"/>
              <a:t>وشفطيا</a:t>
            </a:r>
            <a:r>
              <a:rPr lang="ar-SY" dirty="0"/>
              <a:t> </a:t>
            </a:r>
            <a:r>
              <a:rPr lang="ar-SY" dirty="0" err="1"/>
              <a:t>ويثرعام</a:t>
            </a:r>
            <a:r>
              <a:rPr lang="ar-SY" dirty="0"/>
              <a:t> </a:t>
            </a:r>
            <a:r>
              <a:rPr lang="ar-SY" dirty="0" err="1"/>
              <a:t>وكيلاب</a:t>
            </a:r>
            <a:r>
              <a:rPr lang="ar-SY" dirty="0"/>
              <a:t> وأعلن </a:t>
            </a:r>
            <a:r>
              <a:rPr lang="ar-SY" dirty="0" err="1"/>
              <a:t>أدونيا</a:t>
            </a:r>
            <a:r>
              <a:rPr lang="ar-SY" dirty="0"/>
              <a:t> نفسه ملكاً على إسرائيل خلال شيخوخة أبيه، لكنه ما حز في نفس النبي ناثان الذي كان مستشاراً لداود، فهرع ناثان إلى أم سليمان مخبراً إياها بفعلة </a:t>
            </a:r>
            <a:r>
              <a:rPr lang="ar-SY" dirty="0" err="1"/>
              <a:t>أدونيا</a:t>
            </a:r>
            <a:r>
              <a:rPr lang="ar-SY" dirty="0"/>
              <a:t> وحثها على الذهاب إلى </a:t>
            </a:r>
            <a:r>
              <a:rPr lang="ar-SY" dirty="0">
                <a:hlinkClick r:id="rId3" tooltip="داود"/>
              </a:rPr>
              <a:t>داود</a:t>
            </a:r>
            <a:r>
              <a:rPr lang="ar-SY" dirty="0"/>
              <a:t> وذلك لسببان، أن </a:t>
            </a:r>
            <a:r>
              <a:rPr lang="ar-SY" dirty="0">
                <a:hlinkClick r:id="rId4" tooltip="يهوه"/>
              </a:rPr>
              <a:t>يهوه</a:t>
            </a:r>
            <a:r>
              <a:rPr lang="ar-SY" dirty="0"/>
              <a:t> أراد من سليمان أن يبني </a:t>
            </a:r>
            <a:r>
              <a:rPr lang="ar-SY" dirty="0">
                <a:hlinkClick r:id="rId5" tooltip="هيكل سليمان"/>
              </a:rPr>
              <a:t>الهيكل</a:t>
            </a:r>
            <a:r>
              <a:rPr lang="ar-SY" dirty="0"/>
              <a:t> عقب وفاة داود والسبب الثاني هو وعد داود لزوجته أو أمته حقيقة كما ورد في السفر بتسليم سليمان الملك رغم أن </a:t>
            </a:r>
            <a:r>
              <a:rPr lang="ar-SY" dirty="0" err="1"/>
              <a:t>أدونيا</a:t>
            </a:r>
            <a:r>
              <a:rPr lang="ar-SY" dirty="0"/>
              <a:t> هو أكبر أبناء الملك داود الأحياء إلا إنه كان مدللا ومغرورا ولم يلق قبولا من الكهنة والأنبياء.</a:t>
            </a:r>
            <a:endParaRPr lang="he-IL" dirty="0"/>
          </a:p>
        </p:txBody>
      </p:sp>
      <p:pic>
        <p:nvPicPr>
          <p:cNvPr id="4" name="תמונה 3"/>
          <p:cNvPicPr>
            <a:picLocks noChangeAspect="1"/>
          </p:cNvPicPr>
          <p:nvPr/>
        </p:nvPicPr>
        <p:blipFill>
          <a:blip r:embed="rId6"/>
          <a:stretch>
            <a:fillRect/>
          </a:stretch>
        </p:blipFill>
        <p:spPr>
          <a:xfrm>
            <a:off x="785672" y="0"/>
            <a:ext cx="5331043" cy="3275860"/>
          </a:xfrm>
          <a:prstGeom prst="rect">
            <a:avLst/>
          </a:prstGeom>
          <a:ln>
            <a:noFill/>
          </a:ln>
          <a:effectLst>
            <a:softEdge rad="112500"/>
          </a:effectLst>
        </p:spPr>
      </p:pic>
    </p:spTree>
    <p:extLst>
      <p:ext uri="{BB962C8B-B14F-4D97-AF65-F5344CB8AC3E}">
        <p14:creationId xmlns:p14="http://schemas.microsoft.com/office/powerpoint/2010/main" val="427054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660584" y="604222"/>
            <a:ext cx="9291215" cy="1049235"/>
          </a:xfrm>
        </p:spPr>
        <p:txBody>
          <a:bodyPr/>
          <a:lstStyle/>
          <a:p>
            <a:r>
              <a:rPr lang="ar-SY" dirty="0">
                <a:solidFill>
                  <a:schemeClr val="accent6">
                    <a:lumMod val="20000"/>
                    <a:lumOff val="80000"/>
                  </a:schemeClr>
                </a:solidFill>
              </a:rPr>
              <a:t>اصغائكم للفيديو وشكرا</a:t>
            </a:r>
            <a:endParaRPr lang="he-IL" dirty="0">
              <a:solidFill>
                <a:schemeClr val="accent6">
                  <a:lumMod val="20000"/>
                  <a:lumOff val="80000"/>
                </a:schemeClr>
              </a:solidFill>
            </a:endParaRPr>
          </a:p>
        </p:txBody>
      </p:sp>
      <p:sp>
        <p:nvSpPr>
          <p:cNvPr id="5" name="מלבן 4"/>
          <p:cNvSpPr/>
          <p:nvPr/>
        </p:nvSpPr>
        <p:spPr>
          <a:xfrm>
            <a:off x="211903" y="3139831"/>
            <a:ext cx="5487849" cy="646331"/>
          </a:xfrm>
          <a:prstGeom prst="rect">
            <a:avLst/>
          </a:prstGeom>
        </p:spPr>
        <p:txBody>
          <a:bodyPr wrap="none">
            <a:spAutoFit/>
          </a:bodyPr>
          <a:lstStyle/>
          <a:p>
            <a:r>
              <a:rPr lang="he-IL" dirty="0">
                <a:hlinkClick r:id="rId2"/>
              </a:rPr>
              <a:t>https://www.youtube.com/watch?v=eZ3EyymSYw</a:t>
            </a:r>
            <a:endParaRPr lang="he-IL" dirty="0"/>
          </a:p>
          <a:p>
            <a:endParaRPr lang="he-IL" dirty="0"/>
          </a:p>
        </p:txBody>
      </p:sp>
    </p:spTree>
    <p:extLst>
      <p:ext uri="{BB962C8B-B14F-4D97-AF65-F5344CB8AC3E}">
        <p14:creationId xmlns:p14="http://schemas.microsoft.com/office/powerpoint/2010/main" val="2276642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גלריה</Template>
  <TotalTime>3522</TotalTime>
  <Words>492</Words>
  <Application>Microsoft Office PowerPoint</Application>
  <PresentationFormat>מסך רחב</PresentationFormat>
  <Paragraphs>34</Paragraphs>
  <Slides>8</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8</vt:i4>
      </vt:variant>
    </vt:vector>
  </HeadingPairs>
  <TitlesOfParts>
    <vt:vector size="11" baseType="lpstr">
      <vt:lpstr>Arial</vt:lpstr>
      <vt:lpstr>Rockwell</vt:lpstr>
      <vt:lpstr>Gallery</vt:lpstr>
      <vt:lpstr> الحكيم سليمان (ع)</vt:lpstr>
      <vt:lpstr>قصة الحكيم سليمان</vt:lpstr>
      <vt:lpstr>מצגת של PowerPoint‏</vt:lpstr>
      <vt:lpstr>وقال مجاهد : أخذه الشيطان من يد سليمان ; لأن سليمان سأل الشيطان وكان اسمه آصف : كيف تضلون الناس ؟ فقال له الشيطان : أعطني خاتمك حتى أخبرك . فأعطاه خاتمه ، فلما أخذ الشيطان الخاتم جلس على كرسي سليمان ، متشبها بصورته ، داخلا على نسائه ، يقضي بغير الحق ، ويأمر بغير الصواب .  </vt:lpstr>
      <vt:lpstr>أين ذهب خاتم نبي الله سليمان بعد موته؟</vt:lpstr>
      <vt:lpstr>ما يفعل خاتم سليمان</vt:lpstr>
      <vt:lpstr>من هو والد سليمان وما قصته </vt:lpstr>
      <vt:lpstr>اصغائكم للفيديو وشكرا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الحكيم سليمان (ع)</dc:title>
  <dc:creator>Admin</dc:creator>
  <cp:lastModifiedBy>ויליאם  אבו סאלחה</cp:lastModifiedBy>
  <cp:revision>11</cp:revision>
  <dcterms:created xsi:type="dcterms:W3CDTF">2024-02-15T07:01:40Z</dcterms:created>
  <dcterms:modified xsi:type="dcterms:W3CDTF">2024-03-03T11:05:57Z</dcterms:modified>
</cp:coreProperties>
</file>