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8" r:id="rId2"/>
    <p:sldId id="257" r:id="rId3"/>
    <p:sldId id="260" r:id="rId4"/>
    <p:sldId id="261" r:id="rId5"/>
    <p:sldId id="262" r:id="rId6"/>
    <p:sldId id="263" r:id="rId7"/>
    <p:sldId id="266" r:id="rId8"/>
    <p:sldId id="264" r:id="rId9"/>
    <p:sldId id="267" r:id="rId10"/>
    <p:sldId id="268" r:id="rId11"/>
    <p:sldId id="269"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832" autoAdjust="0"/>
    <p:restoredTop sz="94660"/>
  </p:normalViewPr>
  <p:slideViewPr>
    <p:cSldViewPr snapToGrid="0">
      <p:cViewPr varScale="1">
        <p:scale>
          <a:sx n="62" d="100"/>
          <a:sy n="62" d="100"/>
        </p:scale>
        <p:origin x="36"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623D5A3-6794-4493-9959-09845B183AB0}" type="datetimeFigureOut">
              <a:rPr lang="en-IL" smtClean="0"/>
              <a:t>01/23/2024</a:t>
            </a:fld>
            <a:endParaRPr lang="en-IL"/>
          </a:p>
        </p:txBody>
      </p:sp>
      <p:sp>
        <p:nvSpPr>
          <p:cNvPr id="5" name="Footer Placeholder 4"/>
          <p:cNvSpPr>
            <a:spLocks noGrp="1"/>
          </p:cNvSpPr>
          <p:nvPr>
            <p:ph type="ftr" sz="quarter" idx="11"/>
          </p:nvPr>
        </p:nvSpPr>
        <p:spPr>
          <a:xfrm>
            <a:off x="2692397" y="5037663"/>
            <a:ext cx="5214635" cy="279400"/>
          </a:xfrm>
        </p:spPr>
        <p:txBody>
          <a:bodyPr/>
          <a:lstStyle/>
          <a:p>
            <a:endParaRPr lang="en-IL"/>
          </a:p>
        </p:txBody>
      </p:sp>
      <p:sp>
        <p:nvSpPr>
          <p:cNvPr id="6" name="Slide Number Placeholder 5"/>
          <p:cNvSpPr>
            <a:spLocks noGrp="1"/>
          </p:cNvSpPr>
          <p:nvPr>
            <p:ph type="sldNum" sz="quarter" idx="12"/>
          </p:nvPr>
        </p:nvSpPr>
        <p:spPr>
          <a:xfrm>
            <a:off x="8956900" y="5037663"/>
            <a:ext cx="551167" cy="279400"/>
          </a:xfrm>
        </p:spPr>
        <p:txBody>
          <a:bodyPr/>
          <a:lstStyle/>
          <a:p>
            <a:fld id="{FA6E0C7A-2590-46F0-9A05-4117AE7A8EF3}" type="slidenum">
              <a:rPr lang="en-IL" smtClean="0"/>
              <a:t>‹#›</a:t>
            </a:fld>
            <a:endParaRPr lang="en-IL"/>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6908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23D5A3-6794-4493-9959-09845B183AB0}" type="datetimeFigureOut">
              <a:rPr lang="en-IL" smtClean="0"/>
              <a:t>01/23/2024</a:t>
            </a:fld>
            <a:endParaRPr lang="en-IL"/>
          </a:p>
        </p:txBody>
      </p:sp>
      <p:sp>
        <p:nvSpPr>
          <p:cNvPr id="6" name="Footer Placeholder 5"/>
          <p:cNvSpPr>
            <a:spLocks noGrp="1"/>
          </p:cNvSpPr>
          <p:nvPr>
            <p:ph type="ftr" sz="quarter" idx="11"/>
          </p:nvPr>
        </p:nvSpPr>
        <p:spPr/>
        <p:txBody>
          <a:bodyPr/>
          <a:lstStyle/>
          <a:p>
            <a:endParaRPr lang="en-IL"/>
          </a:p>
        </p:txBody>
      </p:sp>
      <p:sp>
        <p:nvSpPr>
          <p:cNvPr id="7" name="Slide Number Placeholder 6"/>
          <p:cNvSpPr>
            <a:spLocks noGrp="1"/>
          </p:cNvSpPr>
          <p:nvPr>
            <p:ph type="sldNum" sz="quarter" idx="12"/>
          </p:nvPr>
        </p:nvSpPr>
        <p:spPr/>
        <p:txBody>
          <a:bodyPr/>
          <a:lstStyle/>
          <a:p>
            <a:fld id="{FA6E0C7A-2590-46F0-9A05-4117AE7A8EF3}" type="slidenum">
              <a:rPr lang="en-IL" smtClean="0"/>
              <a:t>‹#›</a:t>
            </a:fld>
            <a:endParaRPr lang="en-IL"/>
          </a:p>
        </p:txBody>
      </p:sp>
    </p:spTree>
    <p:extLst>
      <p:ext uri="{BB962C8B-B14F-4D97-AF65-F5344CB8AC3E}">
        <p14:creationId xmlns:p14="http://schemas.microsoft.com/office/powerpoint/2010/main" val="2839202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23D5A3-6794-4493-9959-09845B183AB0}" type="datetimeFigureOut">
              <a:rPr lang="en-IL" smtClean="0"/>
              <a:t>01/23/2024</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FA6E0C7A-2590-46F0-9A05-4117AE7A8EF3}" type="slidenum">
              <a:rPr lang="en-IL" smtClean="0"/>
              <a:t>‹#›</a:t>
            </a:fld>
            <a:endParaRPr lang="en-IL"/>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0851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23D5A3-6794-4493-9959-09845B183AB0}" type="datetimeFigureOut">
              <a:rPr lang="en-IL" smtClean="0"/>
              <a:t>01/23/2024</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FA6E0C7A-2590-46F0-9A05-4117AE7A8EF3}" type="slidenum">
              <a:rPr lang="en-IL" smtClean="0"/>
              <a:t>‹#›</a:t>
            </a:fld>
            <a:endParaRPr lang="en-IL"/>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0383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23D5A3-6794-4493-9959-09845B183AB0}" type="datetimeFigureOut">
              <a:rPr lang="en-IL" smtClean="0"/>
              <a:t>01/23/2024</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FA6E0C7A-2590-46F0-9A05-4117AE7A8EF3}" type="slidenum">
              <a:rPr lang="en-IL" smtClean="0"/>
              <a:t>‹#›</a:t>
            </a:fld>
            <a:endParaRPr lang="en-IL"/>
          </a:p>
        </p:txBody>
      </p:sp>
    </p:spTree>
    <p:extLst>
      <p:ext uri="{BB962C8B-B14F-4D97-AF65-F5344CB8AC3E}">
        <p14:creationId xmlns:p14="http://schemas.microsoft.com/office/powerpoint/2010/main" val="3240271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23D5A3-6794-4493-9959-09845B183AB0}" type="datetimeFigureOut">
              <a:rPr lang="en-IL" smtClean="0"/>
              <a:t>01/23/2024</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FA6E0C7A-2590-46F0-9A05-4117AE7A8EF3}" type="slidenum">
              <a:rPr lang="en-IL" smtClean="0"/>
              <a:t>‹#›</a:t>
            </a:fld>
            <a:endParaRPr lang="en-IL"/>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2473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23D5A3-6794-4493-9959-09845B183AB0}" type="datetimeFigureOut">
              <a:rPr lang="en-IL" smtClean="0"/>
              <a:t>01/23/2024</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FA6E0C7A-2590-46F0-9A05-4117AE7A8EF3}" type="slidenum">
              <a:rPr lang="en-IL" smtClean="0"/>
              <a:t>‹#›</a:t>
            </a:fld>
            <a:endParaRPr lang="en-IL"/>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7727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23D5A3-6794-4493-9959-09845B183AB0}" type="datetimeFigureOut">
              <a:rPr lang="en-IL" smtClean="0"/>
              <a:t>01/23/2024</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FA6E0C7A-2590-46F0-9A05-4117AE7A8EF3}" type="slidenum">
              <a:rPr lang="en-IL" smtClean="0"/>
              <a:t>‹#›</a:t>
            </a:fld>
            <a:endParaRPr lang="en-I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1713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23D5A3-6794-4493-9959-09845B183AB0}" type="datetimeFigureOut">
              <a:rPr lang="en-IL" smtClean="0"/>
              <a:t>01/23/2024</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FA6E0C7A-2590-46F0-9A05-4117AE7A8EF3}" type="slidenum">
              <a:rPr lang="en-IL" smtClean="0"/>
              <a:t>‹#›</a:t>
            </a:fld>
            <a:endParaRPr lang="en-IL"/>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6751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23D5A3-6794-4493-9959-09845B183AB0}" type="datetimeFigureOut">
              <a:rPr lang="en-IL" smtClean="0"/>
              <a:t>01/23/2024</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FA6E0C7A-2590-46F0-9A05-4117AE7A8EF3}" type="slidenum">
              <a:rPr lang="en-IL" smtClean="0"/>
              <a:t>‹#›</a:t>
            </a:fld>
            <a:endParaRPr lang="en-IL"/>
          </a:p>
        </p:txBody>
      </p:sp>
    </p:spTree>
    <p:extLst>
      <p:ext uri="{BB962C8B-B14F-4D97-AF65-F5344CB8AC3E}">
        <p14:creationId xmlns:p14="http://schemas.microsoft.com/office/powerpoint/2010/main" val="13557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23D5A3-6794-4493-9959-09845B183AB0}" type="datetimeFigureOut">
              <a:rPr lang="en-IL" smtClean="0"/>
              <a:t>01/23/2024</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FA6E0C7A-2590-46F0-9A05-4117AE7A8EF3}" type="slidenum">
              <a:rPr lang="en-IL" smtClean="0"/>
              <a:t>‹#›</a:t>
            </a:fld>
            <a:endParaRPr lang="en-IL"/>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5757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23D5A3-6794-4493-9959-09845B183AB0}" type="datetimeFigureOut">
              <a:rPr lang="en-IL" smtClean="0"/>
              <a:t>01/23/2024</a:t>
            </a:fld>
            <a:endParaRPr lang="en-IL"/>
          </a:p>
        </p:txBody>
      </p:sp>
      <p:sp>
        <p:nvSpPr>
          <p:cNvPr id="6" name="Footer Placeholder 5"/>
          <p:cNvSpPr>
            <a:spLocks noGrp="1"/>
          </p:cNvSpPr>
          <p:nvPr>
            <p:ph type="ftr" sz="quarter" idx="11"/>
          </p:nvPr>
        </p:nvSpPr>
        <p:spPr/>
        <p:txBody>
          <a:bodyPr/>
          <a:lstStyle/>
          <a:p>
            <a:endParaRPr lang="en-IL"/>
          </a:p>
        </p:txBody>
      </p:sp>
      <p:sp>
        <p:nvSpPr>
          <p:cNvPr id="7" name="Slide Number Placeholder 6"/>
          <p:cNvSpPr>
            <a:spLocks noGrp="1"/>
          </p:cNvSpPr>
          <p:nvPr>
            <p:ph type="sldNum" sz="quarter" idx="12"/>
          </p:nvPr>
        </p:nvSpPr>
        <p:spPr/>
        <p:txBody>
          <a:bodyPr/>
          <a:lstStyle/>
          <a:p>
            <a:fld id="{FA6E0C7A-2590-46F0-9A05-4117AE7A8EF3}" type="slidenum">
              <a:rPr lang="en-IL" smtClean="0"/>
              <a:t>‹#›</a:t>
            </a:fld>
            <a:endParaRPr lang="en-IL"/>
          </a:p>
        </p:txBody>
      </p:sp>
    </p:spTree>
    <p:extLst>
      <p:ext uri="{BB962C8B-B14F-4D97-AF65-F5344CB8AC3E}">
        <p14:creationId xmlns:p14="http://schemas.microsoft.com/office/powerpoint/2010/main" val="2896210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23D5A3-6794-4493-9959-09845B183AB0}" type="datetimeFigureOut">
              <a:rPr lang="en-IL" smtClean="0"/>
              <a:t>01/23/2024</a:t>
            </a:fld>
            <a:endParaRPr lang="en-IL"/>
          </a:p>
        </p:txBody>
      </p:sp>
      <p:sp>
        <p:nvSpPr>
          <p:cNvPr id="8" name="Footer Placeholder 7"/>
          <p:cNvSpPr>
            <a:spLocks noGrp="1"/>
          </p:cNvSpPr>
          <p:nvPr>
            <p:ph type="ftr" sz="quarter" idx="11"/>
          </p:nvPr>
        </p:nvSpPr>
        <p:spPr/>
        <p:txBody>
          <a:bodyPr/>
          <a:lstStyle/>
          <a:p>
            <a:endParaRPr lang="en-IL"/>
          </a:p>
        </p:txBody>
      </p:sp>
      <p:sp>
        <p:nvSpPr>
          <p:cNvPr id="9" name="Slide Number Placeholder 8"/>
          <p:cNvSpPr>
            <a:spLocks noGrp="1"/>
          </p:cNvSpPr>
          <p:nvPr>
            <p:ph type="sldNum" sz="quarter" idx="12"/>
          </p:nvPr>
        </p:nvSpPr>
        <p:spPr/>
        <p:txBody>
          <a:bodyPr/>
          <a:lstStyle/>
          <a:p>
            <a:fld id="{FA6E0C7A-2590-46F0-9A05-4117AE7A8EF3}" type="slidenum">
              <a:rPr lang="en-IL" smtClean="0"/>
              <a:t>‹#›</a:t>
            </a:fld>
            <a:endParaRPr lang="en-IL"/>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1074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23D5A3-6794-4493-9959-09845B183AB0}" type="datetimeFigureOut">
              <a:rPr lang="en-IL" smtClean="0"/>
              <a:t>01/23/2024</a:t>
            </a:fld>
            <a:endParaRPr lang="en-IL"/>
          </a:p>
        </p:txBody>
      </p:sp>
      <p:sp>
        <p:nvSpPr>
          <p:cNvPr id="4" name="Footer Placeholder 3"/>
          <p:cNvSpPr>
            <a:spLocks noGrp="1"/>
          </p:cNvSpPr>
          <p:nvPr>
            <p:ph type="ftr" sz="quarter" idx="11"/>
          </p:nvPr>
        </p:nvSpPr>
        <p:spPr/>
        <p:txBody>
          <a:bodyPr/>
          <a:lstStyle/>
          <a:p>
            <a:endParaRPr lang="en-IL"/>
          </a:p>
        </p:txBody>
      </p:sp>
      <p:sp>
        <p:nvSpPr>
          <p:cNvPr id="5" name="Slide Number Placeholder 4"/>
          <p:cNvSpPr>
            <a:spLocks noGrp="1"/>
          </p:cNvSpPr>
          <p:nvPr>
            <p:ph type="sldNum" sz="quarter" idx="12"/>
          </p:nvPr>
        </p:nvSpPr>
        <p:spPr/>
        <p:txBody>
          <a:bodyPr/>
          <a:lstStyle/>
          <a:p>
            <a:fld id="{FA6E0C7A-2590-46F0-9A05-4117AE7A8EF3}" type="slidenum">
              <a:rPr lang="en-IL" smtClean="0"/>
              <a:t>‹#›</a:t>
            </a:fld>
            <a:endParaRPr lang="en-I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7898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23D5A3-6794-4493-9959-09845B183AB0}" type="datetimeFigureOut">
              <a:rPr lang="en-IL" smtClean="0"/>
              <a:t>01/23/2024</a:t>
            </a:fld>
            <a:endParaRPr lang="en-IL"/>
          </a:p>
        </p:txBody>
      </p:sp>
      <p:sp>
        <p:nvSpPr>
          <p:cNvPr id="3" name="Footer Placeholder 2"/>
          <p:cNvSpPr>
            <a:spLocks noGrp="1"/>
          </p:cNvSpPr>
          <p:nvPr>
            <p:ph type="ftr" sz="quarter" idx="11"/>
          </p:nvPr>
        </p:nvSpPr>
        <p:spPr/>
        <p:txBody>
          <a:bodyPr/>
          <a:lstStyle/>
          <a:p>
            <a:endParaRPr lang="en-IL"/>
          </a:p>
        </p:txBody>
      </p:sp>
      <p:sp>
        <p:nvSpPr>
          <p:cNvPr id="4" name="Slide Number Placeholder 3"/>
          <p:cNvSpPr>
            <a:spLocks noGrp="1"/>
          </p:cNvSpPr>
          <p:nvPr>
            <p:ph type="sldNum" sz="quarter" idx="12"/>
          </p:nvPr>
        </p:nvSpPr>
        <p:spPr/>
        <p:txBody>
          <a:bodyPr/>
          <a:lstStyle/>
          <a:p>
            <a:fld id="{FA6E0C7A-2590-46F0-9A05-4117AE7A8EF3}" type="slidenum">
              <a:rPr lang="en-IL" smtClean="0"/>
              <a:t>‹#›</a:t>
            </a:fld>
            <a:endParaRPr lang="en-IL"/>
          </a:p>
        </p:txBody>
      </p:sp>
    </p:spTree>
    <p:extLst>
      <p:ext uri="{BB962C8B-B14F-4D97-AF65-F5344CB8AC3E}">
        <p14:creationId xmlns:p14="http://schemas.microsoft.com/office/powerpoint/2010/main" val="2101998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23D5A3-6794-4493-9959-09845B183AB0}" type="datetimeFigureOut">
              <a:rPr lang="en-IL" smtClean="0"/>
              <a:t>01/23/2024</a:t>
            </a:fld>
            <a:endParaRPr lang="en-IL"/>
          </a:p>
        </p:txBody>
      </p:sp>
      <p:sp>
        <p:nvSpPr>
          <p:cNvPr id="6" name="Footer Placeholder 5"/>
          <p:cNvSpPr>
            <a:spLocks noGrp="1"/>
          </p:cNvSpPr>
          <p:nvPr>
            <p:ph type="ftr" sz="quarter" idx="11"/>
          </p:nvPr>
        </p:nvSpPr>
        <p:spPr/>
        <p:txBody>
          <a:bodyPr/>
          <a:lstStyle/>
          <a:p>
            <a:endParaRPr lang="en-IL"/>
          </a:p>
        </p:txBody>
      </p:sp>
      <p:sp>
        <p:nvSpPr>
          <p:cNvPr id="7" name="Slide Number Placeholder 6"/>
          <p:cNvSpPr>
            <a:spLocks noGrp="1"/>
          </p:cNvSpPr>
          <p:nvPr>
            <p:ph type="sldNum" sz="quarter" idx="12"/>
          </p:nvPr>
        </p:nvSpPr>
        <p:spPr/>
        <p:txBody>
          <a:bodyPr/>
          <a:lstStyle/>
          <a:p>
            <a:fld id="{FA6E0C7A-2590-46F0-9A05-4117AE7A8EF3}" type="slidenum">
              <a:rPr lang="en-IL" smtClean="0"/>
              <a:t>‹#›</a:t>
            </a:fld>
            <a:endParaRPr lang="en-IL"/>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7326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23D5A3-6794-4493-9959-09845B183AB0}" type="datetimeFigureOut">
              <a:rPr lang="en-IL" smtClean="0"/>
              <a:t>01/23/2024</a:t>
            </a:fld>
            <a:endParaRPr lang="en-IL"/>
          </a:p>
        </p:txBody>
      </p:sp>
      <p:sp>
        <p:nvSpPr>
          <p:cNvPr id="6" name="Footer Placeholder 5"/>
          <p:cNvSpPr>
            <a:spLocks noGrp="1"/>
          </p:cNvSpPr>
          <p:nvPr>
            <p:ph type="ftr" sz="quarter" idx="11"/>
          </p:nvPr>
        </p:nvSpPr>
        <p:spPr/>
        <p:txBody>
          <a:bodyPr/>
          <a:lstStyle/>
          <a:p>
            <a:endParaRPr lang="en-IL"/>
          </a:p>
        </p:txBody>
      </p:sp>
      <p:sp>
        <p:nvSpPr>
          <p:cNvPr id="7" name="Slide Number Placeholder 6"/>
          <p:cNvSpPr>
            <a:spLocks noGrp="1"/>
          </p:cNvSpPr>
          <p:nvPr>
            <p:ph type="sldNum" sz="quarter" idx="12"/>
          </p:nvPr>
        </p:nvSpPr>
        <p:spPr/>
        <p:txBody>
          <a:bodyPr/>
          <a:lstStyle/>
          <a:p>
            <a:fld id="{FA6E0C7A-2590-46F0-9A05-4117AE7A8EF3}" type="slidenum">
              <a:rPr lang="en-IL" smtClean="0"/>
              <a:t>‹#›</a:t>
            </a:fld>
            <a:endParaRPr lang="en-IL"/>
          </a:p>
        </p:txBody>
      </p:sp>
    </p:spTree>
    <p:extLst>
      <p:ext uri="{BB962C8B-B14F-4D97-AF65-F5344CB8AC3E}">
        <p14:creationId xmlns:p14="http://schemas.microsoft.com/office/powerpoint/2010/main" val="3577892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623D5A3-6794-4493-9959-09845B183AB0}" type="datetimeFigureOut">
              <a:rPr lang="en-IL" smtClean="0"/>
              <a:t>01/23/2024</a:t>
            </a:fld>
            <a:endParaRPr lang="en-IL"/>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L"/>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A6E0C7A-2590-46F0-9A05-4117AE7A8EF3}" type="slidenum">
              <a:rPr lang="en-IL" smtClean="0"/>
              <a:t>‹#›</a:t>
            </a:fld>
            <a:endParaRPr lang="en-IL"/>
          </a:p>
        </p:txBody>
      </p:sp>
    </p:spTree>
    <p:extLst>
      <p:ext uri="{BB962C8B-B14F-4D97-AF65-F5344CB8AC3E}">
        <p14:creationId xmlns:p14="http://schemas.microsoft.com/office/powerpoint/2010/main" val="422615782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ar.wikipedia.org/wiki/%D8%A3%D9%85%D9%8A%D9%86_%D8%B7%D8%B1%D9%8A%D9%81"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C825A-45FE-5015-CB57-C8948BA9BCD3}"/>
              </a:ext>
            </a:extLst>
          </p:cNvPr>
          <p:cNvSpPr>
            <a:spLocks noGrp="1"/>
          </p:cNvSpPr>
          <p:nvPr>
            <p:ph type="ctrTitle"/>
          </p:nvPr>
        </p:nvSpPr>
        <p:spPr>
          <a:xfrm>
            <a:off x="2692398" y="1594131"/>
            <a:ext cx="6815669" cy="712099"/>
          </a:xfrm>
        </p:spPr>
        <p:txBody>
          <a:bodyPr/>
          <a:lstStyle/>
          <a:p>
            <a:r>
              <a:rPr lang="ar-SY" sz="3200" dirty="0"/>
              <a:t>الشيخ أمين طريف (ر)</a:t>
            </a:r>
            <a:endParaRPr lang="en-IL" sz="3200" dirty="0"/>
          </a:p>
        </p:txBody>
      </p:sp>
      <p:sp>
        <p:nvSpPr>
          <p:cNvPr id="3" name="Subtitle 2">
            <a:extLst>
              <a:ext uri="{FF2B5EF4-FFF2-40B4-BE49-F238E27FC236}">
                <a16:creationId xmlns:a16="http://schemas.microsoft.com/office/drawing/2014/main" id="{44861354-829E-EC51-9A7E-165D48B09B40}"/>
              </a:ext>
            </a:extLst>
          </p:cNvPr>
          <p:cNvSpPr>
            <a:spLocks noGrp="1"/>
          </p:cNvSpPr>
          <p:nvPr>
            <p:ph type="subTitle" idx="1"/>
          </p:nvPr>
        </p:nvSpPr>
        <p:spPr>
          <a:xfrm>
            <a:off x="16048234" y="6766316"/>
            <a:ext cx="171456" cy="1365185"/>
          </a:xfrm>
        </p:spPr>
        <p:txBody>
          <a:bodyPr/>
          <a:lstStyle/>
          <a:p>
            <a:endParaRPr lang="en-IL" dirty="0"/>
          </a:p>
        </p:txBody>
      </p:sp>
      <p:pic>
        <p:nvPicPr>
          <p:cNvPr id="1032" name="Picture 8" descr="المرحوم الشيخ أبو يوسف امين طريف – مجلة العمامة">
            <a:extLst>
              <a:ext uri="{FF2B5EF4-FFF2-40B4-BE49-F238E27FC236}">
                <a16:creationId xmlns:a16="http://schemas.microsoft.com/office/drawing/2014/main" id="{B5AC5EAD-05A6-3D96-17B6-2F4C85BC5A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7600" y="2387600"/>
            <a:ext cx="1902691" cy="2807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523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DECE-84C3-D0E1-9529-3EA8341BA096}"/>
              </a:ext>
            </a:extLst>
          </p:cNvPr>
          <p:cNvSpPr>
            <a:spLocks noGrp="1"/>
          </p:cNvSpPr>
          <p:nvPr>
            <p:ph type="title"/>
          </p:nvPr>
        </p:nvSpPr>
        <p:spPr/>
        <p:txBody>
          <a:bodyPr/>
          <a:lstStyle/>
          <a:p>
            <a:r>
              <a:rPr lang="ar-SY" dirty="0">
                <a:latin typeface="Aldhabi" panose="01000000000000000000" pitchFamily="2" charset="-78"/>
                <a:cs typeface="Aldhabi" panose="01000000000000000000" pitchFamily="2" charset="-78"/>
              </a:rPr>
              <a:t>تكملة </a:t>
            </a:r>
            <a:endParaRPr lang="en-IL" dirty="0">
              <a:latin typeface="Aldhabi" panose="01000000000000000000" pitchFamily="2" charset="-78"/>
              <a:cs typeface="Aldhabi" panose="01000000000000000000" pitchFamily="2" charset="-78"/>
            </a:endParaRPr>
          </a:p>
        </p:txBody>
      </p:sp>
      <p:sp>
        <p:nvSpPr>
          <p:cNvPr id="6" name="Content Placeholder 5">
            <a:extLst>
              <a:ext uri="{FF2B5EF4-FFF2-40B4-BE49-F238E27FC236}">
                <a16:creationId xmlns:a16="http://schemas.microsoft.com/office/drawing/2014/main" id="{B4CE822B-C276-AEDC-10DF-235EB59B0C7F}"/>
              </a:ext>
            </a:extLst>
          </p:cNvPr>
          <p:cNvSpPr>
            <a:spLocks noGrp="1"/>
          </p:cNvSpPr>
          <p:nvPr>
            <p:ph idx="1"/>
          </p:nvPr>
        </p:nvSpPr>
        <p:spPr>
          <a:xfrm>
            <a:off x="1295402" y="2556932"/>
            <a:ext cx="9601196" cy="3318936"/>
          </a:xfrm>
        </p:spPr>
        <p:txBody>
          <a:bodyPr/>
          <a:lstStyle/>
          <a:p>
            <a:pPr marL="0" indent="0" algn="r">
              <a:buNone/>
            </a:pPr>
            <a:r>
              <a:rPr lang="ar-SY" dirty="0"/>
              <a:t>في أي سنة افتتح الشيخ أمين طريف (ر) خلوة واسعة الأرجاء في البياضة الزاهرة ؟ </a:t>
            </a:r>
          </a:p>
          <a:p>
            <a:pPr marL="0" indent="0" algn="r">
              <a:buNone/>
            </a:pPr>
            <a:r>
              <a:rPr lang="ar-SY" dirty="0"/>
              <a:t>افتتح الشيخ أمين طريف (ر) خلوة واسعة الأرجاء في البياضة الزاهرة سنة 1990 </a:t>
            </a:r>
          </a:p>
          <a:p>
            <a:pPr marL="0" indent="0" algn="r">
              <a:buNone/>
            </a:pPr>
            <a:endParaRPr lang="ar-SY" dirty="0"/>
          </a:p>
          <a:p>
            <a:pPr marL="0" indent="0" algn="r">
              <a:buNone/>
            </a:pPr>
            <a:r>
              <a:rPr lang="ar-SY" dirty="0"/>
              <a:t>في أي شهر توفي الشيخ أمين طريف (ر) ؟ </a:t>
            </a:r>
          </a:p>
          <a:p>
            <a:pPr marL="0" indent="0" algn="r">
              <a:buNone/>
            </a:pPr>
            <a:r>
              <a:rPr lang="ar-SY" dirty="0"/>
              <a:t>توفي الشيخ أمين طريف (ر) في شهر 10</a:t>
            </a:r>
            <a:endParaRPr lang="en-IL" dirty="0"/>
          </a:p>
        </p:txBody>
      </p:sp>
    </p:spTree>
    <p:extLst>
      <p:ext uri="{BB962C8B-B14F-4D97-AF65-F5344CB8AC3E}">
        <p14:creationId xmlns:p14="http://schemas.microsoft.com/office/powerpoint/2010/main" val="36240444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500"/>
                                        <p:tgtEl>
                                          <p:spTgt spid="6">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04425-92B3-E327-0867-A162612E18DD}"/>
              </a:ext>
            </a:extLst>
          </p:cNvPr>
          <p:cNvSpPr>
            <a:spLocks noGrp="1"/>
          </p:cNvSpPr>
          <p:nvPr>
            <p:ph type="title"/>
          </p:nvPr>
        </p:nvSpPr>
        <p:spPr/>
        <p:txBody>
          <a:bodyPr/>
          <a:lstStyle/>
          <a:p>
            <a:r>
              <a:rPr lang="ar-SY" dirty="0">
                <a:latin typeface="Aldhabi" panose="01000000000000000000" pitchFamily="2" charset="-78"/>
                <a:cs typeface="Aldhabi" panose="01000000000000000000" pitchFamily="2" charset="-78"/>
              </a:rPr>
              <a:t>تكملة</a:t>
            </a:r>
            <a:r>
              <a:rPr lang="ar-SY" dirty="0"/>
              <a:t> </a:t>
            </a:r>
            <a:endParaRPr lang="en-IL" dirty="0"/>
          </a:p>
        </p:txBody>
      </p:sp>
      <p:sp>
        <p:nvSpPr>
          <p:cNvPr id="3" name="Content Placeholder 2">
            <a:extLst>
              <a:ext uri="{FF2B5EF4-FFF2-40B4-BE49-F238E27FC236}">
                <a16:creationId xmlns:a16="http://schemas.microsoft.com/office/drawing/2014/main" id="{E081335A-946F-1371-487F-A399C8ED30A6}"/>
              </a:ext>
            </a:extLst>
          </p:cNvPr>
          <p:cNvSpPr>
            <a:spLocks noGrp="1"/>
          </p:cNvSpPr>
          <p:nvPr>
            <p:ph idx="1"/>
          </p:nvPr>
        </p:nvSpPr>
        <p:spPr/>
        <p:txBody>
          <a:bodyPr/>
          <a:lstStyle/>
          <a:p>
            <a:pPr marL="0" indent="0" algn="r">
              <a:buNone/>
            </a:pPr>
            <a:r>
              <a:rPr lang="ar-SY" dirty="0"/>
              <a:t>في أي شهر تولى الشيخ أمين طريف قيادة الطائفة الدرزية ؟</a:t>
            </a:r>
          </a:p>
          <a:p>
            <a:pPr marL="0" indent="0" algn="r">
              <a:buNone/>
            </a:pPr>
            <a:r>
              <a:rPr lang="ar-SY" dirty="0"/>
              <a:t>تولى الشيخ أمين طيف قيادة الطائفة الدرزية في شهر 3</a:t>
            </a:r>
          </a:p>
          <a:p>
            <a:pPr marL="0" indent="0" algn="r">
              <a:buNone/>
            </a:pPr>
            <a:endParaRPr lang="ar-SY" dirty="0"/>
          </a:p>
          <a:p>
            <a:pPr marL="0" indent="0" algn="r">
              <a:buNone/>
            </a:pPr>
            <a:r>
              <a:rPr lang="ar-SY" dirty="0"/>
              <a:t> في أي سنة  استطاع الشيخ أمين طريف (ر) تثبيت ملكية الطائفة لمقام النبي شعيب في حطين ؟ </a:t>
            </a:r>
          </a:p>
          <a:p>
            <a:pPr marL="0" indent="0" algn="r">
              <a:buNone/>
            </a:pPr>
            <a:r>
              <a:rPr lang="ar-SY" dirty="0"/>
              <a:t>استطاع الشيخ أمين طريف (ر) تثبيت ملكية الطائفة لمقام النبي شعيب في حطين سنة 1964    </a:t>
            </a:r>
            <a:endParaRPr lang="en-IL" dirty="0"/>
          </a:p>
        </p:txBody>
      </p:sp>
    </p:spTree>
    <p:extLst>
      <p:ext uri="{BB962C8B-B14F-4D97-AF65-F5344CB8AC3E}">
        <p14:creationId xmlns:p14="http://schemas.microsoft.com/office/powerpoint/2010/main" val="35640487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5D1F60D-17F3-1FB6-E981-CEDC3A20F8FD}"/>
              </a:ext>
            </a:extLst>
          </p:cNvPr>
          <p:cNvSpPr>
            <a:spLocks noGrp="1"/>
          </p:cNvSpPr>
          <p:nvPr>
            <p:ph type="title"/>
          </p:nvPr>
        </p:nvSpPr>
        <p:spPr>
          <a:xfrm>
            <a:off x="935807" y="721282"/>
            <a:ext cx="9601196" cy="4893736"/>
          </a:xfrm>
        </p:spPr>
        <p:txBody>
          <a:bodyPr>
            <a:normAutofit/>
          </a:bodyPr>
          <a:lstStyle/>
          <a:p>
            <a:r>
              <a:rPr lang="ar-SY" sz="8800" dirty="0">
                <a:latin typeface="Aldhabi" panose="01000000000000000000" pitchFamily="2" charset="-78"/>
                <a:cs typeface="Aldhabi" panose="01000000000000000000" pitchFamily="2" charset="-78"/>
              </a:rPr>
              <a:t>شكراً</a:t>
            </a:r>
            <a:endParaRPr lang="en-IL" sz="8800" dirty="0">
              <a:latin typeface="Aldhabi" panose="01000000000000000000" pitchFamily="2" charset="-78"/>
              <a:cs typeface="Aldhabi" panose="01000000000000000000" pitchFamily="2" charset="-78"/>
            </a:endParaRPr>
          </a:p>
        </p:txBody>
      </p:sp>
      <p:sp>
        <p:nvSpPr>
          <p:cNvPr id="3" name="Content Placeholder 2">
            <a:extLst>
              <a:ext uri="{FF2B5EF4-FFF2-40B4-BE49-F238E27FC236}">
                <a16:creationId xmlns:a16="http://schemas.microsoft.com/office/drawing/2014/main" id="{32CAE001-7F9B-0805-1248-39E118087418}"/>
              </a:ext>
            </a:extLst>
          </p:cNvPr>
          <p:cNvSpPr>
            <a:spLocks noGrp="1"/>
          </p:cNvSpPr>
          <p:nvPr>
            <p:ph idx="1"/>
          </p:nvPr>
        </p:nvSpPr>
        <p:spPr>
          <a:xfrm>
            <a:off x="8127706" y="4111091"/>
            <a:ext cx="2676424" cy="3318936"/>
          </a:xfrm>
        </p:spPr>
        <p:txBody>
          <a:bodyPr>
            <a:normAutofit/>
          </a:bodyPr>
          <a:lstStyle/>
          <a:p>
            <a:pPr marL="0" indent="0" algn="r">
              <a:buNone/>
            </a:pPr>
            <a:r>
              <a:rPr lang="ar-SY" u="sng" dirty="0">
                <a:solidFill>
                  <a:srgbClr val="7030A0"/>
                </a:solidFill>
              </a:rPr>
              <a:t>تقديم الطالبات </a:t>
            </a:r>
            <a:r>
              <a:rPr lang="ar-SY" dirty="0">
                <a:solidFill>
                  <a:srgbClr val="7030A0"/>
                </a:solidFill>
              </a:rPr>
              <a:t>:</a:t>
            </a:r>
          </a:p>
          <a:p>
            <a:pPr marL="0" indent="0" algn="r">
              <a:buNone/>
            </a:pPr>
            <a:r>
              <a:rPr lang="ar-SY" dirty="0">
                <a:solidFill>
                  <a:srgbClr val="7030A0"/>
                </a:solidFill>
              </a:rPr>
              <a:t>جلنار شعلان </a:t>
            </a:r>
          </a:p>
          <a:p>
            <a:pPr marL="0" indent="0" algn="r">
              <a:buNone/>
            </a:pPr>
            <a:r>
              <a:rPr lang="ar-SY" dirty="0">
                <a:solidFill>
                  <a:srgbClr val="7030A0"/>
                </a:solidFill>
              </a:rPr>
              <a:t>شادية عمران </a:t>
            </a:r>
          </a:p>
          <a:p>
            <a:pPr marL="0" indent="0" algn="r">
              <a:buNone/>
            </a:pPr>
            <a:r>
              <a:rPr lang="ar-SY" dirty="0">
                <a:solidFill>
                  <a:srgbClr val="7030A0"/>
                </a:solidFill>
              </a:rPr>
              <a:t>ملاك حمد     </a:t>
            </a:r>
          </a:p>
        </p:txBody>
      </p:sp>
    </p:spTree>
    <p:extLst>
      <p:ext uri="{BB962C8B-B14F-4D97-AF65-F5344CB8AC3E}">
        <p14:creationId xmlns:p14="http://schemas.microsoft.com/office/powerpoint/2010/main" val="3447181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75DD9-F9B3-3A7D-DF1B-A1002CB2662E}"/>
              </a:ext>
            </a:extLst>
          </p:cNvPr>
          <p:cNvSpPr>
            <a:spLocks noGrp="1"/>
          </p:cNvSpPr>
          <p:nvPr>
            <p:ph type="title"/>
          </p:nvPr>
        </p:nvSpPr>
        <p:spPr/>
        <p:txBody>
          <a:bodyPr/>
          <a:lstStyle/>
          <a:p>
            <a:r>
              <a:rPr lang="ar-SY" dirty="0">
                <a:latin typeface="Aldhabi" panose="01000000000000000000" pitchFamily="2" charset="-78"/>
                <a:cs typeface="Aldhabi" panose="01000000000000000000" pitchFamily="2" charset="-78"/>
              </a:rPr>
              <a:t>مقدمه</a:t>
            </a:r>
            <a:endParaRPr lang="en-IL" dirty="0">
              <a:latin typeface="Aldhabi" panose="01000000000000000000" pitchFamily="2" charset="-78"/>
              <a:cs typeface="Aldhabi" panose="01000000000000000000" pitchFamily="2" charset="-78"/>
            </a:endParaRPr>
          </a:p>
        </p:txBody>
      </p:sp>
      <p:sp>
        <p:nvSpPr>
          <p:cNvPr id="3" name="Content Placeholder 2">
            <a:extLst>
              <a:ext uri="{FF2B5EF4-FFF2-40B4-BE49-F238E27FC236}">
                <a16:creationId xmlns:a16="http://schemas.microsoft.com/office/drawing/2014/main" id="{ED1BCBCB-B038-3FA3-AD13-B080A60EFBBF}"/>
              </a:ext>
            </a:extLst>
          </p:cNvPr>
          <p:cNvSpPr>
            <a:spLocks noGrp="1"/>
          </p:cNvSpPr>
          <p:nvPr>
            <p:ph idx="1"/>
          </p:nvPr>
        </p:nvSpPr>
        <p:spPr/>
        <p:txBody>
          <a:bodyPr>
            <a:normAutofit lnSpcReduction="10000"/>
          </a:bodyPr>
          <a:lstStyle/>
          <a:p>
            <a:pPr marL="0" indent="0" algn="r">
              <a:buNone/>
            </a:pPr>
            <a:r>
              <a:rPr lang="ar-SY" b="0" i="0" strike="noStrike" dirty="0">
                <a:solidFill>
                  <a:srgbClr val="A8BF4D"/>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لقد شاءت القدرة الإلهية ألا تخلو البلاد من أولياء الله الصالحين حتى لا تفسد الأرض ولا يزحف الجهل .. هؤلاء الرجال الأولياء هم مراكز المجتمعات وقد خصهم الله بحسن الرعاية وأمانة القيادة وصدق النوايا .. ومن يقرأ التاريخ يجد أن المجتمعات التي تتمرد ولا تحترم أو تعمل بحسب إرشادات الأولياء وأهل الخير يسلّط الله عليها المحن والنكبات ما لا ينفع عندها لومة اللائم أو حسرة النادم أو توبة القاصد ...</a:t>
            </a:r>
            <a:endParaRPr lang="ar" b="0" i="0" strike="noStrike" dirty="0">
              <a:solidFill>
                <a:schemeClr val="tx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endParaRPr>
          </a:p>
          <a:p>
            <a:pPr marL="0" indent="0" algn="r">
              <a:buNone/>
            </a:pPr>
            <a:r>
              <a:rPr lang="ar-SY" sz="2800" dirty="0">
                <a:solidFill>
                  <a:schemeClr val="tx1"/>
                </a:solidFill>
              </a:rPr>
              <a:t>إن وجود سيدنا الشيخ في هذه البلاد لم يكن صدفة، وانما إرادة أرادها لنا الخالق ليظهر لنا الحق لنتبعه، فجاء كامل الصنعة الالهية من جمال الصورة وكمال الجسم ورزانة الفكر ونورانية العقل الممزوج بالحكمة العرفانية.</a:t>
            </a:r>
            <a:endParaRPr lang="en-IL" sz="2800" dirty="0">
              <a:solidFill>
                <a:schemeClr val="tx1"/>
              </a:solidFill>
            </a:endParaRPr>
          </a:p>
        </p:txBody>
      </p:sp>
    </p:spTree>
    <p:extLst>
      <p:ext uri="{BB962C8B-B14F-4D97-AF65-F5344CB8AC3E}">
        <p14:creationId xmlns:p14="http://schemas.microsoft.com/office/powerpoint/2010/main" val="218279778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76C66-A5E9-E079-B54D-DB6DB9E0ACB8}"/>
              </a:ext>
            </a:extLst>
          </p:cNvPr>
          <p:cNvSpPr>
            <a:spLocks noGrp="1"/>
          </p:cNvSpPr>
          <p:nvPr>
            <p:ph type="title"/>
          </p:nvPr>
        </p:nvSpPr>
        <p:spPr>
          <a:xfrm>
            <a:off x="1295402" y="729466"/>
            <a:ext cx="9601196" cy="1130156"/>
          </a:xfrm>
        </p:spPr>
        <p:txBody>
          <a:bodyPr/>
          <a:lstStyle/>
          <a:p>
            <a:r>
              <a:rPr lang="ar-SY" dirty="0">
                <a:latin typeface="Aldhabi" panose="01000000000000000000" pitchFamily="2" charset="-78"/>
                <a:cs typeface="Aldhabi" panose="01000000000000000000" pitchFamily="2" charset="-78"/>
              </a:rPr>
              <a:t>نشأته</a:t>
            </a:r>
            <a:endParaRPr lang="en-IL" dirty="0">
              <a:latin typeface="Aldhabi" panose="01000000000000000000" pitchFamily="2" charset="-78"/>
              <a:cs typeface="Aldhabi" panose="01000000000000000000" pitchFamily="2" charset="-78"/>
            </a:endParaRPr>
          </a:p>
        </p:txBody>
      </p:sp>
      <p:sp>
        <p:nvSpPr>
          <p:cNvPr id="3" name="Content Placeholder 2">
            <a:extLst>
              <a:ext uri="{FF2B5EF4-FFF2-40B4-BE49-F238E27FC236}">
                <a16:creationId xmlns:a16="http://schemas.microsoft.com/office/drawing/2014/main" id="{1E9EAD33-EF4A-7816-2C63-CE1AE1198733}"/>
              </a:ext>
            </a:extLst>
          </p:cNvPr>
          <p:cNvSpPr>
            <a:spLocks noGrp="1"/>
          </p:cNvSpPr>
          <p:nvPr>
            <p:ph idx="1"/>
          </p:nvPr>
        </p:nvSpPr>
        <p:spPr>
          <a:xfrm>
            <a:off x="1295401" y="2424702"/>
            <a:ext cx="9601196" cy="3451166"/>
          </a:xfrm>
        </p:spPr>
        <p:txBody>
          <a:bodyPr>
            <a:noAutofit/>
          </a:bodyPr>
          <a:lstStyle/>
          <a:p>
            <a:pPr marL="0" indent="0" algn="r">
              <a:buNone/>
            </a:pPr>
            <a:r>
              <a:rPr lang="ar-SY" sz="2800" b="0" i="0" dirty="0">
                <a:solidFill>
                  <a:srgbClr val="202122"/>
                </a:solidFill>
                <a:effectLst/>
                <a:latin typeface="Arial" panose="020B0604020202020204" pitchFamily="34" charset="0"/>
              </a:rPr>
              <a:t>نشأ الشيخ أمين طريف في بيت دين وقيادة عريق وله ثلاثة أخوة وهو أصغرهم.</a:t>
            </a:r>
          </a:p>
          <a:p>
            <a:pPr marL="0" indent="0" algn="r">
              <a:buNone/>
            </a:pPr>
            <a:r>
              <a:rPr lang="ar-SY" sz="2800" b="0" i="0" dirty="0">
                <a:solidFill>
                  <a:srgbClr val="202122"/>
                </a:solidFill>
                <a:effectLst/>
                <a:latin typeface="Arial" panose="020B0604020202020204" pitchFamily="34" charset="0"/>
              </a:rPr>
              <a:t>والده الشيخ محمد طريف القائد الروحي لطائفة الموحدون الدروز حتى عام 1928 أمّا والدته المرحومة السّتّ أم محمد أنيسة أبو حسن (طريف) فقد كانت من النّساء الصالحات صاحبات الدّيانة.</a:t>
            </a:r>
          </a:p>
          <a:p>
            <a:pPr marL="0" indent="0" algn="r">
              <a:buNone/>
            </a:pPr>
            <a:r>
              <a:rPr lang="ar-SY" sz="2800" b="0" i="0" dirty="0">
                <a:solidFill>
                  <a:srgbClr val="202122"/>
                </a:solidFill>
                <a:effectLst/>
                <a:latin typeface="Arial" panose="020B0604020202020204" pitchFamily="34" charset="0"/>
              </a:rPr>
              <a:t>منذ نعومة أظفاره، ظهرت بشائر الخير والتّقوى على وجه الشّيخ أمين، الّذي أحبّه كلّ من رآه من قريب أو بعيد، فلقد انفرد بصفاتٍ خاصّة تسبق جيله بعشرات السنين، وظهرت عليه منذ الصّغر صفات الحشمة والوقار والهيبة، تبشّر إنّه من الصّالحين الكبار.</a:t>
            </a:r>
          </a:p>
        </p:txBody>
      </p:sp>
    </p:spTree>
    <p:extLst>
      <p:ext uri="{BB962C8B-B14F-4D97-AF65-F5344CB8AC3E}">
        <p14:creationId xmlns:p14="http://schemas.microsoft.com/office/powerpoint/2010/main" val="797050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E8678-5C70-0521-4A5B-A5CAD411DA57}"/>
              </a:ext>
            </a:extLst>
          </p:cNvPr>
          <p:cNvSpPr>
            <a:spLocks noGrp="1"/>
          </p:cNvSpPr>
          <p:nvPr>
            <p:ph type="title"/>
          </p:nvPr>
        </p:nvSpPr>
        <p:spPr/>
        <p:txBody>
          <a:bodyPr/>
          <a:lstStyle/>
          <a:p>
            <a:r>
              <a:rPr lang="ar-SY" dirty="0">
                <a:latin typeface="Aldhabi" panose="01000000000000000000" pitchFamily="2" charset="-78"/>
                <a:cs typeface="Aldhabi" panose="01000000000000000000" pitchFamily="2" charset="-78"/>
              </a:rPr>
              <a:t>تعليمه</a:t>
            </a:r>
            <a:endParaRPr lang="en-IL" dirty="0">
              <a:latin typeface="Aldhabi" panose="01000000000000000000" pitchFamily="2" charset="-78"/>
              <a:cs typeface="Aldhabi" panose="01000000000000000000" pitchFamily="2" charset="-78"/>
            </a:endParaRPr>
          </a:p>
        </p:txBody>
      </p:sp>
      <p:sp>
        <p:nvSpPr>
          <p:cNvPr id="3" name="Content Placeholder 2">
            <a:extLst>
              <a:ext uri="{FF2B5EF4-FFF2-40B4-BE49-F238E27FC236}">
                <a16:creationId xmlns:a16="http://schemas.microsoft.com/office/drawing/2014/main" id="{116DE4D1-F4DB-0E29-9617-927D5A7EA396}"/>
              </a:ext>
            </a:extLst>
          </p:cNvPr>
          <p:cNvSpPr>
            <a:spLocks noGrp="1"/>
          </p:cNvSpPr>
          <p:nvPr>
            <p:ph idx="1"/>
          </p:nvPr>
        </p:nvSpPr>
        <p:spPr/>
        <p:txBody>
          <a:bodyPr>
            <a:normAutofit/>
          </a:bodyPr>
          <a:lstStyle/>
          <a:p>
            <a:pPr marL="0" indent="0" algn="r">
              <a:buNone/>
            </a:pPr>
            <a:r>
              <a:rPr lang="ar-SY" sz="3200" b="0" i="0" dirty="0">
                <a:solidFill>
                  <a:schemeClr val="tx1"/>
                </a:solidFill>
                <a:effectLst/>
                <a:latin typeface="Arial" panose="020B0604020202020204" pitchFamily="34" charset="0"/>
              </a:rPr>
              <a:t>تلقى تعليمه الإبتدائي في قرية الرامة في مدرسة خاصة وغادرها بعد أن أنهى الصف الرابع حيث يُعتبر الصف الأخير في المدرسة ليتوجه بعدها في حوالي 1911 إلى </a:t>
            </a:r>
            <a:r>
              <a:rPr lang="ar-SY" sz="3200" dirty="0">
                <a:solidFill>
                  <a:schemeClr val="tx1"/>
                </a:solidFill>
                <a:latin typeface="Arial" panose="020B0604020202020204" pitchFamily="34" charset="0"/>
              </a:rPr>
              <a:t>خلوات البياضة</a:t>
            </a:r>
            <a:r>
              <a:rPr lang="ar-SY" sz="3200" b="0" i="0" dirty="0">
                <a:solidFill>
                  <a:schemeClr val="tx1"/>
                </a:solidFill>
                <a:effectLst/>
                <a:latin typeface="Arial" panose="020B0604020202020204" pitchFamily="34" charset="0"/>
              </a:rPr>
              <a:t> في لبنان لدراسة الدين والتعمق به وفي سنة 1918 توج تعليمه في لبنان بتسليمه </a:t>
            </a:r>
            <a:r>
              <a:rPr lang="ar-SY" sz="3200" dirty="0">
                <a:solidFill>
                  <a:schemeClr val="tx1"/>
                </a:solidFill>
                <a:latin typeface="Arial" panose="020B0604020202020204" pitchFamily="34" charset="0"/>
              </a:rPr>
              <a:t>العمامة المكولسة</a:t>
            </a:r>
            <a:r>
              <a:rPr lang="ar-SY" sz="3200" b="0" i="0" dirty="0">
                <a:solidFill>
                  <a:schemeClr val="tx1"/>
                </a:solidFill>
                <a:effectLst/>
                <a:latin typeface="Arial" panose="020B0604020202020204" pitchFamily="34" charset="0"/>
              </a:rPr>
              <a:t> حيث أن تسليمها يعتبر من أرفع التقديرات الدينية عند </a:t>
            </a:r>
            <a:r>
              <a:rPr lang="ar-SY" sz="3200" dirty="0">
                <a:solidFill>
                  <a:schemeClr val="tx1"/>
                </a:solidFill>
                <a:latin typeface="Arial" panose="020B0604020202020204" pitchFamily="34" charset="0"/>
              </a:rPr>
              <a:t>الدروز</a:t>
            </a:r>
            <a:r>
              <a:rPr lang="ar-SY" sz="3200" b="0" i="0" dirty="0">
                <a:solidFill>
                  <a:schemeClr val="tx1"/>
                </a:solidFill>
                <a:effectLst/>
                <a:latin typeface="Arial" panose="020B0604020202020204" pitchFamily="34" charset="0"/>
              </a:rPr>
              <a:t>، عاد بعدها إلى مسقط رأسة ليعيش حياة الزهد والتصوف .</a:t>
            </a:r>
            <a:endParaRPr lang="en-IL" sz="3200" dirty="0">
              <a:solidFill>
                <a:schemeClr val="tx1"/>
              </a:solidFill>
            </a:endParaRPr>
          </a:p>
        </p:txBody>
      </p:sp>
    </p:spTree>
    <p:extLst>
      <p:ext uri="{BB962C8B-B14F-4D97-AF65-F5344CB8AC3E}">
        <p14:creationId xmlns:p14="http://schemas.microsoft.com/office/powerpoint/2010/main" val="6378728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B1063-FBB9-9772-D1D0-7FF3D8890316}"/>
              </a:ext>
            </a:extLst>
          </p:cNvPr>
          <p:cNvSpPr>
            <a:spLocks noGrp="1"/>
          </p:cNvSpPr>
          <p:nvPr>
            <p:ph type="title"/>
          </p:nvPr>
        </p:nvSpPr>
        <p:spPr/>
        <p:txBody>
          <a:bodyPr/>
          <a:lstStyle/>
          <a:p>
            <a:r>
              <a:rPr lang="ar-SY" dirty="0">
                <a:latin typeface="Aldhabi" panose="01000000000000000000" pitchFamily="2" charset="-78"/>
                <a:cs typeface="Aldhabi" panose="01000000000000000000" pitchFamily="2" charset="-78"/>
              </a:rPr>
              <a:t>قيادته للطائفة الدرزية</a:t>
            </a:r>
            <a:endParaRPr lang="en-IL" dirty="0">
              <a:latin typeface="Aldhabi" panose="01000000000000000000" pitchFamily="2" charset="-78"/>
              <a:cs typeface="Aldhabi" panose="01000000000000000000" pitchFamily="2" charset="-78"/>
            </a:endParaRPr>
          </a:p>
        </p:txBody>
      </p:sp>
      <p:sp>
        <p:nvSpPr>
          <p:cNvPr id="3" name="Content Placeholder 2">
            <a:extLst>
              <a:ext uri="{FF2B5EF4-FFF2-40B4-BE49-F238E27FC236}">
                <a16:creationId xmlns:a16="http://schemas.microsoft.com/office/drawing/2014/main" id="{D548840C-49CB-F4EE-DC69-1A1A559F8D10}"/>
              </a:ext>
            </a:extLst>
          </p:cNvPr>
          <p:cNvSpPr>
            <a:spLocks noGrp="1"/>
          </p:cNvSpPr>
          <p:nvPr>
            <p:ph idx="1"/>
          </p:nvPr>
        </p:nvSpPr>
        <p:spPr/>
        <p:txBody>
          <a:bodyPr>
            <a:normAutofit/>
          </a:bodyPr>
          <a:lstStyle/>
          <a:p>
            <a:pPr marL="0" indent="0" algn="r">
              <a:buNone/>
            </a:pPr>
            <a:r>
              <a:rPr lang="ar-SY" sz="2800" b="0" i="0" dirty="0">
                <a:solidFill>
                  <a:schemeClr val="tx1"/>
                </a:solidFill>
                <a:effectLst/>
                <a:latin typeface="Arial" panose="020B0604020202020204" pitchFamily="34" charset="0"/>
              </a:rPr>
              <a:t>تولى الشيخ أمين طريف الرئاسة الروحية لطائفة </a:t>
            </a:r>
            <a:r>
              <a:rPr lang="ar-SY" sz="2800" dirty="0">
                <a:solidFill>
                  <a:schemeClr val="tx1"/>
                </a:solidFill>
                <a:latin typeface="Arial" panose="020B0604020202020204" pitchFamily="34" charset="0"/>
              </a:rPr>
              <a:t>الموحدين الدروز</a:t>
            </a:r>
            <a:r>
              <a:rPr lang="ar-SY" sz="2800" b="0" i="0" dirty="0">
                <a:solidFill>
                  <a:schemeClr val="tx1"/>
                </a:solidFill>
                <a:effectLst/>
                <a:latin typeface="Arial" panose="020B0604020202020204" pitchFamily="34" charset="0"/>
              </a:rPr>
              <a:t> في 21 </a:t>
            </a:r>
            <a:r>
              <a:rPr lang="ar-SY" sz="2800" dirty="0">
                <a:solidFill>
                  <a:schemeClr val="tx1"/>
                </a:solidFill>
                <a:latin typeface="Arial" panose="020B0604020202020204" pitchFamily="34" charset="0"/>
              </a:rPr>
              <a:t>مارس</a:t>
            </a:r>
            <a:r>
              <a:rPr lang="ar-SY" sz="2800" b="0" i="0" dirty="0">
                <a:solidFill>
                  <a:schemeClr val="tx1"/>
                </a:solidFill>
                <a:effectLst/>
                <a:latin typeface="Arial" panose="020B0604020202020204" pitchFamily="34" charset="0"/>
              </a:rPr>
              <a:t> 1928 بعد وفاة والده الشيخ محمد طريف ومنذ توليه وضع برنامجاً للتوعية الدينية في المناطق الدرزية وقام بجولات في الكثير من المناطق في </a:t>
            </a:r>
            <a:r>
              <a:rPr lang="ar-SY" sz="2800" dirty="0">
                <a:solidFill>
                  <a:schemeClr val="tx1"/>
                </a:solidFill>
                <a:latin typeface="Arial" panose="020B0604020202020204" pitchFamily="34" charset="0"/>
              </a:rPr>
              <a:t>سوريا</a:t>
            </a:r>
            <a:r>
              <a:rPr lang="ar-SY" sz="2800" b="0" i="0" dirty="0">
                <a:solidFill>
                  <a:schemeClr val="tx1"/>
                </a:solidFill>
                <a:effectLst/>
                <a:latin typeface="Arial" panose="020B0604020202020204" pitchFamily="34" charset="0"/>
              </a:rPr>
              <a:t> </a:t>
            </a:r>
            <a:r>
              <a:rPr lang="ar-SY" sz="2800" dirty="0">
                <a:solidFill>
                  <a:schemeClr val="tx1"/>
                </a:solidFill>
                <a:latin typeface="Arial" panose="020B0604020202020204" pitchFamily="34" charset="0"/>
              </a:rPr>
              <a:t>ولبنان وفلسطين</a:t>
            </a:r>
            <a:r>
              <a:rPr lang="ar-SY" sz="2800" b="0" i="0" dirty="0">
                <a:solidFill>
                  <a:schemeClr val="tx1"/>
                </a:solidFill>
                <a:effectLst/>
                <a:latin typeface="Arial" panose="020B0604020202020204" pitchFamily="34" charset="0"/>
              </a:rPr>
              <a:t> بهدف الإرشاد والوعظ وتنشيط حركة الدين بين أبناء الطائفة.</a:t>
            </a:r>
          </a:p>
          <a:p>
            <a:pPr marL="0" indent="0" algn="r">
              <a:buNone/>
            </a:pPr>
            <a:r>
              <a:rPr lang="ar-SY" sz="2800" b="0" i="0" dirty="0">
                <a:solidFill>
                  <a:schemeClr val="tx1"/>
                </a:solidFill>
                <a:effectLst/>
                <a:latin typeface="Arial" panose="020B0604020202020204" pitchFamily="34" charset="0"/>
              </a:rPr>
              <a:t>مع مرور الوقت تحولت هذه الزيارات لجولات دورية كانت تأخذ طابع المناسبات الرسمية بالنسبة لأبناء المنطقة التي يزورها.</a:t>
            </a:r>
            <a:endParaRPr lang="en-IL" sz="2800" dirty="0">
              <a:solidFill>
                <a:schemeClr val="tx1"/>
              </a:solidFill>
            </a:endParaRPr>
          </a:p>
        </p:txBody>
      </p:sp>
    </p:spTree>
    <p:extLst>
      <p:ext uri="{BB962C8B-B14F-4D97-AF65-F5344CB8AC3E}">
        <p14:creationId xmlns:p14="http://schemas.microsoft.com/office/powerpoint/2010/main" val="95739163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0D370-E449-86A8-A59F-A049BDB717D6}"/>
              </a:ext>
            </a:extLst>
          </p:cNvPr>
          <p:cNvSpPr>
            <a:spLocks noGrp="1"/>
          </p:cNvSpPr>
          <p:nvPr>
            <p:ph type="title"/>
          </p:nvPr>
        </p:nvSpPr>
        <p:spPr>
          <a:xfrm>
            <a:off x="1295401" y="817745"/>
            <a:ext cx="9601196" cy="1303867"/>
          </a:xfrm>
        </p:spPr>
        <p:txBody>
          <a:bodyPr/>
          <a:lstStyle/>
          <a:p>
            <a:r>
              <a:rPr lang="ar-SY" dirty="0">
                <a:latin typeface="Aldhabi" panose="01000000000000000000" pitchFamily="2" charset="-78"/>
                <a:cs typeface="Aldhabi" panose="01000000000000000000" pitchFamily="2" charset="-78"/>
              </a:rPr>
              <a:t>اعماله</a:t>
            </a:r>
            <a:r>
              <a:rPr lang="ar-SY" dirty="0"/>
              <a:t> </a:t>
            </a:r>
            <a:endParaRPr lang="en-IL" dirty="0"/>
          </a:p>
        </p:txBody>
      </p:sp>
      <p:sp>
        <p:nvSpPr>
          <p:cNvPr id="3" name="Content Placeholder 2">
            <a:extLst>
              <a:ext uri="{FF2B5EF4-FFF2-40B4-BE49-F238E27FC236}">
                <a16:creationId xmlns:a16="http://schemas.microsoft.com/office/drawing/2014/main" id="{D2FBB10E-CD76-95F7-79F9-6A1A529FE5C7}"/>
              </a:ext>
            </a:extLst>
          </p:cNvPr>
          <p:cNvSpPr>
            <a:spLocks noGrp="1"/>
          </p:cNvSpPr>
          <p:nvPr>
            <p:ph idx="1"/>
          </p:nvPr>
        </p:nvSpPr>
        <p:spPr>
          <a:xfrm>
            <a:off x="1295401" y="2599362"/>
            <a:ext cx="9601196" cy="3595954"/>
          </a:xfrm>
        </p:spPr>
        <p:txBody>
          <a:bodyPr>
            <a:normAutofit/>
          </a:bodyPr>
          <a:lstStyle/>
          <a:p>
            <a:pPr marL="0" indent="0" algn="r">
              <a:buNone/>
            </a:pPr>
            <a:r>
              <a:rPr lang="ar-SY" sz="2800" b="0" i="0" dirty="0">
                <a:solidFill>
                  <a:schemeClr val="tx1"/>
                </a:solidFill>
                <a:effectLst/>
                <a:latin typeface="Arial" panose="020B0604020202020204" pitchFamily="34" charset="0"/>
              </a:rPr>
              <a:t>قام بترميم وتصليح المقامات المقدسة للطائفه الدرزية، أهمها مقام </a:t>
            </a:r>
            <a:r>
              <a:rPr lang="ar-SY" sz="2800" dirty="0">
                <a:solidFill>
                  <a:schemeClr val="tx1"/>
                </a:solidFill>
                <a:latin typeface="Arial" panose="020B0604020202020204" pitchFamily="34" charset="0"/>
              </a:rPr>
              <a:t>النبي شعيب</a:t>
            </a:r>
            <a:r>
              <a:rPr lang="ar-SY" sz="2800" b="0" i="0" dirty="0">
                <a:solidFill>
                  <a:schemeClr val="tx1"/>
                </a:solidFill>
                <a:effectLst/>
                <a:latin typeface="Arial" panose="020B0604020202020204" pitchFamily="34" charset="0"/>
              </a:rPr>
              <a:t> في </a:t>
            </a:r>
            <a:r>
              <a:rPr lang="ar-SY" sz="2800" dirty="0">
                <a:solidFill>
                  <a:schemeClr val="tx1"/>
                </a:solidFill>
                <a:latin typeface="Arial" panose="020B0604020202020204" pitchFamily="34" charset="0"/>
              </a:rPr>
              <a:t>حطين</a:t>
            </a:r>
            <a:r>
              <a:rPr lang="ar-SY" sz="2800" b="0" i="0" dirty="0">
                <a:solidFill>
                  <a:schemeClr val="tx1"/>
                </a:solidFill>
                <a:effectLst/>
                <a:latin typeface="Arial" panose="020B0604020202020204" pitchFamily="34" charset="0"/>
              </a:rPr>
              <a:t> </a:t>
            </a:r>
            <a:r>
              <a:rPr lang="ar-SY" sz="2800" dirty="0">
                <a:solidFill>
                  <a:schemeClr val="tx1"/>
                </a:solidFill>
                <a:latin typeface="Arial" panose="020B0604020202020204" pitchFamily="34" charset="0"/>
              </a:rPr>
              <a:t>ومقام الخضر</a:t>
            </a:r>
            <a:r>
              <a:rPr lang="ar-SY" sz="2800" b="0" i="0" dirty="0">
                <a:solidFill>
                  <a:schemeClr val="tx1"/>
                </a:solidFill>
                <a:effectLst/>
                <a:latin typeface="Arial" panose="020B0604020202020204" pitchFamily="34" charset="0"/>
              </a:rPr>
              <a:t> في كفر ياسيف </a:t>
            </a:r>
            <a:r>
              <a:rPr lang="ar-SY" sz="2800" dirty="0">
                <a:solidFill>
                  <a:schemeClr val="tx1"/>
                </a:solidFill>
                <a:latin typeface="Arial" panose="020B0604020202020204" pitchFamily="34" charset="0"/>
              </a:rPr>
              <a:t>ومقام النبي سبلان</a:t>
            </a:r>
            <a:r>
              <a:rPr lang="ar-SY" sz="2800" b="0" i="0" dirty="0">
                <a:solidFill>
                  <a:schemeClr val="tx1"/>
                </a:solidFill>
                <a:effectLst/>
                <a:latin typeface="Arial" panose="020B0604020202020204" pitchFamily="34" charset="0"/>
              </a:rPr>
              <a:t> في حرفيش.</a:t>
            </a:r>
          </a:p>
          <a:p>
            <a:pPr marL="0" indent="0" algn="r">
              <a:buNone/>
            </a:pPr>
            <a:r>
              <a:rPr lang="ar-SY" sz="2800" b="0" i="0" dirty="0">
                <a:solidFill>
                  <a:schemeClr val="tx1"/>
                </a:solidFill>
                <a:effectLst/>
                <a:latin typeface="Arial" panose="020B0604020202020204" pitchFamily="34" charset="0"/>
              </a:rPr>
              <a:t>سعى لتنظيم أحوال الطائفة حيث تبنى في سنة 1961 قانون الأحوال الشخصية للدروز في </a:t>
            </a:r>
            <a:r>
              <a:rPr lang="ar-SY" sz="2800" dirty="0">
                <a:solidFill>
                  <a:schemeClr val="tx1"/>
                </a:solidFill>
                <a:latin typeface="Arial" panose="020B0604020202020204" pitchFamily="34" charset="0"/>
              </a:rPr>
              <a:t>لبنان</a:t>
            </a:r>
            <a:r>
              <a:rPr lang="ar-SY" sz="2800" b="0" i="0" dirty="0">
                <a:solidFill>
                  <a:schemeClr val="tx1"/>
                </a:solidFill>
                <a:effectLst/>
                <a:latin typeface="Arial" panose="020B0604020202020204" pitchFamily="34" charset="0"/>
              </a:rPr>
              <a:t>.</a:t>
            </a:r>
          </a:p>
          <a:p>
            <a:pPr marL="0" indent="0" algn="r">
              <a:buNone/>
            </a:pPr>
            <a:r>
              <a:rPr lang="ar-SY" sz="2800" b="0" i="0" dirty="0">
                <a:solidFill>
                  <a:schemeClr val="tx1"/>
                </a:solidFill>
                <a:effectLst/>
                <a:latin typeface="Arial" panose="020B0604020202020204" pitchFamily="34" charset="0"/>
              </a:rPr>
              <a:t> في سنة 1990, افتتح خلوه واسعة الأرجاء في البياضة الزاهرة التي سعى إلى بنائها لتكون مأوى للشباب المتدينين من الدروز الذين يقصدون إلى تلك المنطقة للعبادة والتنزّة والتي أطلق عليها اسم خلوة الصفدية .</a:t>
            </a:r>
          </a:p>
        </p:txBody>
      </p:sp>
    </p:spTree>
    <p:extLst>
      <p:ext uri="{BB962C8B-B14F-4D97-AF65-F5344CB8AC3E}">
        <p14:creationId xmlns:p14="http://schemas.microsoft.com/office/powerpoint/2010/main" val="199073433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3A637-85DF-96E4-96D3-10754C084DDF}"/>
              </a:ext>
            </a:extLst>
          </p:cNvPr>
          <p:cNvSpPr>
            <a:spLocks noGrp="1"/>
          </p:cNvSpPr>
          <p:nvPr>
            <p:ph type="title"/>
          </p:nvPr>
        </p:nvSpPr>
        <p:spPr/>
        <p:txBody>
          <a:bodyPr/>
          <a:lstStyle/>
          <a:p>
            <a:r>
              <a:rPr lang="ar-SY" dirty="0">
                <a:latin typeface="Aldhabi" panose="01000000000000000000" pitchFamily="2" charset="-78"/>
                <a:cs typeface="Aldhabi" panose="01000000000000000000" pitchFamily="2" charset="-78"/>
              </a:rPr>
              <a:t>تكملة</a:t>
            </a:r>
            <a:endParaRPr lang="en-IL" dirty="0">
              <a:latin typeface="Aldhabi" panose="01000000000000000000" pitchFamily="2" charset="-78"/>
              <a:cs typeface="Aldhabi" panose="01000000000000000000" pitchFamily="2" charset="-78"/>
            </a:endParaRPr>
          </a:p>
        </p:txBody>
      </p:sp>
      <p:sp>
        <p:nvSpPr>
          <p:cNvPr id="3" name="Content Placeholder 2">
            <a:extLst>
              <a:ext uri="{FF2B5EF4-FFF2-40B4-BE49-F238E27FC236}">
                <a16:creationId xmlns:a16="http://schemas.microsoft.com/office/drawing/2014/main" id="{2EE7014A-C82B-356B-010F-5E05AB11DFBF}"/>
              </a:ext>
            </a:extLst>
          </p:cNvPr>
          <p:cNvSpPr>
            <a:spLocks noGrp="1"/>
          </p:cNvSpPr>
          <p:nvPr>
            <p:ph idx="1"/>
          </p:nvPr>
        </p:nvSpPr>
        <p:spPr/>
        <p:txBody>
          <a:bodyPr>
            <a:normAutofit/>
          </a:bodyPr>
          <a:lstStyle/>
          <a:p>
            <a:pPr marL="0" indent="0" algn="r">
              <a:buNone/>
            </a:pPr>
            <a:r>
              <a:rPr lang="ar-SY" sz="2800" dirty="0"/>
              <a:t>في سنة 1962 صادقت الهيئة التشريعية في إسرائيل وفقا لمطالبه على قانون المحاكم الدينية العربية الدرزية، وبذلك أصبحت طائفة الموحدون العرب الدروز، طائفة مستقلة كباقي الطوائف في البلاد. </a:t>
            </a:r>
          </a:p>
          <a:p>
            <a:pPr marL="0" indent="0" algn="r">
              <a:buNone/>
            </a:pPr>
            <a:r>
              <a:rPr lang="ar-SY" sz="2800" dirty="0"/>
              <a:t>في 1964/4/25 استطاع تثبيت ملكية الطائفة لمقام النبي شعيب في حطين. </a:t>
            </a:r>
          </a:p>
          <a:p>
            <a:endParaRPr lang="en-IL" dirty="0"/>
          </a:p>
        </p:txBody>
      </p:sp>
    </p:spTree>
    <p:extLst>
      <p:ext uri="{BB962C8B-B14F-4D97-AF65-F5344CB8AC3E}">
        <p14:creationId xmlns:p14="http://schemas.microsoft.com/office/powerpoint/2010/main" val="99526114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DA3A5-6853-9324-AD50-DA1FCA6EBA24}"/>
              </a:ext>
            </a:extLst>
          </p:cNvPr>
          <p:cNvSpPr>
            <a:spLocks noGrp="1"/>
          </p:cNvSpPr>
          <p:nvPr>
            <p:ph type="title"/>
          </p:nvPr>
        </p:nvSpPr>
        <p:spPr/>
        <p:txBody>
          <a:bodyPr/>
          <a:lstStyle/>
          <a:p>
            <a:r>
              <a:rPr lang="ar-SY" dirty="0">
                <a:latin typeface="Aldhabi" panose="01000000000000000000" pitchFamily="2" charset="-78"/>
                <a:cs typeface="Aldhabi" panose="01000000000000000000" pitchFamily="2" charset="-78"/>
              </a:rPr>
              <a:t>وفاته</a:t>
            </a:r>
            <a:endParaRPr lang="en-IL" dirty="0">
              <a:latin typeface="Aldhabi" panose="01000000000000000000" pitchFamily="2" charset="-78"/>
              <a:cs typeface="Aldhabi" panose="01000000000000000000" pitchFamily="2" charset="-78"/>
            </a:endParaRPr>
          </a:p>
        </p:txBody>
      </p:sp>
      <p:sp>
        <p:nvSpPr>
          <p:cNvPr id="3" name="Content Placeholder 2">
            <a:extLst>
              <a:ext uri="{FF2B5EF4-FFF2-40B4-BE49-F238E27FC236}">
                <a16:creationId xmlns:a16="http://schemas.microsoft.com/office/drawing/2014/main" id="{F445488E-623D-D82A-A4C9-D976012A7915}"/>
              </a:ext>
            </a:extLst>
          </p:cNvPr>
          <p:cNvSpPr>
            <a:spLocks noGrp="1"/>
          </p:cNvSpPr>
          <p:nvPr>
            <p:ph idx="1"/>
          </p:nvPr>
        </p:nvSpPr>
        <p:spPr>
          <a:xfrm>
            <a:off x="1664413" y="2854960"/>
            <a:ext cx="9472774" cy="3221946"/>
          </a:xfrm>
        </p:spPr>
        <p:txBody>
          <a:bodyPr>
            <a:normAutofit/>
          </a:bodyPr>
          <a:lstStyle/>
          <a:p>
            <a:pPr marL="0" indent="0" algn="r">
              <a:buNone/>
            </a:pPr>
            <a:r>
              <a:rPr lang="ar-SY" sz="3200" b="0" i="0" dirty="0">
                <a:solidFill>
                  <a:schemeClr val="tx1"/>
                </a:solidFill>
                <a:effectLst/>
                <a:latin typeface="Arial" panose="020B0604020202020204" pitchFamily="34" charset="0"/>
              </a:rPr>
              <a:t>توفي الشيخ أمين طريف في يوم 4/10/1993 ووري جثمانهُ الطاهر التراب , في دارتهِ بقرية جولس , وذلك نزولاً عند رغبة مشايخ الدين المحليين والضيوف , لغاية جعل المكان مقاماً يزوره أبناء الطائفة للدعاء والتبرُّك بقدسيتهِ , وحفاظاً على ذكراه الطيبة العطرة .</a:t>
            </a:r>
            <a:endParaRPr lang="en-IL" sz="3200" dirty="0">
              <a:solidFill>
                <a:schemeClr val="tx1"/>
              </a:solidFill>
            </a:endParaRPr>
          </a:p>
        </p:txBody>
      </p:sp>
    </p:spTree>
    <p:extLst>
      <p:ext uri="{BB962C8B-B14F-4D97-AF65-F5344CB8AC3E}">
        <p14:creationId xmlns:p14="http://schemas.microsoft.com/office/powerpoint/2010/main" val="1906785392"/>
      </p:ext>
    </p:extLst>
  </p:cSld>
  <p:clrMapOvr>
    <a:masterClrMapping/>
  </p:clrMapOvr>
  <p:transition spd="slow">
    <p:comb/>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78240-DAA2-251A-38B9-587A3417D1DC}"/>
              </a:ext>
            </a:extLst>
          </p:cNvPr>
          <p:cNvSpPr>
            <a:spLocks noGrp="1"/>
          </p:cNvSpPr>
          <p:nvPr>
            <p:ph type="title"/>
          </p:nvPr>
        </p:nvSpPr>
        <p:spPr/>
        <p:txBody>
          <a:bodyPr/>
          <a:lstStyle/>
          <a:p>
            <a:r>
              <a:rPr lang="ar-SY" dirty="0">
                <a:latin typeface="Aldhabi" panose="01000000000000000000" pitchFamily="2" charset="-78"/>
                <a:cs typeface="Aldhabi" panose="01000000000000000000" pitchFamily="2" charset="-78"/>
              </a:rPr>
              <a:t>أسئلة  </a:t>
            </a:r>
            <a:endParaRPr lang="en-IL" dirty="0">
              <a:latin typeface="Aldhabi" panose="01000000000000000000" pitchFamily="2" charset="-78"/>
              <a:cs typeface="Aldhabi" panose="01000000000000000000" pitchFamily="2" charset="-78"/>
            </a:endParaRPr>
          </a:p>
        </p:txBody>
      </p:sp>
      <p:sp>
        <p:nvSpPr>
          <p:cNvPr id="3" name="Content Placeholder 2">
            <a:extLst>
              <a:ext uri="{FF2B5EF4-FFF2-40B4-BE49-F238E27FC236}">
                <a16:creationId xmlns:a16="http://schemas.microsoft.com/office/drawing/2014/main" id="{0DCA2C17-46BC-D0EA-51B8-AEB803F91B91}"/>
              </a:ext>
            </a:extLst>
          </p:cNvPr>
          <p:cNvSpPr>
            <a:spLocks noGrp="1"/>
          </p:cNvSpPr>
          <p:nvPr>
            <p:ph idx="1"/>
          </p:nvPr>
        </p:nvSpPr>
        <p:spPr/>
        <p:txBody>
          <a:bodyPr/>
          <a:lstStyle/>
          <a:p>
            <a:pPr marL="0" indent="0" algn="r">
              <a:buNone/>
            </a:pPr>
            <a:r>
              <a:rPr lang="ar-SY" dirty="0"/>
              <a:t>في أي سنة توفي الشيخ أمين طريف (ر) ؟                                                                   </a:t>
            </a:r>
          </a:p>
          <a:p>
            <a:pPr marL="0" indent="0" algn="r">
              <a:buNone/>
            </a:pPr>
            <a:r>
              <a:rPr lang="ar-SY" dirty="0"/>
              <a:t>توفي الشيخ أمين طريف (ر) سنة 1993</a:t>
            </a:r>
          </a:p>
          <a:p>
            <a:pPr marL="0" indent="0" algn="r">
              <a:buNone/>
            </a:pPr>
            <a:endParaRPr lang="ar-SY" dirty="0"/>
          </a:p>
          <a:p>
            <a:pPr marL="0" indent="0" algn="r">
              <a:buNone/>
            </a:pPr>
            <a:r>
              <a:rPr lang="ar-SY" dirty="0"/>
              <a:t>في أي سنة تولى الشيخ أمين طريف (ر) قيادة الطائفة الدرزية ؟</a:t>
            </a:r>
          </a:p>
          <a:p>
            <a:pPr marL="0" indent="0" algn="r">
              <a:buNone/>
            </a:pPr>
            <a:r>
              <a:rPr lang="ar-SY" dirty="0"/>
              <a:t>تولى الشيخ أمين طريف (ر) قيادة الطائفة الدرزية سنة 1928  </a:t>
            </a:r>
          </a:p>
        </p:txBody>
      </p:sp>
    </p:spTree>
    <p:extLst>
      <p:ext uri="{BB962C8B-B14F-4D97-AF65-F5344CB8AC3E}">
        <p14:creationId xmlns:p14="http://schemas.microsoft.com/office/powerpoint/2010/main" val="16210235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643</TotalTime>
  <Words>683</Words>
  <Application>Microsoft Office PowerPoint</Application>
  <PresentationFormat>מסך רחב</PresentationFormat>
  <Paragraphs>45</Paragraphs>
  <Slides>12</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12</vt:i4>
      </vt:variant>
    </vt:vector>
  </HeadingPairs>
  <TitlesOfParts>
    <vt:vector size="17" baseType="lpstr">
      <vt:lpstr>Aldhabi</vt:lpstr>
      <vt:lpstr>Arial</vt:lpstr>
      <vt:lpstr>Arial</vt:lpstr>
      <vt:lpstr>Garamond</vt:lpstr>
      <vt:lpstr>Organic</vt:lpstr>
      <vt:lpstr>الشيخ أمين طريف (ر)</vt:lpstr>
      <vt:lpstr>مقدمه</vt:lpstr>
      <vt:lpstr>نشأته</vt:lpstr>
      <vt:lpstr>تعليمه</vt:lpstr>
      <vt:lpstr>قيادته للطائفة الدرزية</vt:lpstr>
      <vt:lpstr>اعماله </vt:lpstr>
      <vt:lpstr>تكملة</vt:lpstr>
      <vt:lpstr>وفاته</vt:lpstr>
      <vt:lpstr>أسئلة  </vt:lpstr>
      <vt:lpstr>تكملة </vt:lpstr>
      <vt:lpstr>تكملة </vt:lpstr>
      <vt:lpstr>شكراً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الشيخ أمين طريف (ر)</dc:title>
  <dc:creator>גולנאר שעלאן</dc:creator>
  <cp:lastModifiedBy>ויליאם  אבו סאלחה</cp:lastModifiedBy>
  <cp:revision>10</cp:revision>
  <dcterms:created xsi:type="dcterms:W3CDTF">2024-01-02T13:43:33Z</dcterms:created>
  <dcterms:modified xsi:type="dcterms:W3CDTF">2024-01-23T10:13:55Z</dcterms:modified>
</cp:coreProperties>
</file>