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93" r:id="rId3"/>
    <p:sldId id="257" r:id="rId4"/>
    <p:sldId id="304" r:id="rId5"/>
    <p:sldId id="305" r:id="rId6"/>
    <p:sldId id="309" r:id="rId7"/>
    <p:sldId id="306" r:id="rId8"/>
    <p:sldId id="307" r:id="rId9"/>
    <p:sldId id="262" r:id="rId10"/>
    <p:sldId id="308" r:id="rId11"/>
    <p:sldId id="263" r:id="rId12"/>
    <p:sldId id="264" r:id="rId13"/>
    <p:sldId id="265" r:id="rId14"/>
    <p:sldId id="266" r:id="rId15"/>
    <p:sldId id="267" r:id="rId16"/>
    <p:sldId id="268" r:id="rId17"/>
    <p:sldId id="276" r:id="rId18"/>
    <p:sldId id="317" r:id="rId19"/>
    <p:sldId id="312" r:id="rId20"/>
    <p:sldId id="313" r:id="rId21"/>
    <p:sldId id="364" r:id="rId22"/>
    <p:sldId id="277" r:id="rId23"/>
    <p:sldId id="278" r:id="rId24"/>
    <p:sldId id="300" r:id="rId25"/>
    <p:sldId id="284" r:id="rId26"/>
    <p:sldId id="286" r:id="rId27"/>
    <p:sldId id="311" r:id="rId28"/>
    <p:sldId id="291" r:id="rId29"/>
    <p:sldId id="295" r:id="rId30"/>
    <p:sldId id="292" r:id="rId31"/>
    <p:sldId id="318" r:id="rId32"/>
    <p:sldId id="287" r:id="rId33"/>
    <p:sldId id="288" r:id="rId34"/>
    <p:sldId id="290" r:id="rId35"/>
    <p:sldId id="294" r:id="rId36"/>
    <p:sldId id="296" r:id="rId37"/>
    <p:sldId id="356" r:id="rId38"/>
    <p:sldId id="319" r:id="rId39"/>
    <p:sldId id="297" r:id="rId40"/>
    <p:sldId id="314" r:id="rId41"/>
    <p:sldId id="298" r:id="rId42"/>
    <p:sldId id="320" r:id="rId43"/>
    <p:sldId id="357" r:id="rId44"/>
    <p:sldId id="358" r:id="rId45"/>
    <p:sldId id="359" r:id="rId46"/>
    <p:sldId id="360" r:id="rId47"/>
    <p:sldId id="361" r:id="rId48"/>
    <p:sldId id="362" r:id="rId49"/>
    <p:sldId id="321" r:id="rId50"/>
    <p:sldId id="322" r:id="rId51"/>
    <p:sldId id="323" r:id="rId52"/>
    <p:sldId id="325" r:id="rId53"/>
    <p:sldId id="326" r:id="rId54"/>
    <p:sldId id="328" r:id="rId55"/>
    <p:sldId id="329" r:id="rId56"/>
    <p:sldId id="330" r:id="rId57"/>
    <p:sldId id="331" r:id="rId58"/>
    <p:sldId id="332" r:id="rId59"/>
    <p:sldId id="333" r:id="rId60"/>
    <p:sldId id="335" r:id="rId61"/>
    <p:sldId id="336" r:id="rId62"/>
    <p:sldId id="337" r:id="rId63"/>
    <p:sldId id="338" r:id="rId64"/>
    <p:sldId id="339" r:id="rId65"/>
    <p:sldId id="342" r:id="rId66"/>
    <p:sldId id="363"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88632" autoAdjust="0"/>
  </p:normalViewPr>
  <p:slideViewPr>
    <p:cSldViewPr>
      <p:cViewPr varScale="1">
        <p:scale>
          <a:sx n="96" d="100"/>
          <a:sy n="96" d="100"/>
        </p:scale>
        <p:origin x="420"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866965-14D7-4408-BDD5-AD78EC8774C0}" type="datetimeFigureOut">
              <a:rPr lang="en-US" smtClean="0"/>
              <a:t>8/20/2015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FB8FF6-49F9-4464-A351-61D75461FD8B}" type="slidenum">
              <a:rPr lang="en-US" smtClean="0"/>
              <a:t>‹#›</a:t>
            </a:fld>
            <a:endParaRPr lang="en-US"/>
          </a:p>
        </p:txBody>
      </p:sp>
    </p:spTree>
    <p:extLst>
      <p:ext uri="{BB962C8B-B14F-4D97-AF65-F5344CB8AC3E}">
        <p14:creationId xmlns:p14="http://schemas.microsoft.com/office/powerpoint/2010/main" val="1424809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1</a:t>
            </a:fld>
            <a:endParaRPr lang="en-US"/>
          </a:p>
        </p:txBody>
      </p:sp>
    </p:spTree>
    <p:extLst>
      <p:ext uri="{BB962C8B-B14F-4D97-AF65-F5344CB8AC3E}">
        <p14:creationId xmlns:p14="http://schemas.microsoft.com/office/powerpoint/2010/main" val="1967359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regard to the </a:t>
            </a:r>
            <a:r>
              <a:rPr lang="en-US" dirty="0" smtClean="0">
                <a:sym typeface="Wingdings"/>
              </a:rPr>
              <a:t></a:t>
            </a:r>
            <a:r>
              <a:rPr lang="en-US" baseline="0" dirty="0" smtClean="0">
                <a:sym typeface="Wingdings"/>
              </a:rPr>
              <a:t> or ? answers: to some extent these would be different in different classes (level, age, </a:t>
            </a:r>
            <a:r>
              <a:rPr lang="en-US" baseline="0" dirty="0" err="1" smtClean="0">
                <a:sym typeface="Wingdings"/>
              </a:rPr>
              <a:t>bagrut</a:t>
            </a:r>
            <a:r>
              <a:rPr lang="en-US" baseline="0" dirty="0" smtClean="0">
                <a:sym typeface="Wingdings"/>
              </a:rPr>
              <a:t> priorities), and some are very specific to particular items (e.g. connotation – many words have no particular connotation at all, with others it’s quite important, e.g. the difference between </a:t>
            </a:r>
            <a:r>
              <a:rPr lang="en-US" i="1" baseline="0" dirty="0" smtClean="0">
                <a:sym typeface="Wingdings"/>
              </a:rPr>
              <a:t>moist </a:t>
            </a:r>
            <a:r>
              <a:rPr lang="en-US" i="0" baseline="0" dirty="0" smtClean="0">
                <a:sym typeface="Wingdings"/>
              </a:rPr>
              <a:t> and </a:t>
            </a:r>
            <a:r>
              <a:rPr lang="en-US" i="1" baseline="0" dirty="0" smtClean="0">
                <a:sym typeface="Wingdings"/>
              </a:rPr>
              <a:t>damp.</a:t>
            </a:r>
          </a:p>
          <a:p>
            <a:r>
              <a:rPr lang="en-US" i="0" baseline="0" dirty="0" smtClean="0">
                <a:sym typeface="Wingdings"/>
              </a:rPr>
              <a:t>We discussed L1 equivalents and decided it was quite important, as students intuitively rely on their L1.  Even if the L1 equivalent is not exact, it’s quite important for student to know this, otherwise they assume it’s the same. </a:t>
            </a:r>
          </a:p>
          <a:p>
            <a:r>
              <a:rPr lang="en-US" i="0" baseline="0" dirty="0" smtClean="0">
                <a:sym typeface="Wingdings"/>
              </a:rPr>
              <a:t>Associated meanings – not good to teach these at first encounter, learners may get confused. They are useful when you are practicing later, when they already know the words and just need to consolidate.  Also useful for composing test items – but we should not teach two semantically associated items when first introducing.  There is research to back this up – we’ll come to this later. </a:t>
            </a:r>
            <a:endParaRPr lang="he-IL" i="0" dirty="0"/>
          </a:p>
        </p:txBody>
      </p:sp>
      <p:sp>
        <p:nvSpPr>
          <p:cNvPr id="4" name="Slide Number Placeholder 3"/>
          <p:cNvSpPr>
            <a:spLocks noGrp="1"/>
          </p:cNvSpPr>
          <p:nvPr>
            <p:ph type="sldNum" sz="quarter" idx="10"/>
          </p:nvPr>
        </p:nvSpPr>
        <p:spPr/>
        <p:txBody>
          <a:bodyPr/>
          <a:lstStyle/>
          <a:p>
            <a:fld id="{C4FB8FF6-49F9-4464-A351-61D75461FD8B}" type="slidenum">
              <a:rPr lang="en-US" smtClean="0"/>
              <a:t>18</a:t>
            </a:fld>
            <a:endParaRPr lang="en-US"/>
          </a:p>
        </p:txBody>
      </p:sp>
    </p:spTree>
    <p:extLst>
      <p:ext uri="{BB962C8B-B14F-4D97-AF65-F5344CB8AC3E}">
        <p14:creationId xmlns:p14="http://schemas.microsoft.com/office/powerpoint/2010/main" val="1344217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convey</a:t>
            </a:r>
            <a:r>
              <a:rPr lang="en-US" baseline="0" dirty="0" smtClean="0"/>
              <a:t> meaning with only lexis; but you can’t even begin to do so with only grammar.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26</a:t>
            </a:fld>
            <a:endParaRPr lang="en-US"/>
          </a:p>
        </p:txBody>
      </p:sp>
    </p:spTree>
    <p:extLst>
      <p:ext uri="{BB962C8B-B14F-4D97-AF65-F5344CB8AC3E}">
        <p14:creationId xmlns:p14="http://schemas.microsoft.com/office/powerpoint/2010/main" val="213372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teachers (worldwide,</a:t>
            </a:r>
            <a:r>
              <a:rPr lang="en-US" baseline="0" dirty="0" smtClean="0"/>
              <a:t> not just in Israel) spend more time talking about grammar. And most textbooks give more space to grammar. This needs to change.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28</a:t>
            </a:fld>
            <a:endParaRPr lang="en-US"/>
          </a:p>
        </p:txBody>
      </p:sp>
    </p:spTree>
    <p:extLst>
      <p:ext uri="{BB962C8B-B14F-4D97-AF65-F5344CB8AC3E}">
        <p14:creationId xmlns:p14="http://schemas.microsoft.com/office/powerpoint/2010/main" val="1284724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Guess, before continuing</a:t>
            </a:r>
            <a:r>
              <a:rPr lang="en-US" baseline="0" dirty="0" smtClean="0"/>
              <a:t> to the next slide</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30</a:t>
            </a:fld>
            <a:endParaRPr lang="en-US"/>
          </a:p>
        </p:txBody>
      </p:sp>
    </p:spTree>
    <p:extLst>
      <p:ext uri="{BB962C8B-B14F-4D97-AF65-F5344CB8AC3E}">
        <p14:creationId xmlns:p14="http://schemas.microsoft.com/office/powerpoint/2010/main" val="2304375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Try this</a:t>
            </a:r>
            <a:r>
              <a:rPr lang="en-US" baseline="0" dirty="0" smtClean="0"/>
              <a:t> and then move to the next slide. Note you have 86% of the text here.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32</a:t>
            </a:fld>
            <a:endParaRPr lang="en-US"/>
          </a:p>
        </p:txBody>
      </p:sp>
    </p:spTree>
    <p:extLst>
      <p:ext uri="{BB962C8B-B14F-4D97-AF65-F5344CB8AC3E}">
        <p14:creationId xmlns:p14="http://schemas.microsoft.com/office/powerpoint/2010/main" val="19406406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probably get the general gist.  But can you guess the meanings of the words? Guess, before</a:t>
            </a:r>
            <a:r>
              <a:rPr lang="en-US" baseline="0" dirty="0" smtClean="0"/>
              <a:t> looking at the next slide.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33</a:t>
            </a:fld>
            <a:endParaRPr lang="en-US"/>
          </a:p>
        </p:txBody>
      </p:sp>
    </p:spTree>
    <p:extLst>
      <p:ext uri="{BB962C8B-B14F-4D97-AF65-F5344CB8AC3E}">
        <p14:creationId xmlns:p14="http://schemas.microsoft.com/office/powerpoint/2010/main" val="3405129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people guess the two items wrongly. So even 95% of text does not ensure correct</a:t>
            </a:r>
            <a:r>
              <a:rPr lang="en-US" baseline="0" dirty="0" smtClean="0"/>
              <a:t> guessing from context.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34</a:t>
            </a:fld>
            <a:endParaRPr lang="en-US"/>
          </a:p>
        </p:txBody>
      </p:sp>
    </p:spTree>
    <p:extLst>
      <p:ext uri="{BB962C8B-B14F-4D97-AF65-F5344CB8AC3E}">
        <p14:creationId xmlns:p14="http://schemas.microsoft.com/office/powerpoint/2010/main" val="4138496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17C6150-543A-4E77-B52C-7EF280076019}" type="slidenum">
              <a:rPr lang="he-IL" altLang="en-US"/>
              <a:pPr fontAlgn="base">
                <a:spcBef>
                  <a:spcPct val="0"/>
                </a:spcBef>
                <a:spcAft>
                  <a:spcPct val="0"/>
                </a:spcAft>
              </a:pPr>
              <a:t>53</a:t>
            </a:fld>
            <a:endParaRPr lang="en-GB" altLang="en-US"/>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extLst>
      <p:ext uri="{BB962C8B-B14F-4D97-AF65-F5344CB8AC3E}">
        <p14:creationId xmlns:p14="http://schemas.microsoft.com/office/powerpoint/2010/main" val="2606960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F71BB2F-DE39-4A7B-9602-E336E7F027D1}" type="slidenum">
              <a:rPr lang="he-IL" altLang="en-US"/>
              <a:pPr fontAlgn="base">
                <a:spcBef>
                  <a:spcPct val="0"/>
                </a:spcBef>
                <a:spcAft>
                  <a:spcPct val="0"/>
                </a:spcAft>
              </a:pPr>
              <a:t>54</a:t>
            </a:fld>
            <a:endParaRPr lang="en-GB"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t>Mention that a further exercise was done with six related items (fruits) and six unrelated (mountain, mouse, shoe, flower etc.).  Same thing.</a:t>
            </a:r>
            <a:endParaRPr lang="en-GB" altLang="en-US" smtClean="0"/>
          </a:p>
        </p:txBody>
      </p:sp>
    </p:spTree>
    <p:extLst>
      <p:ext uri="{BB962C8B-B14F-4D97-AF65-F5344CB8AC3E}">
        <p14:creationId xmlns:p14="http://schemas.microsoft.com/office/powerpoint/2010/main" val="2192359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C8D97C-AC81-4FA5-B997-C3070C086C0E}" type="slidenum">
              <a:rPr lang="he-IL" altLang="en-US"/>
              <a:pPr fontAlgn="base">
                <a:spcBef>
                  <a:spcPct val="0"/>
                </a:spcBef>
                <a:spcAft>
                  <a:spcPct val="0"/>
                </a:spcAft>
              </a:pPr>
              <a:t>55</a:t>
            </a:fld>
            <a:endParaRPr lang="en-GB"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t>Waring: did the same with Japanese learners: meanings given in Japanese.  Had to change a bit to make sure that sounds and items were familiar to Japanese learners, but same results.</a:t>
            </a:r>
            <a:endParaRPr lang="en-GB" altLang="en-US" smtClean="0"/>
          </a:p>
        </p:txBody>
      </p:sp>
    </p:spTree>
    <p:extLst>
      <p:ext uri="{BB962C8B-B14F-4D97-AF65-F5344CB8AC3E}">
        <p14:creationId xmlns:p14="http://schemas.microsoft.com/office/powerpoint/2010/main" val="1521484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a:t>
            </a:r>
            <a:r>
              <a:rPr lang="en-US" baseline="0" dirty="0" smtClean="0"/>
              <a:t> check out these terms using </a:t>
            </a:r>
            <a:r>
              <a:rPr lang="en-US" baseline="0" dirty="0" err="1" smtClean="0"/>
              <a:t>wikipedia</a:t>
            </a:r>
            <a:r>
              <a:rPr lang="en-US" baseline="0" dirty="0" smtClean="0"/>
              <a:t>, or any other source you prefer.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3</a:t>
            </a:fld>
            <a:endParaRPr lang="en-US"/>
          </a:p>
        </p:txBody>
      </p:sp>
    </p:spTree>
    <p:extLst>
      <p:ext uri="{BB962C8B-B14F-4D97-AF65-F5344CB8AC3E}">
        <p14:creationId xmlns:p14="http://schemas.microsoft.com/office/powerpoint/2010/main" val="330168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‘grammatical items’ include things like </a:t>
            </a:r>
            <a:r>
              <a:rPr lang="en-GB" i="1" dirty="0" smtClean="0"/>
              <a:t>this,</a:t>
            </a:r>
            <a:r>
              <a:rPr lang="en-GB" i="1" baseline="0" dirty="0" smtClean="0"/>
              <a:t> that, is, she, where…</a:t>
            </a:r>
            <a:endParaRPr lang="en-GB" dirty="0"/>
          </a:p>
        </p:txBody>
      </p:sp>
      <p:sp>
        <p:nvSpPr>
          <p:cNvPr id="4" name="Slide Number Placeholder 3"/>
          <p:cNvSpPr>
            <a:spLocks noGrp="1"/>
          </p:cNvSpPr>
          <p:nvPr>
            <p:ph type="sldNum" sz="quarter" idx="10"/>
          </p:nvPr>
        </p:nvSpPr>
        <p:spPr/>
        <p:txBody>
          <a:bodyPr/>
          <a:lstStyle/>
          <a:p>
            <a:fld id="{E9D35E23-0301-4209-87D4-BDD2C60D7FA8}" type="slidenum">
              <a:rPr lang="en-GB" smtClean="0"/>
              <a:pPr/>
              <a:t>4</a:t>
            </a:fld>
            <a:endParaRPr lang="en-GB"/>
          </a:p>
        </p:txBody>
      </p:sp>
    </p:spTree>
    <p:extLst>
      <p:ext uri="{BB962C8B-B14F-4D97-AF65-F5344CB8AC3E}">
        <p14:creationId xmlns:p14="http://schemas.microsoft.com/office/powerpoint/2010/main" val="166591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in modern</a:t>
            </a:r>
            <a:r>
              <a:rPr lang="en-US" baseline="0" dirty="0" smtClean="0"/>
              <a:t> usage, hyphenated compound words are tending to use the hyphen e.g. </a:t>
            </a:r>
            <a:r>
              <a:rPr lang="en-US" i="1" baseline="0" dirty="0" smtClean="0"/>
              <a:t>web-site</a:t>
            </a:r>
            <a:r>
              <a:rPr lang="en-US" baseline="0" dirty="0" smtClean="0"/>
              <a:t> </a:t>
            </a:r>
            <a:r>
              <a:rPr lang="en-US" sz="1400" baseline="0" dirty="0" smtClean="0"/>
              <a:t>becoming </a:t>
            </a:r>
            <a:r>
              <a:rPr lang="en-US" sz="1400" i="1" baseline="0" dirty="0" smtClean="0"/>
              <a:t>website</a:t>
            </a:r>
            <a:r>
              <a:rPr lang="en-US" sz="1400" baseline="0" dirty="0" smtClean="0"/>
              <a:t>, </a:t>
            </a:r>
            <a:r>
              <a:rPr lang="en-US" sz="1400" i="1" baseline="0" dirty="0" smtClean="0"/>
              <a:t>e-mail</a:t>
            </a:r>
            <a:r>
              <a:rPr lang="en-US" sz="1400" i="0" baseline="0" dirty="0" smtClean="0"/>
              <a:t> becoming </a:t>
            </a:r>
            <a:r>
              <a:rPr lang="en-US" sz="1400" i="1" baseline="0" dirty="0" smtClean="0"/>
              <a:t>email.</a:t>
            </a:r>
            <a:r>
              <a:rPr lang="en-US" sz="1400" baseline="0" dirty="0" smtClean="0"/>
              <a:t>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5</a:t>
            </a:fld>
            <a:endParaRPr lang="en-US"/>
          </a:p>
        </p:txBody>
      </p:sp>
    </p:spTree>
    <p:extLst>
      <p:ext uri="{BB962C8B-B14F-4D97-AF65-F5344CB8AC3E}">
        <p14:creationId xmlns:p14="http://schemas.microsoft.com/office/powerpoint/2010/main" val="3168159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how many of the chunks and collocations you can identify here, before</a:t>
            </a:r>
            <a:r>
              <a:rPr lang="en-US" baseline="0" dirty="0" smtClean="0"/>
              <a:t> going on to the next page to see some possibilities.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9</a:t>
            </a:fld>
            <a:endParaRPr lang="en-US"/>
          </a:p>
        </p:txBody>
      </p:sp>
    </p:spTree>
    <p:extLst>
      <p:ext uri="{BB962C8B-B14F-4D97-AF65-F5344CB8AC3E}">
        <p14:creationId xmlns:p14="http://schemas.microsoft.com/office/powerpoint/2010/main" val="2751694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Receptive spoken form</a:t>
            </a:r>
            <a:r>
              <a:rPr lang="en-US" baseline="0" dirty="0" smtClean="0"/>
              <a:t> means recognizing it when you hear it; productive means knowing how to pronounce.</a:t>
            </a:r>
          </a:p>
          <a:p>
            <a:r>
              <a:rPr lang="en-US" baseline="0" dirty="0" smtClean="0"/>
              <a:t>Receptive written form means recognizing it when you read it; productive means knowing how to spell it. </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12</a:t>
            </a:fld>
            <a:endParaRPr lang="en-US"/>
          </a:p>
        </p:txBody>
      </p:sp>
    </p:spTree>
    <p:extLst>
      <p:ext uri="{BB962C8B-B14F-4D97-AF65-F5344CB8AC3E}">
        <p14:creationId xmlns:p14="http://schemas.microsoft.com/office/powerpoint/2010/main" val="3211937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you remember the meanings of </a:t>
            </a:r>
            <a:r>
              <a:rPr lang="en-US" i="1" dirty="0" smtClean="0"/>
              <a:t>denotation, connotation </a:t>
            </a:r>
            <a:r>
              <a:rPr lang="en-US" i="0" dirty="0" smtClean="0"/>
              <a:t> from</a:t>
            </a:r>
            <a:r>
              <a:rPr lang="en-US" i="0" baseline="0" dirty="0" smtClean="0"/>
              <a:t> earlier in this presentation. </a:t>
            </a:r>
          </a:p>
          <a:p>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13</a:t>
            </a:fld>
            <a:endParaRPr lang="en-US"/>
          </a:p>
        </p:txBody>
      </p:sp>
    </p:spTree>
    <p:extLst>
      <p:ext uri="{BB962C8B-B14F-4D97-AF65-F5344CB8AC3E}">
        <p14:creationId xmlns:p14="http://schemas.microsoft.com/office/powerpoint/2010/main" val="3789747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register,</a:t>
            </a:r>
            <a:r>
              <a:rPr lang="en-US" baseline="0" dirty="0" smtClean="0"/>
              <a:t> appropriateness: when to use the item: is it formal? informal? very academic? suitable for conversation? writing?</a:t>
            </a:r>
            <a:endParaRPr lang="he-IL" dirty="0"/>
          </a:p>
        </p:txBody>
      </p:sp>
      <p:sp>
        <p:nvSpPr>
          <p:cNvPr id="4" name="Slide Number Placeholder 3"/>
          <p:cNvSpPr>
            <a:spLocks noGrp="1"/>
          </p:cNvSpPr>
          <p:nvPr>
            <p:ph type="sldNum" sz="quarter" idx="10"/>
          </p:nvPr>
        </p:nvSpPr>
        <p:spPr/>
        <p:txBody>
          <a:bodyPr/>
          <a:lstStyle/>
          <a:p>
            <a:fld id="{C4FB8FF6-49F9-4464-A351-61D75461FD8B}" type="slidenum">
              <a:rPr lang="en-US" smtClean="0"/>
              <a:t>14</a:t>
            </a:fld>
            <a:endParaRPr lang="en-US"/>
          </a:p>
        </p:txBody>
      </p:sp>
    </p:spTree>
    <p:extLst>
      <p:ext uri="{BB962C8B-B14F-4D97-AF65-F5344CB8AC3E}">
        <p14:creationId xmlns:p14="http://schemas.microsoft.com/office/powerpoint/2010/main" val="977284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Note your own answers before going on to</a:t>
            </a:r>
            <a:r>
              <a:rPr lang="en-US" i="0" baseline="0" dirty="0" smtClean="0"/>
              <a:t> the next slide.</a:t>
            </a:r>
            <a:endParaRPr lang="he-IL" i="0" dirty="0"/>
          </a:p>
        </p:txBody>
      </p:sp>
      <p:sp>
        <p:nvSpPr>
          <p:cNvPr id="4" name="Slide Number Placeholder 3"/>
          <p:cNvSpPr>
            <a:spLocks noGrp="1"/>
          </p:cNvSpPr>
          <p:nvPr>
            <p:ph type="sldNum" sz="quarter" idx="10"/>
          </p:nvPr>
        </p:nvSpPr>
        <p:spPr/>
        <p:txBody>
          <a:bodyPr/>
          <a:lstStyle/>
          <a:p>
            <a:fld id="{C4FB8FF6-49F9-4464-A351-61D75461FD8B}" type="slidenum">
              <a:rPr lang="en-US" smtClean="0"/>
              <a:t>17</a:t>
            </a:fld>
            <a:endParaRPr lang="en-US"/>
          </a:p>
        </p:txBody>
      </p:sp>
    </p:spTree>
    <p:extLst>
      <p:ext uri="{BB962C8B-B14F-4D97-AF65-F5344CB8AC3E}">
        <p14:creationId xmlns:p14="http://schemas.microsoft.com/office/powerpoint/2010/main" val="1344217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D8D7AAA-316E-40FF-A9CD-76FC4D0F97E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2290817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D7AAA-316E-40FF-A9CD-76FC4D0F97E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938401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D7AAA-316E-40FF-A9CD-76FC4D0F97E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267229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D8D7AAA-316E-40FF-A9CD-76FC4D0F97E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82963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4400" b="1">
                <a:solidFill>
                  <a:schemeClr val="accent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6D8D7AAA-316E-40FF-A9CD-76FC4D0F97E2}"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98153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accent1">
                    <a:lumMod val="50000"/>
                  </a:schemeClr>
                </a:solidFill>
              </a:defRPr>
            </a:lvl1pPr>
            <a:lvl2pPr>
              <a:defRPr sz="2400">
                <a:solidFill>
                  <a:schemeClr val="accent1">
                    <a:lumMod val="50000"/>
                  </a:schemeClr>
                </a:solidFil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accent1">
                    <a:lumMod val="50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D8D7AAA-316E-40FF-A9CD-76FC4D0F97E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230985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8D7AAA-316E-40FF-A9CD-76FC4D0F97E2}" type="datetimeFigureOut">
              <a:rPr lang="en-US" smtClean="0"/>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992829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8D7AAA-316E-40FF-A9CD-76FC4D0F97E2}" type="datetimeFigureOut">
              <a:rPr lang="en-US" smtClean="0"/>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1722324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D7AAA-316E-40FF-A9CD-76FC4D0F97E2}" type="datetimeFigureOut">
              <a:rPr lang="en-US" smtClean="0"/>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386825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8D7AAA-316E-40FF-A9CD-76FC4D0F97E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2468951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8D7AAA-316E-40FF-A9CD-76FC4D0F97E2}"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EA847-C2E1-4D10-8C5E-62CAECD04596}" type="slidenum">
              <a:rPr lang="en-US" smtClean="0"/>
              <a:t>‹#›</a:t>
            </a:fld>
            <a:endParaRPr lang="en-US"/>
          </a:p>
        </p:txBody>
      </p:sp>
    </p:spTree>
    <p:extLst>
      <p:ext uri="{BB962C8B-B14F-4D97-AF65-F5344CB8AC3E}">
        <p14:creationId xmlns:p14="http://schemas.microsoft.com/office/powerpoint/2010/main" val="988039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D7AAA-316E-40FF-A9CD-76FC4D0F97E2}" type="datetimeFigureOut">
              <a:rPr lang="en-US" smtClean="0"/>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EA847-C2E1-4D10-8C5E-62CAECD04596}" type="slidenum">
              <a:rPr lang="en-US" smtClean="0"/>
              <a:t>‹#›</a:t>
            </a:fld>
            <a:endParaRPr lang="en-US"/>
          </a:p>
        </p:txBody>
      </p:sp>
    </p:spTree>
    <p:extLst>
      <p:ext uri="{BB962C8B-B14F-4D97-AF65-F5344CB8AC3E}">
        <p14:creationId xmlns:p14="http://schemas.microsoft.com/office/powerpoint/2010/main" val="3006393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1">
              <a:lumMod val="5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1">
              <a:lumMod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752601"/>
            <a:ext cx="7696200" cy="1847850"/>
          </a:xfrm>
        </p:spPr>
        <p:txBody>
          <a:bodyPr>
            <a:normAutofit/>
          </a:bodyPr>
          <a:lstStyle/>
          <a:p>
            <a:r>
              <a:rPr lang="en-US" dirty="0" smtClean="0"/>
              <a:t>TEACHING </a:t>
            </a:r>
            <a:r>
              <a:rPr lang="en-US" dirty="0"/>
              <a:t>VOCABULARY</a:t>
            </a:r>
            <a:br>
              <a:rPr lang="en-US" dirty="0"/>
            </a:br>
            <a:r>
              <a:rPr lang="en-US" dirty="0" smtClean="0"/>
              <a:t>1</a:t>
            </a:r>
            <a:endParaRPr lang="en-US" dirty="0"/>
          </a:p>
        </p:txBody>
      </p:sp>
      <p:sp>
        <p:nvSpPr>
          <p:cNvPr id="3" name="Subtitle 2"/>
          <p:cNvSpPr>
            <a:spLocks noGrp="1"/>
          </p:cNvSpPr>
          <p:nvPr>
            <p:ph type="subTitle" idx="1"/>
          </p:nvPr>
        </p:nvSpPr>
        <p:spPr/>
        <p:txBody>
          <a:bodyPr/>
          <a:lstStyle/>
          <a:p>
            <a:r>
              <a:rPr lang="en-US" dirty="0" smtClean="0"/>
              <a:t>Penny Ur</a:t>
            </a:r>
          </a:p>
          <a:p>
            <a:r>
              <a:rPr lang="en-US" dirty="0" err="1" smtClean="0"/>
              <a:t>Bnei</a:t>
            </a:r>
            <a:r>
              <a:rPr lang="en-US" dirty="0" smtClean="0"/>
              <a:t> </a:t>
            </a:r>
            <a:r>
              <a:rPr lang="en-US" dirty="0" err="1" smtClean="0"/>
              <a:t>Brak</a:t>
            </a:r>
            <a:r>
              <a:rPr lang="en-US" dirty="0" smtClean="0"/>
              <a:t>, February 2015</a:t>
            </a:r>
          </a:p>
        </p:txBody>
      </p:sp>
    </p:spTree>
    <p:extLst>
      <p:ext uri="{BB962C8B-B14F-4D97-AF65-F5344CB8AC3E}">
        <p14:creationId xmlns:p14="http://schemas.microsoft.com/office/powerpoint/2010/main" val="2392657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597352"/>
          </a:xfrm>
        </p:spPr>
        <p:txBody>
          <a:bodyPr>
            <a:normAutofit fontScale="70000" lnSpcReduction="20000"/>
          </a:bodyPr>
          <a:lstStyle/>
          <a:p>
            <a:pPr marL="0" indent="0">
              <a:buNone/>
            </a:pPr>
            <a:r>
              <a:rPr lang="en-US" dirty="0"/>
              <a:t>A young emperor penguin </a:t>
            </a:r>
            <a:r>
              <a:rPr lang="en-US" dirty="0">
                <a:solidFill>
                  <a:srgbClr val="FF0000"/>
                </a:solidFill>
              </a:rPr>
              <a:t>took a wrong turn </a:t>
            </a:r>
            <a:r>
              <a:rPr lang="en-US" dirty="0"/>
              <a:t>from the Antarctic and </a:t>
            </a:r>
            <a:r>
              <a:rPr lang="en-US" dirty="0">
                <a:solidFill>
                  <a:srgbClr val="FF0000"/>
                </a:solidFill>
              </a:rPr>
              <a:t>ended up </a:t>
            </a:r>
            <a:r>
              <a:rPr lang="en-US" dirty="0"/>
              <a:t>stranded </a:t>
            </a:r>
            <a:r>
              <a:rPr lang="en-US" dirty="0">
                <a:solidFill>
                  <a:srgbClr val="FF0000"/>
                </a:solidFill>
              </a:rPr>
              <a:t>on a New Zealand beach</a:t>
            </a:r>
            <a:r>
              <a:rPr lang="en-US" dirty="0"/>
              <a:t> – </a:t>
            </a:r>
            <a:r>
              <a:rPr lang="en-US" dirty="0">
                <a:solidFill>
                  <a:srgbClr val="FF0000"/>
                </a:solidFill>
              </a:rPr>
              <a:t>the first time in</a:t>
            </a:r>
            <a:r>
              <a:rPr lang="en-US" dirty="0"/>
              <a:t> 44 </a:t>
            </a:r>
            <a:r>
              <a:rPr lang="en-US" dirty="0">
                <a:solidFill>
                  <a:srgbClr val="FF0000"/>
                </a:solidFill>
              </a:rPr>
              <a:t>years</a:t>
            </a:r>
            <a:r>
              <a:rPr lang="en-US" dirty="0"/>
              <a:t> the aquatic bird has been sighted in the south Pacific country.</a:t>
            </a:r>
            <a:endParaRPr lang="en-GB" dirty="0"/>
          </a:p>
          <a:p>
            <a:pPr marL="0" indent="0">
              <a:buNone/>
            </a:pPr>
            <a:r>
              <a:rPr lang="en-US" dirty="0">
                <a:solidFill>
                  <a:srgbClr val="FF0000"/>
                </a:solidFill>
              </a:rPr>
              <a:t>Local resident </a:t>
            </a:r>
            <a:r>
              <a:rPr lang="en-US" dirty="0"/>
              <a:t>Christine Wilton was </a:t>
            </a:r>
            <a:r>
              <a:rPr lang="en-US" dirty="0">
                <a:solidFill>
                  <a:srgbClr val="FF0000"/>
                </a:solidFill>
              </a:rPr>
              <a:t>taking </a:t>
            </a:r>
            <a:r>
              <a:rPr lang="en-US" dirty="0" smtClean="0">
                <a:solidFill>
                  <a:srgbClr val="FF0000"/>
                </a:solidFill>
              </a:rPr>
              <a:t>[her dog] [Millie]</a:t>
            </a:r>
            <a:r>
              <a:rPr lang="en-US" dirty="0" smtClean="0"/>
              <a:t> </a:t>
            </a:r>
            <a:r>
              <a:rPr lang="en-US" dirty="0">
                <a:solidFill>
                  <a:srgbClr val="FF0000"/>
                </a:solidFill>
              </a:rPr>
              <a:t>for a walk on </a:t>
            </a:r>
            <a:r>
              <a:rPr lang="en-US" dirty="0" smtClean="0">
                <a:solidFill>
                  <a:srgbClr val="FF0000"/>
                </a:solidFill>
              </a:rPr>
              <a:t>[</a:t>
            </a:r>
            <a:r>
              <a:rPr lang="en-US" dirty="0" err="1" smtClean="0">
                <a:solidFill>
                  <a:srgbClr val="FF0000"/>
                </a:solidFill>
              </a:rPr>
              <a:t>Peka</a:t>
            </a:r>
            <a:r>
              <a:rPr lang="en-US" dirty="0" smtClean="0">
                <a:solidFill>
                  <a:srgbClr val="FF0000"/>
                </a:solidFill>
              </a:rPr>
              <a:t> </a:t>
            </a:r>
            <a:r>
              <a:rPr lang="en-US" dirty="0" err="1" smtClean="0">
                <a:solidFill>
                  <a:srgbClr val="FF0000"/>
                </a:solidFill>
              </a:rPr>
              <a:t>Peka</a:t>
            </a:r>
            <a:r>
              <a:rPr lang="en-US" dirty="0" smtClean="0">
                <a:solidFill>
                  <a:srgbClr val="FF0000"/>
                </a:solidFill>
              </a:rPr>
              <a:t>] </a:t>
            </a:r>
            <a:r>
              <a:rPr lang="en-US" dirty="0">
                <a:solidFill>
                  <a:srgbClr val="FF0000"/>
                </a:solidFill>
              </a:rPr>
              <a:t>beach on the </a:t>
            </a:r>
            <a:r>
              <a:rPr lang="en-US" dirty="0" smtClean="0">
                <a:solidFill>
                  <a:srgbClr val="FF0000"/>
                </a:solidFill>
              </a:rPr>
              <a:t>[North </a:t>
            </a:r>
            <a:r>
              <a:rPr lang="en-US" dirty="0">
                <a:solidFill>
                  <a:srgbClr val="FF0000"/>
                </a:solidFill>
              </a:rPr>
              <a:t>Island's </a:t>
            </a:r>
            <a:r>
              <a:rPr lang="en-US" dirty="0" smtClean="0">
                <a:solidFill>
                  <a:srgbClr val="FF0000"/>
                </a:solidFill>
              </a:rPr>
              <a:t>western] </a:t>
            </a:r>
            <a:r>
              <a:rPr lang="en-US" dirty="0">
                <a:solidFill>
                  <a:srgbClr val="FF0000"/>
                </a:solidFill>
              </a:rPr>
              <a:t>coast</a:t>
            </a:r>
            <a:r>
              <a:rPr lang="en-US" dirty="0"/>
              <a:t> when she discovered the bird. "It was </a:t>
            </a:r>
            <a:r>
              <a:rPr lang="en-US" dirty="0">
                <a:solidFill>
                  <a:srgbClr val="FF0000"/>
                </a:solidFill>
              </a:rPr>
              <a:t>out of this world </a:t>
            </a:r>
            <a:r>
              <a:rPr lang="en-US" dirty="0"/>
              <a:t>to see it ... like someone just dropped it from </a:t>
            </a:r>
            <a:r>
              <a:rPr lang="en-US" dirty="0">
                <a:solidFill>
                  <a:srgbClr val="FF0000"/>
                </a:solidFill>
              </a:rPr>
              <a:t>the sky</a:t>
            </a:r>
            <a:r>
              <a:rPr lang="en-US" dirty="0"/>
              <a:t>," Wilton said.</a:t>
            </a:r>
            <a:endParaRPr lang="en-GB" dirty="0"/>
          </a:p>
          <a:p>
            <a:pPr marL="0" indent="0">
              <a:buNone/>
            </a:pPr>
            <a:r>
              <a:rPr lang="en-US" dirty="0"/>
              <a:t>Conservation experts say the penguin is about </a:t>
            </a:r>
            <a:r>
              <a:rPr lang="en-US" dirty="0" smtClean="0"/>
              <a:t>[</a:t>
            </a:r>
            <a:r>
              <a:rPr lang="en-US" dirty="0" smtClean="0">
                <a:solidFill>
                  <a:srgbClr val="FF0000"/>
                </a:solidFill>
              </a:rPr>
              <a:t>10 months] </a:t>
            </a:r>
            <a:r>
              <a:rPr lang="en-US" dirty="0">
                <a:solidFill>
                  <a:srgbClr val="FF0000"/>
                </a:solidFill>
              </a:rPr>
              <a:t>old </a:t>
            </a:r>
            <a:r>
              <a:rPr lang="en-US" dirty="0"/>
              <a:t>and </a:t>
            </a:r>
            <a:r>
              <a:rPr lang="en-US" dirty="0">
                <a:solidFill>
                  <a:srgbClr val="FF0000"/>
                </a:solidFill>
              </a:rPr>
              <a:t>stands </a:t>
            </a:r>
            <a:r>
              <a:rPr lang="en-US" dirty="0" smtClean="0">
                <a:solidFill>
                  <a:srgbClr val="FF0000"/>
                </a:solidFill>
              </a:rPr>
              <a:t>[about </a:t>
            </a:r>
            <a:r>
              <a:rPr lang="en-US" dirty="0">
                <a:solidFill>
                  <a:srgbClr val="FF0000"/>
                </a:solidFill>
              </a:rPr>
              <a:t>80cm (32 inches</a:t>
            </a:r>
            <a:r>
              <a:rPr lang="en-US" dirty="0" smtClean="0">
                <a:solidFill>
                  <a:srgbClr val="FF0000"/>
                </a:solidFill>
              </a:rPr>
              <a:t>)] </a:t>
            </a:r>
            <a:r>
              <a:rPr lang="en-US" dirty="0">
                <a:solidFill>
                  <a:srgbClr val="FF0000"/>
                </a:solidFill>
              </a:rPr>
              <a:t>high</a:t>
            </a:r>
            <a:r>
              <a:rPr lang="en-US" dirty="0"/>
              <a:t>.  Emperor penguins are the tallest and largest </a:t>
            </a:r>
            <a:r>
              <a:rPr lang="en-US" dirty="0">
                <a:solidFill>
                  <a:srgbClr val="FF0000"/>
                </a:solidFill>
              </a:rPr>
              <a:t>species of </a:t>
            </a:r>
            <a:r>
              <a:rPr lang="en-US" dirty="0" smtClean="0">
                <a:solidFill>
                  <a:srgbClr val="FF0000"/>
                </a:solidFill>
              </a:rPr>
              <a:t>[penguin] </a:t>
            </a:r>
            <a:r>
              <a:rPr lang="en-US" dirty="0"/>
              <a:t>and can grow </a:t>
            </a:r>
            <a:r>
              <a:rPr lang="en-US" dirty="0">
                <a:solidFill>
                  <a:srgbClr val="FF0000"/>
                </a:solidFill>
              </a:rPr>
              <a:t>up </a:t>
            </a:r>
            <a:r>
              <a:rPr lang="en-US" dirty="0" smtClean="0">
                <a:solidFill>
                  <a:srgbClr val="FF0000"/>
                </a:solidFill>
              </a:rPr>
              <a:t>to [122cm] </a:t>
            </a:r>
            <a:r>
              <a:rPr lang="en-US" dirty="0">
                <a:solidFill>
                  <a:srgbClr val="FF0000"/>
                </a:solidFill>
              </a:rPr>
              <a:t>high</a:t>
            </a:r>
            <a:r>
              <a:rPr lang="en-US" dirty="0"/>
              <a:t> and weigh more than 34kg (75lbs).</a:t>
            </a:r>
            <a:endParaRPr lang="en-GB" dirty="0"/>
          </a:p>
          <a:p>
            <a:pPr marL="0" indent="0">
              <a:buNone/>
            </a:pPr>
            <a:r>
              <a:rPr lang="en-US" dirty="0"/>
              <a:t>Colin </a:t>
            </a:r>
            <a:r>
              <a:rPr lang="en-US" dirty="0" err="1"/>
              <a:t>Miskelly</a:t>
            </a:r>
            <a:r>
              <a:rPr lang="en-US" dirty="0"/>
              <a:t>, a curator at </a:t>
            </a:r>
            <a:r>
              <a:rPr lang="en-US" dirty="0" err="1"/>
              <a:t>Te</a:t>
            </a:r>
            <a:r>
              <a:rPr lang="en-US" dirty="0"/>
              <a:t> Papa, the Museum of New Zealand, said the bird was </a:t>
            </a:r>
            <a:r>
              <a:rPr lang="en-US" dirty="0">
                <a:solidFill>
                  <a:srgbClr val="FF0000"/>
                </a:solidFill>
              </a:rPr>
              <a:t>likely to </a:t>
            </a:r>
            <a:r>
              <a:rPr lang="en-US" dirty="0" smtClean="0"/>
              <a:t>have </a:t>
            </a:r>
            <a:r>
              <a:rPr lang="en-US" dirty="0"/>
              <a:t>been </a:t>
            </a:r>
            <a:r>
              <a:rPr lang="en-US" dirty="0" smtClean="0"/>
              <a:t>born </a:t>
            </a:r>
            <a:r>
              <a:rPr lang="en-US" dirty="0">
                <a:solidFill>
                  <a:srgbClr val="FF0000"/>
                </a:solidFill>
              </a:rPr>
              <a:t>during the </a:t>
            </a:r>
            <a:r>
              <a:rPr lang="en-US" dirty="0" smtClean="0">
                <a:solidFill>
                  <a:srgbClr val="FF0000"/>
                </a:solidFill>
              </a:rPr>
              <a:t>[last </a:t>
            </a:r>
            <a:r>
              <a:rPr lang="en-US" dirty="0">
                <a:solidFill>
                  <a:srgbClr val="FF0000"/>
                </a:solidFill>
              </a:rPr>
              <a:t>Antarctic </a:t>
            </a:r>
            <a:r>
              <a:rPr lang="en-US" dirty="0" smtClean="0">
                <a:solidFill>
                  <a:srgbClr val="FF0000"/>
                </a:solidFill>
              </a:rPr>
              <a:t>winter]</a:t>
            </a:r>
            <a:r>
              <a:rPr lang="en-US" dirty="0" smtClean="0"/>
              <a:t>.  </a:t>
            </a:r>
            <a:r>
              <a:rPr lang="en-US" dirty="0"/>
              <a:t>He said emperor penguins can </a:t>
            </a:r>
            <a:r>
              <a:rPr lang="en-US" dirty="0">
                <a:solidFill>
                  <a:srgbClr val="FF0000"/>
                </a:solidFill>
              </a:rPr>
              <a:t>spend</a:t>
            </a:r>
            <a:r>
              <a:rPr lang="en-US" dirty="0"/>
              <a:t> </a:t>
            </a:r>
            <a:r>
              <a:rPr lang="en-US" dirty="0" smtClean="0"/>
              <a:t>[</a:t>
            </a:r>
            <a:r>
              <a:rPr lang="en-US" dirty="0" smtClean="0">
                <a:solidFill>
                  <a:srgbClr val="FF0000"/>
                </a:solidFill>
              </a:rPr>
              <a:t>months] </a:t>
            </a:r>
            <a:r>
              <a:rPr lang="en-US" dirty="0">
                <a:solidFill>
                  <a:srgbClr val="FF0000"/>
                </a:solidFill>
              </a:rPr>
              <a:t>at a time </a:t>
            </a:r>
            <a:r>
              <a:rPr lang="en-US" dirty="0"/>
              <a:t>in the ocean, but did not know what might have caused this particular one to become disoriented. </a:t>
            </a:r>
            <a:r>
              <a:rPr lang="en-US" dirty="0" err="1"/>
              <a:t>Miskelly</a:t>
            </a:r>
            <a:r>
              <a:rPr lang="en-US" dirty="0"/>
              <a:t> said the penguin appeared healthy and </a:t>
            </a:r>
            <a:r>
              <a:rPr lang="en-US" dirty="0">
                <a:solidFill>
                  <a:srgbClr val="FF0000"/>
                </a:solidFill>
              </a:rPr>
              <a:t>well fed</a:t>
            </a:r>
            <a:r>
              <a:rPr lang="en-US" dirty="0"/>
              <a:t>, with plenty of </a:t>
            </a:r>
            <a:r>
              <a:rPr lang="en-US" dirty="0">
                <a:solidFill>
                  <a:srgbClr val="FF0000"/>
                </a:solidFill>
              </a:rPr>
              <a:t>body fat</a:t>
            </a:r>
            <a:r>
              <a:rPr lang="en-US" dirty="0"/>
              <a:t>, and probably </a:t>
            </a:r>
            <a:r>
              <a:rPr lang="en-US" dirty="0">
                <a:solidFill>
                  <a:srgbClr val="FF0000"/>
                </a:solidFill>
              </a:rPr>
              <a:t>came ashore for a rest</a:t>
            </a:r>
            <a:r>
              <a:rPr lang="en-US" dirty="0"/>
              <a:t>.</a:t>
            </a:r>
            <a:endParaRPr lang="en-GB" dirty="0"/>
          </a:p>
          <a:p>
            <a:pPr marL="0" indent="0">
              <a:buNone/>
            </a:pPr>
            <a:r>
              <a:rPr lang="en-US" dirty="0"/>
              <a:t>Peter Simpson, a </a:t>
            </a:r>
            <a:r>
              <a:rPr lang="en-US" dirty="0" smtClean="0">
                <a:solidFill>
                  <a:srgbClr val="FF0000"/>
                </a:solidFill>
              </a:rPr>
              <a:t>program </a:t>
            </a:r>
            <a:r>
              <a:rPr lang="en-US" dirty="0">
                <a:solidFill>
                  <a:srgbClr val="FF0000"/>
                </a:solidFill>
              </a:rPr>
              <a:t>manager </a:t>
            </a:r>
            <a:r>
              <a:rPr lang="en-US" dirty="0"/>
              <a:t>for New Zealand's </a:t>
            </a:r>
            <a:r>
              <a:rPr lang="en-US" dirty="0">
                <a:solidFill>
                  <a:srgbClr val="FF0000"/>
                </a:solidFill>
              </a:rPr>
              <a:t>department of conservation</a:t>
            </a:r>
            <a:r>
              <a:rPr lang="en-US" dirty="0"/>
              <a:t>, said officials are asking people to </a:t>
            </a:r>
            <a:r>
              <a:rPr lang="en-US" dirty="0">
                <a:solidFill>
                  <a:srgbClr val="FF0000"/>
                </a:solidFill>
              </a:rPr>
              <a:t>stand back </a:t>
            </a:r>
            <a:r>
              <a:rPr lang="en-US" dirty="0" smtClean="0"/>
              <a:t>about 10m from </a:t>
            </a:r>
            <a:r>
              <a:rPr lang="en-US" dirty="0"/>
              <a:t>the creature and to </a:t>
            </a:r>
            <a:r>
              <a:rPr lang="en-US" dirty="0">
                <a:solidFill>
                  <a:srgbClr val="FF0000"/>
                </a:solidFill>
              </a:rPr>
              <a:t>avoid </a:t>
            </a:r>
            <a:r>
              <a:rPr lang="en-US" dirty="0" smtClean="0">
                <a:solidFill>
                  <a:srgbClr val="FF0000"/>
                </a:solidFill>
              </a:rPr>
              <a:t>[</a:t>
            </a:r>
            <a:r>
              <a:rPr lang="en-US" dirty="0" err="1" smtClean="0">
                <a:solidFill>
                  <a:srgbClr val="FF0000"/>
                </a:solidFill>
              </a:rPr>
              <a:t>lett</a:t>
            </a:r>
            <a:r>
              <a:rPr lang="en-US" dirty="0" smtClean="0">
                <a:solidFill>
                  <a:srgbClr val="FF0000"/>
                </a:solidFill>
              </a:rPr>
              <a:t>]</a:t>
            </a:r>
            <a:r>
              <a:rPr lang="en-US" dirty="0" err="1" smtClean="0">
                <a:solidFill>
                  <a:srgbClr val="FF0000"/>
                </a:solidFill>
              </a:rPr>
              <a:t>ing</a:t>
            </a:r>
            <a:r>
              <a:rPr lang="en-US" dirty="0" smtClean="0">
                <a:solidFill>
                  <a:srgbClr val="FF0000"/>
                </a:solidFill>
              </a:rPr>
              <a:t> </a:t>
            </a:r>
            <a:r>
              <a:rPr lang="en-US" dirty="0"/>
              <a:t>dogs near it.</a:t>
            </a:r>
            <a:endParaRPr lang="en-GB" dirty="0"/>
          </a:p>
          <a:p>
            <a:endParaRPr lang="en-GB" dirty="0"/>
          </a:p>
        </p:txBody>
      </p:sp>
    </p:spTree>
    <p:extLst>
      <p:ext uri="{BB962C8B-B14F-4D97-AF65-F5344CB8AC3E}">
        <p14:creationId xmlns:p14="http://schemas.microsoft.com/office/powerpoint/2010/main" val="1553728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628801"/>
            <a:ext cx="7846640" cy="1971650"/>
          </a:xfrm>
        </p:spPr>
        <p:txBody>
          <a:bodyPr>
            <a:normAutofit/>
          </a:bodyPr>
          <a:lstStyle/>
          <a:p>
            <a:r>
              <a:rPr lang="en-US" b="1" cap="all" smtClean="0"/>
              <a:t>2. </a:t>
            </a:r>
            <a:r>
              <a:rPr lang="en-GB"/>
              <a:t>What do learners need to know about a lexical item?</a:t>
            </a:r>
            <a:r>
              <a:rPr lang="en-US" b="1" cap="all" smtClean="0"/>
              <a:t> </a:t>
            </a:r>
            <a:endParaRPr lang="en-GB"/>
          </a:p>
        </p:txBody>
      </p:sp>
      <p:sp>
        <p:nvSpPr>
          <p:cNvPr id="4" name="Subtitle 3"/>
          <p:cNvSpPr>
            <a:spLocks noGrp="1"/>
          </p:cNvSpPr>
          <p:nvPr>
            <p:ph type="subTitle" idx="1"/>
          </p:nvPr>
        </p:nvSpPr>
        <p:spPr/>
        <p:txBody>
          <a:bodyPr>
            <a:normAutofit/>
          </a:bodyPr>
          <a:lstStyle/>
          <a:p>
            <a:r>
              <a:rPr lang="en-GB" smtClean="0">
                <a:solidFill>
                  <a:schemeClr val="tx1"/>
                </a:solidFill>
              </a:rPr>
              <a:t>Aspects of lexical knowledge: receptive and productive</a:t>
            </a:r>
          </a:p>
          <a:p>
            <a:endParaRPr lang="en-GB">
              <a:solidFill>
                <a:schemeClr val="tx1"/>
              </a:solidFill>
            </a:endParaRPr>
          </a:p>
        </p:txBody>
      </p:sp>
    </p:spTree>
    <p:extLst>
      <p:ext uri="{BB962C8B-B14F-4D97-AF65-F5344CB8AC3E}">
        <p14:creationId xmlns:p14="http://schemas.microsoft.com/office/powerpoint/2010/main" val="262074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smtClean="0"/>
              <a:t>Form: </a:t>
            </a:r>
            <a:endParaRPr lang="en-GB"/>
          </a:p>
        </p:txBody>
      </p:sp>
      <p:sp>
        <p:nvSpPr>
          <p:cNvPr id="3" name="Content Placeholder 2"/>
          <p:cNvSpPr>
            <a:spLocks noGrp="1"/>
          </p:cNvSpPr>
          <p:nvPr>
            <p:ph idx="1"/>
          </p:nvPr>
        </p:nvSpPr>
        <p:spPr>
          <a:xfrm>
            <a:off x="457200" y="2708920"/>
            <a:ext cx="8229600" cy="3417243"/>
          </a:xfrm>
        </p:spPr>
        <p:txBody>
          <a:bodyPr>
            <a:normAutofit/>
          </a:bodyPr>
          <a:lstStyle/>
          <a:p>
            <a:pPr algn="ctr"/>
            <a:r>
              <a:rPr lang="en-US" dirty="0" smtClean="0"/>
              <a:t>spoken (receptive and productive)</a:t>
            </a:r>
            <a:endParaRPr lang="en-GB" dirty="0"/>
          </a:p>
          <a:p>
            <a:pPr algn="ctr"/>
            <a:r>
              <a:rPr lang="en-US" dirty="0" smtClean="0"/>
              <a:t>written (receptive and productive)</a:t>
            </a:r>
            <a:endParaRPr lang="en-GB" dirty="0"/>
          </a:p>
          <a:p>
            <a:pPr algn="ctr"/>
            <a:r>
              <a:rPr lang="en-US" dirty="0"/>
              <a:t>grammatical variations </a:t>
            </a:r>
            <a:endParaRPr lang="en-GB" dirty="0"/>
          </a:p>
        </p:txBody>
      </p:sp>
    </p:spTree>
    <p:extLst>
      <p:ext uri="{BB962C8B-B14F-4D97-AF65-F5344CB8AC3E}">
        <p14:creationId xmlns:p14="http://schemas.microsoft.com/office/powerpoint/2010/main" val="595867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smtClean="0"/>
              <a:t>Meaning: </a:t>
            </a:r>
            <a:endParaRPr lang="en-GB" b="1"/>
          </a:p>
        </p:txBody>
      </p:sp>
      <p:sp>
        <p:nvSpPr>
          <p:cNvPr id="3" name="Content Placeholder 2"/>
          <p:cNvSpPr>
            <a:spLocks noGrp="1"/>
          </p:cNvSpPr>
          <p:nvPr>
            <p:ph idx="1"/>
          </p:nvPr>
        </p:nvSpPr>
        <p:spPr>
          <a:xfrm>
            <a:off x="457200" y="2132856"/>
            <a:ext cx="8229600" cy="3993307"/>
          </a:xfrm>
        </p:spPr>
        <p:txBody>
          <a:bodyPr>
            <a:normAutofit/>
          </a:bodyPr>
          <a:lstStyle/>
          <a:p>
            <a:pPr algn="ctr"/>
            <a:r>
              <a:rPr lang="en-US" dirty="0"/>
              <a:t>d</a:t>
            </a:r>
            <a:r>
              <a:rPr lang="en-US" dirty="0" smtClean="0"/>
              <a:t>enotation </a:t>
            </a:r>
          </a:p>
          <a:p>
            <a:pPr algn="ctr"/>
            <a:r>
              <a:rPr lang="en-US" dirty="0" smtClean="0"/>
              <a:t>connotation</a:t>
            </a:r>
            <a:endParaRPr lang="en-GB" dirty="0" smtClean="0"/>
          </a:p>
          <a:p>
            <a:pPr algn="ctr"/>
            <a:r>
              <a:rPr lang="en-US" dirty="0" smtClean="0"/>
              <a:t>L1 equivalent</a:t>
            </a:r>
            <a:endParaRPr lang="en-GB" dirty="0" smtClean="0"/>
          </a:p>
          <a:p>
            <a:endParaRPr lang="en-GB" dirty="0" smtClean="0"/>
          </a:p>
          <a:p>
            <a:endParaRPr lang="en-GB" dirty="0"/>
          </a:p>
        </p:txBody>
      </p:sp>
    </p:spTree>
    <p:extLst>
      <p:ext uri="{BB962C8B-B14F-4D97-AF65-F5344CB8AC3E}">
        <p14:creationId xmlns:p14="http://schemas.microsoft.com/office/powerpoint/2010/main" val="2793936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smtClean="0"/>
              <a:t>Use</a:t>
            </a:r>
            <a:endParaRPr lang="en-GB"/>
          </a:p>
        </p:txBody>
      </p:sp>
      <p:sp>
        <p:nvSpPr>
          <p:cNvPr id="3" name="Content Placeholder 2"/>
          <p:cNvSpPr>
            <a:spLocks noGrp="1"/>
          </p:cNvSpPr>
          <p:nvPr>
            <p:ph idx="1"/>
          </p:nvPr>
        </p:nvSpPr>
        <p:spPr>
          <a:xfrm>
            <a:off x="457200" y="1988840"/>
            <a:ext cx="8229600" cy="4137323"/>
          </a:xfrm>
        </p:spPr>
        <p:txBody>
          <a:bodyPr>
            <a:normAutofit/>
          </a:bodyPr>
          <a:lstStyle/>
          <a:p>
            <a:pPr algn="ctr"/>
            <a:r>
              <a:rPr lang="en-US" dirty="0" smtClean="0"/>
              <a:t>grammatical links</a:t>
            </a:r>
            <a:endParaRPr lang="en-GB" dirty="0" smtClean="0"/>
          </a:p>
          <a:p>
            <a:pPr algn="ctr"/>
            <a:r>
              <a:rPr lang="en-US" dirty="0" smtClean="0"/>
              <a:t>collocations</a:t>
            </a:r>
            <a:endParaRPr lang="en-GB" dirty="0" smtClean="0"/>
          </a:p>
          <a:p>
            <a:pPr algn="ctr"/>
            <a:r>
              <a:rPr lang="en-US" dirty="0" smtClean="0"/>
              <a:t>frequency</a:t>
            </a:r>
          </a:p>
          <a:p>
            <a:pPr algn="ctr"/>
            <a:r>
              <a:rPr lang="en-US" dirty="0" smtClean="0"/>
              <a:t>register, appropriateness</a:t>
            </a:r>
            <a:endParaRPr lang="en-GB" dirty="0" smtClean="0"/>
          </a:p>
          <a:p>
            <a:endParaRPr lang="en-GB" dirty="0" smtClean="0"/>
          </a:p>
          <a:p>
            <a:endParaRPr lang="en-GB" dirty="0"/>
          </a:p>
        </p:txBody>
      </p:sp>
    </p:spTree>
    <p:extLst>
      <p:ext uri="{BB962C8B-B14F-4D97-AF65-F5344CB8AC3E}">
        <p14:creationId xmlns:p14="http://schemas.microsoft.com/office/powerpoint/2010/main" val="361874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smtClean="0"/>
              <a:t>Other items with associated meanings</a:t>
            </a:r>
            <a:endParaRPr lang="en-GB"/>
          </a:p>
        </p:txBody>
      </p:sp>
      <p:sp>
        <p:nvSpPr>
          <p:cNvPr id="3" name="Content Placeholder 2"/>
          <p:cNvSpPr>
            <a:spLocks noGrp="1"/>
          </p:cNvSpPr>
          <p:nvPr>
            <p:ph idx="1"/>
          </p:nvPr>
        </p:nvSpPr>
        <p:spPr/>
        <p:txBody>
          <a:bodyPr>
            <a:normAutofit/>
          </a:bodyPr>
          <a:lstStyle/>
          <a:p>
            <a:pPr algn="ctr"/>
            <a:r>
              <a:rPr lang="en-US" dirty="0" smtClean="0"/>
              <a:t>synonyms</a:t>
            </a:r>
            <a:endParaRPr lang="en-GB" dirty="0" smtClean="0"/>
          </a:p>
          <a:p>
            <a:pPr algn="ctr"/>
            <a:r>
              <a:rPr lang="en-US" dirty="0" smtClean="0"/>
              <a:t>antonyms</a:t>
            </a:r>
            <a:endParaRPr lang="en-GB" dirty="0" smtClean="0"/>
          </a:p>
          <a:p>
            <a:pPr algn="ctr"/>
            <a:r>
              <a:rPr lang="en-US" dirty="0" smtClean="0"/>
              <a:t>Associated words in semantic sets (e.g</a:t>
            </a:r>
            <a:r>
              <a:rPr lang="en-US" i="1" dirty="0" smtClean="0"/>
              <a:t>. red, yellow, green</a:t>
            </a:r>
            <a:r>
              <a:rPr lang="en-US" dirty="0" smtClean="0"/>
              <a:t>…) </a:t>
            </a:r>
            <a:endParaRPr lang="en-GB" dirty="0" smtClean="0"/>
          </a:p>
          <a:p>
            <a:pPr algn="ctr"/>
            <a:r>
              <a:rPr lang="en-US" dirty="0" smtClean="0"/>
              <a:t>hyponyms (e.g. </a:t>
            </a:r>
            <a:r>
              <a:rPr lang="en-US" i="1" dirty="0" smtClean="0"/>
              <a:t>dog</a:t>
            </a:r>
            <a:r>
              <a:rPr lang="en-US" dirty="0" smtClean="0"/>
              <a:t> is a hyponym of </a:t>
            </a:r>
            <a:r>
              <a:rPr lang="en-US" i="1" dirty="0" smtClean="0"/>
              <a:t>animal</a:t>
            </a:r>
            <a:r>
              <a:rPr lang="en-US" dirty="0" smtClean="0"/>
              <a:t>)</a:t>
            </a:r>
            <a:endParaRPr lang="en-GB" dirty="0" smtClean="0"/>
          </a:p>
          <a:p>
            <a:pPr algn="ctr"/>
            <a:r>
              <a:rPr lang="en-US" dirty="0" err="1" smtClean="0"/>
              <a:t>superordinates</a:t>
            </a:r>
            <a:r>
              <a:rPr lang="en-US" dirty="0" smtClean="0"/>
              <a:t> (e.g. </a:t>
            </a:r>
            <a:r>
              <a:rPr lang="en-US" i="1" dirty="0" smtClean="0"/>
              <a:t>animal</a:t>
            </a:r>
            <a:r>
              <a:rPr lang="en-US" dirty="0" smtClean="0"/>
              <a:t> is a superordinate of </a:t>
            </a:r>
            <a:r>
              <a:rPr lang="en-US" i="1" dirty="0" smtClean="0"/>
              <a:t>dog, cat</a:t>
            </a:r>
            <a:r>
              <a:rPr lang="en-US" dirty="0" smtClean="0"/>
              <a:t>…)</a:t>
            </a:r>
            <a:endParaRPr lang="en-GB" dirty="0" smtClean="0"/>
          </a:p>
        </p:txBody>
      </p:sp>
    </p:spTree>
    <p:extLst>
      <p:ext uri="{BB962C8B-B14F-4D97-AF65-F5344CB8AC3E}">
        <p14:creationId xmlns:p14="http://schemas.microsoft.com/office/powerpoint/2010/main" val="1650820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t>Discussion</a:t>
            </a:r>
            <a:endParaRPr lang="en-GB"/>
          </a:p>
        </p:txBody>
      </p:sp>
      <p:sp>
        <p:nvSpPr>
          <p:cNvPr id="3" name="Content Placeholder 2"/>
          <p:cNvSpPr>
            <a:spLocks noGrp="1"/>
          </p:cNvSpPr>
          <p:nvPr>
            <p:ph idx="1"/>
          </p:nvPr>
        </p:nvSpPr>
        <p:spPr/>
        <p:txBody>
          <a:bodyPr>
            <a:normAutofit/>
          </a:bodyPr>
          <a:lstStyle/>
          <a:p>
            <a:pPr marL="0" indent="0">
              <a:buNone/>
            </a:pPr>
            <a:r>
              <a:rPr lang="en-US" dirty="0" smtClean="0"/>
              <a:t>How important is each for you to teach when presenting a new item (at the level you are teaching)?</a:t>
            </a:r>
            <a:endParaRPr lang="en-GB" dirty="0" smtClean="0"/>
          </a:p>
          <a:p>
            <a:pPr marL="0" indent="0" algn="ctr">
              <a:buNone/>
            </a:pPr>
            <a:r>
              <a:rPr lang="en-US" dirty="0" smtClean="0">
                <a:sym typeface="Wingdings"/>
              </a:rPr>
              <a:t></a:t>
            </a:r>
            <a:r>
              <a:rPr lang="en-US" dirty="0" smtClean="0"/>
              <a:t>= essential</a:t>
            </a:r>
            <a:endParaRPr lang="en-GB" dirty="0" smtClean="0"/>
          </a:p>
          <a:p>
            <a:pPr marL="0" indent="0" algn="ctr">
              <a:buNone/>
            </a:pPr>
            <a:r>
              <a:rPr lang="en-US" dirty="0" smtClean="0">
                <a:sym typeface="Wingdings"/>
              </a:rPr>
              <a:t></a:t>
            </a:r>
            <a:r>
              <a:rPr lang="en-US" dirty="0" smtClean="0"/>
              <a:t>=important</a:t>
            </a:r>
            <a:endParaRPr lang="en-GB" dirty="0" smtClean="0"/>
          </a:p>
          <a:p>
            <a:pPr marL="0" indent="0" algn="ctr">
              <a:buNone/>
            </a:pPr>
            <a:r>
              <a:rPr lang="en-US" dirty="0" smtClean="0"/>
              <a:t>?= less important, or not sure</a:t>
            </a:r>
            <a:endParaRPr lang="en-GB" dirty="0" smtClean="0"/>
          </a:p>
          <a:p>
            <a:pPr marL="0" indent="0" algn="ctr">
              <a:buNone/>
            </a:pPr>
            <a:r>
              <a:rPr lang="en-US" dirty="0" smtClean="0"/>
              <a:t>x= not necessary (at this level)</a:t>
            </a:r>
            <a:endParaRPr lang="en-GB" dirty="0" smtClean="0"/>
          </a:p>
          <a:p>
            <a:endParaRPr lang="en-GB" dirty="0"/>
          </a:p>
        </p:txBody>
      </p:sp>
    </p:spTree>
    <p:extLst>
      <p:ext uri="{BB962C8B-B14F-4D97-AF65-F5344CB8AC3E}">
        <p14:creationId xmlns:p14="http://schemas.microsoft.com/office/powerpoint/2010/main" val="1264323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332656"/>
            <a:ext cx="4419600" cy="6296744"/>
          </a:xfrm>
        </p:spPr>
        <p:txBody>
          <a:bodyPr>
            <a:normAutofit/>
          </a:bodyPr>
          <a:lstStyle/>
          <a:p>
            <a:pPr marL="0" indent="0">
              <a:buNone/>
            </a:pPr>
            <a:r>
              <a:rPr lang="en-US" b="1" dirty="0" smtClean="0"/>
              <a:t>Form and meaning</a:t>
            </a:r>
          </a:p>
          <a:p>
            <a:r>
              <a:rPr lang="en-US" dirty="0" smtClean="0"/>
              <a:t>spoken form </a:t>
            </a:r>
          </a:p>
          <a:p>
            <a:r>
              <a:rPr lang="en-US" dirty="0" smtClean="0"/>
              <a:t>written form</a:t>
            </a:r>
            <a:r>
              <a:rPr lang="en-US" dirty="0">
                <a:sym typeface="Wingdings"/>
              </a:rPr>
              <a:t> </a:t>
            </a:r>
            <a:endParaRPr lang="en-US" dirty="0" smtClean="0">
              <a:sym typeface="Wingdings"/>
            </a:endParaRPr>
          </a:p>
          <a:p>
            <a:r>
              <a:rPr lang="en-US" dirty="0" smtClean="0"/>
              <a:t>grammatical variants</a:t>
            </a:r>
          </a:p>
          <a:p>
            <a:r>
              <a:rPr lang="en-US" dirty="0" smtClean="0"/>
              <a:t>denotation</a:t>
            </a:r>
            <a:r>
              <a:rPr lang="en-US" dirty="0">
                <a:sym typeface="Wingdings"/>
              </a:rPr>
              <a:t> </a:t>
            </a:r>
            <a:endParaRPr lang="en-US" dirty="0" smtClean="0">
              <a:sym typeface="Wingdings"/>
            </a:endParaRPr>
          </a:p>
          <a:p>
            <a:r>
              <a:rPr lang="en-US" dirty="0" smtClean="0"/>
              <a:t>connotation</a:t>
            </a:r>
          </a:p>
          <a:p>
            <a:r>
              <a:rPr lang="en-US" dirty="0" smtClean="0"/>
              <a:t>L1 equivalent(s) </a:t>
            </a:r>
          </a:p>
          <a:p>
            <a:pPr marL="0" indent="0">
              <a:buNone/>
            </a:pPr>
            <a:r>
              <a:rPr lang="en-US" b="1" dirty="0" smtClean="0"/>
              <a:t>Use</a:t>
            </a:r>
            <a:endParaRPr lang="en-US" b="1" dirty="0"/>
          </a:p>
          <a:p>
            <a:r>
              <a:rPr lang="en-US" dirty="0"/>
              <a:t>grammatical </a:t>
            </a:r>
            <a:r>
              <a:rPr lang="en-US" dirty="0" smtClean="0"/>
              <a:t>links</a:t>
            </a:r>
            <a:endParaRPr lang="en-GB" dirty="0"/>
          </a:p>
          <a:p>
            <a:r>
              <a:rPr lang="en-US" dirty="0" err="1"/>
              <a:t>collocational</a:t>
            </a:r>
            <a:r>
              <a:rPr lang="en-US" dirty="0"/>
              <a:t> </a:t>
            </a:r>
            <a:r>
              <a:rPr lang="en-US" dirty="0" smtClean="0"/>
              <a:t>links</a:t>
            </a:r>
          </a:p>
          <a:p>
            <a:r>
              <a:rPr lang="en-US" dirty="0" smtClean="0"/>
              <a:t>frequency?</a:t>
            </a:r>
          </a:p>
          <a:p>
            <a:r>
              <a:rPr lang="en-US" dirty="0" smtClean="0"/>
              <a:t>register, appropriateness?</a:t>
            </a:r>
            <a:endParaRPr lang="en-GB" dirty="0" smtClean="0"/>
          </a:p>
          <a:p>
            <a:pPr marL="0" indent="0">
              <a:buNone/>
            </a:pPr>
            <a:endParaRPr lang="en-US" b="1" dirty="0" smtClean="0"/>
          </a:p>
          <a:p>
            <a:endParaRPr lang="en-GB" dirty="0"/>
          </a:p>
          <a:p>
            <a:endParaRPr lang="en-US" dirty="0" smtClean="0"/>
          </a:p>
          <a:p>
            <a:endParaRPr lang="en-US" dirty="0" smtClean="0"/>
          </a:p>
          <a:p>
            <a:endParaRPr lang="en-US" dirty="0" smtClean="0"/>
          </a:p>
          <a:p>
            <a:endParaRPr lang="en-GB" dirty="0"/>
          </a:p>
        </p:txBody>
      </p:sp>
      <p:sp>
        <p:nvSpPr>
          <p:cNvPr id="6" name="Content Placeholder 5"/>
          <p:cNvSpPr>
            <a:spLocks noGrp="1"/>
          </p:cNvSpPr>
          <p:nvPr>
            <p:ph sz="half" idx="2"/>
          </p:nvPr>
        </p:nvSpPr>
        <p:spPr>
          <a:xfrm>
            <a:off x="5029200" y="260648"/>
            <a:ext cx="3787080" cy="6408712"/>
          </a:xfrm>
        </p:spPr>
        <p:txBody>
          <a:bodyPr>
            <a:normAutofit/>
          </a:bodyPr>
          <a:lstStyle/>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Associated meanings</a:t>
            </a:r>
          </a:p>
          <a:p>
            <a:r>
              <a:rPr lang="en-US" dirty="0" smtClean="0"/>
              <a:t>synonyms</a:t>
            </a:r>
            <a:endParaRPr lang="en-GB" dirty="0" smtClean="0"/>
          </a:p>
          <a:p>
            <a:r>
              <a:rPr lang="en-US" dirty="0" smtClean="0"/>
              <a:t>antonyms</a:t>
            </a:r>
            <a:endParaRPr lang="en-GB" dirty="0" smtClean="0"/>
          </a:p>
          <a:p>
            <a:r>
              <a:rPr lang="en-US" dirty="0" smtClean="0"/>
              <a:t>semantic sets</a:t>
            </a:r>
            <a:endParaRPr lang="en-GB" dirty="0" smtClean="0"/>
          </a:p>
          <a:p>
            <a:r>
              <a:rPr lang="en-US" dirty="0" smtClean="0"/>
              <a:t>hyponyms</a:t>
            </a:r>
            <a:endParaRPr lang="en-GB" dirty="0" smtClean="0"/>
          </a:p>
          <a:p>
            <a:r>
              <a:rPr lang="en-US" dirty="0" err="1" smtClean="0"/>
              <a:t>superordinates</a:t>
            </a:r>
            <a:endParaRPr lang="en-GB" dirty="0"/>
          </a:p>
        </p:txBody>
      </p:sp>
    </p:spTree>
    <p:extLst>
      <p:ext uri="{BB962C8B-B14F-4D97-AF65-F5344CB8AC3E}">
        <p14:creationId xmlns:p14="http://schemas.microsoft.com/office/powerpoint/2010/main" val="351627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332656"/>
            <a:ext cx="4419600" cy="6296744"/>
          </a:xfrm>
        </p:spPr>
        <p:txBody>
          <a:bodyPr>
            <a:normAutofit/>
          </a:bodyPr>
          <a:lstStyle/>
          <a:p>
            <a:pPr marL="0" indent="0">
              <a:buNone/>
            </a:pPr>
            <a:r>
              <a:rPr lang="en-US" b="1" dirty="0" smtClean="0"/>
              <a:t>Form and meaning</a:t>
            </a:r>
          </a:p>
          <a:p>
            <a:r>
              <a:rPr lang="en-US" dirty="0" smtClean="0"/>
              <a:t>spoken form </a:t>
            </a:r>
            <a:r>
              <a:rPr lang="en-US" dirty="0">
                <a:sym typeface="Wingdings"/>
              </a:rPr>
              <a:t></a:t>
            </a:r>
            <a:endParaRPr lang="en-US" dirty="0" smtClean="0"/>
          </a:p>
          <a:p>
            <a:r>
              <a:rPr lang="en-US" dirty="0" smtClean="0"/>
              <a:t>written form</a:t>
            </a:r>
            <a:r>
              <a:rPr lang="en-US" dirty="0">
                <a:sym typeface="Wingdings"/>
              </a:rPr>
              <a:t> </a:t>
            </a:r>
            <a:endParaRPr lang="en-US" dirty="0" smtClean="0"/>
          </a:p>
          <a:p>
            <a:r>
              <a:rPr lang="en-US" dirty="0" smtClean="0"/>
              <a:t>grammatical variants </a:t>
            </a:r>
            <a:r>
              <a:rPr lang="en-US" dirty="0" smtClean="0">
                <a:sym typeface="Wingdings"/>
              </a:rPr>
              <a:t></a:t>
            </a:r>
            <a:endParaRPr lang="en-US" dirty="0" smtClean="0"/>
          </a:p>
          <a:p>
            <a:r>
              <a:rPr lang="en-US" dirty="0" smtClean="0"/>
              <a:t>denotation</a:t>
            </a:r>
            <a:r>
              <a:rPr lang="en-US" dirty="0">
                <a:sym typeface="Wingdings"/>
              </a:rPr>
              <a:t> </a:t>
            </a:r>
            <a:endParaRPr lang="en-US" dirty="0" smtClean="0"/>
          </a:p>
          <a:p>
            <a:r>
              <a:rPr lang="en-US" dirty="0" smtClean="0"/>
              <a:t>connotation </a:t>
            </a:r>
            <a:r>
              <a:rPr lang="en-US" dirty="0" smtClean="0">
                <a:sym typeface="Wingdings"/>
              </a:rPr>
              <a:t></a:t>
            </a:r>
            <a:endParaRPr lang="en-US" dirty="0" smtClean="0"/>
          </a:p>
          <a:p>
            <a:r>
              <a:rPr lang="en-US" dirty="0" smtClean="0"/>
              <a:t>L1 equivalent(s) </a:t>
            </a:r>
            <a:r>
              <a:rPr lang="en-US" dirty="0">
                <a:sym typeface="Wingdings"/>
              </a:rPr>
              <a:t></a:t>
            </a:r>
            <a:endParaRPr lang="en-US" dirty="0" smtClean="0"/>
          </a:p>
          <a:p>
            <a:pPr marL="0" indent="0">
              <a:buNone/>
            </a:pPr>
            <a:r>
              <a:rPr lang="en-US" b="1" dirty="0"/>
              <a:t>Use</a:t>
            </a:r>
          </a:p>
          <a:p>
            <a:r>
              <a:rPr lang="en-US" dirty="0"/>
              <a:t>grammatical </a:t>
            </a:r>
            <a:r>
              <a:rPr lang="en-US" dirty="0" smtClean="0"/>
              <a:t>links </a:t>
            </a:r>
            <a:r>
              <a:rPr lang="en-US" dirty="0" smtClean="0">
                <a:sym typeface="Wingdings"/>
              </a:rPr>
              <a:t></a:t>
            </a:r>
            <a:endParaRPr lang="en-GB" dirty="0"/>
          </a:p>
          <a:p>
            <a:r>
              <a:rPr lang="en-US" dirty="0" err="1"/>
              <a:t>collocational</a:t>
            </a:r>
            <a:r>
              <a:rPr lang="en-US" dirty="0"/>
              <a:t> </a:t>
            </a:r>
            <a:r>
              <a:rPr lang="en-US" dirty="0" smtClean="0"/>
              <a:t>links</a:t>
            </a:r>
            <a:r>
              <a:rPr lang="en-US" dirty="0" smtClean="0">
                <a:sym typeface="Wingdings"/>
              </a:rPr>
              <a:t></a:t>
            </a:r>
            <a:endParaRPr lang="en-US" dirty="0" smtClean="0"/>
          </a:p>
          <a:p>
            <a:r>
              <a:rPr lang="en-US" dirty="0" smtClean="0"/>
              <a:t>frequency?</a:t>
            </a:r>
          </a:p>
          <a:p>
            <a:r>
              <a:rPr lang="en-US" dirty="0" smtClean="0"/>
              <a:t>register, appropriateness?</a:t>
            </a:r>
            <a:endParaRPr lang="en-GB" dirty="0" smtClean="0"/>
          </a:p>
          <a:p>
            <a:pPr marL="0" indent="0">
              <a:buNone/>
            </a:pPr>
            <a:endParaRPr lang="en-US" b="1" dirty="0" smtClean="0"/>
          </a:p>
          <a:p>
            <a:endParaRPr lang="en-GB" dirty="0"/>
          </a:p>
          <a:p>
            <a:endParaRPr lang="en-US" dirty="0" smtClean="0"/>
          </a:p>
          <a:p>
            <a:endParaRPr lang="en-US" dirty="0" smtClean="0"/>
          </a:p>
          <a:p>
            <a:endParaRPr lang="en-US" dirty="0" smtClean="0"/>
          </a:p>
          <a:p>
            <a:endParaRPr lang="en-GB" dirty="0"/>
          </a:p>
        </p:txBody>
      </p:sp>
      <p:sp>
        <p:nvSpPr>
          <p:cNvPr id="6" name="Content Placeholder 5"/>
          <p:cNvSpPr>
            <a:spLocks noGrp="1"/>
          </p:cNvSpPr>
          <p:nvPr>
            <p:ph sz="half" idx="2"/>
          </p:nvPr>
        </p:nvSpPr>
        <p:spPr>
          <a:xfrm>
            <a:off x="5029200" y="260648"/>
            <a:ext cx="3787080" cy="6408712"/>
          </a:xfrm>
        </p:spPr>
        <p:txBody>
          <a:bodyPr>
            <a:normAutofit/>
          </a:bodyPr>
          <a:lstStyle/>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Associated meanings</a:t>
            </a:r>
          </a:p>
          <a:p>
            <a:r>
              <a:rPr lang="en-US" dirty="0" smtClean="0"/>
              <a:t>synonyms x</a:t>
            </a:r>
            <a:endParaRPr lang="en-GB" dirty="0" smtClean="0"/>
          </a:p>
          <a:p>
            <a:r>
              <a:rPr lang="en-US" dirty="0" smtClean="0"/>
              <a:t>antonyms x</a:t>
            </a:r>
            <a:endParaRPr lang="en-GB" dirty="0" smtClean="0"/>
          </a:p>
          <a:p>
            <a:r>
              <a:rPr lang="en-US" dirty="0" smtClean="0"/>
              <a:t>semantic sets x</a:t>
            </a:r>
            <a:endParaRPr lang="en-GB" dirty="0" smtClean="0"/>
          </a:p>
          <a:p>
            <a:r>
              <a:rPr lang="en-US" dirty="0" smtClean="0"/>
              <a:t>hyponyms x</a:t>
            </a:r>
            <a:endParaRPr lang="en-GB" dirty="0" smtClean="0"/>
          </a:p>
          <a:p>
            <a:r>
              <a:rPr lang="en-US" dirty="0" err="1" smtClean="0"/>
              <a:t>superordinates</a:t>
            </a:r>
            <a:r>
              <a:rPr lang="en-US" dirty="0" smtClean="0"/>
              <a:t> x</a:t>
            </a:r>
            <a:endParaRPr lang="en-GB" dirty="0"/>
          </a:p>
        </p:txBody>
      </p:sp>
    </p:spTree>
    <p:extLst>
      <p:ext uri="{BB962C8B-B14F-4D97-AF65-F5344CB8AC3E}">
        <p14:creationId xmlns:p14="http://schemas.microsoft.com/office/powerpoint/2010/main" val="488598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he-IL" dirty="0"/>
          </a:p>
        </p:txBody>
      </p:sp>
      <p:sp>
        <p:nvSpPr>
          <p:cNvPr id="3" name="Content Placeholder 2"/>
          <p:cNvSpPr>
            <a:spLocks noGrp="1"/>
          </p:cNvSpPr>
          <p:nvPr>
            <p:ph idx="1"/>
          </p:nvPr>
        </p:nvSpPr>
        <p:spPr/>
        <p:txBody>
          <a:bodyPr>
            <a:normAutofit fontScale="92500" lnSpcReduction="20000"/>
          </a:bodyPr>
          <a:lstStyle/>
          <a:p>
            <a:r>
              <a:rPr lang="en-US" dirty="0"/>
              <a:t>What else besides form (spelling, pronunciation) and meaning (basic, most common meaning) would you want to teach your students about the following items (choose a list appropriate for the level of one of your classes).</a:t>
            </a:r>
          </a:p>
          <a:p>
            <a:r>
              <a:rPr lang="en-US" b="1" dirty="0"/>
              <a:t>Foundation</a:t>
            </a:r>
            <a:r>
              <a:rPr lang="en-US" dirty="0"/>
              <a:t>: </a:t>
            </a:r>
            <a:r>
              <a:rPr lang="en-US" i="1" dirty="0"/>
              <a:t>back begin ready mean(v) right short  time</a:t>
            </a:r>
            <a:r>
              <a:rPr lang="en-US" dirty="0"/>
              <a:t>,</a:t>
            </a:r>
          </a:p>
          <a:p>
            <a:r>
              <a:rPr lang="en-US" b="1" dirty="0"/>
              <a:t>Intermediate</a:t>
            </a:r>
            <a:r>
              <a:rPr lang="en-US" dirty="0"/>
              <a:t>: </a:t>
            </a:r>
            <a:r>
              <a:rPr lang="en-US" i="1" dirty="0"/>
              <a:t>absolutely else free responsible save spend worry</a:t>
            </a:r>
            <a:endParaRPr lang="en-US" dirty="0"/>
          </a:p>
          <a:p>
            <a:r>
              <a:rPr lang="en-US" b="1" dirty="0"/>
              <a:t>Proficiency</a:t>
            </a:r>
            <a:r>
              <a:rPr lang="en-US" dirty="0"/>
              <a:t>: </a:t>
            </a:r>
            <a:r>
              <a:rPr lang="en-US" i="1" dirty="0"/>
              <a:t>apology praise convenient accurately foreigner severe update</a:t>
            </a:r>
            <a:endParaRPr lang="en-US" dirty="0"/>
          </a:p>
          <a:p>
            <a:endParaRPr lang="he-IL" dirty="0"/>
          </a:p>
        </p:txBody>
      </p:sp>
    </p:spTree>
    <p:extLst>
      <p:ext uri="{BB962C8B-B14F-4D97-AF65-F5344CB8AC3E}">
        <p14:creationId xmlns:p14="http://schemas.microsoft.com/office/powerpoint/2010/main" val="1197085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 name="Text Placeholder 3"/>
          <p:cNvSpPr>
            <a:spLocks noGrp="1"/>
          </p:cNvSpPr>
          <p:nvPr>
            <p:ph type="body" idx="1"/>
          </p:nvPr>
        </p:nvSpPr>
        <p:spPr/>
        <p:txBody>
          <a:bodyPr/>
          <a:lstStyle/>
          <a:p>
            <a:r>
              <a:rPr lang="en-US" dirty="0" smtClean="0"/>
              <a:t>1. Some basic facts about vocabulary</a:t>
            </a:r>
            <a:endParaRPr lang="en-US" dirty="0"/>
          </a:p>
        </p:txBody>
      </p:sp>
    </p:spTree>
    <p:extLst>
      <p:ext uri="{BB962C8B-B14F-4D97-AF65-F5344CB8AC3E}">
        <p14:creationId xmlns:p14="http://schemas.microsoft.com/office/powerpoint/2010/main" val="1708425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a:t>
            </a:r>
            <a:endParaRPr lang="he-IL" dirty="0"/>
          </a:p>
        </p:txBody>
      </p:sp>
      <p:sp>
        <p:nvSpPr>
          <p:cNvPr id="3" name="Content Placeholder 2"/>
          <p:cNvSpPr>
            <a:spLocks noGrp="1"/>
          </p:cNvSpPr>
          <p:nvPr>
            <p:ph idx="1"/>
          </p:nvPr>
        </p:nvSpPr>
        <p:spPr/>
        <p:txBody>
          <a:bodyPr/>
          <a:lstStyle/>
          <a:p>
            <a:r>
              <a:rPr lang="en-US" b="1" dirty="0" smtClean="0"/>
              <a:t>Short</a:t>
            </a:r>
          </a:p>
          <a:p>
            <a:r>
              <a:rPr lang="en-US" dirty="0" smtClean="0"/>
              <a:t>Pronunciation (American/British?)</a:t>
            </a:r>
          </a:p>
          <a:p>
            <a:r>
              <a:rPr lang="en-US" dirty="0"/>
              <a:t>S</a:t>
            </a:r>
            <a:r>
              <a:rPr lang="en-US" dirty="0" smtClean="0"/>
              <a:t>pelling </a:t>
            </a:r>
            <a:r>
              <a:rPr lang="en-US" dirty="0"/>
              <a:t>(</a:t>
            </a:r>
            <a:r>
              <a:rPr lang="en-US" i="1" dirty="0" err="1"/>
              <a:t>sh</a:t>
            </a:r>
            <a:r>
              <a:rPr lang="en-US" i="1" dirty="0"/>
              <a:t>, or)</a:t>
            </a:r>
          </a:p>
          <a:p>
            <a:r>
              <a:rPr lang="en-US" dirty="0" smtClean="0"/>
              <a:t>The fact that it usually means </a:t>
            </a:r>
            <a:r>
              <a:rPr lang="he-IL" dirty="0" smtClean="0"/>
              <a:t>קצר</a:t>
            </a:r>
            <a:r>
              <a:rPr lang="en-US" dirty="0" smtClean="0"/>
              <a:t> not </a:t>
            </a:r>
            <a:r>
              <a:rPr lang="he-IL" dirty="0" smtClean="0"/>
              <a:t>נמוך</a:t>
            </a:r>
          </a:p>
          <a:p>
            <a:r>
              <a:rPr lang="en-US" dirty="0" smtClean="0"/>
              <a:t>Some common collocations: </a:t>
            </a:r>
            <a:r>
              <a:rPr lang="en-US" i="1" dirty="0" smtClean="0"/>
              <a:t>a short time, a short story</a:t>
            </a:r>
          </a:p>
          <a:p>
            <a:endParaRPr lang="he-IL" dirty="0"/>
          </a:p>
        </p:txBody>
      </p:sp>
    </p:spTree>
    <p:extLst>
      <p:ext uri="{BB962C8B-B14F-4D97-AF65-F5344CB8AC3E}">
        <p14:creationId xmlns:p14="http://schemas.microsoft.com/office/powerpoint/2010/main" val="1480742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a:t>
            </a:r>
            <a:endParaRPr lang="he-IL" dirty="0"/>
          </a:p>
        </p:txBody>
      </p:sp>
      <p:sp>
        <p:nvSpPr>
          <p:cNvPr id="3" name="Content Placeholder 2"/>
          <p:cNvSpPr>
            <a:spLocks noGrp="1"/>
          </p:cNvSpPr>
          <p:nvPr>
            <p:ph idx="1"/>
          </p:nvPr>
        </p:nvSpPr>
        <p:spPr/>
        <p:txBody>
          <a:bodyPr>
            <a:normAutofit fontScale="92500" lnSpcReduction="20000"/>
          </a:bodyPr>
          <a:lstStyle/>
          <a:p>
            <a:r>
              <a:rPr lang="en-US" dirty="0"/>
              <a:t>What else besides form (spelling, pronunciation) and meaning (basic, most common meaning) would you want to teach your students about the following items (choose a list appropriate for the level of one of your classes).</a:t>
            </a:r>
          </a:p>
          <a:p>
            <a:r>
              <a:rPr lang="en-US" b="1" dirty="0"/>
              <a:t>Foundation</a:t>
            </a:r>
            <a:r>
              <a:rPr lang="en-US" dirty="0"/>
              <a:t>: </a:t>
            </a:r>
            <a:r>
              <a:rPr lang="en-US" i="1" dirty="0"/>
              <a:t>back begin ready mean(v) right short  time</a:t>
            </a:r>
            <a:r>
              <a:rPr lang="en-US" dirty="0"/>
              <a:t>,</a:t>
            </a:r>
          </a:p>
          <a:p>
            <a:r>
              <a:rPr lang="en-US" b="1" dirty="0"/>
              <a:t>Intermediate</a:t>
            </a:r>
            <a:r>
              <a:rPr lang="en-US" dirty="0"/>
              <a:t>: </a:t>
            </a:r>
            <a:r>
              <a:rPr lang="en-US" i="1" dirty="0"/>
              <a:t>absolutely else free responsible save spend worry</a:t>
            </a:r>
            <a:endParaRPr lang="en-US" dirty="0"/>
          </a:p>
          <a:p>
            <a:r>
              <a:rPr lang="en-US" b="1" dirty="0"/>
              <a:t>Proficiency</a:t>
            </a:r>
            <a:r>
              <a:rPr lang="en-US" dirty="0"/>
              <a:t>: </a:t>
            </a:r>
            <a:r>
              <a:rPr lang="en-US" i="1" dirty="0"/>
              <a:t>apology praise convenient accurately foreigner severe update</a:t>
            </a:r>
            <a:endParaRPr lang="en-US" dirty="0"/>
          </a:p>
          <a:p>
            <a:endParaRPr lang="he-IL" dirty="0"/>
          </a:p>
        </p:txBody>
      </p:sp>
    </p:spTree>
    <p:extLst>
      <p:ext uri="{BB962C8B-B14F-4D97-AF65-F5344CB8AC3E}">
        <p14:creationId xmlns:p14="http://schemas.microsoft.com/office/powerpoint/2010/main" val="23962413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mtClean="0"/>
              <a:t>3. The importance of vocabulary learning</a:t>
            </a:r>
            <a:endParaRPr lang="en-GB"/>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98495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 research and theory</a:t>
            </a:r>
            <a:endParaRPr lang="en-GB"/>
          </a:p>
        </p:txBody>
      </p:sp>
      <p:sp>
        <p:nvSpPr>
          <p:cNvPr id="3" name="Content Placeholder 2"/>
          <p:cNvSpPr>
            <a:spLocks noGrp="1"/>
          </p:cNvSpPr>
          <p:nvPr>
            <p:ph idx="1"/>
          </p:nvPr>
        </p:nvSpPr>
        <p:spPr>
          <a:xfrm>
            <a:off x="457200" y="2420888"/>
            <a:ext cx="8229600" cy="3705275"/>
          </a:xfrm>
        </p:spPr>
        <p:txBody>
          <a:bodyPr>
            <a:normAutofit/>
          </a:bodyPr>
          <a:lstStyle/>
          <a:p>
            <a:pPr marL="0" indent="0">
              <a:lnSpc>
                <a:spcPct val="100000"/>
              </a:lnSpc>
              <a:buNone/>
            </a:pPr>
            <a:r>
              <a:rPr lang="en-US" err="1"/>
              <a:t>Laufer</a:t>
            </a:r>
            <a:r>
              <a:rPr lang="en-US"/>
              <a:t>, B. (1997). The lexical plight in second language reading: Words you don't know, words you think you know, and words you can't guess. In </a:t>
            </a:r>
            <a:r>
              <a:rPr lang="en-US" err="1"/>
              <a:t>Coady</a:t>
            </a:r>
            <a:r>
              <a:rPr lang="en-US"/>
              <a:t>, J. &amp; T. </a:t>
            </a:r>
            <a:r>
              <a:rPr lang="en-US" err="1"/>
              <a:t>Huckin</a:t>
            </a:r>
            <a:r>
              <a:rPr lang="en-US"/>
              <a:t> (Eds.), </a:t>
            </a:r>
            <a:r>
              <a:rPr lang="en-US" i="1"/>
              <a:t>Second Language Vocabulary Acquisition</a:t>
            </a:r>
            <a:r>
              <a:rPr lang="en-US"/>
              <a:t> (pp.20-34). Cambridge: Cambridge University Press.</a:t>
            </a:r>
            <a:endParaRPr lang="en-GB"/>
          </a:p>
          <a:p>
            <a:pPr marL="0" indent="0">
              <a:buNone/>
            </a:pPr>
            <a:endParaRPr lang="en-GB"/>
          </a:p>
        </p:txBody>
      </p:sp>
    </p:spTree>
    <p:extLst>
      <p:ext uri="{BB962C8B-B14F-4D97-AF65-F5344CB8AC3E}">
        <p14:creationId xmlns:p14="http://schemas.microsoft.com/office/powerpoint/2010/main" val="3165488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marL="0" indent="0">
              <a:buNone/>
            </a:pPr>
            <a:r>
              <a:rPr lang="en-US"/>
              <a:t>No text comprehension is possible, either in one’s native language or in a foreign language, without understanding the text’s vocabulary.  This is not to say that reading comprehension and vocabulary comprehension are the same, or that reading quality is determined by vocabulary alone. Reading comprehension (both in L1 and L2) is also affected by textually relevant background knowledge and the application of general reading strategies, such as predicting the content of the text, recognizing the text and text structure, and grasping the main idea of the paragraph. And yet, it has been consistently demonstrated that reading comprehension is strongly related to vocabulary knowledge, more strongly than the other components of reading </a:t>
            </a:r>
            <a:r>
              <a:rPr lang="en-US" smtClean="0"/>
              <a:t>…(p.20)</a:t>
            </a:r>
            <a:endParaRPr lang="en-US"/>
          </a:p>
        </p:txBody>
      </p:sp>
    </p:spTree>
    <p:extLst>
      <p:ext uri="{BB962C8B-B14F-4D97-AF65-F5344CB8AC3E}">
        <p14:creationId xmlns:p14="http://schemas.microsoft.com/office/powerpoint/2010/main" val="12008877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 other words:</a:t>
            </a:r>
            <a:endParaRPr lang="en-GB"/>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a:t>Vocabulary is not the only factor (also background knowledge, strategies) but the main one. </a:t>
            </a:r>
          </a:p>
          <a:p>
            <a:r>
              <a:rPr lang="en-US" dirty="0"/>
              <a:t>Evidence that it is the main predictor of success in reading comprehension. High correlation bet vocab knowledge and success in reading comprehension (</a:t>
            </a:r>
            <a:r>
              <a:rPr lang="en-US" dirty="0" err="1"/>
              <a:t>Laufer</a:t>
            </a:r>
            <a:r>
              <a:rPr lang="en-US" dirty="0"/>
              <a:t> and others) </a:t>
            </a:r>
          </a:p>
          <a:p>
            <a:r>
              <a:rPr lang="en-US" dirty="0"/>
              <a:t>Syntactic complexity didn’t make any </a:t>
            </a:r>
            <a:r>
              <a:rPr lang="en-US" dirty="0" smtClean="0"/>
              <a:t>difference. </a:t>
            </a:r>
            <a:endParaRPr lang="en-US" dirty="0"/>
          </a:p>
          <a:p>
            <a:r>
              <a:rPr lang="en-US" dirty="0"/>
              <a:t>Reading strategies are usable only if know vocab, can’t transfer </a:t>
            </a:r>
            <a:r>
              <a:rPr lang="en-US" dirty="0" smtClean="0"/>
              <a:t>otherwise. </a:t>
            </a:r>
            <a:endParaRPr lang="en-US" dirty="0"/>
          </a:p>
          <a:p>
            <a:r>
              <a:rPr lang="en-US" dirty="0"/>
              <a:t>Words </a:t>
            </a:r>
            <a:r>
              <a:rPr lang="en-US" dirty="0" smtClean="0"/>
              <a:t>are more </a:t>
            </a:r>
            <a:r>
              <a:rPr lang="en-US" dirty="0"/>
              <a:t>important than background </a:t>
            </a:r>
            <a:r>
              <a:rPr lang="en-US" dirty="0" smtClean="0"/>
              <a:t>knowledge. </a:t>
            </a:r>
            <a:endParaRPr lang="en-US" dirty="0"/>
          </a:p>
        </p:txBody>
      </p:sp>
    </p:spTree>
    <p:extLst>
      <p:ext uri="{BB962C8B-B14F-4D97-AF65-F5344CB8AC3E}">
        <p14:creationId xmlns:p14="http://schemas.microsoft.com/office/powerpoint/2010/main" val="1500703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a:t>Experience and </a:t>
            </a:r>
            <a:r>
              <a:rPr lang="en-GB" b="1" smtClean="0"/>
              <a:t>reflection</a:t>
            </a:r>
            <a:endParaRPr lang="en-GB"/>
          </a:p>
        </p:txBody>
      </p:sp>
      <p:sp>
        <p:nvSpPr>
          <p:cNvPr id="3" name="Content Placeholder 2"/>
          <p:cNvSpPr>
            <a:spLocks noGrp="1"/>
          </p:cNvSpPr>
          <p:nvPr>
            <p:ph idx="1"/>
          </p:nvPr>
        </p:nvSpPr>
        <p:spPr/>
        <p:txBody>
          <a:bodyPr>
            <a:normAutofit lnSpcReduction="10000"/>
          </a:bodyPr>
          <a:lstStyle/>
          <a:p>
            <a:r>
              <a:rPr lang="en-GB" dirty="0" smtClean="0"/>
              <a:t>Can </a:t>
            </a:r>
            <a:r>
              <a:rPr lang="en-GB" dirty="0"/>
              <a:t>you understand what </a:t>
            </a:r>
            <a:r>
              <a:rPr lang="en-GB" dirty="0" smtClean="0"/>
              <a:t>this text means?</a:t>
            </a:r>
            <a:endParaRPr lang="en-GB" dirty="0"/>
          </a:p>
          <a:p>
            <a:pPr marL="0" indent="0">
              <a:buNone/>
            </a:pPr>
            <a:r>
              <a:rPr lang="en-US" dirty="0"/>
              <a:t>…day, … lion </a:t>
            </a:r>
            <a:r>
              <a:rPr lang="en-US" dirty="0" smtClean="0"/>
              <a:t>and … </a:t>
            </a:r>
            <a:r>
              <a:rPr lang="en-US" dirty="0"/>
              <a:t>bear </a:t>
            </a:r>
            <a:r>
              <a:rPr lang="en-US" dirty="0" smtClean="0"/>
              <a:t>…be … </a:t>
            </a:r>
            <a:r>
              <a:rPr lang="en-US" dirty="0"/>
              <a:t>forest </a:t>
            </a:r>
            <a:r>
              <a:rPr lang="en-US" dirty="0" smtClean="0"/>
              <a:t>…see… </a:t>
            </a:r>
            <a:r>
              <a:rPr lang="en-US" dirty="0"/>
              <a:t>goat …path… </a:t>
            </a:r>
            <a:r>
              <a:rPr lang="en-US" dirty="0" smtClean="0"/>
              <a:t>jump </a:t>
            </a:r>
            <a:r>
              <a:rPr lang="en-US" dirty="0"/>
              <a:t>…goat …</a:t>
            </a:r>
            <a:r>
              <a:rPr lang="en-US" dirty="0" smtClean="0"/>
              <a:t>kill </a:t>
            </a:r>
            <a:r>
              <a:rPr lang="en-US" dirty="0"/>
              <a:t>…, then </a:t>
            </a:r>
            <a:r>
              <a:rPr lang="en-US" dirty="0" smtClean="0"/>
              <a:t>start… fight… </a:t>
            </a:r>
            <a:r>
              <a:rPr lang="en-US" dirty="0"/>
              <a:t>…decide …eat </a:t>
            </a:r>
            <a:r>
              <a:rPr lang="en-US" dirty="0" smtClean="0"/>
              <a:t>….</a:t>
            </a:r>
          </a:p>
          <a:p>
            <a:pPr marL="0" indent="0">
              <a:buNone/>
            </a:pPr>
            <a:r>
              <a:rPr lang="en-US" dirty="0" smtClean="0"/>
              <a:t>As compared to:</a:t>
            </a:r>
          </a:p>
          <a:p>
            <a:pPr marL="0" indent="0">
              <a:buNone/>
            </a:pPr>
            <a:r>
              <a:rPr lang="en-US" dirty="0" smtClean="0"/>
              <a:t>One … a …a…were  in a.  they (</a:t>
            </a:r>
            <a:r>
              <a:rPr lang="en-US" dirty="0" err="1" smtClean="0"/>
              <a:t>Vpast</a:t>
            </a:r>
            <a:r>
              <a:rPr lang="en-US" dirty="0" smtClean="0"/>
              <a:t>) a ….. on the …they (</a:t>
            </a:r>
            <a:r>
              <a:rPr lang="en-US" dirty="0" err="1" smtClean="0"/>
              <a:t>Vpast</a:t>
            </a:r>
            <a:r>
              <a:rPr lang="en-US" dirty="0" smtClean="0"/>
              <a:t>) on the …. and (</a:t>
            </a:r>
            <a:r>
              <a:rPr lang="en-US" dirty="0" err="1" smtClean="0"/>
              <a:t>Vpast</a:t>
            </a:r>
            <a:r>
              <a:rPr lang="en-US" dirty="0" smtClean="0"/>
              <a:t>) it, (</a:t>
            </a:r>
            <a:r>
              <a:rPr lang="en-US" dirty="0" err="1" smtClean="0"/>
              <a:t>Vpast</a:t>
            </a:r>
            <a:r>
              <a:rPr lang="en-US" dirty="0" smtClean="0"/>
              <a:t>) (</a:t>
            </a:r>
            <a:r>
              <a:rPr lang="en-US" dirty="0" err="1" smtClean="0"/>
              <a:t>Ving</a:t>
            </a:r>
            <a:r>
              <a:rPr lang="en-US" dirty="0" smtClean="0"/>
              <a:t>) to (</a:t>
            </a:r>
            <a:r>
              <a:rPr lang="en-US" dirty="0" err="1" smtClean="0"/>
              <a:t>Vbase</a:t>
            </a:r>
            <a:r>
              <a:rPr lang="en-US" dirty="0" smtClean="0"/>
              <a:t> form) who would (</a:t>
            </a:r>
            <a:r>
              <a:rPr lang="en-US" dirty="0" err="1" smtClean="0"/>
              <a:t>Vbase</a:t>
            </a:r>
            <a:r>
              <a:rPr lang="en-US" dirty="0" smtClean="0"/>
              <a:t> form) it.</a:t>
            </a:r>
            <a:endParaRPr lang="en-GB" dirty="0"/>
          </a:p>
          <a:p>
            <a:endParaRPr lang="en-GB" dirty="0"/>
          </a:p>
        </p:txBody>
      </p:sp>
    </p:spTree>
    <p:extLst>
      <p:ext uri="{BB962C8B-B14F-4D97-AF65-F5344CB8AC3E}">
        <p14:creationId xmlns:p14="http://schemas.microsoft.com/office/powerpoint/2010/main" val="38868616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Bottom line: </a:t>
            </a:r>
            <a:endParaRPr lang="en-US"/>
          </a:p>
        </p:txBody>
      </p:sp>
      <p:sp>
        <p:nvSpPr>
          <p:cNvPr id="3" name="Content Placeholder 2"/>
          <p:cNvSpPr>
            <a:spLocks noGrp="1"/>
          </p:cNvSpPr>
          <p:nvPr>
            <p:ph idx="1"/>
          </p:nvPr>
        </p:nvSpPr>
        <p:spPr>
          <a:xfrm>
            <a:off x="533400" y="2438400"/>
            <a:ext cx="8229600" cy="3687763"/>
          </a:xfrm>
        </p:spPr>
        <p:txBody>
          <a:bodyPr/>
          <a:lstStyle/>
          <a:p>
            <a:r>
              <a:rPr lang="en-US" smtClean="0"/>
              <a:t>Vocabulary is probably THE most important component of language proficiency to learn for comprehension…</a:t>
            </a:r>
          </a:p>
          <a:p>
            <a:r>
              <a:rPr lang="en-US" smtClean="0"/>
              <a:t>… and even more so for production. </a:t>
            </a:r>
          </a:p>
        </p:txBody>
      </p:sp>
    </p:spTree>
    <p:extLst>
      <p:ext uri="{BB962C8B-B14F-4D97-AF65-F5344CB8AC3E}">
        <p14:creationId xmlns:p14="http://schemas.microsoft.com/office/powerpoint/2010/main" val="2769530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BUT </a:t>
            </a:r>
            <a:endParaRPr lang="en-GB"/>
          </a:p>
        </p:txBody>
      </p:sp>
      <p:sp>
        <p:nvSpPr>
          <p:cNvPr id="3" name="Content Placeholder 2"/>
          <p:cNvSpPr>
            <a:spLocks noGrp="1"/>
          </p:cNvSpPr>
          <p:nvPr>
            <p:ph idx="1"/>
          </p:nvPr>
        </p:nvSpPr>
        <p:spPr>
          <a:xfrm>
            <a:off x="457200" y="2438400"/>
            <a:ext cx="8229600" cy="3687763"/>
          </a:xfrm>
        </p:spPr>
        <p:txBody>
          <a:bodyPr/>
          <a:lstStyle/>
          <a:p>
            <a:r>
              <a:rPr lang="en-GB"/>
              <a:t>How much time do teachers spend talking about grammar in lessons? </a:t>
            </a:r>
            <a:r>
              <a:rPr lang="en-GB" smtClean="0"/>
              <a:t> Vocabulary</a:t>
            </a:r>
            <a:r>
              <a:rPr lang="en-GB"/>
              <a:t>?</a:t>
            </a:r>
          </a:p>
          <a:p>
            <a:r>
              <a:rPr lang="en-US" smtClean="0"/>
              <a:t>How much space in workbooks is occupied by grammar exercises? Vocabulary?</a:t>
            </a:r>
            <a:endParaRPr lang="en-GB"/>
          </a:p>
        </p:txBody>
      </p:sp>
    </p:spTree>
    <p:extLst>
      <p:ext uri="{BB962C8B-B14F-4D97-AF65-F5344CB8AC3E}">
        <p14:creationId xmlns:p14="http://schemas.microsoft.com/office/powerpoint/2010/main" val="34226911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4. How much vocabulary do students need to know?</a:t>
            </a:r>
            <a:endParaRPr lang="en-US"/>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60065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Reviewing terminology</a:t>
            </a:r>
            <a:endParaRPr lang="en-GB"/>
          </a:p>
        </p:txBody>
      </p:sp>
      <p:sp>
        <p:nvSpPr>
          <p:cNvPr id="3" name="Content Placeholder 2"/>
          <p:cNvSpPr>
            <a:spLocks noGrp="1"/>
          </p:cNvSpPr>
          <p:nvPr>
            <p:ph idx="1"/>
          </p:nvPr>
        </p:nvSpPr>
        <p:spPr/>
        <p:txBody>
          <a:bodyPr>
            <a:normAutofit/>
          </a:bodyPr>
          <a:lstStyle/>
          <a:p>
            <a:pPr algn="ctr"/>
            <a:r>
              <a:rPr lang="en-US" dirty="0" smtClean="0"/>
              <a:t>word</a:t>
            </a:r>
          </a:p>
          <a:p>
            <a:pPr algn="ctr"/>
            <a:r>
              <a:rPr lang="en-US" dirty="0" smtClean="0"/>
              <a:t>lexeme</a:t>
            </a:r>
          </a:p>
          <a:p>
            <a:pPr algn="ctr"/>
            <a:r>
              <a:rPr lang="en-US" dirty="0" smtClean="0"/>
              <a:t>morpheme</a:t>
            </a:r>
          </a:p>
          <a:p>
            <a:pPr algn="ctr"/>
            <a:r>
              <a:rPr lang="en-US" dirty="0" smtClean="0"/>
              <a:t>denotation</a:t>
            </a:r>
          </a:p>
          <a:p>
            <a:pPr algn="ctr"/>
            <a:r>
              <a:rPr lang="en-US" dirty="0" smtClean="0"/>
              <a:t>connotation</a:t>
            </a:r>
          </a:p>
          <a:p>
            <a:pPr algn="ctr"/>
            <a:r>
              <a:rPr lang="en-US" dirty="0" smtClean="0"/>
              <a:t>collocation </a:t>
            </a:r>
          </a:p>
        </p:txBody>
      </p:sp>
    </p:spTree>
    <p:extLst>
      <p:ext uri="{BB962C8B-B14F-4D97-AF65-F5344CB8AC3E}">
        <p14:creationId xmlns:p14="http://schemas.microsoft.com/office/powerpoint/2010/main" val="159209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388" y="274638"/>
            <a:ext cx="8964612" cy="1570037"/>
          </a:xfrm>
        </p:spPr>
        <p:txBody>
          <a:bodyPr>
            <a:normAutofit fontScale="90000"/>
          </a:bodyPr>
          <a:lstStyle/>
          <a:p>
            <a:pPr marL="838200" indent="-838200"/>
            <a:r>
              <a:rPr lang="en-US" smtClean="0"/>
              <a:t>How much vocabulary (%) do you need to know in order to understand a text?</a:t>
            </a:r>
            <a:endParaRPr lang="en-US"/>
          </a:p>
        </p:txBody>
      </p:sp>
      <p:sp>
        <p:nvSpPr>
          <p:cNvPr id="4099" name="Rectangle 3"/>
          <p:cNvSpPr>
            <a:spLocks noGrp="1" noChangeArrowheads="1"/>
          </p:cNvSpPr>
          <p:nvPr>
            <p:ph idx="1"/>
          </p:nvPr>
        </p:nvSpPr>
        <p:spPr>
          <a:xfrm>
            <a:off x="381000" y="2332038"/>
            <a:ext cx="8229600" cy="3078162"/>
          </a:xfrm>
        </p:spPr>
        <p:txBody>
          <a:bodyPr/>
          <a:lstStyle/>
          <a:p>
            <a:pPr>
              <a:lnSpc>
                <a:spcPct val="90000"/>
              </a:lnSpc>
            </a:pPr>
            <a:r>
              <a:rPr lang="en-US" sz="2800" dirty="0" smtClean="0"/>
              <a:t>What would you guess?  80%? 85%? 90%? 95%?</a:t>
            </a:r>
          </a:p>
        </p:txBody>
      </p:sp>
      <p:sp>
        <p:nvSpPr>
          <p:cNvPr id="4" name="Slide Number Placeholder 5"/>
          <p:cNvSpPr>
            <a:spLocks noGrp="1"/>
          </p:cNvSpPr>
          <p:nvPr>
            <p:ph type="sldNum" sz="quarter" idx="12"/>
          </p:nvPr>
        </p:nvSpPr>
        <p:spPr/>
        <p:txBody>
          <a:bodyPr/>
          <a:lstStyle/>
          <a:p>
            <a:fld id="{E07786D7-9B6C-415D-A8FC-AD4896386EDE}" type="slidenum">
              <a:rPr lang="he-IL"/>
              <a:pPr/>
              <a:t>30</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he-IL" dirty="0"/>
          </a:p>
        </p:txBody>
      </p:sp>
      <p:sp>
        <p:nvSpPr>
          <p:cNvPr id="3" name="Content Placeholder 2"/>
          <p:cNvSpPr>
            <a:spLocks noGrp="1"/>
          </p:cNvSpPr>
          <p:nvPr>
            <p:ph idx="1"/>
          </p:nvPr>
        </p:nvSpPr>
        <p:spPr/>
        <p:txBody>
          <a:bodyPr/>
          <a:lstStyle/>
          <a:p>
            <a:pPr>
              <a:lnSpc>
                <a:spcPct val="90000"/>
              </a:lnSpc>
            </a:pPr>
            <a:r>
              <a:rPr lang="en-US" dirty="0"/>
              <a:t>Answer: readers probably need to understand 95-98% of a text in order to understand the main gist…  </a:t>
            </a:r>
          </a:p>
          <a:p>
            <a:pPr>
              <a:lnSpc>
                <a:spcPct val="90000"/>
              </a:lnSpc>
            </a:pPr>
            <a:r>
              <a:rPr lang="en-US" dirty="0"/>
              <a:t>… and in order to guess the rest from context (Schmitt, 2008).</a:t>
            </a:r>
          </a:p>
          <a:p>
            <a:pPr>
              <a:lnSpc>
                <a:spcPct val="90000"/>
              </a:lnSpc>
            </a:pPr>
            <a:r>
              <a:rPr lang="en-US" dirty="0"/>
              <a:t>Let’s try it </a:t>
            </a:r>
            <a:r>
              <a:rPr lang="en-US" dirty="0" smtClean="0"/>
              <a:t>out.</a:t>
            </a:r>
            <a:endParaRPr lang="en-US" dirty="0"/>
          </a:p>
          <a:p>
            <a:endParaRPr lang="he-IL" dirty="0"/>
          </a:p>
        </p:txBody>
      </p:sp>
    </p:spTree>
    <p:extLst>
      <p:ext uri="{BB962C8B-B14F-4D97-AF65-F5344CB8AC3E}">
        <p14:creationId xmlns:p14="http://schemas.microsoft.com/office/powerpoint/2010/main" val="16123810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457200" y="274638"/>
            <a:ext cx="8229600" cy="1630362"/>
          </a:xfrm>
        </p:spPr>
        <p:txBody>
          <a:bodyPr>
            <a:normAutofit fontScale="90000"/>
          </a:bodyPr>
          <a:lstStyle/>
          <a:p>
            <a:r>
              <a:rPr lang="en-US" dirty="0"/>
              <a:t>Extract </a:t>
            </a:r>
            <a:r>
              <a:rPr lang="en-US" dirty="0" smtClean="0"/>
              <a:t>from a speech by Obama:</a:t>
            </a:r>
            <a:br>
              <a:rPr lang="en-US" dirty="0" smtClean="0"/>
            </a:br>
            <a:r>
              <a:rPr lang="en-US" dirty="0" smtClean="0"/>
              <a:t>Can you say what he is talking about? What the missing items are?</a:t>
            </a:r>
            <a:endParaRPr lang="en-US" dirty="0"/>
          </a:p>
        </p:txBody>
      </p:sp>
      <p:sp>
        <p:nvSpPr>
          <p:cNvPr id="248835" name="Rectangle 3"/>
          <p:cNvSpPr>
            <a:spLocks noGrp="1" noChangeArrowheads="1"/>
          </p:cNvSpPr>
          <p:nvPr>
            <p:ph type="body" idx="1"/>
          </p:nvPr>
        </p:nvSpPr>
        <p:spPr>
          <a:xfrm>
            <a:off x="457200" y="2332037"/>
            <a:ext cx="8229600" cy="4525963"/>
          </a:xfrm>
        </p:spPr>
        <p:txBody>
          <a:bodyPr>
            <a:normAutofit/>
          </a:bodyPr>
          <a:lstStyle/>
          <a:p>
            <a:r>
              <a:rPr lang="en-US" dirty="0"/>
              <a:t>That is the work we began last year. Since the day I took office, we renewed  our focus on the __________  who __________  our nation. We have made substantial __________  in our homeland __________  and  disrupted  _________ that threatened to take American </a:t>
            </a:r>
            <a:r>
              <a:rPr lang="en-US" dirty="0" smtClean="0"/>
              <a:t>____________.</a:t>
            </a:r>
          </a:p>
          <a:p>
            <a:r>
              <a:rPr lang="en-US" dirty="0" smtClean="0"/>
              <a:t>(86%)</a:t>
            </a:r>
            <a:endParaRPr lang="en-US" dirty="0"/>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32</a:t>
            </a:fld>
            <a:endParaRPr lang="en-GB"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US" dirty="0" smtClean="0"/>
              <a:t>And now? (95%)</a:t>
            </a:r>
            <a:endParaRPr lang="en-US" dirty="0"/>
          </a:p>
        </p:txBody>
      </p:sp>
      <p:sp>
        <p:nvSpPr>
          <p:cNvPr id="250883" name="Rectangle 3"/>
          <p:cNvSpPr>
            <a:spLocks noGrp="1" noChangeArrowheads="1"/>
          </p:cNvSpPr>
          <p:nvPr>
            <p:ph type="body" idx="1"/>
          </p:nvPr>
        </p:nvSpPr>
        <p:spPr/>
        <p:txBody>
          <a:bodyPr>
            <a:normAutofit/>
          </a:bodyPr>
          <a:lstStyle/>
          <a:p>
            <a:r>
              <a:rPr lang="en-US"/>
              <a:t>That is the work we began last year. Since the day I took office, we renewed our focus on the _________ who threaten our nation. We have made substantial __________ in our homeland security and disrupted plots that threatened to take American lives</a:t>
            </a:r>
            <a:r>
              <a:rPr lang="en-US" smtClean="0"/>
              <a:t>.</a:t>
            </a:r>
          </a:p>
          <a:p>
            <a:r>
              <a:rPr lang="en-US" smtClean="0"/>
              <a:t>(95%)</a:t>
            </a:r>
            <a:endParaRPr lang="en-US"/>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33</a:t>
            </a:fld>
            <a:endParaRPr lang="en-GB"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endParaRPr lang="en-US"/>
          </a:p>
        </p:txBody>
      </p:sp>
      <p:sp>
        <p:nvSpPr>
          <p:cNvPr id="251907" name="Rectangle 3"/>
          <p:cNvSpPr>
            <a:spLocks noGrp="1" noChangeArrowheads="1"/>
          </p:cNvSpPr>
          <p:nvPr>
            <p:ph type="body" idx="1"/>
          </p:nvPr>
        </p:nvSpPr>
        <p:spPr/>
        <p:txBody>
          <a:bodyPr/>
          <a:lstStyle/>
          <a:p>
            <a:r>
              <a:rPr lang="en-US"/>
              <a:t>That is the work we began last year. Since the day I took office, we renewed our focus on the </a:t>
            </a:r>
            <a:r>
              <a:rPr lang="en-US" u="sng"/>
              <a:t>terrorists</a:t>
            </a:r>
            <a:r>
              <a:rPr lang="en-US"/>
              <a:t> who threaten our nation. We have made substantial </a:t>
            </a:r>
            <a:r>
              <a:rPr lang="en-US" u="sng"/>
              <a:t>investments</a:t>
            </a:r>
            <a:r>
              <a:rPr lang="en-US"/>
              <a:t> in our homeland security and disrupted plots that threatened to take American lives.</a:t>
            </a:r>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34</a:t>
            </a:fld>
            <a:endParaRPr lang="en-GB"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a:p>
        </p:txBody>
      </p:sp>
      <p:sp>
        <p:nvSpPr>
          <p:cNvPr id="3" name="Content Placeholder 2"/>
          <p:cNvSpPr>
            <a:spLocks noGrp="1"/>
          </p:cNvSpPr>
          <p:nvPr>
            <p:ph idx="1"/>
          </p:nvPr>
        </p:nvSpPr>
        <p:spPr>
          <a:xfrm>
            <a:off x="457200" y="2362200"/>
            <a:ext cx="8229600" cy="3763963"/>
          </a:xfrm>
        </p:spPr>
        <p:txBody>
          <a:bodyPr/>
          <a:lstStyle/>
          <a:p>
            <a:r>
              <a:rPr lang="en-US" dirty="0" smtClean="0"/>
              <a:t>With 85% of the text unknown, it is difficult to get the gist.</a:t>
            </a:r>
          </a:p>
          <a:p>
            <a:r>
              <a:rPr lang="en-US" dirty="0" smtClean="0"/>
              <a:t>Even with 95% we cannot be sure of guessing unknown words correctly.</a:t>
            </a:r>
            <a:endParaRPr lang="en-US" dirty="0"/>
          </a:p>
        </p:txBody>
      </p:sp>
    </p:spTree>
    <p:extLst>
      <p:ext uri="{BB962C8B-B14F-4D97-AF65-F5344CB8AC3E}">
        <p14:creationId xmlns:p14="http://schemas.microsoft.com/office/powerpoint/2010/main" val="27759409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mtClean="0"/>
              <a:t>According to research</a:t>
            </a:r>
            <a:endParaRPr lang="en-US"/>
          </a:p>
        </p:txBody>
      </p:sp>
      <p:sp>
        <p:nvSpPr>
          <p:cNvPr id="3" name="Content Placeholder 2"/>
          <p:cNvSpPr>
            <a:spLocks noGrp="1"/>
          </p:cNvSpPr>
          <p:nvPr>
            <p:ph idx="1"/>
          </p:nvPr>
        </p:nvSpPr>
        <p:spPr>
          <a:xfrm>
            <a:off x="457200" y="1600200"/>
            <a:ext cx="8229600" cy="4648200"/>
          </a:xfrm>
        </p:spPr>
        <p:txBody>
          <a:bodyPr>
            <a:normAutofit/>
          </a:bodyPr>
          <a:lstStyle/>
          <a:p>
            <a:r>
              <a:rPr lang="en-US" dirty="0" smtClean="0"/>
              <a:t>…Students need to know 5,000 – 8,000 vocabulary items families in order to understand an </a:t>
            </a:r>
            <a:r>
              <a:rPr lang="en-US" dirty="0" err="1" smtClean="0"/>
              <a:t>unsimplified</a:t>
            </a:r>
            <a:r>
              <a:rPr lang="en-US" dirty="0" smtClean="0"/>
              <a:t> text (Schmitt, 2008). </a:t>
            </a:r>
          </a:p>
          <a:p>
            <a:pPr>
              <a:lnSpc>
                <a:spcPct val="90000"/>
              </a:lnSpc>
            </a:pPr>
            <a:r>
              <a:rPr lang="en-US" dirty="0" smtClean="0"/>
              <a:t>But it appears that most 4- or 5- point students in 12</a:t>
            </a:r>
            <a:r>
              <a:rPr lang="en-US" baseline="30000" dirty="0" smtClean="0"/>
              <a:t>th</a:t>
            </a:r>
            <a:r>
              <a:rPr lang="en-US" dirty="0" smtClean="0"/>
              <a:t> grade know about 3000.</a:t>
            </a:r>
          </a:p>
          <a:p>
            <a:pPr>
              <a:lnSpc>
                <a:spcPct val="90000"/>
              </a:lnSpc>
            </a:pPr>
            <a:r>
              <a:rPr lang="en-US" sz="3600" dirty="0" smtClean="0"/>
              <a:t>Hence - d</a:t>
            </a:r>
            <a:r>
              <a:rPr lang="en-US" dirty="0" smtClean="0"/>
              <a:t>ifficulty with the </a:t>
            </a:r>
            <a:r>
              <a:rPr lang="en-US" dirty="0" err="1" smtClean="0"/>
              <a:t>Bagrut</a:t>
            </a:r>
            <a:r>
              <a:rPr lang="en-US" dirty="0" smtClean="0"/>
              <a:t> reading texts (60% of the grade</a:t>
            </a:r>
            <a:r>
              <a:rPr lang="en-US" dirty="0" smtClean="0"/>
              <a:t>). </a:t>
            </a:r>
            <a:endParaRPr lang="en-US" dirty="0" smtClean="0"/>
          </a:p>
          <a:p>
            <a:pPr>
              <a:lnSpc>
                <a:spcPct val="90000"/>
              </a:lnSpc>
            </a:pPr>
            <a:r>
              <a:rPr lang="en-US" dirty="0" smtClean="0"/>
              <a:t>What can be done?</a:t>
            </a:r>
          </a:p>
          <a:p>
            <a:endParaRPr lang="en-US" dirty="0"/>
          </a:p>
        </p:txBody>
      </p:sp>
    </p:spTree>
    <p:extLst>
      <p:ext uri="{BB962C8B-B14F-4D97-AF65-F5344CB8AC3E}">
        <p14:creationId xmlns:p14="http://schemas.microsoft.com/office/powerpoint/2010/main" val="7439373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dirty="0" smtClean="0"/>
              <a:t>5. Vocabulary in the Israeli curriculum and materials</a:t>
            </a:r>
            <a:endParaRPr lang="en-US" dirty="0"/>
          </a:p>
        </p:txBody>
      </p:sp>
    </p:spTree>
    <p:extLst>
      <p:ext uri="{BB962C8B-B14F-4D97-AF65-F5344CB8AC3E}">
        <p14:creationId xmlns:p14="http://schemas.microsoft.com/office/powerpoint/2010/main" val="24391538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Goals of the vocabulary component in the curriculum</a:t>
            </a:r>
            <a:endParaRPr lang="en-US" dirty="0"/>
          </a:p>
        </p:txBody>
      </p:sp>
      <p:sp>
        <p:nvSpPr>
          <p:cNvPr id="25603" name="Content Placeholder 2"/>
          <p:cNvSpPr>
            <a:spLocks noGrp="1"/>
          </p:cNvSpPr>
          <p:nvPr>
            <p:ph idx="1"/>
          </p:nvPr>
        </p:nvSpPr>
        <p:spPr>
          <a:xfrm>
            <a:off x="457200" y="2362200"/>
            <a:ext cx="8229600" cy="3763963"/>
          </a:xfrm>
        </p:spPr>
        <p:txBody>
          <a:bodyPr/>
          <a:lstStyle/>
          <a:p>
            <a:pPr marL="514350" indent="-514350">
              <a:buFont typeface="Calibri" panose="020F0502020204030204" pitchFamily="34" charset="0"/>
              <a:buAutoNum type="arabicPeriod"/>
            </a:pPr>
            <a:r>
              <a:rPr lang="en-US" altLang="en-US" dirty="0" smtClean="0"/>
              <a:t>Quantity: To make sure that enough vocabulary is taught (i.e. a minimum number of items for each level);</a:t>
            </a:r>
          </a:p>
          <a:p>
            <a:pPr marL="514350" indent="-514350">
              <a:buFont typeface="Calibri" panose="020F0502020204030204" pitchFamily="34" charset="0"/>
              <a:buAutoNum type="arabicPeriod"/>
            </a:pPr>
            <a:r>
              <a:rPr lang="en-US" altLang="en-US" dirty="0" smtClean="0"/>
              <a:t>Selection: To make sure that the most important items are covered at elementary and intermediate levels. </a:t>
            </a:r>
          </a:p>
        </p:txBody>
      </p:sp>
    </p:spTree>
    <p:extLst>
      <p:ext uri="{BB962C8B-B14F-4D97-AF65-F5344CB8AC3E}">
        <p14:creationId xmlns:p14="http://schemas.microsoft.com/office/powerpoint/2010/main" val="1711189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Quantity </a:t>
            </a:r>
            <a:endParaRPr lang="en-US" dirty="0"/>
          </a:p>
        </p:txBody>
      </p:sp>
      <p:sp>
        <p:nvSpPr>
          <p:cNvPr id="3" name="Content Placeholder 2"/>
          <p:cNvSpPr>
            <a:spLocks noGrp="1"/>
          </p:cNvSpPr>
          <p:nvPr>
            <p:ph idx="1"/>
          </p:nvPr>
        </p:nvSpPr>
        <p:spPr>
          <a:xfrm>
            <a:off x="457200" y="1981200"/>
            <a:ext cx="8229600" cy="4144963"/>
          </a:xfrm>
        </p:spPr>
        <p:txBody>
          <a:bodyPr>
            <a:normAutofit/>
          </a:bodyPr>
          <a:lstStyle/>
          <a:p>
            <a:r>
              <a:rPr lang="en-US" dirty="0" smtClean="0"/>
              <a:t>By the end of 6</a:t>
            </a:r>
            <a:r>
              <a:rPr lang="en-US" baseline="30000" dirty="0" smtClean="0"/>
              <a:t>th</a:t>
            </a:r>
            <a:r>
              <a:rPr lang="en-US" dirty="0" smtClean="0"/>
              <a:t> grade: 1200 items</a:t>
            </a:r>
          </a:p>
          <a:p>
            <a:r>
              <a:rPr lang="en-US" dirty="0" smtClean="0"/>
              <a:t>By the end of 9</a:t>
            </a:r>
            <a:r>
              <a:rPr lang="en-US" baseline="30000" dirty="0" smtClean="0"/>
              <a:t>th</a:t>
            </a:r>
            <a:r>
              <a:rPr lang="en-US" dirty="0" smtClean="0"/>
              <a:t> grade, another 2000: 3200 items altogether</a:t>
            </a:r>
          </a:p>
          <a:p>
            <a:r>
              <a:rPr lang="en-US" dirty="0" smtClean="0"/>
              <a:t>By the end of 12</a:t>
            </a:r>
            <a:r>
              <a:rPr lang="en-US" baseline="30000" dirty="0" smtClean="0"/>
              <a:t>th</a:t>
            </a:r>
            <a:r>
              <a:rPr lang="en-US" dirty="0" smtClean="0"/>
              <a:t> grade, another 2200: 5400 items altogether</a:t>
            </a:r>
          </a:p>
        </p:txBody>
      </p:sp>
    </p:spTree>
    <p:extLst>
      <p:ext uri="{BB962C8B-B14F-4D97-AF65-F5344CB8AC3E}">
        <p14:creationId xmlns:p14="http://schemas.microsoft.com/office/powerpoint/2010/main" val="4083138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Defining </a:t>
            </a:r>
            <a:r>
              <a:rPr lang="en-GB" b="1" i="1" dirty="0" smtClean="0"/>
              <a:t>vocabulary</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The </a:t>
            </a:r>
            <a:r>
              <a:rPr lang="en-GB" dirty="0"/>
              <a:t>lexical items of a language; including words and lexical chunks, but not grammatical items. </a:t>
            </a:r>
          </a:p>
          <a:p>
            <a:pPr marL="0" indent="0">
              <a:buNone/>
            </a:pPr>
            <a:r>
              <a:rPr lang="en-US" dirty="0"/>
              <a:t>Lexical words, composed of one </a:t>
            </a:r>
            <a:r>
              <a:rPr lang="en-US" dirty="0" smtClean="0"/>
              <a:t>morpheme </a:t>
            </a:r>
          </a:p>
          <a:p>
            <a:pPr marL="0" indent="0">
              <a:buNone/>
            </a:pPr>
            <a:r>
              <a:rPr lang="en-US" i="1" dirty="0" smtClean="0">
                <a:solidFill>
                  <a:srgbClr val="FF0000"/>
                </a:solidFill>
              </a:rPr>
              <a:t>big, man</a:t>
            </a:r>
            <a:r>
              <a:rPr lang="en-US" i="1" dirty="0" smtClean="0"/>
              <a:t> </a:t>
            </a:r>
          </a:p>
          <a:p>
            <a:pPr marL="0" indent="0">
              <a:buNone/>
            </a:pPr>
            <a:r>
              <a:rPr lang="en-US" dirty="0" smtClean="0"/>
              <a:t>or </a:t>
            </a:r>
            <a:r>
              <a:rPr lang="en-US" dirty="0"/>
              <a:t>more than one </a:t>
            </a:r>
            <a:endParaRPr lang="en-US" dirty="0" smtClean="0"/>
          </a:p>
          <a:p>
            <a:pPr marL="0" indent="0">
              <a:buNone/>
            </a:pPr>
            <a:r>
              <a:rPr lang="en-US" i="1" dirty="0" smtClean="0">
                <a:solidFill>
                  <a:srgbClr val="FF0000"/>
                </a:solidFill>
              </a:rPr>
              <a:t>going, beautiful</a:t>
            </a:r>
          </a:p>
          <a:p>
            <a:pPr marL="0" indent="0">
              <a:buNone/>
            </a:pPr>
            <a:r>
              <a:rPr lang="en-US" dirty="0" smtClean="0"/>
              <a:t>lexical </a:t>
            </a:r>
            <a:r>
              <a:rPr lang="en-US" dirty="0"/>
              <a:t>chunks (also called lexical phrases, </a:t>
            </a:r>
            <a:r>
              <a:rPr lang="en-US" dirty="0" smtClean="0"/>
              <a:t>phrasal expressions, memorized </a:t>
            </a:r>
            <a:r>
              <a:rPr lang="en-US" dirty="0"/>
              <a:t>sequences, formulaic </a:t>
            </a:r>
            <a:r>
              <a:rPr lang="en-US" dirty="0" smtClean="0"/>
              <a:t>utterances, idioms </a:t>
            </a:r>
            <a:r>
              <a:rPr lang="en-US" dirty="0"/>
              <a:t>etc.)may take the form of:</a:t>
            </a:r>
            <a:endParaRPr lang="en-GB" dirty="0"/>
          </a:p>
          <a:p>
            <a:endParaRPr lang="en-GB" dirty="0"/>
          </a:p>
        </p:txBody>
      </p:sp>
    </p:spTree>
    <p:extLst>
      <p:ext uri="{BB962C8B-B14F-4D97-AF65-F5344CB8AC3E}">
        <p14:creationId xmlns:p14="http://schemas.microsoft.com/office/powerpoint/2010/main" val="8609870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5326205"/>
              </p:ext>
            </p:extLst>
          </p:nvPr>
        </p:nvGraphicFramePr>
        <p:xfrm>
          <a:off x="457200" y="1600200"/>
          <a:ext cx="8229600" cy="3886200"/>
        </p:xfrm>
        <a:graphic>
          <a:graphicData uri="http://schemas.openxmlformats.org/drawingml/2006/table">
            <a:tbl>
              <a:tblPr rtl="1" firstRow="1" bandRow="1">
                <a:tableStyleId>{2D5ABB26-0587-4C30-8999-92F81FD0307C}</a:tableStyleId>
              </a:tblPr>
              <a:tblGrid>
                <a:gridCol w="2057400"/>
                <a:gridCol w="2057400"/>
                <a:gridCol w="2057400"/>
                <a:gridCol w="2057400"/>
              </a:tblGrid>
              <a:tr h="1295400">
                <a:tc>
                  <a:txBody>
                    <a:bodyPr/>
                    <a:lstStyle/>
                    <a:p>
                      <a:pPr algn="ctr" rtl="0"/>
                      <a:endParaRPr lang="en-US" b="1" dirty="0" smtClean="0"/>
                    </a:p>
                    <a:p>
                      <a:pPr algn="ctr" rtl="0"/>
                      <a:r>
                        <a:rPr lang="en-US" b="1" dirty="0" smtClean="0"/>
                        <a:t>Proficiency</a:t>
                      </a:r>
                      <a:endParaRPr lang="he-IL" b="1"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b="1" dirty="0" smtClean="0"/>
                    </a:p>
                    <a:p>
                      <a:pPr algn="ctr" rtl="0"/>
                      <a:r>
                        <a:rPr lang="en-US" b="1" dirty="0" smtClean="0"/>
                        <a:t>Intermediate</a:t>
                      </a:r>
                      <a:endParaRPr lang="he-IL" b="1"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b="1" dirty="0" smtClean="0"/>
                    </a:p>
                    <a:p>
                      <a:pPr algn="ctr" rtl="0"/>
                      <a:r>
                        <a:rPr lang="en-US" b="1" dirty="0" smtClean="0"/>
                        <a:t>Foundation</a:t>
                      </a:r>
                      <a:endParaRPr lang="he-IL" b="1"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5400">
                <a:tc>
                  <a:txBody>
                    <a:bodyPr/>
                    <a:lstStyle/>
                    <a:p>
                      <a:pPr algn="ctr" rtl="0"/>
                      <a:endParaRPr lang="en-US" dirty="0" smtClean="0"/>
                    </a:p>
                    <a:p>
                      <a:pPr algn="ctr" rtl="0"/>
                      <a:r>
                        <a:rPr lang="en-US" dirty="0" smtClean="0"/>
                        <a:t>2200 new items</a:t>
                      </a:r>
                    </a:p>
                    <a:p>
                      <a:pPr algn="ctr" rtl="0"/>
                      <a:r>
                        <a:rPr lang="en-US" dirty="0" smtClean="0"/>
                        <a:t>(700-800 a year)</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dirty="0" smtClean="0"/>
                    </a:p>
                    <a:p>
                      <a:pPr algn="ctr" rtl="0"/>
                      <a:r>
                        <a:rPr lang="en-US" dirty="0" smtClean="0"/>
                        <a:t>2000 new items</a:t>
                      </a:r>
                    </a:p>
                    <a:p>
                      <a:pPr algn="ctr" rtl="0"/>
                      <a:r>
                        <a:rPr lang="en-US" dirty="0" smtClean="0"/>
                        <a:t>(600-700 </a:t>
                      </a:r>
                      <a:r>
                        <a:rPr lang="en-US" baseline="0" dirty="0" smtClean="0"/>
                        <a:t> a year)</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dirty="0" smtClean="0"/>
                    </a:p>
                    <a:p>
                      <a:pPr algn="ctr" rtl="0"/>
                      <a:r>
                        <a:rPr lang="en-US" dirty="0" smtClean="0"/>
                        <a:t>1200 new items</a:t>
                      </a:r>
                    </a:p>
                    <a:p>
                      <a:pPr algn="ctr" rtl="0"/>
                      <a:r>
                        <a:rPr lang="en-US" dirty="0" smtClean="0"/>
                        <a:t>(about 400 a year)</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5400">
                <a:tc>
                  <a:txBody>
                    <a:bodyPr/>
                    <a:lstStyle/>
                    <a:p>
                      <a:pPr algn="ctr" rtl="0"/>
                      <a:endParaRPr lang="en-US" dirty="0" smtClean="0"/>
                    </a:p>
                    <a:p>
                      <a:pPr algn="ctr" rtl="0"/>
                      <a:r>
                        <a:rPr lang="en-US" dirty="0" smtClean="0"/>
                        <a:t>5400 items</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dirty="0" smtClean="0"/>
                    </a:p>
                    <a:p>
                      <a:pPr algn="ctr" rtl="0"/>
                      <a:r>
                        <a:rPr lang="en-US" dirty="0" smtClean="0"/>
                        <a:t>3200 items</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dirty="0" smtClean="0"/>
                    </a:p>
                    <a:p>
                      <a:pPr algn="ctr" rtl="0"/>
                      <a:r>
                        <a:rPr lang="en-US" dirty="0" smtClean="0"/>
                        <a:t>1200 items</a:t>
                      </a:r>
                      <a:endParaRPr lang="he-IL"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endParaRPr lang="en-US" dirty="0" smtClean="0"/>
                    </a:p>
                    <a:p>
                      <a:pPr algn="ctr" rtl="0"/>
                      <a:r>
                        <a:rPr lang="en-US" b="1" dirty="0" smtClean="0"/>
                        <a:t>Altogether</a:t>
                      </a:r>
                      <a:endParaRPr lang="he-IL" b="1" dirty="0"/>
                    </a:p>
                  </a:txBody>
                  <a:tcPr marL="137160" marR="137160" marT="137160" marB="1371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429381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So, assuming students learn English in school about 30 weeks a year</a:t>
            </a:r>
            <a:endParaRPr lang="en-US"/>
          </a:p>
        </p:txBody>
      </p:sp>
      <p:sp>
        <p:nvSpPr>
          <p:cNvPr id="3" name="Content Placeholder 2"/>
          <p:cNvSpPr>
            <a:spLocks noGrp="1"/>
          </p:cNvSpPr>
          <p:nvPr>
            <p:ph idx="1"/>
          </p:nvPr>
        </p:nvSpPr>
        <p:spPr/>
        <p:txBody>
          <a:bodyPr>
            <a:normAutofit/>
          </a:bodyPr>
          <a:lstStyle/>
          <a:p>
            <a:pPr marL="0" indent="0">
              <a:buNone/>
            </a:pPr>
            <a:r>
              <a:rPr lang="en-US" dirty="0" smtClean="0"/>
              <a:t>They should be learning…</a:t>
            </a:r>
          </a:p>
          <a:p>
            <a:pPr marL="0" indent="0">
              <a:buNone/>
            </a:pPr>
            <a:r>
              <a:rPr lang="en-US" dirty="0" smtClean="0"/>
              <a:t>… at least 12 new items a week in elementary;</a:t>
            </a:r>
          </a:p>
          <a:p>
            <a:pPr marL="0" indent="0">
              <a:buNone/>
            </a:pPr>
            <a:r>
              <a:rPr lang="en-US" dirty="0" smtClean="0"/>
              <a:t>… at least 20 new items a week in Junior High;</a:t>
            </a:r>
          </a:p>
          <a:p>
            <a:pPr marL="0" indent="0">
              <a:buNone/>
            </a:pPr>
            <a:r>
              <a:rPr lang="en-US" dirty="0" smtClean="0"/>
              <a:t>…at least 30 new items a week in High School.</a:t>
            </a:r>
          </a:p>
          <a:p>
            <a:pPr marL="0" indent="0">
              <a:buNone/>
            </a:pPr>
            <a:r>
              <a:rPr lang="en-US" dirty="0" smtClean="0"/>
              <a:t>Probably in the younger classes, nearly all of these need to be deliberately taught.</a:t>
            </a:r>
          </a:p>
          <a:p>
            <a:pPr marL="0" indent="0">
              <a:buNone/>
            </a:pPr>
            <a:r>
              <a:rPr lang="en-US" dirty="0" smtClean="0"/>
              <a:t>In older classes, some of the responsibility can be taken by the students themselves. </a:t>
            </a:r>
            <a:endParaRPr lang="en-US" dirty="0"/>
          </a:p>
        </p:txBody>
      </p:sp>
    </p:spTree>
    <p:extLst>
      <p:ext uri="{BB962C8B-B14F-4D97-AF65-F5344CB8AC3E}">
        <p14:creationId xmlns:p14="http://schemas.microsoft.com/office/powerpoint/2010/main" val="1980546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2. Selection</a:t>
            </a:r>
            <a:endParaRPr lang="en-US" dirty="0"/>
          </a:p>
        </p:txBody>
      </p:sp>
      <p:sp>
        <p:nvSpPr>
          <p:cNvPr id="29699" name="Content Placeholder 2"/>
          <p:cNvSpPr>
            <a:spLocks noGrp="1"/>
          </p:cNvSpPr>
          <p:nvPr>
            <p:ph idx="1"/>
          </p:nvPr>
        </p:nvSpPr>
        <p:spPr/>
        <p:txBody>
          <a:bodyPr/>
          <a:lstStyle/>
          <a:p>
            <a:r>
              <a:rPr lang="en-US" altLang="en-US" dirty="0" smtClean="0"/>
              <a:t>A core list of items (words and ‘chunks’) that must be taught.</a:t>
            </a:r>
          </a:p>
          <a:p>
            <a:r>
              <a:rPr lang="en-US" altLang="en-US" dirty="0" smtClean="0"/>
              <a:t>About half or less of the total number required according to the table.</a:t>
            </a:r>
          </a:p>
        </p:txBody>
      </p:sp>
    </p:spTree>
    <p:extLst>
      <p:ext uri="{BB962C8B-B14F-4D97-AF65-F5344CB8AC3E}">
        <p14:creationId xmlns:p14="http://schemas.microsoft.com/office/powerpoint/2010/main" val="15423393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a:t>
            </a:r>
            <a:endParaRPr lang="en-US" dirty="0"/>
          </a:p>
        </p:txBody>
      </p:sp>
      <p:sp>
        <p:nvSpPr>
          <p:cNvPr id="3" name="Content Placeholder 2"/>
          <p:cNvSpPr>
            <a:spLocks noGrp="1"/>
          </p:cNvSpPr>
          <p:nvPr>
            <p:ph idx="1"/>
          </p:nvPr>
        </p:nvSpPr>
        <p:spPr/>
        <p:txBody>
          <a:bodyPr/>
          <a:lstStyle/>
          <a:p>
            <a:r>
              <a:rPr lang="en-US" dirty="0" smtClean="0"/>
              <a:t>If you were composing a list of ‘core’ items that are essential for learners of English…</a:t>
            </a:r>
          </a:p>
          <a:p>
            <a:r>
              <a:rPr lang="en-US" dirty="0" smtClean="0"/>
              <a:t>… what would be your criteria?</a:t>
            </a:r>
            <a:endParaRPr lang="en-US" dirty="0"/>
          </a:p>
        </p:txBody>
      </p:sp>
    </p:spTree>
    <p:extLst>
      <p:ext uri="{BB962C8B-B14F-4D97-AF65-F5344CB8AC3E}">
        <p14:creationId xmlns:p14="http://schemas.microsoft.com/office/powerpoint/2010/main" val="24759008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695851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a:t>
            </a:r>
            <a:endParaRPr lang="en-US" dirty="0"/>
          </a:p>
        </p:txBody>
      </p:sp>
      <p:sp>
        <p:nvSpPr>
          <p:cNvPr id="3" name="Content Placeholder 2"/>
          <p:cNvSpPr>
            <a:spLocks noGrp="1"/>
          </p:cNvSpPr>
          <p:nvPr>
            <p:ph idx="1"/>
          </p:nvPr>
        </p:nvSpPr>
        <p:spPr/>
        <p:txBody>
          <a:bodyPr/>
          <a:lstStyle/>
          <a:p>
            <a:r>
              <a:rPr lang="en-US" dirty="0" smtClean="0"/>
              <a:t>How do we know which items are most frequent in the English language? </a:t>
            </a:r>
          </a:p>
          <a:p>
            <a:r>
              <a:rPr lang="en-US" dirty="0" smtClean="0"/>
              <a:t>Intuition? </a:t>
            </a:r>
          </a:p>
          <a:p>
            <a:r>
              <a:rPr lang="en-US" dirty="0" smtClean="0"/>
              <a:t>Research?</a:t>
            </a:r>
            <a:endParaRPr lang="en-US" dirty="0"/>
          </a:p>
        </p:txBody>
      </p:sp>
    </p:spTree>
    <p:extLst>
      <p:ext uri="{BB962C8B-B14F-4D97-AF65-F5344CB8AC3E}">
        <p14:creationId xmlns:p14="http://schemas.microsoft.com/office/powerpoint/2010/main" val="9830844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Intuition</a:t>
            </a:r>
            <a:endParaRPr lang="en-US" dirty="0"/>
          </a:p>
        </p:txBody>
      </p:sp>
      <p:sp>
        <p:nvSpPr>
          <p:cNvPr id="3" name="Content Placeholder 2"/>
          <p:cNvSpPr>
            <a:spLocks noGrp="1"/>
          </p:cNvSpPr>
          <p:nvPr>
            <p:ph idx="1"/>
          </p:nvPr>
        </p:nvSpPr>
        <p:spPr/>
        <p:txBody>
          <a:bodyPr/>
          <a:lstStyle/>
          <a:p>
            <a:r>
              <a:rPr lang="en-US" dirty="0" smtClean="0"/>
              <a:t>Which would you say were the top 10-12 most frequent full verbs in English</a:t>
            </a:r>
          </a:p>
          <a:p>
            <a:r>
              <a:rPr lang="en-US" dirty="0" smtClean="0"/>
              <a:t>(not counting </a:t>
            </a:r>
            <a:r>
              <a:rPr lang="en-US" i="1" dirty="0" smtClean="0"/>
              <a:t>be, do, have, </a:t>
            </a:r>
            <a:r>
              <a:rPr lang="en-US" dirty="0" smtClean="0"/>
              <a:t>modals like </a:t>
            </a:r>
            <a:r>
              <a:rPr lang="en-US" i="1" dirty="0" smtClean="0"/>
              <a:t>can, should, might</a:t>
            </a:r>
            <a:r>
              <a:rPr lang="en-US" dirty="0" smtClean="0"/>
              <a:t>)?</a:t>
            </a:r>
          </a:p>
          <a:p>
            <a:r>
              <a:rPr lang="en-US" dirty="0" smtClean="0"/>
              <a:t>The most common adverbs?</a:t>
            </a:r>
          </a:p>
        </p:txBody>
      </p:sp>
    </p:spTree>
    <p:extLst>
      <p:ext uri="{BB962C8B-B14F-4D97-AF65-F5344CB8AC3E}">
        <p14:creationId xmlns:p14="http://schemas.microsoft.com/office/powerpoint/2010/main" val="32503888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According to research</a:t>
            </a:r>
            <a:endParaRPr lang="en-US" dirty="0"/>
          </a:p>
        </p:txBody>
      </p:sp>
      <p:sp>
        <p:nvSpPr>
          <p:cNvPr id="3" name="Content Placeholder 2"/>
          <p:cNvSpPr>
            <a:spLocks noGrp="1"/>
          </p:cNvSpPr>
          <p:nvPr>
            <p:ph idx="1"/>
          </p:nvPr>
        </p:nvSpPr>
        <p:spPr/>
        <p:txBody>
          <a:bodyPr/>
          <a:lstStyle/>
          <a:p>
            <a:r>
              <a:rPr lang="en-US" dirty="0" smtClean="0"/>
              <a:t>The most common verbs:</a:t>
            </a:r>
          </a:p>
          <a:p>
            <a:pPr>
              <a:lnSpc>
                <a:spcPct val="90000"/>
              </a:lnSpc>
            </a:pPr>
            <a:r>
              <a:rPr lang="en-US" i="1" dirty="0"/>
              <a:t>say		go		get		make</a:t>
            </a:r>
          </a:p>
          <a:p>
            <a:pPr>
              <a:lnSpc>
                <a:spcPct val="90000"/>
              </a:lnSpc>
            </a:pPr>
            <a:r>
              <a:rPr lang="en-US" i="1" dirty="0"/>
              <a:t>see		know		take		think</a:t>
            </a:r>
          </a:p>
          <a:p>
            <a:pPr>
              <a:lnSpc>
                <a:spcPct val="90000"/>
              </a:lnSpc>
            </a:pPr>
            <a:r>
              <a:rPr lang="en-US" i="1" dirty="0"/>
              <a:t>come		give		look		use</a:t>
            </a:r>
          </a:p>
          <a:p>
            <a:r>
              <a:rPr lang="en-US" dirty="0" smtClean="0"/>
              <a:t>The most common adverbs:</a:t>
            </a:r>
          </a:p>
          <a:p>
            <a:r>
              <a:rPr lang="en-US" i="1" dirty="0"/>
              <a:t>so, then, more, now, just, also, well, only, very, </a:t>
            </a:r>
            <a:r>
              <a:rPr lang="en-US" i="1" dirty="0" smtClean="0"/>
              <a:t>even</a:t>
            </a:r>
            <a:endParaRPr lang="en-US" dirty="0"/>
          </a:p>
        </p:txBody>
      </p:sp>
    </p:spTree>
    <p:extLst>
      <p:ext uri="{BB962C8B-B14F-4D97-AF65-F5344CB8AC3E}">
        <p14:creationId xmlns:p14="http://schemas.microsoft.com/office/powerpoint/2010/main" val="15230103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Were your intuitions good?</a:t>
            </a:r>
            <a:endParaRPr lang="en-US" dirty="0"/>
          </a:p>
        </p:txBody>
      </p:sp>
      <p:sp>
        <p:nvSpPr>
          <p:cNvPr id="3" name="Content Placeholder 2"/>
          <p:cNvSpPr>
            <a:spLocks noGrp="1"/>
          </p:cNvSpPr>
          <p:nvPr>
            <p:ph idx="1"/>
          </p:nvPr>
        </p:nvSpPr>
        <p:spPr/>
        <p:txBody>
          <a:bodyPr/>
          <a:lstStyle/>
          <a:p>
            <a:r>
              <a:rPr lang="en-US" dirty="0" smtClean="0"/>
              <a:t>In any case, intuitions need support from:</a:t>
            </a:r>
          </a:p>
          <a:p>
            <a:pPr algn="ctr"/>
            <a:r>
              <a:rPr lang="en-US" dirty="0" smtClean="0"/>
              <a:t>corpora</a:t>
            </a:r>
          </a:p>
          <a:p>
            <a:pPr algn="ctr"/>
            <a:r>
              <a:rPr lang="en-US" dirty="0" smtClean="0"/>
              <a:t>research</a:t>
            </a:r>
          </a:p>
          <a:p>
            <a:pPr algn="ctr"/>
            <a:r>
              <a:rPr lang="en-US" dirty="0" smtClean="0"/>
              <a:t>teacher judgment</a:t>
            </a:r>
            <a:endParaRPr lang="en-US" dirty="0"/>
          </a:p>
        </p:txBody>
      </p:sp>
    </p:spTree>
    <p:extLst>
      <p:ext uri="{BB962C8B-B14F-4D97-AF65-F5344CB8AC3E}">
        <p14:creationId xmlns:p14="http://schemas.microsoft.com/office/powerpoint/2010/main" val="4881116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274638"/>
            <a:ext cx="8458200" cy="1143000"/>
          </a:xfrm>
        </p:spPr>
        <p:txBody>
          <a:bodyPr>
            <a:normAutofit fontScale="90000"/>
          </a:bodyPr>
          <a:lstStyle/>
          <a:p>
            <a:r>
              <a:rPr lang="en-US" altLang="en-US" dirty="0" smtClean="0"/>
              <a:t>Criteria for inclusion in the Curriculum</a:t>
            </a:r>
          </a:p>
        </p:txBody>
      </p:sp>
      <p:sp>
        <p:nvSpPr>
          <p:cNvPr id="3" name="Content Placeholder 2"/>
          <p:cNvSpPr>
            <a:spLocks noGrp="1"/>
          </p:cNvSpPr>
          <p:nvPr>
            <p:ph idx="1"/>
          </p:nvPr>
        </p:nvSpPr>
        <p:spPr>
          <a:xfrm>
            <a:off x="762000" y="1414463"/>
            <a:ext cx="8229600" cy="4525962"/>
          </a:xfrm>
        </p:spPr>
        <p:txBody>
          <a:bodyPr rtlCol="0">
            <a:normAutofit lnSpcReduction="10000"/>
          </a:bodyPr>
          <a:lstStyle/>
          <a:p>
            <a:pPr marL="514350" indent="-514350" fontAlgn="auto">
              <a:spcAft>
                <a:spcPts val="0"/>
              </a:spcAft>
              <a:buFont typeface="+mj-lt"/>
              <a:buAutoNum type="arabicPeriod"/>
              <a:defRPr/>
            </a:pPr>
            <a:r>
              <a:rPr lang="en-US" dirty="0" smtClean="0"/>
              <a:t>Frequency</a:t>
            </a:r>
          </a:p>
          <a:p>
            <a:pPr marL="514350" indent="-514350" fontAlgn="auto">
              <a:spcAft>
                <a:spcPts val="0"/>
              </a:spcAft>
              <a:buFont typeface="+mj-lt"/>
              <a:buAutoNum type="arabicPeriod"/>
              <a:defRPr/>
            </a:pPr>
            <a:r>
              <a:rPr lang="en-US" dirty="0" smtClean="0"/>
              <a:t>Practical usefulness (classroom)</a:t>
            </a:r>
          </a:p>
          <a:p>
            <a:pPr marL="514350" indent="-514350" fontAlgn="auto">
              <a:spcAft>
                <a:spcPts val="0"/>
              </a:spcAft>
              <a:buFont typeface="+mj-lt"/>
              <a:buAutoNum type="arabicPeriod"/>
              <a:defRPr/>
            </a:pPr>
            <a:r>
              <a:rPr lang="en-US" dirty="0" smtClean="0"/>
              <a:t>Relevance</a:t>
            </a:r>
          </a:p>
          <a:p>
            <a:pPr marL="514350" indent="-514350" fontAlgn="auto">
              <a:spcAft>
                <a:spcPts val="0"/>
              </a:spcAft>
              <a:buFont typeface="+mj-lt"/>
              <a:buAutoNum type="arabicPeriod"/>
              <a:defRPr/>
            </a:pPr>
            <a:r>
              <a:rPr lang="en-US" dirty="0" smtClean="0"/>
              <a:t>Easiness</a:t>
            </a:r>
          </a:p>
          <a:p>
            <a:pPr fontAlgn="auto">
              <a:spcAft>
                <a:spcPts val="0"/>
              </a:spcAft>
              <a:defRPr/>
            </a:pPr>
            <a:endParaRPr lang="en-US" dirty="0"/>
          </a:p>
          <a:p>
            <a:pPr fontAlgn="auto">
              <a:spcAft>
                <a:spcPts val="0"/>
              </a:spcAft>
              <a:defRPr/>
            </a:pPr>
            <a:r>
              <a:rPr lang="en-US" dirty="0" smtClean="0"/>
              <a:t>Not necessarily included: </a:t>
            </a:r>
          </a:p>
          <a:p>
            <a:pPr fontAlgn="auto">
              <a:spcAft>
                <a:spcPts val="0"/>
              </a:spcAft>
              <a:defRPr/>
            </a:pPr>
            <a:r>
              <a:rPr lang="en-US" dirty="0" smtClean="0"/>
              <a:t>cognates </a:t>
            </a:r>
          </a:p>
          <a:p>
            <a:pPr fontAlgn="auto">
              <a:spcAft>
                <a:spcPts val="0"/>
              </a:spcAft>
              <a:defRPr/>
            </a:pPr>
            <a:r>
              <a:rPr lang="en-US" dirty="0" smtClean="0"/>
              <a:t>lexical sets</a:t>
            </a:r>
            <a:endParaRPr lang="en-US" dirty="0"/>
          </a:p>
        </p:txBody>
      </p:sp>
    </p:spTree>
    <p:extLst>
      <p:ext uri="{BB962C8B-B14F-4D97-AF65-F5344CB8AC3E}">
        <p14:creationId xmlns:p14="http://schemas.microsoft.com/office/powerpoint/2010/main" val="3267584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a:t>
            </a:r>
            <a:r>
              <a:rPr lang="en-GB" u="sng" dirty="0" smtClean="0"/>
              <a:t>Fixed expressions</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1. Compound words: </a:t>
            </a:r>
          </a:p>
          <a:p>
            <a:pPr marL="0" indent="0">
              <a:buNone/>
            </a:pPr>
            <a:r>
              <a:rPr lang="en-GB" dirty="0" smtClean="0"/>
              <a:t>hyphenated </a:t>
            </a:r>
          </a:p>
          <a:p>
            <a:pPr marL="0" indent="0">
              <a:buNone/>
            </a:pPr>
            <a:r>
              <a:rPr lang="en-GB" i="1" dirty="0" smtClean="0">
                <a:solidFill>
                  <a:srgbClr val="FF0000"/>
                </a:solidFill>
              </a:rPr>
              <a:t>swimming-pool, English-speaking</a:t>
            </a:r>
          </a:p>
          <a:p>
            <a:pPr marL="0" indent="0">
              <a:buNone/>
            </a:pPr>
            <a:r>
              <a:rPr lang="en-GB" dirty="0" smtClean="0"/>
              <a:t> or not</a:t>
            </a:r>
          </a:p>
          <a:p>
            <a:pPr marL="0" indent="0">
              <a:buNone/>
            </a:pPr>
            <a:r>
              <a:rPr lang="en-GB" dirty="0" smtClean="0"/>
              <a:t> </a:t>
            </a:r>
            <a:r>
              <a:rPr lang="en-GB" i="1" dirty="0" smtClean="0">
                <a:solidFill>
                  <a:srgbClr val="FF0000"/>
                </a:solidFill>
              </a:rPr>
              <a:t>bookcase, signpost, backup</a:t>
            </a:r>
          </a:p>
          <a:p>
            <a:pPr marL="0" indent="0">
              <a:buNone/>
            </a:pPr>
            <a:r>
              <a:rPr lang="en-GB" b="1" dirty="0" smtClean="0"/>
              <a:t>2. Phrases </a:t>
            </a:r>
          </a:p>
          <a:p>
            <a:pPr marL="0" indent="0">
              <a:buNone/>
            </a:pPr>
            <a:r>
              <a:rPr lang="en-GB" i="1" dirty="0" smtClean="0">
                <a:solidFill>
                  <a:srgbClr val="FF0000"/>
                </a:solidFill>
              </a:rPr>
              <a:t>strictly speaking, call it a day, in any case</a:t>
            </a:r>
          </a:p>
        </p:txBody>
      </p:sp>
    </p:spTree>
    <p:extLst>
      <p:ext uri="{BB962C8B-B14F-4D97-AF65-F5344CB8AC3E}">
        <p14:creationId xmlns:p14="http://schemas.microsoft.com/office/powerpoint/2010/main" val="6678199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Why not cognates?</a:t>
            </a:r>
          </a:p>
        </p:txBody>
      </p:sp>
      <p:sp>
        <p:nvSpPr>
          <p:cNvPr id="31747" name="Content Placeholder 2"/>
          <p:cNvSpPr>
            <a:spLocks noGrp="1"/>
          </p:cNvSpPr>
          <p:nvPr>
            <p:ph idx="1"/>
          </p:nvPr>
        </p:nvSpPr>
        <p:spPr/>
        <p:txBody>
          <a:bodyPr/>
          <a:lstStyle/>
          <a:p>
            <a:r>
              <a:rPr lang="en-US" altLang="en-US" smtClean="0"/>
              <a:t>Many are not the same for all the students’  L1 (e.g. </a:t>
            </a:r>
            <a:r>
              <a:rPr lang="en-US" altLang="en-US" i="1" u="sng" smtClean="0"/>
              <a:t>banana</a:t>
            </a:r>
            <a:r>
              <a:rPr lang="en-US" altLang="en-US" u="sng" smtClean="0"/>
              <a:t>)</a:t>
            </a:r>
            <a:r>
              <a:rPr lang="en-US" altLang="en-US" smtClean="0"/>
              <a:t>;</a:t>
            </a:r>
          </a:p>
          <a:p>
            <a:r>
              <a:rPr lang="en-US" altLang="en-US" smtClean="0"/>
              <a:t>No consensus as to which are the most important ones;</a:t>
            </a:r>
          </a:p>
          <a:p>
            <a:r>
              <a:rPr lang="en-US" altLang="en-US" smtClean="0"/>
              <a:t>Teachers and materials writers can select their own and include. </a:t>
            </a:r>
          </a:p>
          <a:p>
            <a:endParaRPr lang="en-US" altLang="en-US" smtClean="0"/>
          </a:p>
        </p:txBody>
      </p:sp>
    </p:spTree>
    <p:extLst>
      <p:ext uri="{BB962C8B-B14F-4D97-AF65-F5344CB8AC3E}">
        <p14:creationId xmlns:p14="http://schemas.microsoft.com/office/powerpoint/2010/main" val="42037023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Why not lexical sets?</a:t>
            </a:r>
          </a:p>
        </p:txBody>
      </p:sp>
      <p:sp>
        <p:nvSpPr>
          <p:cNvPr id="32771" name="Content Placeholder 2"/>
          <p:cNvSpPr>
            <a:spLocks noGrp="1"/>
          </p:cNvSpPr>
          <p:nvPr>
            <p:ph idx="1"/>
          </p:nvPr>
        </p:nvSpPr>
        <p:spPr/>
        <p:txBody>
          <a:bodyPr/>
          <a:lstStyle/>
          <a:p>
            <a:r>
              <a:rPr lang="en-US" altLang="en-US" dirty="0" smtClean="0"/>
              <a:t>The research indicates that words that are a list of similar items (colors, clothes, parts of the body) are not learnt well if presented together. </a:t>
            </a:r>
          </a:p>
        </p:txBody>
      </p:sp>
    </p:spTree>
    <p:extLst>
      <p:ext uri="{BB962C8B-B14F-4D97-AF65-F5344CB8AC3E}">
        <p14:creationId xmlns:p14="http://schemas.microsoft.com/office/powerpoint/2010/main" val="9095931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Lexical sets</a:t>
            </a:r>
            <a:endParaRPr lang="he-IL" altLang="en-US" smtClean="0"/>
          </a:p>
        </p:txBody>
      </p:sp>
      <p:sp>
        <p:nvSpPr>
          <p:cNvPr id="34819" name="Content Placeholder 2"/>
          <p:cNvSpPr>
            <a:spLocks noGrp="1"/>
          </p:cNvSpPr>
          <p:nvPr>
            <p:ph idx="1"/>
          </p:nvPr>
        </p:nvSpPr>
        <p:spPr>
          <a:xfrm>
            <a:off x="1485900" y="2457450"/>
            <a:ext cx="6172200" cy="2994025"/>
          </a:xfrm>
        </p:spPr>
        <p:txBody>
          <a:bodyPr/>
          <a:lstStyle/>
          <a:p>
            <a:r>
              <a:rPr lang="en-US" altLang="en-US" dirty="0" smtClean="0"/>
              <a:t>It appears from research that learning items in lexical sets (e.g. names of </a:t>
            </a:r>
            <a:r>
              <a:rPr lang="en-US" altLang="en-US" dirty="0" smtClean="0"/>
              <a:t>colors</a:t>
            </a:r>
            <a:r>
              <a:rPr lang="en-US" altLang="en-US" dirty="0" smtClean="0"/>
              <a:t>, names of animals, parts of the body etc.) do not lead to good learning. </a:t>
            </a:r>
            <a:endParaRPr lang="he-IL" altLang="en-US" dirty="0" smtClean="0"/>
          </a:p>
        </p:txBody>
      </p:sp>
    </p:spTree>
    <p:extLst>
      <p:ext uri="{BB962C8B-B14F-4D97-AF65-F5344CB8AC3E}">
        <p14:creationId xmlns:p14="http://schemas.microsoft.com/office/powerpoint/2010/main" val="9441375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rtlCol="0">
            <a:normAutofit/>
          </a:bodyPr>
          <a:lstStyle/>
          <a:p>
            <a:pPr fontAlgn="auto">
              <a:spcAft>
                <a:spcPts val="0"/>
              </a:spcAft>
              <a:defRPr/>
            </a:pPr>
            <a:r>
              <a:rPr lang="en-GB" sz="2850" dirty="0"/>
              <a:t>Research on learning semantic sets</a:t>
            </a:r>
          </a:p>
        </p:txBody>
      </p:sp>
      <p:sp>
        <p:nvSpPr>
          <p:cNvPr id="46083" name="Rectangle 3"/>
          <p:cNvSpPr>
            <a:spLocks noGrp="1" noChangeArrowheads="1"/>
          </p:cNvSpPr>
          <p:nvPr>
            <p:ph type="body" idx="1"/>
          </p:nvPr>
        </p:nvSpPr>
        <p:spPr>
          <a:xfrm>
            <a:off x="1485900" y="2997200"/>
            <a:ext cx="6172200" cy="2459038"/>
          </a:xfrm>
        </p:spPr>
        <p:txBody>
          <a:bodyPr rtlCol="0">
            <a:normAutofit fontScale="92500" lnSpcReduction="20000"/>
          </a:bodyPr>
          <a:lstStyle/>
          <a:p>
            <a:pPr indent="139304" fontAlgn="auto">
              <a:spcAft>
                <a:spcPts val="0"/>
              </a:spcAft>
              <a:defRPr/>
            </a:pPr>
            <a:r>
              <a:rPr lang="en-GB"/>
              <a:t>Tinkham (1993) </a:t>
            </a:r>
          </a:p>
          <a:p>
            <a:pPr indent="139304" fontAlgn="auto">
              <a:spcAft>
                <a:spcPts val="0"/>
              </a:spcAft>
              <a:defRPr/>
            </a:pPr>
            <a:r>
              <a:rPr lang="en-US"/>
              <a:t>Does it help learners to master a new set of lexical items if they are all members of a semantic set (same part of speech, same kind of meaning: e.g. clothes, animals)?</a:t>
            </a:r>
            <a:endParaRPr lang="en-GB"/>
          </a:p>
        </p:txBody>
      </p:sp>
      <p:sp>
        <p:nvSpPr>
          <p:cNvPr id="2" name="Slide Number Placeholder 1"/>
          <p:cNvSpPr>
            <a:spLocks noGrp="1"/>
          </p:cNvSpPr>
          <p:nvPr>
            <p:ph type="sldNum" sz="quarter" idx="12"/>
          </p:nvPr>
        </p:nvSpPr>
        <p:spPr/>
        <p:txBody>
          <a:bodyPr/>
          <a:lstStyle/>
          <a:p>
            <a:pPr>
              <a:defRPr/>
            </a:pPr>
            <a:fld id="{A40F929D-AF32-4008-8CB3-0870078D229B}" type="slidenum">
              <a:rPr lang="he-IL" altLang="en-US"/>
              <a:pPr>
                <a:defRPr/>
              </a:pPr>
              <a:t>53</a:t>
            </a:fld>
            <a:endParaRPr lang="en-GB" altLang="en-US"/>
          </a:p>
        </p:txBody>
      </p:sp>
    </p:spTree>
    <p:extLst>
      <p:ext uri="{BB962C8B-B14F-4D97-AF65-F5344CB8AC3E}">
        <p14:creationId xmlns:p14="http://schemas.microsoft.com/office/powerpoint/2010/main" val="42125645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rtlCol="0">
            <a:normAutofit/>
          </a:bodyPr>
          <a:lstStyle/>
          <a:p>
            <a:pPr algn="l" fontAlgn="auto">
              <a:spcAft>
                <a:spcPts val="0"/>
              </a:spcAft>
              <a:defRPr/>
            </a:pPr>
            <a:r>
              <a:rPr lang="en-US" sz="1875"/>
              <a:t>Learners were presented with two sets of items from an artificial language, and told their ‘meanings’; one set all related to the same domain, the other did not.</a:t>
            </a:r>
            <a:endParaRPr lang="en-GB" sz="1875"/>
          </a:p>
        </p:txBody>
      </p:sp>
      <p:sp>
        <p:nvSpPr>
          <p:cNvPr id="47107" name="Text Box 3"/>
          <p:cNvSpPr txBox="1">
            <a:spLocks noChangeArrowheads="1"/>
          </p:cNvSpPr>
          <p:nvPr/>
        </p:nvSpPr>
        <p:spPr bwMode="auto">
          <a:xfrm>
            <a:off x="4679950" y="2187575"/>
            <a:ext cx="2808288" cy="356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GB" altLang="en-US" sz="2400"/>
              <a:t>rain =</a:t>
            </a:r>
            <a:r>
              <a:rPr lang="en-GB" altLang="en-US" sz="2400" u="sng"/>
              <a:t>mosh</a:t>
            </a:r>
            <a:r>
              <a:rPr lang="en-GB" altLang="en-US" sz="2400"/>
              <a:t>ee  </a:t>
            </a:r>
          </a:p>
          <a:p>
            <a:pPr eaLnBrk="1" hangingPunct="1">
              <a:spcBef>
                <a:spcPct val="20000"/>
              </a:spcBef>
            </a:pPr>
            <a:r>
              <a:rPr lang="en-GB" altLang="en-US" sz="2400"/>
              <a:t>car = blai</a:t>
            </a:r>
            <a:r>
              <a:rPr lang="en-GB" altLang="en-US" sz="2400" u="sng"/>
              <a:t>kel</a:t>
            </a:r>
            <a:r>
              <a:rPr lang="en-GB" altLang="en-US" sz="2400"/>
              <a:t> </a:t>
            </a:r>
            <a:endParaRPr lang="en-GB" altLang="en-US" sz="3600"/>
          </a:p>
          <a:p>
            <a:pPr eaLnBrk="1" hangingPunct="1">
              <a:spcBef>
                <a:spcPct val="20000"/>
              </a:spcBef>
            </a:pPr>
            <a:r>
              <a:rPr lang="en-GB" altLang="en-US" sz="2400"/>
              <a:t>frog = u</a:t>
            </a:r>
            <a:r>
              <a:rPr lang="en-GB" altLang="en-US" sz="2400" u="sng"/>
              <a:t>mau</a:t>
            </a:r>
            <a:r>
              <a:rPr lang="en-GB" altLang="en-US" sz="2400"/>
              <a:t> </a:t>
            </a:r>
          </a:p>
          <a:p>
            <a:pPr eaLnBrk="1" hangingPunct="1">
              <a:spcBef>
                <a:spcPct val="20000"/>
              </a:spcBef>
            </a:pPr>
            <a:endParaRPr lang="en-GB" altLang="en-US" sz="2400"/>
          </a:p>
          <a:p>
            <a:pPr eaLnBrk="1" hangingPunct="1">
              <a:spcBef>
                <a:spcPct val="20000"/>
              </a:spcBef>
            </a:pPr>
            <a:r>
              <a:rPr lang="en-GB" altLang="en-US" sz="2400"/>
              <a:t>shirt = </a:t>
            </a:r>
            <a:r>
              <a:rPr lang="en-GB" altLang="en-US" sz="2400" u="sng"/>
              <a:t>ach</a:t>
            </a:r>
            <a:r>
              <a:rPr lang="en-GB" altLang="en-US" sz="2400"/>
              <a:t>en </a:t>
            </a:r>
          </a:p>
          <a:p>
            <a:pPr eaLnBrk="1" hangingPunct="1">
              <a:spcBef>
                <a:spcPct val="20000"/>
              </a:spcBef>
            </a:pPr>
            <a:r>
              <a:rPr lang="en-GB" altLang="en-US" sz="2400"/>
              <a:t>jacket = kaw</a:t>
            </a:r>
            <a:r>
              <a:rPr lang="en-GB" altLang="en-US" sz="2400" u="sng"/>
              <a:t>vas</a:t>
            </a:r>
          </a:p>
          <a:p>
            <a:pPr eaLnBrk="1" hangingPunct="1">
              <a:spcBef>
                <a:spcPct val="20000"/>
              </a:spcBef>
            </a:pPr>
            <a:r>
              <a:rPr lang="en-GB" altLang="en-US" sz="2400"/>
              <a:t>sweater = </a:t>
            </a:r>
            <a:r>
              <a:rPr lang="en-GB" altLang="en-US" sz="2400" u="sng"/>
              <a:t>na</a:t>
            </a:r>
            <a:r>
              <a:rPr lang="en-GB" altLang="en-US" sz="2400"/>
              <a:t>lo </a:t>
            </a:r>
          </a:p>
          <a:p>
            <a:pPr eaLnBrk="1" hangingPunct="1">
              <a:spcBef>
                <a:spcPct val="20000"/>
              </a:spcBef>
            </a:pPr>
            <a:endParaRPr lang="en-GB" altLang="en-US" sz="2400"/>
          </a:p>
        </p:txBody>
      </p:sp>
      <p:sp>
        <p:nvSpPr>
          <p:cNvPr id="47108" name="Text Box 4"/>
          <p:cNvSpPr txBox="1">
            <a:spLocks noChangeArrowheads="1"/>
          </p:cNvSpPr>
          <p:nvPr/>
        </p:nvSpPr>
        <p:spPr bwMode="auto">
          <a:xfrm>
            <a:off x="1547813" y="2187575"/>
            <a:ext cx="2862262"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ct val="20000"/>
              </a:spcBef>
            </a:pPr>
            <a:r>
              <a:rPr lang="en-GB" altLang="en-US" sz="2400"/>
              <a:t>shirt = </a:t>
            </a:r>
            <a:r>
              <a:rPr lang="en-GB" altLang="en-US" sz="2400" u="sng"/>
              <a:t>mosh</a:t>
            </a:r>
            <a:r>
              <a:rPr lang="en-GB" altLang="en-US" sz="2400"/>
              <a:t>ee  </a:t>
            </a:r>
          </a:p>
          <a:p>
            <a:pPr eaLnBrk="1" hangingPunct="1">
              <a:spcBef>
                <a:spcPct val="20000"/>
              </a:spcBef>
            </a:pPr>
            <a:r>
              <a:rPr lang="en-GB" altLang="en-US" sz="2400"/>
              <a:t>jacket = u</a:t>
            </a:r>
            <a:r>
              <a:rPr lang="en-GB" altLang="en-US" sz="2400" u="sng"/>
              <a:t>mau</a:t>
            </a:r>
            <a:r>
              <a:rPr lang="en-GB" altLang="en-US" sz="2400"/>
              <a:t>   </a:t>
            </a:r>
          </a:p>
          <a:p>
            <a:pPr eaLnBrk="1" hangingPunct="1">
              <a:spcBef>
                <a:spcPct val="20000"/>
              </a:spcBef>
            </a:pPr>
            <a:r>
              <a:rPr lang="en-GB" altLang="en-US" sz="2400"/>
              <a:t>sweater = blai</a:t>
            </a:r>
            <a:r>
              <a:rPr lang="en-GB" altLang="en-US" sz="2400" u="sng"/>
              <a:t>kel</a:t>
            </a:r>
            <a:r>
              <a:rPr lang="en-GB" altLang="en-US" sz="2400"/>
              <a:t>   </a:t>
            </a:r>
          </a:p>
          <a:p>
            <a:pPr eaLnBrk="1" hangingPunct="1">
              <a:spcBef>
                <a:spcPct val="20000"/>
              </a:spcBef>
            </a:pPr>
            <a:endParaRPr lang="en-GB" altLang="en-US" sz="2400"/>
          </a:p>
          <a:p>
            <a:pPr eaLnBrk="1" hangingPunct="1">
              <a:spcBef>
                <a:spcPct val="20000"/>
              </a:spcBef>
            </a:pPr>
            <a:r>
              <a:rPr lang="en-GB" altLang="en-US" sz="2400"/>
              <a:t>rain =  </a:t>
            </a:r>
            <a:r>
              <a:rPr lang="en-GB" altLang="en-US" sz="2400" u="sng"/>
              <a:t>ach</a:t>
            </a:r>
            <a:r>
              <a:rPr lang="en-GB" altLang="en-US" sz="2400"/>
              <a:t>en  </a:t>
            </a:r>
          </a:p>
          <a:p>
            <a:pPr eaLnBrk="1" hangingPunct="1">
              <a:spcBef>
                <a:spcPct val="20000"/>
              </a:spcBef>
            </a:pPr>
            <a:r>
              <a:rPr lang="en-GB" altLang="en-US" sz="2400"/>
              <a:t>car = </a:t>
            </a:r>
            <a:r>
              <a:rPr lang="en-GB" altLang="en-US" sz="2400" u="sng"/>
              <a:t>na</a:t>
            </a:r>
            <a:r>
              <a:rPr lang="en-GB" altLang="en-US" sz="2400"/>
              <a:t>lo   </a:t>
            </a:r>
          </a:p>
          <a:p>
            <a:pPr eaLnBrk="1" hangingPunct="1">
              <a:spcBef>
                <a:spcPct val="20000"/>
              </a:spcBef>
            </a:pPr>
            <a:r>
              <a:rPr lang="en-GB" altLang="en-US" sz="2400"/>
              <a:t>frog = kaw</a:t>
            </a:r>
            <a:r>
              <a:rPr lang="en-GB" altLang="en-US" sz="2400" u="sng"/>
              <a:t>vas</a:t>
            </a:r>
          </a:p>
        </p:txBody>
      </p:sp>
      <p:sp>
        <p:nvSpPr>
          <p:cNvPr id="2" name="Slide Number Placeholder 1"/>
          <p:cNvSpPr>
            <a:spLocks noGrp="1"/>
          </p:cNvSpPr>
          <p:nvPr>
            <p:ph type="sldNum" sz="quarter" idx="12"/>
          </p:nvPr>
        </p:nvSpPr>
        <p:spPr/>
        <p:txBody>
          <a:bodyPr/>
          <a:lstStyle/>
          <a:p>
            <a:pPr>
              <a:defRPr/>
            </a:pPr>
            <a:fld id="{87C4CB16-93E8-44C9-9358-A20607D24437}" type="slidenum">
              <a:rPr lang="he-IL" altLang="en-US"/>
              <a:pPr>
                <a:defRPr/>
              </a:pPr>
              <a:t>54</a:t>
            </a:fld>
            <a:endParaRPr lang="en-GB" altLang="en-US"/>
          </a:p>
        </p:txBody>
      </p:sp>
    </p:spTree>
    <p:extLst>
      <p:ext uri="{BB962C8B-B14F-4D97-AF65-F5344CB8AC3E}">
        <p14:creationId xmlns:p14="http://schemas.microsoft.com/office/powerpoint/2010/main" val="3539185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4710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331913" y="1063625"/>
            <a:ext cx="6326187" cy="960438"/>
          </a:xfrm>
        </p:spPr>
        <p:txBody>
          <a:bodyPr rtlCol="0">
            <a:normAutofit/>
          </a:bodyPr>
          <a:lstStyle/>
          <a:p>
            <a:pPr fontAlgn="auto">
              <a:spcAft>
                <a:spcPts val="0"/>
              </a:spcAft>
              <a:defRPr/>
            </a:pPr>
            <a:r>
              <a:rPr lang="en-US" sz="2850"/>
              <a:t>The learners consistently learned the </a:t>
            </a:r>
            <a:r>
              <a:rPr lang="en-US" sz="2850" u="sng"/>
              <a:t>unrelated</a:t>
            </a:r>
            <a:r>
              <a:rPr lang="en-US" sz="2850"/>
              <a:t> items better.</a:t>
            </a:r>
            <a:endParaRPr lang="en-GB" sz="2850"/>
          </a:p>
        </p:txBody>
      </p:sp>
      <p:sp>
        <p:nvSpPr>
          <p:cNvPr id="50179" name="Rectangle 3"/>
          <p:cNvSpPr>
            <a:spLocks noGrp="1" noChangeArrowheads="1"/>
          </p:cNvSpPr>
          <p:nvPr>
            <p:ph type="body" idx="1"/>
          </p:nvPr>
        </p:nvSpPr>
        <p:spPr>
          <a:xfrm>
            <a:off x="1493838" y="2187575"/>
            <a:ext cx="6326187" cy="3240088"/>
          </a:xfrm>
        </p:spPr>
        <p:txBody>
          <a:bodyPr rtlCol="0">
            <a:normAutofit fontScale="70000" lnSpcReduction="20000"/>
          </a:bodyPr>
          <a:lstStyle/>
          <a:p>
            <a:pPr fontAlgn="auto">
              <a:spcAft>
                <a:spcPts val="0"/>
              </a:spcAft>
              <a:defRPr/>
            </a:pPr>
            <a:r>
              <a:rPr lang="en-US" dirty="0"/>
              <a:t>The research was later replicated, with similar results.</a:t>
            </a:r>
          </a:p>
          <a:p>
            <a:pPr fontAlgn="auto">
              <a:spcAft>
                <a:spcPts val="0"/>
              </a:spcAft>
              <a:defRPr/>
            </a:pPr>
            <a:r>
              <a:rPr lang="en-US" dirty="0" err="1"/>
              <a:t>Waring</a:t>
            </a:r>
            <a:r>
              <a:rPr lang="en-US" dirty="0"/>
              <a:t> (1998), </a:t>
            </a:r>
            <a:r>
              <a:rPr lang="en-US" dirty="0" err="1"/>
              <a:t>Erten</a:t>
            </a:r>
            <a:r>
              <a:rPr lang="en-US" dirty="0"/>
              <a:t> &amp; </a:t>
            </a:r>
            <a:r>
              <a:rPr lang="en-US" dirty="0" err="1"/>
              <a:t>Tekin</a:t>
            </a:r>
            <a:r>
              <a:rPr lang="en-US" dirty="0"/>
              <a:t> (2008), </a:t>
            </a:r>
            <a:r>
              <a:rPr lang="en-GB" dirty="0" err="1"/>
              <a:t>Papathanasiou</a:t>
            </a:r>
            <a:r>
              <a:rPr lang="en-GB" dirty="0"/>
              <a:t> (2009)</a:t>
            </a:r>
          </a:p>
          <a:p>
            <a:pPr fontAlgn="auto">
              <a:spcAft>
                <a:spcPts val="0"/>
              </a:spcAft>
              <a:defRPr/>
            </a:pPr>
            <a:r>
              <a:rPr lang="en-GB" dirty="0"/>
              <a:t>When asked, learners said that they found they were confused because words had similar meanings. </a:t>
            </a:r>
          </a:p>
          <a:p>
            <a:pPr fontAlgn="auto">
              <a:spcAft>
                <a:spcPts val="0"/>
              </a:spcAft>
              <a:defRPr/>
            </a:pPr>
            <a:r>
              <a:rPr lang="en-GB" dirty="0" smtClean="0"/>
              <a:t>I.e</a:t>
            </a:r>
            <a:r>
              <a:rPr lang="en-GB" dirty="0"/>
              <a:t>. if you learn two words with similar meanings (or forms?) the learning of one ‘interferes’ with learning the other. </a:t>
            </a:r>
          </a:p>
        </p:txBody>
      </p:sp>
      <p:sp>
        <p:nvSpPr>
          <p:cNvPr id="2" name="Slide Number Placeholder 1"/>
          <p:cNvSpPr>
            <a:spLocks noGrp="1"/>
          </p:cNvSpPr>
          <p:nvPr>
            <p:ph type="sldNum" sz="quarter" idx="12"/>
          </p:nvPr>
        </p:nvSpPr>
        <p:spPr/>
        <p:txBody>
          <a:bodyPr/>
          <a:lstStyle/>
          <a:p>
            <a:pPr>
              <a:defRPr/>
            </a:pPr>
            <a:fld id="{DDC4125D-D02F-4119-AE35-CADFB7E1B701}" type="slidenum">
              <a:rPr lang="he-IL" altLang="en-US"/>
              <a:pPr>
                <a:defRPr/>
              </a:pPr>
              <a:t>55</a:t>
            </a:fld>
            <a:endParaRPr lang="en-GB" altLang="en-US"/>
          </a:p>
        </p:txBody>
      </p:sp>
    </p:spTree>
    <p:extLst>
      <p:ext uri="{BB962C8B-B14F-4D97-AF65-F5344CB8AC3E}">
        <p14:creationId xmlns:p14="http://schemas.microsoft.com/office/powerpoint/2010/main" val="673440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5900" y="1371600"/>
            <a:ext cx="6172200" cy="4084638"/>
          </a:xfrm>
        </p:spPr>
        <p:txBody>
          <a:bodyPr rtlCol="0">
            <a:normAutofit fontScale="77500" lnSpcReduction="20000"/>
          </a:bodyPr>
          <a:lstStyle/>
          <a:p>
            <a:pPr fontAlgn="auto">
              <a:spcAft>
                <a:spcPts val="0"/>
              </a:spcAft>
              <a:defRPr/>
            </a:pPr>
            <a:r>
              <a:rPr lang="en-US" dirty="0"/>
              <a:t>But words linked to each other </a:t>
            </a:r>
            <a:r>
              <a:rPr lang="en-US" b="1" dirty="0" err="1"/>
              <a:t>syntagmatically</a:t>
            </a:r>
            <a:r>
              <a:rPr lang="en-US" b="1" dirty="0"/>
              <a:t> </a:t>
            </a:r>
            <a:r>
              <a:rPr lang="en-US" dirty="0" smtClean="0"/>
              <a:t>and </a:t>
            </a:r>
            <a:r>
              <a:rPr lang="en-US" b="1" i="1" dirty="0" smtClean="0"/>
              <a:t>thematically </a:t>
            </a:r>
            <a:r>
              <a:rPr lang="en-US" dirty="0" smtClean="0"/>
              <a:t>are </a:t>
            </a:r>
            <a:r>
              <a:rPr lang="en-US" dirty="0"/>
              <a:t>learnt well.</a:t>
            </a:r>
          </a:p>
          <a:p>
            <a:pPr fontAlgn="auto">
              <a:spcAft>
                <a:spcPts val="0"/>
              </a:spcAft>
              <a:defRPr/>
            </a:pPr>
            <a:r>
              <a:rPr lang="en-US" dirty="0"/>
              <a:t>e.g. </a:t>
            </a:r>
            <a:r>
              <a:rPr lang="en-US" i="1" dirty="0"/>
              <a:t>blue + sky</a:t>
            </a:r>
            <a:r>
              <a:rPr lang="en-US" dirty="0"/>
              <a:t> is better learnt than </a:t>
            </a:r>
            <a:r>
              <a:rPr lang="en-US" i="1" dirty="0"/>
              <a:t>blue + red + yellow…</a:t>
            </a:r>
            <a:r>
              <a:rPr lang="en-US" dirty="0"/>
              <a:t> </a:t>
            </a:r>
            <a:endParaRPr lang="en-US" dirty="0" smtClean="0"/>
          </a:p>
          <a:p>
            <a:pPr fontAlgn="auto">
              <a:spcAft>
                <a:spcPts val="0"/>
              </a:spcAft>
              <a:defRPr/>
            </a:pPr>
            <a:r>
              <a:rPr lang="en-US" i="1" dirty="0" smtClean="0"/>
              <a:t>mother + love + home …. </a:t>
            </a:r>
            <a:r>
              <a:rPr lang="en-US" dirty="0" smtClean="0"/>
              <a:t>better learnt than </a:t>
            </a:r>
            <a:r>
              <a:rPr lang="en-US" i="1" dirty="0" smtClean="0"/>
              <a:t>mother, father, son, daughter, sister, brother…</a:t>
            </a:r>
            <a:endParaRPr lang="en-US" i="1" dirty="0"/>
          </a:p>
          <a:p>
            <a:pPr fontAlgn="auto">
              <a:spcAft>
                <a:spcPts val="0"/>
              </a:spcAft>
              <a:defRPr/>
            </a:pPr>
            <a:r>
              <a:rPr lang="en-US" dirty="0" smtClean="0"/>
              <a:t>So…</a:t>
            </a:r>
          </a:p>
          <a:p>
            <a:pPr fontAlgn="auto">
              <a:spcAft>
                <a:spcPts val="0"/>
              </a:spcAft>
              <a:defRPr/>
            </a:pPr>
            <a:r>
              <a:rPr lang="en-US" dirty="0" smtClean="0"/>
              <a:t>The vocabulary presented in elementary textbooks should be based not on semantic sets or pairs, but on thematic and syntactic links.</a:t>
            </a:r>
          </a:p>
        </p:txBody>
      </p:sp>
      <p:sp>
        <p:nvSpPr>
          <p:cNvPr id="4" name="Slide Number Placeholder 3"/>
          <p:cNvSpPr>
            <a:spLocks noGrp="1"/>
          </p:cNvSpPr>
          <p:nvPr>
            <p:ph type="sldNum" sz="quarter" idx="12"/>
          </p:nvPr>
        </p:nvSpPr>
        <p:spPr/>
        <p:txBody>
          <a:bodyPr/>
          <a:lstStyle/>
          <a:p>
            <a:pPr>
              <a:defRPr/>
            </a:pPr>
            <a:fld id="{C7A3C3FD-F33F-4085-97B5-5E84AC8C3226}" type="slidenum">
              <a:rPr lang="he-IL" altLang="en-US"/>
              <a:pPr>
                <a:defRPr/>
              </a:pPr>
              <a:t>56</a:t>
            </a:fld>
            <a:endParaRPr lang="en-GB" altLang="en-US"/>
          </a:p>
        </p:txBody>
      </p:sp>
    </p:spTree>
    <p:extLst>
      <p:ext uri="{BB962C8B-B14F-4D97-AF65-F5344CB8AC3E}">
        <p14:creationId xmlns:p14="http://schemas.microsoft.com/office/powerpoint/2010/main" val="11580157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Further implications 2</a:t>
            </a:r>
            <a:endParaRPr lang="he-IL" altLang="en-US" smtClean="0"/>
          </a:p>
        </p:txBody>
      </p:sp>
      <p:sp>
        <p:nvSpPr>
          <p:cNvPr id="3" name="Content Placeholder 2"/>
          <p:cNvSpPr>
            <a:spLocks noGrp="1"/>
          </p:cNvSpPr>
          <p:nvPr>
            <p:ph idx="1"/>
          </p:nvPr>
        </p:nvSpPr>
        <p:spPr>
          <a:xfrm>
            <a:off x="1485900" y="2571750"/>
            <a:ext cx="6172200" cy="2879725"/>
          </a:xfrm>
        </p:spPr>
        <p:txBody>
          <a:bodyPr rtlCol="0">
            <a:normAutofit fontScale="92500" lnSpcReduction="20000"/>
          </a:bodyPr>
          <a:lstStyle/>
          <a:p>
            <a:pPr fontAlgn="auto">
              <a:spcAft>
                <a:spcPts val="0"/>
              </a:spcAft>
              <a:defRPr/>
            </a:pPr>
            <a:r>
              <a:rPr lang="en-US" dirty="0" smtClean="0"/>
              <a:t>The teaching of lexical sets leads to teaching relatively infrequent words (</a:t>
            </a:r>
            <a:r>
              <a:rPr lang="en-US" dirty="0" err="1" smtClean="0"/>
              <a:t>e.g</a:t>
            </a:r>
            <a:r>
              <a:rPr lang="en-US" dirty="0" smtClean="0"/>
              <a:t> </a:t>
            </a:r>
            <a:r>
              <a:rPr lang="en-US" i="1" dirty="0" smtClean="0"/>
              <a:t>toes, purple</a:t>
            </a:r>
            <a:r>
              <a:rPr lang="en-US" dirty="0" smtClean="0"/>
              <a:t>).</a:t>
            </a:r>
          </a:p>
          <a:p>
            <a:pPr fontAlgn="auto">
              <a:spcAft>
                <a:spcPts val="0"/>
              </a:spcAft>
              <a:defRPr/>
            </a:pPr>
            <a:r>
              <a:rPr lang="en-US" dirty="0" smtClean="0"/>
              <a:t>We have an enormous amount of vocabulary to teach: why waste effort on infrequent items that will not be useful to learners? </a:t>
            </a:r>
            <a:endParaRPr lang="he-IL" dirty="0"/>
          </a:p>
        </p:txBody>
      </p:sp>
    </p:spTree>
    <p:extLst>
      <p:ext uri="{BB962C8B-B14F-4D97-AF65-F5344CB8AC3E}">
        <p14:creationId xmlns:p14="http://schemas.microsoft.com/office/powerpoint/2010/main" val="19029053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Further implications 2</a:t>
            </a:r>
          </a:p>
        </p:txBody>
      </p:sp>
      <p:sp>
        <p:nvSpPr>
          <p:cNvPr id="3" name="Content Placeholder 2"/>
          <p:cNvSpPr>
            <a:spLocks noGrp="1"/>
          </p:cNvSpPr>
          <p:nvPr>
            <p:ph idx="1"/>
          </p:nvPr>
        </p:nvSpPr>
        <p:spPr>
          <a:xfrm>
            <a:off x="1493838" y="2620963"/>
            <a:ext cx="6264275" cy="2914650"/>
          </a:xfrm>
        </p:spPr>
        <p:txBody>
          <a:bodyPr rtlCol="0">
            <a:normAutofit fontScale="77500" lnSpcReduction="20000"/>
          </a:bodyPr>
          <a:lstStyle/>
          <a:p>
            <a:pPr fontAlgn="auto">
              <a:spcAft>
                <a:spcPts val="0"/>
              </a:spcAft>
              <a:defRPr/>
            </a:pPr>
            <a:r>
              <a:rPr lang="en-US" dirty="0"/>
              <a:t>Any pairs or groups of words that might get confused should probably not be taught simultaneously as new items.</a:t>
            </a:r>
          </a:p>
          <a:p>
            <a:pPr fontAlgn="auto">
              <a:spcAft>
                <a:spcPts val="0"/>
              </a:spcAft>
              <a:defRPr/>
            </a:pPr>
            <a:r>
              <a:rPr lang="en-US" dirty="0"/>
              <a:t>Antonyms: arrive / depart</a:t>
            </a:r>
          </a:p>
          <a:p>
            <a:pPr fontAlgn="auto">
              <a:spcAft>
                <a:spcPts val="0"/>
              </a:spcAft>
              <a:defRPr/>
            </a:pPr>
            <a:r>
              <a:rPr lang="en-US" dirty="0"/>
              <a:t>Synonyms: big / large</a:t>
            </a:r>
          </a:p>
          <a:p>
            <a:pPr fontAlgn="auto">
              <a:spcAft>
                <a:spcPts val="0"/>
              </a:spcAft>
              <a:defRPr/>
            </a:pPr>
            <a:r>
              <a:rPr lang="en-US" dirty="0" err="1"/>
              <a:t>Synforms</a:t>
            </a:r>
            <a:r>
              <a:rPr lang="en-US" dirty="0"/>
              <a:t> of various kinds: </a:t>
            </a:r>
          </a:p>
          <a:p>
            <a:pPr fontAlgn="auto">
              <a:spcAft>
                <a:spcPts val="0"/>
              </a:spcAft>
              <a:defRPr/>
            </a:pPr>
            <a:r>
              <a:rPr lang="en-US" dirty="0"/>
              <a:t>Homophones: accept / except</a:t>
            </a:r>
          </a:p>
          <a:p>
            <a:pPr fontAlgn="auto">
              <a:spcAft>
                <a:spcPts val="0"/>
              </a:spcAft>
              <a:defRPr/>
            </a:pPr>
            <a:r>
              <a:rPr lang="en-US" dirty="0"/>
              <a:t>Homonyms, homographs: bear, entrance</a:t>
            </a:r>
          </a:p>
          <a:p>
            <a:pPr fontAlgn="auto">
              <a:spcAft>
                <a:spcPts val="0"/>
              </a:spcAft>
              <a:defRPr/>
            </a:pPr>
            <a:endParaRPr lang="en-US" dirty="0"/>
          </a:p>
        </p:txBody>
      </p:sp>
      <p:sp>
        <p:nvSpPr>
          <p:cNvPr id="4" name="Slide Number Placeholder 3"/>
          <p:cNvSpPr>
            <a:spLocks noGrp="1"/>
          </p:cNvSpPr>
          <p:nvPr>
            <p:ph type="sldNum" sz="quarter" idx="12"/>
          </p:nvPr>
        </p:nvSpPr>
        <p:spPr/>
        <p:txBody>
          <a:bodyPr/>
          <a:lstStyle/>
          <a:p>
            <a:pPr>
              <a:defRPr/>
            </a:pPr>
            <a:fld id="{5CF2F91C-29F2-4C62-923A-21F6AB922934}" type="slidenum">
              <a:rPr lang="he-IL" altLang="en-US"/>
              <a:pPr>
                <a:defRPr/>
              </a:pPr>
              <a:t>58</a:t>
            </a:fld>
            <a:endParaRPr lang="en-GB" altLang="en-US"/>
          </a:p>
        </p:txBody>
      </p:sp>
    </p:spTree>
    <p:extLst>
      <p:ext uri="{BB962C8B-B14F-4D97-AF65-F5344CB8AC3E}">
        <p14:creationId xmlns:p14="http://schemas.microsoft.com/office/powerpoint/2010/main" val="23809118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endParaRPr lang="en-US" altLang="en-US" smtClean="0"/>
          </a:p>
        </p:txBody>
      </p:sp>
      <p:sp>
        <p:nvSpPr>
          <p:cNvPr id="3" name="Content Placeholder 2"/>
          <p:cNvSpPr>
            <a:spLocks noGrp="1"/>
          </p:cNvSpPr>
          <p:nvPr>
            <p:ph idx="1"/>
          </p:nvPr>
        </p:nvSpPr>
        <p:spPr/>
        <p:txBody>
          <a:bodyPr rtlCol="0">
            <a:normAutofit/>
          </a:bodyPr>
          <a:lstStyle/>
          <a:p>
            <a:pPr fontAlgn="auto">
              <a:spcAft>
                <a:spcPts val="0"/>
              </a:spcAft>
              <a:defRPr/>
            </a:pPr>
            <a:r>
              <a:rPr lang="en-US" dirty="0" smtClean="0"/>
              <a:t>Semantic associations may be useful </a:t>
            </a:r>
            <a:r>
              <a:rPr lang="en-US" dirty="0" smtClean="0"/>
              <a:t>for: </a:t>
            </a:r>
            <a:endParaRPr lang="en-US" dirty="0" smtClean="0"/>
          </a:p>
          <a:p>
            <a:pPr marL="454819" indent="-385763" fontAlgn="auto">
              <a:spcAft>
                <a:spcPts val="0"/>
              </a:spcAft>
              <a:buFont typeface="Arial" panose="020B0604020202020204" pitchFamily="34" charset="0"/>
              <a:buAutoNum type="alphaLcParenR"/>
              <a:defRPr/>
            </a:pPr>
            <a:r>
              <a:rPr lang="en-US" dirty="0" smtClean="0"/>
              <a:t>The teaching of a new item ‘hooked’ on one already known which is semantically linked to it (e.g. teaching </a:t>
            </a:r>
            <a:r>
              <a:rPr lang="en-US" i="1" dirty="0" smtClean="0"/>
              <a:t>miserable </a:t>
            </a:r>
            <a:r>
              <a:rPr lang="en-US" dirty="0" smtClean="0"/>
              <a:t>when they already know </a:t>
            </a:r>
            <a:r>
              <a:rPr lang="en-US" i="1" dirty="0" smtClean="0"/>
              <a:t>sad</a:t>
            </a:r>
            <a:r>
              <a:rPr lang="en-US" dirty="0" smtClean="0"/>
              <a:t>). </a:t>
            </a:r>
          </a:p>
          <a:p>
            <a:pPr marL="454819" indent="-385763" fontAlgn="auto">
              <a:spcAft>
                <a:spcPts val="0"/>
              </a:spcAft>
              <a:buFont typeface="Arial" panose="020B0604020202020204" pitchFamily="34" charset="0"/>
              <a:buAutoNum type="alphaLcParenR"/>
              <a:defRPr/>
            </a:pPr>
            <a:r>
              <a:rPr lang="en-US" dirty="0" smtClean="0"/>
              <a:t>The design of practice exercises, e.g. ‘odd one out’ or ‘suggest an opposite’. </a:t>
            </a:r>
            <a:endParaRPr lang="en-US" dirty="0"/>
          </a:p>
        </p:txBody>
      </p:sp>
      <p:sp>
        <p:nvSpPr>
          <p:cNvPr id="4" name="Slide Number Placeholder 3"/>
          <p:cNvSpPr>
            <a:spLocks noGrp="1"/>
          </p:cNvSpPr>
          <p:nvPr>
            <p:ph type="sldNum" sz="quarter" idx="12"/>
          </p:nvPr>
        </p:nvSpPr>
        <p:spPr/>
        <p:txBody>
          <a:bodyPr/>
          <a:lstStyle/>
          <a:p>
            <a:pPr>
              <a:defRPr/>
            </a:pPr>
            <a:fld id="{29B63C18-01A3-4F60-82A7-01CF43A7D42B}" type="slidenum">
              <a:rPr lang="he-IL" altLang="en-US"/>
              <a:pPr>
                <a:defRPr/>
              </a:pPr>
              <a:t>59</a:t>
            </a:fld>
            <a:endParaRPr lang="en-GB" altLang="en-US"/>
          </a:p>
        </p:txBody>
      </p:sp>
    </p:spTree>
    <p:extLst>
      <p:ext uri="{BB962C8B-B14F-4D97-AF65-F5344CB8AC3E}">
        <p14:creationId xmlns:p14="http://schemas.microsoft.com/office/powerpoint/2010/main" val="454147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t>Fixed expressions </a:t>
            </a:r>
            <a:r>
              <a:rPr lang="en-US" smtClean="0"/>
              <a:t>contd.</a:t>
            </a:r>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GB" b="1" dirty="0" smtClean="0"/>
                  <a:t>3. Clauses or sentences </a:t>
                </a:r>
              </a:p>
              <a:p>
                <a:pPr marL="0" indent="0">
                  <a:buNone/>
                </a:pPr>
                <a:r>
                  <a:rPr lang="en-GB" i="1" dirty="0" smtClean="0">
                    <a:solidFill>
                      <a:srgbClr val="FF0000"/>
                    </a:solidFill>
                  </a:rPr>
                  <a:t>What’s the matter, as I was saying, How are you?</a:t>
                </a:r>
              </a:p>
              <a:p>
                <a:pPr marL="0" indent="0">
                  <a:buNone/>
                </a:pPr>
                <a:r>
                  <a:rPr lang="en-GB" dirty="0" smtClean="0"/>
                  <a:t>Note: Proverbs and some idioms and </a:t>
                </a:r>
                <a:r>
                  <a:rPr lang="en-GB" dirty="0" err="1" smtClean="0"/>
                  <a:t>clich</a:t>
                </a:r>
                <a14:m>
                  <m:oMath xmlns:m="http://schemas.openxmlformats.org/officeDocument/2006/math">
                    <m:r>
                      <a:rPr lang="en-GB" i="1" smtClean="0">
                        <a:latin typeface="Cambria Math"/>
                      </a:rPr>
                      <m:t>é</m:t>
                    </m:r>
                  </m:oMath>
                </a14:m>
                <a:r>
                  <a:rPr lang="en-GB" dirty="0" smtClean="0"/>
                  <a:t>s are a particular class of fixed sentence expressions.</a:t>
                </a:r>
              </a:p>
              <a:p>
                <a:pPr marL="0" indent="0">
                  <a:buNone/>
                </a:pPr>
                <a:r>
                  <a:rPr lang="en-GB" i="1" dirty="0" smtClean="0">
                    <a:solidFill>
                      <a:srgbClr val="FF0000"/>
                    </a:solidFill>
                  </a:rPr>
                  <a:t>All’s well that ends well.  No news is good news.</a:t>
                </a:r>
                <a:endParaRPr lang="en-GB" i="1" dirty="0" smtClean="0"/>
              </a:p>
              <a:p>
                <a:pPr marL="0" indent="0">
                  <a:buNone/>
                </a:pPr>
                <a:r>
                  <a:rPr lang="en-GB" i="1" dirty="0" smtClean="0">
                    <a:solidFill>
                      <a:srgbClr val="FF0000"/>
                    </a:solidFill>
                  </a:rPr>
                  <a:t>Break a leg! Let’s call it a day!</a:t>
                </a:r>
                <a:endParaRPr lang="en-GB" i="1"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852" t="-1752" r="-1185"/>
                </a:stretch>
              </a:blipFill>
            </p:spPr>
            <p:txBody>
              <a:bodyPr/>
              <a:lstStyle/>
              <a:p>
                <a:r>
                  <a:rPr lang="he-IL">
                    <a:noFill/>
                  </a:rPr>
                  <a:t> </a:t>
                </a:r>
              </a:p>
            </p:txBody>
          </p:sp>
        </mc:Fallback>
      </mc:AlternateContent>
    </p:spTree>
    <p:extLst>
      <p:ext uri="{BB962C8B-B14F-4D97-AF65-F5344CB8AC3E}">
        <p14:creationId xmlns:p14="http://schemas.microsoft.com/office/powerpoint/2010/main" val="35505509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p:cNvSpPr>
            <a:spLocks noGrp="1"/>
          </p:cNvSpPr>
          <p:nvPr>
            <p:ph type="title"/>
          </p:nvPr>
        </p:nvSpPr>
        <p:spPr/>
        <p:txBody>
          <a:bodyPr/>
          <a:lstStyle/>
          <a:p>
            <a:r>
              <a:rPr lang="en-US" altLang="en-US" smtClean="0"/>
              <a:t>Samples from lists. Note that:</a:t>
            </a:r>
            <a:endParaRPr lang="he-IL" altLang="en-US" smtClean="0"/>
          </a:p>
        </p:txBody>
      </p:sp>
      <p:sp>
        <p:nvSpPr>
          <p:cNvPr id="6" name="Content Placeholder 5"/>
          <p:cNvSpPr>
            <a:spLocks noGrp="1"/>
          </p:cNvSpPr>
          <p:nvPr>
            <p:ph idx="1"/>
          </p:nvPr>
        </p:nvSpPr>
        <p:spPr/>
        <p:txBody>
          <a:bodyPr rtlCol="0">
            <a:normAutofit/>
          </a:bodyPr>
          <a:lstStyle/>
          <a:p>
            <a:pPr marL="514350" indent="-514350" fontAlgn="auto">
              <a:spcAft>
                <a:spcPts val="0"/>
              </a:spcAft>
              <a:buFont typeface="Arial" panose="020B0604020202020204" pitchFamily="34" charset="0"/>
              <a:buAutoNum type="arabicPeriod"/>
              <a:defRPr/>
            </a:pPr>
            <a:r>
              <a:rPr lang="en-US" dirty="0" smtClean="0"/>
              <a:t>Verb past forms provided only when irregular</a:t>
            </a:r>
          </a:p>
          <a:p>
            <a:pPr marL="514350" indent="-514350" fontAlgn="auto">
              <a:spcAft>
                <a:spcPts val="0"/>
              </a:spcAft>
              <a:buFont typeface="Arial" panose="020B0604020202020204" pitchFamily="34" charset="0"/>
              <a:buAutoNum type="arabicPeriod"/>
              <a:defRPr/>
            </a:pPr>
            <a:r>
              <a:rPr lang="en-US" dirty="0" smtClean="0"/>
              <a:t>Chunks are provided under ‘headword’ alphabetical order: so </a:t>
            </a:r>
            <a:r>
              <a:rPr lang="en-US" i="1" dirty="0" smtClean="0"/>
              <a:t>in front of </a:t>
            </a:r>
            <a:r>
              <a:rPr lang="en-US" dirty="0" smtClean="0"/>
              <a:t>after </a:t>
            </a:r>
            <a:r>
              <a:rPr lang="en-US" i="1" dirty="0" smtClean="0"/>
              <a:t>from</a:t>
            </a:r>
          </a:p>
          <a:p>
            <a:pPr marL="514350" indent="-514350" fontAlgn="auto">
              <a:spcAft>
                <a:spcPts val="0"/>
              </a:spcAft>
              <a:buFont typeface="Arial" panose="020B0604020202020204" pitchFamily="34" charset="0"/>
              <a:buAutoNum type="arabicPeriod"/>
              <a:defRPr/>
            </a:pPr>
            <a:r>
              <a:rPr lang="en-US" dirty="0" smtClean="0"/>
              <a:t>Meaning illustrated by brief sample uses, e.g.</a:t>
            </a:r>
            <a:endParaRPr lang="en-US" dirty="0"/>
          </a:p>
          <a:p>
            <a:pPr lvl="1" indent="0" fontAlgn="auto">
              <a:spcAft>
                <a:spcPts val="0"/>
              </a:spcAft>
              <a:buFont typeface="Arial" panose="020B0604020202020204" pitchFamily="34" charset="0"/>
              <a:buNone/>
              <a:defRPr/>
            </a:pPr>
            <a:r>
              <a:rPr lang="en-US" dirty="0" smtClean="0"/>
              <a:t>grade</a:t>
            </a:r>
          </a:p>
          <a:p>
            <a:pPr lvl="1" indent="0" fontAlgn="auto">
              <a:spcBef>
                <a:spcPts val="0"/>
              </a:spcBef>
              <a:spcAft>
                <a:spcPts val="0"/>
              </a:spcAft>
              <a:buFont typeface="Arial" panose="020B0604020202020204" pitchFamily="34" charset="0"/>
              <a:buNone/>
              <a:defRPr/>
            </a:pPr>
            <a:r>
              <a:rPr lang="en-US" dirty="0"/>
              <a:t> </a:t>
            </a:r>
            <a:r>
              <a:rPr lang="en-US" dirty="0" smtClean="0"/>
              <a:t>  </a:t>
            </a:r>
            <a:r>
              <a:rPr lang="en-US" sz="1800" i="1" dirty="0" smtClean="0"/>
              <a:t>I study in sixth grade.</a:t>
            </a:r>
            <a:endParaRPr lang="en-US" dirty="0" smtClean="0"/>
          </a:p>
          <a:p>
            <a:pPr fontAlgn="auto">
              <a:spcAft>
                <a:spcPts val="0"/>
              </a:spcAft>
              <a:defRPr/>
            </a:pPr>
            <a:endParaRPr lang="he-IL" dirty="0"/>
          </a:p>
        </p:txBody>
      </p:sp>
    </p:spTree>
    <p:extLst>
      <p:ext uri="{BB962C8B-B14F-4D97-AF65-F5344CB8AC3E}">
        <p14:creationId xmlns:p14="http://schemas.microsoft.com/office/powerpoint/2010/main" val="41801395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066800" y="304800"/>
            <a:ext cx="1524000" cy="6781800"/>
          </a:xfrm>
        </p:spPr>
        <p:txBody>
          <a:bodyPr rtlCol="0">
            <a:normAutofit fontScale="70000" lnSpcReduction="20000"/>
          </a:bodyPr>
          <a:lstStyle/>
          <a:p>
            <a:pPr marL="0" indent="0" fontAlgn="auto">
              <a:spcAft>
                <a:spcPts val="0"/>
              </a:spcAft>
              <a:buFont typeface="Arial" panose="020B0604020202020204" pitchFamily="34" charset="0"/>
              <a:buNone/>
              <a:defRPr/>
            </a:pPr>
            <a:r>
              <a:rPr lang="en-US" dirty="0"/>
              <a:t>friend</a:t>
            </a:r>
          </a:p>
          <a:p>
            <a:pPr marL="0" indent="0" fontAlgn="auto">
              <a:spcAft>
                <a:spcPts val="0"/>
              </a:spcAft>
              <a:buFont typeface="Arial" panose="020B0604020202020204" pitchFamily="34" charset="0"/>
              <a:buNone/>
              <a:defRPr/>
            </a:pPr>
            <a:r>
              <a:rPr lang="en-US" dirty="0"/>
              <a:t>from</a:t>
            </a:r>
          </a:p>
          <a:p>
            <a:pPr marL="0" indent="0" fontAlgn="auto">
              <a:spcAft>
                <a:spcPts val="0"/>
              </a:spcAft>
              <a:buFont typeface="Arial" panose="020B0604020202020204" pitchFamily="34" charset="0"/>
              <a:buNone/>
              <a:defRPr/>
            </a:pPr>
            <a:r>
              <a:rPr lang="en-US" dirty="0"/>
              <a:t>in front of</a:t>
            </a:r>
          </a:p>
          <a:p>
            <a:pPr marL="0" indent="0" fontAlgn="auto">
              <a:spcAft>
                <a:spcPts val="0"/>
              </a:spcAft>
              <a:buFont typeface="Arial" panose="020B0604020202020204" pitchFamily="34" charset="0"/>
              <a:buNone/>
              <a:defRPr/>
            </a:pPr>
            <a:r>
              <a:rPr lang="en-US" dirty="0"/>
              <a:t>full</a:t>
            </a:r>
          </a:p>
          <a:p>
            <a:pPr marL="0" indent="0" fontAlgn="auto">
              <a:spcAft>
                <a:spcPts val="0"/>
              </a:spcAft>
              <a:buFont typeface="Arial" panose="020B0604020202020204" pitchFamily="34" charset="0"/>
              <a:buNone/>
              <a:defRPr/>
            </a:pPr>
            <a:r>
              <a:rPr lang="en-US" dirty="0"/>
              <a:t>funny</a:t>
            </a:r>
          </a:p>
          <a:p>
            <a:pPr marL="0" indent="0" fontAlgn="auto">
              <a:spcAft>
                <a:spcPts val="0"/>
              </a:spcAft>
              <a:buFont typeface="Arial" panose="020B0604020202020204" pitchFamily="34" charset="0"/>
              <a:buNone/>
              <a:defRPr/>
            </a:pPr>
            <a:r>
              <a:rPr lang="en-US" dirty="0"/>
              <a:t>game</a:t>
            </a:r>
          </a:p>
          <a:p>
            <a:pPr marL="0" indent="0" fontAlgn="auto">
              <a:spcAft>
                <a:spcPts val="0"/>
              </a:spcAft>
              <a:buFont typeface="Arial" panose="020B0604020202020204" pitchFamily="34" charset="0"/>
              <a:buNone/>
              <a:defRPr/>
            </a:pPr>
            <a:r>
              <a:rPr lang="en-US" dirty="0"/>
              <a:t>garden</a:t>
            </a:r>
          </a:p>
          <a:p>
            <a:pPr marL="0" indent="0" fontAlgn="auto">
              <a:spcAft>
                <a:spcPts val="0"/>
              </a:spcAft>
              <a:buFont typeface="Arial" panose="020B0604020202020204" pitchFamily="34" charset="0"/>
              <a:buNone/>
              <a:defRPr/>
            </a:pPr>
            <a:r>
              <a:rPr lang="en-US" dirty="0"/>
              <a:t>get, got</a:t>
            </a:r>
          </a:p>
          <a:p>
            <a:pPr marL="0" indent="0" fontAlgn="auto">
              <a:spcAft>
                <a:spcPts val="0"/>
              </a:spcAft>
              <a:buFont typeface="Arial" panose="020B0604020202020204" pitchFamily="34" charset="0"/>
              <a:buNone/>
              <a:defRPr/>
            </a:pPr>
            <a:r>
              <a:rPr lang="en-US" dirty="0"/>
              <a:t>girl</a:t>
            </a:r>
          </a:p>
          <a:p>
            <a:pPr marL="0" indent="0" fontAlgn="auto">
              <a:spcAft>
                <a:spcPts val="0"/>
              </a:spcAft>
              <a:buFont typeface="Arial" panose="020B0604020202020204" pitchFamily="34" charset="0"/>
              <a:buNone/>
              <a:defRPr/>
            </a:pPr>
            <a:r>
              <a:rPr lang="en-US" dirty="0"/>
              <a:t>give, gave</a:t>
            </a:r>
          </a:p>
          <a:p>
            <a:pPr marL="0" indent="0" fontAlgn="auto">
              <a:spcAft>
                <a:spcPts val="0"/>
              </a:spcAft>
              <a:buFont typeface="Arial" panose="020B0604020202020204" pitchFamily="34" charset="0"/>
              <a:buNone/>
              <a:defRPr/>
            </a:pPr>
            <a:r>
              <a:rPr lang="en-US" dirty="0"/>
              <a:t>glad</a:t>
            </a:r>
          </a:p>
          <a:p>
            <a:pPr marL="0" indent="0" fontAlgn="auto">
              <a:spcAft>
                <a:spcPts val="0"/>
              </a:spcAft>
              <a:buFont typeface="Arial" panose="020B0604020202020204" pitchFamily="34" charset="0"/>
              <a:buNone/>
              <a:defRPr/>
            </a:pPr>
            <a:r>
              <a:rPr lang="en-US" dirty="0"/>
              <a:t>glass</a:t>
            </a:r>
          </a:p>
          <a:p>
            <a:pPr marL="0" indent="0" fontAlgn="auto">
              <a:spcAft>
                <a:spcPts val="0"/>
              </a:spcAft>
              <a:buFont typeface="Arial" panose="020B0604020202020204" pitchFamily="34" charset="0"/>
              <a:buNone/>
              <a:defRPr/>
            </a:pPr>
            <a:r>
              <a:rPr lang="en-US" dirty="0"/>
              <a:t>go, went</a:t>
            </a:r>
          </a:p>
          <a:p>
            <a:pPr marL="0" indent="0" fontAlgn="auto">
              <a:spcAft>
                <a:spcPts val="0"/>
              </a:spcAft>
              <a:buFont typeface="Arial" panose="020B0604020202020204" pitchFamily="34" charset="0"/>
              <a:buNone/>
              <a:defRPr/>
            </a:pPr>
            <a:r>
              <a:rPr lang="en-US" dirty="0"/>
              <a:t>go on, went on</a:t>
            </a:r>
          </a:p>
          <a:p>
            <a:pPr marL="0" indent="0" fontAlgn="auto">
              <a:spcAft>
                <a:spcPts val="0"/>
              </a:spcAft>
              <a:buFont typeface="Arial" panose="020B0604020202020204" pitchFamily="34" charset="0"/>
              <a:buNone/>
              <a:defRPr/>
            </a:pPr>
            <a:r>
              <a:rPr lang="en-US" dirty="0"/>
              <a:t>going to</a:t>
            </a:r>
          </a:p>
          <a:p>
            <a:pPr marL="0" indent="0" fontAlgn="auto">
              <a:spcAft>
                <a:spcPts val="0"/>
              </a:spcAft>
              <a:buFont typeface="Arial" panose="020B0604020202020204" pitchFamily="34" charset="0"/>
              <a:buNone/>
              <a:defRPr/>
            </a:pPr>
            <a:r>
              <a:rPr lang="en-US" dirty="0"/>
              <a:t>good</a:t>
            </a:r>
          </a:p>
          <a:p>
            <a:pPr marL="0" indent="0" fontAlgn="auto">
              <a:spcAft>
                <a:spcPts val="0"/>
              </a:spcAft>
              <a:buFont typeface="Arial" panose="020B0604020202020204" pitchFamily="34" charset="0"/>
              <a:buNone/>
              <a:defRPr/>
            </a:pPr>
            <a:r>
              <a:rPr lang="en-US" dirty="0"/>
              <a:t>good at </a:t>
            </a:r>
          </a:p>
          <a:p>
            <a:pPr marL="0" indent="0" fontAlgn="auto">
              <a:spcAft>
                <a:spcPts val="0"/>
              </a:spcAft>
              <a:buFont typeface="Arial" panose="020B0604020202020204" pitchFamily="34" charset="0"/>
              <a:buNone/>
              <a:defRPr/>
            </a:pPr>
            <a:r>
              <a:rPr lang="en-US" dirty="0"/>
              <a:t>goodbye</a:t>
            </a:r>
          </a:p>
          <a:p>
            <a:pPr marL="0" indent="0" fontAlgn="auto">
              <a:spcAft>
                <a:spcPts val="0"/>
              </a:spcAft>
              <a:buFont typeface="Arial" panose="020B0604020202020204" pitchFamily="34" charset="0"/>
              <a:buNone/>
              <a:defRPr/>
            </a:pPr>
            <a:r>
              <a:rPr lang="en-US" dirty="0"/>
              <a:t>grade</a:t>
            </a:r>
            <a:br>
              <a:rPr lang="en-US" dirty="0"/>
            </a:br>
            <a:r>
              <a:rPr lang="en-US" dirty="0"/>
              <a:t>   </a:t>
            </a:r>
            <a:r>
              <a:rPr lang="en-US" sz="2200" dirty="0"/>
              <a:t>I study in sixth grade. </a:t>
            </a:r>
          </a:p>
        </p:txBody>
      </p:sp>
      <p:sp>
        <p:nvSpPr>
          <p:cNvPr id="6" name="Content Placeholder 5"/>
          <p:cNvSpPr>
            <a:spLocks noGrp="1"/>
          </p:cNvSpPr>
          <p:nvPr>
            <p:ph sz="half" idx="2"/>
          </p:nvPr>
        </p:nvSpPr>
        <p:spPr>
          <a:xfrm>
            <a:off x="3276600" y="487363"/>
            <a:ext cx="1905000" cy="6096000"/>
          </a:xfrm>
        </p:spPr>
        <p:txBody>
          <a:bodyPr rtlCol="0">
            <a:normAutofit fontScale="70000" lnSpcReduction="20000"/>
          </a:bodyPr>
          <a:lstStyle/>
          <a:p>
            <a:pPr marL="0" indent="0" fontAlgn="auto">
              <a:spcAft>
                <a:spcPts val="0"/>
              </a:spcAft>
              <a:buFont typeface="Arial" panose="020B0604020202020204" pitchFamily="34" charset="0"/>
              <a:buNone/>
              <a:defRPr/>
            </a:pPr>
            <a:r>
              <a:rPr lang="en-US" dirty="0"/>
              <a:t>great</a:t>
            </a:r>
          </a:p>
          <a:p>
            <a:pPr marL="0" indent="0" fontAlgn="auto">
              <a:spcAft>
                <a:spcPts val="0"/>
              </a:spcAft>
              <a:buFont typeface="Arial" panose="020B0604020202020204" pitchFamily="34" charset="0"/>
              <a:buNone/>
              <a:defRPr/>
            </a:pPr>
            <a:r>
              <a:rPr lang="en-US" dirty="0"/>
              <a:t>green</a:t>
            </a:r>
          </a:p>
          <a:p>
            <a:pPr marL="0" indent="0" fontAlgn="auto">
              <a:spcAft>
                <a:spcPts val="0"/>
              </a:spcAft>
              <a:buFont typeface="Arial" panose="020B0604020202020204" pitchFamily="34" charset="0"/>
              <a:buNone/>
              <a:defRPr/>
            </a:pPr>
            <a:r>
              <a:rPr lang="en-US" dirty="0"/>
              <a:t>grow, grew</a:t>
            </a:r>
          </a:p>
          <a:p>
            <a:pPr marL="0" indent="0" fontAlgn="auto">
              <a:spcAft>
                <a:spcPts val="0"/>
              </a:spcAft>
              <a:buFont typeface="Arial" panose="020B0604020202020204" pitchFamily="34" charset="0"/>
              <a:buNone/>
              <a:defRPr/>
            </a:pPr>
            <a:r>
              <a:rPr lang="en-US" dirty="0"/>
              <a:t>guess</a:t>
            </a:r>
          </a:p>
          <a:p>
            <a:pPr marL="0" indent="0" fontAlgn="auto">
              <a:spcAft>
                <a:spcPts val="0"/>
              </a:spcAft>
              <a:buFont typeface="Arial" panose="020B0604020202020204" pitchFamily="34" charset="0"/>
              <a:buNone/>
              <a:defRPr/>
            </a:pPr>
            <a:r>
              <a:rPr lang="en-US" dirty="0"/>
              <a:t>half</a:t>
            </a:r>
          </a:p>
          <a:p>
            <a:pPr marL="0" indent="0" fontAlgn="auto">
              <a:spcAft>
                <a:spcPts val="0"/>
              </a:spcAft>
              <a:buFont typeface="Arial" panose="020B0604020202020204" pitchFamily="34" charset="0"/>
              <a:buNone/>
              <a:defRPr/>
            </a:pPr>
            <a:r>
              <a:rPr lang="en-US" dirty="0"/>
              <a:t>half past</a:t>
            </a:r>
          </a:p>
          <a:p>
            <a:pPr marL="0" indent="0" fontAlgn="auto">
              <a:spcAft>
                <a:spcPts val="0"/>
              </a:spcAft>
              <a:buFont typeface="Arial" panose="020B0604020202020204" pitchFamily="34" charset="0"/>
              <a:buNone/>
              <a:defRPr/>
            </a:pPr>
            <a:r>
              <a:rPr lang="en-US" dirty="0"/>
              <a:t>hand</a:t>
            </a:r>
          </a:p>
          <a:p>
            <a:pPr marL="0" indent="0" fontAlgn="auto">
              <a:spcAft>
                <a:spcPts val="0"/>
              </a:spcAft>
              <a:buFont typeface="Arial" panose="020B0604020202020204" pitchFamily="34" charset="0"/>
              <a:buNone/>
              <a:defRPr/>
            </a:pPr>
            <a:r>
              <a:rPr lang="en-US" dirty="0"/>
              <a:t>hang</a:t>
            </a:r>
          </a:p>
          <a:p>
            <a:pPr marL="0" indent="0" fontAlgn="auto">
              <a:spcAft>
                <a:spcPts val="0"/>
              </a:spcAft>
              <a:buFont typeface="Arial" panose="020B0604020202020204" pitchFamily="34" charset="0"/>
              <a:buNone/>
              <a:defRPr/>
            </a:pPr>
            <a:r>
              <a:rPr lang="en-US" dirty="0" smtClean="0"/>
              <a:t>happen</a:t>
            </a:r>
          </a:p>
          <a:p>
            <a:pPr marL="0" indent="0" fontAlgn="auto">
              <a:spcAft>
                <a:spcPts val="0"/>
              </a:spcAft>
              <a:buFont typeface="Arial" panose="020B0604020202020204" pitchFamily="34" charset="0"/>
              <a:buNone/>
              <a:defRPr/>
            </a:pPr>
            <a:r>
              <a:rPr lang="en-US" dirty="0"/>
              <a:t>happy</a:t>
            </a:r>
          </a:p>
          <a:p>
            <a:pPr marL="0" indent="0" fontAlgn="auto">
              <a:spcAft>
                <a:spcPts val="0"/>
              </a:spcAft>
              <a:buFont typeface="Arial" panose="020B0604020202020204" pitchFamily="34" charset="0"/>
              <a:buNone/>
              <a:defRPr/>
            </a:pPr>
            <a:r>
              <a:rPr lang="en-US" dirty="0"/>
              <a:t>hard</a:t>
            </a:r>
          </a:p>
          <a:p>
            <a:pPr marL="0" indent="0" fontAlgn="auto">
              <a:spcAft>
                <a:spcPts val="0"/>
              </a:spcAft>
              <a:buFont typeface="Arial" panose="020B0604020202020204" pitchFamily="34" charset="0"/>
              <a:buNone/>
              <a:defRPr/>
            </a:pPr>
            <a:r>
              <a:rPr lang="en-US" dirty="0"/>
              <a:t>have, had</a:t>
            </a:r>
          </a:p>
          <a:p>
            <a:pPr marL="0" indent="0" fontAlgn="auto">
              <a:spcAft>
                <a:spcPts val="0"/>
              </a:spcAft>
              <a:buFont typeface="Arial" panose="020B0604020202020204" pitchFamily="34" charset="0"/>
              <a:buNone/>
              <a:defRPr/>
            </a:pPr>
            <a:r>
              <a:rPr lang="en-US" dirty="0"/>
              <a:t>have to, had to</a:t>
            </a:r>
          </a:p>
          <a:p>
            <a:pPr marL="0" indent="0" fontAlgn="auto">
              <a:spcAft>
                <a:spcPts val="0"/>
              </a:spcAft>
              <a:buFont typeface="Arial" panose="020B0604020202020204" pitchFamily="34" charset="0"/>
              <a:buNone/>
              <a:defRPr/>
            </a:pPr>
            <a:r>
              <a:rPr lang="en-US" dirty="0"/>
              <a:t>he</a:t>
            </a:r>
          </a:p>
          <a:p>
            <a:pPr marL="0" indent="0" fontAlgn="auto">
              <a:spcAft>
                <a:spcPts val="0"/>
              </a:spcAft>
              <a:buFont typeface="Arial" panose="020B0604020202020204" pitchFamily="34" charset="0"/>
              <a:buNone/>
              <a:defRPr/>
            </a:pPr>
            <a:r>
              <a:rPr lang="en-US" dirty="0"/>
              <a:t>head</a:t>
            </a:r>
          </a:p>
          <a:p>
            <a:pPr marL="0" indent="0" fontAlgn="auto">
              <a:spcAft>
                <a:spcPts val="0"/>
              </a:spcAft>
              <a:buFont typeface="Arial" panose="020B0604020202020204" pitchFamily="34" charset="0"/>
              <a:buNone/>
              <a:defRPr/>
            </a:pPr>
            <a:r>
              <a:rPr lang="en-US" dirty="0"/>
              <a:t>hear, heard</a:t>
            </a:r>
          </a:p>
          <a:p>
            <a:pPr marL="0" indent="0" fontAlgn="auto">
              <a:spcAft>
                <a:spcPts val="0"/>
              </a:spcAft>
              <a:buFont typeface="Arial" panose="020B0604020202020204" pitchFamily="34" charset="0"/>
              <a:buNone/>
              <a:defRPr/>
            </a:pPr>
            <a:r>
              <a:rPr lang="en-US" dirty="0"/>
              <a:t>hello</a:t>
            </a:r>
          </a:p>
          <a:p>
            <a:pPr marL="0" indent="0" fontAlgn="auto">
              <a:spcAft>
                <a:spcPts val="0"/>
              </a:spcAft>
              <a:buFont typeface="Arial" panose="020B0604020202020204" pitchFamily="34" charset="0"/>
              <a:buNone/>
              <a:defRPr/>
            </a:pPr>
            <a:r>
              <a:rPr lang="en-US" dirty="0"/>
              <a:t>help</a:t>
            </a:r>
          </a:p>
          <a:p>
            <a:pPr marL="0" indent="0" fontAlgn="auto">
              <a:spcAft>
                <a:spcPts val="0"/>
              </a:spcAft>
              <a:buFont typeface="Arial" panose="020B0604020202020204" pitchFamily="34" charset="0"/>
              <a:buNone/>
              <a:defRPr/>
            </a:pPr>
            <a:r>
              <a:rPr lang="en-US" dirty="0"/>
              <a:t>her</a:t>
            </a:r>
          </a:p>
          <a:p>
            <a:pPr fontAlgn="auto">
              <a:spcAft>
                <a:spcPts val="0"/>
              </a:spcAft>
              <a:defRPr/>
            </a:pPr>
            <a:endParaRPr lang="en-US" dirty="0"/>
          </a:p>
        </p:txBody>
      </p:sp>
      <p:sp>
        <p:nvSpPr>
          <p:cNvPr id="50180" name="TextBox 7"/>
          <p:cNvSpPr txBox="1">
            <a:spLocks noChangeArrowheads="1"/>
          </p:cNvSpPr>
          <p:nvPr/>
        </p:nvSpPr>
        <p:spPr bwMode="auto">
          <a:xfrm>
            <a:off x="5715000" y="487363"/>
            <a:ext cx="2819400" cy="624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a:t>herself</a:t>
            </a:r>
          </a:p>
          <a:p>
            <a:pPr eaLnBrk="1" hangingPunct="1"/>
            <a:r>
              <a:rPr lang="en-US" altLang="en-US" sz="2000"/>
              <a:t>here</a:t>
            </a:r>
          </a:p>
          <a:p>
            <a:pPr eaLnBrk="1" hangingPunct="1"/>
            <a:r>
              <a:rPr lang="en-US" altLang="en-US" sz="2000"/>
              <a:t>high</a:t>
            </a:r>
          </a:p>
          <a:p>
            <a:pPr eaLnBrk="1" hangingPunct="1"/>
            <a:r>
              <a:rPr lang="en-US" altLang="en-US" sz="2000"/>
              <a:t>him</a:t>
            </a:r>
          </a:p>
          <a:p>
            <a:pPr eaLnBrk="1" hangingPunct="1"/>
            <a:r>
              <a:rPr lang="en-US" altLang="en-US" sz="2000"/>
              <a:t>himself</a:t>
            </a:r>
          </a:p>
          <a:p>
            <a:pPr eaLnBrk="1" hangingPunct="1"/>
            <a:r>
              <a:rPr lang="en-US" altLang="en-US" sz="2000"/>
              <a:t>his</a:t>
            </a:r>
          </a:p>
          <a:p>
            <a:pPr eaLnBrk="1" hangingPunct="1"/>
            <a:r>
              <a:rPr lang="en-US" altLang="en-US" sz="2000"/>
              <a:t>hold, held</a:t>
            </a:r>
          </a:p>
          <a:p>
            <a:pPr eaLnBrk="1" hangingPunct="1"/>
            <a:r>
              <a:rPr lang="en-US" altLang="en-US" sz="2000"/>
              <a:t>home</a:t>
            </a:r>
          </a:p>
          <a:p>
            <a:pPr eaLnBrk="1" hangingPunct="1"/>
            <a:r>
              <a:rPr lang="en-US" altLang="en-US" sz="2000"/>
              <a:t>hope</a:t>
            </a:r>
          </a:p>
          <a:p>
            <a:pPr eaLnBrk="1" hangingPunct="1"/>
            <a:r>
              <a:rPr lang="en-US" altLang="en-US" sz="2000"/>
              <a:t>hot</a:t>
            </a:r>
          </a:p>
          <a:p>
            <a:pPr eaLnBrk="1" hangingPunct="1"/>
            <a:r>
              <a:rPr lang="en-US" altLang="en-US" sz="2000"/>
              <a:t>hour</a:t>
            </a:r>
          </a:p>
          <a:p>
            <a:pPr eaLnBrk="1" hangingPunct="1"/>
            <a:r>
              <a:rPr lang="en-US" altLang="en-US" sz="2000"/>
              <a:t>house</a:t>
            </a:r>
          </a:p>
          <a:p>
            <a:pPr eaLnBrk="1" hangingPunct="1"/>
            <a:r>
              <a:rPr lang="en-US" altLang="en-US" sz="2000"/>
              <a:t>how</a:t>
            </a:r>
          </a:p>
          <a:p>
            <a:pPr eaLnBrk="1" hangingPunct="1"/>
            <a:r>
              <a:rPr lang="en-US" altLang="en-US" sz="2000"/>
              <a:t>How are you?</a:t>
            </a:r>
          </a:p>
          <a:p>
            <a:pPr eaLnBrk="1" hangingPunct="1"/>
            <a:r>
              <a:rPr lang="en-US" altLang="en-US" sz="2000"/>
              <a:t>hundred</a:t>
            </a:r>
          </a:p>
          <a:p>
            <a:pPr eaLnBrk="1" hangingPunct="1"/>
            <a:r>
              <a:rPr lang="en-US" altLang="en-US" sz="2000"/>
              <a:t>I'm hungry</a:t>
            </a:r>
          </a:p>
          <a:p>
            <a:pPr eaLnBrk="1" hangingPunct="1"/>
            <a:r>
              <a:rPr lang="en-US" altLang="en-US" sz="2000"/>
              <a:t>idea</a:t>
            </a:r>
          </a:p>
          <a:p>
            <a:pPr eaLnBrk="1" hangingPunct="1"/>
            <a:r>
              <a:rPr lang="en-US" altLang="en-US" sz="2000"/>
              <a:t>if</a:t>
            </a:r>
          </a:p>
          <a:p>
            <a:pPr eaLnBrk="1" hangingPunct="1"/>
            <a:r>
              <a:rPr lang="en-US" altLang="en-US" sz="2000"/>
              <a:t>immediately</a:t>
            </a:r>
          </a:p>
          <a:p>
            <a:pPr eaLnBrk="1" hangingPunct="1"/>
            <a:r>
              <a:rPr lang="en-US" altLang="en-US" sz="2000"/>
              <a:t>important</a:t>
            </a:r>
          </a:p>
        </p:txBody>
      </p:sp>
    </p:spTree>
    <p:extLst>
      <p:ext uri="{BB962C8B-B14F-4D97-AF65-F5344CB8AC3E}">
        <p14:creationId xmlns:p14="http://schemas.microsoft.com/office/powerpoint/2010/main" val="32483621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4"/>
          <p:cNvSpPr>
            <a:spLocks noGrp="1"/>
          </p:cNvSpPr>
          <p:nvPr>
            <p:ph sz="half" idx="1"/>
          </p:nvPr>
        </p:nvSpPr>
        <p:spPr>
          <a:xfrm>
            <a:off x="228600" y="304800"/>
            <a:ext cx="2514600" cy="6781800"/>
          </a:xfrm>
        </p:spPr>
        <p:txBody>
          <a:bodyPr/>
          <a:lstStyle/>
          <a:p>
            <a:pPr marL="0" indent="0">
              <a:spcBef>
                <a:spcPct val="0"/>
              </a:spcBef>
              <a:buFont typeface="Arial" panose="020B0604020202020204" pitchFamily="34" charset="0"/>
              <a:buNone/>
            </a:pPr>
            <a:r>
              <a:rPr lang="en-GB" altLang="en-US" sz="2000" smtClean="0"/>
              <a:t>million</a:t>
            </a:r>
            <a:endParaRPr lang="en-US" altLang="en-US" sz="2000" smtClean="0"/>
          </a:p>
          <a:p>
            <a:pPr marL="0" indent="0">
              <a:spcBef>
                <a:spcPct val="0"/>
              </a:spcBef>
              <a:buFont typeface="Arial" panose="020B0604020202020204" pitchFamily="34" charset="0"/>
              <a:buNone/>
            </a:pPr>
            <a:r>
              <a:rPr lang="en-GB" altLang="en-US" sz="2000" smtClean="0"/>
              <a:t>mine</a:t>
            </a:r>
            <a:br>
              <a:rPr lang="en-GB" altLang="en-US" sz="2000" smtClean="0"/>
            </a:br>
            <a:r>
              <a:rPr lang="en-GB" altLang="en-US" sz="2400" smtClean="0"/>
              <a:t>   </a:t>
            </a:r>
            <a:r>
              <a:rPr lang="en-GB" altLang="en-US" sz="1600" smtClean="0"/>
              <a:t>The car is mine.  </a:t>
            </a:r>
            <a:endParaRPr lang="en-US" altLang="en-US" sz="1600" smtClean="0"/>
          </a:p>
          <a:p>
            <a:pPr marL="0" indent="0">
              <a:spcBef>
                <a:spcPct val="0"/>
              </a:spcBef>
              <a:buFont typeface="Arial" panose="020B0604020202020204" pitchFamily="34" charset="0"/>
              <a:buNone/>
            </a:pPr>
            <a:r>
              <a:rPr lang="en-GB" altLang="en-US" sz="2000" smtClean="0"/>
              <a:t>minimum</a:t>
            </a:r>
            <a:endParaRPr lang="en-US" altLang="en-US" sz="2000" smtClean="0"/>
          </a:p>
          <a:p>
            <a:pPr marL="0" indent="0">
              <a:spcBef>
                <a:spcPct val="0"/>
              </a:spcBef>
              <a:buFont typeface="Arial" panose="020B0604020202020204" pitchFamily="34" charset="0"/>
              <a:buNone/>
            </a:pPr>
            <a:r>
              <a:rPr lang="en-GB" altLang="en-US" sz="2000" smtClean="0"/>
              <a:t>modern</a:t>
            </a:r>
            <a:endParaRPr lang="en-US" altLang="en-US" sz="2000" smtClean="0"/>
          </a:p>
          <a:p>
            <a:pPr marL="0" indent="0">
              <a:spcBef>
                <a:spcPct val="0"/>
              </a:spcBef>
              <a:buFont typeface="Arial" panose="020B0604020202020204" pitchFamily="34" charset="0"/>
              <a:buNone/>
            </a:pPr>
            <a:r>
              <a:rPr lang="en-GB" altLang="en-US" sz="2000" smtClean="0"/>
              <a:t>moment</a:t>
            </a:r>
            <a:endParaRPr lang="en-US" altLang="en-US" sz="2000" smtClean="0"/>
          </a:p>
          <a:p>
            <a:pPr marL="0" indent="0">
              <a:spcBef>
                <a:spcPct val="0"/>
              </a:spcBef>
              <a:buFont typeface="Arial" panose="020B0604020202020204" pitchFamily="34" charset="0"/>
              <a:buNone/>
            </a:pPr>
            <a:r>
              <a:rPr lang="en-GB" altLang="en-US" sz="2000" smtClean="0"/>
              <a:t>more</a:t>
            </a:r>
            <a:endParaRPr lang="en-US" altLang="en-US" sz="2000" smtClean="0"/>
          </a:p>
          <a:p>
            <a:pPr marL="0" indent="0">
              <a:spcBef>
                <a:spcPct val="0"/>
              </a:spcBef>
              <a:buFont typeface="Arial" panose="020B0604020202020204" pitchFamily="34" charset="0"/>
              <a:buNone/>
            </a:pPr>
            <a:r>
              <a:rPr lang="en-GB" altLang="en-US" sz="2000" smtClean="0"/>
              <a:t>more and more</a:t>
            </a:r>
            <a:endParaRPr lang="en-US" altLang="en-US" sz="2000" smtClean="0"/>
          </a:p>
          <a:p>
            <a:pPr marL="0" indent="0">
              <a:spcBef>
                <a:spcPct val="0"/>
              </a:spcBef>
              <a:buFont typeface="Arial" panose="020B0604020202020204" pitchFamily="34" charset="0"/>
              <a:buNone/>
            </a:pPr>
            <a:r>
              <a:rPr lang="en-GB" altLang="en-US" sz="2000" smtClean="0"/>
              <a:t>more or less</a:t>
            </a:r>
            <a:endParaRPr lang="en-US" altLang="en-US" sz="2000" smtClean="0"/>
          </a:p>
          <a:p>
            <a:pPr marL="0" indent="0">
              <a:spcBef>
                <a:spcPct val="0"/>
              </a:spcBef>
              <a:buFont typeface="Arial" panose="020B0604020202020204" pitchFamily="34" charset="0"/>
              <a:buNone/>
            </a:pPr>
            <a:r>
              <a:rPr lang="en-GB" altLang="en-US" sz="2000" smtClean="0"/>
              <a:t>Moslem/ Muslim (n/adj)</a:t>
            </a:r>
            <a:endParaRPr lang="en-US" altLang="en-US" sz="2000" smtClean="0"/>
          </a:p>
          <a:p>
            <a:pPr marL="0" indent="0">
              <a:spcBef>
                <a:spcPct val="0"/>
              </a:spcBef>
              <a:buFont typeface="Arial" panose="020B0604020202020204" pitchFamily="34" charset="0"/>
              <a:buNone/>
            </a:pPr>
            <a:r>
              <a:rPr lang="en-GB" altLang="en-US" sz="2000" smtClean="0"/>
              <a:t>mountain</a:t>
            </a:r>
            <a:endParaRPr lang="en-US" altLang="en-US" sz="2000" smtClean="0"/>
          </a:p>
          <a:p>
            <a:pPr marL="0" indent="0">
              <a:spcBef>
                <a:spcPct val="0"/>
              </a:spcBef>
              <a:buFont typeface="Arial" panose="020B0604020202020204" pitchFamily="34" charset="0"/>
              <a:buNone/>
            </a:pPr>
            <a:r>
              <a:rPr lang="en-GB" altLang="en-US" sz="2000" smtClean="0"/>
              <a:t>mouth</a:t>
            </a:r>
            <a:endParaRPr lang="en-US" altLang="en-US" sz="2000" smtClean="0"/>
          </a:p>
          <a:p>
            <a:pPr marL="0" indent="0">
              <a:spcBef>
                <a:spcPct val="0"/>
              </a:spcBef>
              <a:buFont typeface="Arial" panose="020B0604020202020204" pitchFamily="34" charset="0"/>
              <a:buNone/>
            </a:pPr>
            <a:r>
              <a:rPr lang="en-GB" altLang="en-US" sz="2000" smtClean="0"/>
              <a:t>museum</a:t>
            </a:r>
            <a:endParaRPr lang="en-US" altLang="en-US" sz="2000" smtClean="0"/>
          </a:p>
          <a:p>
            <a:pPr marL="0" indent="0">
              <a:spcBef>
                <a:spcPct val="0"/>
              </a:spcBef>
              <a:buFont typeface="Arial" panose="020B0604020202020204" pitchFamily="34" charset="0"/>
              <a:buNone/>
            </a:pPr>
            <a:r>
              <a:rPr lang="en-GB" altLang="en-US" sz="2000" smtClean="0"/>
              <a:t>must</a:t>
            </a:r>
            <a:endParaRPr lang="en-US" altLang="en-US" sz="2000" smtClean="0"/>
          </a:p>
          <a:p>
            <a:pPr marL="0" indent="0">
              <a:spcBef>
                <a:spcPct val="0"/>
              </a:spcBef>
              <a:buFont typeface="Arial" panose="020B0604020202020204" pitchFamily="34" charset="0"/>
              <a:buNone/>
            </a:pPr>
            <a:r>
              <a:rPr lang="en-GB" altLang="en-US" sz="2000" smtClean="0"/>
              <a:t>nation</a:t>
            </a:r>
            <a:endParaRPr lang="en-US" altLang="en-US" sz="2000" smtClean="0"/>
          </a:p>
          <a:p>
            <a:pPr marL="0" indent="0">
              <a:spcBef>
                <a:spcPct val="0"/>
              </a:spcBef>
              <a:buFont typeface="Arial" panose="020B0604020202020204" pitchFamily="34" charset="0"/>
              <a:buNone/>
            </a:pPr>
            <a:r>
              <a:rPr lang="en-GB" altLang="en-US" sz="2000" smtClean="0"/>
              <a:t>nature </a:t>
            </a:r>
            <a:endParaRPr lang="en-US" altLang="en-US" sz="2000" smtClean="0"/>
          </a:p>
        </p:txBody>
      </p:sp>
      <p:sp>
        <p:nvSpPr>
          <p:cNvPr id="51203" name="Content Placeholder 5"/>
          <p:cNvSpPr>
            <a:spLocks noGrp="1"/>
          </p:cNvSpPr>
          <p:nvPr>
            <p:ph sz="half" idx="2"/>
          </p:nvPr>
        </p:nvSpPr>
        <p:spPr>
          <a:xfrm>
            <a:off x="2819400" y="228600"/>
            <a:ext cx="2362200" cy="6096000"/>
          </a:xfrm>
        </p:spPr>
        <p:txBody>
          <a:bodyPr/>
          <a:lstStyle/>
          <a:p>
            <a:pPr marL="0" indent="0">
              <a:spcBef>
                <a:spcPct val="0"/>
              </a:spcBef>
              <a:buFont typeface="Arial" panose="020B0604020202020204" pitchFamily="34" charset="0"/>
              <a:buNone/>
            </a:pPr>
            <a:r>
              <a:rPr lang="en-GB" altLang="en-US" sz="2000" smtClean="0"/>
              <a:t>neat</a:t>
            </a:r>
            <a:endParaRPr lang="en-US" altLang="en-US" sz="2000" smtClean="0"/>
          </a:p>
          <a:p>
            <a:pPr marL="0" indent="0">
              <a:spcBef>
                <a:spcPct val="0"/>
              </a:spcBef>
              <a:buFont typeface="Arial" panose="020B0604020202020204" pitchFamily="34" charset="0"/>
              <a:buNone/>
            </a:pPr>
            <a:r>
              <a:rPr lang="en-GB" altLang="en-US" sz="2000" smtClean="0"/>
              <a:t>necessary</a:t>
            </a:r>
            <a:endParaRPr lang="en-US" altLang="en-US" sz="2000" smtClean="0"/>
          </a:p>
          <a:p>
            <a:pPr marL="0" indent="0">
              <a:spcBef>
                <a:spcPct val="0"/>
              </a:spcBef>
              <a:buFont typeface="Arial" panose="020B0604020202020204" pitchFamily="34" charset="0"/>
              <a:buNone/>
            </a:pPr>
            <a:r>
              <a:rPr lang="en-GB" altLang="en-US" sz="2000" smtClean="0"/>
              <a:t>neither …nor</a:t>
            </a:r>
            <a:endParaRPr lang="en-US" altLang="en-US" sz="2000" smtClean="0"/>
          </a:p>
          <a:p>
            <a:pPr marL="0" indent="0">
              <a:spcBef>
                <a:spcPct val="0"/>
              </a:spcBef>
              <a:buFont typeface="Arial" panose="020B0604020202020204" pitchFamily="34" charset="0"/>
              <a:buNone/>
            </a:pPr>
            <a:r>
              <a:rPr lang="en-GB" altLang="en-US" sz="2000" smtClean="0"/>
              <a:t>nervous</a:t>
            </a:r>
            <a:endParaRPr lang="en-US" altLang="en-US" sz="2000" smtClean="0"/>
          </a:p>
          <a:p>
            <a:pPr marL="0" indent="0">
              <a:spcBef>
                <a:spcPct val="0"/>
              </a:spcBef>
              <a:buFont typeface="Arial" panose="020B0604020202020204" pitchFamily="34" charset="0"/>
              <a:buNone/>
            </a:pPr>
            <a:r>
              <a:rPr lang="en-GB" altLang="en-US" sz="2000" smtClean="0"/>
              <a:t>newspaper</a:t>
            </a:r>
            <a:endParaRPr lang="en-US" altLang="en-US" sz="2000" smtClean="0"/>
          </a:p>
          <a:p>
            <a:pPr marL="0" indent="0">
              <a:spcBef>
                <a:spcPct val="0"/>
              </a:spcBef>
              <a:buFont typeface="Arial" panose="020B0604020202020204" pitchFamily="34" charset="0"/>
              <a:buNone/>
            </a:pPr>
            <a:r>
              <a:rPr lang="en-GB" altLang="en-US" sz="2000" smtClean="0"/>
              <a:t>noise</a:t>
            </a:r>
            <a:endParaRPr lang="en-US" altLang="en-US" sz="2000" smtClean="0"/>
          </a:p>
          <a:p>
            <a:pPr marL="0" indent="0">
              <a:spcBef>
                <a:spcPct val="0"/>
              </a:spcBef>
              <a:buFont typeface="Arial" panose="020B0604020202020204" pitchFamily="34" charset="0"/>
              <a:buNone/>
            </a:pPr>
            <a:r>
              <a:rPr lang="en-GB" altLang="en-US" sz="2000" smtClean="0"/>
              <a:t>none</a:t>
            </a:r>
            <a:endParaRPr lang="en-US" altLang="en-US" sz="2000" smtClean="0"/>
          </a:p>
          <a:p>
            <a:pPr marL="0" indent="0">
              <a:spcBef>
                <a:spcPct val="0"/>
              </a:spcBef>
              <a:buFont typeface="Arial" panose="020B0604020202020204" pitchFamily="34" charset="0"/>
              <a:buNone/>
            </a:pPr>
            <a:r>
              <a:rPr lang="en-GB" altLang="en-US" sz="2000" smtClean="0"/>
              <a:t>normal</a:t>
            </a:r>
            <a:endParaRPr lang="en-US" altLang="en-US" sz="2000" smtClean="0"/>
          </a:p>
          <a:p>
            <a:pPr marL="0" indent="0">
              <a:spcBef>
                <a:spcPct val="0"/>
              </a:spcBef>
              <a:buFont typeface="Arial" panose="020B0604020202020204" pitchFamily="34" charset="0"/>
              <a:buNone/>
            </a:pPr>
            <a:r>
              <a:rPr lang="en-GB" altLang="en-US" sz="2000" smtClean="0"/>
              <a:t>north</a:t>
            </a:r>
            <a:endParaRPr lang="en-US" altLang="en-US" sz="2000" smtClean="0"/>
          </a:p>
          <a:p>
            <a:pPr marL="0" indent="0">
              <a:spcBef>
                <a:spcPct val="0"/>
              </a:spcBef>
              <a:buFont typeface="Arial" panose="020B0604020202020204" pitchFamily="34" charset="0"/>
              <a:buNone/>
            </a:pPr>
            <a:r>
              <a:rPr lang="en-GB" altLang="en-US" sz="2000" smtClean="0"/>
              <a:t>not only</a:t>
            </a:r>
            <a:endParaRPr lang="en-US" altLang="en-US" sz="2000" smtClean="0"/>
          </a:p>
          <a:p>
            <a:pPr marL="0" indent="0">
              <a:spcBef>
                <a:spcPct val="0"/>
              </a:spcBef>
              <a:buFont typeface="Arial" panose="020B0604020202020204" pitchFamily="34" charset="0"/>
              <a:buNone/>
            </a:pPr>
            <a:r>
              <a:rPr lang="en-GB" altLang="en-US" sz="2000" smtClean="0"/>
              <a:t>note (n)</a:t>
            </a:r>
            <a:endParaRPr lang="en-US" altLang="en-US" sz="2000" smtClean="0"/>
          </a:p>
          <a:p>
            <a:pPr marL="0" indent="0">
              <a:spcBef>
                <a:spcPct val="0"/>
              </a:spcBef>
              <a:buFont typeface="Arial" panose="020B0604020202020204" pitchFamily="34" charset="0"/>
              <a:buNone/>
            </a:pPr>
            <a:r>
              <a:rPr lang="en-GB" altLang="en-US" sz="2000" smtClean="0"/>
              <a:t>note (v)</a:t>
            </a:r>
            <a:endParaRPr lang="en-US" altLang="en-US" sz="2000" smtClean="0"/>
          </a:p>
          <a:p>
            <a:pPr marL="0" indent="0">
              <a:spcBef>
                <a:spcPct val="0"/>
              </a:spcBef>
              <a:buFont typeface="Arial" panose="020B0604020202020204" pitchFamily="34" charset="0"/>
              <a:buNone/>
            </a:pPr>
            <a:r>
              <a:rPr lang="en-GB" altLang="en-US" sz="2000" smtClean="0"/>
              <a:t>notice</a:t>
            </a:r>
            <a:endParaRPr lang="en-US" altLang="en-US" sz="2000" smtClean="0"/>
          </a:p>
          <a:p>
            <a:pPr marL="0" indent="0">
              <a:spcBef>
                <a:spcPct val="0"/>
              </a:spcBef>
              <a:buFont typeface="Arial" panose="020B0604020202020204" pitchFamily="34" charset="0"/>
              <a:buNone/>
            </a:pPr>
            <a:r>
              <a:rPr lang="en-GB" altLang="en-US" sz="2000" smtClean="0"/>
              <a:t>a number of</a:t>
            </a:r>
            <a:endParaRPr lang="en-US" altLang="en-US" sz="2000" smtClean="0"/>
          </a:p>
          <a:p>
            <a:pPr marL="0" indent="0">
              <a:spcBef>
                <a:spcPct val="0"/>
              </a:spcBef>
              <a:buFont typeface="Arial" panose="020B0604020202020204" pitchFamily="34" charset="0"/>
              <a:buNone/>
            </a:pPr>
            <a:r>
              <a:rPr lang="en-GB" altLang="en-US" sz="2000" smtClean="0"/>
              <a:t>object (n)</a:t>
            </a:r>
            <a:endParaRPr lang="en-US" altLang="en-US" sz="2000" smtClean="0"/>
          </a:p>
          <a:p>
            <a:pPr marL="0" indent="0">
              <a:spcBef>
                <a:spcPct val="0"/>
              </a:spcBef>
              <a:buFont typeface="Arial" panose="020B0604020202020204" pitchFamily="34" charset="0"/>
              <a:buNone/>
            </a:pPr>
            <a:r>
              <a:rPr lang="en-GB" altLang="en-US" sz="2000" smtClean="0"/>
              <a:t>occur</a:t>
            </a:r>
            <a:endParaRPr lang="en-US" altLang="en-US" sz="2000" smtClean="0"/>
          </a:p>
          <a:p>
            <a:pPr marL="0" indent="0">
              <a:spcBef>
                <a:spcPct val="0"/>
              </a:spcBef>
              <a:buFont typeface="Arial" panose="020B0604020202020204" pitchFamily="34" charset="0"/>
              <a:buNone/>
            </a:pPr>
            <a:r>
              <a:rPr lang="en-GB" altLang="en-US" sz="2000" smtClean="0"/>
              <a:t>odd</a:t>
            </a:r>
            <a:br>
              <a:rPr lang="en-GB" altLang="en-US" sz="2000" smtClean="0"/>
            </a:br>
            <a:r>
              <a:rPr lang="en-GB" altLang="en-US" sz="2000" smtClean="0"/>
              <a:t>  </a:t>
            </a:r>
            <a:r>
              <a:rPr lang="en-GB" altLang="en-US" sz="1600" smtClean="0"/>
              <a:t>Your behavior is odd.  </a:t>
            </a:r>
            <a:endParaRPr lang="en-US" altLang="en-US" sz="2000" smtClean="0"/>
          </a:p>
          <a:p>
            <a:pPr marL="0" indent="0">
              <a:spcBef>
                <a:spcPct val="0"/>
              </a:spcBef>
              <a:buFont typeface="Arial" panose="020B0604020202020204" pitchFamily="34" charset="0"/>
              <a:buNone/>
            </a:pPr>
            <a:r>
              <a:rPr lang="en-GB" altLang="en-US" sz="2000" smtClean="0"/>
              <a:t>offer (v)</a:t>
            </a:r>
            <a:endParaRPr lang="en-US" altLang="en-US" sz="2000" smtClean="0"/>
          </a:p>
        </p:txBody>
      </p:sp>
      <p:sp>
        <p:nvSpPr>
          <p:cNvPr id="51204" name="TextBox 7"/>
          <p:cNvSpPr txBox="1">
            <a:spLocks noChangeArrowheads="1"/>
          </p:cNvSpPr>
          <p:nvPr/>
        </p:nvSpPr>
        <p:spPr bwMode="auto">
          <a:xfrm>
            <a:off x="5715000" y="152400"/>
            <a:ext cx="28194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2000"/>
              <a:t>offer (n)</a:t>
            </a:r>
            <a:endParaRPr lang="en-US" altLang="en-US" sz="2000"/>
          </a:p>
          <a:p>
            <a:pPr eaLnBrk="1" hangingPunct="1"/>
            <a:r>
              <a:rPr lang="en-GB" altLang="en-US" sz="2000"/>
              <a:t>office</a:t>
            </a:r>
            <a:endParaRPr lang="en-US" altLang="en-US" sz="2000"/>
          </a:p>
          <a:p>
            <a:pPr eaLnBrk="1" hangingPunct="1"/>
            <a:r>
              <a:rPr lang="en-GB" altLang="en-US" sz="2000"/>
              <a:t>oil</a:t>
            </a:r>
            <a:endParaRPr lang="en-US" altLang="en-US" sz="2000"/>
          </a:p>
          <a:p>
            <a:pPr eaLnBrk="1" hangingPunct="1"/>
            <a:r>
              <a:rPr lang="en-GB" altLang="en-US" sz="2000"/>
              <a:t>once again</a:t>
            </a:r>
            <a:endParaRPr lang="en-US" altLang="en-US" sz="2000"/>
          </a:p>
          <a:p>
            <a:pPr eaLnBrk="1" hangingPunct="1"/>
            <a:r>
              <a:rPr lang="en-GB" altLang="en-US" sz="2000"/>
              <a:t>once more</a:t>
            </a:r>
            <a:endParaRPr lang="en-US" altLang="en-US" sz="2000"/>
          </a:p>
          <a:p>
            <a:pPr eaLnBrk="1" hangingPunct="1"/>
            <a:r>
              <a:rPr lang="en-GB" altLang="en-US" sz="2000"/>
              <a:t>at once</a:t>
            </a:r>
            <a:endParaRPr lang="en-US" altLang="en-US" sz="2000"/>
          </a:p>
          <a:p>
            <a:pPr eaLnBrk="1" hangingPunct="1"/>
            <a:r>
              <a:rPr lang="en-GB" altLang="en-US" sz="2000"/>
              <a:t>one another</a:t>
            </a:r>
            <a:endParaRPr lang="en-US" altLang="en-US" sz="2000"/>
          </a:p>
          <a:p>
            <a:pPr eaLnBrk="1" hangingPunct="1"/>
            <a:r>
              <a:rPr lang="en-GB" altLang="en-US" sz="2000"/>
              <a:t>move onto …</a:t>
            </a:r>
            <a:endParaRPr lang="en-US" altLang="en-US" sz="2000"/>
          </a:p>
          <a:p>
            <a:pPr eaLnBrk="1" hangingPunct="1"/>
            <a:r>
              <a:rPr lang="en-GB" altLang="en-US" sz="2000"/>
              <a:t>operate</a:t>
            </a:r>
            <a:endParaRPr lang="en-US" altLang="en-US" sz="2000"/>
          </a:p>
          <a:p>
            <a:pPr eaLnBrk="1" hangingPunct="1"/>
            <a:r>
              <a:rPr lang="en-GB" altLang="en-US" sz="2000"/>
              <a:t>operation</a:t>
            </a:r>
            <a:endParaRPr lang="en-US" altLang="en-US" sz="2000"/>
          </a:p>
          <a:p>
            <a:pPr eaLnBrk="1" hangingPunct="1"/>
            <a:r>
              <a:rPr lang="en-GB" altLang="en-US" sz="2000"/>
              <a:t>opinion</a:t>
            </a:r>
            <a:endParaRPr lang="en-US" altLang="en-US" sz="2000"/>
          </a:p>
          <a:p>
            <a:pPr eaLnBrk="1" hangingPunct="1"/>
            <a:r>
              <a:rPr lang="en-GB" altLang="en-US" sz="2000"/>
              <a:t>in my opinion</a:t>
            </a:r>
            <a:endParaRPr lang="en-US" altLang="en-US" sz="2000"/>
          </a:p>
          <a:p>
            <a:pPr eaLnBrk="1" hangingPunct="1"/>
            <a:r>
              <a:rPr lang="en-GB" altLang="en-US" sz="2000"/>
              <a:t>opportunity</a:t>
            </a:r>
            <a:endParaRPr lang="en-US" altLang="en-US" sz="2000"/>
          </a:p>
          <a:p>
            <a:pPr eaLnBrk="1" hangingPunct="1"/>
            <a:r>
              <a:rPr lang="en-GB" altLang="en-US" sz="2000"/>
              <a:t>opposite</a:t>
            </a:r>
            <a:endParaRPr lang="en-US" altLang="en-US" sz="2000"/>
          </a:p>
          <a:p>
            <a:pPr eaLnBrk="1" hangingPunct="1"/>
            <a:r>
              <a:rPr lang="en-GB" altLang="en-US" sz="2000"/>
              <a:t>ordinary</a:t>
            </a:r>
            <a:endParaRPr lang="en-US" altLang="en-US" sz="2000"/>
          </a:p>
          <a:p>
            <a:pPr eaLnBrk="1" hangingPunct="1"/>
            <a:r>
              <a:rPr lang="en-GB" altLang="en-US" sz="2000"/>
              <a:t>orange (n)</a:t>
            </a:r>
            <a:endParaRPr lang="en-US" altLang="en-US" sz="2000"/>
          </a:p>
          <a:p>
            <a:pPr eaLnBrk="1" hangingPunct="1"/>
            <a:r>
              <a:rPr lang="en-GB" altLang="en-US" sz="2000"/>
              <a:t>orange (adj)</a:t>
            </a:r>
            <a:br>
              <a:rPr lang="en-GB" altLang="en-US" sz="2000"/>
            </a:br>
            <a:r>
              <a:rPr lang="en-GB" altLang="en-US" sz="2000"/>
              <a:t>order (v)</a:t>
            </a:r>
            <a:endParaRPr lang="en-US" altLang="en-US" sz="2000"/>
          </a:p>
          <a:p>
            <a:pPr eaLnBrk="1" hangingPunct="1"/>
            <a:r>
              <a:rPr lang="en-GB" altLang="en-US" sz="2000"/>
              <a:t>order (n)</a:t>
            </a:r>
            <a:endParaRPr lang="en-US" altLang="en-US" sz="2000"/>
          </a:p>
          <a:p>
            <a:pPr eaLnBrk="1" hangingPunct="1"/>
            <a:r>
              <a:rPr lang="en-GB" altLang="en-US" sz="2000"/>
              <a:t>    </a:t>
            </a:r>
            <a:r>
              <a:rPr lang="en-GB" altLang="en-US" sz="1600"/>
              <a:t>put in order</a:t>
            </a:r>
            <a:endParaRPr lang="en-US" altLang="en-US" sz="1600"/>
          </a:p>
          <a:p>
            <a:pPr eaLnBrk="1" hangingPunct="1"/>
            <a:r>
              <a:rPr lang="en-GB" altLang="en-US" sz="2000"/>
              <a:t>in order to</a:t>
            </a:r>
            <a:endParaRPr lang="en-US" altLang="en-US" sz="2000"/>
          </a:p>
        </p:txBody>
      </p:sp>
    </p:spTree>
    <p:extLst>
      <p:ext uri="{BB962C8B-B14F-4D97-AF65-F5344CB8AC3E}">
        <p14:creationId xmlns:p14="http://schemas.microsoft.com/office/powerpoint/2010/main" val="26148135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p:cNvSpPr>
            <a:spLocks noGrp="1"/>
          </p:cNvSpPr>
          <p:nvPr>
            <p:ph type="ctrTitle"/>
          </p:nvPr>
        </p:nvSpPr>
        <p:spPr/>
        <p:txBody>
          <a:bodyPr/>
          <a:lstStyle/>
          <a:p>
            <a:r>
              <a:rPr lang="en-US" altLang="en-US" dirty="0" smtClean="0"/>
              <a:t>How can such requirements be implemented in practice? </a:t>
            </a:r>
          </a:p>
        </p:txBody>
      </p:sp>
      <p:sp>
        <p:nvSpPr>
          <p:cNvPr id="52227" name="Subtitle 4"/>
          <p:cNvSpPr>
            <a:spLocks noGrp="1"/>
          </p:cNvSpPr>
          <p:nvPr>
            <p:ph type="subTitle" idx="1"/>
          </p:nvPr>
        </p:nvSpPr>
        <p:spPr/>
        <p:txBody>
          <a:bodyPr/>
          <a:lstStyle/>
          <a:p>
            <a:endParaRPr lang="en-US" altLang="en-US" smtClean="0"/>
          </a:p>
        </p:txBody>
      </p:sp>
    </p:spTree>
    <p:extLst>
      <p:ext uri="{BB962C8B-B14F-4D97-AF65-F5344CB8AC3E}">
        <p14:creationId xmlns:p14="http://schemas.microsoft.com/office/powerpoint/2010/main" val="22061568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1. Textbook writers</a:t>
            </a:r>
          </a:p>
        </p:txBody>
      </p:sp>
      <p:sp>
        <p:nvSpPr>
          <p:cNvPr id="53251" name="Content Placeholder 2"/>
          <p:cNvSpPr>
            <a:spLocks noGrp="1"/>
          </p:cNvSpPr>
          <p:nvPr>
            <p:ph idx="1"/>
          </p:nvPr>
        </p:nvSpPr>
        <p:spPr/>
        <p:txBody>
          <a:bodyPr/>
          <a:lstStyle/>
          <a:p>
            <a:pPr marL="457200" indent="-457200">
              <a:buFont typeface="Arial" panose="020B0604020202020204" pitchFamily="34" charset="0"/>
              <a:buChar char="•"/>
            </a:pPr>
            <a:r>
              <a:rPr lang="en-US" altLang="en-US" dirty="0" smtClean="0"/>
              <a:t>All the ‘core’ items in materials for Foundation and Intermediate levels. </a:t>
            </a:r>
          </a:p>
          <a:p>
            <a:pPr marL="457200" indent="-457200">
              <a:buFont typeface="Arial" panose="020B0604020202020204" pitchFamily="34" charset="0"/>
              <a:buChar char="•"/>
            </a:pPr>
            <a:r>
              <a:rPr lang="en-US" altLang="en-US" dirty="0" smtClean="0"/>
              <a:t>A large number of items in order to enable learners to reach the target quantity. </a:t>
            </a:r>
          </a:p>
        </p:txBody>
      </p:sp>
    </p:spTree>
    <p:extLst>
      <p:ext uri="{BB962C8B-B14F-4D97-AF65-F5344CB8AC3E}">
        <p14:creationId xmlns:p14="http://schemas.microsoft.com/office/powerpoint/2010/main" val="31738489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2. Teachers</a:t>
            </a:r>
          </a:p>
        </p:txBody>
      </p:sp>
      <p:sp>
        <p:nvSpPr>
          <p:cNvPr id="56323" name="Content Placeholder 2"/>
          <p:cNvSpPr>
            <a:spLocks noGrp="1"/>
          </p:cNvSpPr>
          <p:nvPr>
            <p:ph idx="1"/>
          </p:nvPr>
        </p:nvSpPr>
        <p:spPr/>
        <p:txBody>
          <a:bodyPr/>
          <a:lstStyle/>
          <a:p>
            <a:pPr marL="457200" indent="-457200">
              <a:buFont typeface="Arial" panose="020B0604020202020204" pitchFamily="34" charset="0"/>
              <a:buChar char="•"/>
            </a:pPr>
            <a:r>
              <a:rPr lang="en-US" altLang="en-US" smtClean="0"/>
              <a:t>Awareness of need to teach most frequent items.</a:t>
            </a:r>
          </a:p>
          <a:p>
            <a:pPr marL="457200" indent="-457200">
              <a:buFont typeface="Arial" panose="020B0604020202020204" pitchFamily="34" charset="0"/>
              <a:buChar char="•"/>
            </a:pPr>
            <a:r>
              <a:rPr lang="en-US" altLang="en-US" smtClean="0"/>
              <a:t>Awareness of need to teach also ‘chunks’.</a:t>
            </a:r>
          </a:p>
          <a:p>
            <a:pPr marL="457200" indent="-457200">
              <a:buFont typeface="Arial" panose="020B0604020202020204" pitchFamily="34" charset="0"/>
              <a:buChar char="•"/>
            </a:pPr>
            <a:r>
              <a:rPr lang="en-US" altLang="en-US" smtClean="0"/>
              <a:t>Awareness of need to teach a lot of vocabulary.</a:t>
            </a:r>
          </a:p>
        </p:txBody>
      </p:sp>
    </p:spTree>
    <p:extLst>
      <p:ext uri="{BB962C8B-B14F-4D97-AF65-F5344CB8AC3E}">
        <p14:creationId xmlns:p14="http://schemas.microsoft.com/office/powerpoint/2010/main" val="388530044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both writers and teachers need…</a:t>
            </a:r>
            <a:endParaRPr lang="en-US" dirty="0"/>
          </a:p>
        </p:txBody>
      </p:sp>
      <p:sp>
        <p:nvSpPr>
          <p:cNvPr id="3" name="Content Placeholder 2"/>
          <p:cNvSpPr>
            <a:spLocks noGrp="1"/>
          </p:cNvSpPr>
          <p:nvPr>
            <p:ph idx="1"/>
          </p:nvPr>
        </p:nvSpPr>
        <p:spPr>
          <a:xfrm>
            <a:off x="457200" y="2514600"/>
            <a:ext cx="8229600" cy="3611563"/>
          </a:xfrm>
        </p:spPr>
        <p:txBody>
          <a:bodyPr/>
          <a:lstStyle/>
          <a:p>
            <a:r>
              <a:rPr lang="en-US" dirty="0" smtClean="0"/>
              <a:t>… a repertoire of effective teaching strategies to help them achieve good vocabulary learning by the students. </a:t>
            </a:r>
            <a:endParaRPr lang="en-US" dirty="0"/>
          </a:p>
        </p:txBody>
      </p:sp>
    </p:spTree>
    <p:extLst>
      <p:ext uri="{BB962C8B-B14F-4D97-AF65-F5344CB8AC3E}">
        <p14:creationId xmlns:p14="http://schemas.microsoft.com/office/powerpoint/2010/main" val="1683176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 </a:t>
            </a:r>
            <a:r>
              <a:rPr lang="en-GB" u="sng" dirty="0" smtClean="0"/>
              <a:t>Semi-fixed expressions</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Expressions that vary in subject, object, tense of verb etc.</a:t>
            </a:r>
            <a:r>
              <a:rPr lang="en-GB" dirty="0" smtClean="0">
                <a:solidFill>
                  <a:srgbClr val="FF0000"/>
                </a:solidFill>
              </a:rPr>
              <a:t> </a:t>
            </a:r>
          </a:p>
          <a:p>
            <a:pPr marL="0" indent="0">
              <a:buNone/>
            </a:pPr>
            <a:r>
              <a:rPr lang="en-GB" sz="3800" i="1" dirty="0" smtClean="0">
                <a:solidFill>
                  <a:srgbClr val="FF0000"/>
                </a:solidFill>
              </a:rPr>
              <a:t>[take] [something] into account, [hold] [someone] responsible, [  ] [have] a good time</a:t>
            </a:r>
          </a:p>
          <a:p>
            <a:pPr marL="0" indent="0">
              <a:buNone/>
            </a:pPr>
            <a:r>
              <a:rPr lang="en-GB" sz="3600" dirty="0" smtClean="0"/>
              <a:t>Sub-sets of these are </a:t>
            </a:r>
            <a:r>
              <a:rPr lang="en-GB" sz="3600" u="sng" dirty="0" smtClean="0"/>
              <a:t>phrasal verbs </a:t>
            </a:r>
          </a:p>
          <a:p>
            <a:pPr marL="0" indent="0">
              <a:buNone/>
            </a:pPr>
            <a:r>
              <a:rPr lang="en-GB" sz="3600" i="1" dirty="0" smtClean="0">
                <a:solidFill>
                  <a:srgbClr val="FF0000"/>
                </a:solidFill>
              </a:rPr>
              <a:t>take up, get away with, put up with </a:t>
            </a:r>
          </a:p>
          <a:p>
            <a:pPr marL="0" indent="0">
              <a:buNone/>
            </a:pPr>
            <a:r>
              <a:rPr lang="en-GB" sz="3600" u="sng" dirty="0" smtClean="0"/>
              <a:t>Idioms </a:t>
            </a:r>
            <a:r>
              <a:rPr lang="en-GB" sz="3600" dirty="0" smtClean="0"/>
              <a:t>may be semi-fixed: </a:t>
            </a:r>
          </a:p>
          <a:p>
            <a:pPr marL="0" indent="0">
              <a:buNone/>
            </a:pPr>
            <a:r>
              <a:rPr lang="en-GB" sz="3600" i="1" dirty="0" smtClean="0">
                <a:solidFill>
                  <a:srgbClr val="FF0000"/>
                </a:solidFill>
              </a:rPr>
              <a:t>[lose] [one’s] head</a:t>
            </a:r>
            <a:endParaRPr lang="en-GB" sz="3600" i="1" dirty="0">
              <a:solidFill>
                <a:srgbClr val="FF0000"/>
              </a:solidFill>
            </a:endParaRPr>
          </a:p>
        </p:txBody>
      </p:sp>
    </p:spTree>
    <p:extLst>
      <p:ext uri="{BB962C8B-B14F-4D97-AF65-F5344CB8AC3E}">
        <p14:creationId xmlns:p14="http://schemas.microsoft.com/office/powerpoint/2010/main" val="1866680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a:t>
            </a:r>
            <a:r>
              <a:rPr lang="en-US" u="sng" dirty="0" smtClean="0"/>
              <a:t>Collocations</a:t>
            </a:r>
            <a:r>
              <a:rPr lang="en-US" dirty="0" smtClean="0"/>
              <a:t>: words which tend to link with specific other words</a:t>
            </a:r>
            <a:endParaRPr lang="en-GB" dirty="0"/>
          </a:p>
        </p:txBody>
      </p:sp>
      <p:sp>
        <p:nvSpPr>
          <p:cNvPr id="3" name="Content Placeholder 2"/>
          <p:cNvSpPr>
            <a:spLocks noGrp="1"/>
          </p:cNvSpPr>
          <p:nvPr>
            <p:ph idx="1"/>
          </p:nvPr>
        </p:nvSpPr>
        <p:spPr>
          <a:xfrm>
            <a:off x="179512" y="1600200"/>
            <a:ext cx="8856984" cy="5257800"/>
          </a:xfrm>
        </p:spPr>
        <p:txBody>
          <a:bodyPr>
            <a:normAutofit fontScale="92500" lnSpcReduction="10000"/>
          </a:bodyPr>
          <a:lstStyle/>
          <a:p>
            <a:pPr marL="0" indent="0">
              <a:buNone/>
            </a:pPr>
            <a:r>
              <a:rPr lang="en-US" dirty="0" smtClean="0"/>
              <a:t>verb or adjective + preposition:</a:t>
            </a:r>
            <a:r>
              <a:rPr lang="en-GB" dirty="0" smtClean="0"/>
              <a:t> </a:t>
            </a:r>
          </a:p>
          <a:p>
            <a:pPr marL="0" indent="0">
              <a:buNone/>
            </a:pPr>
            <a:r>
              <a:rPr lang="en-GB" i="1" dirty="0" smtClean="0">
                <a:solidFill>
                  <a:srgbClr val="FF0000"/>
                </a:solidFill>
              </a:rPr>
              <a:t>angry </a:t>
            </a:r>
            <a:r>
              <a:rPr lang="en-GB" i="1" dirty="0">
                <a:solidFill>
                  <a:srgbClr val="FF0000"/>
                </a:solidFill>
              </a:rPr>
              <a:t>(with), afraid (of), wait (for)</a:t>
            </a:r>
            <a:r>
              <a:rPr lang="en-GB" dirty="0">
                <a:solidFill>
                  <a:srgbClr val="FF0000"/>
                </a:solidFill>
              </a:rPr>
              <a:t>; </a:t>
            </a:r>
            <a:endParaRPr lang="en-GB" dirty="0" smtClean="0">
              <a:solidFill>
                <a:srgbClr val="FF0000"/>
              </a:solidFill>
            </a:endParaRPr>
          </a:p>
          <a:p>
            <a:pPr marL="0" indent="0">
              <a:buNone/>
            </a:pPr>
            <a:r>
              <a:rPr lang="en-GB" dirty="0" smtClean="0"/>
              <a:t>adjective </a:t>
            </a:r>
            <a:r>
              <a:rPr lang="en-GB" dirty="0"/>
              <a:t>+ noun: </a:t>
            </a:r>
            <a:endParaRPr lang="en-GB" dirty="0" smtClean="0"/>
          </a:p>
          <a:p>
            <a:pPr marL="0" indent="0">
              <a:buNone/>
            </a:pPr>
            <a:r>
              <a:rPr lang="en-GB" i="1" dirty="0" smtClean="0">
                <a:solidFill>
                  <a:srgbClr val="FF0000"/>
                </a:solidFill>
              </a:rPr>
              <a:t>a </a:t>
            </a:r>
            <a:r>
              <a:rPr lang="en-GB" i="1" dirty="0">
                <a:solidFill>
                  <a:srgbClr val="FF0000"/>
                </a:solidFill>
              </a:rPr>
              <a:t>tall person / a high building, </a:t>
            </a:r>
            <a:r>
              <a:rPr lang="en-GB" i="1" dirty="0" smtClean="0">
                <a:solidFill>
                  <a:srgbClr val="FF0000"/>
                </a:solidFill>
              </a:rPr>
              <a:t>a quick look /  </a:t>
            </a:r>
            <a:r>
              <a:rPr lang="en-GB" i="1" dirty="0">
                <a:solidFill>
                  <a:srgbClr val="FF0000"/>
                </a:solidFill>
              </a:rPr>
              <a:t>fast runner</a:t>
            </a:r>
            <a:r>
              <a:rPr lang="en-GB" dirty="0">
                <a:solidFill>
                  <a:srgbClr val="FF0000"/>
                </a:solidFill>
              </a:rPr>
              <a:t>. </a:t>
            </a:r>
          </a:p>
          <a:p>
            <a:pPr marL="0" indent="0">
              <a:buNone/>
            </a:pPr>
            <a:r>
              <a:rPr lang="en-GB" dirty="0" smtClean="0"/>
              <a:t>verb + noun</a:t>
            </a:r>
          </a:p>
          <a:p>
            <a:pPr marL="0" indent="0">
              <a:buNone/>
            </a:pPr>
            <a:r>
              <a:rPr lang="en-GB" i="1" dirty="0" smtClean="0">
                <a:solidFill>
                  <a:srgbClr val="FF0000"/>
                </a:solidFill>
              </a:rPr>
              <a:t>to </a:t>
            </a:r>
            <a:r>
              <a:rPr lang="en-GB" i="1" dirty="0">
                <a:solidFill>
                  <a:srgbClr val="FF0000"/>
                </a:solidFill>
              </a:rPr>
              <a:t>wage a war, to tell the truth, </a:t>
            </a:r>
            <a:r>
              <a:rPr lang="en-GB" i="1" dirty="0" smtClean="0">
                <a:solidFill>
                  <a:srgbClr val="FF0000"/>
                </a:solidFill>
              </a:rPr>
              <a:t>to make </a:t>
            </a:r>
            <a:r>
              <a:rPr lang="en-GB" i="1" dirty="0">
                <a:solidFill>
                  <a:srgbClr val="FF0000"/>
                </a:solidFill>
              </a:rPr>
              <a:t>a mistake, </a:t>
            </a:r>
            <a:r>
              <a:rPr lang="en-GB" i="1" dirty="0" smtClean="0">
                <a:solidFill>
                  <a:srgbClr val="FF0000"/>
                </a:solidFill>
              </a:rPr>
              <a:t>to do </a:t>
            </a:r>
            <a:r>
              <a:rPr lang="en-GB" i="1" dirty="0">
                <a:solidFill>
                  <a:srgbClr val="FF0000"/>
                </a:solidFill>
              </a:rPr>
              <a:t>homework, to </a:t>
            </a:r>
            <a:r>
              <a:rPr lang="en-GB" i="1" dirty="0" smtClean="0">
                <a:solidFill>
                  <a:srgbClr val="FF0000"/>
                </a:solidFill>
              </a:rPr>
              <a:t>commit [a crime]</a:t>
            </a:r>
            <a:r>
              <a:rPr lang="en-GB" dirty="0" smtClean="0">
                <a:solidFill>
                  <a:srgbClr val="FF0000"/>
                </a:solidFill>
              </a:rPr>
              <a:t>; </a:t>
            </a:r>
          </a:p>
          <a:p>
            <a:pPr marL="0" indent="0">
              <a:buNone/>
            </a:pPr>
            <a:r>
              <a:rPr lang="en-GB" dirty="0" smtClean="0"/>
              <a:t>verb + adverb</a:t>
            </a:r>
          </a:p>
          <a:p>
            <a:pPr marL="0" indent="0">
              <a:buNone/>
            </a:pPr>
            <a:r>
              <a:rPr lang="en-GB" i="1" dirty="0" smtClean="0">
                <a:solidFill>
                  <a:srgbClr val="FF0000"/>
                </a:solidFill>
              </a:rPr>
              <a:t>work hard, sleep soundly</a:t>
            </a:r>
          </a:p>
          <a:p>
            <a:endParaRPr lang="en-GB" dirty="0"/>
          </a:p>
        </p:txBody>
      </p:sp>
    </p:spTree>
    <p:extLst>
      <p:ext uri="{BB962C8B-B14F-4D97-AF65-F5344CB8AC3E}">
        <p14:creationId xmlns:p14="http://schemas.microsoft.com/office/powerpoint/2010/main" val="3180720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14400"/>
            <a:ext cx="8784976" cy="5943600"/>
          </a:xfrm>
        </p:spPr>
        <p:txBody>
          <a:bodyPr>
            <a:normAutofit fontScale="70000" lnSpcReduction="20000"/>
          </a:bodyPr>
          <a:lstStyle/>
          <a:p>
            <a:pPr marL="0" indent="0">
              <a:buNone/>
            </a:pPr>
            <a:r>
              <a:rPr lang="en-US" dirty="0"/>
              <a:t>A young emperor penguin took a wrong turn from the Antarctic and ended up stranded on a New Zealand beach – the first time in 44 years the aquatic bird has been sighted in the south Pacific country.</a:t>
            </a:r>
            <a:endParaRPr lang="en-GB" dirty="0"/>
          </a:p>
          <a:p>
            <a:pPr marL="0" indent="0">
              <a:buNone/>
            </a:pPr>
            <a:r>
              <a:rPr lang="en-US" dirty="0"/>
              <a:t>Local resident Christine Wilton was taking her dog Millie for a walk on </a:t>
            </a:r>
            <a:r>
              <a:rPr lang="en-US" dirty="0" err="1"/>
              <a:t>Peka</a:t>
            </a:r>
            <a:r>
              <a:rPr lang="en-US" dirty="0"/>
              <a:t> </a:t>
            </a:r>
            <a:r>
              <a:rPr lang="en-US" dirty="0" err="1"/>
              <a:t>Peka</a:t>
            </a:r>
            <a:r>
              <a:rPr lang="en-US" dirty="0"/>
              <a:t> beach on the North Island's western coast when she discovered the bird. "It was out of this world to see it ... like someone just dropped it from the sky," Wilton said.</a:t>
            </a:r>
            <a:endParaRPr lang="en-GB" dirty="0"/>
          </a:p>
          <a:p>
            <a:pPr marL="0" indent="0">
              <a:buNone/>
            </a:pPr>
            <a:r>
              <a:rPr lang="en-US" dirty="0"/>
              <a:t>Conservation experts say the penguin is about 10 months old and stands about 80cm (32 inches) high.  Emperor penguins are the tallest and largest species of penguin and can grow up to122cm high and weigh more than 34kg (75lbs).</a:t>
            </a:r>
            <a:endParaRPr lang="en-GB" dirty="0"/>
          </a:p>
          <a:p>
            <a:pPr marL="0" indent="0">
              <a:buNone/>
            </a:pPr>
            <a:r>
              <a:rPr lang="en-US" dirty="0"/>
              <a:t>Colin </a:t>
            </a:r>
            <a:r>
              <a:rPr lang="en-US" dirty="0" err="1"/>
              <a:t>Miskelly</a:t>
            </a:r>
            <a:r>
              <a:rPr lang="en-US" dirty="0"/>
              <a:t>, a curator at </a:t>
            </a:r>
            <a:r>
              <a:rPr lang="en-US" dirty="0" err="1"/>
              <a:t>Te</a:t>
            </a:r>
            <a:r>
              <a:rPr lang="en-US" dirty="0"/>
              <a:t> Papa, the Museum of New Zealand, said the bird was likely to have been born during the last Antarctic winter.  He said emperor penguins can spend months at a time in the ocean, but did not know what might have caused this particular one to become disoriented. </a:t>
            </a:r>
            <a:r>
              <a:rPr lang="en-US" dirty="0" err="1"/>
              <a:t>Miskelly</a:t>
            </a:r>
            <a:r>
              <a:rPr lang="en-US" dirty="0"/>
              <a:t> said the penguin appeared healthy and well fed, with plenty of body fat, and probably came ashore for a rest.</a:t>
            </a:r>
            <a:endParaRPr lang="en-GB" dirty="0"/>
          </a:p>
          <a:p>
            <a:pPr marL="0" indent="0">
              <a:buNone/>
            </a:pPr>
            <a:r>
              <a:rPr lang="en-US" dirty="0"/>
              <a:t>Peter Simpson, a </a:t>
            </a:r>
            <a:r>
              <a:rPr lang="en-US" dirty="0" smtClean="0"/>
              <a:t>program </a:t>
            </a:r>
            <a:r>
              <a:rPr lang="en-US" dirty="0"/>
              <a:t>manager for New Zealand's department of conservation, said officials are asking people to stand back about 10m from the creature and to avoid letting dogs near it.</a:t>
            </a:r>
            <a:endParaRPr lang="en-GB" dirty="0"/>
          </a:p>
          <a:p>
            <a:endParaRPr lang="en-GB" dirty="0"/>
          </a:p>
        </p:txBody>
      </p:sp>
      <p:sp>
        <p:nvSpPr>
          <p:cNvPr id="2" name="TextBox 1"/>
          <p:cNvSpPr txBox="1"/>
          <p:nvPr/>
        </p:nvSpPr>
        <p:spPr>
          <a:xfrm>
            <a:off x="609600" y="304800"/>
            <a:ext cx="7620000" cy="400110"/>
          </a:xfrm>
          <a:prstGeom prst="rect">
            <a:avLst/>
          </a:prstGeom>
          <a:noFill/>
        </p:spPr>
        <p:txBody>
          <a:bodyPr wrap="square" rtlCol="1">
            <a:spAutoFit/>
          </a:bodyPr>
          <a:lstStyle/>
          <a:p>
            <a:r>
              <a:rPr lang="en-US" sz="2000" b="1" dirty="0" smtClean="0"/>
              <a:t>How many chunks and collocations can you find here? </a:t>
            </a:r>
            <a:endParaRPr lang="he-IL" sz="2000" b="1" dirty="0"/>
          </a:p>
        </p:txBody>
      </p:sp>
    </p:spTree>
    <p:extLst>
      <p:ext uri="{BB962C8B-B14F-4D97-AF65-F5344CB8AC3E}">
        <p14:creationId xmlns:p14="http://schemas.microsoft.com/office/powerpoint/2010/main" val="1751377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3763</Words>
  <Application>Microsoft Office PowerPoint</Application>
  <PresentationFormat>‫הצגה על המסך (4:3)</PresentationFormat>
  <Paragraphs>494</Paragraphs>
  <Slides>66</Slides>
  <Notes>19</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66</vt:i4>
      </vt:variant>
    </vt:vector>
  </HeadingPairs>
  <TitlesOfParts>
    <vt:vector size="72" baseType="lpstr">
      <vt:lpstr>Arial</vt:lpstr>
      <vt:lpstr>Calibri</vt:lpstr>
      <vt:lpstr>Cambria Math</vt:lpstr>
      <vt:lpstr>Times New Roman</vt:lpstr>
      <vt:lpstr>Wingdings</vt:lpstr>
      <vt:lpstr>Office Theme</vt:lpstr>
      <vt:lpstr>TEACHING VOCABULARY 1</vt:lpstr>
      <vt:lpstr>מצגת של PowerPoint</vt:lpstr>
      <vt:lpstr>Reviewing terminology</vt:lpstr>
      <vt:lpstr>Defining vocabulary</vt:lpstr>
      <vt:lpstr>a) Fixed expressions</vt:lpstr>
      <vt:lpstr>Fixed expressions contd.</vt:lpstr>
      <vt:lpstr>b) Semi-fixed expressions</vt:lpstr>
      <vt:lpstr>c) Collocations: words which tend to link with specific other words</vt:lpstr>
      <vt:lpstr>מצגת של PowerPoint</vt:lpstr>
      <vt:lpstr>מצגת של PowerPoint</vt:lpstr>
      <vt:lpstr>2. What do learners need to know about a lexical item? </vt:lpstr>
      <vt:lpstr>Form: </vt:lpstr>
      <vt:lpstr>Meaning: </vt:lpstr>
      <vt:lpstr>Use</vt:lpstr>
      <vt:lpstr>Other items with associated meanings</vt:lpstr>
      <vt:lpstr>Discussion</vt:lpstr>
      <vt:lpstr>מצגת של PowerPoint</vt:lpstr>
      <vt:lpstr>מצגת של PowerPoint</vt:lpstr>
      <vt:lpstr>Task</vt:lpstr>
      <vt:lpstr>For example…</vt:lpstr>
      <vt:lpstr>Task</vt:lpstr>
      <vt:lpstr>3. The importance of vocabulary learning</vt:lpstr>
      <vt:lpstr>Background research and theory</vt:lpstr>
      <vt:lpstr>מצגת של PowerPoint</vt:lpstr>
      <vt:lpstr>In other words:</vt:lpstr>
      <vt:lpstr>Experience and reflection</vt:lpstr>
      <vt:lpstr>Bottom line: </vt:lpstr>
      <vt:lpstr>BUT </vt:lpstr>
      <vt:lpstr>4. How much vocabulary do students need to know?</vt:lpstr>
      <vt:lpstr>How much vocabulary (%) do you need to know in order to understand a text?</vt:lpstr>
      <vt:lpstr>Answer: </vt:lpstr>
      <vt:lpstr>Extract from a speech by Obama: Can you say what he is talking about? What the missing items are?</vt:lpstr>
      <vt:lpstr>And now? (95%)</vt:lpstr>
      <vt:lpstr>מצגת של PowerPoint</vt:lpstr>
      <vt:lpstr>Conclusion</vt:lpstr>
      <vt:lpstr>According to research</vt:lpstr>
      <vt:lpstr>מצגת של PowerPoint</vt:lpstr>
      <vt:lpstr>Goals of the vocabulary component in the curriculum</vt:lpstr>
      <vt:lpstr>1. Quantity </vt:lpstr>
      <vt:lpstr>מצגת של PowerPoint</vt:lpstr>
      <vt:lpstr>So, assuming students learn English in school about 30 weeks a year</vt:lpstr>
      <vt:lpstr>2. Selection</vt:lpstr>
      <vt:lpstr>Task </vt:lpstr>
      <vt:lpstr>Criteria</vt:lpstr>
      <vt:lpstr>Frequency</vt:lpstr>
      <vt:lpstr>Intuition</vt:lpstr>
      <vt:lpstr>According to research</vt:lpstr>
      <vt:lpstr>Were your intuitions good?</vt:lpstr>
      <vt:lpstr>Criteria for inclusion in the Curriculum</vt:lpstr>
      <vt:lpstr>Why not cognates?</vt:lpstr>
      <vt:lpstr>Why not lexical sets?</vt:lpstr>
      <vt:lpstr>Lexical sets</vt:lpstr>
      <vt:lpstr>Research on learning semantic sets</vt:lpstr>
      <vt:lpstr>Learners were presented with two sets of items from an artificial language, and told their ‘meanings’; one set all related to the same domain, the other did not.</vt:lpstr>
      <vt:lpstr>The learners consistently learned the unrelated items better.</vt:lpstr>
      <vt:lpstr>מצגת של PowerPoint</vt:lpstr>
      <vt:lpstr>Further implications 2</vt:lpstr>
      <vt:lpstr>Further implications 2</vt:lpstr>
      <vt:lpstr>מצגת של PowerPoint</vt:lpstr>
      <vt:lpstr>Samples from lists. Note that:</vt:lpstr>
      <vt:lpstr>מצגת של PowerPoint</vt:lpstr>
      <vt:lpstr>מצגת של PowerPoint</vt:lpstr>
      <vt:lpstr>How can such requirements be implemented in practice? </vt:lpstr>
      <vt:lpstr>1. Textbook writers</vt:lpstr>
      <vt:lpstr>2. Teachers</vt:lpstr>
      <vt:lpstr>So both writers and teachers need…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Vocabulary course talk 1</dc:title>
  <dc:creator>Penny</dc:creator>
  <cp:lastModifiedBy>Tzivia Spiro</cp:lastModifiedBy>
  <cp:revision>47</cp:revision>
  <dcterms:created xsi:type="dcterms:W3CDTF">2013-08-01T04:32:55Z</dcterms:created>
  <dcterms:modified xsi:type="dcterms:W3CDTF">2015-08-20T17:49:33Z</dcterms:modified>
</cp:coreProperties>
</file>