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7" r:id="rId3"/>
    <p:sldId id="258" r:id="rId4"/>
    <p:sldId id="302" r:id="rId5"/>
    <p:sldId id="261" r:id="rId6"/>
    <p:sldId id="304" r:id="rId7"/>
    <p:sldId id="308" r:id="rId8"/>
    <p:sldId id="306" r:id="rId9"/>
    <p:sldId id="310" r:id="rId10"/>
    <p:sldId id="313" r:id="rId11"/>
    <p:sldId id="309" r:id="rId12"/>
    <p:sldId id="314" r:id="rId13"/>
    <p:sldId id="312" r:id="rId14"/>
    <p:sldId id="370" r:id="rId15"/>
    <p:sldId id="262" r:id="rId16"/>
    <p:sldId id="371" r:id="rId17"/>
    <p:sldId id="315" r:id="rId18"/>
    <p:sldId id="319" r:id="rId19"/>
    <p:sldId id="322" r:id="rId20"/>
    <p:sldId id="323" r:id="rId21"/>
    <p:sldId id="269" r:id="rId22"/>
    <p:sldId id="389" r:id="rId23"/>
    <p:sldId id="270" r:id="rId24"/>
    <p:sldId id="330" r:id="rId25"/>
    <p:sldId id="272" r:id="rId26"/>
    <p:sldId id="331" r:id="rId27"/>
    <p:sldId id="332" r:id="rId28"/>
    <p:sldId id="280" r:id="rId29"/>
    <p:sldId id="281" r:id="rId30"/>
    <p:sldId id="336" r:id="rId31"/>
    <p:sldId id="374" r:id="rId32"/>
    <p:sldId id="388" r:id="rId33"/>
    <p:sldId id="283" r:id="rId34"/>
    <p:sldId id="344" r:id="rId35"/>
    <p:sldId id="375" r:id="rId36"/>
    <p:sldId id="377" r:id="rId37"/>
    <p:sldId id="376" r:id="rId38"/>
    <p:sldId id="378" r:id="rId39"/>
    <p:sldId id="343" r:id="rId40"/>
    <p:sldId id="345" r:id="rId41"/>
    <p:sldId id="346" r:id="rId42"/>
    <p:sldId id="276" r:id="rId43"/>
    <p:sldId id="341" r:id="rId44"/>
    <p:sldId id="398" r:id="rId45"/>
    <p:sldId id="399" r:id="rId46"/>
    <p:sldId id="340" r:id="rId47"/>
    <p:sldId id="292" r:id="rId48"/>
    <p:sldId id="339" r:id="rId49"/>
    <p:sldId id="350" r:id="rId50"/>
    <p:sldId id="354" r:id="rId51"/>
    <p:sldId id="293" r:id="rId52"/>
    <p:sldId id="397" r:id="rId53"/>
    <p:sldId id="396" r:id="rId54"/>
    <p:sldId id="395" r:id="rId55"/>
    <p:sldId id="394" r:id="rId56"/>
    <p:sldId id="393" r:id="rId57"/>
    <p:sldId id="391" r:id="rId58"/>
    <p:sldId id="285" r:id="rId59"/>
    <p:sldId id="380" r:id="rId60"/>
    <p:sldId id="363" r:id="rId61"/>
    <p:sldId id="295" r:id="rId62"/>
    <p:sldId id="362" r:id="rId63"/>
    <p:sldId id="297" r:id="rId64"/>
    <p:sldId id="361" r:id="rId65"/>
    <p:sldId id="288" r:id="rId66"/>
    <p:sldId id="400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9EA62C-2043-49B8-ABDA-1976FC8B1A53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FC0026-D3F1-460C-A285-94EE757E2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96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Grabe learnt 350 words after reading 3 hours a day for five months. Can we expect this amount from learners? Highly motivated learners read maybe 4-5 hours a week? All through the year? Will get 200 words a year? in 8 years – 1600 words. </a:t>
            </a:r>
            <a:endParaRPr lang="en-GB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1E58FD-C19D-4B84-89E2-FCB6E7A7ABD4}" type="slidenum">
              <a:rPr lang="he-IL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1249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A188E5-ED3C-436F-B7BB-B84029FD20FA}" type="slidenum">
              <a:rPr lang="he-IL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GB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232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7AFBD-EB11-412B-8293-44F4AE3E88BD}" type="slidenum">
              <a:rPr lang="he-IL" altLang="en-US"/>
              <a:pPr/>
              <a:t>44</a:t>
            </a:fld>
            <a:endParaRPr lang="en-GB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554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7AFBD-EB11-412B-8293-44F4AE3E88BD}" type="slidenum">
              <a:rPr lang="he-IL" altLang="en-US"/>
              <a:pPr/>
              <a:t>45</a:t>
            </a:fld>
            <a:endParaRPr lang="en-GB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99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71FDF-44ED-489E-AA24-24427509B54D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E2237-CA64-47FD-9312-DEB89267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B2032-0BA9-4E43-AB13-50E8D5F8D15C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46C8-2033-424D-8F57-EFEC3573D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5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D6AA1-3B7D-460E-ADB7-E7CE1260CD08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EF05A-6329-49D5-9173-0EF455D86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1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A9A29-9106-422A-B72B-CC690E3ECECA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2EBD1-4AAD-48A8-A28E-F375DCD44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5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4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E71A-D62C-4387-BBD0-3CC0C3E97DDC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950A9-9BBD-49E1-86D4-BEEEA8609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11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38012-5F1E-4BDE-98E5-8ED9744BD408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6576F-6669-4C46-B4CD-8D850DAD3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3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DD4EB-A6A1-47D7-A997-BFA3FBA48E25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F4B80-6976-4F1B-86D1-A92D5B22B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5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5DD48-F0A3-444C-9F00-74B63F097A3D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612EA-D9B5-4DEE-B912-36BE3AD80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8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CA26D-6BC2-4298-AE4C-1FC2573A5BC8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0318E-7875-4D1F-869F-765436CD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BF80C-5BA8-4EB2-ACCF-66CC16C24B27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9399-2700-48C9-8A46-2569E4D37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9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5A1CE-0446-49D4-9320-90F773F10D7D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8BA0F-C792-425F-B6FB-EF346D9F6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0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6B4BFC-90C7-4FA4-AF08-19D1B51BE773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6CE6F1-1175-4F99-A456-0EA1D791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848600" cy="1847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all" dirty="0" smtClean="0"/>
              <a:t>Classroom activities for expansion, presentation, review, enrichment</a:t>
            </a:r>
            <a:endParaRPr lang="en-US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Penny Ur</a:t>
            </a:r>
          </a:p>
          <a:p>
            <a:pPr eaLnBrk="1" hangingPunct="1"/>
            <a:r>
              <a:rPr lang="en-US" altLang="en-US" b="1" dirty="0" err="1" smtClean="0">
                <a:solidFill>
                  <a:schemeClr val="tx1"/>
                </a:solidFill>
              </a:rPr>
              <a:t>Bnei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</a:rPr>
              <a:t>Brak</a:t>
            </a:r>
            <a:r>
              <a:rPr lang="en-US" altLang="en-US" b="1" dirty="0" smtClean="0">
                <a:solidFill>
                  <a:schemeClr val="tx1"/>
                </a:solidFill>
              </a:rPr>
              <a:t>, February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Useful prefixes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re-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un-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mis-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dis-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in-, ir- , il- (=not)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down-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inter-</a:t>
            </a: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con-, com-, cor-, col-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en-US" sz="800" smtClean="0">
              <a:latin typeface="Arial" panose="020B0604020202020204" pitchFamily="34" charset="0"/>
            </a:endParaRPr>
          </a:p>
        </p:txBody>
      </p:sp>
      <p:sp>
        <p:nvSpPr>
          <p:cNvPr id="6" name="מציין מיקום תוכן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trans-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ex-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s-ES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mega-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micro-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non- </a:t>
            </a: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mini-</a:t>
            </a: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sub</a:t>
            </a:r>
          </a:p>
          <a:p>
            <a:pPr>
              <a:spcBef>
                <a:spcPct val="0"/>
              </a:spcBef>
            </a:pPr>
            <a:r>
              <a:rPr lang="en-GB" altLang="en-US" sz="3200" smtClean="0">
                <a:latin typeface="Arial" panose="020B0604020202020204" pitchFamily="34" charset="0"/>
                <a:cs typeface="Times New Roman" panose="02020603050405020304" pitchFamily="18" charset="0"/>
              </a:rPr>
              <a:t>super-</a:t>
            </a:r>
            <a:endParaRPr lang="en-US" altLang="en-US" sz="3200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Vocabulary expansion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(lots!)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(collocations)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up a word you know in the dictionary – find new meanings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a word you know in the dictionary – find new expressions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ten new words that begin with a given prefix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ten new words that end with a given suffix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Useful suffixes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-less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-able/ -</a:t>
            </a:r>
            <a:r>
              <a:rPr lang="en-US" sz="3200" dirty="0" err="1"/>
              <a:t>ible</a:t>
            </a:r>
            <a:endParaRPr 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er</a:t>
            </a:r>
            <a:r>
              <a:rPr lang="en-US" sz="3200" dirty="0"/>
              <a:t>/ -or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-ology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ist</a:t>
            </a:r>
            <a:endParaRPr 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ment</a:t>
            </a:r>
            <a:endParaRPr 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 smtClean="0"/>
              <a:t>tion</a:t>
            </a:r>
            <a:r>
              <a:rPr lang="en-US" sz="3200" dirty="0" smtClean="0"/>
              <a:t>, -</a:t>
            </a:r>
            <a:r>
              <a:rPr lang="en-US" sz="3200" dirty="0" err="1"/>
              <a:t>sion</a:t>
            </a:r>
            <a:endParaRPr 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ance</a:t>
            </a:r>
            <a:r>
              <a:rPr lang="en-US" sz="3200" dirty="0"/>
              <a:t> / -</a:t>
            </a:r>
            <a:r>
              <a:rPr lang="en-US" sz="3200" dirty="0" err="1" smtClean="0"/>
              <a:t>ence</a:t>
            </a:r>
            <a:endParaRPr lang="en-US" sz="3200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-ness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ize</a:t>
            </a:r>
            <a:r>
              <a:rPr lang="en-US" sz="3200" dirty="0"/>
              <a:t> 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-</a:t>
            </a:r>
            <a:r>
              <a:rPr lang="en-US" sz="3200" dirty="0"/>
              <a:t>ate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ly</a:t>
            </a:r>
            <a:r>
              <a:rPr lang="en-US" sz="3200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ive</a:t>
            </a:r>
            <a:endParaRPr 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-</a:t>
            </a:r>
            <a:r>
              <a:rPr lang="en-US" sz="3200" dirty="0" err="1"/>
              <a:t>ful</a:t>
            </a:r>
            <a:endParaRPr lang="en-US" sz="3200" dirty="0"/>
          </a:p>
          <a:p>
            <a:pPr>
              <a:spcBef>
                <a:spcPct val="0"/>
              </a:spcBef>
              <a:defRPr/>
            </a:pPr>
            <a:endParaRPr lang="en-US" sz="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Vocabulary expansion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(lots!)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(collocations)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up a word you know in the dictionary – find new meanings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a word you know in the dictionary – find new expressions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ten new words that begin with a given prefix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ten new words that end with a given suffix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a translation for a word / expression in L1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Sources 3: Student-initiated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 smtClean="0"/>
              <a:t>Sharing: </a:t>
            </a:r>
            <a:br>
              <a:rPr lang="en-US" dirty="0" smtClean="0"/>
            </a:br>
            <a:r>
              <a:rPr lang="en-US" dirty="0" smtClean="0"/>
              <a:t>‘Show and tell’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 smtClean="0"/>
              <a:t>Individual: vocabulary notebooks</a:t>
            </a:r>
            <a:br>
              <a:rPr lang="en-US" dirty="0" smtClean="0"/>
            </a:br>
            <a:r>
              <a:rPr lang="en-US" dirty="0" smtClean="0"/>
              <a:t>Extensive reading (using dictionary)</a:t>
            </a:r>
            <a:br>
              <a:rPr lang="en-US" dirty="0" smtClean="0"/>
            </a:br>
            <a:r>
              <a:rPr lang="en-US" dirty="0" smtClean="0"/>
              <a:t>(International) news</a:t>
            </a:r>
            <a:r>
              <a:rPr lang="en-US" smtClean="0"/>
              <a:t/>
            </a:r>
            <a:br>
              <a:rPr lang="en-US" smtClean="0"/>
            </a:b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2. Presenting new vocabulary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Known from research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New items are not learnt very effectively through ‘incidental’ encounter, so…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…Attention is necessary for learning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‘Knowing’ an item involves a number of different aspects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But spelling, pronunciation and most common meaning – most important.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In most cases, items are encountered first in a context.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Then we take time to focus on them out of context (isolated).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Later (review) used again, usually in context.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This section is mainly about stage 2.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pPr eaLnBrk="1" hangingPunct="1"/>
            <a:r>
              <a:rPr lang="en-US" altLang="en-US" smtClean="0"/>
              <a:t>Attention / noticing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Immediate mapping of </a:t>
            </a:r>
            <a:r>
              <a:rPr lang="en-US" altLang="en-US" u="sng" smtClean="0"/>
              <a:t>form</a:t>
            </a:r>
            <a:r>
              <a:rPr lang="en-US" altLang="en-US" smtClean="0"/>
              <a:t> onto </a:t>
            </a:r>
            <a:r>
              <a:rPr lang="en-US" altLang="en-US" u="sng" smtClean="0"/>
              <a:t>meaning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Impact and ‘imprinting’ (beginning to remember)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93207" y="228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lvl="2" eaLnBrk="1" hangingPunct="1"/>
            <a:r>
              <a:rPr lang="en-US" altLang="en-US" sz="3200" smtClean="0"/>
              <a:t>Clear display of the written and spoken form of the item + its basic meaning</a:t>
            </a:r>
          </a:p>
          <a:p>
            <a:pPr lvl="2" eaLnBrk="1" hangingPunct="1"/>
            <a:r>
              <a:rPr lang="en-US" altLang="en-US" sz="3200" smtClean="0"/>
              <a:t>Dramatic / humorous / pleasing presentation</a:t>
            </a:r>
            <a:endParaRPr lang="en-GB" altLang="en-US" sz="3200" smtClean="0"/>
          </a:p>
          <a:p>
            <a:pPr lvl="2" eaLnBrk="1" hangingPunct="1"/>
            <a:r>
              <a:rPr lang="en-US" altLang="en-US" sz="3200" smtClean="0"/>
              <a:t>Writing on the board – and leaving there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1. Expanding students’ vocabulary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to present meaning: various options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752600"/>
            <a:ext cx="8229600" cy="4525963"/>
          </a:xfrm>
        </p:spPr>
        <p:txBody>
          <a:bodyPr rtlCol="0">
            <a:normAutofit/>
          </a:bodyPr>
          <a:lstStyle/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Picture?</a:t>
            </a:r>
            <a:r>
              <a:rPr lang="en-US" dirty="0" smtClean="0">
                <a:sym typeface="Wingdings" panose="05000000000000000000" pitchFamily="2" charset="2"/>
                <a:hlinkClick r:id="" action="ppaction://noaction"/>
              </a:rPr>
              <a:t></a:t>
            </a:r>
            <a:endParaRPr lang="en-US" dirty="0" smtClean="0"/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Realia</a:t>
            </a:r>
            <a:r>
              <a:rPr lang="en-US" dirty="0" smtClean="0"/>
              <a:t>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Explanation + examples?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Context?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Mime?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Translation?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would you present the following items…</a:t>
            </a:r>
            <a:endParaRPr lang="he-IL" dirty="0"/>
          </a:p>
        </p:txBody>
      </p:sp>
      <p:sp>
        <p:nvSpPr>
          <p:cNvPr id="24579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3840163"/>
          </a:xfrm>
        </p:spPr>
        <p:txBody>
          <a:bodyPr/>
          <a:lstStyle/>
          <a:p>
            <a:pPr eaLnBrk="1" hangingPunct="1"/>
            <a:r>
              <a:rPr lang="en-US" altLang="en-US" smtClean="0"/>
              <a:t>Incredible</a:t>
            </a:r>
          </a:p>
          <a:p>
            <a:pPr eaLnBrk="1" hangingPunct="1"/>
            <a:r>
              <a:rPr lang="en-US" altLang="en-US" smtClean="0"/>
              <a:t>Walk</a:t>
            </a:r>
          </a:p>
          <a:p>
            <a:pPr eaLnBrk="1" hangingPunct="1"/>
            <a:r>
              <a:rPr lang="en-US" altLang="en-US" smtClean="0"/>
              <a:t>A thing</a:t>
            </a:r>
          </a:p>
          <a:p>
            <a:pPr eaLnBrk="1" hangingPunct="1"/>
            <a:r>
              <a:rPr lang="en-US" altLang="en-US" smtClean="0"/>
              <a:t>An apple</a:t>
            </a:r>
          </a:p>
          <a:p>
            <a:pPr eaLnBrk="1" hangingPunct="1"/>
            <a:r>
              <a:rPr lang="en-US" altLang="en-US" smtClean="0"/>
              <a:t>To describe</a:t>
            </a:r>
          </a:p>
        </p:txBody>
      </p:sp>
      <p:sp>
        <p:nvSpPr>
          <p:cNvPr id="24580" name="מציין מיקום תוכן 6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/>
          <a:p>
            <a:pPr eaLnBrk="1" hangingPunct="1"/>
            <a:r>
              <a:rPr lang="en-US" altLang="en-US" smtClean="0"/>
              <a:t>Only</a:t>
            </a:r>
          </a:p>
          <a:p>
            <a:pPr eaLnBrk="1" hangingPunct="1"/>
            <a:r>
              <a:rPr lang="en-US" altLang="en-US" smtClean="0"/>
              <a:t>To edit</a:t>
            </a:r>
          </a:p>
          <a:p>
            <a:pPr eaLnBrk="1" hangingPunct="1"/>
            <a:r>
              <a:rPr lang="en-US" altLang="en-US" smtClean="0"/>
              <a:t>Very</a:t>
            </a:r>
          </a:p>
          <a:p>
            <a:pPr eaLnBrk="1" hangingPunct="1"/>
            <a:r>
              <a:rPr lang="en-US" altLang="en-US" smtClean="0"/>
              <a:t>Unnecessary</a:t>
            </a:r>
          </a:p>
          <a:p>
            <a:pPr eaLnBrk="1" hangingPunct="1"/>
            <a:r>
              <a:rPr lang="en-US" altLang="en-US" smtClean="0"/>
              <a:t>Reasonable</a:t>
            </a:r>
            <a:endParaRPr lang="he-IL" altLang="en-US" smtClean="0"/>
          </a:p>
          <a:p>
            <a:pPr eaLnBrk="1" hangingPunct="1"/>
            <a:endParaRPr lang="he-IL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to present meaning: various options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Picture?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Realia</a:t>
            </a:r>
            <a:r>
              <a:rPr lang="en-US" dirty="0" smtClean="0"/>
              <a:t>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Explanation + examples?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Context?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Mime?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Translation?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Often best: a combination of translation with one or more of the others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659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2011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Why might </a:t>
            </a:r>
            <a:r>
              <a:rPr lang="en-US" smtClean="0"/>
              <a:t>these </a:t>
            </a:r>
            <a:r>
              <a:rPr lang="en-US"/>
              <a:t>NOT be good </a:t>
            </a:r>
            <a:r>
              <a:rPr lang="en-US" dirty="0" smtClean="0"/>
              <a:t>ideas for a first presentation of an item </a:t>
            </a:r>
            <a:r>
              <a:rPr lang="en-US" u="sng" dirty="0" smtClean="0"/>
              <a:t>in class</a:t>
            </a:r>
            <a:r>
              <a:rPr lang="en-US" dirty="0" smtClean="0"/>
              <a:t>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3400" y="2332038"/>
            <a:ext cx="8229600" cy="3916362"/>
          </a:xfrm>
        </p:spPr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Look up the new word in a dictionary: e.g. </a:t>
            </a:r>
            <a:r>
              <a:rPr lang="en-US" altLang="en-US" i="1" smtClean="0"/>
              <a:t>discuss</a:t>
            </a:r>
            <a:endParaRPr lang="en-US" altLang="en-US" smtClean="0"/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Guess the meaning from a sentence context e.g. </a:t>
            </a:r>
            <a:r>
              <a:rPr lang="en-US" altLang="en-US" i="1" smtClean="0"/>
              <a:t>We discussed the problem.</a:t>
            </a:r>
            <a:endParaRPr lang="en-US" altLang="en-US" smtClean="0"/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Give them meaning and a scrambled word, they have to sort it out </a:t>
            </a:r>
            <a:br>
              <a:rPr lang="en-US" altLang="en-US" smtClean="0"/>
            </a:br>
            <a:r>
              <a:rPr lang="en-US" altLang="en-US" smtClean="0"/>
              <a:t>e.g. </a:t>
            </a:r>
            <a:r>
              <a:rPr lang="he-IL" altLang="en-US" smtClean="0"/>
              <a:t>   לדון</a:t>
            </a:r>
            <a:r>
              <a:rPr lang="en-US" altLang="en-US" b="1" smtClean="0"/>
              <a:t>scidsus</a:t>
            </a:r>
          </a:p>
          <a:p>
            <a:pPr marL="514350" indent="-514350" eaLnBrk="1" hangingPunct="1"/>
            <a:endParaRPr lang="en-US" altLang="en-US" smtClean="0"/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endParaRPr lang="he-IL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Beware….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Don’t teach words together that might be confused 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pairs of opposites (e.g. </a:t>
            </a:r>
            <a:r>
              <a:rPr lang="en-US" altLang="en-US" i="1" smtClean="0"/>
              <a:t>tall + short</a:t>
            </a:r>
            <a:r>
              <a:rPr lang="en-US" altLang="en-US" smtClean="0"/>
              <a:t>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groups that all mean the same kind of thing (e.g. </a:t>
            </a:r>
            <a:r>
              <a:rPr lang="en-US" altLang="en-US" i="1" smtClean="0"/>
              <a:t>shirt + pants + coat + sweater</a:t>
            </a:r>
            <a:r>
              <a:rPr lang="en-US" altLang="en-US" smtClean="0"/>
              <a:t>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words that sound similar (e.g. </a:t>
            </a:r>
            <a:r>
              <a:rPr lang="en-US" altLang="en-US" i="1" smtClean="0"/>
              <a:t>accept + except</a:t>
            </a:r>
            <a:r>
              <a:rPr lang="en-US" altLang="en-US" smtClean="0"/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Don’t waste time on ‘not knowing’ (guessing, puzzling out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strategies that can help</a:t>
            </a:r>
            <a:endParaRPr lang="he-IL" altLang="en-US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‘Keywords’</a:t>
            </a:r>
          </a:p>
          <a:p>
            <a:pPr algn="ctr" eaLnBrk="1" hangingPunct="1"/>
            <a:r>
              <a:rPr lang="en-US" altLang="en-US" smtClean="0"/>
              <a:t>‘Retrieval’</a:t>
            </a:r>
          </a:p>
          <a:p>
            <a:pPr algn="ctr" eaLnBrk="1" hangingPunct="1"/>
            <a:r>
              <a:rPr lang="en-US" altLang="en-US" smtClean="0"/>
              <a:t>Vocabulary notebooks</a:t>
            </a:r>
            <a:endParaRPr lang="he-IL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Keywords</a:t>
            </a:r>
            <a:endParaRPr lang="he-IL" altLang="en-US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Link the new word with an image, that associates with something in the L1</a:t>
            </a:r>
          </a:p>
          <a:p>
            <a:pPr eaLnBrk="1" hangingPunct="1"/>
            <a:r>
              <a:rPr lang="en-US" altLang="en-US" smtClean="0"/>
              <a:t>For example: </a:t>
            </a:r>
          </a:p>
          <a:p>
            <a:pPr eaLnBrk="1" hangingPunct="1"/>
            <a:r>
              <a:rPr lang="en-US" altLang="en-US" i="1" smtClean="0"/>
              <a:t>Gate: </a:t>
            </a:r>
            <a:r>
              <a:rPr lang="en-US" altLang="en-US" smtClean="0"/>
              <a:t>imagine a </a:t>
            </a:r>
            <a:r>
              <a:rPr lang="en-US" altLang="en-US" i="1" smtClean="0"/>
              <a:t>baguette</a:t>
            </a:r>
            <a:r>
              <a:rPr lang="en-US" altLang="en-US" smtClean="0"/>
              <a:t> stuck in a gate</a:t>
            </a:r>
          </a:p>
          <a:p>
            <a:pPr eaLnBrk="1" hangingPunct="1"/>
            <a:r>
              <a:rPr lang="en-US" altLang="en-US" i="1" smtClean="0"/>
              <a:t>Star</a:t>
            </a:r>
            <a:r>
              <a:rPr lang="en-US" altLang="en-US" smtClean="0"/>
              <a:t>: imagine a star drawn on a banknote </a:t>
            </a:r>
            <a:r>
              <a:rPr lang="he-IL" altLang="en-US" i="1" smtClean="0"/>
              <a:t> שטר</a:t>
            </a:r>
            <a:endParaRPr lang="ar-AE" altLang="en-US" i="1" smtClean="0"/>
          </a:p>
          <a:p>
            <a:pPr eaLnBrk="1" hangingPunct="1"/>
            <a:r>
              <a:rPr lang="en-US" altLang="en-US" smtClean="0"/>
              <a:t> Let students think of their own examples</a:t>
            </a:r>
            <a:endParaRPr lang="he-IL" altLang="en-US" smtClean="0"/>
          </a:p>
          <a:p>
            <a:pPr eaLnBrk="1" hangingPunct="1"/>
            <a:endParaRPr lang="he-IL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Retrieval</a:t>
            </a:r>
            <a:endParaRPr lang="he-IL" altLang="en-US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</a:t>
            </a:r>
            <a:r>
              <a:rPr lang="en-GB" dirty="0" err="1" smtClean="0"/>
              <a:t>etting</a:t>
            </a:r>
            <a:r>
              <a:rPr lang="en-GB" dirty="0" smtClean="0"/>
              <a:t> students to recall meanings or forms from memory just after they’ve been taught the new items.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 example: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You’ve just taught ten new items.</a:t>
            </a:r>
          </a:p>
          <a:p>
            <a:pPr indent="3556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Delete them, and challenge students to recall them</a:t>
            </a:r>
          </a:p>
          <a:p>
            <a:pPr indent="3556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Delete meanings, leaving only target words (or vice versa); challenge students to recall</a:t>
            </a:r>
          </a:p>
          <a:p>
            <a:pPr indent="3556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Do a dictation or translation dictation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First encounter: To recap: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priority is </a:t>
            </a:r>
            <a:r>
              <a:rPr lang="en-US" altLang="en-US" b="1" smtClean="0"/>
              <a:t>immediate</a:t>
            </a:r>
            <a:r>
              <a:rPr lang="en-US" altLang="en-US" smtClean="0"/>
              <a:t> and </a:t>
            </a:r>
            <a:r>
              <a:rPr lang="en-US" altLang="en-US" b="1" smtClean="0"/>
              <a:t>clear</a:t>
            </a:r>
            <a:r>
              <a:rPr lang="en-US" altLang="en-US" smtClean="0"/>
              <a:t> mapping of meaning onto form</a:t>
            </a:r>
          </a:p>
          <a:p>
            <a:pPr eaLnBrk="1" hangingPunct="1"/>
            <a:r>
              <a:rPr lang="en-US" altLang="en-US" smtClean="0"/>
              <a:t>Both </a:t>
            </a:r>
            <a:r>
              <a:rPr lang="en-US" altLang="en-US" b="1" smtClean="0"/>
              <a:t>written</a:t>
            </a:r>
            <a:r>
              <a:rPr lang="en-US" altLang="en-US" smtClean="0"/>
              <a:t> and </a:t>
            </a:r>
            <a:r>
              <a:rPr lang="en-US" altLang="en-US" b="1" smtClean="0"/>
              <a:t>spoken</a:t>
            </a:r>
          </a:p>
          <a:p>
            <a:pPr eaLnBrk="1" hangingPunct="1"/>
            <a:r>
              <a:rPr lang="en-US" altLang="en-US" smtClean="0"/>
              <a:t>Maximum </a:t>
            </a:r>
            <a:r>
              <a:rPr lang="en-US" altLang="en-US" b="1" smtClean="0"/>
              <a:t>impact</a:t>
            </a:r>
          </a:p>
          <a:p>
            <a:pPr eaLnBrk="1" hangingPunct="1"/>
            <a:r>
              <a:rPr lang="en-US" altLang="en-US" smtClean="0"/>
              <a:t>Opportunities for quick, immediate </a:t>
            </a:r>
            <a:r>
              <a:rPr lang="en-US" altLang="en-US" b="1" smtClean="0"/>
              <a:t>retrieval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3. Vocabulary review activities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Sources 1: 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List  the most important items to teach</a:t>
            </a: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Including ‘chunks’</a:t>
            </a: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Make sure they are reviewed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In order to acquire a word, a learner needs to review 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7772400" cy="40655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Probably at least ten </a:t>
            </a:r>
            <a:r>
              <a:rPr lang="en-US" dirty="0" smtClean="0"/>
              <a:t>times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words like </a:t>
            </a:r>
            <a:r>
              <a:rPr lang="en-US" i="1" dirty="0" smtClean="0"/>
              <a:t>there</a:t>
            </a:r>
            <a:r>
              <a:rPr lang="en-US" dirty="0" smtClean="0"/>
              <a:t> – no problem, likely to come up in texts.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But more advanced words like </a:t>
            </a:r>
            <a:r>
              <a:rPr lang="en-US" i="1" dirty="0" smtClean="0"/>
              <a:t>research</a:t>
            </a:r>
            <a:r>
              <a:rPr lang="en-US" dirty="0" smtClean="0"/>
              <a:t>: problem!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Students also need to learn further aspects of the word: its connotations, collocations, appropriate contexts of use….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F1554-6AF5-44CC-92CF-77ACF50DD200}" type="slidenum">
              <a:rPr lang="he-IL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can we find the time?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myth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have to practice new vocabulary in context (sentences, full texts)</a:t>
            </a:r>
          </a:p>
          <a:p>
            <a:pPr eaLnBrk="1" hangingPunct="1"/>
            <a:endParaRPr lang="en-US" altLang="en-US" smtClean="0"/>
          </a:p>
          <a:p>
            <a:pPr algn="ctr" eaLnBrk="1" hangingPunct="1"/>
            <a:r>
              <a:rPr lang="en-US" altLang="en-US" b="1" smtClean="0"/>
              <a:t>Not always.</a:t>
            </a:r>
          </a:p>
          <a:p>
            <a:pPr algn="ctr" eaLnBrk="1" hangingPunct="1"/>
            <a:endParaRPr lang="en-US" altLang="en-US" b="1" smtClean="0"/>
          </a:p>
          <a:p>
            <a:pPr eaLnBrk="1" hangingPunct="1"/>
            <a:r>
              <a:rPr lang="en-US" altLang="en-US" smtClean="0"/>
              <a:t>It’s also useful to practice it in isolation, or within brief phrases.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Features of effective review activities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b="1" u="sng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Validity </a:t>
            </a:r>
            <a:r>
              <a:rPr lang="en-US" dirty="0" smtClean="0"/>
              <a:t>(time is used to review vocabulary, not for puzzling out, searching, ‘busy’ work)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So…</a:t>
            </a:r>
          </a:p>
        </p:txBody>
      </p:sp>
      <p:sp>
        <p:nvSpPr>
          <p:cNvPr id="37891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Games like ‘Hangman’ are not ‘valid’, mostly a waste of time. </a:t>
            </a:r>
          </a:p>
          <a:p>
            <a:pPr eaLnBrk="1" hangingPunct="1"/>
            <a:r>
              <a:rPr lang="en-US" altLang="en-US" dirty="0" smtClean="0"/>
              <a:t>This applies to a lot of word games.</a:t>
            </a:r>
          </a:p>
          <a:p>
            <a:pPr eaLnBrk="1" hangingPunct="1"/>
            <a:r>
              <a:rPr lang="en-US" altLang="en-US" dirty="0" smtClean="0"/>
              <a:t>What about ‘</a:t>
            </a:r>
            <a:r>
              <a:rPr lang="en-US" altLang="en-US" dirty="0" err="1" smtClean="0"/>
              <a:t>wordsearch</a:t>
            </a:r>
            <a:r>
              <a:rPr lang="en-US" altLang="en-US" dirty="0" smtClean="0"/>
              <a:t>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Computer-generated wordsearch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0425" y="981075"/>
          <a:ext cx="6696072" cy="532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7086"/>
                <a:gridCol w="447086"/>
              </a:tblGrid>
              <a:tr h="355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173" name="TextBox 9"/>
          <p:cNvSpPr txBox="1">
            <a:spLocks noChangeArrowheads="1"/>
          </p:cNvSpPr>
          <p:nvPr/>
        </p:nvSpPr>
        <p:spPr bwMode="auto">
          <a:xfrm>
            <a:off x="241300" y="1052513"/>
            <a:ext cx="1728788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   picture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   computer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3   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4   clothes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5   house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6   sun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7   moon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8   bag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9   bottle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10   foot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11   tree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12    flower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13   cup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14   key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15   cat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16    present 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17   eyes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18  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19   telephone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20    fish</a:t>
            </a: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Computer-generated wordsearch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0425" y="981075"/>
          <a:ext cx="6696072" cy="532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6300"/>
                <a:gridCol w="447086"/>
                <a:gridCol w="447086"/>
              </a:tblGrid>
              <a:tr h="355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140200" y="3502025"/>
            <a:ext cx="0" cy="2232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916238" y="2087563"/>
            <a:ext cx="2663825" cy="23034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99" name="TextBox 9"/>
          <p:cNvSpPr txBox="1">
            <a:spLocks noChangeArrowheads="1"/>
          </p:cNvSpPr>
          <p:nvPr/>
        </p:nvSpPr>
        <p:spPr bwMode="auto">
          <a:xfrm>
            <a:off x="241300" y="1052513"/>
            <a:ext cx="1728788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   picture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   computer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3   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4   clothes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5   house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6   sun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7   moon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8   bag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9   bottle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10   foot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11   tree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12    flower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13   cup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14   key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15   cat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16    present 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17   eyes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18  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19   telephone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20    fish</a:t>
            </a: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24300" y="1412875"/>
            <a:ext cx="0" cy="2592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Home-made</a:t>
            </a:r>
            <a:endParaRPr lang="en-GB" altLang="en-US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59113" y="1700213"/>
          <a:ext cx="4897438" cy="3960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0287"/>
                <a:gridCol w="490287"/>
                <a:gridCol w="490287"/>
                <a:gridCol w="488929"/>
                <a:gridCol w="488929"/>
                <a:gridCol w="488929"/>
                <a:gridCol w="488929"/>
                <a:gridCol w="490287"/>
                <a:gridCol w="490287"/>
                <a:gridCol w="490287"/>
              </a:tblGrid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K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W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M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D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G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D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086" name="TextBox 7"/>
          <p:cNvSpPr txBox="1">
            <a:spLocks noChangeArrowheads="1"/>
          </p:cNvSpPr>
          <p:nvPr/>
        </p:nvSpPr>
        <p:spPr bwMode="auto">
          <a:xfrm>
            <a:off x="611188" y="671513"/>
            <a:ext cx="1728787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   picture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   computer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3   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4   clothes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5   house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6   sun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7   moon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8   bag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9   bottle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10   foot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11   tree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12    flower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13   cup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14   key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15   cat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16    present 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17   eyes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18  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19   telephone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20    fish</a:t>
            </a: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Home-made</a:t>
            </a:r>
            <a:endParaRPr lang="en-GB" altLang="en-US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59113" y="1700213"/>
          <a:ext cx="4897438" cy="3960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0287"/>
                <a:gridCol w="490287"/>
                <a:gridCol w="490287"/>
                <a:gridCol w="488929"/>
                <a:gridCol w="488929"/>
                <a:gridCol w="488929"/>
                <a:gridCol w="488929"/>
                <a:gridCol w="490287"/>
                <a:gridCol w="490287"/>
                <a:gridCol w="490287"/>
              </a:tblGrid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K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W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M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H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D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G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I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O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D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2110" name="TextBox 7"/>
          <p:cNvSpPr txBox="1">
            <a:spLocks noChangeArrowheads="1"/>
          </p:cNvSpPr>
          <p:nvPr/>
        </p:nvSpPr>
        <p:spPr bwMode="auto">
          <a:xfrm>
            <a:off x="611188" y="671513"/>
            <a:ext cx="1728787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   picture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   computer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3   dog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4   clothes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5   house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6   sun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7   moon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8   bag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9   bottle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10   foot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11   tree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12    flower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13   cup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14   key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15   cat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16    present 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17   eyes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18   ball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19   telephone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20    fish</a:t>
            </a:r>
            <a:endParaRPr lang="en-GB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cxnSp>
        <p:nvCxnSpPr>
          <p:cNvPr id="10" name="Straight Connector 9"/>
          <p:cNvCxnSpPr/>
          <p:nvPr/>
        </p:nvCxnSpPr>
        <p:spPr>
          <a:xfrm>
            <a:off x="3419475" y="2636838"/>
            <a:ext cx="0" cy="23764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11638" y="4365625"/>
            <a:ext cx="33845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24300" y="1844675"/>
            <a:ext cx="0" cy="23764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Features of effective review activities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b="1" u="sng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Validity </a:t>
            </a:r>
            <a:r>
              <a:rPr lang="en-US" dirty="0" smtClean="0"/>
              <a:t>(time is used to review vocabulary, not for puzzling out, searching, ‘busy’ work)</a:t>
            </a:r>
            <a:endParaRPr lang="en-US" b="1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Quantity</a:t>
            </a:r>
            <a:r>
              <a:rPr lang="en-US" dirty="0" smtClean="0"/>
              <a:t> (number of items, number of times ‘engaged’ with)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Sources 2: Teacher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8675"/>
            <a:ext cx="8229600" cy="4027488"/>
          </a:xfrm>
        </p:spPr>
        <p:txBody>
          <a:bodyPr/>
          <a:lstStyle/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‘Word of the day’ (words, idioms, proverbs)</a:t>
            </a: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Current events, ‘hot’ topics</a:t>
            </a: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smtClean="0"/>
              <a:t>Unexpected opportunities</a:t>
            </a: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en-US" altLang="en-US" b="1" smtClean="0"/>
              <a:t>Vocabulary expansion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So…</a:t>
            </a:r>
          </a:p>
        </p:txBody>
      </p:sp>
      <p:sp>
        <p:nvSpPr>
          <p:cNvPr id="44035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Try to use the activity for plenty of items, ‘engaged with’ more than once.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So…</a:t>
            </a:r>
          </a:p>
        </p:txBody>
      </p:sp>
      <p:sp>
        <p:nvSpPr>
          <p:cNvPr id="45059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Try to use the activity for plenty of items, ‘engaged with’ more than once. </a:t>
            </a:r>
          </a:p>
          <a:p>
            <a:pPr eaLnBrk="1" hangingPunct="1"/>
            <a:r>
              <a:rPr lang="en-US" altLang="en-US" smtClean="0"/>
              <a:t>For example:</a:t>
            </a:r>
          </a:p>
          <a:p>
            <a:pPr eaLnBrk="1" hangingPunct="1"/>
            <a:r>
              <a:rPr lang="en-US" altLang="en-US" smtClean="0"/>
              <a:t>‘Recall and share’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6690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mtClean="0"/>
              <a:t>bicycle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because		people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independent				embarrassed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friend		encourage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privilege						building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enough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Features of effective review activities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b="1" u="sng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Validity </a:t>
            </a:r>
            <a:r>
              <a:rPr lang="en-US" dirty="0" smtClean="0"/>
              <a:t>(time is used to review vocabulary, not for puzzling out, searching, ‘busy’ work)</a:t>
            </a:r>
            <a:endParaRPr lang="en-US" b="1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Quantity</a:t>
            </a:r>
            <a:r>
              <a:rPr lang="en-US" dirty="0" smtClean="0"/>
              <a:t> (number of items, number of times ‘engaged’ with)</a:t>
            </a:r>
            <a:endParaRPr lang="en-GB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Success-orientation </a:t>
            </a:r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Heterogeneity</a:t>
            </a:r>
            <a:r>
              <a:rPr lang="en-US" dirty="0" smtClean="0"/>
              <a:t> (can be done at various levels)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en-US" altLang="en-US" sz="3200" dirty="0" smtClean="0"/>
              <a:t>Copy the words into the correct column</a:t>
            </a:r>
            <a:endParaRPr lang="en-US" altLang="en-US" sz="3200" dirty="0"/>
          </a:p>
        </p:txBody>
      </p:sp>
      <p:graphicFrame>
        <p:nvGraphicFramePr>
          <p:cNvPr id="7782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992092"/>
              </p:ext>
            </p:extLst>
          </p:nvPr>
        </p:nvGraphicFramePr>
        <p:xfrm>
          <a:off x="250825" y="1196975"/>
          <a:ext cx="8642350" cy="5331143"/>
        </p:xfrm>
        <a:graphic>
          <a:graphicData uri="http://schemas.openxmlformats.org/drawingml/2006/table">
            <a:tbl>
              <a:tblPr rtl="1"/>
              <a:tblGrid>
                <a:gridCol w="1439862"/>
                <a:gridCol w="1439863"/>
                <a:gridCol w="1439862"/>
                <a:gridCol w="1443038"/>
                <a:gridCol w="1439862"/>
                <a:gridCol w="1439863"/>
              </a:tblGrid>
              <a:tr h="1444625">
                <a:tc gridSpan="6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clock, a dog, a dress, a mother, black, a pen, bread, pants,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bag, a husband, red, boots, a cat, rice, a fish,  a baby, pink, 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teenager, a hat, a banana, a book, a sheep, meat, kids, 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desk, green, an elephant, salt, a t-shirt, white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666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clothes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en-US" altLang="en-US" sz="3200" dirty="0"/>
              <a:t>Find at least three things to put in each column</a:t>
            </a:r>
          </a:p>
        </p:txBody>
      </p:sp>
      <p:graphicFrame>
        <p:nvGraphicFramePr>
          <p:cNvPr id="7782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271176"/>
              </p:ext>
            </p:extLst>
          </p:nvPr>
        </p:nvGraphicFramePr>
        <p:xfrm>
          <a:off x="250825" y="1196975"/>
          <a:ext cx="8642350" cy="5331143"/>
        </p:xfrm>
        <a:graphic>
          <a:graphicData uri="http://schemas.openxmlformats.org/drawingml/2006/table">
            <a:tbl>
              <a:tblPr rtl="1"/>
              <a:tblGrid>
                <a:gridCol w="1439862"/>
                <a:gridCol w="1439863"/>
                <a:gridCol w="1439862"/>
                <a:gridCol w="1443038"/>
                <a:gridCol w="1439862"/>
                <a:gridCol w="1439863"/>
              </a:tblGrid>
              <a:tr h="1444625">
                <a:tc gridSpan="6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clock, a dog, a dress, a mother, black, a pen, bread, pants,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bag, a husband, red, boots, a cat, rice, a fish,  a baby, pink, 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teenager, a hat, a banana, a book, a sheep, meat, kids, 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desk, green, an elephant, salt, a t-shirt, white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666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clothes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1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Features of effective review activities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b="1" u="sng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Validity </a:t>
            </a:r>
            <a:r>
              <a:rPr lang="en-US" dirty="0" smtClean="0"/>
              <a:t>(time is used to review vocabulary, not for puzzling out, searching, ‘busy’ work)</a:t>
            </a:r>
            <a:endParaRPr lang="en-US" b="1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Quantity</a:t>
            </a:r>
            <a:r>
              <a:rPr lang="en-US" dirty="0" smtClean="0"/>
              <a:t> (number of items, number of times ‘engaged’ with)</a:t>
            </a:r>
            <a:endParaRPr lang="en-GB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Success-orientation </a:t>
            </a:r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Heterogeneity</a:t>
            </a:r>
            <a:r>
              <a:rPr lang="en-US" dirty="0" smtClean="0"/>
              <a:t> (can be done at various levels)</a:t>
            </a:r>
            <a:endParaRPr lang="en-GB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Interest</a:t>
            </a:r>
            <a:r>
              <a:rPr lang="en-US" dirty="0" smtClean="0"/>
              <a:t> (a stimulating task, often involving higher-order thinking skills). 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Which is the odd one out? </a:t>
            </a:r>
            <a:br>
              <a:rPr lang="en-US" dirty="0" smtClean="0"/>
            </a:br>
            <a:r>
              <a:rPr lang="en-US" dirty="0" smtClean="0"/>
              <a:t>(Where there is no one obvious answer!)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143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All the others are…</a:t>
            </a:r>
          </a:p>
          <a:p>
            <a:pPr marL="114300" eaLnBrk="1" fontAlgn="auto" hangingPunct="1">
              <a:spcAft>
                <a:spcPts val="0"/>
              </a:spcAft>
              <a:defRPr/>
            </a:pPr>
            <a:r>
              <a:rPr lang="en-US" dirty="0" smtClean="0"/>
              <a:t>It’s the only one which 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house, tree, stone, dog, pencil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flute, accordion, violin, guitar, drums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door, window, gate, entrance,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seat, chair, stool, sofa, bench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earthquake, fire, storm, flood, drought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6CC48-09FB-44D8-BF7B-414C5CAAB2CA}" type="slidenum">
              <a:rPr lang="he-IL"/>
              <a:pPr>
                <a:defRPr/>
              </a:pPr>
              <a:t>47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Features of effective review activities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b="1" u="sng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Validity </a:t>
            </a:r>
            <a:r>
              <a:rPr lang="en-US" dirty="0" smtClean="0"/>
              <a:t>(time is used to review vocabulary, not for puzzling out, searching, ‘busy’ work)</a:t>
            </a:r>
            <a:endParaRPr lang="en-US" b="1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Quantity</a:t>
            </a:r>
            <a:r>
              <a:rPr lang="en-US" dirty="0" smtClean="0"/>
              <a:t> (number of items, number of times ‘engaged’ with)</a:t>
            </a:r>
            <a:endParaRPr lang="en-GB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Success-orientation </a:t>
            </a:r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Heterogeneity</a:t>
            </a:r>
            <a:r>
              <a:rPr lang="en-US" dirty="0" smtClean="0"/>
              <a:t> (can be done at various levels)</a:t>
            </a:r>
            <a:endParaRPr lang="en-GB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Interest</a:t>
            </a:r>
            <a:r>
              <a:rPr lang="en-US" dirty="0" smtClean="0"/>
              <a:t> (a stimulating task, often involving higher-order thinking skills). </a:t>
            </a:r>
            <a:endParaRPr lang="en-GB" dirty="0" smtClean="0"/>
          </a:p>
          <a:p>
            <a:pPr marL="346075" indent="-34607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Simplicity</a:t>
            </a:r>
            <a:r>
              <a:rPr lang="en-US" dirty="0" smtClean="0"/>
              <a:t> (not too much preparation or elaborate materials)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Some review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88925" indent="-288925" algn="ctr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How many can you remember?</a:t>
            </a:r>
          </a:p>
          <a:p>
            <a:pPr marL="288925" indent="-288925" algn="ctr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‘Recall and share’</a:t>
            </a:r>
          </a:p>
          <a:p>
            <a:pPr marL="288925" indent="-288925" algn="ctr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Quick Bingo </a:t>
            </a:r>
          </a:p>
          <a:p>
            <a:pPr marL="288925" indent="-288925" algn="ctr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Dictations (and variations)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Vocabulary expansion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(lots!) and add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Review activities using higher-order thinking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Link two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Make a </a:t>
            </a:r>
            <a:r>
              <a:rPr lang="en-US" b="1" dirty="0" smtClean="0"/>
              <a:t>true</a:t>
            </a:r>
            <a:r>
              <a:rPr lang="en-US" dirty="0" smtClean="0"/>
              <a:t> sentence about yourself using…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Create </a:t>
            </a:r>
            <a:r>
              <a:rPr lang="en-US" b="1" dirty="0" smtClean="0"/>
              <a:t>false</a:t>
            </a:r>
            <a:r>
              <a:rPr lang="en-US" dirty="0" smtClean="0"/>
              <a:t> statements using..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Ask questions to which the answer would be…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Sort into positive, negative, neutral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What is the connection between…?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How is a … like a…?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two</a:t>
            </a:r>
            <a:endParaRPr lang="en-US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true sentence about yourself</a:t>
            </a:r>
            <a:endParaRPr lang="en-US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01491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false statement</a:t>
            </a:r>
            <a:endParaRPr lang="en-US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65105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a question to which the answer would be…</a:t>
            </a:r>
            <a:endParaRPr lang="en-US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00280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Sort into positive, negative, neutral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22569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What is the connection between…?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2106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up a story that includes all the items</a:t>
            </a:r>
            <a:endParaRPr lang="en-US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/>
              <a:t>cellphone		life		all over the world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facts		countries 		location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remote areas	 earthquake	       the invention of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communicate with            	important events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photographs	hurricane		save lives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dirty="0" smtClean="0"/>
              <a:t>for example		rescue party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614362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34450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4. Deepening knowledge of previously learnt items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Deepening of knowledge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Learning more about items whose form and basic meaning you already know. </a:t>
            </a:r>
          </a:p>
          <a:p>
            <a:pPr eaLnBrk="1" hangingPunct="1"/>
            <a:r>
              <a:rPr lang="en-US" altLang="en-US" sz="2800" smtClean="0"/>
              <a:t>Underlying meanings and connotations?</a:t>
            </a:r>
          </a:p>
          <a:p>
            <a:pPr eaLnBrk="1" hangingPunct="1"/>
            <a:r>
              <a:rPr lang="en-US" altLang="en-US" sz="2800" smtClean="0"/>
              <a:t>Grammatical connections?</a:t>
            </a:r>
          </a:p>
          <a:p>
            <a:pPr eaLnBrk="1" hangingPunct="1"/>
            <a:r>
              <a:rPr lang="en-US" altLang="en-US" sz="2800" smtClean="0"/>
              <a:t>Derivatives? </a:t>
            </a:r>
          </a:p>
          <a:p>
            <a:pPr eaLnBrk="1" hangingPunct="1"/>
            <a:r>
              <a:rPr lang="en-US" altLang="en-US" sz="2800" smtClean="0"/>
              <a:t>Collocation?</a:t>
            </a:r>
          </a:p>
          <a:p>
            <a:pPr eaLnBrk="1" hangingPunct="1"/>
            <a:r>
              <a:rPr lang="en-US" altLang="en-US" sz="2800" smtClean="0"/>
              <a:t>Appropriateness?</a:t>
            </a:r>
          </a:p>
          <a:p>
            <a:pPr eaLnBrk="1" hangingPunct="1"/>
            <a:r>
              <a:rPr lang="en-US" altLang="en-US" sz="2800" smtClean="0"/>
              <a:t>Translation?</a:t>
            </a: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64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664029"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appetite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1" algn="ctr" rtl="1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algn="ctr" rtl="1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kitchen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algn="ctr" rtl="1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F7C77-04A3-4837-9316-4978D6057F13}" type="slidenum">
              <a:rPr lang="he-IL"/>
              <a:pPr>
                <a:defRPr/>
              </a:pPr>
              <a:t>6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495800" y="2590800"/>
            <a:ext cx="91440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3962400"/>
            <a:ext cx="236220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676400" y="3960813"/>
            <a:ext cx="198120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example: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391400" cy="40687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Look up a word you already know, in a dictionary; find out more about it.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Identify the difference in connotation / meaning between synonyms.</a:t>
            </a:r>
            <a:endParaRPr lang="en-US" altLang="en-US" sz="2800" dirty="0" smtClean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Synonyms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children / kids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lamp / light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macho / masculine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seat / chair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orchestra / band</a:t>
            </a: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policeman / police officer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pal / mate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apartment / flat</a:t>
            </a:r>
            <a:endParaRPr lang="en-GB" altLang="en-US" smtClean="0"/>
          </a:p>
          <a:p>
            <a:pPr eaLnBrk="1" hangingPunct="1"/>
            <a:r>
              <a:rPr lang="en-US" altLang="en-US" smtClean="0"/>
              <a:t>donate / give</a:t>
            </a: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example: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391400" cy="40687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Look up a word you already know, in a dictionary.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Identify the difference in connotation / meaning between synonyms.</a:t>
            </a:r>
            <a:endParaRPr lang="en-US" altLang="en-US" sz="2800" dirty="0" smtClean="0">
              <a:sym typeface="Wingdings" panose="05000000000000000000" pitchFamily="2" charset="2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Discuss translations (to / from L1).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Translate?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The phrase ‘</a:t>
            </a:r>
            <a:r>
              <a:rPr lang="en-US" u="sng"/>
              <a:t>a born teacher’</a:t>
            </a:r>
            <a:r>
              <a:rPr lang="en-US"/>
              <a:t> is not usually meant </a:t>
            </a:r>
            <a:r>
              <a:rPr lang="en-US" u="sng"/>
              <a:t>to be taken literally</a:t>
            </a:r>
            <a:r>
              <a:rPr lang="en-US"/>
              <a:t>. People who use it do not  </a:t>
            </a:r>
            <a:r>
              <a:rPr lang="en-US" u="sng"/>
              <a:t>seriously</a:t>
            </a:r>
            <a:r>
              <a:rPr lang="en-US"/>
              <a:t> mean that someone is born with a certain </a:t>
            </a:r>
            <a:r>
              <a:rPr lang="en-US" u="sng"/>
              <a:t>teaching DNA configuration</a:t>
            </a:r>
            <a:r>
              <a:rPr lang="en-US"/>
              <a:t> in their genes.  They are, rather, referring to </a:t>
            </a:r>
            <a:r>
              <a:rPr lang="en-US" u="sng"/>
              <a:t>stable personality characteristics</a:t>
            </a:r>
            <a:r>
              <a:rPr lang="en-US"/>
              <a:t>, </a:t>
            </a:r>
            <a:r>
              <a:rPr lang="en-US" u="sng"/>
              <a:t>resulting from</a:t>
            </a:r>
            <a:r>
              <a:rPr lang="en-US"/>
              <a:t> a combination of </a:t>
            </a:r>
            <a:r>
              <a:rPr lang="en-US" u="sng"/>
              <a:t>innate and environmental influences</a:t>
            </a:r>
            <a:r>
              <a:rPr lang="en-US"/>
              <a:t>, that the teacher brings to their </a:t>
            </a:r>
            <a:r>
              <a:rPr lang="en-US" u="sng"/>
              <a:t>professional practice</a:t>
            </a:r>
            <a:r>
              <a:rPr lang="en-US"/>
              <a:t> and that produce something that looks like a </a:t>
            </a:r>
            <a:r>
              <a:rPr lang="en-US" u="sng"/>
              <a:t>natural bent</a:t>
            </a:r>
            <a:r>
              <a:rPr lang="en-US"/>
              <a:t> for teaching.</a:t>
            </a:r>
            <a:endParaRPr lang="en-GB"/>
          </a:p>
          <a:p>
            <a:pPr algn="r" eaLnBrk="1" fontAlgn="auto" hangingPunct="1"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86600" y="6173788"/>
            <a:ext cx="106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ym typeface="Wingdings" panose="05000000000000000000" pitchFamily="2" charset="2"/>
              </a:rPr>
              <a:t></a:t>
            </a: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example: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391400" cy="40687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Look up a word you already know, in a dictionary.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Identify the difference in connotation / meaning between synonyms.</a:t>
            </a:r>
            <a:endParaRPr lang="en-US" altLang="en-US" sz="2800" dirty="0" smtClean="0">
              <a:sym typeface="Wingdings" panose="05000000000000000000" pitchFamily="2" charset="2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Discuss translations (to / from L1).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Discuss appropriateness of items in a text.</a:t>
            </a: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7772400" cy="4068763"/>
          </a:xfrm>
        </p:spPr>
        <p:txBody>
          <a:bodyPr/>
          <a:lstStyle/>
          <a:p>
            <a:pPr marL="457200" indent="-457200" eaLnBrk="1" hangingPunct="1"/>
            <a:r>
              <a:rPr lang="en-US" altLang="en-US" sz="2800" dirty="0" smtClean="0"/>
              <a:t>We need to do a lot of vocabulary activities in class: for expansion, for initial presentation, for review.</a:t>
            </a:r>
          </a:p>
          <a:p>
            <a:pPr marL="457200" indent="-457200" eaLnBrk="1" hangingPunct="1"/>
            <a:r>
              <a:rPr lang="en-US" altLang="en-US" sz="2800" dirty="0" smtClean="0"/>
              <a:t>These activities need to be effective in terms of the amount of learning going on,</a:t>
            </a:r>
          </a:p>
          <a:p>
            <a:pPr marL="457200" indent="-457200" eaLnBrk="1" hangingPunct="1"/>
            <a:r>
              <a:rPr lang="en-US" altLang="en-US" sz="2800" dirty="0" smtClean="0"/>
              <a:t>But without too much preparation or time-wasting in class.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82359-DCE8-4A2B-BF9F-A1B4372893C2}" type="slidenum">
              <a:rPr lang="he-IL"/>
              <a:pPr>
                <a:defRPr/>
              </a:pPr>
              <a:t>65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pennyur@gmail.com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4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Vocabulary expansion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(lots!)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(collocations) and add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Collocations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 </a:t>
            </a:r>
            <a:r>
              <a:rPr lang="en-US" altLang="en-US" u="sng" smtClean="0"/>
              <a:t>clear</a:t>
            </a:r>
            <a:r>
              <a:rPr lang="en-US" altLang="en-US" smtClean="0"/>
              <a:t> /…/…/… explanation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u="sng" smtClean="0"/>
              <a:t>beautiful</a:t>
            </a:r>
            <a:r>
              <a:rPr lang="en-US" altLang="en-US" smtClean="0"/>
              <a:t>  /…/…/…     landscape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u="sng" smtClean="0"/>
              <a:t>small</a:t>
            </a:r>
            <a:r>
              <a:rPr lang="en-US" altLang="en-US" smtClean="0"/>
              <a:t> /…/…/…     child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You can leave </a:t>
            </a:r>
            <a:r>
              <a:rPr lang="en-US" altLang="en-US" u="sng" smtClean="0"/>
              <a:t>home </a:t>
            </a:r>
            <a:r>
              <a:rPr lang="en-US" altLang="en-US" smtClean="0">
                <a:solidFill>
                  <a:srgbClr val="000000"/>
                </a:solidFill>
              </a:rPr>
              <a:t>/…/…/…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Some people are afraid of </a:t>
            </a:r>
            <a:r>
              <a:rPr lang="en-US" altLang="en-US" u="sng" smtClean="0"/>
              <a:t>mice </a:t>
            </a:r>
            <a:r>
              <a:rPr lang="en-US" altLang="en-US" smtClean="0"/>
              <a:t>/…/…/…</a:t>
            </a:r>
          </a:p>
          <a:p>
            <a:pPr eaLnBrk="1" hangingPunct="1"/>
            <a:r>
              <a:rPr lang="en-US" altLang="en-US" smtClean="0"/>
              <a:t>To speak </a:t>
            </a:r>
            <a:r>
              <a:rPr lang="en-US" altLang="en-US" u="sng" smtClean="0"/>
              <a:t>loudly </a:t>
            </a:r>
            <a:r>
              <a:rPr lang="en-US" altLang="en-US" smtClean="0"/>
              <a:t>… /…/…/…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Vocabulary expansion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(lots!)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Brainstorm associations (collocations) and add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up a word you know in the dictionary – find new meanings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a word you know in the dictionary – find new expressions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ten new words that begin with a given prefix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2810</Words>
  <Application>Microsoft Office PowerPoint</Application>
  <PresentationFormat>‫הצגה על המסך (4:3)</PresentationFormat>
  <Paragraphs>1111</Paragraphs>
  <Slides>66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66</vt:i4>
      </vt:variant>
    </vt:vector>
  </HeadingPairs>
  <TitlesOfParts>
    <vt:vector size="71" baseType="lpstr">
      <vt:lpstr>Arial</vt:lpstr>
      <vt:lpstr>Calibri</vt:lpstr>
      <vt:lpstr>Times New Roman</vt:lpstr>
      <vt:lpstr>Wingdings</vt:lpstr>
      <vt:lpstr>Office Theme</vt:lpstr>
      <vt:lpstr>Classroom activities for expansion, presentation, review, enrichment</vt:lpstr>
      <vt:lpstr>1. Expanding students’ vocabulary</vt:lpstr>
      <vt:lpstr>Sources 1: Texts</vt:lpstr>
      <vt:lpstr>Sources 2: Teacher initiative</vt:lpstr>
      <vt:lpstr>Vocabulary expansion tasks</vt:lpstr>
      <vt:lpstr>Associations</vt:lpstr>
      <vt:lpstr>Vocabulary expansion tasks</vt:lpstr>
      <vt:lpstr>Collocations</vt:lpstr>
      <vt:lpstr>Vocabulary expansion tasks</vt:lpstr>
      <vt:lpstr>Useful prefixes</vt:lpstr>
      <vt:lpstr>Vocabulary expansion tasks</vt:lpstr>
      <vt:lpstr>Useful suffixes</vt:lpstr>
      <vt:lpstr>Vocabulary expansion tasks</vt:lpstr>
      <vt:lpstr>Sources 3: Student-initiated</vt:lpstr>
      <vt:lpstr>2. Presenting new vocabulary</vt:lpstr>
      <vt:lpstr>Known from research</vt:lpstr>
      <vt:lpstr>The process</vt:lpstr>
      <vt:lpstr>Aims</vt:lpstr>
      <vt:lpstr>So…</vt:lpstr>
      <vt:lpstr>How to present meaning: various options</vt:lpstr>
      <vt:lpstr>How would you present the following items…</vt:lpstr>
      <vt:lpstr>How to present meaning: various options</vt:lpstr>
      <vt:lpstr>Why might these NOT be good ideas for a first presentation of an item in class?</vt:lpstr>
      <vt:lpstr>Beware….</vt:lpstr>
      <vt:lpstr>Some strategies that can help</vt:lpstr>
      <vt:lpstr>Keywords</vt:lpstr>
      <vt:lpstr>Retrieval</vt:lpstr>
      <vt:lpstr>First encounter: To recap:</vt:lpstr>
      <vt:lpstr>3. Vocabulary review activities</vt:lpstr>
      <vt:lpstr>In order to acquire a word, a learner needs to review it</vt:lpstr>
      <vt:lpstr>How can we find the time?</vt:lpstr>
      <vt:lpstr>A myth</vt:lpstr>
      <vt:lpstr>Features of effective review activities</vt:lpstr>
      <vt:lpstr>So…</vt:lpstr>
      <vt:lpstr>Computer-generated wordsearch</vt:lpstr>
      <vt:lpstr>Computer-generated wordsearch</vt:lpstr>
      <vt:lpstr>Home-made</vt:lpstr>
      <vt:lpstr>Home-made</vt:lpstr>
      <vt:lpstr>Features of effective review activities</vt:lpstr>
      <vt:lpstr>So…</vt:lpstr>
      <vt:lpstr>So…</vt:lpstr>
      <vt:lpstr>מצגת של PowerPoint</vt:lpstr>
      <vt:lpstr>Features of effective review activities</vt:lpstr>
      <vt:lpstr>Copy the words into the correct column</vt:lpstr>
      <vt:lpstr>Find at least three things to put in each column</vt:lpstr>
      <vt:lpstr>Features of effective review activities</vt:lpstr>
      <vt:lpstr>Which is the odd one out?  (Where there is no one obvious answer!)</vt:lpstr>
      <vt:lpstr>Features of effective review activities</vt:lpstr>
      <vt:lpstr>Some review activities</vt:lpstr>
      <vt:lpstr>Review activities using higher-order thinking skills</vt:lpstr>
      <vt:lpstr>Link two</vt:lpstr>
      <vt:lpstr>Make a true sentence about yourself</vt:lpstr>
      <vt:lpstr>Make a false statement</vt:lpstr>
      <vt:lpstr>Ask a question to which the answer would be…</vt:lpstr>
      <vt:lpstr>Sort into positive, negative, neutral</vt:lpstr>
      <vt:lpstr>What is the connection between…?</vt:lpstr>
      <vt:lpstr>Make up a story that includes all the items</vt:lpstr>
      <vt:lpstr>4. Deepening knowledge of previously learnt items</vt:lpstr>
      <vt:lpstr>Deepening of knowledge</vt:lpstr>
      <vt:lpstr>For example:</vt:lpstr>
      <vt:lpstr>Synonyms</vt:lpstr>
      <vt:lpstr>For example:</vt:lpstr>
      <vt:lpstr>Translate?</vt:lpstr>
      <vt:lpstr>For example:</vt:lpstr>
      <vt:lpstr>Summary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course talk 4</dc:title>
  <dc:creator>Penny</dc:creator>
  <cp:lastModifiedBy>Tzivia Spiro</cp:lastModifiedBy>
  <cp:revision>55</cp:revision>
  <dcterms:created xsi:type="dcterms:W3CDTF">2013-08-03T14:04:34Z</dcterms:created>
  <dcterms:modified xsi:type="dcterms:W3CDTF">2015-08-24T09:43:06Z</dcterms:modified>
</cp:coreProperties>
</file>