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8229600" cx="14630400"/>
  <p:notesSz cx="8229600" cy="146304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slide" Target="slides/slide8.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67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F3F0"/>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829753"/>
            <a:ext cx="7556421" cy="2126337"/>
          </a:xfrm>
          <a:prstGeom prst="rect">
            <a:avLst/>
          </a:prstGeom>
          <a:noFill/>
          <a:ln/>
        </p:spPr>
        <p:txBody>
          <a:bodyPr wrap="square" lIns="0" tIns="0" rIns="0" bIns="0" rtlCol="0" anchor="t"/>
          <a:lstStyle/>
          <a:p>
            <a:pPr marL="0" indent="0" algn="r" rtl="1">
              <a:lnSpc>
                <a:spcPts val="5550"/>
              </a:lnSpc>
              <a:buNone/>
            </a:pPr>
            <a:r>
              <a:rPr lang="en-US" sz="4450" dirty="0">
                <a:solidFill>
                  <a:srgbClr val="201B18"/>
                </a:solidFill>
                <a:latin typeface="David" panose="020E0502060401010101" pitchFamily="34" charset="-79"/>
                <a:ea typeface="Platypi Medium" pitchFamily="34" charset="-122"/>
                <a:cs typeface="David" panose="020E0502060401010101" pitchFamily="34" charset="-79"/>
              </a:rPr>
              <a:t>الأنشطة التعليمية التفاعلية للمراحل </a:t>
            </a:r>
            <a:r>
              <a:rPr lang="en-US" sz="4450" dirty="0" err="1">
                <a:solidFill>
                  <a:srgbClr val="201B18"/>
                </a:solidFill>
                <a:latin typeface="David" panose="020E0502060401010101" pitchFamily="34" charset="-79"/>
                <a:ea typeface="Platypi Medium" pitchFamily="34" charset="-122"/>
                <a:cs typeface="David" panose="020E0502060401010101" pitchFamily="34" charset="-79"/>
              </a:rPr>
              <a:t>الابتدائية</a:t>
            </a:r>
            <a:r>
              <a:rPr lang="en-US" sz="4450" dirty="0">
                <a:solidFill>
                  <a:srgbClr val="201B18"/>
                </a:solidFill>
                <a:latin typeface="David" panose="020E0502060401010101" pitchFamily="34" charset="-79"/>
                <a:ea typeface="Platypi Medium" pitchFamily="34" charset="-122"/>
                <a:cs typeface="David" panose="020E0502060401010101" pitchFamily="34" charset="-79"/>
              </a:rPr>
              <a:t> )</a:t>
            </a:r>
            <a:r>
              <a:rPr lang="en-US" sz="4450" dirty="0" err="1">
                <a:solidFill>
                  <a:srgbClr val="201B18"/>
                </a:solidFill>
                <a:latin typeface="David" panose="020E0502060401010101" pitchFamily="34" charset="-79"/>
                <a:ea typeface="Platypi Medium" pitchFamily="34" charset="-122"/>
                <a:cs typeface="David" panose="020E0502060401010101" pitchFamily="34" charset="-79"/>
              </a:rPr>
              <a:t>الصفوف</a:t>
            </a:r>
            <a:r>
              <a:rPr lang="en-US" sz="4450" dirty="0">
                <a:solidFill>
                  <a:srgbClr val="201B18"/>
                </a:solidFill>
                <a:latin typeface="David" panose="020E0502060401010101" pitchFamily="34" charset="-79"/>
                <a:ea typeface="Platypi Medium" pitchFamily="34" charset="-122"/>
                <a:cs typeface="David" panose="020E0502060401010101" pitchFamily="34" charset="-79"/>
              </a:rPr>
              <a:t> الأولى – </a:t>
            </a:r>
            <a:r>
              <a:rPr lang="en-US" sz="4450" dirty="0" err="1">
                <a:solidFill>
                  <a:srgbClr val="201B18"/>
                </a:solidFill>
                <a:latin typeface="David" panose="020E0502060401010101" pitchFamily="34" charset="-79"/>
                <a:ea typeface="Platypi Medium" pitchFamily="34" charset="-122"/>
                <a:cs typeface="David" panose="020E0502060401010101" pitchFamily="34" charset="-79"/>
              </a:rPr>
              <a:t>السادسة</a:t>
            </a:r>
            <a:r>
              <a:rPr lang="en-US" sz="4450" dirty="0">
                <a:solidFill>
                  <a:srgbClr val="201B18"/>
                </a:solidFill>
                <a:latin typeface="David" panose="020E0502060401010101" pitchFamily="34" charset="-79"/>
                <a:ea typeface="Platypi Medium" pitchFamily="34" charset="-122"/>
                <a:cs typeface="David" panose="020E0502060401010101" pitchFamily="34" charset="-79"/>
              </a:rPr>
              <a:t>(</a:t>
            </a:r>
            <a:endParaRPr lang="en-US" sz="4450" dirty="0">
              <a:latin typeface="David" panose="020E0502060401010101" pitchFamily="34" charset="-79"/>
              <a:cs typeface="David" panose="020E0502060401010101" pitchFamily="34" charset="-79"/>
            </a:endParaRPr>
          </a:p>
        </p:txBody>
      </p:sp>
      <p:sp>
        <p:nvSpPr>
          <p:cNvPr id="4" name="Text 1"/>
          <p:cNvSpPr/>
          <p:nvPr/>
        </p:nvSpPr>
        <p:spPr>
          <a:xfrm>
            <a:off x="793790" y="4296251"/>
            <a:ext cx="7556421" cy="1451610"/>
          </a:xfrm>
          <a:prstGeom prst="rect">
            <a:avLst/>
          </a:prstGeom>
          <a:noFill/>
          <a:ln/>
        </p:spPr>
        <p:txBody>
          <a:bodyPr wrap="square" lIns="0" tIns="0" rIns="0" bIns="0" rtlCol="0" anchor="t"/>
          <a:lstStyle/>
          <a:p>
            <a:pPr marL="0" indent="0" algn="r" rtl="1">
              <a:lnSpc>
                <a:spcPts val="2850"/>
              </a:lnSpc>
              <a:buNone/>
            </a:pPr>
            <a:r>
              <a:rPr lang="en-US" sz="1750" dirty="0">
                <a:solidFill>
                  <a:srgbClr val="504C49"/>
                </a:solidFill>
                <a:latin typeface="David" panose="020E0502060401010101" pitchFamily="34" charset="-79"/>
                <a:ea typeface="Source Serif Pro" pitchFamily="34" charset="-122"/>
                <a:cs typeface="David" panose="020E0502060401010101" pitchFamily="34" charset="-79"/>
              </a:rPr>
              <a:t>نقدم لكم عرضاً شيقاً حول الأنشطة التعليمية التفاعلية المصممة خصيصاً للمراحل الابتدائية. سنستكشف طرقاً مبتكرة لجعل التعلم ممتعاً وفعالاً للطلاب من الصف الأول إلى الصف السادس. هذه الأنشطة تعزز المشاركة، وتطور المهارات، وتجعل التعليم تجربة لا تنسى.</a:t>
            </a:r>
            <a:endParaRPr lang="en-US" sz="1750" dirty="0">
              <a:latin typeface="David" panose="020E0502060401010101" pitchFamily="34" charset="-79"/>
              <a:cs typeface="David" panose="020E0502060401010101" pitchFamily="34" charset="-79"/>
            </a:endParaRPr>
          </a:p>
        </p:txBody>
      </p:sp>
      <p:sp>
        <p:nvSpPr>
          <p:cNvPr id="5" name="Shape 2"/>
          <p:cNvSpPr/>
          <p:nvPr/>
        </p:nvSpPr>
        <p:spPr>
          <a:xfrm>
            <a:off x="7987308" y="6019919"/>
            <a:ext cx="362903" cy="362903"/>
          </a:xfrm>
          <a:prstGeom prst="roundRect">
            <a:avLst>
              <a:gd name="adj" fmla="val 25194296"/>
            </a:avLst>
          </a:prstGeom>
          <a:noFill/>
          <a:ln w="7620">
            <a:solidFill>
              <a:srgbClr val="FFFFFF"/>
            </a:solidFill>
            <a:prstDash val="solid"/>
          </a:ln>
        </p:spPr>
        <p:txBody>
          <a:bodyPr/>
          <a:lstStyle/>
          <a:p>
            <a:pPr algn="r" rtl="1"/>
            <a:endParaRPr lang="en-US">
              <a:latin typeface="David" panose="020E0502060401010101" pitchFamily="34" charset="-79"/>
              <a:cs typeface="David" panose="020E0502060401010101" pitchFamily="34" charset="-79"/>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389942" y="2539960"/>
            <a:ext cx="11446669" cy="708779"/>
          </a:xfrm>
          <a:prstGeom prst="rect">
            <a:avLst/>
          </a:prstGeom>
          <a:noFill/>
          <a:ln/>
        </p:spPr>
        <p:txBody>
          <a:bodyPr wrap="none" lIns="0" tIns="0" rIns="0" bIns="0" rtlCol="0" anchor="t"/>
          <a:lstStyle/>
          <a:p>
            <a:pPr marL="0" indent="0" algn="ctr" rtl="1">
              <a:lnSpc>
                <a:spcPts val="5550"/>
              </a:lnSpc>
              <a:buNone/>
            </a:pPr>
            <a:r>
              <a:rPr lang="en-US" sz="4450" dirty="0">
                <a:solidFill>
                  <a:srgbClr val="201B18"/>
                </a:solidFill>
                <a:latin typeface="David" panose="020E0502060401010101" pitchFamily="34" charset="-79"/>
                <a:ea typeface="Platypi Medium" pitchFamily="34" charset="-122"/>
                <a:cs typeface="David" panose="020E0502060401010101" pitchFamily="34" charset="-79"/>
              </a:rPr>
              <a:t>مقدمة: </a:t>
            </a:r>
            <a:r>
              <a:rPr lang="ar-JO" sz="4450" dirty="0">
                <a:solidFill>
                  <a:srgbClr val="201B18"/>
                </a:solidFill>
                <a:latin typeface="David" panose="020E0502060401010101" pitchFamily="34" charset="-79"/>
                <a:ea typeface="Platypi Medium" pitchFamily="34" charset="-122"/>
                <a:cs typeface="David" panose="020E0502060401010101" pitchFamily="34" charset="-79"/>
              </a:rPr>
              <a:t> </a:t>
            </a:r>
            <a:r>
              <a:rPr lang="en-US" sz="4450" dirty="0" err="1">
                <a:solidFill>
                  <a:srgbClr val="201B18"/>
                </a:solidFill>
                <a:latin typeface="David" panose="020E0502060401010101" pitchFamily="34" charset="-79"/>
                <a:ea typeface="Platypi Medium" pitchFamily="34" charset="-122"/>
                <a:cs typeface="David" panose="020E0502060401010101" pitchFamily="34" charset="-79"/>
              </a:rPr>
              <a:t>أهمية</a:t>
            </a:r>
            <a:r>
              <a:rPr lang="en-US" sz="4450" dirty="0">
                <a:solidFill>
                  <a:srgbClr val="201B18"/>
                </a:solidFill>
                <a:latin typeface="David" panose="020E0502060401010101" pitchFamily="34" charset="-79"/>
                <a:ea typeface="Platypi Medium" pitchFamily="34" charset="-122"/>
                <a:cs typeface="David" panose="020E0502060401010101" pitchFamily="34" charset="-79"/>
              </a:rPr>
              <a:t> الأنشطة التفاعلية في التعليم الابتدائي</a:t>
            </a:r>
            <a:endParaRPr lang="en-US" sz="4450" dirty="0">
              <a:latin typeface="David" panose="020E0502060401010101" pitchFamily="34" charset="-79"/>
              <a:cs typeface="David" panose="020E0502060401010101" pitchFamily="34" charset="-79"/>
            </a:endParaRPr>
          </a:p>
        </p:txBody>
      </p:sp>
      <p:sp>
        <p:nvSpPr>
          <p:cNvPr id="3" name="Text 1"/>
          <p:cNvSpPr/>
          <p:nvPr/>
        </p:nvSpPr>
        <p:spPr>
          <a:xfrm>
            <a:off x="1936671" y="3815715"/>
            <a:ext cx="2835235" cy="354330"/>
          </a:xfrm>
          <a:prstGeom prst="rect">
            <a:avLst/>
          </a:prstGeom>
          <a:noFill/>
          <a:ln/>
        </p:spPr>
        <p:txBody>
          <a:bodyPr wrap="none" lIns="0" tIns="0" rIns="0" bIns="0" rtlCol="0" anchor="t"/>
          <a:lstStyle/>
          <a:p>
            <a:pPr marL="0" indent="0" algn="ctr" rtl="1">
              <a:lnSpc>
                <a:spcPts val="2750"/>
              </a:lnSpc>
              <a:buNone/>
            </a:pPr>
            <a:r>
              <a:rPr lang="en-US" sz="2200" dirty="0">
                <a:solidFill>
                  <a:srgbClr val="201B18"/>
                </a:solidFill>
                <a:latin typeface="David" panose="020E0502060401010101" pitchFamily="34" charset="-79"/>
                <a:ea typeface="Platypi Medium" pitchFamily="34" charset="-122"/>
                <a:cs typeface="David" panose="020E0502060401010101" pitchFamily="34" charset="-79"/>
              </a:rPr>
              <a:t>زيادة الدافعية</a:t>
            </a:r>
            <a:endParaRPr lang="en-US" sz="2200" dirty="0">
              <a:latin typeface="David" panose="020E0502060401010101" pitchFamily="34" charset="-79"/>
              <a:cs typeface="David" panose="020E0502060401010101" pitchFamily="34" charset="-79"/>
            </a:endParaRPr>
          </a:p>
        </p:txBody>
      </p:sp>
      <p:sp>
        <p:nvSpPr>
          <p:cNvPr id="4" name="Text 2"/>
          <p:cNvSpPr/>
          <p:nvPr/>
        </p:nvSpPr>
        <p:spPr>
          <a:xfrm>
            <a:off x="793790" y="4396859"/>
            <a:ext cx="3978116" cy="1088708"/>
          </a:xfrm>
          <a:prstGeom prst="rect">
            <a:avLst/>
          </a:prstGeom>
          <a:noFill/>
          <a:ln/>
        </p:spPr>
        <p:txBody>
          <a:bodyPr wrap="square" lIns="0" tIns="0" rIns="0" bIns="0" rtlCol="0" anchor="t"/>
          <a:lstStyle/>
          <a:p>
            <a:pPr marL="0" indent="0" algn="ctr" rtl="1">
              <a:lnSpc>
                <a:spcPts val="2850"/>
              </a:lnSpc>
              <a:buNone/>
            </a:pPr>
            <a:r>
              <a:rPr lang="en-US" sz="1750" dirty="0">
                <a:solidFill>
                  <a:srgbClr val="504C49"/>
                </a:solidFill>
                <a:latin typeface="David" panose="020E0502060401010101" pitchFamily="34" charset="-79"/>
                <a:ea typeface="Source Serif Pro" pitchFamily="34" charset="-122"/>
                <a:cs typeface="David" panose="020E0502060401010101" pitchFamily="34" charset="-79"/>
              </a:rPr>
              <a:t>تشجع الأنشطة التفاعلية الطلاب على المشاركة الفعالة في العملية التعليمية، مما يزيد من دافعيتهم ورغبتهم في التعلم.</a:t>
            </a:r>
            <a:endParaRPr lang="en-US" sz="1750" dirty="0">
              <a:latin typeface="David" panose="020E0502060401010101" pitchFamily="34" charset="-79"/>
              <a:cs typeface="David" panose="020E0502060401010101" pitchFamily="34" charset="-79"/>
            </a:endParaRPr>
          </a:p>
        </p:txBody>
      </p:sp>
      <p:sp>
        <p:nvSpPr>
          <p:cNvPr id="5" name="Text 3"/>
          <p:cNvSpPr/>
          <p:nvPr/>
        </p:nvSpPr>
        <p:spPr>
          <a:xfrm>
            <a:off x="6475809" y="3815715"/>
            <a:ext cx="2835235" cy="354330"/>
          </a:xfrm>
          <a:prstGeom prst="rect">
            <a:avLst/>
          </a:prstGeom>
          <a:noFill/>
          <a:ln/>
        </p:spPr>
        <p:txBody>
          <a:bodyPr wrap="none" lIns="0" tIns="0" rIns="0" bIns="0" rtlCol="0" anchor="t"/>
          <a:lstStyle/>
          <a:p>
            <a:pPr marL="0" indent="0" algn="ctr" rtl="1">
              <a:lnSpc>
                <a:spcPts val="2750"/>
              </a:lnSpc>
              <a:buNone/>
            </a:pPr>
            <a:r>
              <a:rPr lang="en-US" sz="2200" dirty="0">
                <a:solidFill>
                  <a:srgbClr val="201B18"/>
                </a:solidFill>
                <a:latin typeface="David" panose="020E0502060401010101" pitchFamily="34" charset="-79"/>
                <a:ea typeface="Platypi Medium" pitchFamily="34" charset="-122"/>
                <a:cs typeface="David" panose="020E0502060401010101" pitchFamily="34" charset="-79"/>
              </a:rPr>
              <a:t>تنمية المهارات</a:t>
            </a:r>
            <a:endParaRPr lang="en-US" sz="2200" dirty="0">
              <a:latin typeface="David" panose="020E0502060401010101" pitchFamily="34" charset="-79"/>
              <a:cs typeface="David" panose="020E0502060401010101" pitchFamily="34" charset="-79"/>
            </a:endParaRPr>
          </a:p>
        </p:txBody>
      </p:sp>
      <p:sp>
        <p:nvSpPr>
          <p:cNvPr id="6" name="Text 4"/>
          <p:cNvSpPr/>
          <p:nvPr/>
        </p:nvSpPr>
        <p:spPr>
          <a:xfrm>
            <a:off x="5332928" y="4396859"/>
            <a:ext cx="3978116" cy="1088708"/>
          </a:xfrm>
          <a:prstGeom prst="rect">
            <a:avLst/>
          </a:prstGeom>
          <a:noFill/>
          <a:ln/>
        </p:spPr>
        <p:txBody>
          <a:bodyPr wrap="square" lIns="0" tIns="0" rIns="0" bIns="0" rtlCol="0" anchor="t"/>
          <a:lstStyle/>
          <a:p>
            <a:pPr marL="0" indent="0" algn="ctr" rtl="1">
              <a:lnSpc>
                <a:spcPts val="2850"/>
              </a:lnSpc>
              <a:buNone/>
            </a:pPr>
            <a:r>
              <a:rPr lang="en-US" sz="1750" dirty="0">
                <a:solidFill>
                  <a:srgbClr val="504C49"/>
                </a:solidFill>
                <a:latin typeface="David" panose="020E0502060401010101" pitchFamily="34" charset="-79"/>
                <a:ea typeface="Source Serif Pro" pitchFamily="34" charset="-122"/>
                <a:cs typeface="David" panose="020E0502060401010101" pitchFamily="34" charset="-79"/>
              </a:rPr>
              <a:t>تساهم في تطوير مهارات التفكير النقدي وحل المشكلات والتعاون، وهي مهارات أساسية للنجاح في المستقبل.</a:t>
            </a:r>
            <a:endParaRPr lang="en-US" sz="1750" dirty="0">
              <a:latin typeface="David" panose="020E0502060401010101" pitchFamily="34" charset="-79"/>
              <a:cs typeface="David" panose="020E0502060401010101" pitchFamily="34" charset="-79"/>
            </a:endParaRPr>
          </a:p>
        </p:txBody>
      </p:sp>
      <p:sp>
        <p:nvSpPr>
          <p:cNvPr id="7" name="Text 5"/>
          <p:cNvSpPr/>
          <p:nvPr/>
        </p:nvSpPr>
        <p:spPr>
          <a:xfrm>
            <a:off x="11014948" y="3815715"/>
            <a:ext cx="2835235" cy="354330"/>
          </a:xfrm>
          <a:prstGeom prst="rect">
            <a:avLst/>
          </a:prstGeom>
          <a:noFill/>
          <a:ln/>
        </p:spPr>
        <p:txBody>
          <a:bodyPr wrap="none" lIns="0" tIns="0" rIns="0" bIns="0" rtlCol="0" anchor="t"/>
          <a:lstStyle/>
          <a:p>
            <a:pPr marL="0" indent="0" algn="ctr" rtl="1">
              <a:lnSpc>
                <a:spcPts val="2750"/>
              </a:lnSpc>
              <a:buNone/>
            </a:pPr>
            <a:r>
              <a:rPr lang="en-US" sz="2200" dirty="0">
                <a:solidFill>
                  <a:srgbClr val="201B18"/>
                </a:solidFill>
                <a:latin typeface="David" panose="020E0502060401010101" pitchFamily="34" charset="-79"/>
                <a:ea typeface="Platypi Medium" pitchFamily="34" charset="-122"/>
                <a:cs typeface="David" panose="020E0502060401010101" pitchFamily="34" charset="-79"/>
              </a:rPr>
              <a:t>تحسين الفهم</a:t>
            </a:r>
            <a:endParaRPr lang="en-US" sz="2200" dirty="0">
              <a:latin typeface="David" panose="020E0502060401010101" pitchFamily="34" charset="-79"/>
              <a:cs typeface="David" panose="020E0502060401010101" pitchFamily="34" charset="-79"/>
            </a:endParaRPr>
          </a:p>
        </p:txBody>
      </p:sp>
      <p:sp>
        <p:nvSpPr>
          <p:cNvPr id="8" name="Text 6"/>
          <p:cNvSpPr/>
          <p:nvPr/>
        </p:nvSpPr>
        <p:spPr>
          <a:xfrm>
            <a:off x="9872067" y="4396859"/>
            <a:ext cx="3978116" cy="1088708"/>
          </a:xfrm>
          <a:prstGeom prst="rect">
            <a:avLst/>
          </a:prstGeom>
          <a:noFill/>
          <a:ln/>
        </p:spPr>
        <p:txBody>
          <a:bodyPr wrap="square" lIns="0" tIns="0" rIns="0" bIns="0" rtlCol="0" anchor="t"/>
          <a:lstStyle/>
          <a:p>
            <a:pPr marL="0" indent="0" algn="ctr" rtl="1">
              <a:lnSpc>
                <a:spcPts val="2850"/>
              </a:lnSpc>
              <a:buNone/>
            </a:pPr>
            <a:r>
              <a:rPr lang="en-US" sz="1750" dirty="0">
                <a:solidFill>
                  <a:srgbClr val="504C49"/>
                </a:solidFill>
                <a:latin typeface="David" panose="020E0502060401010101" pitchFamily="34" charset="-79"/>
                <a:ea typeface="Source Serif Pro" pitchFamily="34" charset="-122"/>
                <a:cs typeface="David" panose="020E0502060401010101" pitchFamily="34" charset="-79"/>
              </a:rPr>
              <a:t>تساعد على ترسيخ المفاهيم والمعلومات بشكل أفضل من خلال التجربة والممارسة العملية.</a:t>
            </a:r>
            <a:endParaRPr lang="en-US" sz="1750" dirty="0">
              <a:latin typeface="David" panose="020E0502060401010101" pitchFamily="34" charset="-79"/>
              <a:cs typeface="David" panose="020E0502060401010101" pitchFamily="34"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51159"/>
            <a:ext cx="7556421" cy="1417558"/>
          </a:xfrm>
          <a:prstGeom prst="rect">
            <a:avLst/>
          </a:prstGeom>
          <a:noFill/>
          <a:ln/>
        </p:spPr>
        <p:txBody>
          <a:bodyPr wrap="square" lIns="0" tIns="0" rIns="0" bIns="0" rtlCol="0" anchor="t"/>
          <a:lstStyle/>
          <a:p>
            <a:pPr marL="0" indent="0" algn="ctr" rtl="1">
              <a:lnSpc>
                <a:spcPts val="5550"/>
              </a:lnSpc>
              <a:buNone/>
            </a:pPr>
            <a:r>
              <a:rPr lang="en-US" sz="4450" dirty="0">
                <a:solidFill>
                  <a:srgbClr val="201B18"/>
                </a:solidFill>
                <a:latin typeface="David" panose="020E0502060401010101" pitchFamily="34" charset="-79"/>
                <a:ea typeface="Platypi Medium" pitchFamily="34" charset="-122"/>
                <a:cs typeface="David" panose="020E0502060401010101" pitchFamily="34" charset="-79"/>
              </a:rPr>
              <a:t>النشاط الأول</a:t>
            </a:r>
            <a:r>
              <a:rPr lang="ar-JO" sz="4450" dirty="0">
                <a:solidFill>
                  <a:srgbClr val="201B18"/>
                </a:solidFill>
                <a:latin typeface="David" panose="020E0502060401010101" pitchFamily="34" charset="-79"/>
                <a:ea typeface="Platypi Medium" pitchFamily="34" charset="-122"/>
                <a:cs typeface="David" panose="020E0502060401010101" pitchFamily="34" charset="-79"/>
              </a:rPr>
              <a:t>:</a:t>
            </a:r>
            <a:r>
              <a:rPr lang="en-US" sz="4450" dirty="0">
                <a:solidFill>
                  <a:srgbClr val="201B18"/>
                </a:solidFill>
                <a:latin typeface="David" panose="020E0502060401010101" pitchFamily="34" charset="-79"/>
                <a:ea typeface="Platypi Medium" pitchFamily="34" charset="-122"/>
                <a:cs typeface="David" panose="020E0502060401010101" pitchFamily="34" charset="-79"/>
              </a:rPr>
              <a:t>  لعبة مطابقة رموز عيد الفصح</a:t>
            </a:r>
            <a:r>
              <a:rPr lang="ar-JO" sz="4450" dirty="0">
                <a:solidFill>
                  <a:srgbClr val="201B18"/>
                </a:solidFill>
                <a:latin typeface="David" panose="020E0502060401010101" pitchFamily="34" charset="-79"/>
                <a:ea typeface="Platypi Medium" pitchFamily="34" charset="-122"/>
                <a:cs typeface="David" panose="020E0502060401010101" pitchFamily="34" charset="-79"/>
              </a:rPr>
              <a:t> -</a:t>
            </a:r>
            <a:r>
              <a:rPr lang="en-US" sz="4450" dirty="0">
                <a:solidFill>
                  <a:srgbClr val="201B18"/>
                </a:solidFill>
                <a:latin typeface="David" panose="020E0502060401010101" pitchFamily="34" charset="-79"/>
                <a:ea typeface="Platypi Medium" pitchFamily="34" charset="-122"/>
                <a:cs typeface="David" panose="020E0502060401010101" pitchFamily="34" charset="-79"/>
              </a:rPr>
              <a:t>  الأهداف التعليمية</a:t>
            </a:r>
            <a:endParaRPr lang="en-US" sz="4450" dirty="0">
              <a:latin typeface="David" panose="020E0502060401010101" pitchFamily="34" charset="-79"/>
              <a:cs typeface="David" panose="020E0502060401010101" pitchFamily="34" charset="-79"/>
            </a:endParaRPr>
          </a:p>
        </p:txBody>
      </p:sp>
      <p:sp>
        <p:nvSpPr>
          <p:cNvPr id="4" name="Shape 1"/>
          <p:cNvSpPr/>
          <p:nvPr/>
        </p:nvSpPr>
        <p:spPr>
          <a:xfrm>
            <a:off x="13326308" y="3664029"/>
            <a:ext cx="510302" cy="510302"/>
          </a:xfrm>
          <a:prstGeom prst="roundRect">
            <a:avLst>
              <a:gd name="adj" fmla="val 6667"/>
            </a:avLst>
          </a:prstGeom>
          <a:solidFill>
            <a:srgbClr val="F9F7F7"/>
          </a:solidFill>
          <a:ln/>
        </p:spPr>
        <p:txBody>
          <a:bodyPr/>
          <a:lstStyle/>
          <a:p>
            <a:pPr algn="ctr" rtl="1"/>
            <a:endParaRPr lang="en-US">
              <a:latin typeface="David" panose="020E0502060401010101" pitchFamily="34" charset="-79"/>
              <a:cs typeface="David" panose="020E0502060401010101" pitchFamily="34" charset="-79"/>
            </a:endParaRPr>
          </a:p>
        </p:txBody>
      </p:sp>
      <p:sp>
        <p:nvSpPr>
          <p:cNvPr id="5" name="Text 2"/>
          <p:cNvSpPr/>
          <p:nvPr/>
        </p:nvSpPr>
        <p:spPr>
          <a:xfrm>
            <a:off x="13505140" y="3749040"/>
            <a:ext cx="152757" cy="340281"/>
          </a:xfrm>
          <a:prstGeom prst="rect">
            <a:avLst/>
          </a:prstGeom>
          <a:noFill/>
          <a:ln/>
        </p:spPr>
        <p:txBody>
          <a:bodyPr wrap="none" lIns="0" tIns="0" rIns="0" bIns="0" rtlCol="0" anchor="t"/>
          <a:lstStyle/>
          <a:p>
            <a:pPr marL="0" indent="0" algn="ctr" rtl="1">
              <a:lnSpc>
                <a:spcPts val="2650"/>
              </a:lnSpc>
              <a:buNone/>
            </a:pPr>
            <a:r>
              <a:rPr lang="en-US" sz="2650" dirty="0">
                <a:solidFill>
                  <a:srgbClr val="504C49"/>
                </a:solidFill>
                <a:latin typeface="David" panose="020E0502060401010101" pitchFamily="34" charset="-79"/>
                <a:ea typeface="Platypi Medium" pitchFamily="34" charset="-122"/>
                <a:cs typeface="David" panose="020E0502060401010101" pitchFamily="34" charset="-79"/>
              </a:rPr>
              <a:t>1</a:t>
            </a:r>
            <a:endParaRPr lang="en-US" sz="2650" dirty="0">
              <a:latin typeface="David" panose="020E0502060401010101" pitchFamily="34" charset="-79"/>
              <a:cs typeface="David" panose="020E0502060401010101" pitchFamily="34" charset="-79"/>
            </a:endParaRPr>
          </a:p>
        </p:txBody>
      </p:sp>
      <p:sp>
        <p:nvSpPr>
          <p:cNvPr id="6" name="Text 3"/>
          <p:cNvSpPr/>
          <p:nvPr/>
        </p:nvSpPr>
        <p:spPr>
          <a:xfrm>
            <a:off x="10264259" y="3664029"/>
            <a:ext cx="2835235" cy="354330"/>
          </a:xfrm>
          <a:prstGeom prst="rect">
            <a:avLst/>
          </a:prstGeom>
          <a:noFill/>
          <a:ln/>
        </p:spPr>
        <p:txBody>
          <a:bodyPr wrap="none" lIns="0" tIns="0" rIns="0" bIns="0" rtlCol="0" anchor="t"/>
          <a:lstStyle/>
          <a:p>
            <a:pPr marL="0" indent="0" algn="ctr" rtl="1">
              <a:lnSpc>
                <a:spcPts val="2750"/>
              </a:lnSpc>
              <a:buNone/>
            </a:pPr>
            <a:r>
              <a:rPr lang="en-US" sz="2200" dirty="0">
                <a:solidFill>
                  <a:srgbClr val="504C49"/>
                </a:solidFill>
                <a:latin typeface="David" panose="020E0502060401010101" pitchFamily="34" charset="-79"/>
                <a:ea typeface="Platypi Medium" pitchFamily="34" charset="-122"/>
                <a:cs typeface="David" panose="020E0502060401010101" pitchFamily="34" charset="-79"/>
              </a:rPr>
              <a:t>تعزيز المعرفة</a:t>
            </a:r>
            <a:endParaRPr lang="en-US" sz="2200" dirty="0">
              <a:latin typeface="David" panose="020E0502060401010101" pitchFamily="34" charset="-79"/>
              <a:cs typeface="David" panose="020E0502060401010101" pitchFamily="34" charset="-79"/>
            </a:endParaRPr>
          </a:p>
        </p:txBody>
      </p:sp>
      <p:sp>
        <p:nvSpPr>
          <p:cNvPr id="7" name="Text 4"/>
          <p:cNvSpPr/>
          <p:nvPr/>
        </p:nvSpPr>
        <p:spPr>
          <a:xfrm>
            <a:off x="10171748" y="4154448"/>
            <a:ext cx="2927747" cy="1088708"/>
          </a:xfrm>
          <a:prstGeom prst="rect">
            <a:avLst/>
          </a:prstGeom>
          <a:noFill/>
          <a:ln/>
        </p:spPr>
        <p:txBody>
          <a:bodyPr wrap="square" lIns="0" tIns="0" rIns="0" bIns="0" rtlCol="0" anchor="t"/>
          <a:lstStyle/>
          <a:p>
            <a:pPr marL="0" indent="0" algn="ctr" rtl="1">
              <a:lnSpc>
                <a:spcPts val="2850"/>
              </a:lnSpc>
              <a:buNone/>
            </a:pPr>
            <a:r>
              <a:rPr lang="en-US" sz="1750" dirty="0">
                <a:solidFill>
                  <a:srgbClr val="504C49"/>
                </a:solidFill>
                <a:latin typeface="David" panose="020E0502060401010101" pitchFamily="34" charset="-79"/>
                <a:ea typeface="Source Serif Pro" pitchFamily="34" charset="-122"/>
                <a:cs typeface="David" panose="020E0502060401010101" pitchFamily="34" charset="-79"/>
              </a:rPr>
              <a:t>تساعد الطلاب على تعزيز معرفتهم بالرموز الخاصة بعيد الفصح ومعانيها.</a:t>
            </a:r>
            <a:endParaRPr lang="en-US" sz="1750" dirty="0">
              <a:latin typeface="David" panose="020E0502060401010101" pitchFamily="34" charset="-79"/>
              <a:cs typeface="David" panose="020E0502060401010101" pitchFamily="34" charset="-79"/>
            </a:endParaRPr>
          </a:p>
        </p:txBody>
      </p:sp>
      <p:sp>
        <p:nvSpPr>
          <p:cNvPr id="8" name="Shape 5"/>
          <p:cNvSpPr/>
          <p:nvPr/>
        </p:nvSpPr>
        <p:spPr>
          <a:xfrm>
            <a:off x="9434632" y="3664029"/>
            <a:ext cx="510302" cy="510302"/>
          </a:xfrm>
          <a:prstGeom prst="roundRect">
            <a:avLst>
              <a:gd name="adj" fmla="val 6667"/>
            </a:avLst>
          </a:prstGeom>
          <a:solidFill>
            <a:srgbClr val="F9F7F7"/>
          </a:solidFill>
          <a:ln/>
        </p:spPr>
        <p:txBody>
          <a:bodyPr/>
          <a:lstStyle/>
          <a:p>
            <a:pPr algn="ctr" rtl="1"/>
            <a:endParaRPr lang="en-US">
              <a:latin typeface="David" panose="020E0502060401010101" pitchFamily="34" charset="-79"/>
              <a:cs typeface="David" panose="020E0502060401010101" pitchFamily="34" charset="-79"/>
            </a:endParaRPr>
          </a:p>
        </p:txBody>
      </p:sp>
      <p:sp>
        <p:nvSpPr>
          <p:cNvPr id="9" name="Text 6"/>
          <p:cNvSpPr/>
          <p:nvPr/>
        </p:nvSpPr>
        <p:spPr>
          <a:xfrm>
            <a:off x="9579888" y="3749040"/>
            <a:ext cx="219789" cy="340281"/>
          </a:xfrm>
          <a:prstGeom prst="rect">
            <a:avLst/>
          </a:prstGeom>
          <a:noFill/>
          <a:ln/>
        </p:spPr>
        <p:txBody>
          <a:bodyPr wrap="none" lIns="0" tIns="0" rIns="0" bIns="0" rtlCol="0" anchor="t"/>
          <a:lstStyle/>
          <a:p>
            <a:pPr marL="0" indent="0" algn="ctr" rtl="1">
              <a:lnSpc>
                <a:spcPts val="2650"/>
              </a:lnSpc>
              <a:buNone/>
            </a:pPr>
            <a:r>
              <a:rPr lang="en-US" sz="2650" dirty="0">
                <a:solidFill>
                  <a:srgbClr val="504C49"/>
                </a:solidFill>
                <a:latin typeface="David" panose="020E0502060401010101" pitchFamily="34" charset="-79"/>
                <a:ea typeface="Platypi Medium" pitchFamily="34" charset="-122"/>
                <a:cs typeface="David" panose="020E0502060401010101" pitchFamily="34" charset="-79"/>
              </a:rPr>
              <a:t>2</a:t>
            </a:r>
            <a:endParaRPr lang="en-US" sz="2650" dirty="0">
              <a:latin typeface="David" panose="020E0502060401010101" pitchFamily="34" charset="-79"/>
              <a:cs typeface="David" panose="020E0502060401010101" pitchFamily="34" charset="-79"/>
            </a:endParaRPr>
          </a:p>
        </p:txBody>
      </p:sp>
      <p:sp>
        <p:nvSpPr>
          <p:cNvPr id="10" name="Text 7"/>
          <p:cNvSpPr/>
          <p:nvPr/>
        </p:nvSpPr>
        <p:spPr>
          <a:xfrm>
            <a:off x="6372582" y="3664029"/>
            <a:ext cx="2835235" cy="354330"/>
          </a:xfrm>
          <a:prstGeom prst="rect">
            <a:avLst/>
          </a:prstGeom>
          <a:noFill/>
          <a:ln/>
        </p:spPr>
        <p:txBody>
          <a:bodyPr wrap="none" lIns="0" tIns="0" rIns="0" bIns="0" rtlCol="0" anchor="t"/>
          <a:lstStyle/>
          <a:p>
            <a:pPr marL="0" indent="0" algn="ctr" rtl="1">
              <a:lnSpc>
                <a:spcPts val="2750"/>
              </a:lnSpc>
              <a:buNone/>
            </a:pPr>
            <a:r>
              <a:rPr lang="en-US" sz="2200" dirty="0">
                <a:solidFill>
                  <a:srgbClr val="504C49"/>
                </a:solidFill>
                <a:latin typeface="David" panose="020E0502060401010101" pitchFamily="34" charset="-79"/>
                <a:ea typeface="Platypi Medium" pitchFamily="34" charset="-122"/>
                <a:cs typeface="David" panose="020E0502060401010101" pitchFamily="34" charset="-79"/>
              </a:rPr>
              <a:t>تطوير المهارات</a:t>
            </a:r>
            <a:endParaRPr lang="en-US" sz="2200" dirty="0">
              <a:latin typeface="David" panose="020E0502060401010101" pitchFamily="34" charset="-79"/>
              <a:cs typeface="David" panose="020E0502060401010101" pitchFamily="34" charset="-79"/>
            </a:endParaRPr>
          </a:p>
        </p:txBody>
      </p:sp>
      <p:sp>
        <p:nvSpPr>
          <p:cNvPr id="11" name="Text 8"/>
          <p:cNvSpPr/>
          <p:nvPr/>
        </p:nvSpPr>
        <p:spPr>
          <a:xfrm>
            <a:off x="6280071" y="4154448"/>
            <a:ext cx="2927747" cy="1088708"/>
          </a:xfrm>
          <a:prstGeom prst="rect">
            <a:avLst/>
          </a:prstGeom>
          <a:noFill/>
          <a:ln/>
        </p:spPr>
        <p:txBody>
          <a:bodyPr wrap="square" lIns="0" tIns="0" rIns="0" bIns="0" rtlCol="0" anchor="t"/>
          <a:lstStyle/>
          <a:p>
            <a:pPr marL="0" indent="0" algn="ctr" rtl="1">
              <a:lnSpc>
                <a:spcPts val="2850"/>
              </a:lnSpc>
              <a:buNone/>
            </a:pPr>
            <a:r>
              <a:rPr lang="en-US" sz="1750" dirty="0">
                <a:solidFill>
                  <a:srgbClr val="504C49"/>
                </a:solidFill>
                <a:latin typeface="David" panose="020E0502060401010101" pitchFamily="34" charset="-79"/>
                <a:ea typeface="Source Serif Pro" pitchFamily="34" charset="-122"/>
                <a:cs typeface="David" panose="020E0502060401010101" pitchFamily="34" charset="-79"/>
              </a:rPr>
              <a:t>تنمي مهارات التفكير والربط بين الرموز ومعانيها بطريقة ممتعة وشيقة.</a:t>
            </a:r>
            <a:endParaRPr lang="en-US" sz="1750" dirty="0">
              <a:latin typeface="David" panose="020E0502060401010101" pitchFamily="34" charset="-79"/>
              <a:cs typeface="David" panose="020E0502060401010101" pitchFamily="34" charset="-79"/>
            </a:endParaRPr>
          </a:p>
        </p:txBody>
      </p:sp>
      <p:sp>
        <p:nvSpPr>
          <p:cNvPr id="12" name="Shape 9"/>
          <p:cNvSpPr/>
          <p:nvPr/>
        </p:nvSpPr>
        <p:spPr>
          <a:xfrm>
            <a:off x="13326308" y="5725120"/>
            <a:ext cx="510302" cy="510302"/>
          </a:xfrm>
          <a:prstGeom prst="roundRect">
            <a:avLst>
              <a:gd name="adj" fmla="val 6667"/>
            </a:avLst>
          </a:prstGeom>
          <a:solidFill>
            <a:srgbClr val="F9F7F7"/>
          </a:solidFill>
          <a:ln/>
        </p:spPr>
        <p:txBody>
          <a:bodyPr/>
          <a:lstStyle/>
          <a:p>
            <a:pPr algn="ctr" rtl="1"/>
            <a:endParaRPr lang="en-US">
              <a:latin typeface="David" panose="020E0502060401010101" pitchFamily="34" charset="-79"/>
              <a:cs typeface="David" panose="020E0502060401010101" pitchFamily="34" charset="-79"/>
            </a:endParaRPr>
          </a:p>
        </p:txBody>
      </p:sp>
      <p:sp>
        <p:nvSpPr>
          <p:cNvPr id="13" name="Text 10"/>
          <p:cNvSpPr/>
          <p:nvPr/>
        </p:nvSpPr>
        <p:spPr>
          <a:xfrm>
            <a:off x="13475375" y="5810131"/>
            <a:ext cx="212288" cy="340281"/>
          </a:xfrm>
          <a:prstGeom prst="rect">
            <a:avLst/>
          </a:prstGeom>
          <a:noFill/>
          <a:ln/>
        </p:spPr>
        <p:txBody>
          <a:bodyPr wrap="none" lIns="0" tIns="0" rIns="0" bIns="0" rtlCol="0" anchor="t"/>
          <a:lstStyle/>
          <a:p>
            <a:pPr marL="0" indent="0" algn="ctr" rtl="1">
              <a:lnSpc>
                <a:spcPts val="2650"/>
              </a:lnSpc>
              <a:buNone/>
            </a:pPr>
            <a:r>
              <a:rPr lang="en-US" sz="2650" dirty="0">
                <a:solidFill>
                  <a:srgbClr val="504C49"/>
                </a:solidFill>
                <a:latin typeface="David" panose="020E0502060401010101" pitchFamily="34" charset="-79"/>
                <a:ea typeface="Platypi Medium" pitchFamily="34" charset="-122"/>
                <a:cs typeface="David" panose="020E0502060401010101" pitchFamily="34" charset="-79"/>
              </a:rPr>
              <a:t>3</a:t>
            </a:r>
            <a:endParaRPr lang="en-US" sz="2650" dirty="0">
              <a:latin typeface="David" panose="020E0502060401010101" pitchFamily="34" charset="-79"/>
              <a:cs typeface="David" panose="020E0502060401010101" pitchFamily="34" charset="-79"/>
            </a:endParaRPr>
          </a:p>
        </p:txBody>
      </p:sp>
      <p:sp>
        <p:nvSpPr>
          <p:cNvPr id="14" name="Text 11"/>
          <p:cNvSpPr/>
          <p:nvPr/>
        </p:nvSpPr>
        <p:spPr>
          <a:xfrm>
            <a:off x="10264259" y="5725120"/>
            <a:ext cx="2835235" cy="354330"/>
          </a:xfrm>
          <a:prstGeom prst="rect">
            <a:avLst/>
          </a:prstGeom>
          <a:noFill/>
          <a:ln/>
        </p:spPr>
        <p:txBody>
          <a:bodyPr wrap="none" lIns="0" tIns="0" rIns="0" bIns="0" rtlCol="0" anchor="t"/>
          <a:lstStyle/>
          <a:p>
            <a:pPr marL="0" indent="0" algn="ctr" rtl="1">
              <a:lnSpc>
                <a:spcPts val="2750"/>
              </a:lnSpc>
              <a:buNone/>
            </a:pPr>
            <a:r>
              <a:rPr lang="en-US" sz="2200" dirty="0">
                <a:solidFill>
                  <a:srgbClr val="504C49"/>
                </a:solidFill>
                <a:latin typeface="David" panose="020E0502060401010101" pitchFamily="34" charset="-79"/>
                <a:ea typeface="Platypi Medium" pitchFamily="34" charset="-122"/>
                <a:cs typeface="David" panose="020E0502060401010101" pitchFamily="34" charset="-79"/>
              </a:rPr>
              <a:t>تحفيز الذاكرة</a:t>
            </a:r>
            <a:endParaRPr lang="en-US" sz="2200" dirty="0">
              <a:latin typeface="David" panose="020E0502060401010101" pitchFamily="34" charset="-79"/>
              <a:cs typeface="David" panose="020E0502060401010101" pitchFamily="34" charset="-79"/>
            </a:endParaRPr>
          </a:p>
        </p:txBody>
      </p:sp>
      <p:sp>
        <p:nvSpPr>
          <p:cNvPr id="15" name="Text 12"/>
          <p:cNvSpPr/>
          <p:nvPr/>
        </p:nvSpPr>
        <p:spPr>
          <a:xfrm>
            <a:off x="6280190" y="6215539"/>
            <a:ext cx="6819305" cy="362903"/>
          </a:xfrm>
          <a:prstGeom prst="rect">
            <a:avLst/>
          </a:prstGeom>
          <a:noFill/>
          <a:ln/>
        </p:spPr>
        <p:txBody>
          <a:bodyPr wrap="none" lIns="0" tIns="0" rIns="0" bIns="0" rtlCol="0" anchor="t"/>
          <a:lstStyle/>
          <a:p>
            <a:pPr marL="0" indent="0" algn="ctr" rtl="1">
              <a:lnSpc>
                <a:spcPts val="2850"/>
              </a:lnSpc>
              <a:buNone/>
            </a:pPr>
            <a:r>
              <a:rPr lang="en-US" sz="1750" dirty="0">
                <a:solidFill>
                  <a:srgbClr val="504C49"/>
                </a:solidFill>
                <a:latin typeface="David" panose="020E0502060401010101" pitchFamily="34" charset="-79"/>
                <a:ea typeface="Source Serif Pro" pitchFamily="34" charset="-122"/>
                <a:cs typeface="David" panose="020E0502060401010101" pitchFamily="34" charset="-79"/>
              </a:rPr>
              <a:t>تحفز الذاكرة البصرية والسمعية من خلال استخدام الصور والأوصاف.</a:t>
            </a:r>
            <a:endParaRPr lang="en-US" sz="1750" dirty="0">
              <a:latin typeface="David" panose="020E0502060401010101" pitchFamily="34" charset="-79"/>
              <a:cs typeface="David" panose="020E0502060401010101" pitchFamily="34"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95093"/>
            <a:ext cx="7556421" cy="2126337"/>
          </a:xfrm>
          <a:prstGeom prst="rect">
            <a:avLst/>
          </a:prstGeom>
          <a:noFill/>
          <a:ln/>
        </p:spPr>
        <p:txBody>
          <a:bodyPr wrap="square" lIns="0" tIns="0" rIns="0" bIns="0" rtlCol="0" anchor="t"/>
          <a:lstStyle/>
          <a:p>
            <a:pPr marL="0" indent="0" algn="ctr" rtl="1">
              <a:lnSpc>
                <a:spcPts val="5550"/>
              </a:lnSpc>
              <a:buNone/>
            </a:pPr>
            <a:r>
              <a:rPr lang="en-US" sz="4450" dirty="0">
                <a:solidFill>
                  <a:srgbClr val="201B18"/>
                </a:solidFill>
                <a:latin typeface="David" panose="020E0502060401010101" pitchFamily="34" charset="-79"/>
                <a:ea typeface="Platypi Medium" pitchFamily="34" charset="-122"/>
                <a:cs typeface="David" panose="020E0502060401010101" pitchFamily="34" charset="-79"/>
              </a:rPr>
              <a:t>النشاط الأول: لعبة مطابقة رموز عيد الفصح  </a:t>
            </a:r>
            <a:r>
              <a:rPr lang="he-IL" sz="4450" dirty="0">
                <a:solidFill>
                  <a:srgbClr val="201B18"/>
                </a:solidFill>
                <a:latin typeface="David" panose="020E0502060401010101" pitchFamily="34" charset="-79"/>
                <a:ea typeface="Platypi Medium" pitchFamily="34" charset="-122"/>
                <a:cs typeface="David" panose="020E0502060401010101" pitchFamily="34" charset="-79"/>
              </a:rPr>
              <a:t>-</a:t>
            </a:r>
            <a:r>
              <a:rPr lang="en-US" sz="4450" dirty="0">
                <a:solidFill>
                  <a:srgbClr val="201B18"/>
                </a:solidFill>
                <a:latin typeface="David" panose="020E0502060401010101" pitchFamily="34" charset="-79"/>
                <a:ea typeface="Platypi Medium" pitchFamily="34" charset="-122"/>
                <a:cs typeface="David" panose="020E0502060401010101" pitchFamily="34" charset="-79"/>
              </a:rPr>
              <a:t> طريقة اللعب )البيضة(</a:t>
            </a:r>
            <a:endParaRPr lang="en-US" sz="4450" dirty="0">
              <a:latin typeface="David" panose="020E0502060401010101" pitchFamily="34" charset="-79"/>
              <a:cs typeface="David" panose="020E0502060401010101" pitchFamily="34" charset="-79"/>
            </a:endParaRPr>
          </a:p>
        </p:txBody>
      </p:sp>
      <p:sp>
        <p:nvSpPr>
          <p:cNvPr id="11" name="תיבת טקסט 10">
            <a:extLst>
              <a:ext uri="{FF2B5EF4-FFF2-40B4-BE49-F238E27FC236}">
                <a16:creationId xmlns:a16="http://schemas.microsoft.com/office/drawing/2014/main" id="{63023ABA-6C3B-6BB6-5C67-586E9802D2D5}"/>
              </a:ext>
            </a:extLst>
          </p:cNvPr>
          <p:cNvSpPr txBox="1"/>
          <p:nvPr/>
        </p:nvSpPr>
        <p:spPr>
          <a:xfrm>
            <a:off x="6872747" y="3570237"/>
            <a:ext cx="6341807" cy="3868880"/>
          </a:xfrm>
          <a:prstGeom prst="rect">
            <a:avLst/>
          </a:prstGeom>
          <a:noFill/>
        </p:spPr>
        <p:txBody>
          <a:bodyPr wrap="square">
            <a:spAutoFit/>
          </a:bodyPr>
          <a:lstStyle/>
          <a:p>
            <a:pPr marL="342900" marR="0" lvl="0" indent="-342900" algn="r" rtl="1">
              <a:lnSpc>
                <a:spcPct val="107000"/>
              </a:lnSpc>
              <a:spcAft>
                <a:spcPts val="800"/>
              </a:spcAft>
              <a:buFont typeface="+mj-lt"/>
              <a:buAutoNum type="arabicPeriod"/>
              <a:tabLst>
                <a:tab pos="457200" algn="l"/>
              </a:tabLst>
            </a:pPr>
            <a:r>
              <a:rPr lang="ar-SA" dirty="0">
                <a:effectLst/>
                <a:latin typeface="David" panose="020E0502060401010101" pitchFamily="34" charset="-79"/>
                <a:ea typeface="Times New Roman" panose="02020603050405020304" pitchFamily="18" charset="0"/>
                <a:cs typeface="Times New Roman" panose="02020603050405020304" pitchFamily="18" charset="0"/>
              </a:rPr>
              <a:t>يتم إعداد </a:t>
            </a:r>
            <a:r>
              <a:rPr lang="ar-SA" b="1" dirty="0">
                <a:effectLst/>
                <a:latin typeface="David" panose="020E0502060401010101" pitchFamily="34" charset="-79"/>
                <a:ea typeface="Times New Roman" panose="02020603050405020304" pitchFamily="18" charset="0"/>
                <a:cs typeface="Times New Roman" panose="02020603050405020304" pitchFamily="18" charset="0"/>
              </a:rPr>
              <a:t>بطاقات رموز</a:t>
            </a:r>
            <a:r>
              <a:rPr lang="ar-SA" dirty="0">
                <a:effectLst/>
                <a:latin typeface="David" panose="020E0502060401010101" pitchFamily="34" charset="-79"/>
                <a:ea typeface="Times New Roman" panose="02020603050405020304" pitchFamily="18" charset="0"/>
                <a:cs typeface="Times New Roman" panose="02020603050405020304" pitchFamily="18" charset="0"/>
              </a:rPr>
              <a:t> تحتوي على صور رموز الفصح التالية</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b="1" dirty="0">
                <a:effectLst/>
                <a:latin typeface="David" panose="020E0502060401010101" pitchFamily="34" charset="-79"/>
                <a:ea typeface="Times New Roman" panose="02020603050405020304" pitchFamily="18" charset="0"/>
                <a:cs typeface="Times New Roman" panose="02020603050405020304" pitchFamily="18" charset="0"/>
              </a:rPr>
              <a:t>البيضة</a:t>
            </a:r>
            <a:r>
              <a:rPr lang="ar-SA" dirty="0">
                <a:effectLst/>
                <a:latin typeface="David" panose="020E0502060401010101" pitchFamily="34" charset="-79"/>
                <a:ea typeface="Times New Roman" panose="02020603050405020304" pitchFamily="18" charset="0"/>
                <a:cs typeface="Times New Roman" panose="02020603050405020304" pitchFamily="18" charset="0"/>
              </a:rPr>
              <a:t> </a:t>
            </a:r>
            <a:r>
              <a:rPr lang="en-US"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Times New Roman" panose="02020603050405020304" pitchFamily="18" charset="0"/>
              </a:rPr>
              <a:t>ترمز إلى الحياة الجديدة والقيامة</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b="1" dirty="0">
                <a:effectLst/>
                <a:latin typeface="David" panose="020E0502060401010101" pitchFamily="34" charset="-79"/>
                <a:ea typeface="Times New Roman" panose="02020603050405020304" pitchFamily="18" charset="0"/>
                <a:cs typeface="Times New Roman" panose="02020603050405020304" pitchFamily="18" charset="0"/>
              </a:rPr>
              <a:t>الصليب</a:t>
            </a:r>
            <a:r>
              <a:rPr lang="ar-SA" dirty="0">
                <a:effectLst/>
                <a:latin typeface="David" panose="020E0502060401010101" pitchFamily="34" charset="-79"/>
                <a:ea typeface="Times New Roman" panose="02020603050405020304" pitchFamily="18" charset="0"/>
                <a:cs typeface="Times New Roman" panose="02020603050405020304" pitchFamily="18" charset="0"/>
              </a:rPr>
              <a:t> </a:t>
            </a:r>
            <a:r>
              <a:rPr lang="en-US"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Times New Roman" panose="02020603050405020304" pitchFamily="18" charset="0"/>
              </a:rPr>
              <a:t>يرمز إلى صلب المسيح وفداء البشرية</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b="1" dirty="0">
                <a:effectLst/>
                <a:latin typeface="David" panose="020E0502060401010101" pitchFamily="34" charset="-79"/>
                <a:ea typeface="Times New Roman" panose="02020603050405020304" pitchFamily="18" charset="0"/>
                <a:cs typeface="Times New Roman" panose="02020603050405020304" pitchFamily="18" charset="0"/>
              </a:rPr>
              <a:t>الحمل</a:t>
            </a:r>
            <a:r>
              <a:rPr lang="ar-SA" dirty="0">
                <a:effectLst/>
                <a:latin typeface="David" panose="020E0502060401010101" pitchFamily="34" charset="-79"/>
                <a:ea typeface="Times New Roman" panose="02020603050405020304" pitchFamily="18" charset="0"/>
                <a:cs typeface="Times New Roman" panose="02020603050405020304" pitchFamily="18" charset="0"/>
              </a:rPr>
              <a:t> </a:t>
            </a:r>
            <a:r>
              <a:rPr lang="en-US" dirty="0">
                <a:effectLst/>
                <a:latin typeface="David" panose="020E0502060401010101" pitchFamily="34" charset="-79"/>
                <a:ea typeface="Times New Roman" panose="02020603050405020304" pitchFamily="18" charset="0"/>
                <a:cs typeface="David" panose="020E0502060401010101" pitchFamily="34" charset="-79"/>
              </a:rPr>
              <a:t>🐑)</a:t>
            </a:r>
            <a:r>
              <a:rPr lang="ar-SA" dirty="0">
                <a:effectLst/>
                <a:latin typeface="David" panose="020E0502060401010101" pitchFamily="34" charset="-79"/>
                <a:ea typeface="Times New Roman" panose="02020603050405020304" pitchFamily="18" charset="0"/>
                <a:cs typeface="Times New Roman" panose="02020603050405020304" pitchFamily="18" charset="0"/>
              </a:rPr>
              <a:t>يرمز إلى المسيح كحمل الله الذي فدى العالم</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b="1" dirty="0">
                <a:effectLst/>
                <a:latin typeface="David" panose="020E0502060401010101" pitchFamily="34" charset="-79"/>
                <a:ea typeface="Times New Roman" panose="02020603050405020304" pitchFamily="18" charset="0"/>
                <a:cs typeface="Times New Roman" panose="02020603050405020304" pitchFamily="18" charset="0"/>
              </a:rPr>
              <a:t>الشعانين (أغصان النخيل)</a:t>
            </a:r>
            <a:r>
              <a:rPr lang="ar-SA" dirty="0">
                <a:effectLst/>
                <a:latin typeface="David" panose="020E0502060401010101" pitchFamily="34" charset="-79"/>
                <a:ea typeface="Times New Roman" panose="02020603050405020304" pitchFamily="18" charset="0"/>
                <a:cs typeface="Times New Roman" panose="02020603050405020304" pitchFamily="18" charset="0"/>
              </a:rPr>
              <a:t> </a:t>
            </a:r>
            <a:r>
              <a:rPr lang="en-US" dirty="0">
                <a:effectLst/>
                <a:latin typeface="David" panose="020E0502060401010101" pitchFamily="34" charset="-79"/>
                <a:ea typeface="Times New Roman" panose="02020603050405020304" pitchFamily="18" charset="0"/>
                <a:cs typeface="David" panose="020E0502060401010101" pitchFamily="34" charset="-79"/>
              </a:rPr>
              <a:t>🌿)</a:t>
            </a:r>
            <a:r>
              <a:rPr lang="ar-SA" dirty="0">
                <a:effectLst/>
                <a:latin typeface="David" panose="020E0502060401010101" pitchFamily="34" charset="-79"/>
                <a:ea typeface="Times New Roman" panose="02020603050405020304" pitchFamily="18" charset="0"/>
                <a:cs typeface="Times New Roman" panose="02020603050405020304" pitchFamily="18" charset="0"/>
              </a:rPr>
              <a:t>ترمز إلى دخول المسيح إلى القدس</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b="1" dirty="0">
                <a:effectLst/>
                <a:latin typeface="David" panose="020E0502060401010101" pitchFamily="34" charset="-79"/>
                <a:ea typeface="Times New Roman" panose="02020603050405020304" pitchFamily="18" charset="0"/>
                <a:cs typeface="Times New Roman" panose="02020603050405020304" pitchFamily="18" charset="0"/>
              </a:rPr>
              <a:t>الشموع</a:t>
            </a:r>
            <a:r>
              <a:rPr lang="ar-SA" dirty="0">
                <a:effectLst/>
                <a:latin typeface="David" panose="020E0502060401010101" pitchFamily="34" charset="-79"/>
                <a:ea typeface="Times New Roman" panose="02020603050405020304" pitchFamily="18" charset="0"/>
                <a:cs typeface="Times New Roman" panose="02020603050405020304" pitchFamily="18" charset="0"/>
              </a:rPr>
              <a:t> </a:t>
            </a:r>
            <a:r>
              <a:rPr lang="en-US"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Times New Roman" panose="02020603050405020304" pitchFamily="18" charset="0"/>
              </a:rPr>
              <a:t>ترمز إلى نور المسيح</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342900" marR="0" lvl="0" indent="-342900" algn="r" rtl="1">
              <a:lnSpc>
                <a:spcPct val="107000"/>
              </a:lnSpc>
              <a:spcAft>
                <a:spcPts val="800"/>
              </a:spcAft>
              <a:buFont typeface="+mj-lt"/>
              <a:buAutoNum type="arabicPeriod"/>
              <a:tabLst>
                <a:tab pos="457200" algn="l"/>
              </a:tabLst>
            </a:pPr>
            <a:r>
              <a:rPr lang="ar-SA" dirty="0">
                <a:effectLst/>
                <a:latin typeface="David" panose="020E0502060401010101" pitchFamily="34" charset="-79"/>
                <a:ea typeface="Times New Roman" panose="02020603050405020304" pitchFamily="18" charset="0"/>
                <a:cs typeface="Times New Roman" panose="02020603050405020304" pitchFamily="18" charset="0"/>
              </a:rPr>
              <a:t>يتم إعداد </a:t>
            </a:r>
            <a:r>
              <a:rPr lang="ar-SA" b="1" dirty="0">
                <a:effectLst/>
                <a:latin typeface="David" panose="020E0502060401010101" pitchFamily="34" charset="-79"/>
                <a:ea typeface="Times New Roman" panose="02020603050405020304" pitchFamily="18" charset="0"/>
                <a:cs typeface="Times New Roman" panose="02020603050405020304" pitchFamily="18" charset="0"/>
              </a:rPr>
              <a:t>بطاقات معاني</a:t>
            </a:r>
            <a:r>
              <a:rPr lang="ar-SA" dirty="0">
                <a:effectLst/>
                <a:latin typeface="David" panose="020E0502060401010101" pitchFamily="34" charset="-79"/>
                <a:ea typeface="Times New Roman" panose="02020603050405020304" pitchFamily="18" charset="0"/>
                <a:cs typeface="Times New Roman" panose="02020603050405020304" pitchFamily="18" charset="0"/>
              </a:rPr>
              <a:t> لكل رمز، بحيث تكون منفصلة عن البطاقات السابقة</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342900" marR="0" lvl="0" indent="-342900" algn="r" rtl="1">
              <a:lnSpc>
                <a:spcPct val="107000"/>
              </a:lnSpc>
              <a:spcAft>
                <a:spcPts val="800"/>
              </a:spcAft>
              <a:buFont typeface="+mj-lt"/>
              <a:buAutoNum type="arabicPeriod"/>
              <a:tabLst>
                <a:tab pos="457200" algn="l"/>
              </a:tabLst>
            </a:pPr>
            <a:r>
              <a:rPr lang="ar-SA" dirty="0">
                <a:effectLst/>
                <a:latin typeface="David" panose="020E0502060401010101" pitchFamily="34" charset="-79"/>
                <a:ea typeface="Times New Roman" panose="02020603050405020304" pitchFamily="18" charset="0"/>
                <a:cs typeface="Times New Roman" panose="02020603050405020304" pitchFamily="18" charset="0"/>
              </a:rPr>
              <a:t>يقوم الطلاب بسحب البطاقات ومحاولة مطابقة كل رمز مع المعنى الصحيح</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342900" marR="0" lvl="0" indent="-342900" algn="r" rtl="1">
              <a:lnSpc>
                <a:spcPct val="107000"/>
              </a:lnSpc>
              <a:spcAft>
                <a:spcPts val="800"/>
              </a:spcAft>
              <a:buFont typeface="+mj-lt"/>
              <a:buAutoNum type="arabicPeriod"/>
              <a:tabLst>
                <a:tab pos="457200" algn="l"/>
              </a:tabLst>
            </a:pPr>
            <a:r>
              <a:rPr lang="ar-SA" dirty="0">
                <a:effectLst/>
                <a:latin typeface="David" panose="020E0502060401010101" pitchFamily="34" charset="-79"/>
                <a:ea typeface="Times New Roman" panose="02020603050405020304" pitchFamily="18" charset="0"/>
                <a:cs typeface="Times New Roman" panose="02020603050405020304" pitchFamily="18" charset="0"/>
              </a:rPr>
              <a:t>يمكن تقسيم الطلاب إلى مجموعات، والمجموعة التي تطابق أكبر عدد من الرموز بشكل صحيح تفوز</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16" name="תיבת טקסט 15">
            <a:extLst>
              <a:ext uri="{FF2B5EF4-FFF2-40B4-BE49-F238E27FC236}">
                <a16:creationId xmlns:a16="http://schemas.microsoft.com/office/drawing/2014/main" id="{388688E8-B2B0-6E2B-E6B8-41C72CB21235}"/>
              </a:ext>
            </a:extLst>
          </p:cNvPr>
          <p:cNvSpPr txBox="1"/>
          <p:nvPr/>
        </p:nvSpPr>
        <p:spPr>
          <a:xfrm>
            <a:off x="5948041" y="1362696"/>
            <a:ext cx="7315200" cy="461665"/>
          </a:xfrm>
          <a:prstGeom prst="rect">
            <a:avLst/>
          </a:prstGeom>
          <a:noFill/>
        </p:spPr>
        <p:txBody>
          <a:bodyPr wrap="square">
            <a:spAutoFit/>
          </a:bodyPr>
          <a:lstStyle/>
          <a:p>
            <a:pPr algn="r" rtl="1"/>
            <a:r>
              <a:rPr lang="ar-SA" sz="2400" b="1" dirty="0">
                <a:effectLst/>
                <a:ea typeface="Times New Roman" panose="02020603050405020304" pitchFamily="18" charset="0"/>
                <a:cs typeface="Times New Roman" panose="02020603050405020304" pitchFamily="18" charset="0"/>
              </a:rPr>
              <a:t>نشاط فني: تلوين البيض برسومات مسيحية رمزية</a:t>
            </a:r>
            <a:endParaRPr lang="he-IL" sz="2400" dirty="0"/>
          </a:p>
        </p:txBody>
      </p:sp>
      <p:sp>
        <p:nvSpPr>
          <p:cNvPr id="18" name="תיבת טקסט 17">
            <a:extLst>
              <a:ext uri="{FF2B5EF4-FFF2-40B4-BE49-F238E27FC236}">
                <a16:creationId xmlns:a16="http://schemas.microsoft.com/office/drawing/2014/main" id="{4368DDC2-3447-084E-9E3E-6CD3A559D1F2}"/>
              </a:ext>
            </a:extLst>
          </p:cNvPr>
          <p:cNvSpPr txBox="1"/>
          <p:nvPr/>
        </p:nvSpPr>
        <p:spPr>
          <a:xfrm>
            <a:off x="5805995" y="1824361"/>
            <a:ext cx="8646851" cy="5163978"/>
          </a:xfrm>
          <a:prstGeom prst="rect">
            <a:avLst/>
          </a:prstGeom>
          <a:noFill/>
        </p:spPr>
        <p:txBody>
          <a:bodyPr wrap="square">
            <a:spAutoFit/>
          </a:bodyPr>
          <a:lstStyle/>
          <a:p>
            <a:pPr marL="0" marR="0" algn="r" rtl="1">
              <a:lnSpc>
                <a:spcPct val="107000"/>
              </a:lnSpc>
              <a:spcAft>
                <a:spcPts val="800"/>
              </a:spcAft>
            </a:pPr>
            <a:r>
              <a:rPr lang="ar-SA" sz="2000" b="1" dirty="0">
                <a:effectLst/>
                <a:latin typeface="David" panose="020E0502060401010101" pitchFamily="34" charset="-79"/>
                <a:ea typeface="Times New Roman" panose="02020603050405020304" pitchFamily="18" charset="0"/>
                <a:cs typeface="Times New Roman" panose="02020603050405020304" pitchFamily="18" charset="0"/>
              </a:rPr>
              <a:t>لأهداف التعليمية</a:t>
            </a:r>
            <a:r>
              <a:rPr lang="en-US" sz="2000" b="1"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342900" marR="0" lvl="0" indent="-342900" algn="r" rtl="1">
              <a:lnSpc>
                <a:spcPct val="107000"/>
              </a:lnSpc>
              <a:spcAft>
                <a:spcPts val="800"/>
              </a:spcAft>
              <a:buSzPts val="1000"/>
              <a:buFont typeface="Symbol" panose="05050102010706020507" pitchFamily="18" charset="2"/>
              <a:buChar char=""/>
              <a:tabLst>
                <a:tab pos="4572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تعريف الطلاب برموز عيد الفصح من خلال نشاط فني</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342900" marR="0" lvl="0" indent="-342900" algn="r" rtl="1">
              <a:lnSpc>
                <a:spcPct val="107000"/>
              </a:lnSpc>
              <a:spcAft>
                <a:spcPts val="800"/>
              </a:spcAft>
              <a:buSzPts val="1000"/>
              <a:buFont typeface="Symbol" panose="05050102010706020507" pitchFamily="18" charset="2"/>
              <a:buChar char=""/>
              <a:tabLst>
                <a:tab pos="4572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تنمية الإبداع والتعبير الفني لدى الأطفال</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0" marR="0" algn="r" rtl="1">
              <a:lnSpc>
                <a:spcPct val="107000"/>
              </a:lnSpc>
              <a:spcAft>
                <a:spcPts val="800"/>
              </a:spcAft>
            </a:pPr>
            <a:r>
              <a:rPr lang="ar-SA" sz="2000" b="1" dirty="0">
                <a:effectLst/>
                <a:latin typeface="David" panose="020E0502060401010101" pitchFamily="34" charset="-79"/>
                <a:ea typeface="Times New Roman" panose="02020603050405020304" pitchFamily="18" charset="0"/>
                <a:cs typeface="Times New Roman" panose="02020603050405020304" pitchFamily="18" charset="0"/>
              </a:rPr>
              <a:t>طريقة التنفيذ</a:t>
            </a:r>
            <a:r>
              <a:rPr lang="en-US" sz="2000" b="1"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342900" marR="0" lvl="0" indent="-342900" algn="r" rtl="1">
              <a:lnSpc>
                <a:spcPct val="107000"/>
              </a:lnSpc>
              <a:spcAft>
                <a:spcPts val="800"/>
              </a:spcAft>
              <a:buFont typeface="+mj-lt"/>
              <a:buAutoNum type="arabicPeriod"/>
              <a:tabLst>
                <a:tab pos="457200" algn="l"/>
              </a:tabLst>
            </a:pPr>
            <a:r>
              <a:rPr lang="ar-SA" sz="2000" b="1" dirty="0">
                <a:effectLst/>
                <a:latin typeface="David" panose="020E0502060401010101" pitchFamily="34" charset="-79"/>
                <a:ea typeface="Times New Roman" panose="02020603050405020304" pitchFamily="18" charset="0"/>
                <a:cs typeface="Times New Roman" panose="02020603050405020304" pitchFamily="18" charset="0"/>
              </a:rPr>
              <a:t>توفير بيض مسلوق</a:t>
            </a:r>
            <a:r>
              <a:rPr lang="ar-SA" sz="2000" dirty="0">
                <a:effectLst/>
                <a:latin typeface="David" panose="020E0502060401010101" pitchFamily="34" charset="-79"/>
                <a:ea typeface="Times New Roman" panose="02020603050405020304" pitchFamily="18" charset="0"/>
                <a:cs typeface="Times New Roman" panose="02020603050405020304" pitchFamily="18" charset="0"/>
              </a:rPr>
              <a:t> أو </a:t>
            </a:r>
            <a:r>
              <a:rPr lang="ar-SA" sz="2000" b="1" dirty="0">
                <a:effectLst/>
                <a:latin typeface="David" panose="020E0502060401010101" pitchFamily="34" charset="-79"/>
                <a:ea typeface="Times New Roman" panose="02020603050405020304" pitchFamily="18" charset="0"/>
                <a:cs typeface="Times New Roman" panose="02020603050405020304" pitchFamily="18" charset="0"/>
              </a:rPr>
              <a:t>أوراق رسم تحتوي على أشكال بيض مرسومة مسبقاً</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342900" marR="0" lvl="0" indent="-342900" algn="r" rtl="1">
              <a:lnSpc>
                <a:spcPct val="107000"/>
              </a:lnSpc>
              <a:spcAft>
                <a:spcPts val="800"/>
              </a:spcAft>
              <a:buFont typeface="+mj-lt"/>
              <a:buAutoNum type="arabicPeriod"/>
              <a:tabLst>
                <a:tab pos="4572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يتم تزويد الطلاب </a:t>
            </a:r>
            <a:r>
              <a:rPr lang="ar-SA" sz="2000" b="1" dirty="0">
                <a:effectLst/>
                <a:latin typeface="David" panose="020E0502060401010101" pitchFamily="34" charset="-79"/>
                <a:ea typeface="Times New Roman" panose="02020603050405020304" pitchFamily="18" charset="0"/>
                <a:cs typeface="Times New Roman" panose="02020603050405020304" pitchFamily="18" charset="0"/>
              </a:rPr>
              <a:t>بألوان خشبية، شمعية أو ألوان مائية</a:t>
            </a:r>
            <a:r>
              <a:rPr lang="ar-SA" sz="2000" dirty="0">
                <a:effectLst/>
                <a:latin typeface="David" panose="020E0502060401010101" pitchFamily="34" charset="-79"/>
                <a:ea typeface="Times New Roman" panose="02020603050405020304" pitchFamily="18" charset="0"/>
                <a:cs typeface="Times New Roman" panose="02020603050405020304" pitchFamily="18" charset="0"/>
              </a:rPr>
              <a:t> لتلوين البيض</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342900" marR="0" lvl="0" indent="-342900" algn="r" rtl="1">
              <a:lnSpc>
                <a:spcPct val="107000"/>
              </a:lnSpc>
              <a:spcAft>
                <a:spcPts val="800"/>
              </a:spcAft>
              <a:buFont typeface="+mj-lt"/>
              <a:buAutoNum type="arabicPeriod"/>
              <a:tabLst>
                <a:tab pos="4572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يتم تشجيع الطلاب على رسم </a:t>
            </a:r>
            <a:r>
              <a:rPr lang="ar-SA" sz="2000" b="1" dirty="0">
                <a:effectLst/>
                <a:latin typeface="David" panose="020E0502060401010101" pitchFamily="34" charset="-79"/>
                <a:ea typeface="Times New Roman" panose="02020603050405020304" pitchFamily="18" charset="0"/>
                <a:cs typeface="Times New Roman" panose="02020603050405020304" pitchFamily="18" charset="0"/>
              </a:rPr>
              <a:t>رموز عيد الفصح</a:t>
            </a:r>
            <a:r>
              <a:rPr lang="ar-SA" sz="2000" dirty="0">
                <a:effectLst/>
                <a:latin typeface="David" panose="020E0502060401010101" pitchFamily="34" charset="-79"/>
                <a:ea typeface="Times New Roman" panose="02020603050405020304" pitchFamily="18" charset="0"/>
                <a:cs typeface="Times New Roman" panose="02020603050405020304" pitchFamily="18" charset="0"/>
              </a:rPr>
              <a:t> على البيض مثل</a:t>
            </a:r>
            <a:r>
              <a:rPr lang="en-US" sz="2000" dirty="0">
                <a:effectLst/>
                <a:latin typeface="David" panose="020E0502060401010101" pitchFamily="34" charset="-79"/>
                <a:ea typeface="Times New Roman" panose="02020603050405020304" pitchFamily="18" charset="0"/>
                <a:cs typeface="David" panose="020E0502060401010101" pitchFamily="34" charset="-79"/>
              </a:rPr>
              <a:t>: </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صليب صغير </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حمل </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شمعة مضيئة </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أغصان الزيتون </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342900" marR="0" lvl="0" indent="-342900" algn="r" rtl="1">
              <a:lnSpc>
                <a:spcPct val="107000"/>
              </a:lnSpc>
              <a:spcAft>
                <a:spcPts val="800"/>
              </a:spcAft>
              <a:buFont typeface="+mj-lt"/>
              <a:buAutoNum type="arabicPeriod"/>
              <a:tabLst>
                <a:tab pos="4572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في نهاية النشاط، يمكن عمل معرض صغير لعرض أعمال الطلاب ومناقشة معنى كل رمز</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4" name="Image 1" descr="preencoded.png"/>
          <p:cNvPicPr>
            <a:picLocks noChangeAspect="1"/>
          </p:cNvPicPr>
          <p:nvPr/>
        </p:nvPicPr>
        <p:blipFill>
          <a:blip r:embed="rId4"/>
          <a:stretch>
            <a:fillRect/>
          </a:stretch>
        </p:blipFill>
        <p:spPr>
          <a:xfrm>
            <a:off x="7216140" y="3306723"/>
            <a:ext cx="1134070" cy="1360884"/>
          </a:xfrm>
          <a:prstGeom prst="rect">
            <a:avLst/>
          </a:prstGeom>
        </p:spPr>
      </p:pic>
      <p:pic>
        <p:nvPicPr>
          <p:cNvPr id="7" name="Image 2" descr="preencoded.png"/>
          <p:cNvPicPr>
            <a:picLocks noChangeAspect="1"/>
          </p:cNvPicPr>
          <p:nvPr/>
        </p:nvPicPr>
        <p:blipFill>
          <a:blip r:embed="rId5"/>
          <a:stretch>
            <a:fillRect/>
          </a:stretch>
        </p:blipFill>
        <p:spPr>
          <a:xfrm>
            <a:off x="7216140" y="4667607"/>
            <a:ext cx="1134070" cy="1360884"/>
          </a:xfrm>
          <a:prstGeom prst="rect">
            <a:avLst/>
          </a:prstGeom>
        </p:spPr>
      </p:pic>
      <p:sp>
        <p:nvSpPr>
          <p:cNvPr id="14" name="תיבת טקסט 13">
            <a:extLst>
              <a:ext uri="{FF2B5EF4-FFF2-40B4-BE49-F238E27FC236}">
                <a16:creationId xmlns:a16="http://schemas.microsoft.com/office/drawing/2014/main" id="{172B1B41-E5D4-D6AB-039A-D85024089F7E}"/>
              </a:ext>
            </a:extLst>
          </p:cNvPr>
          <p:cNvSpPr txBox="1"/>
          <p:nvPr/>
        </p:nvSpPr>
        <p:spPr>
          <a:xfrm>
            <a:off x="3657600" y="1975146"/>
            <a:ext cx="5761608" cy="369332"/>
          </a:xfrm>
          <a:prstGeom prst="rect">
            <a:avLst/>
          </a:prstGeom>
          <a:noFill/>
        </p:spPr>
        <p:txBody>
          <a:bodyPr wrap="square">
            <a:spAutoFit/>
          </a:bodyPr>
          <a:lstStyle/>
          <a:p>
            <a:pPr algn="ctr" rtl="1"/>
            <a:r>
              <a:rPr lang="ar-SA" sz="1800" b="1" dirty="0">
                <a:effectLst/>
                <a:ea typeface="Times New Roman" panose="02020603050405020304" pitchFamily="18" charset="0"/>
                <a:cs typeface="Times New Roman" panose="02020603050405020304" pitchFamily="18" charset="0"/>
              </a:rPr>
              <a:t>تمثيل جماعي: تمثيل قصص مرتبطة بالمسيح خلال الأسبوع المقدس</a:t>
            </a:r>
            <a:endParaRPr lang="he-IL" dirty="0"/>
          </a:p>
        </p:txBody>
      </p:sp>
      <p:sp>
        <p:nvSpPr>
          <p:cNvPr id="16" name="תיבת טקסט 15">
            <a:extLst>
              <a:ext uri="{FF2B5EF4-FFF2-40B4-BE49-F238E27FC236}">
                <a16:creationId xmlns:a16="http://schemas.microsoft.com/office/drawing/2014/main" id="{3BA444DA-1466-F372-15D6-4F1B0841AEDE}"/>
              </a:ext>
            </a:extLst>
          </p:cNvPr>
          <p:cNvSpPr txBox="1"/>
          <p:nvPr/>
        </p:nvSpPr>
        <p:spPr>
          <a:xfrm>
            <a:off x="3657600" y="3528806"/>
            <a:ext cx="3346882" cy="2130776"/>
          </a:xfrm>
          <a:prstGeom prst="rect">
            <a:avLst/>
          </a:prstGeom>
          <a:noFill/>
        </p:spPr>
        <p:txBody>
          <a:bodyPr wrap="square">
            <a:spAutoFit/>
          </a:bodyPr>
          <a:lstStyle/>
          <a:p>
            <a:pPr marR="0" lvl="0" algn="r" rtl="1">
              <a:lnSpc>
                <a:spcPct val="107000"/>
              </a:lnSpc>
              <a:spcAft>
                <a:spcPts val="800"/>
              </a:spcAft>
              <a:buSzPts val="1000"/>
              <a:tabLst>
                <a:tab pos="457200" algn="l"/>
              </a:tabLs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تعريف الطلاب بأحداث الأسبوع المقدس من خلال التمثيل</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he-IL" sz="1800" dirty="0">
              <a:effectLst/>
              <a:latin typeface="Times New Roman" panose="02020603050405020304" pitchFamily="18" charset="0"/>
              <a:ea typeface="Times New Roman" panose="02020603050405020304" pitchFamily="18" charset="0"/>
              <a:cs typeface="Arial" panose="020B0604020202020204" pitchFamily="34" charset="0"/>
            </a:endParaRPr>
          </a:p>
          <a:p>
            <a:pPr marR="0" lvl="0" algn="r" rtl="1">
              <a:lnSpc>
                <a:spcPct val="107000"/>
              </a:lnSpc>
              <a:spcAft>
                <a:spcPts val="800"/>
              </a:spcAft>
              <a:buSzPts val="1000"/>
              <a:tabLst>
                <a:tab pos="457200" algn="l"/>
              </a:tabLst>
            </a:pPr>
            <a:endParaRPr lang="he-IL" dirty="0">
              <a:latin typeface="Times New Roman" panose="02020603050405020304" pitchFamily="18" charset="0"/>
              <a:ea typeface="Calibri" panose="020F0502020204030204" pitchFamily="34" charset="0"/>
              <a:cs typeface="Arial" panose="020B0604020202020204" pitchFamily="34" charset="0"/>
            </a:endParaRPr>
          </a:p>
          <a:p>
            <a:pPr marR="0" lvl="0" algn="r" rtl="1">
              <a:lnSpc>
                <a:spcPct val="107000"/>
              </a:lnSpc>
              <a:spcAft>
                <a:spcPts val="800"/>
              </a:spcAft>
              <a:buSzPts val="1000"/>
              <a:tabLst>
                <a:tab pos="457200" algn="l"/>
              </a:tabLs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R="0" lvl="0" algn="r" rtl="1">
              <a:lnSpc>
                <a:spcPct val="107000"/>
              </a:lnSpc>
              <a:spcAft>
                <a:spcPts val="800"/>
              </a:spcAft>
              <a:buSzPts val="1000"/>
              <a:tabLst>
                <a:tab pos="457200" algn="l"/>
              </a:tabLs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تعزيز التعلم النشط من خلال التفاعل مع النصوص الدينية</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תיבת טקסט 17">
            <a:extLst>
              <a:ext uri="{FF2B5EF4-FFF2-40B4-BE49-F238E27FC236}">
                <a16:creationId xmlns:a16="http://schemas.microsoft.com/office/drawing/2014/main" id="{3B8012F5-DA41-6D90-BA01-7AC4BE0115BB}"/>
              </a:ext>
            </a:extLst>
          </p:cNvPr>
          <p:cNvSpPr txBox="1"/>
          <p:nvPr/>
        </p:nvSpPr>
        <p:spPr>
          <a:xfrm>
            <a:off x="-741285" y="2751974"/>
            <a:ext cx="7315200" cy="374077"/>
          </a:xfrm>
          <a:prstGeom prst="rect">
            <a:avLst/>
          </a:prstGeom>
          <a:noFill/>
        </p:spPr>
        <p:txBody>
          <a:bodyPr wrap="square">
            <a:spAutoFit/>
          </a:bodyPr>
          <a:lstStyle/>
          <a:p>
            <a:pPr marL="0" marR="0" algn="r" rtl="1">
              <a:lnSpc>
                <a:spcPct val="107000"/>
              </a:lnSpc>
              <a:spcAft>
                <a:spcPts val="800"/>
              </a:spcAft>
            </a:pPr>
            <a:r>
              <a:rPr lang="ar-SA" sz="1800" b="1" dirty="0">
                <a:effectLst/>
                <a:latin typeface="Calibri" panose="020F0502020204030204" pitchFamily="34" charset="0"/>
                <a:ea typeface="Times New Roman" panose="02020603050405020304" pitchFamily="18" charset="0"/>
                <a:cs typeface="Times New Roman" panose="02020603050405020304" pitchFamily="18" charset="0"/>
              </a:rPr>
              <a:t>الأهداف التعليمية</a:t>
            </a:r>
            <a:r>
              <a:rPr lang="en-US" sz="1800" b="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4" name="Shape 1"/>
          <p:cNvSpPr/>
          <p:nvPr/>
        </p:nvSpPr>
        <p:spPr>
          <a:xfrm>
            <a:off x="13452671" y="592090"/>
            <a:ext cx="77353" cy="5594166"/>
          </a:xfrm>
          <a:prstGeom prst="roundRect">
            <a:avLst>
              <a:gd name="adj" fmla="val 111628"/>
            </a:avLst>
          </a:prstGeom>
          <a:solidFill>
            <a:srgbClr val="D8D4D4"/>
          </a:solidFill>
          <a:ln/>
        </p:spPr>
        <p:txBody>
          <a:bodyPr/>
          <a:lstStyle/>
          <a:p>
            <a:pPr algn="ctr" rtl="1"/>
            <a:endParaRPr lang="en-US">
              <a:latin typeface="David" panose="020E0502060401010101" pitchFamily="34" charset="-79"/>
              <a:cs typeface="David" panose="020E0502060401010101" pitchFamily="34" charset="-79"/>
            </a:endParaRPr>
          </a:p>
        </p:txBody>
      </p:sp>
      <p:sp>
        <p:nvSpPr>
          <p:cNvPr id="5" name="Shape 2"/>
          <p:cNvSpPr/>
          <p:nvPr/>
        </p:nvSpPr>
        <p:spPr>
          <a:xfrm>
            <a:off x="12393625" y="629675"/>
            <a:ext cx="793790" cy="30480"/>
          </a:xfrm>
          <a:prstGeom prst="roundRect">
            <a:avLst>
              <a:gd name="adj" fmla="val 111628"/>
            </a:avLst>
          </a:prstGeom>
          <a:solidFill>
            <a:srgbClr val="D8D4D4"/>
          </a:solidFill>
          <a:ln/>
        </p:spPr>
        <p:txBody>
          <a:bodyPr/>
          <a:lstStyle/>
          <a:p>
            <a:pPr algn="ctr" rtl="1"/>
            <a:endParaRPr lang="en-US">
              <a:latin typeface="David" panose="020E0502060401010101" pitchFamily="34" charset="-79"/>
              <a:cs typeface="David" panose="020E0502060401010101" pitchFamily="34" charset="-79"/>
            </a:endParaRPr>
          </a:p>
        </p:txBody>
      </p:sp>
      <p:sp>
        <p:nvSpPr>
          <p:cNvPr id="6" name="Shape 3"/>
          <p:cNvSpPr/>
          <p:nvPr/>
        </p:nvSpPr>
        <p:spPr>
          <a:xfrm>
            <a:off x="13233177" y="389764"/>
            <a:ext cx="510302" cy="510302"/>
          </a:xfrm>
          <a:prstGeom prst="roundRect">
            <a:avLst>
              <a:gd name="adj" fmla="val 6667"/>
            </a:avLst>
          </a:prstGeom>
          <a:solidFill>
            <a:srgbClr val="F9F7F7"/>
          </a:solidFill>
          <a:ln/>
        </p:spPr>
        <p:txBody>
          <a:bodyPr/>
          <a:lstStyle/>
          <a:p>
            <a:pPr algn="ctr" rtl="1"/>
            <a:endParaRPr lang="en-US">
              <a:latin typeface="David" panose="020E0502060401010101" pitchFamily="34" charset="-79"/>
              <a:cs typeface="David" panose="020E0502060401010101" pitchFamily="34" charset="-79"/>
            </a:endParaRPr>
          </a:p>
        </p:txBody>
      </p:sp>
      <p:sp>
        <p:nvSpPr>
          <p:cNvPr id="7" name="Text 4"/>
          <p:cNvSpPr/>
          <p:nvPr/>
        </p:nvSpPr>
        <p:spPr>
          <a:xfrm>
            <a:off x="13420130" y="474774"/>
            <a:ext cx="152757" cy="340281"/>
          </a:xfrm>
          <a:prstGeom prst="rect">
            <a:avLst/>
          </a:prstGeom>
          <a:noFill/>
          <a:ln/>
        </p:spPr>
        <p:txBody>
          <a:bodyPr wrap="none" lIns="0" tIns="0" rIns="0" bIns="0" rtlCol="0" anchor="t"/>
          <a:lstStyle/>
          <a:p>
            <a:pPr marL="0" indent="0" algn="ctr" rtl="1">
              <a:lnSpc>
                <a:spcPts val="2650"/>
              </a:lnSpc>
              <a:buNone/>
            </a:pPr>
            <a:r>
              <a:rPr lang="en-US" sz="2650" dirty="0">
                <a:solidFill>
                  <a:srgbClr val="504C49"/>
                </a:solidFill>
                <a:latin typeface="David" panose="020E0502060401010101" pitchFamily="34" charset="-79"/>
                <a:ea typeface="Platypi Medium" pitchFamily="34" charset="-122"/>
                <a:cs typeface="David" panose="020E0502060401010101" pitchFamily="34" charset="-79"/>
              </a:rPr>
              <a:t>1</a:t>
            </a:r>
            <a:endParaRPr lang="en-US" sz="2650" dirty="0">
              <a:latin typeface="David" panose="020E0502060401010101" pitchFamily="34" charset="-79"/>
              <a:cs typeface="David" panose="020E0502060401010101" pitchFamily="34" charset="-79"/>
            </a:endParaRPr>
          </a:p>
        </p:txBody>
      </p:sp>
      <p:sp>
        <p:nvSpPr>
          <p:cNvPr id="10" name="Shape 7"/>
          <p:cNvSpPr/>
          <p:nvPr/>
        </p:nvSpPr>
        <p:spPr>
          <a:xfrm>
            <a:off x="12459218" y="6340910"/>
            <a:ext cx="793790" cy="30480"/>
          </a:xfrm>
          <a:prstGeom prst="roundRect">
            <a:avLst>
              <a:gd name="adj" fmla="val 111628"/>
            </a:avLst>
          </a:prstGeom>
          <a:solidFill>
            <a:srgbClr val="D8D4D4"/>
          </a:solidFill>
          <a:ln/>
        </p:spPr>
        <p:txBody>
          <a:bodyPr/>
          <a:lstStyle/>
          <a:p>
            <a:pPr algn="ctr" rtl="1"/>
            <a:endParaRPr lang="en-US">
              <a:latin typeface="David" panose="020E0502060401010101" pitchFamily="34" charset="-79"/>
              <a:cs typeface="David" panose="020E0502060401010101" pitchFamily="34" charset="-79"/>
            </a:endParaRPr>
          </a:p>
        </p:txBody>
      </p:sp>
      <p:sp>
        <p:nvSpPr>
          <p:cNvPr id="11" name="Shape 8"/>
          <p:cNvSpPr/>
          <p:nvPr/>
        </p:nvSpPr>
        <p:spPr>
          <a:xfrm>
            <a:off x="13188261" y="6116239"/>
            <a:ext cx="510302" cy="510302"/>
          </a:xfrm>
          <a:prstGeom prst="roundRect">
            <a:avLst>
              <a:gd name="adj" fmla="val 17105"/>
            </a:avLst>
          </a:prstGeom>
          <a:solidFill>
            <a:srgbClr val="F9F7F7"/>
          </a:solidFill>
          <a:ln/>
        </p:spPr>
        <p:txBody>
          <a:bodyPr/>
          <a:lstStyle/>
          <a:p>
            <a:pPr algn="ctr" rtl="1"/>
            <a:endParaRPr lang="en-US">
              <a:latin typeface="David" panose="020E0502060401010101" pitchFamily="34" charset="-79"/>
              <a:cs typeface="David" panose="020E0502060401010101" pitchFamily="34" charset="-79"/>
            </a:endParaRPr>
          </a:p>
        </p:txBody>
      </p:sp>
      <p:sp>
        <p:nvSpPr>
          <p:cNvPr id="12" name="Text 9"/>
          <p:cNvSpPr/>
          <p:nvPr/>
        </p:nvSpPr>
        <p:spPr>
          <a:xfrm>
            <a:off x="13361148" y="6290276"/>
            <a:ext cx="219789" cy="340281"/>
          </a:xfrm>
          <a:prstGeom prst="rect">
            <a:avLst/>
          </a:prstGeom>
          <a:noFill/>
          <a:ln/>
        </p:spPr>
        <p:txBody>
          <a:bodyPr wrap="none" lIns="0" tIns="0" rIns="0" bIns="0" rtlCol="0" anchor="t"/>
          <a:lstStyle/>
          <a:p>
            <a:pPr marL="0" indent="0" algn="ctr" rtl="1">
              <a:lnSpc>
                <a:spcPts val="2650"/>
              </a:lnSpc>
              <a:buNone/>
            </a:pPr>
            <a:r>
              <a:rPr lang="en-US" sz="2650" dirty="0">
                <a:solidFill>
                  <a:srgbClr val="504C49"/>
                </a:solidFill>
                <a:latin typeface="David" panose="020E0502060401010101" pitchFamily="34" charset="-79"/>
                <a:ea typeface="Platypi Medium" pitchFamily="34" charset="-122"/>
                <a:cs typeface="David" panose="020E0502060401010101" pitchFamily="34" charset="-79"/>
              </a:rPr>
              <a:t>5</a:t>
            </a:r>
            <a:endParaRPr lang="en-US" sz="2650" dirty="0">
              <a:latin typeface="David" panose="020E0502060401010101" pitchFamily="34" charset="-79"/>
              <a:cs typeface="David" panose="020E0502060401010101" pitchFamily="34" charset="-79"/>
            </a:endParaRPr>
          </a:p>
        </p:txBody>
      </p:sp>
      <p:sp>
        <p:nvSpPr>
          <p:cNvPr id="13" name="Text 10"/>
          <p:cNvSpPr/>
          <p:nvPr/>
        </p:nvSpPr>
        <p:spPr>
          <a:xfrm>
            <a:off x="5905135" y="464523"/>
            <a:ext cx="6113414" cy="577295"/>
          </a:xfrm>
          <a:prstGeom prst="rect">
            <a:avLst/>
          </a:prstGeom>
          <a:noFill/>
          <a:ln/>
        </p:spPr>
        <p:txBody>
          <a:bodyPr wrap="none" lIns="0" tIns="0" rIns="0" bIns="0" rtlCol="0" anchor="t"/>
          <a:lstStyle/>
          <a:p>
            <a:pPr marR="0" lvl="0" algn="r" rtl="1">
              <a:lnSpc>
                <a:spcPct val="107000"/>
              </a:lnSpc>
              <a:spcAft>
                <a:spcPts val="800"/>
              </a:spcAft>
              <a:tabLst>
                <a:tab pos="4572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يتم اختيار أحد القصص التالية من حياة المسيح لتمثيلها</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دخول المسيح إلى القدس يوم الشعانين </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العشاء الأخير مع التلاميذ </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صلب المسيح وتسامحه مع الآخرين </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sz="2000" dirty="0">
                <a:effectLst/>
                <a:latin typeface="David" panose="020E0502060401010101" pitchFamily="34" charset="-79"/>
                <a:ea typeface="Times New Roman" panose="02020603050405020304" pitchFamily="18" charset="0"/>
                <a:cs typeface="Times New Roman" panose="02020603050405020304" pitchFamily="18" charset="0"/>
              </a:rPr>
              <a:t>قيامة المسيح وظهوره لتلاميذه </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p:txBody>
      </p:sp>
      <p:sp>
        <p:nvSpPr>
          <p:cNvPr id="19" name="Text 16"/>
          <p:cNvSpPr/>
          <p:nvPr/>
        </p:nvSpPr>
        <p:spPr>
          <a:xfrm>
            <a:off x="6280190" y="6945511"/>
            <a:ext cx="5968722" cy="362903"/>
          </a:xfrm>
          <a:prstGeom prst="rect">
            <a:avLst/>
          </a:prstGeom>
          <a:noFill/>
          <a:ln/>
        </p:spPr>
        <p:txBody>
          <a:bodyPr wrap="none" lIns="0" tIns="0" rIns="0" bIns="0" rtlCol="0" anchor="t"/>
          <a:lstStyle/>
          <a:p>
            <a:pPr marL="0" indent="0" algn="ctr" rtl="1">
              <a:lnSpc>
                <a:spcPts val="2850"/>
              </a:lnSpc>
              <a:buNone/>
            </a:pPr>
            <a:endParaRPr lang="en-US" sz="1750" dirty="0">
              <a:latin typeface="David" panose="020E0502060401010101" pitchFamily="34" charset="-79"/>
              <a:cs typeface="David" panose="020E0502060401010101" pitchFamily="34" charset="-79"/>
            </a:endParaRPr>
          </a:p>
        </p:txBody>
      </p:sp>
      <p:pic>
        <p:nvPicPr>
          <p:cNvPr id="20" name="Google Shape;84;p11">
            <a:extLst>
              <a:ext uri="{FF2B5EF4-FFF2-40B4-BE49-F238E27FC236}">
                <a16:creationId xmlns:a16="http://schemas.microsoft.com/office/drawing/2014/main" id="{457D84C6-8CD7-DC79-7689-0B4A9F144A10}"/>
              </a:ext>
            </a:extLst>
          </p:cNvPr>
          <p:cNvPicPr preferRelativeResize="0"/>
          <p:nvPr/>
        </p:nvPicPr>
        <p:blipFill>
          <a:blip r:embed="rId3">
            <a:alphaModFix/>
          </a:blip>
          <a:stretch>
            <a:fillRect/>
          </a:stretch>
        </p:blipFill>
        <p:spPr>
          <a:xfrm>
            <a:off x="514350" y="191060"/>
            <a:ext cx="4395650" cy="6299689"/>
          </a:xfrm>
          <a:prstGeom prst="rect">
            <a:avLst/>
          </a:prstGeom>
          <a:noFill/>
          <a:ln>
            <a:noFill/>
          </a:ln>
        </p:spPr>
      </p:pic>
      <p:sp>
        <p:nvSpPr>
          <p:cNvPr id="22" name="Shape 8">
            <a:extLst>
              <a:ext uri="{FF2B5EF4-FFF2-40B4-BE49-F238E27FC236}">
                <a16:creationId xmlns:a16="http://schemas.microsoft.com/office/drawing/2014/main" id="{5DEF91E6-1A69-66AD-78D6-BF0C427326BB}"/>
              </a:ext>
            </a:extLst>
          </p:cNvPr>
          <p:cNvSpPr/>
          <p:nvPr/>
        </p:nvSpPr>
        <p:spPr>
          <a:xfrm>
            <a:off x="13203015" y="2793681"/>
            <a:ext cx="510302" cy="510302"/>
          </a:xfrm>
          <a:prstGeom prst="roundRect">
            <a:avLst>
              <a:gd name="adj" fmla="val 6667"/>
            </a:avLst>
          </a:prstGeom>
          <a:solidFill>
            <a:srgbClr val="F9F7F7"/>
          </a:solidFill>
          <a:ln/>
        </p:spPr>
        <p:txBody>
          <a:bodyPr/>
          <a:lstStyle/>
          <a:p>
            <a:pPr algn="ctr" rtl="1"/>
            <a:endParaRPr lang="en-US">
              <a:latin typeface="David" panose="020E0502060401010101" pitchFamily="34" charset="-79"/>
              <a:cs typeface="David" panose="020E0502060401010101" pitchFamily="34" charset="-79"/>
            </a:endParaRPr>
          </a:p>
        </p:txBody>
      </p:sp>
      <p:sp>
        <p:nvSpPr>
          <p:cNvPr id="23" name="Shape 8">
            <a:extLst>
              <a:ext uri="{FF2B5EF4-FFF2-40B4-BE49-F238E27FC236}">
                <a16:creationId xmlns:a16="http://schemas.microsoft.com/office/drawing/2014/main" id="{C19DF0C3-014A-15E3-82DA-B122DCCADFC5}"/>
              </a:ext>
            </a:extLst>
          </p:cNvPr>
          <p:cNvSpPr/>
          <p:nvPr/>
        </p:nvSpPr>
        <p:spPr>
          <a:xfrm>
            <a:off x="13079473" y="3769193"/>
            <a:ext cx="563350" cy="510302"/>
          </a:xfrm>
          <a:prstGeom prst="roundRect">
            <a:avLst>
              <a:gd name="adj" fmla="val 6667"/>
            </a:avLst>
          </a:prstGeom>
          <a:solidFill>
            <a:srgbClr val="F9F7F7"/>
          </a:solidFill>
          <a:ln/>
        </p:spPr>
        <p:txBody>
          <a:bodyPr/>
          <a:lstStyle/>
          <a:p>
            <a:pPr algn="ctr" rtl="1"/>
            <a:endParaRPr lang="en-US">
              <a:latin typeface="David" panose="020E0502060401010101" pitchFamily="34" charset="-79"/>
              <a:cs typeface="David" panose="020E0502060401010101" pitchFamily="34" charset="-79"/>
            </a:endParaRPr>
          </a:p>
        </p:txBody>
      </p:sp>
      <p:sp>
        <p:nvSpPr>
          <p:cNvPr id="24" name="Shape 8">
            <a:extLst>
              <a:ext uri="{FF2B5EF4-FFF2-40B4-BE49-F238E27FC236}">
                <a16:creationId xmlns:a16="http://schemas.microsoft.com/office/drawing/2014/main" id="{F237D06D-0A54-6721-B4D3-1B2851654F98}"/>
              </a:ext>
            </a:extLst>
          </p:cNvPr>
          <p:cNvSpPr/>
          <p:nvPr/>
        </p:nvSpPr>
        <p:spPr>
          <a:xfrm>
            <a:off x="13188579" y="5032795"/>
            <a:ext cx="510302" cy="510302"/>
          </a:xfrm>
          <a:prstGeom prst="roundRect">
            <a:avLst>
              <a:gd name="adj" fmla="val 6667"/>
            </a:avLst>
          </a:prstGeom>
          <a:solidFill>
            <a:srgbClr val="F9F7F7"/>
          </a:solidFill>
          <a:ln/>
        </p:spPr>
        <p:txBody>
          <a:bodyPr/>
          <a:lstStyle/>
          <a:p>
            <a:pPr algn="ctr" rtl="1"/>
            <a:endParaRPr lang="en-US" dirty="0">
              <a:latin typeface="David" panose="020E0502060401010101" pitchFamily="34" charset="-79"/>
              <a:cs typeface="David" panose="020E0502060401010101" pitchFamily="34" charset="-79"/>
            </a:endParaRPr>
          </a:p>
        </p:txBody>
      </p:sp>
      <p:sp>
        <p:nvSpPr>
          <p:cNvPr id="25" name="Text 9">
            <a:extLst>
              <a:ext uri="{FF2B5EF4-FFF2-40B4-BE49-F238E27FC236}">
                <a16:creationId xmlns:a16="http://schemas.microsoft.com/office/drawing/2014/main" id="{8665CB3A-9621-BA64-E41C-29A02B4B9D0E}"/>
              </a:ext>
            </a:extLst>
          </p:cNvPr>
          <p:cNvSpPr/>
          <p:nvPr/>
        </p:nvSpPr>
        <p:spPr>
          <a:xfrm>
            <a:off x="13378433" y="2948089"/>
            <a:ext cx="219789" cy="340281"/>
          </a:xfrm>
          <a:prstGeom prst="rect">
            <a:avLst/>
          </a:prstGeom>
          <a:noFill/>
          <a:ln/>
        </p:spPr>
        <p:txBody>
          <a:bodyPr wrap="none" lIns="0" tIns="0" rIns="0" bIns="0" rtlCol="0" anchor="t"/>
          <a:lstStyle/>
          <a:p>
            <a:pPr marL="0" indent="0" algn="ctr" rtl="1">
              <a:lnSpc>
                <a:spcPts val="2650"/>
              </a:lnSpc>
              <a:buNone/>
            </a:pPr>
            <a:r>
              <a:rPr lang="en-US" sz="2650" dirty="0">
                <a:solidFill>
                  <a:srgbClr val="504C49"/>
                </a:solidFill>
                <a:latin typeface="David" panose="020E0502060401010101" pitchFamily="34" charset="-79"/>
                <a:ea typeface="Platypi Medium" pitchFamily="34" charset="-122"/>
                <a:cs typeface="David" panose="020E0502060401010101" pitchFamily="34" charset="-79"/>
              </a:rPr>
              <a:t>2</a:t>
            </a:r>
            <a:endParaRPr lang="en-US" sz="2650" dirty="0">
              <a:latin typeface="David" panose="020E0502060401010101" pitchFamily="34" charset="-79"/>
              <a:cs typeface="David" panose="020E0502060401010101" pitchFamily="34" charset="-79"/>
            </a:endParaRPr>
          </a:p>
        </p:txBody>
      </p:sp>
      <p:sp>
        <p:nvSpPr>
          <p:cNvPr id="26" name="Text 9">
            <a:extLst>
              <a:ext uri="{FF2B5EF4-FFF2-40B4-BE49-F238E27FC236}">
                <a16:creationId xmlns:a16="http://schemas.microsoft.com/office/drawing/2014/main" id="{F76B0E19-D70E-3BFD-8C18-76C532944073}"/>
              </a:ext>
            </a:extLst>
          </p:cNvPr>
          <p:cNvSpPr/>
          <p:nvPr/>
        </p:nvSpPr>
        <p:spPr>
          <a:xfrm>
            <a:off x="13318042" y="5127385"/>
            <a:ext cx="219789" cy="340281"/>
          </a:xfrm>
          <a:prstGeom prst="rect">
            <a:avLst/>
          </a:prstGeom>
          <a:noFill/>
          <a:ln/>
        </p:spPr>
        <p:txBody>
          <a:bodyPr wrap="none" lIns="0" tIns="0" rIns="0" bIns="0" rtlCol="0" anchor="t"/>
          <a:lstStyle/>
          <a:p>
            <a:pPr marL="0" indent="0" algn="ctr" rtl="1">
              <a:lnSpc>
                <a:spcPts val="2650"/>
              </a:lnSpc>
              <a:buNone/>
            </a:pPr>
            <a:r>
              <a:rPr lang="en-US" sz="2650" dirty="0">
                <a:solidFill>
                  <a:srgbClr val="504C49"/>
                </a:solidFill>
                <a:latin typeface="David" panose="020E0502060401010101" pitchFamily="34" charset="-79"/>
                <a:ea typeface="Platypi Medium" pitchFamily="34" charset="-122"/>
                <a:cs typeface="David" panose="020E0502060401010101" pitchFamily="34" charset="-79"/>
              </a:rPr>
              <a:t>4</a:t>
            </a:r>
            <a:endParaRPr lang="en-US" sz="2650" dirty="0">
              <a:latin typeface="David" panose="020E0502060401010101" pitchFamily="34" charset="-79"/>
              <a:cs typeface="David" panose="020E0502060401010101" pitchFamily="34" charset="-79"/>
            </a:endParaRPr>
          </a:p>
        </p:txBody>
      </p:sp>
      <p:sp>
        <p:nvSpPr>
          <p:cNvPr id="28" name="Text 9">
            <a:extLst>
              <a:ext uri="{FF2B5EF4-FFF2-40B4-BE49-F238E27FC236}">
                <a16:creationId xmlns:a16="http://schemas.microsoft.com/office/drawing/2014/main" id="{8D4277F3-8E89-C53B-F731-0FA2D54B5B7D}"/>
              </a:ext>
            </a:extLst>
          </p:cNvPr>
          <p:cNvSpPr/>
          <p:nvPr/>
        </p:nvSpPr>
        <p:spPr>
          <a:xfrm>
            <a:off x="13354720" y="3935784"/>
            <a:ext cx="219789" cy="340281"/>
          </a:xfrm>
          <a:prstGeom prst="rect">
            <a:avLst/>
          </a:prstGeom>
          <a:noFill/>
          <a:ln/>
        </p:spPr>
        <p:txBody>
          <a:bodyPr wrap="none" lIns="0" tIns="0" rIns="0" bIns="0" rtlCol="0" anchor="t"/>
          <a:lstStyle/>
          <a:p>
            <a:pPr marL="0" indent="0" algn="ctr" rtl="1">
              <a:lnSpc>
                <a:spcPts val="2650"/>
              </a:lnSpc>
              <a:buNone/>
            </a:pPr>
            <a:r>
              <a:rPr lang="en-US" sz="2650" dirty="0">
                <a:solidFill>
                  <a:srgbClr val="504C49"/>
                </a:solidFill>
                <a:latin typeface="David" panose="020E0502060401010101" pitchFamily="34" charset="-79"/>
                <a:ea typeface="Platypi Medium" pitchFamily="34" charset="-122"/>
                <a:cs typeface="David" panose="020E0502060401010101" pitchFamily="34" charset="-79"/>
              </a:rPr>
              <a:t>3</a:t>
            </a:r>
            <a:endParaRPr lang="en-US" sz="2650" dirty="0">
              <a:latin typeface="David" panose="020E0502060401010101" pitchFamily="34" charset="-79"/>
              <a:cs typeface="David" panose="020E0502060401010101" pitchFamily="34" charset="-79"/>
            </a:endParaRPr>
          </a:p>
        </p:txBody>
      </p:sp>
      <p:sp>
        <p:nvSpPr>
          <p:cNvPr id="29" name="Shape 2">
            <a:extLst>
              <a:ext uri="{FF2B5EF4-FFF2-40B4-BE49-F238E27FC236}">
                <a16:creationId xmlns:a16="http://schemas.microsoft.com/office/drawing/2014/main" id="{66912693-0CF8-5D4C-CB32-3C632A459C02}"/>
              </a:ext>
            </a:extLst>
          </p:cNvPr>
          <p:cNvSpPr/>
          <p:nvPr/>
        </p:nvSpPr>
        <p:spPr>
          <a:xfrm>
            <a:off x="12243295" y="3993864"/>
            <a:ext cx="793790" cy="30480"/>
          </a:xfrm>
          <a:prstGeom prst="roundRect">
            <a:avLst>
              <a:gd name="adj" fmla="val 111628"/>
            </a:avLst>
          </a:prstGeom>
          <a:solidFill>
            <a:srgbClr val="D8D4D4"/>
          </a:solidFill>
          <a:ln/>
        </p:spPr>
        <p:txBody>
          <a:bodyPr/>
          <a:lstStyle/>
          <a:p>
            <a:pPr algn="ctr" rtl="1"/>
            <a:endParaRPr lang="en-US">
              <a:latin typeface="David" panose="020E0502060401010101" pitchFamily="34" charset="-79"/>
              <a:cs typeface="David" panose="020E0502060401010101" pitchFamily="34" charset="-79"/>
            </a:endParaRPr>
          </a:p>
        </p:txBody>
      </p:sp>
      <p:sp>
        <p:nvSpPr>
          <p:cNvPr id="31" name="Shape 2">
            <a:extLst>
              <a:ext uri="{FF2B5EF4-FFF2-40B4-BE49-F238E27FC236}">
                <a16:creationId xmlns:a16="http://schemas.microsoft.com/office/drawing/2014/main" id="{86E1975F-6F1A-1A4C-B883-A8DF94B93A67}"/>
              </a:ext>
            </a:extLst>
          </p:cNvPr>
          <p:cNvSpPr/>
          <p:nvPr/>
        </p:nvSpPr>
        <p:spPr>
          <a:xfrm>
            <a:off x="12337335" y="3041919"/>
            <a:ext cx="793790" cy="30480"/>
          </a:xfrm>
          <a:prstGeom prst="roundRect">
            <a:avLst>
              <a:gd name="adj" fmla="val 111628"/>
            </a:avLst>
          </a:prstGeom>
          <a:solidFill>
            <a:srgbClr val="D8D4D4"/>
          </a:solidFill>
          <a:ln/>
        </p:spPr>
        <p:txBody>
          <a:bodyPr/>
          <a:lstStyle/>
          <a:p>
            <a:pPr algn="ctr" rtl="1"/>
            <a:endParaRPr lang="en-US">
              <a:latin typeface="David" panose="020E0502060401010101" pitchFamily="34" charset="-79"/>
              <a:cs typeface="David" panose="020E0502060401010101" pitchFamily="34" charset="-79"/>
            </a:endParaRPr>
          </a:p>
        </p:txBody>
      </p:sp>
      <p:sp>
        <p:nvSpPr>
          <p:cNvPr id="32" name="Shape 2">
            <a:extLst>
              <a:ext uri="{FF2B5EF4-FFF2-40B4-BE49-F238E27FC236}">
                <a16:creationId xmlns:a16="http://schemas.microsoft.com/office/drawing/2014/main" id="{3869E0E8-EE8C-4E26-A673-59D16892C77F}"/>
              </a:ext>
            </a:extLst>
          </p:cNvPr>
          <p:cNvSpPr/>
          <p:nvPr/>
        </p:nvSpPr>
        <p:spPr>
          <a:xfrm>
            <a:off x="12371189" y="5307386"/>
            <a:ext cx="793790" cy="45719"/>
          </a:xfrm>
          <a:prstGeom prst="roundRect">
            <a:avLst>
              <a:gd name="adj" fmla="val 111628"/>
            </a:avLst>
          </a:prstGeom>
          <a:solidFill>
            <a:srgbClr val="D8D4D4"/>
          </a:solidFill>
          <a:ln/>
        </p:spPr>
        <p:txBody>
          <a:bodyPr/>
          <a:lstStyle/>
          <a:p>
            <a:pPr algn="ctr" rtl="1"/>
            <a:endParaRPr lang="en-US">
              <a:latin typeface="David" panose="020E0502060401010101" pitchFamily="34" charset="-79"/>
              <a:cs typeface="David" panose="020E0502060401010101" pitchFamily="34" charset="-79"/>
            </a:endParaRPr>
          </a:p>
        </p:txBody>
      </p:sp>
      <p:sp>
        <p:nvSpPr>
          <p:cNvPr id="34" name="תיבת טקסט 33">
            <a:extLst>
              <a:ext uri="{FF2B5EF4-FFF2-40B4-BE49-F238E27FC236}">
                <a16:creationId xmlns:a16="http://schemas.microsoft.com/office/drawing/2014/main" id="{B5A3F4C4-A007-C16E-B088-23BE7B4AB2F1}"/>
              </a:ext>
            </a:extLst>
          </p:cNvPr>
          <p:cNvSpPr txBox="1"/>
          <p:nvPr/>
        </p:nvSpPr>
        <p:spPr>
          <a:xfrm>
            <a:off x="4829989" y="2766215"/>
            <a:ext cx="7315200" cy="400110"/>
          </a:xfrm>
          <a:prstGeom prst="rect">
            <a:avLst/>
          </a:prstGeom>
          <a:noFill/>
        </p:spPr>
        <p:txBody>
          <a:bodyPr wrap="square">
            <a:spAutoFit/>
          </a:bodyPr>
          <a:lstStyle/>
          <a:p>
            <a:pPr algn="r" rtl="1"/>
            <a:r>
              <a:rPr lang="ar-SA" sz="1800" dirty="0">
                <a:effectLst/>
                <a:ea typeface="Times New Roman" panose="02020603050405020304" pitchFamily="18" charset="0"/>
                <a:cs typeface="Times New Roman" panose="02020603050405020304" pitchFamily="18" charset="0"/>
              </a:rPr>
              <a:t>يقسم الطلاب إلى </a:t>
            </a:r>
            <a:r>
              <a:rPr lang="ar-SA" sz="1800" b="1" dirty="0">
                <a:effectLst/>
                <a:ea typeface="Times New Roman" panose="02020603050405020304" pitchFamily="18" charset="0"/>
                <a:cs typeface="Times New Roman" panose="02020603050405020304" pitchFamily="18" charset="0"/>
              </a:rPr>
              <a:t>مجموعات صغيرة</a:t>
            </a:r>
            <a:r>
              <a:rPr lang="ar-SA" sz="1800" dirty="0">
                <a:effectLst/>
                <a:ea typeface="Times New Roman" panose="02020603050405020304" pitchFamily="18" charset="0"/>
                <a:cs typeface="Times New Roman" panose="02020603050405020304" pitchFamily="18" charset="0"/>
              </a:rPr>
              <a:t>، وكل </a:t>
            </a:r>
            <a:r>
              <a:rPr lang="ar-SA" sz="2000" dirty="0">
                <a:effectLst/>
                <a:latin typeface="David" panose="020E0502060401010101" pitchFamily="34" charset="-79"/>
                <a:ea typeface="Times New Roman" panose="02020603050405020304" pitchFamily="18" charset="0"/>
                <a:cs typeface="Times New Roman" panose="02020603050405020304" pitchFamily="18" charset="0"/>
              </a:rPr>
              <a:t>مجموعة</a:t>
            </a:r>
            <a:r>
              <a:rPr lang="ar-SA" sz="1800" dirty="0">
                <a:effectLst/>
                <a:ea typeface="Times New Roman" panose="02020603050405020304" pitchFamily="18" charset="0"/>
                <a:cs typeface="Times New Roman" panose="02020603050405020304" pitchFamily="18" charset="0"/>
              </a:rPr>
              <a:t> تمثل قصة معينة</a:t>
            </a:r>
            <a:endParaRPr lang="he-IL" dirty="0"/>
          </a:p>
        </p:txBody>
      </p:sp>
      <p:sp>
        <p:nvSpPr>
          <p:cNvPr id="36" name="תיבת טקסט 35">
            <a:extLst>
              <a:ext uri="{FF2B5EF4-FFF2-40B4-BE49-F238E27FC236}">
                <a16:creationId xmlns:a16="http://schemas.microsoft.com/office/drawing/2014/main" id="{1EEE08D2-50E8-46E4-179F-E685017D0893}"/>
              </a:ext>
            </a:extLst>
          </p:cNvPr>
          <p:cNvSpPr txBox="1"/>
          <p:nvPr/>
        </p:nvSpPr>
        <p:spPr>
          <a:xfrm>
            <a:off x="5185246" y="3771663"/>
            <a:ext cx="7050241" cy="2862322"/>
          </a:xfrm>
          <a:prstGeom prst="rect">
            <a:avLst/>
          </a:prstGeom>
          <a:noFill/>
        </p:spPr>
        <p:txBody>
          <a:bodyPr wrap="square">
            <a:spAutoFit/>
          </a:bodyPr>
          <a:lstStyle/>
          <a:p>
            <a:pPr algn="r" rtl="1"/>
            <a:r>
              <a:rPr lang="ar-SA" sz="2000" dirty="0">
                <a:effectLst/>
                <a:latin typeface="David" panose="020E0502060401010101" pitchFamily="34" charset="-79"/>
                <a:ea typeface="Times New Roman" panose="02020603050405020304" pitchFamily="18" charset="0"/>
                <a:cs typeface="Times New Roman" panose="02020603050405020304" pitchFamily="18" charset="0"/>
              </a:rPr>
              <a:t>يتم تشجيع الطلاب على </a:t>
            </a:r>
            <a:r>
              <a:rPr lang="ar-SA" sz="2000" b="1" dirty="0">
                <a:effectLst/>
                <a:latin typeface="David" panose="020E0502060401010101" pitchFamily="34" charset="-79"/>
                <a:ea typeface="Times New Roman" panose="02020603050405020304" pitchFamily="18" charset="0"/>
                <a:cs typeface="Times New Roman" panose="02020603050405020304" pitchFamily="18" charset="0"/>
              </a:rPr>
              <a:t>إعادة تمثيل القصة</a:t>
            </a:r>
            <a:r>
              <a:rPr lang="ar-SA" sz="2000" dirty="0">
                <a:effectLst/>
                <a:latin typeface="David" panose="020E0502060401010101" pitchFamily="34" charset="-79"/>
                <a:ea typeface="Times New Roman" panose="02020603050405020304" pitchFamily="18" charset="0"/>
                <a:cs typeface="Times New Roman" panose="02020603050405020304" pitchFamily="18" charset="0"/>
              </a:rPr>
              <a:t> باستخدام عبارات بسيطة ولغة جسدية معبرة</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he-IL" sz="2000" dirty="0">
              <a:effectLst/>
              <a:latin typeface="David" panose="020E0502060401010101" pitchFamily="34" charset="-79"/>
              <a:ea typeface="Times New Roman" panose="02020603050405020304" pitchFamily="18" charset="0"/>
              <a:cs typeface="David" panose="020E0502060401010101" pitchFamily="34" charset="-79"/>
            </a:endParaRPr>
          </a:p>
          <a:p>
            <a:pPr algn="r" rtl="1"/>
            <a:endParaRPr lang="he-IL" sz="2000" dirty="0">
              <a:latin typeface="David" panose="020E0502060401010101" pitchFamily="34" charset="-79"/>
              <a:ea typeface="Calibri" panose="020F0502020204030204" pitchFamily="34" charset="0"/>
              <a:cs typeface="David" panose="020E0502060401010101" pitchFamily="34" charset="-79"/>
            </a:endParaRPr>
          </a:p>
          <a:p>
            <a:pPr algn="r" rtl="1"/>
            <a:endParaRPr lang="he-IL" sz="2000" dirty="0">
              <a:effectLst/>
              <a:latin typeface="David" panose="020E0502060401010101" pitchFamily="34" charset="-79"/>
              <a:ea typeface="Calibri" panose="020F0502020204030204" pitchFamily="34" charset="0"/>
              <a:cs typeface="David" panose="020E0502060401010101" pitchFamily="34" charset="-79"/>
            </a:endParaRPr>
          </a:p>
          <a:p>
            <a:pPr algn="r" rtl="1"/>
            <a:r>
              <a:rPr lang="ar-SA" sz="2000" dirty="0">
                <a:effectLst/>
                <a:latin typeface="David" panose="020E0502060401010101" pitchFamily="34" charset="-79"/>
                <a:ea typeface="Times New Roman" panose="02020603050405020304" pitchFamily="18" charset="0"/>
                <a:cs typeface="Times New Roman" panose="02020603050405020304" pitchFamily="18" charset="0"/>
              </a:rPr>
              <a:t>بعد كل تمثيل، يتم فتح </a:t>
            </a:r>
            <a:r>
              <a:rPr lang="ar-SA" sz="2000" b="1" dirty="0">
                <a:effectLst/>
                <a:latin typeface="David" panose="020E0502060401010101" pitchFamily="34" charset="-79"/>
                <a:ea typeface="Times New Roman" panose="02020603050405020304" pitchFamily="18" charset="0"/>
                <a:cs typeface="Times New Roman" panose="02020603050405020304" pitchFamily="18" charset="0"/>
              </a:rPr>
              <a:t>نقاش مع الطلاب</a:t>
            </a:r>
            <a:r>
              <a:rPr lang="ar-SA" sz="2000" dirty="0">
                <a:effectLst/>
                <a:latin typeface="David" panose="020E0502060401010101" pitchFamily="34" charset="-79"/>
                <a:ea typeface="Times New Roman" panose="02020603050405020304" pitchFamily="18" charset="0"/>
                <a:cs typeface="Times New Roman" panose="02020603050405020304" pitchFamily="18" charset="0"/>
              </a:rPr>
              <a:t> حول مغزى القصة والقيم المستفادة</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he-IL" sz="2000" dirty="0">
              <a:effectLst/>
              <a:latin typeface="David" panose="020E0502060401010101" pitchFamily="34" charset="-79"/>
              <a:ea typeface="Times New Roman" panose="02020603050405020304" pitchFamily="18" charset="0"/>
              <a:cs typeface="David" panose="020E0502060401010101" pitchFamily="34" charset="-79"/>
            </a:endParaRPr>
          </a:p>
          <a:p>
            <a:pPr algn="r" rtl="1"/>
            <a:endParaRPr lang="he-IL" sz="2000" dirty="0">
              <a:latin typeface="David" panose="020E0502060401010101" pitchFamily="34" charset="-79"/>
              <a:ea typeface="Calibri" panose="020F0502020204030204" pitchFamily="34" charset="0"/>
              <a:cs typeface="David" panose="020E0502060401010101" pitchFamily="34" charset="-79"/>
            </a:endParaRPr>
          </a:p>
          <a:p>
            <a:pPr algn="r" rtl="1"/>
            <a:endParaRPr lang="he-IL" sz="2000" dirty="0">
              <a:effectLst/>
              <a:latin typeface="David" panose="020E0502060401010101" pitchFamily="34" charset="-79"/>
              <a:ea typeface="Calibri" panose="020F0502020204030204" pitchFamily="34" charset="0"/>
              <a:cs typeface="David" panose="020E0502060401010101" pitchFamily="34" charset="-79"/>
            </a:endParaRPr>
          </a:p>
          <a:p>
            <a:pPr algn="r" rtl="1"/>
            <a:endParaRPr lang="en-US" sz="2000" dirty="0">
              <a:effectLst/>
              <a:latin typeface="David" panose="020E0502060401010101" pitchFamily="34" charset="-79"/>
              <a:ea typeface="Calibri" panose="020F0502020204030204" pitchFamily="34" charset="0"/>
              <a:cs typeface="David" panose="020E0502060401010101" pitchFamily="34" charset="-79"/>
            </a:endParaRPr>
          </a:p>
          <a:p>
            <a:pPr algn="r" rtl="1"/>
            <a:r>
              <a:rPr lang="ar-SA" sz="2000" dirty="0">
                <a:effectLst/>
                <a:latin typeface="David" panose="020E0502060401010101" pitchFamily="34" charset="-79"/>
                <a:ea typeface="Times New Roman" panose="02020603050405020304" pitchFamily="18" charset="0"/>
                <a:cs typeface="Times New Roman" panose="02020603050405020304" pitchFamily="18" charset="0"/>
              </a:rPr>
              <a:t>يتم توزيع </a:t>
            </a:r>
            <a:r>
              <a:rPr lang="ar-SA" sz="2000" b="1" dirty="0">
                <a:effectLst/>
                <a:latin typeface="David" panose="020E0502060401010101" pitchFamily="34" charset="-79"/>
                <a:ea typeface="Times New Roman" panose="02020603050405020304" pitchFamily="18" charset="0"/>
                <a:cs typeface="Times New Roman" panose="02020603050405020304" pitchFamily="18" charset="0"/>
              </a:rPr>
              <a:t>أدوار الشخصيات</a:t>
            </a:r>
            <a:r>
              <a:rPr lang="ar-SA" sz="2000" dirty="0">
                <a:effectLst/>
                <a:latin typeface="David" panose="020E0502060401010101" pitchFamily="34" charset="-79"/>
                <a:ea typeface="Times New Roman" panose="02020603050405020304" pitchFamily="18" charset="0"/>
                <a:cs typeface="Times New Roman" panose="02020603050405020304" pitchFamily="18" charset="0"/>
              </a:rPr>
              <a:t> </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r>
              <a:rPr lang="ar-SA" sz="2000" dirty="0">
                <a:effectLst/>
                <a:latin typeface="David" panose="020E0502060401010101" pitchFamily="34" charset="-79"/>
                <a:ea typeface="Times New Roman" panose="02020603050405020304" pitchFamily="18" charset="0"/>
                <a:cs typeface="Times New Roman" panose="02020603050405020304" pitchFamily="18" charset="0"/>
              </a:rPr>
              <a:t>يسوع، التلاميذ، الجمهور، الجنود الرومان، إلخ</a:t>
            </a:r>
            <a:r>
              <a:rPr lang="ar-JO" sz="2000" dirty="0">
                <a:latin typeface="David" panose="020E0502060401010101" pitchFamily="34" charset="-79"/>
                <a:ea typeface="Times New Roman" panose="02020603050405020304" pitchFamily="18" charset="0"/>
                <a:cs typeface="Times New Roman" panose="02020603050405020304" pitchFamily="18" charset="0"/>
              </a:rPr>
              <a:t>...)</a:t>
            </a:r>
            <a:endParaRPr lang="he-IL" sz="2000" dirty="0">
              <a:latin typeface="David" panose="020E0502060401010101" pitchFamily="34" charset="-79"/>
              <a:cs typeface="David" panose="020E0502060401010101" pitchFamily="34" charset="-79"/>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1664732" y="1251109"/>
            <a:ext cx="12171878" cy="708779"/>
          </a:xfrm>
          <a:prstGeom prst="rect">
            <a:avLst/>
          </a:prstGeom>
          <a:noFill/>
          <a:ln/>
        </p:spPr>
        <p:txBody>
          <a:bodyPr wrap="none" lIns="0" tIns="0" rIns="0" bIns="0" rtlCol="0" anchor="t"/>
          <a:lstStyle/>
          <a:p>
            <a:pPr marL="0" indent="0" algn="ctr" rtl="1">
              <a:lnSpc>
                <a:spcPts val="5550"/>
              </a:lnSpc>
              <a:buNone/>
            </a:pPr>
            <a:r>
              <a:rPr lang="ar-SA" sz="2400" b="1" dirty="0">
                <a:effectLst/>
                <a:latin typeface="David" panose="020E0502060401010101" pitchFamily="34" charset="-79"/>
                <a:ea typeface="Times New Roman" panose="02020603050405020304" pitchFamily="18" charset="0"/>
                <a:cs typeface="Times New Roman" panose="02020603050405020304" pitchFamily="18" charset="0"/>
              </a:rPr>
              <a:t>قراءة قصصية تفاعلية: قراءة قصة عن عيد الفصح مع أسئلة توجيهية</a:t>
            </a:r>
            <a:endParaRPr lang="en-US" sz="2400" dirty="0">
              <a:latin typeface="David" panose="020E0502060401010101" pitchFamily="34" charset="-79"/>
              <a:cs typeface="David" panose="020E0502060401010101" pitchFamily="34" charset="-79"/>
            </a:endParaRPr>
          </a:p>
        </p:txBody>
      </p:sp>
      <p:sp>
        <p:nvSpPr>
          <p:cNvPr id="3" name="Text 1"/>
          <p:cNvSpPr/>
          <p:nvPr/>
        </p:nvSpPr>
        <p:spPr>
          <a:xfrm>
            <a:off x="11001375" y="3237309"/>
            <a:ext cx="2835235" cy="354330"/>
          </a:xfrm>
          <a:prstGeom prst="rect">
            <a:avLst/>
          </a:prstGeom>
          <a:noFill/>
          <a:ln/>
        </p:spPr>
        <p:txBody>
          <a:bodyPr wrap="none" lIns="0" tIns="0" rIns="0" bIns="0" rtlCol="0" anchor="t"/>
          <a:lstStyle/>
          <a:p>
            <a:pPr marL="342900" marR="0" lvl="0" indent="-342900" algn="r" rtl="1">
              <a:lnSpc>
                <a:spcPct val="107000"/>
              </a:lnSpc>
              <a:spcAft>
                <a:spcPts val="800"/>
              </a:spcAft>
              <a:buFont typeface="+mj-lt"/>
              <a:buAutoNum type="arabicPeriod"/>
              <a:tabLst>
                <a:tab pos="457200" algn="l"/>
              </a:tabLst>
            </a:pPr>
            <a:r>
              <a:rPr lang="ar-SA" dirty="0">
                <a:effectLst/>
                <a:latin typeface="David" panose="020E0502060401010101" pitchFamily="34" charset="-79"/>
                <a:ea typeface="Times New Roman" panose="02020603050405020304" pitchFamily="18" charset="0"/>
                <a:cs typeface="Arial" panose="020B0604020202020204" pitchFamily="34" charset="0"/>
              </a:rPr>
              <a:t>يتم</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b="1" dirty="0">
                <a:effectLst/>
                <a:latin typeface="David" panose="020E0502060401010101" pitchFamily="34" charset="-79"/>
                <a:ea typeface="Times New Roman" panose="02020603050405020304" pitchFamily="18" charset="0"/>
                <a:cs typeface="Arial" panose="020B0604020202020204" pitchFamily="34" charset="0"/>
              </a:rPr>
              <a:t>اختيار</a:t>
            </a:r>
            <a:r>
              <a:rPr lang="ar-SA" b="1" dirty="0">
                <a:effectLst/>
                <a:latin typeface="David" panose="020E0502060401010101" pitchFamily="34" charset="-79"/>
                <a:ea typeface="Times New Roman" panose="02020603050405020304" pitchFamily="18" charset="0"/>
                <a:cs typeface="David" panose="020E0502060401010101" pitchFamily="34" charset="-79"/>
              </a:rPr>
              <a:t> </a:t>
            </a:r>
            <a:r>
              <a:rPr lang="ar-SA" b="1" dirty="0">
                <a:effectLst/>
                <a:latin typeface="David" panose="020E0502060401010101" pitchFamily="34" charset="-79"/>
                <a:ea typeface="Times New Roman" panose="02020603050405020304" pitchFamily="18" charset="0"/>
                <a:cs typeface="Arial" panose="020B0604020202020204" pitchFamily="34" charset="0"/>
              </a:rPr>
              <a:t>قصة</a:t>
            </a:r>
            <a:r>
              <a:rPr lang="ar-SA" b="1" dirty="0">
                <a:effectLst/>
                <a:latin typeface="David" panose="020E0502060401010101" pitchFamily="34" charset="-79"/>
                <a:ea typeface="Times New Roman" panose="02020603050405020304" pitchFamily="18" charset="0"/>
                <a:cs typeface="David" panose="020E0502060401010101" pitchFamily="34" charset="-79"/>
              </a:rPr>
              <a:t> </a:t>
            </a:r>
            <a:r>
              <a:rPr lang="ar-SA" b="1" dirty="0">
                <a:effectLst/>
                <a:latin typeface="David" panose="020E0502060401010101" pitchFamily="34" charset="-79"/>
                <a:ea typeface="Times New Roman" panose="02020603050405020304" pitchFamily="18" charset="0"/>
                <a:cs typeface="Arial" panose="020B0604020202020204" pitchFamily="34" charset="0"/>
              </a:rPr>
              <a:t>قصيرة</a:t>
            </a:r>
            <a:r>
              <a:rPr lang="ar-SA" b="1" dirty="0">
                <a:effectLst/>
                <a:latin typeface="David" panose="020E0502060401010101" pitchFamily="34" charset="-79"/>
                <a:ea typeface="Times New Roman" panose="02020603050405020304" pitchFamily="18" charset="0"/>
                <a:cs typeface="David" panose="020E0502060401010101" pitchFamily="34" charset="-79"/>
              </a:rPr>
              <a:t> </a:t>
            </a:r>
            <a:r>
              <a:rPr lang="ar-SA" b="1" dirty="0">
                <a:effectLst/>
                <a:latin typeface="David" panose="020E0502060401010101" pitchFamily="34" charset="-79"/>
                <a:ea typeface="Times New Roman" panose="02020603050405020304" pitchFamily="18" charset="0"/>
                <a:cs typeface="Arial" panose="020B0604020202020204" pitchFamily="34" charset="0"/>
              </a:rPr>
              <a:t>مبسطة</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عن</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عيد</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الفصح</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مثل</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dirty="0">
                <a:effectLst/>
                <a:latin typeface="David" panose="020E0502060401010101" pitchFamily="34" charset="-79"/>
                <a:ea typeface="Times New Roman" panose="02020603050405020304" pitchFamily="18" charset="0"/>
                <a:cs typeface="Arial" panose="020B0604020202020204" pitchFamily="34" charset="0"/>
              </a:rPr>
              <a:t>قصة</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دخول</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المسيح</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إلى</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القدس</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dirty="0">
                <a:effectLst/>
                <a:latin typeface="David" panose="020E0502060401010101" pitchFamily="34" charset="-79"/>
                <a:ea typeface="Times New Roman" panose="02020603050405020304" pitchFamily="18" charset="0"/>
                <a:cs typeface="Arial" panose="020B0604020202020204" pitchFamily="34" charset="0"/>
              </a:rPr>
              <a:t>قصة</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العشاء</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الأخير</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dirty="0">
                <a:effectLst/>
                <a:latin typeface="David" panose="020E0502060401010101" pitchFamily="34" charset="-79"/>
                <a:ea typeface="Times New Roman" panose="02020603050405020304" pitchFamily="18" charset="0"/>
                <a:cs typeface="Arial" panose="020B0604020202020204" pitchFamily="34" charset="0"/>
              </a:rPr>
              <a:t>قصة</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قيامة</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المسيح</a:t>
            </a:r>
            <a:r>
              <a:rPr lang="en-US"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8825389" y="4194453"/>
            <a:ext cx="127278" cy="453509"/>
          </a:xfrm>
          <a:prstGeom prst="rect">
            <a:avLst/>
          </a:prstGeom>
          <a:noFill/>
          <a:ln/>
        </p:spPr>
        <p:txBody>
          <a:bodyPr wrap="none" lIns="0" tIns="0" rIns="0" bIns="0" rtlCol="0" anchor="t"/>
          <a:lstStyle/>
          <a:p>
            <a:pPr marL="0" indent="0" algn="ctr" rtl="1">
              <a:lnSpc>
                <a:spcPts val="3550"/>
              </a:lnSpc>
              <a:buNone/>
            </a:pPr>
            <a:r>
              <a:rPr lang="en-US" sz="2200" dirty="0">
                <a:solidFill>
                  <a:srgbClr val="504C49"/>
                </a:solidFill>
                <a:latin typeface="David" panose="020E0502060401010101" pitchFamily="34" charset="-79"/>
                <a:ea typeface="Platypi Medium" pitchFamily="34" charset="-122"/>
                <a:cs typeface="David" panose="020E0502060401010101" pitchFamily="34" charset="-79"/>
              </a:rPr>
              <a:t>1</a:t>
            </a:r>
            <a:endParaRPr lang="en-US" sz="2200" dirty="0">
              <a:latin typeface="David" panose="020E0502060401010101" pitchFamily="34" charset="-79"/>
              <a:cs typeface="David" panose="020E0502060401010101" pitchFamily="34" charset="-79"/>
            </a:endParaRPr>
          </a:p>
        </p:txBody>
      </p:sp>
      <p:sp>
        <p:nvSpPr>
          <p:cNvPr id="7" name="Text 4"/>
          <p:cNvSpPr/>
          <p:nvPr/>
        </p:nvSpPr>
        <p:spPr>
          <a:xfrm>
            <a:off x="10727453" y="4869060"/>
            <a:ext cx="2835235" cy="354330"/>
          </a:xfrm>
          <a:prstGeom prst="rect">
            <a:avLst/>
          </a:prstGeom>
          <a:noFill/>
          <a:ln/>
        </p:spPr>
        <p:txBody>
          <a:bodyPr wrap="none" lIns="0" tIns="0" rIns="0" bIns="0" rtlCol="0" anchor="t"/>
          <a:lstStyle/>
          <a:p>
            <a:pPr algn="ctr" rtl="1">
              <a:lnSpc>
                <a:spcPts val="2750"/>
              </a:lnSpc>
            </a:pPr>
            <a:r>
              <a:rPr lang="ar-SA" sz="1800" dirty="0">
                <a:effectLst/>
                <a:latin typeface="Calibri" panose="020F0502020204030204" pitchFamily="34" charset="0"/>
                <a:ea typeface="Times New Roman" panose="02020603050405020304" pitchFamily="18" charset="0"/>
                <a:cs typeface="Arial" panose="020B0604020202020204" pitchFamily="34" charset="0"/>
              </a:rPr>
              <a:t>تقرأ</a:t>
            </a: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القصة</a:t>
            </a: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بصوت</a:t>
            </a: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عالٍ</a:t>
            </a: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للطلاب</a:t>
            </a: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مع</a:t>
            </a: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استخدام</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algn="ctr" rtl="1">
              <a:lnSpc>
                <a:spcPts val="2750"/>
              </a:lnSpc>
            </a:pP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تعابير</a:t>
            </a: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وجه</a:t>
            </a: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ولغة</a:t>
            </a: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جسدية</a:t>
            </a: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لإضفاء</a:t>
            </a:r>
            <a:r>
              <a:rPr lang="ar-SA" sz="1800" dirty="0">
                <a:effectLst/>
                <a:latin typeface="Calibri" panose="020F0502020204030204" pitchFamily="34" charset="0"/>
                <a:ea typeface="Times New Roman" panose="02020603050405020304" pitchFamily="18" charset="0"/>
                <a:cs typeface="David" panose="020E0502060401010101" pitchFamily="34" charset="-79"/>
              </a:rPr>
              <a:t> </a:t>
            </a:r>
            <a:r>
              <a:rPr lang="ar-SA" sz="1800" dirty="0">
                <a:effectLst/>
                <a:latin typeface="Calibri" panose="020F0502020204030204" pitchFamily="34" charset="0"/>
                <a:ea typeface="Times New Roman" panose="02020603050405020304" pitchFamily="18" charset="0"/>
                <a:cs typeface="Arial" panose="020B0604020202020204" pitchFamily="34" charset="0"/>
              </a:rPr>
              <a:t>الحماس</a:t>
            </a:r>
            <a:r>
              <a:rPr lang="en-US" sz="1800" dirty="0">
                <a:effectLst/>
                <a:latin typeface="David" panose="020E0502060401010101" pitchFamily="34" charset="-79"/>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ctr" rtl="1">
              <a:lnSpc>
                <a:spcPts val="2750"/>
              </a:lnSpc>
              <a:buNone/>
            </a:pPr>
            <a:endParaRPr lang="en-US" sz="2200" dirty="0">
              <a:latin typeface="David" panose="020E0502060401010101" pitchFamily="34" charset="-79"/>
              <a:cs typeface="David" panose="020E0502060401010101" pitchFamily="34" charset="-79"/>
            </a:endParaRPr>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6198632" y="3243382"/>
            <a:ext cx="183118" cy="453509"/>
          </a:xfrm>
          <a:prstGeom prst="rect">
            <a:avLst/>
          </a:prstGeom>
          <a:noFill/>
          <a:ln/>
        </p:spPr>
        <p:txBody>
          <a:bodyPr wrap="none" lIns="0" tIns="0" rIns="0" bIns="0" rtlCol="0" anchor="t"/>
          <a:lstStyle/>
          <a:p>
            <a:pPr marL="0" indent="0" algn="ctr" rtl="1">
              <a:lnSpc>
                <a:spcPts val="3550"/>
              </a:lnSpc>
              <a:buNone/>
            </a:pPr>
            <a:r>
              <a:rPr lang="en-US" sz="2200" dirty="0">
                <a:solidFill>
                  <a:srgbClr val="504C49"/>
                </a:solidFill>
                <a:latin typeface="David" panose="020E0502060401010101" pitchFamily="34" charset="-79"/>
                <a:ea typeface="Platypi Medium" pitchFamily="34" charset="-122"/>
                <a:cs typeface="David" panose="020E0502060401010101" pitchFamily="34" charset="-79"/>
              </a:rPr>
              <a:t>2</a:t>
            </a:r>
            <a:endParaRPr lang="en-US" sz="2200" dirty="0">
              <a:latin typeface="David" panose="020E0502060401010101" pitchFamily="34" charset="-79"/>
              <a:cs typeface="David" panose="020E0502060401010101" pitchFamily="34" charset="-79"/>
            </a:endParaRPr>
          </a:p>
        </p:txBody>
      </p:sp>
      <p:sp>
        <p:nvSpPr>
          <p:cNvPr id="11" name="Text 7"/>
          <p:cNvSpPr/>
          <p:nvPr/>
        </p:nvSpPr>
        <p:spPr>
          <a:xfrm>
            <a:off x="1972666" y="2737644"/>
            <a:ext cx="2835235" cy="354330"/>
          </a:xfrm>
          <a:prstGeom prst="rect">
            <a:avLst/>
          </a:prstGeom>
          <a:noFill/>
          <a:ln/>
        </p:spPr>
        <p:txBody>
          <a:bodyPr wrap="none" lIns="0" tIns="0" rIns="0" bIns="0" rtlCol="0" anchor="t"/>
          <a:lstStyle/>
          <a:p>
            <a:pPr marR="0" lvl="0" algn="r" rtl="1">
              <a:lnSpc>
                <a:spcPct val="107000"/>
              </a:lnSpc>
              <a:spcAft>
                <a:spcPts val="800"/>
              </a:spcAft>
              <a:tabLst>
                <a:tab pos="457200" algn="l"/>
              </a:tabLst>
            </a:pPr>
            <a:r>
              <a:rPr lang="he-IL" dirty="0">
                <a:effectLst/>
                <a:latin typeface="David" panose="020E0502060401010101" pitchFamily="34" charset="-79"/>
                <a:ea typeface="Times New Roman" panose="02020603050405020304" pitchFamily="18" charset="0"/>
                <a:cs typeface="Arial" panose="020B0604020202020204" pitchFamily="34" charset="0"/>
              </a:rPr>
              <a:t>2</a:t>
            </a:r>
            <a:r>
              <a:rPr lang="ar-JO" dirty="0">
                <a:effectLst/>
                <a:latin typeface="David" panose="020E0502060401010101" pitchFamily="34" charset="-79"/>
                <a:ea typeface="Times New Roman" panose="02020603050405020304" pitchFamily="18" charset="0"/>
                <a:cs typeface="Arial" panose="020B0604020202020204" pitchFamily="34" charset="0"/>
              </a:rPr>
              <a:t>. </a:t>
            </a:r>
            <a:r>
              <a:rPr lang="ar-SA" dirty="0">
                <a:effectLst/>
                <a:latin typeface="David" panose="020E0502060401010101" pitchFamily="34" charset="-79"/>
                <a:ea typeface="Times New Roman" panose="02020603050405020304" pitchFamily="18" charset="0"/>
                <a:cs typeface="Arial" panose="020B0604020202020204" pitchFamily="34" charset="0"/>
              </a:rPr>
              <a:t>بعد</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القراءة،</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يتم</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طرح</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b="1" dirty="0">
                <a:effectLst/>
                <a:latin typeface="David" panose="020E0502060401010101" pitchFamily="34" charset="-79"/>
                <a:ea typeface="Times New Roman" panose="02020603050405020304" pitchFamily="18" charset="0"/>
                <a:cs typeface="Arial" panose="020B0604020202020204" pitchFamily="34" charset="0"/>
              </a:rPr>
              <a:t>أسئلة</a:t>
            </a:r>
            <a:r>
              <a:rPr lang="ar-SA" b="1" dirty="0">
                <a:effectLst/>
                <a:latin typeface="David" panose="020E0502060401010101" pitchFamily="34" charset="-79"/>
                <a:ea typeface="Times New Roman" panose="02020603050405020304" pitchFamily="18" charset="0"/>
                <a:cs typeface="David" panose="020E0502060401010101" pitchFamily="34" charset="-79"/>
              </a:rPr>
              <a:t> </a:t>
            </a:r>
            <a:r>
              <a:rPr lang="ar-SA" b="1" dirty="0">
                <a:effectLst/>
                <a:latin typeface="David" panose="020E0502060401010101" pitchFamily="34" charset="-79"/>
                <a:ea typeface="Times New Roman" panose="02020603050405020304" pitchFamily="18" charset="0"/>
                <a:cs typeface="Arial" panose="020B0604020202020204" pitchFamily="34" charset="0"/>
              </a:rPr>
              <a:t>توجيهية</a:t>
            </a:r>
            <a:r>
              <a:rPr lang="ar-SA" b="1" dirty="0">
                <a:effectLst/>
                <a:latin typeface="David" panose="020E0502060401010101" pitchFamily="34" charset="-79"/>
                <a:ea typeface="Times New Roman" panose="02020603050405020304" pitchFamily="18" charset="0"/>
                <a:cs typeface="David" panose="020E0502060401010101" pitchFamily="34" charset="-79"/>
              </a:rPr>
              <a:t> </a:t>
            </a:r>
            <a:r>
              <a:rPr lang="ar-SA" b="1" dirty="0">
                <a:effectLst/>
                <a:latin typeface="David" panose="020E0502060401010101" pitchFamily="34" charset="-79"/>
                <a:ea typeface="Times New Roman" panose="02020603050405020304" pitchFamily="18" charset="0"/>
                <a:cs typeface="Arial" panose="020B0604020202020204" pitchFamily="34" charset="0"/>
              </a:rPr>
              <a:t>مثل</a:t>
            </a:r>
            <a:r>
              <a:rPr lang="en-US" b="1" dirty="0">
                <a:effectLst/>
                <a:latin typeface="David" panose="020E0502060401010101" pitchFamily="34" charset="-79"/>
                <a:ea typeface="Times New Roman" panose="02020603050405020304" pitchFamily="18" charset="0"/>
                <a:cs typeface="David" panose="020E0502060401010101" pitchFamily="34" charset="-79"/>
              </a:rPr>
              <a:t>:</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dirty="0">
                <a:effectLst/>
                <a:latin typeface="David" panose="020E0502060401010101" pitchFamily="34" charset="-79"/>
                <a:ea typeface="Times New Roman" panose="02020603050405020304" pitchFamily="18" charset="0"/>
                <a:cs typeface="Arial" panose="020B0604020202020204" pitchFamily="34" charset="0"/>
              </a:rPr>
              <a:t>ماذا</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حدث</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في</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بداية</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القصة؟</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dirty="0">
                <a:effectLst/>
                <a:latin typeface="David" panose="020E0502060401010101" pitchFamily="34" charset="-79"/>
                <a:ea typeface="Times New Roman" panose="02020603050405020304" pitchFamily="18" charset="0"/>
                <a:cs typeface="Arial" panose="020B0604020202020204" pitchFamily="34" charset="0"/>
              </a:rPr>
              <a:t>ما</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هو</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الحدث</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الأهم</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في</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القصة؟</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dirty="0">
                <a:effectLst/>
                <a:latin typeface="David" panose="020E0502060401010101" pitchFamily="34" charset="-79"/>
                <a:ea typeface="Times New Roman" panose="02020603050405020304" pitchFamily="18" charset="0"/>
                <a:cs typeface="Arial" panose="020B0604020202020204" pitchFamily="34" charset="0"/>
              </a:rPr>
              <a:t>كيف</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شعر</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الأشخاص</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في</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القصة؟</a:t>
            </a:r>
            <a:endParaRPr lang="en-US" dirty="0">
              <a:effectLst/>
              <a:latin typeface="David" panose="020E0502060401010101" pitchFamily="34" charset="-79"/>
              <a:ea typeface="Calibri" panose="020F0502020204030204" pitchFamily="34" charset="0"/>
              <a:cs typeface="David" panose="020E0502060401010101" pitchFamily="34" charset="-79"/>
            </a:endParaRPr>
          </a:p>
          <a:p>
            <a:pPr marL="742950" marR="0" lvl="1" indent="-285750" algn="r" rtl="1">
              <a:lnSpc>
                <a:spcPct val="107000"/>
              </a:lnSpc>
              <a:spcAft>
                <a:spcPts val="800"/>
              </a:spcAft>
              <a:buSzPts val="1000"/>
              <a:buFont typeface="Courier New" panose="02070309020205020404" pitchFamily="49" charset="0"/>
              <a:buChar char="o"/>
              <a:tabLst>
                <a:tab pos="914400" algn="l"/>
              </a:tabLst>
            </a:pPr>
            <a:r>
              <a:rPr lang="ar-SA" dirty="0">
                <a:effectLst/>
                <a:latin typeface="David" panose="020E0502060401010101" pitchFamily="34" charset="-79"/>
                <a:ea typeface="Times New Roman" panose="02020603050405020304" pitchFamily="18" charset="0"/>
                <a:cs typeface="Arial" panose="020B0604020202020204" pitchFamily="34" charset="0"/>
              </a:rPr>
              <a:t>ماذا</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يمكن</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أن</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نتعلم</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من</a:t>
            </a:r>
            <a:r>
              <a:rPr lang="ar-SA" dirty="0">
                <a:effectLst/>
                <a:latin typeface="David" panose="020E0502060401010101" pitchFamily="34" charset="-79"/>
                <a:ea typeface="Times New Roman" panose="02020603050405020304" pitchFamily="18" charset="0"/>
                <a:cs typeface="David" panose="020E0502060401010101" pitchFamily="34" charset="-79"/>
              </a:rPr>
              <a:t> </a:t>
            </a:r>
            <a:r>
              <a:rPr lang="ar-SA" dirty="0">
                <a:effectLst/>
                <a:latin typeface="David" panose="020E0502060401010101" pitchFamily="34" charset="-79"/>
                <a:ea typeface="Times New Roman" panose="02020603050405020304" pitchFamily="18" charset="0"/>
                <a:cs typeface="Arial" panose="020B0604020202020204" pitchFamily="34" charset="0"/>
              </a:rPr>
              <a:t>القصة؟</a:t>
            </a:r>
            <a:endParaRPr lang="en-US" dirty="0">
              <a:effectLst/>
              <a:latin typeface="David" panose="020E0502060401010101" pitchFamily="34" charset="-79"/>
              <a:ea typeface="Calibri" panose="020F0502020204030204" pitchFamily="34" charset="0"/>
              <a:cs typeface="David" panose="020E0502060401010101" pitchFamily="34" charset="-79"/>
            </a:endParaRPr>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6677501" y="5969556"/>
            <a:ext cx="176927" cy="453509"/>
          </a:xfrm>
          <a:prstGeom prst="rect">
            <a:avLst/>
          </a:prstGeom>
          <a:noFill/>
          <a:ln/>
        </p:spPr>
        <p:txBody>
          <a:bodyPr wrap="none" lIns="0" tIns="0" rIns="0" bIns="0" rtlCol="0" anchor="t"/>
          <a:lstStyle/>
          <a:p>
            <a:pPr marL="0" indent="0" algn="ctr" rtl="1">
              <a:lnSpc>
                <a:spcPts val="3550"/>
              </a:lnSpc>
              <a:buNone/>
            </a:pPr>
            <a:r>
              <a:rPr lang="en-US" sz="2200" dirty="0">
                <a:solidFill>
                  <a:srgbClr val="504C49"/>
                </a:solidFill>
                <a:latin typeface="David" panose="020E0502060401010101" pitchFamily="34" charset="-79"/>
                <a:ea typeface="Platypi Medium" pitchFamily="34" charset="-122"/>
                <a:cs typeface="David" panose="020E0502060401010101" pitchFamily="34" charset="-79"/>
              </a:rPr>
              <a:t>3</a:t>
            </a:r>
            <a:endParaRPr lang="en-US" sz="2200" dirty="0">
              <a:latin typeface="David" panose="020E0502060401010101" pitchFamily="34" charset="-79"/>
              <a:cs typeface="David" panose="020E0502060401010101" pitchFamily="34" charset="-79"/>
            </a:endParaRPr>
          </a:p>
        </p:txBody>
      </p:sp>
      <p:sp>
        <p:nvSpPr>
          <p:cNvPr id="16" name="תיבת טקסט 15">
            <a:extLst>
              <a:ext uri="{FF2B5EF4-FFF2-40B4-BE49-F238E27FC236}">
                <a16:creationId xmlns:a16="http://schemas.microsoft.com/office/drawing/2014/main" id="{AB68DCD4-FC87-F8F8-4899-BA1EFA3BE6E5}"/>
              </a:ext>
            </a:extLst>
          </p:cNvPr>
          <p:cNvSpPr txBox="1"/>
          <p:nvPr/>
        </p:nvSpPr>
        <p:spPr>
          <a:xfrm>
            <a:off x="1525182" y="5436970"/>
            <a:ext cx="3263980" cy="1071255"/>
          </a:xfrm>
          <a:prstGeom prst="rect">
            <a:avLst/>
          </a:prstGeom>
          <a:noFill/>
        </p:spPr>
        <p:txBody>
          <a:bodyPr wrap="square">
            <a:spAutoFit/>
          </a:bodyPr>
          <a:lstStyle/>
          <a:p>
            <a:pPr marR="0" lvl="0" algn="r" rtl="1">
              <a:lnSpc>
                <a:spcPct val="107000"/>
              </a:lnSpc>
              <a:spcAft>
                <a:spcPts val="800"/>
              </a:spcAft>
              <a:tabLst>
                <a:tab pos="457200" algn="l"/>
              </a:tabLst>
            </a:pPr>
            <a:r>
              <a:rPr lang="he-IL" sz="2000" dirty="0">
                <a:effectLst/>
                <a:latin typeface="David" panose="020E0502060401010101" pitchFamily="34" charset="-79"/>
                <a:ea typeface="Times New Roman" panose="02020603050405020304" pitchFamily="18" charset="0"/>
                <a:cs typeface="Arial" panose="020B0604020202020204" pitchFamily="34" charset="0"/>
              </a:rPr>
              <a:t>3. </a:t>
            </a:r>
            <a:r>
              <a:rPr lang="ar-SA" sz="2000" dirty="0">
                <a:effectLst/>
                <a:latin typeface="David" panose="020E0502060401010101" pitchFamily="34" charset="-79"/>
                <a:ea typeface="Times New Roman" panose="02020603050405020304" pitchFamily="18" charset="0"/>
                <a:cs typeface="Arial" panose="020B0604020202020204" pitchFamily="34" charset="0"/>
              </a:rPr>
              <a:t>يتم</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dirty="0">
                <a:effectLst/>
                <a:latin typeface="David" panose="020E0502060401010101" pitchFamily="34" charset="-79"/>
                <a:ea typeface="Times New Roman" panose="02020603050405020304" pitchFamily="18" charset="0"/>
                <a:cs typeface="Arial" panose="020B0604020202020204" pitchFamily="34" charset="0"/>
              </a:rPr>
              <a:t>تشجيع</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dirty="0">
                <a:effectLst/>
                <a:latin typeface="David" panose="020E0502060401010101" pitchFamily="34" charset="-79"/>
                <a:ea typeface="Times New Roman" panose="02020603050405020304" pitchFamily="18" charset="0"/>
                <a:cs typeface="Arial" panose="020B0604020202020204" pitchFamily="34" charset="0"/>
              </a:rPr>
              <a:t>الطلاب</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dirty="0">
                <a:effectLst/>
                <a:latin typeface="David" panose="020E0502060401010101" pitchFamily="34" charset="-79"/>
                <a:ea typeface="Times New Roman" panose="02020603050405020304" pitchFamily="18" charset="0"/>
                <a:cs typeface="Arial" panose="020B0604020202020204" pitchFamily="34" charset="0"/>
              </a:rPr>
              <a:t>على</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b="1" dirty="0">
                <a:effectLst/>
                <a:latin typeface="David" panose="020E0502060401010101" pitchFamily="34" charset="-79"/>
                <a:ea typeface="Times New Roman" panose="02020603050405020304" pitchFamily="18" charset="0"/>
                <a:cs typeface="Arial" panose="020B0604020202020204" pitchFamily="34" charset="0"/>
              </a:rPr>
              <a:t>إعادة</a:t>
            </a:r>
            <a:r>
              <a:rPr lang="ar-SA" sz="2000" b="1" dirty="0">
                <a:effectLst/>
                <a:latin typeface="David" panose="020E0502060401010101" pitchFamily="34" charset="-79"/>
                <a:ea typeface="Times New Roman" panose="02020603050405020304" pitchFamily="18" charset="0"/>
                <a:cs typeface="David" panose="020E0502060401010101" pitchFamily="34" charset="-79"/>
              </a:rPr>
              <a:t> </a:t>
            </a:r>
            <a:r>
              <a:rPr lang="ar-SA" sz="2000" b="1" dirty="0">
                <a:effectLst/>
                <a:latin typeface="David" panose="020E0502060401010101" pitchFamily="34" charset="-79"/>
                <a:ea typeface="Times New Roman" panose="02020603050405020304" pitchFamily="18" charset="0"/>
                <a:cs typeface="Arial" panose="020B0604020202020204" pitchFamily="34" charset="0"/>
              </a:rPr>
              <a:t>سرد</a:t>
            </a:r>
            <a:r>
              <a:rPr lang="ar-SA" sz="2000" b="1" dirty="0">
                <a:effectLst/>
                <a:latin typeface="David" panose="020E0502060401010101" pitchFamily="34" charset="-79"/>
                <a:ea typeface="Times New Roman" panose="02020603050405020304" pitchFamily="18" charset="0"/>
                <a:cs typeface="David" panose="020E0502060401010101" pitchFamily="34" charset="-79"/>
              </a:rPr>
              <a:t> </a:t>
            </a:r>
            <a:r>
              <a:rPr lang="ar-SA" sz="2000" b="1" dirty="0">
                <a:effectLst/>
                <a:latin typeface="David" panose="020E0502060401010101" pitchFamily="34" charset="-79"/>
                <a:ea typeface="Times New Roman" panose="02020603050405020304" pitchFamily="18" charset="0"/>
                <a:cs typeface="Arial" panose="020B0604020202020204" pitchFamily="34" charset="0"/>
              </a:rPr>
              <a:t>القصة</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dirty="0">
                <a:effectLst/>
                <a:latin typeface="David" panose="020E0502060401010101" pitchFamily="34" charset="-79"/>
                <a:ea typeface="Times New Roman" panose="02020603050405020304" pitchFamily="18" charset="0"/>
                <a:cs typeface="Arial" panose="020B0604020202020204" pitchFamily="34" charset="0"/>
              </a:rPr>
              <a:t>بأسلوبهم</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dirty="0">
                <a:effectLst/>
                <a:latin typeface="David" panose="020E0502060401010101" pitchFamily="34" charset="-79"/>
                <a:ea typeface="Times New Roman" panose="02020603050405020304" pitchFamily="18" charset="0"/>
                <a:cs typeface="Arial" panose="020B0604020202020204" pitchFamily="34" charset="0"/>
              </a:rPr>
              <a:t>الخاص،</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dirty="0">
                <a:effectLst/>
                <a:latin typeface="David" panose="020E0502060401010101" pitchFamily="34" charset="-79"/>
                <a:ea typeface="Times New Roman" panose="02020603050405020304" pitchFamily="18" charset="0"/>
                <a:cs typeface="Arial" panose="020B0604020202020204" pitchFamily="34" charset="0"/>
              </a:rPr>
              <a:t>ويمكن</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dirty="0">
                <a:effectLst/>
                <a:latin typeface="David" panose="020E0502060401010101" pitchFamily="34" charset="-79"/>
                <a:ea typeface="Times New Roman" panose="02020603050405020304" pitchFamily="18" charset="0"/>
                <a:cs typeface="Arial" panose="020B0604020202020204" pitchFamily="34" charset="0"/>
              </a:rPr>
              <a:t>رسم</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dirty="0">
                <a:effectLst/>
                <a:latin typeface="David" panose="020E0502060401010101" pitchFamily="34" charset="-79"/>
                <a:ea typeface="Times New Roman" panose="02020603050405020304" pitchFamily="18" charset="0"/>
                <a:cs typeface="Arial" panose="020B0604020202020204" pitchFamily="34" charset="0"/>
              </a:rPr>
              <a:t>أحداث</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dirty="0">
                <a:effectLst/>
                <a:latin typeface="David" panose="020E0502060401010101" pitchFamily="34" charset="-79"/>
                <a:ea typeface="Times New Roman" panose="02020603050405020304" pitchFamily="18" charset="0"/>
                <a:cs typeface="Arial" panose="020B0604020202020204" pitchFamily="34" charset="0"/>
              </a:rPr>
              <a:t>القصة</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dirty="0">
                <a:effectLst/>
                <a:latin typeface="David" panose="020E0502060401010101" pitchFamily="34" charset="-79"/>
                <a:ea typeface="Times New Roman" panose="02020603050405020304" pitchFamily="18" charset="0"/>
                <a:cs typeface="Arial" panose="020B0604020202020204" pitchFamily="34" charset="0"/>
              </a:rPr>
              <a:t>بعد</a:t>
            </a:r>
            <a:r>
              <a:rPr lang="ar-SA" sz="2000" dirty="0">
                <a:effectLst/>
                <a:latin typeface="David" panose="020E0502060401010101" pitchFamily="34" charset="-79"/>
                <a:ea typeface="Times New Roman" panose="02020603050405020304" pitchFamily="18" charset="0"/>
                <a:cs typeface="David" panose="020E0502060401010101" pitchFamily="34" charset="-79"/>
              </a:rPr>
              <a:t> </a:t>
            </a:r>
            <a:r>
              <a:rPr lang="ar-SA" sz="2000" dirty="0">
                <a:effectLst/>
                <a:latin typeface="David" panose="020E0502060401010101" pitchFamily="34" charset="-79"/>
                <a:ea typeface="Times New Roman" panose="02020603050405020304" pitchFamily="18" charset="0"/>
                <a:cs typeface="Arial" panose="020B0604020202020204" pitchFamily="34" charset="0"/>
              </a:rPr>
              <a:t>القراءة</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Calibri" panose="020F0502020204030204" pitchFamily="34" charset="0"/>
              <a:cs typeface="David" panose="020E0502060401010101" pitchFamily="34" charset="-79"/>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