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18288000" cy="10287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Poppins Medium" panose="00000600000000000000" pitchFamily="2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64" autoAdjust="0"/>
    <p:restoredTop sz="94622" autoAdjust="0"/>
  </p:normalViewPr>
  <p:slideViewPr>
    <p:cSldViewPr>
      <p:cViewPr varScale="1">
        <p:scale>
          <a:sx n="61" d="100"/>
          <a:sy n="61" d="100"/>
        </p:scale>
        <p:origin x="13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6152" y="9468462"/>
            <a:ext cx="2571540" cy="465730"/>
            <a:chOff x="0" y="0"/>
            <a:chExt cx="921582" cy="1669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1582" cy="166907"/>
            </a:xfrm>
            <a:custGeom>
              <a:avLst/>
              <a:gdLst/>
              <a:ahLst/>
              <a:cxnLst/>
              <a:rect l="l" t="t" r="r" b="b"/>
              <a:pathLst>
                <a:path w="921582" h="166907">
                  <a:moveTo>
                    <a:pt x="460791" y="0"/>
                  </a:moveTo>
                  <a:cubicBezTo>
                    <a:pt x="206303" y="0"/>
                    <a:pt x="0" y="37363"/>
                    <a:pt x="0" y="83454"/>
                  </a:cubicBezTo>
                  <a:cubicBezTo>
                    <a:pt x="0" y="129544"/>
                    <a:pt x="206303" y="166907"/>
                    <a:pt x="460791" y="166907"/>
                  </a:cubicBezTo>
                  <a:cubicBezTo>
                    <a:pt x="715279" y="166907"/>
                    <a:pt x="921582" y="129544"/>
                    <a:pt x="921582" y="83454"/>
                  </a:cubicBezTo>
                  <a:cubicBezTo>
                    <a:pt x="921582" y="37363"/>
                    <a:pt x="715279" y="0"/>
                    <a:pt x="460791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6398" y="-70077"/>
              <a:ext cx="748785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24905" y="9468462"/>
            <a:ext cx="2571540" cy="465730"/>
            <a:chOff x="0" y="0"/>
            <a:chExt cx="921582" cy="1669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1582" cy="166907"/>
            </a:xfrm>
            <a:custGeom>
              <a:avLst/>
              <a:gdLst/>
              <a:ahLst/>
              <a:cxnLst/>
              <a:rect l="l" t="t" r="r" b="b"/>
              <a:pathLst>
                <a:path w="921582" h="166907">
                  <a:moveTo>
                    <a:pt x="460791" y="0"/>
                  </a:moveTo>
                  <a:cubicBezTo>
                    <a:pt x="206303" y="0"/>
                    <a:pt x="0" y="37363"/>
                    <a:pt x="0" y="83454"/>
                  </a:cubicBezTo>
                  <a:cubicBezTo>
                    <a:pt x="0" y="129544"/>
                    <a:pt x="206303" y="166907"/>
                    <a:pt x="460791" y="166907"/>
                  </a:cubicBezTo>
                  <a:cubicBezTo>
                    <a:pt x="715279" y="166907"/>
                    <a:pt x="921582" y="129544"/>
                    <a:pt x="921582" y="83454"/>
                  </a:cubicBezTo>
                  <a:cubicBezTo>
                    <a:pt x="921582" y="37363"/>
                    <a:pt x="715279" y="0"/>
                    <a:pt x="460791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398" y="-70077"/>
              <a:ext cx="748785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25410" y="9468462"/>
            <a:ext cx="2571540" cy="465730"/>
            <a:chOff x="0" y="0"/>
            <a:chExt cx="921582" cy="16690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21582" cy="166907"/>
            </a:xfrm>
            <a:custGeom>
              <a:avLst/>
              <a:gdLst/>
              <a:ahLst/>
              <a:cxnLst/>
              <a:rect l="l" t="t" r="r" b="b"/>
              <a:pathLst>
                <a:path w="921582" h="166907">
                  <a:moveTo>
                    <a:pt x="460791" y="0"/>
                  </a:moveTo>
                  <a:cubicBezTo>
                    <a:pt x="206303" y="0"/>
                    <a:pt x="0" y="37363"/>
                    <a:pt x="0" y="83454"/>
                  </a:cubicBezTo>
                  <a:cubicBezTo>
                    <a:pt x="0" y="129544"/>
                    <a:pt x="206303" y="166907"/>
                    <a:pt x="460791" y="166907"/>
                  </a:cubicBezTo>
                  <a:cubicBezTo>
                    <a:pt x="715279" y="166907"/>
                    <a:pt x="921582" y="129544"/>
                    <a:pt x="921582" y="83454"/>
                  </a:cubicBezTo>
                  <a:cubicBezTo>
                    <a:pt x="921582" y="37363"/>
                    <a:pt x="715279" y="0"/>
                    <a:pt x="460791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6398" y="-70077"/>
              <a:ext cx="748785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59521" y="3738069"/>
            <a:ext cx="7678458" cy="5836280"/>
          </a:xfrm>
          <a:custGeom>
            <a:avLst/>
            <a:gdLst/>
            <a:ahLst/>
            <a:cxnLst/>
            <a:rect l="l" t="t" r="r" b="b"/>
            <a:pathLst>
              <a:path w="7678458" h="5836280">
                <a:moveTo>
                  <a:pt x="0" y="0"/>
                </a:moveTo>
                <a:lnTo>
                  <a:pt x="7678458" y="0"/>
                </a:lnTo>
                <a:lnTo>
                  <a:pt x="7678458" y="5836280"/>
                </a:lnTo>
                <a:lnTo>
                  <a:pt x="0" y="5836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77770" y="3839837"/>
            <a:ext cx="7678458" cy="5836280"/>
          </a:xfrm>
          <a:custGeom>
            <a:avLst/>
            <a:gdLst/>
            <a:ahLst/>
            <a:cxnLst/>
            <a:rect l="l" t="t" r="r" b="b"/>
            <a:pathLst>
              <a:path w="7678458" h="5836280">
                <a:moveTo>
                  <a:pt x="0" y="0"/>
                </a:moveTo>
                <a:lnTo>
                  <a:pt x="7678458" y="0"/>
                </a:lnTo>
                <a:lnTo>
                  <a:pt x="7678458" y="5836280"/>
                </a:lnTo>
                <a:lnTo>
                  <a:pt x="0" y="5836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929" y="4764980"/>
            <a:ext cx="10618342" cy="5003894"/>
          </a:xfrm>
          <a:custGeom>
            <a:avLst/>
            <a:gdLst/>
            <a:ahLst/>
            <a:cxnLst/>
            <a:rect l="l" t="t" r="r" b="b"/>
            <a:pathLst>
              <a:path w="10618342" h="5003894">
                <a:moveTo>
                  <a:pt x="0" y="0"/>
                </a:moveTo>
                <a:lnTo>
                  <a:pt x="10618342" y="0"/>
                </a:lnTo>
                <a:lnTo>
                  <a:pt x="10618342" y="5003894"/>
                </a:lnTo>
                <a:lnTo>
                  <a:pt x="0" y="50038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529" y="0"/>
            <a:ext cx="897562" cy="3839837"/>
          </a:xfrm>
          <a:custGeom>
            <a:avLst/>
            <a:gdLst/>
            <a:ahLst/>
            <a:cxnLst/>
            <a:rect l="l" t="t" r="r" b="b"/>
            <a:pathLst>
              <a:path w="897562" h="3839837">
                <a:moveTo>
                  <a:pt x="0" y="0"/>
                </a:moveTo>
                <a:lnTo>
                  <a:pt x="897562" y="0"/>
                </a:lnTo>
                <a:lnTo>
                  <a:pt x="897562" y="3839837"/>
                </a:lnTo>
                <a:lnTo>
                  <a:pt x="0" y="38398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6396909" y="0"/>
            <a:ext cx="897562" cy="3839837"/>
          </a:xfrm>
          <a:custGeom>
            <a:avLst/>
            <a:gdLst/>
            <a:ahLst/>
            <a:cxnLst/>
            <a:rect l="l" t="t" r="r" b="b"/>
            <a:pathLst>
              <a:path w="897562" h="3839837">
                <a:moveTo>
                  <a:pt x="897562" y="0"/>
                </a:moveTo>
                <a:lnTo>
                  <a:pt x="0" y="0"/>
                </a:lnTo>
                <a:lnTo>
                  <a:pt x="0" y="3839837"/>
                </a:lnTo>
                <a:lnTo>
                  <a:pt x="897562" y="3839837"/>
                </a:lnTo>
                <a:lnTo>
                  <a:pt x="897562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Freeform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8001" y="-923947"/>
            <a:ext cx="897562" cy="3839837"/>
          </a:xfrm>
          <a:custGeom>
            <a:avLst/>
            <a:gdLst/>
            <a:ahLst/>
            <a:cxnLst/>
            <a:rect l="l" t="t" r="r" b="b"/>
            <a:pathLst>
              <a:path w="897562" h="3839837">
                <a:moveTo>
                  <a:pt x="0" y="0"/>
                </a:moveTo>
                <a:lnTo>
                  <a:pt x="897562" y="0"/>
                </a:lnTo>
                <a:lnTo>
                  <a:pt x="897562" y="3839837"/>
                </a:lnTo>
                <a:lnTo>
                  <a:pt x="0" y="38398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8" name="Freeform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122437" y="-923947"/>
            <a:ext cx="897562" cy="3839837"/>
          </a:xfrm>
          <a:custGeom>
            <a:avLst/>
            <a:gdLst/>
            <a:ahLst/>
            <a:cxnLst/>
            <a:rect l="l" t="t" r="r" b="b"/>
            <a:pathLst>
              <a:path w="897562" h="3839837">
                <a:moveTo>
                  <a:pt x="897562" y="0"/>
                </a:moveTo>
                <a:lnTo>
                  <a:pt x="0" y="0"/>
                </a:lnTo>
                <a:lnTo>
                  <a:pt x="0" y="3839837"/>
                </a:lnTo>
                <a:lnTo>
                  <a:pt x="897562" y="3839837"/>
                </a:lnTo>
                <a:lnTo>
                  <a:pt x="897562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9" name="TextBox 29"/>
          <p:cNvSpPr txBox="1">
            <a:spLocks noGrp="1"/>
          </p:cNvSpPr>
          <p:nvPr>
            <p:ph type="title" idx="4294967295"/>
          </p:nvPr>
        </p:nvSpPr>
        <p:spPr>
          <a:xfrm>
            <a:off x="3137427" y="995971"/>
            <a:ext cx="12013146" cy="2539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9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999" b="0" i="0" u="none" strike="noStrike" kern="1200" cap="none" spc="299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مسابقةُ رمضان- </a:t>
            </a:r>
          </a:p>
          <a:p>
            <a:pPr marL="0" marR="0" lvl="0" indent="0" algn="ctr" defTabSz="914400" rtl="1" eaLnBrk="1" fontAlgn="auto" latinLnBrk="0" hangingPunct="1">
              <a:lnSpc>
                <a:spcPts val="9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999" b="0" i="0" u="none" strike="noStrike" kern="1200" cap="none" spc="299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قصصُ القرآن الكريم-</a:t>
            </a:r>
            <a:r>
              <a:rPr kumimoji="0" lang="en-US" sz="9999" b="0" i="0" u="none" strike="noStrike" kern="1200" cap="none" spc="299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2</a:t>
            </a:r>
          </a:p>
        </p:txBody>
      </p:sp>
      <p:sp>
        <p:nvSpPr>
          <p:cNvPr id="30" name="Freeform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19548"/>
            <a:ext cx="2792685" cy="2792685"/>
          </a:xfrm>
          <a:custGeom>
            <a:avLst/>
            <a:gdLst/>
            <a:ahLst/>
            <a:cxnLst/>
            <a:rect l="l" t="t" r="r" b="b"/>
            <a:pathLst>
              <a:path w="2792685" h="2792685">
                <a:moveTo>
                  <a:pt x="0" y="0"/>
                </a:moveTo>
                <a:lnTo>
                  <a:pt x="2792685" y="0"/>
                </a:lnTo>
                <a:lnTo>
                  <a:pt x="2792685" y="2792685"/>
                </a:lnTo>
                <a:lnTo>
                  <a:pt x="0" y="279268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441112" y="1519548"/>
            <a:ext cx="2792685" cy="2792685"/>
          </a:xfrm>
          <a:custGeom>
            <a:avLst/>
            <a:gdLst/>
            <a:ahLst/>
            <a:cxnLst/>
            <a:rect l="l" t="t" r="r" b="b"/>
            <a:pathLst>
              <a:path w="2792685" h="2792685">
                <a:moveTo>
                  <a:pt x="2792685" y="0"/>
                </a:moveTo>
                <a:lnTo>
                  <a:pt x="0" y="0"/>
                </a:lnTo>
                <a:lnTo>
                  <a:pt x="0" y="2792685"/>
                </a:lnTo>
                <a:lnTo>
                  <a:pt x="2792685" y="2792685"/>
                </a:lnTo>
                <a:lnTo>
                  <a:pt x="2792685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8430" y="729451"/>
            <a:ext cx="2380935" cy="2380935"/>
          </a:xfrm>
          <a:custGeom>
            <a:avLst/>
            <a:gdLst/>
            <a:ahLst/>
            <a:cxnLst/>
            <a:rect l="l" t="t" r="r" b="b"/>
            <a:pathLst>
              <a:path w="2380935" h="2380935">
                <a:moveTo>
                  <a:pt x="0" y="0"/>
                </a:moveTo>
                <a:lnTo>
                  <a:pt x="2380935" y="0"/>
                </a:lnTo>
                <a:lnTo>
                  <a:pt x="2380935" y="2380935"/>
                </a:lnTo>
                <a:lnTo>
                  <a:pt x="0" y="23809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418635" y="729451"/>
            <a:ext cx="2380935" cy="2380935"/>
          </a:xfrm>
          <a:custGeom>
            <a:avLst/>
            <a:gdLst/>
            <a:ahLst/>
            <a:cxnLst/>
            <a:rect l="l" t="t" r="r" b="b"/>
            <a:pathLst>
              <a:path w="2380935" h="2380935">
                <a:moveTo>
                  <a:pt x="2380935" y="0"/>
                </a:moveTo>
                <a:lnTo>
                  <a:pt x="0" y="0"/>
                </a:lnTo>
                <a:lnTo>
                  <a:pt x="0" y="2380935"/>
                </a:lnTo>
                <a:lnTo>
                  <a:pt x="2380935" y="2380935"/>
                </a:lnTo>
                <a:lnTo>
                  <a:pt x="2380935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094410" y="4787588"/>
            <a:ext cx="6454675" cy="5252492"/>
          </a:xfrm>
          <a:custGeom>
            <a:avLst/>
            <a:gdLst/>
            <a:ahLst/>
            <a:cxnLst/>
            <a:rect l="l" t="t" r="r" b="b"/>
            <a:pathLst>
              <a:path w="6454675" h="5252492">
                <a:moveTo>
                  <a:pt x="6454676" y="0"/>
                </a:moveTo>
                <a:lnTo>
                  <a:pt x="0" y="0"/>
                </a:lnTo>
                <a:lnTo>
                  <a:pt x="0" y="5252492"/>
                </a:lnTo>
                <a:lnTo>
                  <a:pt x="6454676" y="5252492"/>
                </a:lnTo>
                <a:lnTo>
                  <a:pt x="645467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الأحزاب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الكوثر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الأنعام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الناس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8437060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5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: ما السورةُ التي نزلتْ دفعةً واحدةً؟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6360" y="5278003"/>
            <a:ext cx="5573177" cy="4695402"/>
          </a:xfrm>
          <a:custGeom>
            <a:avLst/>
            <a:gdLst/>
            <a:ahLst/>
            <a:cxnLst/>
            <a:rect l="l" t="t" r="r" b="b"/>
            <a:pathLst>
              <a:path w="5573177" h="4695402">
                <a:moveTo>
                  <a:pt x="0" y="0"/>
                </a:moveTo>
                <a:lnTo>
                  <a:pt x="5573178" y="0"/>
                </a:lnTo>
                <a:lnTo>
                  <a:pt x="5573178" y="4695402"/>
                </a:lnTo>
                <a:lnTo>
                  <a:pt x="0" y="469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spc="57" dirty="0">
                <a:solidFill>
                  <a:srgbClr val="263D29"/>
                </a:solidFill>
                <a:latin typeface="Calibri" panose="020F0502020204030204" pitchFamily="34" charset="0"/>
                <a:ea typeface="Agrandir"/>
                <a:cs typeface="Calibri" panose="020F0502020204030204" pitchFamily="34" charset="0"/>
                <a:sym typeface="Agrandir"/>
                <a:rtl/>
              </a:rPr>
              <a:t>عثمان بن عفان رضي الله عنه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أبو بكر الصديق رضي الله عنه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عمر بن خطاب رضي الله عنه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علي بن أبي طالب كرم الله وجهه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971550"/>
            <a:ext cx="12840235" cy="26300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6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 أوّلُ مَنْ جمعَ القرآنَ في مُصحفٍ، هو: ..................</a:t>
            </a:r>
          </a:p>
          <a:p>
            <a:pPr marL="0" marR="0" lvl="0" indent="0" algn="ctr" defTabSz="914400" rtl="0" eaLnBrk="1" fontAlgn="auto" latinLnBrk="0" hangingPunct="1">
              <a:lnSpc>
                <a:spcPts val="7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6360" y="5278003"/>
            <a:ext cx="5573177" cy="4695402"/>
          </a:xfrm>
          <a:custGeom>
            <a:avLst/>
            <a:gdLst/>
            <a:ahLst/>
            <a:cxnLst/>
            <a:rect l="l" t="t" r="r" b="b"/>
            <a:pathLst>
              <a:path w="5573177" h="4695402">
                <a:moveTo>
                  <a:pt x="0" y="0"/>
                </a:moveTo>
                <a:lnTo>
                  <a:pt x="5573178" y="0"/>
                </a:lnTo>
                <a:lnTo>
                  <a:pt x="5573178" y="4695402"/>
                </a:lnTo>
                <a:lnTo>
                  <a:pt x="0" y="469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spc="57" dirty="0">
                <a:solidFill>
                  <a:srgbClr val="263D29"/>
                </a:solidFill>
                <a:latin typeface="Calibri" panose="020F0502020204030204" pitchFamily="34" charset="0"/>
                <a:ea typeface="Agrandir"/>
                <a:cs typeface="Calibri" panose="020F0502020204030204" pitchFamily="34" charset="0"/>
                <a:sym typeface="Agrandir"/>
                <a:rtl/>
              </a:rPr>
              <a:t>عثمان بن عفان رضي الله عنه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أبو بكر الصديق رضي الله عنه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عمر بن خطاب رضي الله عنه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علي بن أبي طالب كرم الله وجهه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971550"/>
            <a:ext cx="12840235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6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أوّلُ مَنْ جمعَ القرآنَ في مُصحفٍ، هو: ..................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038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38161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24161" y="4435328"/>
            <a:ext cx="7373515" cy="5567003"/>
          </a:xfrm>
          <a:custGeom>
            <a:avLst/>
            <a:gdLst/>
            <a:ahLst/>
            <a:cxnLst/>
            <a:rect l="l" t="t" r="r" b="b"/>
            <a:pathLst>
              <a:path w="7373515" h="5567003">
                <a:moveTo>
                  <a:pt x="0" y="0"/>
                </a:moveTo>
                <a:lnTo>
                  <a:pt x="7373515" y="0"/>
                </a:lnTo>
                <a:lnTo>
                  <a:pt x="7373515" y="5567003"/>
                </a:lnTo>
                <a:lnTo>
                  <a:pt x="0" y="5567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الرحمن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يس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التغابن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الحديد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0057704" cy="250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7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يُطْلَق عليها "عروس القرآن"؟</a:t>
            </a:r>
          </a:p>
          <a:p>
            <a:pPr marL="0" marR="0" lvl="0" indent="0" algn="r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038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38161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24161" y="4435328"/>
            <a:ext cx="7373515" cy="5567003"/>
          </a:xfrm>
          <a:custGeom>
            <a:avLst/>
            <a:gdLst/>
            <a:ahLst/>
            <a:cxnLst/>
            <a:rect l="l" t="t" r="r" b="b"/>
            <a:pathLst>
              <a:path w="7373515" h="5567003">
                <a:moveTo>
                  <a:pt x="0" y="0"/>
                </a:moveTo>
                <a:lnTo>
                  <a:pt x="7373515" y="0"/>
                </a:lnTo>
                <a:lnTo>
                  <a:pt x="7373515" y="5567003"/>
                </a:lnTo>
                <a:lnTo>
                  <a:pt x="0" y="5567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الرحمن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يس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الإخلاص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الحديد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9997545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7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يُطْلَق عليها "عروس القرآن"؟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3117" y="4774028"/>
            <a:ext cx="7694052" cy="5512972"/>
          </a:xfrm>
          <a:custGeom>
            <a:avLst/>
            <a:gdLst/>
            <a:ahLst/>
            <a:cxnLst/>
            <a:rect l="l" t="t" r="r" b="b"/>
            <a:pathLst>
              <a:path w="7694052" h="5512972">
                <a:moveTo>
                  <a:pt x="0" y="0"/>
                </a:moveTo>
                <a:lnTo>
                  <a:pt x="7694052" y="0"/>
                </a:lnTo>
                <a:lnTo>
                  <a:pt x="7694052" y="5512972"/>
                </a:lnTo>
                <a:lnTo>
                  <a:pt x="0" y="5512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2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TextBox 27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11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مرة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7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12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مرة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6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31" name="TextBox 31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0200599" cy="250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8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كم مرّةً ذُكرتْ كلمةُ "إبليس" في القرآنِ الكريمِ؟</a:t>
            </a:r>
          </a:p>
          <a:p>
            <a:pPr marL="0" marR="0" lvl="0" indent="0" algn="l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3117" y="4774028"/>
            <a:ext cx="7694052" cy="5512972"/>
          </a:xfrm>
          <a:custGeom>
            <a:avLst/>
            <a:gdLst/>
            <a:ahLst/>
            <a:cxnLst/>
            <a:rect l="l" t="t" r="r" b="b"/>
            <a:pathLst>
              <a:path w="7694052" h="5512972">
                <a:moveTo>
                  <a:pt x="0" y="0"/>
                </a:moveTo>
                <a:lnTo>
                  <a:pt x="7694052" y="0"/>
                </a:lnTo>
                <a:lnTo>
                  <a:pt x="7694052" y="5512972"/>
                </a:lnTo>
                <a:lnTo>
                  <a:pt x="0" y="5512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2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TextBox 27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11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مرة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7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12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مرة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6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31" name="TextBox 31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0200599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ا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8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كم مرّةً ذُكرتْ كلمةُ "إبليس" في القرآنِ الكريمِ؟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77872" y="9641896"/>
            <a:ext cx="5944602" cy="465730"/>
            <a:chOff x="0" y="0"/>
            <a:chExt cx="7926136" cy="62097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963068" cy="620973"/>
              <a:chOff x="0" y="0"/>
              <a:chExt cx="1065206" cy="1669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963068" y="0"/>
              <a:ext cx="3963068" cy="620973"/>
              <a:chOff x="0" y="0"/>
              <a:chExt cx="1065206" cy="16690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</p:grp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53140" y="4359862"/>
            <a:ext cx="7594066" cy="5600624"/>
          </a:xfrm>
          <a:custGeom>
            <a:avLst/>
            <a:gdLst/>
            <a:ahLst/>
            <a:cxnLst/>
            <a:rect l="l" t="t" r="r" b="b"/>
            <a:pathLst>
              <a:path w="7594066" h="5600624">
                <a:moveTo>
                  <a:pt x="0" y="0"/>
                </a:moveTo>
                <a:lnTo>
                  <a:pt x="7594065" y="0"/>
                </a:lnTo>
                <a:lnTo>
                  <a:pt x="7594065" y="5600624"/>
                </a:lnTo>
                <a:lnTo>
                  <a:pt x="0" y="56006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4" name="TextBox 34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ثالث سورة نزلت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آخر سورة نزلت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ثاني سورة نزلت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أول سورة نزلت</a:t>
            </a:r>
          </a:p>
        </p:txBody>
      </p:sp>
      <p:sp>
        <p:nvSpPr>
          <p:cNvPr id="38" name="TextBox 38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9885785" cy="250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9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ترتيبُ نزولِ </a:t>
            </a:r>
          </a:p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سورةِ العلق؟</a:t>
            </a:r>
          </a:p>
          <a:p>
            <a:pPr marL="0" marR="0" lvl="0" indent="0" algn="l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77872" y="9641896"/>
            <a:ext cx="5944602" cy="465730"/>
            <a:chOff x="0" y="0"/>
            <a:chExt cx="7926136" cy="62097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963068" cy="620973"/>
              <a:chOff x="0" y="0"/>
              <a:chExt cx="1065206" cy="1669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963068" y="0"/>
              <a:ext cx="3963068" cy="620973"/>
              <a:chOff x="0" y="0"/>
              <a:chExt cx="1065206" cy="16690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</p:grp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53140" y="4359862"/>
            <a:ext cx="7594066" cy="5600624"/>
          </a:xfrm>
          <a:custGeom>
            <a:avLst/>
            <a:gdLst/>
            <a:ahLst/>
            <a:cxnLst/>
            <a:rect l="l" t="t" r="r" b="b"/>
            <a:pathLst>
              <a:path w="7594066" h="5600624">
                <a:moveTo>
                  <a:pt x="0" y="0"/>
                </a:moveTo>
                <a:lnTo>
                  <a:pt x="7594065" y="0"/>
                </a:lnTo>
                <a:lnTo>
                  <a:pt x="7594065" y="5600624"/>
                </a:lnTo>
                <a:lnTo>
                  <a:pt x="0" y="56006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4" name="TextBox 34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ثالث سورة نزلت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آخر سورة نزلت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ثاني سورة نزلت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أول سورة نزلت</a:t>
            </a:r>
          </a:p>
        </p:txBody>
      </p:sp>
      <p:sp>
        <p:nvSpPr>
          <p:cNvPr id="38" name="TextBox 38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9885785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9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ترتيبُ نزولِ </a:t>
            </a:r>
          </a:p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سورةِ العلق؟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094410" y="4787588"/>
            <a:ext cx="6454675" cy="5252492"/>
          </a:xfrm>
          <a:custGeom>
            <a:avLst/>
            <a:gdLst/>
            <a:ahLst/>
            <a:cxnLst/>
            <a:rect l="l" t="t" r="r" b="b"/>
            <a:pathLst>
              <a:path w="6454675" h="5252492">
                <a:moveTo>
                  <a:pt x="6454676" y="0"/>
                </a:moveTo>
                <a:lnTo>
                  <a:pt x="0" y="0"/>
                </a:lnTo>
                <a:lnTo>
                  <a:pt x="0" y="5252492"/>
                </a:lnTo>
                <a:lnTo>
                  <a:pt x="6454676" y="5252492"/>
                </a:lnTo>
                <a:lnTo>
                  <a:pt x="645467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التين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المرسلات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الفتح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العلق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1059339" cy="250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10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ذُكرتْ فيها بيعةُ الرضوان؟</a:t>
            </a:r>
          </a:p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575" y="5888578"/>
            <a:ext cx="5967515" cy="4535818"/>
          </a:xfrm>
          <a:custGeom>
            <a:avLst/>
            <a:gdLst/>
            <a:ahLst/>
            <a:cxnLst/>
            <a:rect l="l" t="t" r="r" b="b"/>
            <a:pathLst>
              <a:path w="5967515" h="4535818">
                <a:moveTo>
                  <a:pt x="0" y="0"/>
                </a:moveTo>
                <a:lnTo>
                  <a:pt x="5967514" y="0"/>
                </a:lnTo>
                <a:lnTo>
                  <a:pt x="5967514" y="4535818"/>
                </a:lnTo>
                <a:lnTo>
                  <a:pt x="0" y="45358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94911" y="5888578"/>
            <a:ext cx="5967515" cy="4535818"/>
          </a:xfrm>
          <a:custGeom>
            <a:avLst/>
            <a:gdLst/>
            <a:ahLst/>
            <a:cxnLst/>
            <a:rect l="l" t="t" r="r" b="b"/>
            <a:pathLst>
              <a:path w="5967515" h="4535818">
                <a:moveTo>
                  <a:pt x="0" y="0"/>
                </a:moveTo>
                <a:lnTo>
                  <a:pt x="5967514" y="0"/>
                </a:lnTo>
                <a:lnTo>
                  <a:pt x="5967514" y="4535818"/>
                </a:lnTo>
                <a:lnTo>
                  <a:pt x="0" y="45358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1029" y="5939457"/>
            <a:ext cx="6562274" cy="2068322"/>
          </a:xfrm>
          <a:custGeom>
            <a:avLst/>
            <a:gdLst/>
            <a:ahLst/>
            <a:cxnLst/>
            <a:rect l="l" t="t" r="r" b="b"/>
            <a:pathLst>
              <a:path w="2351771" h="741240">
                <a:moveTo>
                  <a:pt x="43651" y="0"/>
                </a:moveTo>
                <a:lnTo>
                  <a:pt x="2308120" y="0"/>
                </a:lnTo>
                <a:cubicBezTo>
                  <a:pt x="2332227" y="0"/>
                  <a:pt x="2351771" y="19543"/>
                  <a:pt x="2351771" y="43651"/>
                </a:cubicBezTo>
                <a:lnTo>
                  <a:pt x="2351771" y="697589"/>
                </a:lnTo>
                <a:cubicBezTo>
                  <a:pt x="2351771" y="721697"/>
                  <a:pt x="2332227" y="741240"/>
                  <a:pt x="2308120" y="741240"/>
                </a:cubicBezTo>
                <a:lnTo>
                  <a:pt x="43651" y="741240"/>
                </a:lnTo>
                <a:cubicBezTo>
                  <a:pt x="19543" y="741240"/>
                  <a:pt x="0" y="721697"/>
                  <a:pt x="0" y="697589"/>
                </a:cubicBezTo>
                <a:lnTo>
                  <a:pt x="0" y="43651"/>
                </a:lnTo>
                <a:cubicBezTo>
                  <a:pt x="0" y="19543"/>
                  <a:pt x="19543" y="0"/>
                  <a:pt x="43651" y="0"/>
                </a:cubicBezTo>
                <a:close/>
              </a:path>
            </a:pathLst>
          </a:custGeom>
          <a:solidFill>
            <a:srgbClr val="FFFFFF">
              <a:alpha val="49804"/>
            </a:srgbClr>
          </a:solidFill>
        </p:spPr>
        <p:txBody>
          <a:bodyPr/>
          <a:lstStyle/>
          <a:p>
            <a:endParaRPr lang="he-IL"/>
          </a:p>
        </p:txBody>
      </p:sp>
      <p:sp>
        <p:nvSpPr>
          <p:cNvPr id="18" name="TextBox 18"/>
          <p:cNvSpPr txBox="1"/>
          <p:nvPr/>
        </p:nvSpPr>
        <p:spPr>
          <a:xfrm>
            <a:off x="6261029" y="4397926"/>
            <a:ext cx="6562274" cy="36098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14560"/>
              </a:lnSpc>
            </a:pPr>
            <a:r>
              <a:rPr lang="ar-EG" sz="8000" b="1" dirty="0">
                <a:solidFill>
                  <a:srgbClr val="000000">
                    <a:alpha val="49804"/>
                  </a:srgbClr>
                </a:solidFill>
                <a:latin typeface="Poppins Medium"/>
                <a:ea typeface="Poppins Medium"/>
                <a:cs typeface="Poppins Medium"/>
                <a:sym typeface="Poppins Medium"/>
                <a:rtl/>
              </a:rPr>
              <a:t>هيّا بِنا...</a:t>
            </a:r>
          </a:p>
        </p:txBody>
      </p:sp>
      <p:sp>
        <p:nvSpPr>
          <p:cNvPr id="15" name="TextBox 15"/>
          <p:cNvSpPr txBox="1">
            <a:spLocks noGrp="1"/>
          </p:cNvSpPr>
          <p:nvPr>
            <p:ph type="title" idx="4294967295"/>
          </p:nvPr>
        </p:nvSpPr>
        <p:spPr>
          <a:xfrm>
            <a:off x="2279103" y="3748407"/>
            <a:ext cx="13729794" cy="15915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22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2351" b="0" i="0" u="none" strike="noStrike" kern="1200" cap="none" spc="370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  <a:rtl/>
              </a:rPr>
              <a:t>هل أنت مُسْتَعِدّ/ة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8001" y="-923947"/>
            <a:ext cx="897562" cy="3839837"/>
          </a:xfrm>
          <a:custGeom>
            <a:avLst/>
            <a:gdLst/>
            <a:ahLst/>
            <a:cxnLst/>
            <a:rect l="l" t="t" r="r" b="b"/>
            <a:pathLst>
              <a:path w="897562" h="3839837">
                <a:moveTo>
                  <a:pt x="0" y="0"/>
                </a:moveTo>
                <a:lnTo>
                  <a:pt x="897562" y="0"/>
                </a:lnTo>
                <a:lnTo>
                  <a:pt x="897562" y="3839837"/>
                </a:lnTo>
                <a:lnTo>
                  <a:pt x="0" y="38398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122437" y="-923947"/>
            <a:ext cx="897562" cy="3839837"/>
          </a:xfrm>
          <a:custGeom>
            <a:avLst/>
            <a:gdLst/>
            <a:ahLst/>
            <a:cxnLst/>
            <a:rect l="l" t="t" r="r" b="b"/>
            <a:pathLst>
              <a:path w="897562" h="3839837">
                <a:moveTo>
                  <a:pt x="897562" y="0"/>
                </a:moveTo>
                <a:lnTo>
                  <a:pt x="0" y="0"/>
                </a:lnTo>
                <a:lnTo>
                  <a:pt x="0" y="3839837"/>
                </a:lnTo>
                <a:lnTo>
                  <a:pt x="897562" y="3839837"/>
                </a:lnTo>
                <a:lnTo>
                  <a:pt x="897562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7660" y="0"/>
            <a:ext cx="897562" cy="3839837"/>
          </a:xfrm>
          <a:custGeom>
            <a:avLst/>
            <a:gdLst/>
            <a:ahLst/>
            <a:cxnLst/>
            <a:rect l="l" t="t" r="r" b="b"/>
            <a:pathLst>
              <a:path w="897562" h="3839837">
                <a:moveTo>
                  <a:pt x="0" y="0"/>
                </a:moveTo>
                <a:lnTo>
                  <a:pt x="897562" y="0"/>
                </a:lnTo>
                <a:lnTo>
                  <a:pt x="897562" y="3839837"/>
                </a:lnTo>
                <a:lnTo>
                  <a:pt x="0" y="38398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1519548"/>
            <a:ext cx="2792685" cy="2792685"/>
          </a:xfrm>
          <a:custGeom>
            <a:avLst/>
            <a:gdLst/>
            <a:ahLst/>
            <a:cxnLst/>
            <a:rect l="l" t="t" r="r" b="b"/>
            <a:pathLst>
              <a:path w="2792685" h="2792685">
                <a:moveTo>
                  <a:pt x="0" y="0"/>
                </a:moveTo>
                <a:lnTo>
                  <a:pt x="2792685" y="0"/>
                </a:lnTo>
                <a:lnTo>
                  <a:pt x="2792685" y="2792685"/>
                </a:lnTo>
                <a:lnTo>
                  <a:pt x="0" y="27926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6702778" y="0"/>
            <a:ext cx="897562" cy="3839837"/>
          </a:xfrm>
          <a:custGeom>
            <a:avLst/>
            <a:gdLst/>
            <a:ahLst/>
            <a:cxnLst/>
            <a:rect l="l" t="t" r="r" b="b"/>
            <a:pathLst>
              <a:path w="897562" h="3839837">
                <a:moveTo>
                  <a:pt x="897562" y="0"/>
                </a:moveTo>
                <a:lnTo>
                  <a:pt x="0" y="0"/>
                </a:lnTo>
                <a:lnTo>
                  <a:pt x="0" y="3839837"/>
                </a:lnTo>
                <a:lnTo>
                  <a:pt x="897562" y="3839837"/>
                </a:lnTo>
                <a:lnTo>
                  <a:pt x="897562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801184" y="1519548"/>
            <a:ext cx="2792685" cy="2792685"/>
          </a:xfrm>
          <a:custGeom>
            <a:avLst/>
            <a:gdLst/>
            <a:ahLst/>
            <a:cxnLst/>
            <a:rect l="l" t="t" r="r" b="b"/>
            <a:pathLst>
              <a:path w="2792685" h="2792685">
                <a:moveTo>
                  <a:pt x="2792685" y="0"/>
                </a:moveTo>
                <a:lnTo>
                  <a:pt x="0" y="0"/>
                </a:lnTo>
                <a:lnTo>
                  <a:pt x="0" y="2792685"/>
                </a:lnTo>
                <a:lnTo>
                  <a:pt x="2792685" y="2792685"/>
                </a:lnTo>
                <a:lnTo>
                  <a:pt x="2792685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8430" y="729451"/>
            <a:ext cx="2380935" cy="2380935"/>
          </a:xfrm>
          <a:custGeom>
            <a:avLst/>
            <a:gdLst/>
            <a:ahLst/>
            <a:cxnLst/>
            <a:rect l="l" t="t" r="r" b="b"/>
            <a:pathLst>
              <a:path w="2380935" h="2380935">
                <a:moveTo>
                  <a:pt x="0" y="0"/>
                </a:moveTo>
                <a:lnTo>
                  <a:pt x="2380935" y="0"/>
                </a:lnTo>
                <a:lnTo>
                  <a:pt x="2380935" y="2380935"/>
                </a:lnTo>
                <a:lnTo>
                  <a:pt x="0" y="23809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418635" y="729451"/>
            <a:ext cx="2380935" cy="2380935"/>
          </a:xfrm>
          <a:custGeom>
            <a:avLst/>
            <a:gdLst/>
            <a:ahLst/>
            <a:cxnLst/>
            <a:rect l="l" t="t" r="r" b="b"/>
            <a:pathLst>
              <a:path w="2380935" h="2380935">
                <a:moveTo>
                  <a:pt x="2380935" y="0"/>
                </a:moveTo>
                <a:lnTo>
                  <a:pt x="0" y="0"/>
                </a:lnTo>
                <a:lnTo>
                  <a:pt x="0" y="2380935"/>
                </a:lnTo>
                <a:lnTo>
                  <a:pt x="2380935" y="2380935"/>
                </a:lnTo>
                <a:lnTo>
                  <a:pt x="2380935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Freeform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84001" y="4235886"/>
            <a:ext cx="2622779" cy="2645931"/>
          </a:xfrm>
          <a:custGeom>
            <a:avLst/>
            <a:gdLst/>
            <a:ahLst/>
            <a:cxnLst/>
            <a:rect l="l" t="t" r="r" b="b"/>
            <a:pathLst>
              <a:path w="2622779" h="2645931">
                <a:moveTo>
                  <a:pt x="0" y="0"/>
                </a:moveTo>
                <a:lnTo>
                  <a:pt x="2622779" y="0"/>
                </a:lnTo>
                <a:lnTo>
                  <a:pt x="2622779" y="2645931"/>
                </a:lnTo>
                <a:lnTo>
                  <a:pt x="0" y="26459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8" name="Freeform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49222" y="4235886"/>
            <a:ext cx="2622779" cy="2645931"/>
          </a:xfrm>
          <a:custGeom>
            <a:avLst/>
            <a:gdLst/>
            <a:ahLst/>
            <a:cxnLst/>
            <a:rect l="l" t="t" r="r" b="b"/>
            <a:pathLst>
              <a:path w="2622779" h="2645931">
                <a:moveTo>
                  <a:pt x="0" y="0"/>
                </a:moveTo>
                <a:lnTo>
                  <a:pt x="2622779" y="0"/>
                </a:lnTo>
                <a:lnTo>
                  <a:pt x="2622779" y="2645931"/>
                </a:lnTo>
                <a:lnTo>
                  <a:pt x="0" y="26459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9" name="Freeform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49153" y="1131365"/>
            <a:ext cx="3589694" cy="969217"/>
          </a:xfrm>
          <a:custGeom>
            <a:avLst/>
            <a:gdLst/>
            <a:ahLst/>
            <a:cxnLst/>
            <a:rect l="l" t="t" r="r" b="b"/>
            <a:pathLst>
              <a:path w="3589694" h="969217">
                <a:moveTo>
                  <a:pt x="0" y="0"/>
                </a:moveTo>
                <a:lnTo>
                  <a:pt x="3589694" y="0"/>
                </a:lnTo>
                <a:lnTo>
                  <a:pt x="3589694" y="969217"/>
                </a:lnTo>
                <a:lnTo>
                  <a:pt x="0" y="9692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094410" y="4787588"/>
            <a:ext cx="6454675" cy="5252492"/>
          </a:xfrm>
          <a:custGeom>
            <a:avLst/>
            <a:gdLst/>
            <a:ahLst/>
            <a:cxnLst/>
            <a:rect l="l" t="t" r="r" b="b"/>
            <a:pathLst>
              <a:path w="6454675" h="5252492">
                <a:moveTo>
                  <a:pt x="6454676" y="0"/>
                </a:moveTo>
                <a:lnTo>
                  <a:pt x="0" y="0"/>
                </a:lnTo>
                <a:lnTo>
                  <a:pt x="0" y="5252492"/>
                </a:lnTo>
                <a:lnTo>
                  <a:pt x="6454676" y="5252492"/>
                </a:lnTo>
                <a:lnTo>
                  <a:pt x="645467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التين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المرسلات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الفتح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العلق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1972334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10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ذُكرتْ فيها </a:t>
            </a:r>
          </a:p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بيعةُ الرضوان؟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6360" y="5278003"/>
            <a:ext cx="5573177" cy="4695402"/>
          </a:xfrm>
          <a:custGeom>
            <a:avLst/>
            <a:gdLst/>
            <a:ahLst/>
            <a:cxnLst/>
            <a:rect l="l" t="t" r="r" b="b"/>
            <a:pathLst>
              <a:path w="5573177" h="4695402">
                <a:moveTo>
                  <a:pt x="0" y="0"/>
                </a:moveTo>
                <a:lnTo>
                  <a:pt x="5573178" y="0"/>
                </a:lnTo>
                <a:lnTo>
                  <a:pt x="5573178" y="4695402"/>
                </a:lnTo>
                <a:lnTo>
                  <a:pt x="0" y="469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spc="57" dirty="0">
                <a:solidFill>
                  <a:srgbClr val="263D29"/>
                </a:solidFill>
                <a:latin typeface="Calibri" panose="020F0502020204030204" pitchFamily="34" charset="0"/>
                <a:ea typeface="Agrandir"/>
                <a:cs typeface="Calibri" panose="020F0502020204030204" pitchFamily="34" charset="0"/>
                <a:sym typeface="Agrandir"/>
                <a:rtl/>
              </a:rPr>
              <a:t>سورة الأعراف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النجم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الشمس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الأنفال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971550"/>
            <a:ext cx="12840235" cy="26300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11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سُمّيتْ باسمِ </a:t>
            </a:r>
          </a:p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ملكٍ منْ ملوكِ الحبشةِ؟</a:t>
            </a:r>
          </a:p>
          <a:p>
            <a:pPr marL="0" marR="0" lvl="0" indent="0" algn="ctr" defTabSz="914400" rtl="0" eaLnBrk="1" fontAlgn="auto" latinLnBrk="0" hangingPunct="1">
              <a:lnSpc>
                <a:spcPts val="7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6360" y="5278003"/>
            <a:ext cx="5573177" cy="4695402"/>
          </a:xfrm>
          <a:custGeom>
            <a:avLst/>
            <a:gdLst/>
            <a:ahLst/>
            <a:cxnLst/>
            <a:rect l="l" t="t" r="r" b="b"/>
            <a:pathLst>
              <a:path w="5573177" h="4695402">
                <a:moveTo>
                  <a:pt x="0" y="0"/>
                </a:moveTo>
                <a:lnTo>
                  <a:pt x="5573178" y="0"/>
                </a:lnTo>
                <a:lnTo>
                  <a:pt x="5573178" y="4695402"/>
                </a:lnTo>
                <a:lnTo>
                  <a:pt x="0" y="469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spc="57" dirty="0">
                <a:solidFill>
                  <a:srgbClr val="263D29"/>
                </a:solidFill>
                <a:latin typeface="Calibri" panose="020F0502020204030204" pitchFamily="34" charset="0"/>
                <a:ea typeface="Agrandir"/>
                <a:cs typeface="Calibri" panose="020F0502020204030204" pitchFamily="34" charset="0"/>
                <a:sym typeface="Agrandir"/>
                <a:rtl/>
              </a:rPr>
              <a:t>سورة الأعراف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النجم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الشمس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الأنفال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971550"/>
            <a:ext cx="12840235" cy="250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11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سُمّيتْ باسمِ </a:t>
            </a:r>
          </a:p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ملكٍ منْ ملوكِ الحبشةِ؟</a:t>
            </a:r>
          </a:p>
          <a:p>
            <a:pPr marL="0" marR="0" lvl="0" indent="0" algn="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038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38161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24161" y="4435328"/>
            <a:ext cx="7373515" cy="5567003"/>
          </a:xfrm>
          <a:custGeom>
            <a:avLst/>
            <a:gdLst/>
            <a:ahLst/>
            <a:cxnLst/>
            <a:rect l="l" t="t" r="r" b="b"/>
            <a:pathLst>
              <a:path w="7373515" h="5567003">
                <a:moveTo>
                  <a:pt x="0" y="0"/>
                </a:moveTo>
                <a:lnTo>
                  <a:pt x="7373515" y="0"/>
                </a:lnTo>
                <a:lnTo>
                  <a:pt x="7373515" y="5567003"/>
                </a:lnTo>
                <a:lnTo>
                  <a:pt x="0" y="5567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4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5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6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مرة واحدة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0057704" cy="250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12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كمْ مرّةً ذُكرَ اسم النبيِّ محمّد ﷺ في القرآن؟</a:t>
            </a:r>
          </a:p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038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38161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24161" y="4435328"/>
            <a:ext cx="7373515" cy="5567003"/>
          </a:xfrm>
          <a:custGeom>
            <a:avLst/>
            <a:gdLst/>
            <a:ahLst/>
            <a:cxnLst/>
            <a:rect l="l" t="t" r="r" b="b"/>
            <a:pathLst>
              <a:path w="7373515" h="5567003">
                <a:moveTo>
                  <a:pt x="0" y="0"/>
                </a:moveTo>
                <a:lnTo>
                  <a:pt x="7373515" y="0"/>
                </a:lnTo>
                <a:lnTo>
                  <a:pt x="7373515" y="5567003"/>
                </a:lnTo>
                <a:lnTo>
                  <a:pt x="0" y="5567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4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5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6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مرة واحدة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9997545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12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كمْ مرّةً ذُكرَ اسم النبيِّ محمّد ﷺ في القرآن؟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3117" y="4774028"/>
            <a:ext cx="7694052" cy="5512972"/>
          </a:xfrm>
          <a:custGeom>
            <a:avLst/>
            <a:gdLst/>
            <a:ahLst/>
            <a:cxnLst/>
            <a:rect l="l" t="t" r="r" b="b"/>
            <a:pathLst>
              <a:path w="7694052" h="5512972">
                <a:moveTo>
                  <a:pt x="0" y="0"/>
                </a:moveTo>
                <a:lnTo>
                  <a:pt x="7694052" y="0"/>
                </a:lnTo>
                <a:lnTo>
                  <a:pt x="7694052" y="5512972"/>
                </a:lnTo>
                <a:lnTo>
                  <a:pt x="0" y="5512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2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TextBox 27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المطففين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النور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مريم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الإسراء</a:t>
            </a:r>
          </a:p>
        </p:txBody>
      </p:sp>
      <p:sp>
        <p:nvSpPr>
          <p:cNvPr id="31" name="TextBox 31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0200599" cy="250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13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تنتهي بكلمة "سجين"؟</a:t>
            </a:r>
          </a:p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3117" y="4774028"/>
            <a:ext cx="7694052" cy="5512972"/>
          </a:xfrm>
          <a:custGeom>
            <a:avLst/>
            <a:gdLst/>
            <a:ahLst/>
            <a:cxnLst/>
            <a:rect l="l" t="t" r="r" b="b"/>
            <a:pathLst>
              <a:path w="7694052" h="5512972">
                <a:moveTo>
                  <a:pt x="0" y="0"/>
                </a:moveTo>
                <a:lnTo>
                  <a:pt x="7694052" y="0"/>
                </a:lnTo>
                <a:lnTo>
                  <a:pt x="7694052" y="5512972"/>
                </a:lnTo>
                <a:lnTo>
                  <a:pt x="0" y="5512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2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TextBox 27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المطففين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النور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مريم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الإسراء</a:t>
            </a:r>
          </a:p>
        </p:txBody>
      </p:sp>
      <p:sp>
        <p:nvSpPr>
          <p:cNvPr id="31" name="TextBox 31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0200599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13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تنتهي بكلمة "سجين"؟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77872" y="9641896"/>
            <a:ext cx="5944602" cy="465730"/>
            <a:chOff x="0" y="0"/>
            <a:chExt cx="7926136" cy="62097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963068" cy="620973"/>
              <a:chOff x="0" y="0"/>
              <a:chExt cx="1065206" cy="1669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963068" y="0"/>
              <a:ext cx="3963068" cy="620973"/>
              <a:chOff x="0" y="0"/>
              <a:chExt cx="1065206" cy="16690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</p:grp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53140" y="4359862"/>
            <a:ext cx="7594066" cy="5600624"/>
          </a:xfrm>
          <a:custGeom>
            <a:avLst/>
            <a:gdLst/>
            <a:ahLst/>
            <a:cxnLst/>
            <a:rect l="l" t="t" r="r" b="b"/>
            <a:pathLst>
              <a:path w="7594066" h="5600624">
                <a:moveTo>
                  <a:pt x="0" y="0"/>
                </a:moveTo>
                <a:lnTo>
                  <a:pt x="7594065" y="0"/>
                </a:lnTo>
                <a:lnTo>
                  <a:pt x="7594065" y="5600624"/>
                </a:lnTo>
                <a:lnTo>
                  <a:pt x="0" y="56006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4" name="TextBox 34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يس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طه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الحديد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البقرة</a:t>
            </a:r>
          </a:p>
        </p:txBody>
      </p:sp>
      <p:sp>
        <p:nvSpPr>
          <p:cNvPr id="38" name="TextBox 38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9885785" cy="250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14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ذُكرتْ فيها قصّةُ هاروت وماروت؟</a:t>
            </a:r>
          </a:p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77872" y="9641896"/>
            <a:ext cx="5944602" cy="465730"/>
            <a:chOff x="0" y="0"/>
            <a:chExt cx="7926136" cy="62097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963068" cy="620973"/>
              <a:chOff x="0" y="0"/>
              <a:chExt cx="1065206" cy="1669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963068" y="0"/>
              <a:ext cx="3963068" cy="620973"/>
              <a:chOff x="0" y="0"/>
              <a:chExt cx="1065206" cy="16690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</p:grp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53140" y="4359862"/>
            <a:ext cx="7594066" cy="5600624"/>
          </a:xfrm>
          <a:custGeom>
            <a:avLst/>
            <a:gdLst/>
            <a:ahLst/>
            <a:cxnLst/>
            <a:rect l="l" t="t" r="r" b="b"/>
            <a:pathLst>
              <a:path w="7594066" h="5600624">
                <a:moveTo>
                  <a:pt x="0" y="0"/>
                </a:moveTo>
                <a:lnTo>
                  <a:pt x="7594065" y="0"/>
                </a:lnTo>
                <a:lnTo>
                  <a:pt x="7594065" y="5600624"/>
                </a:lnTo>
                <a:lnTo>
                  <a:pt x="0" y="56006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4" name="TextBox 34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يس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طه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الحديد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البقرة</a:t>
            </a:r>
          </a:p>
        </p:txBody>
      </p:sp>
      <p:sp>
        <p:nvSpPr>
          <p:cNvPr id="38" name="TextBox 38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9885785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14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ذُكرتْ فيها قصّةُ هاروت وماروت؟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094410" y="4787588"/>
            <a:ext cx="6454675" cy="5252492"/>
          </a:xfrm>
          <a:custGeom>
            <a:avLst/>
            <a:gdLst/>
            <a:ahLst/>
            <a:cxnLst/>
            <a:rect l="l" t="t" r="r" b="b"/>
            <a:pathLst>
              <a:path w="6454675" h="5252492">
                <a:moveTo>
                  <a:pt x="6454676" y="0"/>
                </a:moveTo>
                <a:lnTo>
                  <a:pt x="0" y="0"/>
                </a:lnTo>
                <a:lnTo>
                  <a:pt x="0" y="5252492"/>
                </a:lnTo>
                <a:lnTo>
                  <a:pt x="6454676" y="5252492"/>
                </a:lnTo>
                <a:lnTo>
                  <a:pt x="645467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</a:t>
            </a: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27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25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سورة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31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سورة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</a:t>
            </a: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29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سورة 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8437060" cy="333424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15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عددُ السورِ التي تبدأُ بحروفٍ مقطّعةٍ "حم عسق..."؟</a:t>
            </a:r>
          </a:p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6360" y="5278003"/>
            <a:ext cx="5573177" cy="4695402"/>
          </a:xfrm>
          <a:custGeom>
            <a:avLst/>
            <a:gdLst/>
            <a:ahLst/>
            <a:cxnLst/>
            <a:rect l="l" t="t" r="r" b="b"/>
            <a:pathLst>
              <a:path w="5573177" h="4695402">
                <a:moveTo>
                  <a:pt x="0" y="0"/>
                </a:moveTo>
                <a:lnTo>
                  <a:pt x="5573178" y="0"/>
                </a:lnTo>
                <a:lnTo>
                  <a:pt x="5573178" y="4695402"/>
                </a:lnTo>
                <a:lnTo>
                  <a:pt x="0" y="469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spc="57" dirty="0">
                <a:solidFill>
                  <a:srgbClr val="263D29"/>
                </a:solidFill>
                <a:latin typeface="Calibri" panose="020F0502020204030204" pitchFamily="34" charset="0"/>
                <a:ea typeface="Agrandir"/>
                <a:cs typeface="Calibri" panose="020F0502020204030204" pitchFamily="34" charset="0"/>
                <a:sym typeface="Agrandir"/>
                <a:rtl/>
              </a:rPr>
              <a:t>سورة الزلزلة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العاديات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الكوثر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الفاتحة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971550"/>
            <a:ext cx="12840235" cy="26300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 ما اسمُ السورةِ التي ورد فيها "العاديات ضبحًا"؟</a:t>
            </a:r>
          </a:p>
          <a:p>
            <a:pPr marL="0" marR="0" lvl="0" indent="0" algn="ctr" defTabSz="914400" rtl="0" eaLnBrk="1" fontAlgn="auto" latinLnBrk="0" hangingPunct="1">
              <a:lnSpc>
                <a:spcPts val="7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094410" y="4787588"/>
            <a:ext cx="6454675" cy="5252492"/>
          </a:xfrm>
          <a:custGeom>
            <a:avLst/>
            <a:gdLst/>
            <a:ahLst/>
            <a:cxnLst/>
            <a:rect l="l" t="t" r="r" b="b"/>
            <a:pathLst>
              <a:path w="6454675" h="5252492">
                <a:moveTo>
                  <a:pt x="6454676" y="0"/>
                </a:moveTo>
                <a:lnTo>
                  <a:pt x="0" y="0"/>
                </a:lnTo>
                <a:lnTo>
                  <a:pt x="0" y="5252492"/>
                </a:lnTo>
                <a:lnTo>
                  <a:pt x="6454676" y="5252492"/>
                </a:lnTo>
                <a:lnTo>
                  <a:pt x="645467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</a:t>
            </a: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27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25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سورة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31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سورة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</a:t>
            </a: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29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سورة 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6725900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15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)ما عددُ السورِ التي تبدأُ بحروفٍ مقطّعةٍ</a:t>
            </a:r>
            <a:r>
              <a:rPr kumimoji="0" lang="he-IL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"حم عسق..."؟</a:t>
            </a:r>
          </a:p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6360" y="5278003"/>
            <a:ext cx="5573177" cy="4695402"/>
          </a:xfrm>
          <a:custGeom>
            <a:avLst/>
            <a:gdLst/>
            <a:ahLst/>
            <a:cxnLst/>
            <a:rect l="l" t="t" r="r" b="b"/>
            <a:pathLst>
              <a:path w="5573177" h="4695402">
                <a:moveTo>
                  <a:pt x="0" y="0"/>
                </a:moveTo>
                <a:lnTo>
                  <a:pt x="5573178" y="0"/>
                </a:lnTo>
                <a:lnTo>
                  <a:pt x="5573178" y="4695402"/>
                </a:lnTo>
                <a:lnTo>
                  <a:pt x="0" y="469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spc="57" dirty="0">
                <a:solidFill>
                  <a:srgbClr val="263D29"/>
                </a:solidFill>
                <a:latin typeface="Calibri" panose="020F0502020204030204" pitchFamily="34" charset="0"/>
                <a:ea typeface="Agrandir"/>
                <a:cs typeface="Calibri" panose="020F0502020204030204" pitchFamily="34" charset="0"/>
                <a:sym typeface="Agrandir"/>
                <a:rtl/>
              </a:rPr>
              <a:t>سورة التوبة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البقرة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الفلق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الرحمن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971550"/>
            <a:ext cx="12840235" cy="26802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16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ذُكرتْ فيها قصّةُ بقرةِ بني إسرائيلَ؟</a:t>
            </a:r>
          </a:p>
          <a:p>
            <a:pPr marL="0" marR="0" lvl="0" indent="0" algn="ctr" defTabSz="914400" rtl="0" eaLnBrk="1" fontAlgn="auto" latinLnBrk="0" hangingPunct="1">
              <a:lnSpc>
                <a:spcPts val="7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313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6360" y="5278003"/>
            <a:ext cx="5573177" cy="4695402"/>
          </a:xfrm>
          <a:custGeom>
            <a:avLst/>
            <a:gdLst/>
            <a:ahLst/>
            <a:cxnLst/>
            <a:rect l="l" t="t" r="r" b="b"/>
            <a:pathLst>
              <a:path w="5573177" h="4695402">
                <a:moveTo>
                  <a:pt x="0" y="0"/>
                </a:moveTo>
                <a:lnTo>
                  <a:pt x="5573178" y="0"/>
                </a:lnTo>
                <a:lnTo>
                  <a:pt x="5573178" y="4695402"/>
                </a:lnTo>
                <a:lnTo>
                  <a:pt x="0" y="469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spc="57" dirty="0">
                <a:solidFill>
                  <a:srgbClr val="263D29"/>
                </a:solidFill>
                <a:latin typeface="Calibri" panose="020F0502020204030204" pitchFamily="34" charset="0"/>
                <a:ea typeface="Agrandir"/>
                <a:cs typeface="Calibri" panose="020F0502020204030204" pitchFamily="34" charset="0"/>
                <a:sym typeface="Agrandir"/>
                <a:rtl/>
              </a:rPr>
              <a:t>سورة التوبة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البقرة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الفلق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الرحمن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971550"/>
            <a:ext cx="12840235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16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ذُكرتْ فيها قصّةُ بقرةِ بني إسرائيلَ؟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038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38161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24161" y="4435328"/>
            <a:ext cx="7373515" cy="5567003"/>
          </a:xfrm>
          <a:custGeom>
            <a:avLst/>
            <a:gdLst/>
            <a:ahLst/>
            <a:cxnLst/>
            <a:rect l="l" t="t" r="r" b="b"/>
            <a:pathLst>
              <a:path w="7373515" h="5567003">
                <a:moveTo>
                  <a:pt x="0" y="0"/>
                </a:moveTo>
                <a:lnTo>
                  <a:pt x="7373515" y="0"/>
                </a:lnTo>
                <a:lnTo>
                  <a:pt x="7373515" y="5567003"/>
                </a:lnTo>
                <a:lnTo>
                  <a:pt x="0" y="5567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العلق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الفلق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النمل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السجدة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0057704" cy="250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17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تحتوي على سجدةٍ في آخرِ آيةٍ؟</a:t>
            </a:r>
          </a:p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038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38161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24161" y="4435328"/>
            <a:ext cx="7373515" cy="5567003"/>
          </a:xfrm>
          <a:custGeom>
            <a:avLst/>
            <a:gdLst/>
            <a:ahLst/>
            <a:cxnLst/>
            <a:rect l="l" t="t" r="r" b="b"/>
            <a:pathLst>
              <a:path w="7373515" h="5567003">
                <a:moveTo>
                  <a:pt x="0" y="0"/>
                </a:moveTo>
                <a:lnTo>
                  <a:pt x="7373515" y="0"/>
                </a:lnTo>
                <a:lnTo>
                  <a:pt x="7373515" y="5567003"/>
                </a:lnTo>
                <a:lnTo>
                  <a:pt x="0" y="5567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العلق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الفلق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النمل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السجدة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9997545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17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تحتوي على سجدةٍ في آخرِ آيةٍ؟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3117" y="4774028"/>
            <a:ext cx="7694052" cy="5512972"/>
          </a:xfrm>
          <a:custGeom>
            <a:avLst/>
            <a:gdLst/>
            <a:ahLst/>
            <a:cxnLst/>
            <a:rect l="l" t="t" r="r" b="b"/>
            <a:pathLst>
              <a:path w="7694052" h="5512972">
                <a:moveTo>
                  <a:pt x="0" y="0"/>
                </a:moveTo>
                <a:lnTo>
                  <a:pt x="7694052" y="0"/>
                </a:lnTo>
                <a:lnTo>
                  <a:pt x="7694052" y="5512972"/>
                </a:lnTo>
                <a:lnTo>
                  <a:pt x="0" y="5512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2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TextBox 27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16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15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مرة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17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مرة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20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مرة</a:t>
            </a:r>
          </a:p>
        </p:txBody>
      </p:sp>
      <p:sp>
        <p:nvSpPr>
          <p:cNvPr id="31" name="TextBox 31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0200599" cy="250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18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كم مرّةً ذُكرتْ كلمةُ "الرحمن" في سورةِ الرحمن؟</a:t>
            </a:r>
          </a:p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3117" y="4774028"/>
            <a:ext cx="7694052" cy="5512972"/>
          </a:xfrm>
          <a:custGeom>
            <a:avLst/>
            <a:gdLst/>
            <a:ahLst/>
            <a:cxnLst/>
            <a:rect l="l" t="t" r="r" b="b"/>
            <a:pathLst>
              <a:path w="7694052" h="5512972">
                <a:moveTo>
                  <a:pt x="0" y="0"/>
                </a:moveTo>
                <a:lnTo>
                  <a:pt x="7694052" y="0"/>
                </a:lnTo>
                <a:lnTo>
                  <a:pt x="7694052" y="5512972"/>
                </a:lnTo>
                <a:lnTo>
                  <a:pt x="0" y="5512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2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TextBox 27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16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15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مرة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17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مرة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20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مرة</a:t>
            </a:r>
          </a:p>
        </p:txBody>
      </p:sp>
      <p:sp>
        <p:nvSpPr>
          <p:cNvPr id="31" name="TextBox 31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0200599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19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تبدأُ بعبارةِ "ويلٌ للمطفّفينَ"؟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77872" y="9641896"/>
            <a:ext cx="5944602" cy="465730"/>
            <a:chOff x="0" y="0"/>
            <a:chExt cx="7926136" cy="62097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963068" cy="620973"/>
              <a:chOff x="0" y="0"/>
              <a:chExt cx="1065206" cy="1669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963068" y="0"/>
              <a:ext cx="3963068" cy="620973"/>
              <a:chOff x="0" y="0"/>
              <a:chExt cx="1065206" cy="16690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</p:grp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53140" y="4359862"/>
            <a:ext cx="7594066" cy="5600624"/>
          </a:xfrm>
          <a:custGeom>
            <a:avLst/>
            <a:gdLst/>
            <a:ahLst/>
            <a:cxnLst/>
            <a:rect l="l" t="t" r="r" b="b"/>
            <a:pathLst>
              <a:path w="7594066" h="5600624">
                <a:moveTo>
                  <a:pt x="0" y="0"/>
                </a:moveTo>
                <a:lnTo>
                  <a:pt x="7594065" y="0"/>
                </a:lnTo>
                <a:lnTo>
                  <a:pt x="7594065" y="5600624"/>
                </a:lnTo>
                <a:lnTo>
                  <a:pt x="0" y="56006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4" name="TextBox 34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فصلت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غافر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المسد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المطففين</a:t>
            </a:r>
          </a:p>
        </p:txBody>
      </p:sp>
      <p:sp>
        <p:nvSpPr>
          <p:cNvPr id="38" name="TextBox 38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4422039" cy="8335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19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)ما السورةُ التي تبدأُ بعبارةِ "ويلٌ للمطفّفينَ"؟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77872" y="9641896"/>
            <a:ext cx="5944602" cy="465730"/>
            <a:chOff x="0" y="0"/>
            <a:chExt cx="7926136" cy="62097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963068" cy="620973"/>
              <a:chOff x="0" y="0"/>
              <a:chExt cx="1065206" cy="1669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963068" y="0"/>
              <a:ext cx="3963068" cy="620973"/>
              <a:chOff x="0" y="0"/>
              <a:chExt cx="1065206" cy="16690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</p:grp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53140" y="4359862"/>
            <a:ext cx="7594066" cy="5600624"/>
          </a:xfrm>
          <a:custGeom>
            <a:avLst/>
            <a:gdLst/>
            <a:ahLst/>
            <a:cxnLst/>
            <a:rect l="l" t="t" r="r" b="b"/>
            <a:pathLst>
              <a:path w="7594066" h="5600624">
                <a:moveTo>
                  <a:pt x="0" y="0"/>
                </a:moveTo>
                <a:lnTo>
                  <a:pt x="7594065" y="0"/>
                </a:lnTo>
                <a:lnTo>
                  <a:pt x="7594065" y="5600624"/>
                </a:lnTo>
                <a:lnTo>
                  <a:pt x="0" y="56006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4" name="TextBox 34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فصلت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غافر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المسد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المطففين</a:t>
            </a:r>
          </a:p>
        </p:txBody>
      </p:sp>
      <p:sp>
        <p:nvSpPr>
          <p:cNvPr id="38" name="TextBox 38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4820900" cy="8335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19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</a:t>
            </a:r>
            <a:r>
              <a:rPr kumimoji="0" lang="he-IL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ما السورةُ التي تبدأُ بعبارةِ "ويلٌ للمطفّفينَ"؟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094410" y="4787588"/>
            <a:ext cx="6454675" cy="5252492"/>
          </a:xfrm>
          <a:custGeom>
            <a:avLst/>
            <a:gdLst/>
            <a:ahLst/>
            <a:cxnLst/>
            <a:rect l="l" t="t" r="r" b="b"/>
            <a:pathLst>
              <a:path w="6454675" h="5252492">
                <a:moveTo>
                  <a:pt x="6454676" y="0"/>
                </a:moveTo>
                <a:lnTo>
                  <a:pt x="0" y="0"/>
                </a:lnTo>
                <a:lnTo>
                  <a:pt x="0" y="5252492"/>
                </a:lnTo>
                <a:lnTo>
                  <a:pt x="6454676" y="5252492"/>
                </a:lnTo>
                <a:lnTo>
                  <a:pt x="645467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الفلق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العلق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الفيل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الناس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0647891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20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: ما السورةُ التي ذُكرتْ فيها قصّةُ أصحابِ الفيلِ؟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6360" y="5278003"/>
            <a:ext cx="5573177" cy="4695402"/>
          </a:xfrm>
          <a:custGeom>
            <a:avLst/>
            <a:gdLst/>
            <a:ahLst/>
            <a:cxnLst/>
            <a:rect l="l" t="t" r="r" b="b"/>
            <a:pathLst>
              <a:path w="5573177" h="4695402">
                <a:moveTo>
                  <a:pt x="0" y="0"/>
                </a:moveTo>
                <a:lnTo>
                  <a:pt x="5573178" y="0"/>
                </a:lnTo>
                <a:lnTo>
                  <a:pt x="5573178" y="4695402"/>
                </a:lnTo>
                <a:lnTo>
                  <a:pt x="0" y="469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spc="57" dirty="0">
                <a:solidFill>
                  <a:srgbClr val="263D29"/>
                </a:solidFill>
                <a:latin typeface="Calibri" panose="020F0502020204030204" pitchFamily="34" charset="0"/>
                <a:ea typeface="Agrandir"/>
                <a:cs typeface="Calibri" panose="020F0502020204030204" pitchFamily="34" charset="0"/>
                <a:sym typeface="Agrandir"/>
                <a:rtl/>
              </a:rPr>
              <a:t>سورة الزلزلة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العاديات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الكوثر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الفاتحة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971550"/>
            <a:ext cx="12840235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1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اسمُ السورةِ التي ورد فيها "العاديات ضبحًا"؟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29042" y="1220428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094410" y="4787588"/>
            <a:ext cx="6454675" cy="5252492"/>
          </a:xfrm>
          <a:custGeom>
            <a:avLst/>
            <a:gdLst/>
            <a:ahLst/>
            <a:cxnLst/>
            <a:rect l="l" t="t" r="r" b="b"/>
            <a:pathLst>
              <a:path w="6454675" h="5252492">
                <a:moveTo>
                  <a:pt x="6454676" y="0"/>
                </a:moveTo>
                <a:lnTo>
                  <a:pt x="0" y="0"/>
                </a:lnTo>
                <a:lnTo>
                  <a:pt x="0" y="5252492"/>
                </a:lnTo>
                <a:lnTo>
                  <a:pt x="6454676" y="5252492"/>
                </a:lnTo>
                <a:lnTo>
                  <a:pt x="645467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الفلق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العلق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الفيل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الناس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4592300" cy="8335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20</a:t>
            </a:r>
            <a:r>
              <a:rPr kumimoji="0" lang="ar-JO" sz="6000" b="0" i="0" u="none" strike="noStrike" kern="1200" cap="none" spc="258" normalizeH="0" baseline="0" noProof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</a:t>
            </a:r>
            <a:r>
              <a:rPr kumimoji="0" lang="he-IL" sz="6000" b="0" i="0" u="none" strike="noStrike" kern="1200" cap="none" spc="258" normalizeH="0" baseline="0" noProof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ما السورةُ التي ذُكرتْ فيها قصّةُ أصحابِ الفيلِ؟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23164" y="9409031"/>
            <a:ext cx="2571540" cy="465730"/>
            <a:chOff x="0" y="0"/>
            <a:chExt cx="921582" cy="1669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1582" cy="166907"/>
            </a:xfrm>
            <a:custGeom>
              <a:avLst/>
              <a:gdLst/>
              <a:ahLst/>
              <a:cxnLst/>
              <a:rect l="l" t="t" r="r" b="b"/>
              <a:pathLst>
                <a:path w="921582" h="166907">
                  <a:moveTo>
                    <a:pt x="460791" y="0"/>
                  </a:moveTo>
                  <a:cubicBezTo>
                    <a:pt x="206303" y="0"/>
                    <a:pt x="0" y="37363"/>
                    <a:pt x="0" y="83454"/>
                  </a:cubicBezTo>
                  <a:cubicBezTo>
                    <a:pt x="0" y="129544"/>
                    <a:pt x="206303" y="166907"/>
                    <a:pt x="460791" y="166907"/>
                  </a:cubicBezTo>
                  <a:cubicBezTo>
                    <a:pt x="715279" y="166907"/>
                    <a:pt x="921582" y="129544"/>
                    <a:pt x="921582" y="83454"/>
                  </a:cubicBezTo>
                  <a:cubicBezTo>
                    <a:pt x="921582" y="37363"/>
                    <a:pt x="715279" y="0"/>
                    <a:pt x="460791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6398" y="-70077"/>
              <a:ext cx="748785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72422" y="9409031"/>
            <a:ext cx="2571540" cy="465730"/>
            <a:chOff x="0" y="0"/>
            <a:chExt cx="921582" cy="1669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1582" cy="166907"/>
            </a:xfrm>
            <a:custGeom>
              <a:avLst/>
              <a:gdLst/>
              <a:ahLst/>
              <a:cxnLst/>
              <a:rect l="l" t="t" r="r" b="b"/>
              <a:pathLst>
                <a:path w="921582" h="166907">
                  <a:moveTo>
                    <a:pt x="460791" y="0"/>
                  </a:moveTo>
                  <a:cubicBezTo>
                    <a:pt x="206303" y="0"/>
                    <a:pt x="0" y="37363"/>
                    <a:pt x="0" y="83454"/>
                  </a:cubicBezTo>
                  <a:cubicBezTo>
                    <a:pt x="0" y="129544"/>
                    <a:pt x="206303" y="166907"/>
                    <a:pt x="460791" y="166907"/>
                  </a:cubicBezTo>
                  <a:cubicBezTo>
                    <a:pt x="715279" y="166907"/>
                    <a:pt x="921582" y="129544"/>
                    <a:pt x="921582" y="83454"/>
                  </a:cubicBezTo>
                  <a:cubicBezTo>
                    <a:pt x="921582" y="37363"/>
                    <a:pt x="715279" y="0"/>
                    <a:pt x="460791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398" y="-70077"/>
              <a:ext cx="748785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59521" y="3738069"/>
            <a:ext cx="7678458" cy="5836280"/>
          </a:xfrm>
          <a:custGeom>
            <a:avLst/>
            <a:gdLst/>
            <a:ahLst/>
            <a:cxnLst/>
            <a:rect l="l" t="t" r="r" b="b"/>
            <a:pathLst>
              <a:path w="7678458" h="5836280">
                <a:moveTo>
                  <a:pt x="0" y="0"/>
                </a:moveTo>
                <a:lnTo>
                  <a:pt x="7678458" y="0"/>
                </a:lnTo>
                <a:lnTo>
                  <a:pt x="7678458" y="5836280"/>
                </a:lnTo>
                <a:lnTo>
                  <a:pt x="0" y="5836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69063" y="3738069"/>
            <a:ext cx="7678458" cy="5836280"/>
          </a:xfrm>
          <a:custGeom>
            <a:avLst/>
            <a:gdLst/>
            <a:ahLst/>
            <a:cxnLst/>
            <a:rect l="l" t="t" r="r" b="b"/>
            <a:pathLst>
              <a:path w="7678458" h="5836280">
                <a:moveTo>
                  <a:pt x="0" y="0"/>
                </a:moveTo>
                <a:lnTo>
                  <a:pt x="7678458" y="0"/>
                </a:lnTo>
                <a:lnTo>
                  <a:pt x="7678458" y="5836280"/>
                </a:lnTo>
                <a:lnTo>
                  <a:pt x="0" y="5836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7518" y="5737062"/>
            <a:ext cx="8692965" cy="4303017"/>
          </a:xfrm>
          <a:custGeom>
            <a:avLst/>
            <a:gdLst/>
            <a:ahLst/>
            <a:cxnLst/>
            <a:rect l="l" t="t" r="r" b="b"/>
            <a:pathLst>
              <a:path w="8692965" h="4303017">
                <a:moveTo>
                  <a:pt x="0" y="0"/>
                </a:moveTo>
                <a:lnTo>
                  <a:pt x="8692964" y="0"/>
                </a:lnTo>
                <a:lnTo>
                  <a:pt x="8692964" y="4303018"/>
                </a:lnTo>
                <a:lnTo>
                  <a:pt x="0" y="43030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2" name="TextBox 22"/>
          <p:cNvSpPr txBox="1">
            <a:spLocks noGrp="1"/>
          </p:cNvSpPr>
          <p:nvPr>
            <p:ph type="title" idx="4294967295"/>
          </p:nvPr>
        </p:nvSpPr>
        <p:spPr>
          <a:xfrm>
            <a:off x="2418518" y="1159183"/>
            <a:ext cx="13450963" cy="18638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42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4428" b="0" i="0" u="none" strike="noStrike" kern="1200" cap="none" spc="432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رمضان مبارك</a:t>
            </a:r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529" y="0"/>
            <a:ext cx="897562" cy="3839837"/>
          </a:xfrm>
          <a:custGeom>
            <a:avLst/>
            <a:gdLst/>
            <a:ahLst/>
            <a:cxnLst/>
            <a:rect l="l" t="t" r="r" b="b"/>
            <a:pathLst>
              <a:path w="897562" h="3839837">
                <a:moveTo>
                  <a:pt x="0" y="0"/>
                </a:moveTo>
                <a:lnTo>
                  <a:pt x="897562" y="0"/>
                </a:lnTo>
                <a:lnTo>
                  <a:pt x="897562" y="3839837"/>
                </a:lnTo>
                <a:lnTo>
                  <a:pt x="0" y="38398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6396909" y="0"/>
            <a:ext cx="897562" cy="3839837"/>
          </a:xfrm>
          <a:custGeom>
            <a:avLst/>
            <a:gdLst/>
            <a:ahLst/>
            <a:cxnLst/>
            <a:rect l="l" t="t" r="r" b="b"/>
            <a:pathLst>
              <a:path w="897562" h="3839837">
                <a:moveTo>
                  <a:pt x="897562" y="0"/>
                </a:moveTo>
                <a:lnTo>
                  <a:pt x="0" y="0"/>
                </a:lnTo>
                <a:lnTo>
                  <a:pt x="0" y="3839837"/>
                </a:lnTo>
                <a:lnTo>
                  <a:pt x="897562" y="3839837"/>
                </a:lnTo>
                <a:lnTo>
                  <a:pt x="897562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8001" y="-923947"/>
            <a:ext cx="897562" cy="3839837"/>
          </a:xfrm>
          <a:custGeom>
            <a:avLst/>
            <a:gdLst/>
            <a:ahLst/>
            <a:cxnLst/>
            <a:rect l="l" t="t" r="r" b="b"/>
            <a:pathLst>
              <a:path w="897562" h="3839837">
                <a:moveTo>
                  <a:pt x="0" y="0"/>
                </a:moveTo>
                <a:lnTo>
                  <a:pt x="897562" y="0"/>
                </a:lnTo>
                <a:lnTo>
                  <a:pt x="897562" y="3839837"/>
                </a:lnTo>
                <a:lnTo>
                  <a:pt x="0" y="38398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122437" y="-923947"/>
            <a:ext cx="897562" cy="3839837"/>
          </a:xfrm>
          <a:custGeom>
            <a:avLst/>
            <a:gdLst/>
            <a:ahLst/>
            <a:cxnLst/>
            <a:rect l="l" t="t" r="r" b="b"/>
            <a:pathLst>
              <a:path w="897562" h="3839837">
                <a:moveTo>
                  <a:pt x="897562" y="0"/>
                </a:moveTo>
                <a:lnTo>
                  <a:pt x="0" y="0"/>
                </a:lnTo>
                <a:lnTo>
                  <a:pt x="0" y="3839837"/>
                </a:lnTo>
                <a:lnTo>
                  <a:pt x="897562" y="3839837"/>
                </a:lnTo>
                <a:lnTo>
                  <a:pt x="897562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Freeform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19548"/>
            <a:ext cx="2792685" cy="2792685"/>
          </a:xfrm>
          <a:custGeom>
            <a:avLst/>
            <a:gdLst/>
            <a:ahLst/>
            <a:cxnLst/>
            <a:rect l="l" t="t" r="r" b="b"/>
            <a:pathLst>
              <a:path w="2792685" h="2792685">
                <a:moveTo>
                  <a:pt x="0" y="0"/>
                </a:moveTo>
                <a:lnTo>
                  <a:pt x="2792685" y="0"/>
                </a:lnTo>
                <a:lnTo>
                  <a:pt x="2792685" y="2792685"/>
                </a:lnTo>
                <a:lnTo>
                  <a:pt x="0" y="279268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8" name="Freeform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495315" y="1519548"/>
            <a:ext cx="2792685" cy="2792685"/>
          </a:xfrm>
          <a:custGeom>
            <a:avLst/>
            <a:gdLst/>
            <a:ahLst/>
            <a:cxnLst/>
            <a:rect l="l" t="t" r="r" b="b"/>
            <a:pathLst>
              <a:path w="2792685" h="2792685">
                <a:moveTo>
                  <a:pt x="2792685" y="0"/>
                </a:moveTo>
                <a:lnTo>
                  <a:pt x="0" y="0"/>
                </a:lnTo>
                <a:lnTo>
                  <a:pt x="0" y="2792685"/>
                </a:lnTo>
                <a:lnTo>
                  <a:pt x="2792685" y="2792685"/>
                </a:lnTo>
                <a:lnTo>
                  <a:pt x="2792685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9" name="Freeform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8430" y="729451"/>
            <a:ext cx="2380935" cy="2380935"/>
          </a:xfrm>
          <a:custGeom>
            <a:avLst/>
            <a:gdLst/>
            <a:ahLst/>
            <a:cxnLst/>
            <a:rect l="l" t="t" r="r" b="b"/>
            <a:pathLst>
              <a:path w="2380935" h="2380935">
                <a:moveTo>
                  <a:pt x="0" y="0"/>
                </a:moveTo>
                <a:lnTo>
                  <a:pt x="2380935" y="0"/>
                </a:lnTo>
                <a:lnTo>
                  <a:pt x="2380935" y="2380935"/>
                </a:lnTo>
                <a:lnTo>
                  <a:pt x="0" y="23809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0" name="Freeform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418635" y="729451"/>
            <a:ext cx="2380935" cy="2380935"/>
          </a:xfrm>
          <a:custGeom>
            <a:avLst/>
            <a:gdLst/>
            <a:ahLst/>
            <a:cxnLst/>
            <a:rect l="l" t="t" r="r" b="b"/>
            <a:pathLst>
              <a:path w="2380935" h="2380935">
                <a:moveTo>
                  <a:pt x="2380935" y="0"/>
                </a:moveTo>
                <a:lnTo>
                  <a:pt x="0" y="0"/>
                </a:lnTo>
                <a:lnTo>
                  <a:pt x="0" y="2380935"/>
                </a:lnTo>
                <a:lnTo>
                  <a:pt x="2380935" y="2380935"/>
                </a:lnTo>
                <a:lnTo>
                  <a:pt x="2380935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3117" y="4774028"/>
            <a:ext cx="7694052" cy="5512972"/>
          </a:xfrm>
          <a:custGeom>
            <a:avLst/>
            <a:gdLst/>
            <a:ahLst/>
            <a:cxnLst/>
            <a:rect l="l" t="t" r="r" b="b"/>
            <a:pathLst>
              <a:path w="7694052" h="5512972">
                <a:moveTo>
                  <a:pt x="0" y="0"/>
                </a:moveTo>
                <a:lnTo>
                  <a:pt x="7694052" y="0"/>
                </a:lnTo>
                <a:lnTo>
                  <a:pt x="7694052" y="5512972"/>
                </a:lnTo>
                <a:lnTo>
                  <a:pt x="0" y="5512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2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TextBox 27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5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مرتين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مرة واحدة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6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31" name="TextBox 31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0200599" cy="250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3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كم مرّةً ذُكرتْ كلمةُ "الصلاة" في القرآنِ الكريمِ؟</a:t>
            </a:r>
          </a:p>
          <a:p>
            <a:pPr marL="0" marR="0" lvl="0" indent="0" algn="l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3117" y="4774028"/>
            <a:ext cx="7694052" cy="5512972"/>
          </a:xfrm>
          <a:custGeom>
            <a:avLst/>
            <a:gdLst/>
            <a:ahLst/>
            <a:cxnLst/>
            <a:rect l="l" t="t" r="r" b="b"/>
            <a:pathLst>
              <a:path w="7694052" h="5512972">
                <a:moveTo>
                  <a:pt x="0" y="0"/>
                </a:moveTo>
                <a:lnTo>
                  <a:pt x="7694052" y="0"/>
                </a:lnTo>
                <a:lnTo>
                  <a:pt x="7694052" y="5512972"/>
                </a:lnTo>
                <a:lnTo>
                  <a:pt x="0" y="5512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2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TextBox 27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5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مرتين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مرة واحدة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en-US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</a:rPr>
              <a:t>6</a:t>
            </a: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 مرات</a:t>
            </a:r>
          </a:p>
        </p:txBody>
      </p:sp>
      <p:sp>
        <p:nvSpPr>
          <p:cNvPr id="31" name="TextBox 31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10200599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3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كم مرّةً ذُكرتْ كلمةُ "الصلاة" في القرآنِ الكريمِ؟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77872" y="9641896"/>
            <a:ext cx="5944602" cy="465730"/>
            <a:chOff x="0" y="0"/>
            <a:chExt cx="7926136" cy="62097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963068" cy="620973"/>
              <a:chOff x="0" y="0"/>
              <a:chExt cx="1065206" cy="1669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963068" y="0"/>
              <a:ext cx="3963068" cy="620973"/>
              <a:chOff x="0" y="0"/>
              <a:chExt cx="1065206" cy="16690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</p:grp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53140" y="4359862"/>
            <a:ext cx="7594066" cy="5600624"/>
          </a:xfrm>
          <a:custGeom>
            <a:avLst/>
            <a:gdLst/>
            <a:ahLst/>
            <a:cxnLst/>
            <a:rect l="l" t="t" r="r" b="b"/>
            <a:pathLst>
              <a:path w="7594066" h="5600624">
                <a:moveTo>
                  <a:pt x="0" y="0"/>
                </a:moveTo>
                <a:lnTo>
                  <a:pt x="7594065" y="0"/>
                </a:lnTo>
                <a:lnTo>
                  <a:pt x="7594065" y="5600624"/>
                </a:lnTo>
                <a:lnTo>
                  <a:pt x="0" y="56006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4" name="TextBox 34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القصص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البقرة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الحديد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الكهف</a:t>
            </a:r>
          </a:p>
        </p:txBody>
      </p:sp>
      <p:sp>
        <p:nvSpPr>
          <p:cNvPr id="38" name="TextBox 38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9885785" cy="250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4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ذَكرتْ قصّةَ موسى والخضر؟</a:t>
            </a:r>
          </a:p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77872" y="9641896"/>
            <a:ext cx="5944602" cy="465730"/>
            <a:chOff x="0" y="0"/>
            <a:chExt cx="7926136" cy="62097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963068" cy="620973"/>
              <a:chOff x="0" y="0"/>
              <a:chExt cx="1065206" cy="1669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963068" y="0"/>
              <a:ext cx="3963068" cy="620973"/>
              <a:chOff x="0" y="0"/>
              <a:chExt cx="1065206" cy="16690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65206" cy="166907"/>
              </a:xfrm>
              <a:custGeom>
                <a:avLst/>
                <a:gdLst/>
                <a:ahLst/>
                <a:cxnLst/>
                <a:rect l="l" t="t" r="r" b="b"/>
                <a:pathLst>
                  <a:path w="1065206" h="166907">
                    <a:moveTo>
                      <a:pt x="532603" y="0"/>
                    </a:moveTo>
                    <a:cubicBezTo>
                      <a:pt x="238454" y="0"/>
                      <a:pt x="0" y="37363"/>
                      <a:pt x="0" y="83454"/>
                    </a:cubicBezTo>
                    <a:cubicBezTo>
                      <a:pt x="0" y="129544"/>
                      <a:pt x="238454" y="166907"/>
                      <a:pt x="532603" y="166907"/>
                    </a:cubicBezTo>
                    <a:cubicBezTo>
                      <a:pt x="826751" y="166907"/>
                      <a:pt x="1065206" y="129544"/>
                      <a:pt x="1065206" y="83454"/>
                    </a:cubicBezTo>
                    <a:cubicBezTo>
                      <a:pt x="1065206" y="37363"/>
                      <a:pt x="826751" y="0"/>
                      <a:pt x="532603" y="0"/>
                    </a:cubicBezTo>
                    <a:close/>
                  </a:path>
                </a:pathLst>
              </a:custGeom>
              <a:solidFill>
                <a:srgbClr val="132215">
                  <a:alpha val="42745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99863" y="-70077"/>
                <a:ext cx="865479" cy="2213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2"/>
                  </a:lnSpc>
                </a:pPr>
                <a:endParaRPr/>
              </a:p>
            </p:txBody>
          </p:sp>
        </p:grpSp>
      </p:grp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53140" y="4359862"/>
            <a:ext cx="7594066" cy="5600624"/>
          </a:xfrm>
          <a:custGeom>
            <a:avLst/>
            <a:gdLst/>
            <a:ahLst/>
            <a:cxnLst/>
            <a:rect l="l" t="t" r="r" b="b"/>
            <a:pathLst>
              <a:path w="7594066" h="5600624">
                <a:moveTo>
                  <a:pt x="0" y="0"/>
                </a:moveTo>
                <a:lnTo>
                  <a:pt x="7594065" y="0"/>
                </a:lnTo>
                <a:lnTo>
                  <a:pt x="7594065" y="5600624"/>
                </a:lnTo>
                <a:lnTo>
                  <a:pt x="0" y="56006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FBF3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4" name="TextBox 34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القصص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البقرة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الحديد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الكهف</a:t>
            </a:r>
          </a:p>
        </p:txBody>
      </p:sp>
      <p:sp>
        <p:nvSpPr>
          <p:cNvPr id="38" name="TextBox 38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9885785" cy="1667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4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) ما السورةُ التي ذَكرتْ قصّةَ موسى والخضر؟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9316D">
                <a:alpha val="100000"/>
              </a:srgbClr>
            </a:gs>
            <a:gs pos="100000">
              <a:srgbClr val="528BD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39931"/>
          </a:xfrm>
          <a:custGeom>
            <a:avLst/>
            <a:gdLst/>
            <a:ahLst/>
            <a:cxnLst/>
            <a:rect l="l" t="t" r="r" b="b"/>
            <a:pathLst>
              <a:path w="9144000" h="5139931">
                <a:moveTo>
                  <a:pt x="0" y="0"/>
                </a:moveTo>
                <a:lnTo>
                  <a:pt x="9144000" y="0"/>
                </a:lnTo>
                <a:lnTo>
                  <a:pt x="9144000" y="5139931"/>
                </a:lnTo>
                <a:lnTo>
                  <a:pt x="0" y="51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5869" y="4562898"/>
            <a:ext cx="9449869" cy="5311863"/>
          </a:xfrm>
          <a:custGeom>
            <a:avLst/>
            <a:gdLst/>
            <a:ahLst/>
            <a:cxnLst/>
            <a:rect l="l" t="t" r="r" b="b"/>
            <a:pathLst>
              <a:path w="9449869" h="5311863">
                <a:moveTo>
                  <a:pt x="0" y="0"/>
                </a:moveTo>
                <a:lnTo>
                  <a:pt x="9449869" y="0"/>
                </a:lnTo>
                <a:lnTo>
                  <a:pt x="9449869" y="5311863"/>
                </a:lnTo>
                <a:lnTo>
                  <a:pt x="0" y="5311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5682" y="7769119"/>
            <a:ext cx="21999365" cy="4541921"/>
            <a:chOff x="0" y="0"/>
            <a:chExt cx="2817342" cy="58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342" cy="581660"/>
            </a:xfrm>
            <a:custGeom>
              <a:avLst/>
              <a:gdLst/>
              <a:ahLst/>
              <a:cxnLst/>
              <a:rect l="l" t="t" r="r" b="b"/>
              <a:pathLst>
                <a:path w="2817342" h="581660">
                  <a:moveTo>
                    <a:pt x="1408671" y="0"/>
                  </a:moveTo>
                  <a:cubicBezTo>
                    <a:pt x="630684" y="0"/>
                    <a:pt x="0" y="130209"/>
                    <a:pt x="0" y="290830"/>
                  </a:cubicBezTo>
                  <a:cubicBezTo>
                    <a:pt x="0" y="451451"/>
                    <a:pt x="630684" y="581660"/>
                    <a:pt x="1408671" y="581660"/>
                  </a:cubicBezTo>
                  <a:cubicBezTo>
                    <a:pt x="2186659" y="581660"/>
                    <a:pt x="2817342" y="451451"/>
                    <a:pt x="2817342" y="290830"/>
                  </a:cubicBezTo>
                  <a:cubicBezTo>
                    <a:pt x="2817342" y="130209"/>
                    <a:pt x="2186659" y="0"/>
                    <a:pt x="14086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316D">
                    <a:alpha val="100000"/>
                  </a:srgbClr>
                </a:gs>
                <a:gs pos="100000">
                  <a:srgbClr val="528BD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4126" y="45006"/>
              <a:ext cx="2289091" cy="482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5836" y="857001"/>
            <a:ext cx="10942739" cy="8317411"/>
          </a:xfrm>
          <a:custGeom>
            <a:avLst/>
            <a:gdLst/>
            <a:ahLst/>
            <a:cxnLst/>
            <a:rect l="l" t="t" r="r" b="b"/>
            <a:pathLst>
              <a:path w="10942739" h="8317411">
                <a:moveTo>
                  <a:pt x="0" y="0"/>
                </a:moveTo>
                <a:lnTo>
                  <a:pt x="10942739" y="0"/>
                </a:lnTo>
                <a:lnTo>
                  <a:pt x="10942739" y="8317411"/>
                </a:lnTo>
                <a:lnTo>
                  <a:pt x="0" y="831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89685" y="9622846"/>
            <a:ext cx="2972301" cy="465730"/>
            <a:chOff x="0" y="0"/>
            <a:chExt cx="1065206" cy="166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1986" y="9622846"/>
            <a:ext cx="2972301" cy="465730"/>
            <a:chOff x="0" y="0"/>
            <a:chExt cx="1065206" cy="166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5206" cy="166907"/>
            </a:xfrm>
            <a:custGeom>
              <a:avLst/>
              <a:gdLst/>
              <a:ahLst/>
              <a:cxnLst/>
              <a:rect l="l" t="t" r="r" b="b"/>
              <a:pathLst>
                <a:path w="1065206" h="166907">
                  <a:moveTo>
                    <a:pt x="532603" y="0"/>
                  </a:moveTo>
                  <a:cubicBezTo>
                    <a:pt x="238454" y="0"/>
                    <a:pt x="0" y="37363"/>
                    <a:pt x="0" y="83454"/>
                  </a:cubicBezTo>
                  <a:cubicBezTo>
                    <a:pt x="0" y="129544"/>
                    <a:pt x="238454" y="166907"/>
                    <a:pt x="532603" y="166907"/>
                  </a:cubicBezTo>
                  <a:cubicBezTo>
                    <a:pt x="826751" y="166907"/>
                    <a:pt x="1065206" y="129544"/>
                    <a:pt x="1065206" y="83454"/>
                  </a:cubicBezTo>
                  <a:cubicBezTo>
                    <a:pt x="1065206" y="37363"/>
                    <a:pt x="826751" y="0"/>
                    <a:pt x="532603" y="0"/>
                  </a:cubicBezTo>
                  <a:close/>
                </a:path>
              </a:pathLst>
            </a:custGeom>
            <a:solidFill>
              <a:srgbClr val="132215">
                <a:alpha val="42745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9863" y="-70077"/>
              <a:ext cx="865479" cy="22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094410" y="4787588"/>
            <a:ext cx="6454675" cy="5252492"/>
          </a:xfrm>
          <a:custGeom>
            <a:avLst/>
            <a:gdLst/>
            <a:ahLst/>
            <a:cxnLst/>
            <a:rect l="l" t="t" r="r" b="b"/>
            <a:pathLst>
              <a:path w="6454675" h="5252492">
                <a:moveTo>
                  <a:pt x="6454676" y="0"/>
                </a:moveTo>
                <a:lnTo>
                  <a:pt x="0" y="0"/>
                </a:lnTo>
                <a:lnTo>
                  <a:pt x="0" y="5252492"/>
                </a:lnTo>
                <a:lnTo>
                  <a:pt x="6454676" y="5252492"/>
                </a:lnTo>
                <a:lnTo>
                  <a:pt x="645467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0739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0" y="0"/>
                </a:moveTo>
                <a:lnTo>
                  <a:pt x="4093874" y="0"/>
                </a:lnTo>
                <a:lnTo>
                  <a:pt x="4093874" y="3056760"/>
                </a:lnTo>
                <a:lnTo>
                  <a:pt x="0" y="3056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83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0" y="0"/>
                </a:moveTo>
                <a:lnTo>
                  <a:pt x="2972618" y="0"/>
                </a:lnTo>
                <a:lnTo>
                  <a:pt x="2972618" y="1861602"/>
                </a:lnTo>
                <a:lnTo>
                  <a:pt x="0" y="1861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62898"/>
            <a:ext cx="4052171" cy="905616"/>
            <a:chOff x="0" y="0"/>
            <a:chExt cx="1452206" cy="3245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4562898"/>
            <a:ext cx="4052171" cy="905616"/>
            <a:chOff x="0" y="0"/>
            <a:chExt cx="1452206" cy="3245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5826278"/>
            <a:ext cx="4052171" cy="905616"/>
            <a:chOff x="0" y="0"/>
            <a:chExt cx="1452206" cy="3245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590" y="5826278"/>
            <a:ext cx="4052171" cy="905616"/>
            <a:chOff x="0" y="0"/>
            <a:chExt cx="1452206" cy="3245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2207" cy="324553"/>
            </a:xfrm>
            <a:custGeom>
              <a:avLst/>
              <a:gdLst/>
              <a:ahLst/>
              <a:cxnLst/>
              <a:rect l="l" t="t" r="r" b="b"/>
              <a:pathLst>
                <a:path w="1452207" h="324553">
                  <a:moveTo>
                    <a:pt x="49675" y="0"/>
                  </a:moveTo>
                  <a:lnTo>
                    <a:pt x="1402532" y="0"/>
                  </a:lnTo>
                  <a:cubicBezTo>
                    <a:pt x="1429966" y="0"/>
                    <a:pt x="1452207" y="22240"/>
                    <a:pt x="1452207" y="49675"/>
                  </a:cubicBezTo>
                  <a:lnTo>
                    <a:pt x="1452207" y="274878"/>
                  </a:lnTo>
                  <a:cubicBezTo>
                    <a:pt x="1452207" y="288052"/>
                    <a:pt x="1446973" y="300687"/>
                    <a:pt x="1437657" y="310003"/>
                  </a:cubicBezTo>
                  <a:cubicBezTo>
                    <a:pt x="1428341" y="319319"/>
                    <a:pt x="1415706" y="324553"/>
                    <a:pt x="1402532" y="324553"/>
                  </a:cubicBezTo>
                  <a:lnTo>
                    <a:pt x="49675" y="324553"/>
                  </a:lnTo>
                  <a:cubicBezTo>
                    <a:pt x="22240" y="324553"/>
                    <a:pt x="0" y="302312"/>
                    <a:pt x="0" y="274878"/>
                  </a:cubicBezTo>
                  <a:lnTo>
                    <a:pt x="0" y="49675"/>
                  </a:lnTo>
                  <a:cubicBezTo>
                    <a:pt x="0" y="36500"/>
                    <a:pt x="5234" y="23865"/>
                    <a:pt x="14549" y="14549"/>
                  </a:cubicBezTo>
                  <a:cubicBezTo>
                    <a:pt x="23865" y="5234"/>
                    <a:pt x="36500" y="0"/>
                    <a:pt x="49675" y="0"/>
                  </a:cubicBezTo>
                  <a:close/>
                </a:path>
              </a:pathLst>
            </a:custGeom>
            <a:solidFill>
              <a:srgbClr val="FFCD4C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452206" cy="410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56613" y="7277865"/>
            <a:ext cx="4093874" cy="3056760"/>
          </a:xfrm>
          <a:custGeom>
            <a:avLst/>
            <a:gdLst/>
            <a:ahLst/>
            <a:cxnLst/>
            <a:rect l="l" t="t" r="r" b="b"/>
            <a:pathLst>
              <a:path w="4093874" h="3056760">
                <a:moveTo>
                  <a:pt x="4093874" y="0"/>
                </a:moveTo>
                <a:lnTo>
                  <a:pt x="0" y="0"/>
                </a:lnTo>
                <a:lnTo>
                  <a:pt x="0" y="3056760"/>
                </a:lnTo>
                <a:lnTo>
                  <a:pt x="4093874" y="3056760"/>
                </a:lnTo>
                <a:lnTo>
                  <a:pt x="40938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0546" y="8473023"/>
            <a:ext cx="2972618" cy="1861602"/>
          </a:xfrm>
          <a:custGeom>
            <a:avLst/>
            <a:gdLst/>
            <a:ahLst/>
            <a:cxnLst/>
            <a:rect l="l" t="t" r="r" b="b"/>
            <a:pathLst>
              <a:path w="2972618" h="1861602">
                <a:moveTo>
                  <a:pt x="2972618" y="0"/>
                </a:moveTo>
                <a:lnTo>
                  <a:pt x="0" y="0"/>
                </a:lnTo>
                <a:lnTo>
                  <a:pt x="0" y="1861602"/>
                </a:lnTo>
                <a:lnTo>
                  <a:pt x="2972618" y="1861602"/>
                </a:lnTo>
                <a:lnTo>
                  <a:pt x="29726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TextBox 33"/>
          <p:cNvSpPr txBox="1"/>
          <p:nvPr/>
        </p:nvSpPr>
        <p:spPr>
          <a:xfrm>
            <a:off x="1176530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الأحزاب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61419" y="4814566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الكوثر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6530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الأنعام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61419" y="6077945"/>
            <a:ext cx="375651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2591"/>
              </a:lnSpc>
            </a:pPr>
            <a:r>
              <a:rPr lang="ar-EG" sz="2399" b="1" spc="57" dirty="0">
                <a:solidFill>
                  <a:srgbClr val="263D29"/>
                </a:solidFill>
                <a:latin typeface="Calibri" panose="020F0502020204030204" pitchFamily="34" charset="0"/>
                <a:ea typeface="Agrandir Medium"/>
                <a:cs typeface="Calibri" panose="020F0502020204030204" pitchFamily="34" charset="0"/>
                <a:sym typeface="Agrandir Medium"/>
                <a:rtl/>
              </a:rPr>
              <a:t>سورة الناس</a:t>
            </a:r>
          </a:p>
        </p:txBody>
      </p:sp>
      <p:sp>
        <p:nvSpPr>
          <p:cNvPr id="37" name="TextBox 37"/>
          <p:cNvSpPr txBox="1">
            <a:spLocks noGrp="1"/>
          </p:cNvSpPr>
          <p:nvPr>
            <p:ph type="title" idx="4294967295"/>
          </p:nvPr>
        </p:nvSpPr>
        <p:spPr>
          <a:xfrm>
            <a:off x="1028700" y="763906"/>
            <a:ext cx="8437060" cy="250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  </a:t>
            </a:r>
            <a:r>
              <a:rPr kumimoji="0" lang="en-US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</a:rPr>
              <a:t>5</a:t>
            </a:r>
            <a:r>
              <a:rPr kumimoji="0" lang="ar-EG" sz="6000" b="0" i="0" u="none" strike="noStrike" kern="1200" cap="none" spc="258" normalizeH="0" baseline="0" noProof="0" dirty="0">
                <a:ln>
                  <a:noFill/>
                </a:ln>
                <a:solidFill>
                  <a:srgbClr val="FFF8E9"/>
                </a:solidFill>
                <a:effectLst/>
                <a:uLnTx/>
                <a:uFillTx/>
                <a:latin typeface="Calibri" panose="020F0502020204030204" pitchFamily="34" charset="0"/>
                <a:ea typeface="Funtastic"/>
                <a:cs typeface="Calibri" panose="020F0502020204030204" pitchFamily="34" charset="0"/>
                <a:sym typeface="Funtastic"/>
                <a:rtl/>
              </a:rPr>
              <a:t>: ما السورةُ التي نزلتْ دفعةً واحدةً؟</a:t>
            </a:r>
          </a:p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0" i="0" u="none" strike="noStrike" kern="1200" cap="none" spc="258" normalizeH="0" baseline="0" noProof="0" dirty="0">
              <a:ln>
                <a:noFill/>
              </a:ln>
              <a:solidFill>
                <a:srgbClr val="FFF8E9"/>
              </a:solidFill>
              <a:effectLst/>
              <a:uLnTx/>
              <a:uFillTx/>
              <a:latin typeface="Calibri" panose="020F0502020204030204" pitchFamily="34" charset="0"/>
              <a:ea typeface="Funtastic"/>
              <a:cs typeface="Calibri" panose="020F0502020204030204" pitchFamily="34" charset="0"/>
              <a:sym typeface="Funtastic"/>
              <a:rtl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819</Words>
  <Application>Microsoft Office PowerPoint</Application>
  <PresentationFormat>מותאם אישית</PresentationFormat>
  <Paragraphs>201</Paragraphs>
  <Slides>41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41</vt:i4>
      </vt:variant>
    </vt:vector>
  </HeadingPairs>
  <TitlesOfParts>
    <vt:vector size="45" baseType="lpstr">
      <vt:lpstr>Poppins Medium</vt:lpstr>
      <vt:lpstr>Arial</vt:lpstr>
      <vt:lpstr>Calibri</vt:lpstr>
      <vt:lpstr>Office Theme</vt:lpstr>
      <vt:lpstr>مسابقةُ رمضان-  قصصُ القرآن الكريم-2</vt:lpstr>
      <vt:lpstr>هل أنت مُسْتَعِدّ/ة</vt:lpstr>
      <vt:lpstr> 1)  ما اسمُ السورةِ التي ورد فيها "العاديات ضبحًا"؟ </vt:lpstr>
      <vt:lpstr>1) ما اسمُ السورةِ التي ورد فيها "العاديات ضبحًا"؟</vt:lpstr>
      <vt:lpstr> 3) كم مرّةً ذُكرتْ كلمةُ "الصلاة" في القرآنِ الكريمِ؟ </vt:lpstr>
      <vt:lpstr> 3) كم مرّةً ذُكرتْ كلمةُ "الصلاة" في القرآنِ الكريمِ؟</vt:lpstr>
      <vt:lpstr> 4) ما السورةُ التي ذَكرتْ قصّةَ موسى والخضر؟ </vt:lpstr>
      <vt:lpstr>4) ما السورةُ التي ذَكرتْ قصّةَ موسى والخضر؟</vt:lpstr>
      <vt:lpstr>  5: ما السورةُ التي نزلتْ دفعةً واحدةً؟ </vt:lpstr>
      <vt:lpstr> 5: ما السورةُ التي نزلتْ دفعةً واحدةً؟</vt:lpstr>
      <vt:lpstr> 6)  أوّلُ مَنْ جمعَ القرآنَ في مُصحفٍ، هو: .................. </vt:lpstr>
      <vt:lpstr>6) أوّلُ مَنْ جمعَ القرآنَ في مُصحفٍ، هو: ..................</vt:lpstr>
      <vt:lpstr> 7) ما السورةُ التي يُطْلَق عليها "عروس القرآن"؟ </vt:lpstr>
      <vt:lpstr> 7) ما السورةُ التي يُطْلَق عليها "عروس القرآن"؟</vt:lpstr>
      <vt:lpstr> 8) كم مرّةً ذُكرتْ كلمةُ "إبليس" في القرآنِ الكريمِ؟ </vt:lpstr>
      <vt:lpstr>ا 8) كم مرّةً ذُكرتْ كلمةُ "إبليس" في القرآنِ الكريمِ؟</vt:lpstr>
      <vt:lpstr> 9) ما ترتيبُ نزولِ  سورةِ العلق؟ </vt:lpstr>
      <vt:lpstr> 9) ما ترتيبُ نزولِ  سورةِ العلق؟</vt:lpstr>
      <vt:lpstr> 10) ما السورةُ التي ذُكرتْ فيها بيعةُ الرضوان؟ </vt:lpstr>
      <vt:lpstr>10) ما السورةُ التي ذُكرتْ فيها  بيعةُ الرضوان؟</vt:lpstr>
      <vt:lpstr> 11) ما السورةُ التي سُمّيتْ باسمِ  ملكٍ منْ ملوكِ الحبشةِ؟ </vt:lpstr>
      <vt:lpstr>11) ما السورةُ التي سُمّيتْ باسمِ  ملكٍ منْ ملوكِ الحبشةِ؟ </vt:lpstr>
      <vt:lpstr>12) كمْ مرّةً ذُكرَ اسم النبيِّ محمّد ﷺ في القرآن؟ </vt:lpstr>
      <vt:lpstr>12) كمْ مرّةً ذُكرَ اسم النبيِّ محمّد ﷺ في القرآن؟</vt:lpstr>
      <vt:lpstr> 13) ما السورةُ التي تنتهي بكلمة "سجين"؟ </vt:lpstr>
      <vt:lpstr>13) ما السورةُ التي تنتهي بكلمة "سجين"؟</vt:lpstr>
      <vt:lpstr> 14) ما السورةُ التي ذُكرتْ فيها قصّةُ هاروت وماروت؟ </vt:lpstr>
      <vt:lpstr> 14) ما السورةُ التي ذُكرتْ فيها قصّةُ هاروت وماروت؟</vt:lpstr>
      <vt:lpstr> 15) ما عددُ السورِ التي تبدأُ بحروفٍ مقطّعةٍ "حم عسق..."؟ </vt:lpstr>
      <vt:lpstr> 15)ما عددُ السورِ التي تبدأُ بحروفٍ مقطّعةٍ "حم عسق..."؟ </vt:lpstr>
      <vt:lpstr> 16) ما السورةُ التي ذُكرتْ فيها قصّةُ بقرةِ بني إسرائيلَ؟  </vt:lpstr>
      <vt:lpstr> 16) ما السورةُ التي ذُكرتْ فيها قصّةُ بقرةِ بني إسرائيلَ؟</vt:lpstr>
      <vt:lpstr>17) ما السورةُ التي تحتوي على سجدةٍ في آخرِ آيةٍ؟ </vt:lpstr>
      <vt:lpstr>17) ما السورةُ التي تحتوي على سجدةٍ في آخرِ آيةٍ؟</vt:lpstr>
      <vt:lpstr> 18) كم مرّةً ذُكرتْ كلمةُ "الرحمن" في سورةِ الرحمن؟ </vt:lpstr>
      <vt:lpstr> 19) ما السورةُ التي تبدأُ بعبارةِ "ويلٌ للمطفّفينَ"؟</vt:lpstr>
      <vt:lpstr> 19)ما السورةُ التي تبدأُ بعبارةِ "ويلٌ للمطفّفينَ"؟</vt:lpstr>
      <vt:lpstr> 19)  ما السورةُ التي تبدأُ بعبارةِ "ويلٌ للمطفّفينَ"؟</vt:lpstr>
      <vt:lpstr> 20: ما السورةُ التي ذُكرتْ فيها قصّةُ أصحابِ الفيلِ؟</vt:lpstr>
      <vt:lpstr> 20) ما السورةُ التي ذُكرتْ فيها قصّةُ أصحابِ الفيلِ؟</vt:lpstr>
      <vt:lpstr>رمضان مبارك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مسابقة رمضان قصص القرآن 2</dc:title>
  <dc:creator>חסן איוב</dc:creator>
  <cp:lastModifiedBy>חסן איוב</cp:lastModifiedBy>
  <cp:revision>5</cp:revision>
  <dcterms:created xsi:type="dcterms:W3CDTF">2006-08-16T00:00:00Z</dcterms:created>
  <dcterms:modified xsi:type="dcterms:W3CDTF">2025-03-02T10:30:08Z</dcterms:modified>
  <dc:identifier>DAGfTNm9sMc</dc:identifier>
</cp:coreProperties>
</file>