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0287000"/>
  <p:notesSz cx="6858000" cy="9144000"/>
  <p:embeddedFontLst>
    <p:embeddedFont>
      <p:font typeface="Heebo Bold" pitchFamily="2" charset="-79"/>
      <p:regular r:id="rId3"/>
      <p:bold r:id="rId4"/>
    </p:embeddedFont>
    <p:embeddedFont>
      <p:font typeface="Open Sans" panose="020B0606030504020204" pitchFamily="34" charset="0"/>
      <p:regular r:id="rId5"/>
      <p:bold r:id="rId6"/>
      <p:italic r:id="rId7"/>
      <p:boldItalic r:id="rId8"/>
    </p:embeddedFont>
    <p:embeddedFont>
      <p:font typeface="Suez One" panose="00000500000000000000" pitchFamily="2" charset="-79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10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 txBox="1"/>
          <p:nvPr/>
        </p:nvSpPr>
        <p:spPr>
          <a:xfrm>
            <a:off x="5979064" y="798313"/>
            <a:ext cx="3797072" cy="85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08"/>
              </a:lnSpc>
            </a:pPr>
            <a:r>
              <a:rPr lang="he-IL" sz="2913" b="1">
                <a:solidFill>
                  <a:srgbClr val="6F6566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סָאלִי בַּיַּיִן: </a:t>
            </a:r>
          </a:p>
          <a:p>
            <a:pPr algn="ctr" rtl="1">
              <a:lnSpc>
                <a:spcPts val="3408"/>
              </a:lnSpc>
            </a:pPr>
            <a:r>
              <a:rPr lang="he-IL" sz="2913" b="1">
                <a:solidFill>
                  <a:srgbClr val="6F6566"/>
                </a:solidFill>
                <a:latin typeface="Heebo Bold"/>
                <a:ea typeface="Heebo Bold"/>
                <a:cs typeface="Heebo Bold"/>
                <a:sym typeface="Heebo Bold"/>
                <a:rtl/>
              </a:rPr>
              <a:t>גִּיבּוֹר יְהוּדִי שֶׁאָהַב יְלָדִים</a:t>
            </a:r>
          </a:p>
        </p:txBody>
      </p:sp>
      <p:grpSp>
        <p:nvGrpSpPr>
          <p:cNvPr id="2" name="Group 2" descr="סאלי ביין"/>
          <p:cNvGrpSpPr>
            <a:grpSpLocks noChangeAspect="1"/>
          </p:cNvGrpSpPr>
          <p:nvPr/>
        </p:nvGrpSpPr>
        <p:grpSpPr>
          <a:xfrm rot="-32174">
            <a:off x="5544277" y="2716190"/>
            <a:ext cx="4236624" cy="3120980"/>
            <a:chOff x="0" y="0"/>
            <a:chExt cx="19050000" cy="14033500"/>
          </a:xfrm>
        </p:grpSpPr>
        <p:sp>
          <p:nvSpPr>
            <p:cNvPr id="3" name="Freeform 3"/>
            <p:cNvSpPr/>
            <p:nvPr/>
          </p:nvSpPr>
          <p:spPr>
            <a:xfrm>
              <a:off x="1169582" y="1014439"/>
              <a:ext cx="16710835" cy="12004622"/>
            </a:xfrm>
            <a:custGeom>
              <a:avLst/>
              <a:gdLst/>
              <a:ahLst/>
              <a:cxnLst/>
              <a:rect l="l" t="t" r="r" b="b"/>
              <a:pathLst>
                <a:path w="16710835" h="12004622">
                  <a:moveTo>
                    <a:pt x="0" y="0"/>
                  </a:moveTo>
                  <a:lnTo>
                    <a:pt x="16710835" y="0"/>
                  </a:lnTo>
                  <a:lnTo>
                    <a:pt x="16710835" y="12004622"/>
                  </a:lnTo>
                  <a:lnTo>
                    <a:pt x="0" y="12004622"/>
                  </a:lnTo>
                  <a:close/>
                </a:path>
              </a:pathLst>
            </a:custGeom>
            <a:blipFill>
              <a:blip r:embed="rId2"/>
              <a:stretch>
                <a:fillRect l="-13768" r="-13768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9050000" cy="14033500"/>
            </a:xfrm>
            <a:custGeom>
              <a:avLst/>
              <a:gdLst/>
              <a:ahLst/>
              <a:cxnLst/>
              <a:rect l="l" t="t" r="r" b="b"/>
              <a:pathLst>
                <a:path w="19050000" h="14033500">
                  <a:moveTo>
                    <a:pt x="0" y="0"/>
                  </a:moveTo>
                  <a:lnTo>
                    <a:pt x="19050000" y="0"/>
                  </a:lnTo>
                  <a:lnTo>
                    <a:pt x="19050000" y="14033500"/>
                  </a:lnTo>
                  <a:lnTo>
                    <a:pt x="0" y="14033500"/>
                  </a:lnTo>
                  <a:close/>
                </a:path>
              </a:pathLst>
            </a:custGeom>
            <a:blipFill>
              <a:blip r:embed="rId3"/>
              <a:stretch>
                <a:fillRect t="-226" b="-226"/>
              </a:stretch>
            </a:blipFill>
          </p:spPr>
        </p:sp>
      </p:grpSp>
      <p:grpSp>
        <p:nvGrpSpPr>
          <p:cNvPr id="5" name="Group 5" descr="סאלי ביין עם תלמידים"/>
          <p:cNvGrpSpPr>
            <a:grpSpLocks noChangeAspect="1"/>
          </p:cNvGrpSpPr>
          <p:nvPr/>
        </p:nvGrpSpPr>
        <p:grpSpPr>
          <a:xfrm rot="-32174">
            <a:off x="743265" y="2716189"/>
            <a:ext cx="4236624" cy="3120980"/>
            <a:chOff x="0" y="0"/>
            <a:chExt cx="19050000" cy="14033500"/>
          </a:xfrm>
        </p:grpSpPr>
        <p:sp>
          <p:nvSpPr>
            <p:cNvPr id="6" name="Freeform 6"/>
            <p:cNvSpPr/>
            <p:nvPr/>
          </p:nvSpPr>
          <p:spPr>
            <a:xfrm>
              <a:off x="1169582" y="1014439"/>
              <a:ext cx="16710835" cy="12004622"/>
            </a:xfrm>
            <a:custGeom>
              <a:avLst/>
              <a:gdLst/>
              <a:ahLst/>
              <a:cxnLst/>
              <a:rect l="l" t="t" r="r" b="b"/>
              <a:pathLst>
                <a:path w="16710835" h="12004622">
                  <a:moveTo>
                    <a:pt x="0" y="0"/>
                  </a:moveTo>
                  <a:lnTo>
                    <a:pt x="16710835" y="0"/>
                  </a:lnTo>
                  <a:lnTo>
                    <a:pt x="16710835" y="12004622"/>
                  </a:lnTo>
                  <a:lnTo>
                    <a:pt x="0" y="12004622"/>
                  </a:lnTo>
                  <a:close/>
                </a:path>
              </a:pathLst>
            </a:custGeom>
            <a:blipFill>
              <a:blip r:embed="rId4"/>
              <a:stretch>
                <a:fillRect l="-14140" r="-1414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9050000" cy="14033500"/>
            </a:xfrm>
            <a:custGeom>
              <a:avLst/>
              <a:gdLst/>
              <a:ahLst/>
              <a:cxnLst/>
              <a:rect l="l" t="t" r="r" b="b"/>
              <a:pathLst>
                <a:path w="19050000" h="14033500">
                  <a:moveTo>
                    <a:pt x="0" y="0"/>
                  </a:moveTo>
                  <a:lnTo>
                    <a:pt x="19050000" y="0"/>
                  </a:lnTo>
                  <a:lnTo>
                    <a:pt x="19050000" y="14033500"/>
                  </a:lnTo>
                  <a:lnTo>
                    <a:pt x="0" y="14033500"/>
                  </a:lnTo>
                  <a:close/>
                </a:path>
              </a:pathLst>
            </a:custGeom>
            <a:blipFill>
              <a:blip r:embed="rId3"/>
              <a:stretch>
                <a:fillRect t="-226" b="-226"/>
              </a:stretch>
            </a:blipFill>
          </p:spPr>
        </p:sp>
      </p:grpSp>
      <p:grpSp>
        <p:nvGrpSpPr>
          <p:cNvPr id="8" name="Group 8" descr="תלמידים"/>
          <p:cNvGrpSpPr>
            <a:grpSpLocks noChangeAspect="1"/>
          </p:cNvGrpSpPr>
          <p:nvPr/>
        </p:nvGrpSpPr>
        <p:grpSpPr>
          <a:xfrm rot="-32174">
            <a:off x="775877" y="6301168"/>
            <a:ext cx="4236624" cy="3120980"/>
            <a:chOff x="0" y="0"/>
            <a:chExt cx="19050000" cy="14033500"/>
          </a:xfrm>
        </p:grpSpPr>
        <p:sp>
          <p:nvSpPr>
            <p:cNvPr id="9" name="Freeform 9"/>
            <p:cNvSpPr/>
            <p:nvPr/>
          </p:nvSpPr>
          <p:spPr>
            <a:xfrm>
              <a:off x="1169582" y="1014439"/>
              <a:ext cx="16710835" cy="12004622"/>
            </a:xfrm>
            <a:custGeom>
              <a:avLst/>
              <a:gdLst/>
              <a:ahLst/>
              <a:cxnLst/>
              <a:rect l="l" t="t" r="r" b="b"/>
              <a:pathLst>
                <a:path w="16710835" h="12004622">
                  <a:moveTo>
                    <a:pt x="0" y="0"/>
                  </a:moveTo>
                  <a:lnTo>
                    <a:pt x="16710835" y="0"/>
                  </a:lnTo>
                  <a:lnTo>
                    <a:pt x="16710835" y="12004622"/>
                  </a:lnTo>
                  <a:lnTo>
                    <a:pt x="0" y="12004622"/>
                  </a:lnTo>
                  <a:close/>
                </a:path>
              </a:pathLst>
            </a:custGeom>
            <a:blipFill>
              <a:blip r:embed="rId5"/>
              <a:stretch>
                <a:fillRect l="-32496" t="-13523" r="-38980" b="-2074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9050000" cy="14033500"/>
            </a:xfrm>
            <a:custGeom>
              <a:avLst/>
              <a:gdLst/>
              <a:ahLst/>
              <a:cxnLst/>
              <a:rect l="l" t="t" r="r" b="b"/>
              <a:pathLst>
                <a:path w="19050000" h="14033500">
                  <a:moveTo>
                    <a:pt x="0" y="0"/>
                  </a:moveTo>
                  <a:lnTo>
                    <a:pt x="19050000" y="0"/>
                  </a:lnTo>
                  <a:lnTo>
                    <a:pt x="19050000" y="14033500"/>
                  </a:lnTo>
                  <a:lnTo>
                    <a:pt x="0" y="14033500"/>
                  </a:lnTo>
                  <a:close/>
                </a:path>
              </a:pathLst>
            </a:custGeom>
            <a:blipFill>
              <a:blip r:embed="rId3"/>
              <a:stretch>
                <a:fillRect t="-226" b="-226"/>
              </a:stretch>
            </a:blipFill>
          </p:spPr>
        </p:sp>
      </p:grpSp>
      <p:grpSp>
        <p:nvGrpSpPr>
          <p:cNvPr id="14" name="Group 14" descr="מבנה הכפר"/>
          <p:cNvGrpSpPr>
            <a:grpSpLocks noChangeAspect="1"/>
          </p:cNvGrpSpPr>
          <p:nvPr/>
        </p:nvGrpSpPr>
        <p:grpSpPr>
          <a:xfrm rot="-32174">
            <a:off x="5759288" y="6355570"/>
            <a:ext cx="4236624" cy="3120980"/>
            <a:chOff x="0" y="0"/>
            <a:chExt cx="19050000" cy="14033500"/>
          </a:xfrm>
        </p:grpSpPr>
        <p:sp>
          <p:nvSpPr>
            <p:cNvPr id="15" name="Freeform 15"/>
            <p:cNvSpPr/>
            <p:nvPr/>
          </p:nvSpPr>
          <p:spPr>
            <a:xfrm>
              <a:off x="1169582" y="1014439"/>
              <a:ext cx="16710835" cy="12004622"/>
            </a:xfrm>
            <a:custGeom>
              <a:avLst/>
              <a:gdLst/>
              <a:ahLst/>
              <a:cxnLst/>
              <a:rect l="l" t="t" r="r" b="b"/>
              <a:pathLst>
                <a:path w="16710835" h="12004622">
                  <a:moveTo>
                    <a:pt x="0" y="0"/>
                  </a:moveTo>
                  <a:lnTo>
                    <a:pt x="16710835" y="0"/>
                  </a:lnTo>
                  <a:lnTo>
                    <a:pt x="16710835" y="12004622"/>
                  </a:lnTo>
                  <a:lnTo>
                    <a:pt x="0" y="12004622"/>
                  </a:lnTo>
                  <a:close/>
                </a:path>
              </a:pathLst>
            </a:custGeom>
            <a:blipFill>
              <a:blip r:embed="rId6"/>
              <a:stretch>
                <a:fillRect t="-2201" b="-2201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9050000" cy="14033500"/>
            </a:xfrm>
            <a:custGeom>
              <a:avLst/>
              <a:gdLst/>
              <a:ahLst/>
              <a:cxnLst/>
              <a:rect l="l" t="t" r="r" b="b"/>
              <a:pathLst>
                <a:path w="19050000" h="14033500">
                  <a:moveTo>
                    <a:pt x="0" y="0"/>
                  </a:moveTo>
                  <a:lnTo>
                    <a:pt x="19050000" y="0"/>
                  </a:lnTo>
                  <a:lnTo>
                    <a:pt x="19050000" y="14033500"/>
                  </a:lnTo>
                  <a:lnTo>
                    <a:pt x="0" y="14033500"/>
                  </a:lnTo>
                  <a:close/>
                </a:path>
              </a:pathLst>
            </a:custGeom>
            <a:blipFill>
              <a:blip r:embed="rId3"/>
              <a:stretch>
                <a:fillRect t="-226" b="-226"/>
              </a:stretch>
            </a:blipFill>
          </p:spPr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210" y="128247"/>
            <a:ext cx="1175089" cy="554644"/>
            <a:chOff x="0" y="0"/>
            <a:chExt cx="1566785" cy="739526"/>
          </a:xfrm>
        </p:grpSpPr>
        <p:grpSp>
          <p:nvGrpSpPr>
            <p:cNvPr id="18" name="Group 18"/>
            <p:cNvGrpSpPr/>
            <p:nvPr/>
          </p:nvGrpSpPr>
          <p:grpSpPr>
            <a:xfrm>
              <a:off x="339699" y="77036"/>
              <a:ext cx="134499" cy="113833"/>
              <a:chOff x="0" y="0"/>
              <a:chExt cx="336127" cy="28448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36042" cy="284353"/>
              </a:xfrm>
              <a:custGeom>
                <a:avLst/>
                <a:gdLst/>
                <a:ahLst/>
                <a:cxnLst/>
                <a:rect l="l" t="t" r="r" b="b"/>
                <a:pathLst>
                  <a:path w="336042" h="284353">
                    <a:moveTo>
                      <a:pt x="336042" y="0"/>
                    </a:moveTo>
                    <a:lnTo>
                      <a:pt x="0" y="0"/>
                    </a:lnTo>
                    <a:lnTo>
                      <a:pt x="0" y="284353"/>
                    </a:lnTo>
                    <a:lnTo>
                      <a:pt x="336042" y="284353"/>
                    </a:lnTo>
                    <a:lnTo>
                      <a:pt x="336042" y="0"/>
                    </a:lnTo>
                    <a:close/>
                  </a:path>
                </a:pathLst>
              </a:custGeom>
              <a:solidFill>
                <a:srgbClr val="6EC7AE"/>
              </a:solidFill>
            </p:spPr>
          </p:sp>
        </p:grpSp>
        <p:sp>
          <p:nvSpPr>
            <p:cNvPr id="20" name="Freeform 20"/>
            <p:cNvSpPr/>
            <p:nvPr/>
          </p:nvSpPr>
          <p:spPr>
            <a:xfrm>
              <a:off x="22552" y="204585"/>
              <a:ext cx="455333" cy="227549"/>
            </a:xfrm>
            <a:custGeom>
              <a:avLst/>
              <a:gdLst/>
              <a:ahLst/>
              <a:cxnLst/>
              <a:rect l="l" t="t" r="r" b="b"/>
              <a:pathLst>
                <a:path w="455333" h="227549">
                  <a:moveTo>
                    <a:pt x="0" y="0"/>
                  </a:moveTo>
                  <a:lnTo>
                    <a:pt x="455332" y="0"/>
                  </a:lnTo>
                  <a:lnTo>
                    <a:pt x="455332" y="227549"/>
                  </a:lnTo>
                  <a:lnTo>
                    <a:pt x="0" y="227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1" name="Group 21"/>
            <p:cNvGrpSpPr/>
            <p:nvPr/>
          </p:nvGrpSpPr>
          <p:grpSpPr>
            <a:xfrm>
              <a:off x="1114904" y="77036"/>
              <a:ext cx="134497" cy="113831"/>
              <a:chOff x="0" y="0"/>
              <a:chExt cx="336127" cy="28448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36042" cy="284353"/>
              </a:xfrm>
              <a:custGeom>
                <a:avLst/>
                <a:gdLst/>
                <a:ahLst/>
                <a:cxnLst/>
                <a:rect l="l" t="t" r="r" b="b"/>
                <a:pathLst>
                  <a:path w="336042" h="284353">
                    <a:moveTo>
                      <a:pt x="336042" y="0"/>
                    </a:moveTo>
                    <a:lnTo>
                      <a:pt x="0" y="0"/>
                    </a:lnTo>
                    <a:lnTo>
                      <a:pt x="0" y="284353"/>
                    </a:lnTo>
                    <a:lnTo>
                      <a:pt x="336042" y="284353"/>
                    </a:lnTo>
                    <a:lnTo>
                      <a:pt x="336042" y="0"/>
                    </a:lnTo>
                    <a:close/>
                  </a:path>
                </a:pathLst>
              </a:custGeom>
              <a:solidFill>
                <a:srgbClr val="6EC7AE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1111459" y="204583"/>
              <a:ext cx="293048" cy="113831"/>
              <a:chOff x="0" y="0"/>
              <a:chExt cx="732367" cy="28448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32282" cy="284353"/>
              </a:xfrm>
              <a:custGeom>
                <a:avLst/>
                <a:gdLst/>
                <a:ahLst/>
                <a:cxnLst/>
                <a:rect l="l" t="t" r="r" b="b"/>
                <a:pathLst>
                  <a:path w="732282" h="284353">
                    <a:moveTo>
                      <a:pt x="732282" y="0"/>
                    </a:moveTo>
                    <a:lnTo>
                      <a:pt x="0" y="0"/>
                    </a:lnTo>
                    <a:lnTo>
                      <a:pt x="0" y="284353"/>
                    </a:lnTo>
                    <a:lnTo>
                      <a:pt x="732282" y="284353"/>
                    </a:lnTo>
                    <a:lnTo>
                      <a:pt x="732282" y="0"/>
                    </a:lnTo>
                    <a:close/>
                  </a:path>
                </a:pathLst>
              </a:custGeom>
              <a:solidFill>
                <a:srgbClr val="F4AF25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1111459" y="335581"/>
              <a:ext cx="455326" cy="96553"/>
              <a:chOff x="0" y="0"/>
              <a:chExt cx="1137920" cy="2413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37158" cy="241173"/>
              </a:xfrm>
              <a:custGeom>
                <a:avLst/>
                <a:gdLst/>
                <a:ahLst/>
                <a:cxnLst/>
                <a:rect l="l" t="t" r="r" b="b"/>
                <a:pathLst>
                  <a:path w="1137158" h="241173">
                    <a:moveTo>
                      <a:pt x="1137158" y="0"/>
                    </a:moveTo>
                    <a:lnTo>
                      <a:pt x="0" y="0"/>
                    </a:lnTo>
                    <a:lnTo>
                      <a:pt x="0" y="241173"/>
                    </a:lnTo>
                    <a:lnTo>
                      <a:pt x="1137158" y="241173"/>
                    </a:lnTo>
                    <a:lnTo>
                      <a:pt x="1137158" y="0"/>
                    </a:lnTo>
                    <a:close/>
                  </a:path>
                </a:pathLst>
              </a:custGeom>
              <a:solidFill>
                <a:srgbClr val="EC8097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481127" y="28575"/>
              <a:ext cx="630535" cy="600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1166"/>
                </a:lnSpc>
              </a:pPr>
              <a:r>
                <a:rPr lang="he-IL" sz="1202" spc="16">
                  <a:solidFill>
                    <a:srgbClr val="404040"/>
                  </a:solidFill>
                  <a:latin typeface="Open Sans"/>
                  <a:ea typeface="Open Sans"/>
                  <a:cs typeface="Open Sans"/>
                  <a:sym typeface="Open Sans"/>
                  <a:rtl/>
                </a:rPr>
                <a:t>מיוחד</a:t>
              </a:r>
            </a:p>
            <a:p>
              <a:pPr algn="ctr" rtl="1">
                <a:lnSpc>
                  <a:spcPts val="1166"/>
                </a:lnSpc>
              </a:pPr>
              <a:r>
                <a:rPr lang="he-IL" sz="1202" spc="16">
                  <a:solidFill>
                    <a:srgbClr val="404040"/>
                  </a:solidFill>
                  <a:latin typeface="Open Sans"/>
                  <a:ea typeface="Open Sans"/>
                  <a:cs typeface="Open Sans"/>
                  <a:sym typeface="Open Sans"/>
                  <a:rtl/>
                </a:rPr>
                <a:t>במינו</a:t>
              </a:r>
            </a:p>
            <a:p>
              <a:pPr algn="ctr" rtl="1">
                <a:lnSpc>
                  <a:spcPts val="1166"/>
                </a:lnSpc>
              </a:pPr>
              <a:endParaRPr lang="he-IL" sz="1202" spc="16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  <a:rtl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453420"/>
              <a:ext cx="1566785" cy="286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895"/>
                </a:lnSpc>
              </a:pPr>
              <a:r>
                <a:rPr lang="he-IL" sz="639" b="1">
                  <a:solidFill>
                    <a:srgbClr val="404040"/>
                  </a:solidFill>
                  <a:latin typeface="Heebo Bold"/>
                  <a:ea typeface="Heebo Bold"/>
                  <a:cs typeface="Heebo Bold"/>
                  <a:sym typeface="Heebo Bold"/>
                  <a:rtl/>
                </a:rPr>
                <a:t>אגף א’ חינוך מיוחד</a:t>
              </a:r>
            </a:p>
            <a:p>
              <a:pPr algn="ctr" rtl="1">
                <a:lnSpc>
                  <a:spcPts val="895"/>
                </a:lnSpc>
                <a:spcBef>
                  <a:spcPct val="0"/>
                </a:spcBef>
              </a:pPr>
              <a:r>
                <a:rPr lang="he-IL" sz="639" b="1">
                  <a:solidFill>
                    <a:srgbClr val="404040"/>
                  </a:solidFill>
                  <a:latin typeface="Heebo Bold"/>
                  <a:ea typeface="Heebo Bold"/>
                  <a:cs typeface="Heebo Bold"/>
                  <a:sym typeface="Heebo Bold"/>
                  <a:rtl/>
                </a:rPr>
                <a:t>משרד החינוך</a:t>
              </a:r>
            </a:p>
          </p:txBody>
        </p:sp>
      </p:grpSp>
      <p:grpSp>
        <p:nvGrpSpPr>
          <p:cNvPr id="29" name="Group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62555" y="94306"/>
            <a:ext cx="1325808" cy="588586"/>
            <a:chOff x="0" y="0"/>
            <a:chExt cx="1767743" cy="784781"/>
          </a:xfrm>
        </p:grpSpPr>
        <p:sp>
          <p:nvSpPr>
            <p:cNvPr id="30" name="Freeform 30"/>
            <p:cNvSpPr/>
            <p:nvPr/>
          </p:nvSpPr>
          <p:spPr>
            <a:xfrm>
              <a:off x="294473" y="0"/>
              <a:ext cx="1473270" cy="784781"/>
            </a:xfrm>
            <a:custGeom>
              <a:avLst/>
              <a:gdLst/>
              <a:ahLst/>
              <a:cxnLst/>
              <a:rect l="l" t="t" r="r" b="b"/>
              <a:pathLst>
                <a:path w="1473270" h="784781">
                  <a:moveTo>
                    <a:pt x="0" y="0"/>
                  </a:moveTo>
                  <a:lnTo>
                    <a:pt x="1473270" y="0"/>
                  </a:lnTo>
                  <a:lnTo>
                    <a:pt x="1473270" y="784781"/>
                  </a:lnTo>
                  <a:lnTo>
                    <a:pt x="0" y="78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127351"/>
              <a:ext cx="775430" cy="530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1008"/>
                </a:lnSpc>
              </a:pPr>
              <a:r>
                <a:rPr lang="he-IL" sz="884">
                  <a:solidFill>
                    <a:srgbClr val="3767A8"/>
                  </a:solidFill>
                  <a:latin typeface="Suez One"/>
                  <a:ea typeface="Suez One"/>
                  <a:cs typeface="Suez One"/>
                  <a:sym typeface="Suez One"/>
                  <a:rtl/>
                </a:rPr>
                <a:t>מדינת ישראל</a:t>
              </a:r>
            </a:p>
            <a:p>
              <a:pPr algn="ctr" rtl="1">
                <a:lnSpc>
                  <a:spcPts val="867"/>
                </a:lnSpc>
              </a:pPr>
              <a:r>
                <a:rPr lang="he-IL" sz="760">
                  <a:solidFill>
                    <a:srgbClr val="3767A8"/>
                  </a:solidFill>
                  <a:latin typeface="Suez One"/>
                  <a:ea typeface="Suez One"/>
                  <a:cs typeface="Suez One"/>
                  <a:sym typeface="Suez One"/>
                  <a:rtl/>
                </a:rPr>
                <a:t>משרד החינוך</a:t>
              </a:r>
            </a:p>
            <a:p>
              <a:pPr algn="ctr" rtl="1">
                <a:lnSpc>
                  <a:spcPts val="678"/>
                </a:lnSpc>
              </a:pPr>
              <a:r>
                <a:rPr lang="he-IL" sz="594">
                  <a:solidFill>
                    <a:srgbClr val="3767A8"/>
                  </a:solidFill>
                  <a:latin typeface="Suez One"/>
                  <a:ea typeface="Suez One"/>
                  <a:cs typeface="Suez One"/>
                  <a:sym typeface="Suez One"/>
                  <a:rtl/>
                </a:rPr>
                <a:t>המינהל הפדגוגי</a:t>
              </a:r>
            </a:p>
            <a:p>
              <a:pPr algn="ctr" rtl="1">
                <a:lnSpc>
                  <a:spcPts val="583"/>
                </a:lnSpc>
              </a:pPr>
              <a:r>
                <a:rPr lang="he-IL" sz="512">
                  <a:solidFill>
                    <a:srgbClr val="3767A8"/>
                  </a:solidFill>
                  <a:latin typeface="Suez One"/>
                  <a:ea typeface="Suez One"/>
                  <a:cs typeface="Suez One"/>
                  <a:sym typeface="Suez One"/>
                  <a:rtl/>
                </a:rPr>
                <a:t>האגף לחינוך מיוחד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סאלי ביין יחידת לימוד</dc:title>
  <cp:lastModifiedBy>מרים אוחיון אסקולוביץ(מתי"א רן)</cp:lastModifiedBy>
  <cp:revision>3</cp:revision>
  <dcterms:created xsi:type="dcterms:W3CDTF">2006-08-16T00:00:00Z</dcterms:created>
  <dcterms:modified xsi:type="dcterms:W3CDTF">2025-01-26T09:49:40Z</dcterms:modified>
  <dc:identifier>DAGc2wAlNjc</dc:identifier>
</cp:coreProperties>
</file>