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Lst>
  <p:sldSz cx="7556500" cy="10693400"/>
  <p:notesSz cx="6858000" cy="9144000"/>
  <p:embeddedFontLst>
    <p:embeddedFont>
      <p:font typeface="Aran 800" panose="020B0604020202020204" charset="-79"/>
      <p:regular r:id="rId3"/>
    </p:embeddedFont>
    <p:embeddedFont>
      <p:font typeface="Assistant" pitchFamily="2" charset="-79"/>
      <p:regular r:id="rId4"/>
    </p:embeddedFont>
    <p:embeddedFont>
      <p:font typeface="Assistant Bold" charset="-79"/>
      <p:regular r:id="rId5"/>
    </p:embeddedFont>
    <p:embeddedFont>
      <p:font typeface="Suez One" panose="00000500000000000000" pitchFamily="2" charset="-79"/>
      <p:regular r:id="rId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07" autoAdjust="0"/>
  </p:normalViewPr>
  <p:slideViewPr>
    <p:cSldViewPr>
      <p:cViewPr varScale="1">
        <p:scale>
          <a:sx n="54" d="100"/>
          <a:sy n="54" d="100"/>
        </p:scale>
        <p:origin x="1578" y="5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font" Target="fonts/font1.fntdata"/><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4.fntdata"/><Relationship Id="rId5" Type="http://schemas.openxmlformats.org/officeDocument/2006/relationships/font" Target="fonts/font3.fntdata"/><Relationship Id="rId10" Type="http://schemas.openxmlformats.org/officeDocument/2006/relationships/tableStyles" Target="tableStyles.xml"/><Relationship Id="rId4" Type="http://schemas.openxmlformats.org/officeDocument/2006/relationships/font" Target="fonts/font2.fntdata"/><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meyda.education.gov.il/files/special/telem/%D7%A2%D7%A7%D7%A8%D7%95%D7%A0%D7%95%D7%AA%20%D7%9E%D7%A8%D7%9B%D7%96%D7%99%D7%99%D7%9D%20%D7%91%D7%94%D7%95%D7%A8%D7%90%D7%AA%20%D7%AA%D7%9C%D7%9E%D7%99%D7%93%D7%99%D7%9D%20%D7%A2%D7%9D%20%D7%A6%D7%A8%D7%9B%D7%99%D7%9D%20%D7%9E%D7%99%D7%95%D7%97%D7%93%D7%99%D7%9D.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F7F7"/>
        </a:solidFill>
        <a:effectLst/>
      </p:bgPr>
    </p:bg>
    <p:spTree>
      <p:nvGrpSpPr>
        <p:cNvPr id="1" name=""/>
        <p:cNvGrpSpPr/>
        <p:nvPr/>
      </p:nvGrpSpPr>
      <p:grpSpPr>
        <a:xfrm>
          <a:off x="0" y="0"/>
          <a:ext cx="0" cy="0"/>
          <a:chOff x="0" y="0"/>
          <a:chExt cx="0" cy="0"/>
        </a:xfrm>
      </p:grpSpPr>
      <p:sp>
        <p:nvSpPr>
          <p:cNvPr id="2" name="Freeform 2" descr="סמל אגף חינוך מיוחד"/>
          <p:cNvSpPr/>
          <p:nvPr/>
        </p:nvSpPr>
        <p:spPr>
          <a:xfrm>
            <a:off x="3194880" y="-223999"/>
            <a:ext cx="1207232" cy="1207232"/>
          </a:xfrm>
          <a:custGeom>
            <a:avLst/>
            <a:gdLst/>
            <a:ahLst/>
            <a:cxnLst/>
            <a:rect l="l" t="t" r="r" b="b"/>
            <a:pathLst>
              <a:path w="1207232" h="1207232">
                <a:moveTo>
                  <a:pt x="0" y="0"/>
                </a:moveTo>
                <a:lnTo>
                  <a:pt x="1207232" y="0"/>
                </a:lnTo>
                <a:lnTo>
                  <a:pt x="1207232" y="1207231"/>
                </a:lnTo>
                <a:lnTo>
                  <a:pt x="0" y="1207231"/>
                </a:lnTo>
                <a:lnTo>
                  <a:pt x="0" y="0"/>
                </a:lnTo>
                <a:close/>
              </a:path>
            </a:pathLst>
          </a:custGeom>
          <a:blipFill>
            <a:blip r:embed="rId2"/>
            <a:stretch>
              <a:fillRect/>
            </a:stretch>
          </a:blipFill>
        </p:spPr>
        <p:txBody>
          <a:bodyPr/>
          <a:lstStyle/>
          <a:p>
            <a:endParaRPr lang="he-IL" dirty="0"/>
          </a:p>
        </p:txBody>
      </p:sp>
      <p:sp>
        <p:nvSpPr>
          <p:cNvPr id="20" name="Freeform 20" descr="סמל מדינת ישראל משרד החינוך"/>
          <p:cNvSpPr/>
          <p:nvPr/>
        </p:nvSpPr>
        <p:spPr>
          <a:xfrm>
            <a:off x="-242894" y="47162"/>
            <a:ext cx="1059267" cy="564250"/>
          </a:xfrm>
          <a:custGeom>
            <a:avLst/>
            <a:gdLst/>
            <a:ahLst/>
            <a:cxnLst/>
            <a:rect l="l" t="t" r="r" b="b"/>
            <a:pathLst>
              <a:path w="1059267" h="564250">
                <a:moveTo>
                  <a:pt x="0" y="0"/>
                </a:moveTo>
                <a:lnTo>
                  <a:pt x="1059266" y="0"/>
                </a:lnTo>
                <a:lnTo>
                  <a:pt x="1059266" y="564250"/>
                </a:lnTo>
                <a:lnTo>
                  <a:pt x="0" y="564250"/>
                </a:lnTo>
                <a:lnTo>
                  <a:pt x="0" y="0"/>
                </a:lnTo>
                <a:close/>
              </a:path>
            </a:pathLst>
          </a:custGeom>
          <a:blipFill>
            <a:blip r:embed="rId3"/>
            <a:stretch>
              <a:fillRect/>
            </a:stretch>
          </a:blipFill>
        </p:spPr>
        <p:txBody>
          <a:bodyPr/>
          <a:lstStyle/>
          <a:p>
            <a:endParaRPr lang="he-IL"/>
          </a:p>
        </p:txBody>
      </p:sp>
      <p:sp>
        <p:nvSpPr>
          <p:cNvPr id="23" name="TextBox 23"/>
          <p:cNvSpPr txBox="1"/>
          <p:nvPr/>
        </p:nvSpPr>
        <p:spPr>
          <a:xfrm>
            <a:off x="567000" y="106757"/>
            <a:ext cx="728907" cy="498277"/>
          </a:xfrm>
          <a:prstGeom prst="rect">
            <a:avLst/>
          </a:prstGeom>
        </p:spPr>
        <p:txBody>
          <a:bodyPr lIns="0" tIns="0" rIns="0" bIns="0" rtlCol="0" anchor="t">
            <a:spAutoFit/>
          </a:bodyPr>
          <a:lstStyle/>
          <a:p>
            <a:pPr algn="ctr" rtl="1">
              <a:lnSpc>
                <a:spcPts val="1263"/>
              </a:lnSpc>
            </a:pPr>
            <a:r>
              <a:rPr lang="he-IL" sz="1108">
                <a:solidFill>
                  <a:srgbClr val="3767A8"/>
                </a:solidFill>
                <a:latin typeface="Suez One"/>
                <a:ea typeface="Suez One"/>
                <a:cs typeface="Suez One"/>
                <a:sym typeface="Suez One"/>
                <a:rtl/>
              </a:rPr>
              <a:t>מדינת ישראל</a:t>
            </a:r>
          </a:p>
          <a:p>
            <a:pPr algn="ctr" rtl="1">
              <a:lnSpc>
                <a:spcPts val="1086"/>
              </a:lnSpc>
            </a:pPr>
            <a:r>
              <a:rPr lang="he-IL" sz="953">
                <a:solidFill>
                  <a:srgbClr val="3767A8"/>
                </a:solidFill>
                <a:latin typeface="Suez One"/>
                <a:ea typeface="Suez One"/>
                <a:cs typeface="Suez One"/>
                <a:sym typeface="Suez One"/>
                <a:rtl/>
              </a:rPr>
              <a:t>משרד החינוך</a:t>
            </a:r>
          </a:p>
          <a:p>
            <a:pPr algn="ctr" rtl="1">
              <a:lnSpc>
                <a:spcPts val="850"/>
              </a:lnSpc>
            </a:pPr>
            <a:r>
              <a:rPr lang="he-IL" sz="745">
                <a:solidFill>
                  <a:srgbClr val="3767A8"/>
                </a:solidFill>
                <a:latin typeface="Suez One"/>
                <a:ea typeface="Suez One"/>
                <a:cs typeface="Suez One"/>
                <a:sym typeface="Suez One"/>
                <a:rtl/>
              </a:rPr>
              <a:t>המינהל הפדגוגי</a:t>
            </a:r>
          </a:p>
          <a:p>
            <a:pPr algn="ctr" rtl="1">
              <a:lnSpc>
                <a:spcPts val="731"/>
              </a:lnSpc>
            </a:pPr>
            <a:r>
              <a:rPr lang="he-IL" sz="641">
                <a:solidFill>
                  <a:srgbClr val="3767A8"/>
                </a:solidFill>
                <a:latin typeface="Suez One"/>
                <a:ea typeface="Suez One"/>
                <a:cs typeface="Suez One"/>
                <a:sym typeface="Suez One"/>
                <a:rtl/>
              </a:rPr>
              <a:t>האגף לחינוך מיוחד</a:t>
            </a:r>
          </a:p>
        </p:txBody>
      </p:sp>
      <p:sp>
        <p:nvSpPr>
          <p:cNvPr id="21" name="TextBox 21"/>
          <p:cNvSpPr txBox="1">
            <a:spLocks noGrp="1"/>
          </p:cNvSpPr>
          <p:nvPr>
            <p:ph type="title" idx="4294967295"/>
          </p:nvPr>
        </p:nvSpPr>
        <p:spPr>
          <a:xfrm>
            <a:off x="899618" y="648162"/>
            <a:ext cx="5760765" cy="504826"/>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ctr" defTabSz="914400" rtl="1" eaLnBrk="1" fontAlgn="auto" latinLnBrk="0" hangingPunct="1">
              <a:lnSpc>
                <a:spcPts val="4199"/>
              </a:lnSpc>
              <a:spcBef>
                <a:spcPct val="0"/>
              </a:spcBef>
              <a:spcAft>
                <a:spcPts val="0"/>
              </a:spcAft>
              <a:buClrTx/>
              <a:buSzTx/>
              <a:buFontTx/>
              <a:buNone/>
              <a:tabLst/>
              <a:defRPr/>
            </a:pPr>
            <a:r>
              <a:rPr kumimoji="0" lang="he-IL" sz="2999" b="0" i="0" u="none" strike="noStrike" kern="1200" cap="none" spc="0" normalizeH="0" baseline="0" noProof="0" dirty="0">
                <a:ln>
                  <a:noFill/>
                </a:ln>
                <a:solidFill>
                  <a:srgbClr val="3D4C8D"/>
                </a:solidFill>
                <a:effectLst/>
                <a:uLnTx/>
                <a:uFillTx/>
                <a:latin typeface="Aran 800"/>
                <a:ea typeface="Aran 800"/>
                <a:cs typeface="Aran 800"/>
                <a:sym typeface="Aran 800"/>
                <a:rtl/>
              </a:rPr>
              <a:t>התאמות בדרכי הוראה לתלמידים עם מוגבלויות</a:t>
            </a:r>
          </a:p>
        </p:txBody>
      </p:sp>
      <p:sp>
        <p:nvSpPr>
          <p:cNvPr id="3" name="TextBox 3"/>
          <p:cNvSpPr txBox="1"/>
          <p:nvPr/>
        </p:nvSpPr>
        <p:spPr>
          <a:xfrm>
            <a:off x="567000" y="1281527"/>
            <a:ext cx="6426000" cy="2885127"/>
          </a:xfrm>
          <a:prstGeom prst="rect">
            <a:avLst/>
          </a:prstGeom>
        </p:spPr>
        <p:txBody>
          <a:bodyPr lIns="0" tIns="0" rIns="0" bIns="0" rtlCol="0" anchor="t">
            <a:spAutoFit/>
          </a:bodyPr>
          <a:lstStyle/>
          <a:p>
            <a:pPr algn="just" rtl="1">
              <a:lnSpc>
                <a:spcPts val="1946"/>
              </a:lnSpc>
            </a:pPr>
            <a:r>
              <a:rPr lang="he-IL" sz="1400" u="none" strike="noStrike" dirty="0">
                <a:solidFill>
                  <a:srgbClr val="3D4C8D"/>
                </a:solidFill>
                <a:latin typeface="Assistant"/>
                <a:ea typeface="Assistant"/>
                <a:cs typeface="Assistant"/>
                <a:sym typeface="Assistant"/>
                <a:rtl/>
              </a:rPr>
              <a:t>מערכת החינוך מחויבת ליצור סביבה לימודית שוויונית ומכילה עבור תלמידים עם מוגבלויות, תוך התבססות על תכנית הלימודים בחינוך הרגיל. התאמות בהוראה והנגשה פדגוגית מאפשרות לכל תלמיד להשתתף באופן פעיל ולהתקדם בהתאם ליכולותיו וצרכיו הייחודיים. מסמך זה מציג עקרונות מנחים להנגשה ולתיווך התכנים הלימודיים, תוך התאמת דרכי ההוראה, במטרה להבטיח חוויית למידה משמעותית, מעשירה ומותאמת אישית לכל תלמיד, כחלק מכלל החברים בכיתה ובקבוצת הלימוד.</a:t>
            </a:r>
          </a:p>
          <a:p>
            <a:pPr algn="just" rtl="1">
              <a:lnSpc>
                <a:spcPts val="695"/>
              </a:lnSpc>
            </a:pPr>
            <a:endParaRPr lang="he-IL" sz="1400" u="none" strike="noStrike" dirty="0">
              <a:solidFill>
                <a:srgbClr val="3D4C8D"/>
              </a:solidFill>
              <a:latin typeface="Assistant"/>
              <a:ea typeface="Assistant"/>
              <a:cs typeface="Assistant"/>
              <a:sym typeface="Assistant"/>
              <a:rtl/>
            </a:endParaRPr>
          </a:p>
          <a:p>
            <a:pPr algn="just" rtl="1">
              <a:lnSpc>
                <a:spcPts val="1946"/>
              </a:lnSpc>
            </a:pPr>
            <a:r>
              <a:rPr lang="he-IL" sz="1400" u="none" strike="noStrike" dirty="0">
                <a:solidFill>
                  <a:srgbClr val="3D4C8D"/>
                </a:solidFill>
                <a:latin typeface="Assistant"/>
                <a:ea typeface="Assistant"/>
                <a:cs typeface="Assistant"/>
                <a:sym typeface="Assistant"/>
                <a:rtl/>
              </a:rPr>
              <a:t>בניית התאמות באופן נכון היא משימה מורכבת הדורשת גישה מקצועית, גמישות מחשבתית והתאמה מתמדת. על צוותי החינוך להכיר לעומק את מאפייני התלמידים, לזהות את החוזקות והאתגרים של כל אחד מהם, ולתכנן את ההוראה בהתאם. להלן מספר עקרונות שעשויים לסייע במיקוד תכנון ויישום ההתאמות. להרחבה בנושא: </a:t>
            </a:r>
            <a:r>
              <a:rPr lang="ar-EG" sz="1400" b="1" u="none" strike="noStrike" dirty="0">
                <a:solidFill>
                  <a:srgbClr val="3D4C8D"/>
                </a:solidFill>
                <a:latin typeface="Assistant Bold"/>
                <a:ea typeface="Assistant Bold"/>
                <a:cs typeface="Assistant Bold"/>
                <a:sym typeface="Assistant Bold"/>
                <a:rtl/>
              </a:rPr>
              <a:t>  </a:t>
            </a:r>
          </a:p>
          <a:p>
            <a:pPr algn="just" rtl="1">
              <a:lnSpc>
                <a:spcPts val="695"/>
              </a:lnSpc>
            </a:pPr>
            <a:endParaRPr lang="ar-EG" sz="1400" b="1" u="none" strike="noStrike" dirty="0">
              <a:solidFill>
                <a:srgbClr val="3D4C8D"/>
              </a:solidFill>
              <a:latin typeface="Assistant Bold"/>
              <a:ea typeface="Assistant Bold"/>
              <a:cs typeface="Assistant Bold"/>
              <a:sym typeface="Assistant Bold"/>
              <a:rtl/>
            </a:endParaRPr>
          </a:p>
          <a:p>
            <a:pPr algn="just" rtl="1">
              <a:lnSpc>
                <a:spcPts val="2363"/>
              </a:lnSpc>
            </a:pPr>
            <a:r>
              <a:rPr lang="he-IL" sz="1700" b="1" u="none" strike="noStrike" dirty="0">
                <a:solidFill>
                  <a:srgbClr val="27B68F"/>
                </a:solidFill>
                <a:latin typeface="Assistant Bold"/>
                <a:ea typeface="Assistant Bold"/>
                <a:cs typeface="Assistant Bold"/>
                <a:sym typeface="Assistant Bold"/>
                <a:rtl/>
              </a:rPr>
              <a:t>עקרונות מרכזיים להתאמת ההוראה</a:t>
            </a:r>
          </a:p>
          <a:p>
            <a:pPr algn="just" rtl="1">
              <a:lnSpc>
                <a:spcPts val="1946"/>
              </a:lnSpc>
            </a:pPr>
            <a:r>
              <a:rPr lang="ar-EG" sz="1400" b="1" u="none" strike="noStrike" dirty="0">
                <a:solidFill>
                  <a:srgbClr val="3D4C8D"/>
                </a:solidFill>
                <a:latin typeface="Assistant Bold"/>
                <a:ea typeface="Assistant Bold"/>
                <a:cs typeface="Assistant Bold"/>
                <a:sym typeface="Assistant Bold"/>
                <a:rtl/>
              </a:rPr>
              <a:t>       </a:t>
            </a:r>
          </a:p>
        </p:txBody>
      </p:sp>
      <p:sp>
        <p:nvSpPr>
          <p:cNvPr id="22" name="TextBox 22"/>
          <p:cNvSpPr txBox="1"/>
          <p:nvPr/>
        </p:nvSpPr>
        <p:spPr>
          <a:xfrm>
            <a:off x="899618" y="3272039"/>
            <a:ext cx="4283510" cy="252633"/>
          </a:xfrm>
          <a:prstGeom prst="rect">
            <a:avLst/>
          </a:prstGeom>
        </p:spPr>
        <p:txBody>
          <a:bodyPr wrap="square" lIns="0" tIns="0" rIns="0" bIns="0" rtlCol="0" anchor="t">
            <a:spAutoFit/>
          </a:bodyPr>
          <a:lstStyle/>
          <a:p>
            <a:pPr algn="ctr" rtl="1">
              <a:lnSpc>
                <a:spcPts val="2100"/>
              </a:lnSpc>
              <a:spcBef>
                <a:spcPct val="0"/>
              </a:spcBef>
            </a:pPr>
            <a:r>
              <a:rPr lang="he-IL" sz="1500" b="1" u="sng" spc="36" dirty="0">
                <a:solidFill>
                  <a:srgbClr val="EA8298"/>
                </a:solidFill>
                <a:latin typeface="Assistant Bold"/>
                <a:ea typeface="Assistant Bold"/>
                <a:cs typeface="Assistant Bold"/>
                <a:sym typeface="Assistant Bold"/>
                <a:hlinkClick r:id="rId4" tooltip="https://meyda.education.gov.il/files/special/telem/%D7%A2%D7%A7%D7%A8%D7%95%D7%A0%D7%95%D7%AA%20%D7%9E%D7%A8%D7%9B%D7%96%D7%99%D7%99%D7%9D%20%D7%91%D7%94%D7%95%D7%A8%D7%90%D7%AA%20%D7%AA%D7%9C%D7%9E%D7%99%D7%93%D7%99%D7%9D%20%D7%A2%D7%9D%20%D7%A6%D7%A8%D7%9B%D7%99%D7%9D%20%D7%9E%D7%99%D7%95%D7%97%D7%93%D7%99%D7%9D.pdf"/>
                <a:rtl/>
              </a:rPr>
              <a:t>עקרונות מרכזיים בהוראת תלמידים עם צרכים מיוחדים</a:t>
            </a:r>
          </a:p>
        </p:txBody>
      </p:sp>
      <p:sp>
        <p:nvSpPr>
          <p:cNvPr id="4" name="TextBox 4"/>
          <p:cNvSpPr txBox="1"/>
          <p:nvPr/>
        </p:nvSpPr>
        <p:spPr>
          <a:xfrm>
            <a:off x="671340" y="3976888"/>
            <a:ext cx="6254312" cy="6435488"/>
          </a:xfrm>
          <a:prstGeom prst="rect">
            <a:avLst/>
          </a:prstGeom>
        </p:spPr>
        <p:txBody>
          <a:bodyPr lIns="0" tIns="0" rIns="0" bIns="0" rtlCol="0" anchor="t">
            <a:spAutoFit/>
          </a:bodyPr>
          <a:lstStyle/>
          <a:p>
            <a:pPr algn="r" rtl="1">
              <a:lnSpc>
                <a:spcPts val="1960"/>
              </a:lnSpc>
              <a:spcBef>
                <a:spcPct val="0"/>
              </a:spcBef>
            </a:pPr>
            <a:r>
              <a:rPr lang="he-IL" sz="1400" b="1">
                <a:solidFill>
                  <a:srgbClr val="0576B8"/>
                </a:solidFill>
                <a:latin typeface="Assistant Bold"/>
                <a:ea typeface="Assistant Bold"/>
                <a:cs typeface="Assistant Bold"/>
                <a:sym typeface="Assistant Bold"/>
                <a:rtl/>
              </a:rPr>
              <a:t> התייחסות אישית לגיל ולתפקוד התלמיד:</a:t>
            </a:r>
          </a:p>
          <a:p>
            <a:pPr marL="280671" lvl="1" indent="-140335" algn="r" rtl="1">
              <a:lnSpc>
                <a:spcPts val="1820"/>
              </a:lnSpc>
              <a:spcBef>
                <a:spcPct val="0"/>
              </a:spcBef>
              <a:buFont typeface="Arial"/>
              <a:buChar char="•"/>
            </a:pPr>
            <a:r>
              <a:rPr lang="he-IL" sz="1300">
                <a:solidFill>
                  <a:srgbClr val="3D4C8D"/>
                </a:solidFill>
                <a:latin typeface="Assistant"/>
                <a:ea typeface="Assistant"/>
                <a:cs typeface="Assistant"/>
                <a:sym typeface="Assistant"/>
                <a:rtl/>
              </a:rPr>
              <a:t>התאמת תכנים, פעילויות וחומרי לימוד בהתאם לגיל הכרונולוגי ולרמת התפקוד של התלמיד.</a:t>
            </a:r>
          </a:p>
          <a:p>
            <a:pPr marL="280671" lvl="1" indent="-140335" algn="r" rtl="1">
              <a:lnSpc>
                <a:spcPts val="1820"/>
              </a:lnSpc>
              <a:spcBef>
                <a:spcPct val="0"/>
              </a:spcBef>
              <a:buFont typeface="Arial"/>
              <a:buChar char="•"/>
            </a:pPr>
            <a:r>
              <a:rPr lang="he-IL" sz="1300">
                <a:solidFill>
                  <a:srgbClr val="3D4C8D"/>
                </a:solidFill>
                <a:latin typeface="Assistant"/>
                <a:ea typeface="Assistant"/>
                <a:cs typeface="Assistant"/>
                <a:sym typeface="Assistant"/>
                <a:rtl/>
              </a:rPr>
              <a:t>שמירה על כבוד התלמיד והתאמה אישית תוך התייחסות לפערים אפשריים.</a:t>
            </a:r>
          </a:p>
          <a:p>
            <a:pPr algn="r" rtl="1">
              <a:lnSpc>
                <a:spcPts val="700"/>
              </a:lnSpc>
              <a:spcBef>
                <a:spcPct val="0"/>
              </a:spcBef>
            </a:pPr>
            <a:endParaRPr lang="he-IL" sz="1300">
              <a:solidFill>
                <a:srgbClr val="3D4C8D"/>
              </a:solidFill>
              <a:latin typeface="Assistant"/>
              <a:ea typeface="Assistant"/>
              <a:cs typeface="Assistant"/>
              <a:sym typeface="Assistant"/>
              <a:rtl/>
            </a:endParaRPr>
          </a:p>
          <a:p>
            <a:pPr algn="r" rtl="1">
              <a:lnSpc>
                <a:spcPts val="1960"/>
              </a:lnSpc>
            </a:pPr>
            <a:r>
              <a:rPr lang="ar-EG" sz="1400">
                <a:solidFill>
                  <a:srgbClr val="0576B8"/>
                </a:solidFill>
                <a:latin typeface="Assistant"/>
                <a:ea typeface="Assistant"/>
                <a:cs typeface="Assistant"/>
                <a:sym typeface="Assistant"/>
                <a:rtl/>
              </a:rPr>
              <a:t> </a:t>
            </a:r>
            <a:r>
              <a:rPr lang="he-IL" sz="1400" b="1">
                <a:solidFill>
                  <a:srgbClr val="0576B8"/>
                </a:solidFill>
                <a:latin typeface="Assistant Bold"/>
                <a:ea typeface="Assistant Bold"/>
                <a:cs typeface="Assistant Bold"/>
                <a:sym typeface="Assistant Bold"/>
                <a:rtl/>
              </a:rPr>
              <a:t>ארגון הלמידה:</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התאמת תכני הלימוד לרמת התפקוד.</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הוראה בקבוצות הומוגניות והטרוגניות.</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יצירת קבוצות חוצות כיתה בהתאם לצרכים וליכולות.</a:t>
            </a:r>
          </a:p>
          <a:p>
            <a:pPr algn="r" rtl="1">
              <a:lnSpc>
                <a:spcPts val="700"/>
              </a:lnSpc>
            </a:pPr>
            <a:endParaRPr lang="he-IL" sz="1300">
              <a:solidFill>
                <a:srgbClr val="3D4C8D"/>
              </a:solidFill>
              <a:latin typeface="Assistant"/>
              <a:ea typeface="Assistant"/>
              <a:cs typeface="Assistant"/>
              <a:sym typeface="Assistant"/>
              <a:rtl/>
            </a:endParaRPr>
          </a:p>
          <a:p>
            <a:pPr algn="r" rtl="1">
              <a:lnSpc>
                <a:spcPts val="1960"/>
              </a:lnSpc>
              <a:spcBef>
                <a:spcPct val="0"/>
              </a:spcBef>
            </a:pPr>
            <a:r>
              <a:rPr lang="he-IL" sz="1400" b="1">
                <a:solidFill>
                  <a:srgbClr val="0576B8"/>
                </a:solidFill>
                <a:latin typeface="Assistant Bold"/>
                <a:ea typeface="Assistant Bold"/>
                <a:cs typeface="Assistant Bold"/>
                <a:sym typeface="Assistant Bold"/>
                <a:rtl/>
              </a:rPr>
              <a:t> הנגשה פיזית ולימודית:</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התאמת סביבת הלמידה לצרכים הפיזיים (מיקום כיתה, ריהוט מותאם).</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שימוש בעזרים טכנולוגיים מותאמים (מחשבים, טאבלטים, תקשורת תומכת וחליפית).</a:t>
            </a:r>
          </a:p>
          <a:p>
            <a:pPr algn="r" rtl="1">
              <a:lnSpc>
                <a:spcPts val="700"/>
              </a:lnSpc>
              <a:spcBef>
                <a:spcPct val="0"/>
              </a:spcBef>
            </a:pPr>
            <a:endParaRPr lang="he-IL" sz="1300">
              <a:solidFill>
                <a:srgbClr val="3D4C8D"/>
              </a:solidFill>
              <a:latin typeface="Assistant"/>
              <a:ea typeface="Assistant"/>
              <a:cs typeface="Assistant"/>
              <a:sym typeface="Assistant"/>
              <a:rtl/>
            </a:endParaRPr>
          </a:p>
          <a:p>
            <a:pPr algn="r" rtl="1">
              <a:lnSpc>
                <a:spcPts val="1960"/>
              </a:lnSpc>
              <a:spcBef>
                <a:spcPct val="0"/>
              </a:spcBef>
            </a:pPr>
            <a:r>
              <a:rPr lang="ar-EG" sz="1400">
                <a:solidFill>
                  <a:srgbClr val="0576B8"/>
                </a:solidFill>
                <a:latin typeface="Assistant"/>
                <a:ea typeface="Assistant"/>
                <a:cs typeface="Assistant"/>
                <a:sym typeface="Assistant"/>
                <a:rtl/>
              </a:rPr>
              <a:t> </a:t>
            </a:r>
            <a:r>
              <a:rPr lang="he-IL" sz="1400" b="1">
                <a:solidFill>
                  <a:srgbClr val="0576B8"/>
                </a:solidFill>
                <a:latin typeface="Assistant Bold"/>
                <a:ea typeface="Assistant Bold"/>
                <a:cs typeface="Assistant Bold"/>
                <a:sym typeface="Assistant Bold"/>
                <a:rtl/>
              </a:rPr>
              <a:t>הנגשה קוגניטיבית:</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התאמת שפה, פישוט תכנים ונהלים, חלוקה לפסקאות, שימוש באמצעים חזותיים.</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התאמת משימות לרמת התפקוד והקשב.</a:t>
            </a:r>
          </a:p>
          <a:p>
            <a:pPr algn="r" rtl="1">
              <a:lnSpc>
                <a:spcPts val="700"/>
              </a:lnSpc>
            </a:pPr>
            <a:endParaRPr lang="he-IL" sz="1300">
              <a:solidFill>
                <a:srgbClr val="3D4C8D"/>
              </a:solidFill>
              <a:latin typeface="Assistant"/>
              <a:ea typeface="Assistant"/>
              <a:cs typeface="Assistant"/>
              <a:sym typeface="Assistant"/>
              <a:rtl/>
            </a:endParaRPr>
          </a:p>
          <a:p>
            <a:pPr algn="r" rtl="1">
              <a:lnSpc>
                <a:spcPts val="1960"/>
              </a:lnSpc>
              <a:spcBef>
                <a:spcPct val="0"/>
              </a:spcBef>
            </a:pPr>
            <a:r>
              <a:rPr lang="he-IL" sz="1400" b="1">
                <a:solidFill>
                  <a:srgbClr val="0576B8"/>
                </a:solidFill>
                <a:latin typeface="Assistant Bold"/>
                <a:ea typeface="Assistant Bold"/>
                <a:cs typeface="Assistant Bold"/>
                <a:sym typeface="Assistant Bold"/>
                <a:rtl/>
              </a:rPr>
              <a:t>הוראה מותאמת אישית:</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תיווך וליווי צמוד, שימוש בהמחשות ובסימולציות, שילוב חוויות מעולמו של התלמיד בתהליך הלמידה.</a:t>
            </a:r>
          </a:p>
          <a:p>
            <a:pPr algn="r" rtl="1">
              <a:lnSpc>
                <a:spcPts val="700"/>
              </a:lnSpc>
            </a:pPr>
            <a:endParaRPr lang="he-IL" sz="1300">
              <a:solidFill>
                <a:srgbClr val="3D4C8D"/>
              </a:solidFill>
              <a:latin typeface="Assistant"/>
              <a:ea typeface="Assistant"/>
              <a:cs typeface="Assistant"/>
              <a:sym typeface="Assistant"/>
              <a:rtl/>
            </a:endParaRPr>
          </a:p>
          <a:p>
            <a:pPr algn="r" rtl="1">
              <a:lnSpc>
                <a:spcPts val="1960"/>
              </a:lnSpc>
              <a:spcBef>
                <a:spcPct val="0"/>
              </a:spcBef>
            </a:pPr>
            <a:r>
              <a:rPr lang="he-IL" sz="1400" b="1">
                <a:solidFill>
                  <a:srgbClr val="0576B8"/>
                </a:solidFill>
                <a:latin typeface="Assistant Bold"/>
                <a:ea typeface="Assistant Bold"/>
                <a:cs typeface="Assistant Bold"/>
                <a:sym typeface="Assistant Bold"/>
                <a:rtl/>
              </a:rPr>
              <a:t>טיפוח כישורי תקשורת ושיח:</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עידוד שיח בין התלמידים ובינם לבין המורה.</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שימוש באמצעים טכנולוגיים לתמיכה בתקשורת.</a:t>
            </a:r>
          </a:p>
          <a:p>
            <a:pPr algn="r" rtl="1">
              <a:lnSpc>
                <a:spcPts val="700"/>
              </a:lnSpc>
            </a:pPr>
            <a:endParaRPr lang="he-IL" sz="1300">
              <a:solidFill>
                <a:srgbClr val="3D4C8D"/>
              </a:solidFill>
              <a:latin typeface="Assistant"/>
              <a:ea typeface="Assistant"/>
              <a:cs typeface="Assistant"/>
              <a:sym typeface="Assistant"/>
              <a:rtl/>
            </a:endParaRPr>
          </a:p>
          <a:p>
            <a:pPr algn="r" rtl="1">
              <a:lnSpc>
                <a:spcPts val="1960"/>
              </a:lnSpc>
              <a:spcBef>
                <a:spcPct val="0"/>
              </a:spcBef>
            </a:pPr>
            <a:r>
              <a:rPr lang="he-IL" sz="1400" b="1">
                <a:solidFill>
                  <a:srgbClr val="0576B8"/>
                </a:solidFill>
                <a:latin typeface="Assistant Bold"/>
                <a:ea typeface="Assistant Bold"/>
                <a:cs typeface="Assistant Bold"/>
                <a:sym typeface="Assistant Bold"/>
                <a:rtl/>
              </a:rPr>
              <a:t>שיתוף הורים:</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שיתוף ההורים בתכנון המטרות והערכה מתמדת.</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שמירה על תקשורת שוטפת עם ההורים.</a:t>
            </a:r>
          </a:p>
          <a:p>
            <a:pPr algn="r" rtl="1">
              <a:lnSpc>
                <a:spcPts val="700"/>
              </a:lnSpc>
            </a:pPr>
            <a:endParaRPr lang="he-IL" sz="1300">
              <a:solidFill>
                <a:srgbClr val="3D4C8D"/>
              </a:solidFill>
              <a:latin typeface="Assistant"/>
              <a:ea typeface="Assistant"/>
              <a:cs typeface="Assistant"/>
              <a:sym typeface="Assistant"/>
              <a:rtl/>
            </a:endParaRPr>
          </a:p>
          <a:p>
            <a:pPr algn="r" rtl="1">
              <a:lnSpc>
                <a:spcPts val="1960"/>
              </a:lnSpc>
              <a:spcBef>
                <a:spcPct val="0"/>
              </a:spcBef>
            </a:pPr>
            <a:r>
              <a:rPr lang="he-IL" sz="1400" b="1">
                <a:solidFill>
                  <a:srgbClr val="0576B8"/>
                </a:solidFill>
                <a:latin typeface="Assistant Bold"/>
                <a:ea typeface="Assistant Bold"/>
                <a:cs typeface="Assistant Bold"/>
                <a:sym typeface="Assistant Bold"/>
                <a:rtl/>
              </a:rPr>
              <a:t>פיתוח כישורי חיים:</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שילוב תכנים ייחודיים כגון הכנה לחיים, כישורים חברתיים וקידום איכות חיים.</a:t>
            </a:r>
          </a:p>
          <a:p>
            <a:pPr marL="280671" lvl="1" indent="-140335" algn="r" rtl="1">
              <a:lnSpc>
                <a:spcPts val="1820"/>
              </a:lnSpc>
              <a:buFont typeface="Arial"/>
              <a:buChar char="•"/>
            </a:pPr>
            <a:r>
              <a:rPr lang="he-IL" sz="1300">
                <a:solidFill>
                  <a:srgbClr val="3D4C8D"/>
                </a:solidFill>
                <a:latin typeface="Assistant"/>
                <a:ea typeface="Assistant"/>
                <a:cs typeface="Assistant"/>
                <a:sym typeface="Assistant"/>
                <a:rtl/>
              </a:rPr>
              <a:t>התנסות וחיבור לחיי יום יום. </a:t>
            </a:r>
          </a:p>
          <a:p>
            <a:pPr algn="r" rtl="1">
              <a:lnSpc>
                <a:spcPts val="1820"/>
              </a:lnSpc>
              <a:spcBef>
                <a:spcPct val="0"/>
              </a:spcBef>
            </a:pPr>
            <a:r>
              <a:rPr lang="ar-EG" sz="1300">
                <a:solidFill>
                  <a:srgbClr val="3D4C8D"/>
                </a:solidFill>
                <a:latin typeface="Assistant"/>
                <a:ea typeface="Assistant"/>
                <a:cs typeface="Assistant"/>
                <a:sym typeface="Assistant"/>
                <a:rtl/>
              </a:rPr>
              <a:t> </a:t>
            </a:r>
          </a:p>
        </p:txBody>
      </p:sp>
      <p:sp>
        <p:nvSpPr>
          <p:cNvPr id="5" name="AutoShape 5">
            <a:extLst>
              <a:ext uri="{C183D7F6-B498-43B3-948B-1728B52AA6E4}">
                <adec:decorative xmlns:adec="http://schemas.microsoft.com/office/drawing/2017/decorative" val="1"/>
              </a:ext>
            </a:extLst>
          </p:cNvPr>
          <p:cNvSpPr/>
          <p:nvPr/>
        </p:nvSpPr>
        <p:spPr>
          <a:xfrm flipV="1">
            <a:off x="899618" y="10412376"/>
            <a:ext cx="5959714" cy="36095"/>
          </a:xfrm>
          <a:prstGeom prst="line">
            <a:avLst/>
          </a:prstGeom>
          <a:ln w="66675" cap="flat">
            <a:solidFill>
              <a:srgbClr val="EA8298">
                <a:alpha val="40000"/>
              </a:srgbClr>
            </a:solidFill>
            <a:prstDash val="solid"/>
            <a:headEnd type="none" w="sm" len="sm"/>
            <a:tailEnd type="none" w="sm" len="sm"/>
          </a:ln>
        </p:spPr>
        <p:txBody>
          <a:bodyPr/>
          <a:lstStyle/>
          <a:p>
            <a:endParaRPr lang="he-IL"/>
          </a:p>
        </p:txBody>
      </p:sp>
      <p:sp>
        <p:nvSpPr>
          <p:cNvPr id="6" name="AutoShape 6">
            <a:extLst>
              <a:ext uri="{C183D7F6-B498-43B3-948B-1728B52AA6E4}">
                <adec:decorative xmlns:adec="http://schemas.microsoft.com/office/drawing/2017/decorative" val="1"/>
              </a:ext>
            </a:extLst>
          </p:cNvPr>
          <p:cNvSpPr/>
          <p:nvPr/>
        </p:nvSpPr>
        <p:spPr>
          <a:xfrm>
            <a:off x="6821312" y="207350"/>
            <a:ext cx="395307" cy="404062"/>
          </a:xfrm>
          <a:prstGeom prst="line">
            <a:avLst/>
          </a:prstGeom>
          <a:ln w="66675" cap="flat">
            <a:solidFill>
              <a:srgbClr val="72C6AF">
                <a:alpha val="40000"/>
              </a:srgbClr>
            </a:solidFill>
            <a:prstDash val="solid"/>
            <a:headEnd type="none" w="sm" len="sm"/>
            <a:tailEnd type="none" w="sm" len="sm"/>
          </a:ln>
        </p:spPr>
        <p:txBody>
          <a:bodyPr/>
          <a:lstStyle/>
          <a:p>
            <a:endParaRPr lang="he-IL"/>
          </a:p>
        </p:txBody>
      </p:sp>
      <p:sp>
        <p:nvSpPr>
          <p:cNvPr id="7" name="AutoShape 7">
            <a:extLst>
              <a:ext uri="{C183D7F6-B498-43B3-948B-1728B52AA6E4}">
                <adec:decorative xmlns:adec="http://schemas.microsoft.com/office/drawing/2017/decorative" val="1"/>
              </a:ext>
            </a:extLst>
          </p:cNvPr>
          <p:cNvSpPr/>
          <p:nvPr/>
        </p:nvSpPr>
        <p:spPr>
          <a:xfrm>
            <a:off x="4402112" y="207350"/>
            <a:ext cx="2457220" cy="0"/>
          </a:xfrm>
          <a:prstGeom prst="line">
            <a:avLst/>
          </a:prstGeom>
          <a:ln w="66675" cap="flat">
            <a:solidFill>
              <a:srgbClr val="72C6AF">
                <a:alpha val="40000"/>
              </a:srgbClr>
            </a:solidFill>
            <a:prstDash val="solid"/>
            <a:headEnd type="none" w="sm" len="sm"/>
            <a:tailEnd type="none" w="sm" len="sm"/>
          </a:ln>
        </p:spPr>
        <p:txBody>
          <a:bodyPr/>
          <a:lstStyle/>
          <a:p>
            <a:endParaRPr lang="he-IL"/>
          </a:p>
        </p:txBody>
      </p:sp>
      <p:sp>
        <p:nvSpPr>
          <p:cNvPr id="8" name="AutoShape 8">
            <a:extLst>
              <a:ext uri="{C183D7F6-B498-43B3-948B-1728B52AA6E4}">
                <adec:decorative xmlns:adec="http://schemas.microsoft.com/office/drawing/2017/decorative" val="1"/>
              </a:ext>
            </a:extLst>
          </p:cNvPr>
          <p:cNvSpPr/>
          <p:nvPr/>
        </p:nvSpPr>
        <p:spPr>
          <a:xfrm flipV="1">
            <a:off x="7216619" y="611412"/>
            <a:ext cx="0" cy="9324588"/>
          </a:xfrm>
          <a:prstGeom prst="line">
            <a:avLst/>
          </a:prstGeom>
          <a:ln w="66675" cap="flat">
            <a:solidFill>
              <a:srgbClr val="72C6AF">
                <a:alpha val="40000"/>
              </a:srgbClr>
            </a:solidFill>
            <a:prstDash val="solid"/>
            <a:headEnd type="none" w="sm" len="sm"/>
            <a:tailEnd type="none" w="sm" len="sm"/>
          </a:ln>
        </p:spPr>
        <p:txBody>
          <a:bodyPr/>
          <a:lstStyle/>
          <a:p>
            <a:endParaRPr lang="he-IL"/>
          </a:p>
        </p:txBody>
      </p:sp>
      <p:sp>
        <p:nvSpPr>
          <p:cNvPr id="9" name="AutoShape 9">
            <a:extLst>
              <a:ext uri="{C183D7F6-B498-43B3-948B-1728B52AA6E4}">
                <adec:decorative xmlns:adec="http://schemas.microsoft.com/office/drawing/2017/decorative" val="1"/>
              </a:ext>
            </a:extLst>
          </p:cNvPr>
          <p:cNvSpPr/>
          <p:nvPr/>
        </p:nvSpPr>
        <p:spPr>
          <a:xfrm>
            <a:off x="4402112" y="276687"/>
            <a:ext cx="2419200" cy="0"/>
          </a:xfrm>
          <a:prstGeom prst="line">
            <a:avLst/>
          </a:prstGeom>
          <a:ln w="66675" cap="flat">
            <a:solidFill>
              <a:srgbClr val="EDB11E">
                <a:alpha val="40000"/>
              </a:srgbClr>
            </a:solidFill>
            <a:prstDash val="solid"/>
            <a:headEnd type="none" w="sm" len="sm"/>
            <a:tailEnd type="none" w="sm" len="sm"/>
          </a:ln>
        </p:spPr>
        <p:txBody>
          <a:bodyPr/>
          <a:lstStyle/>
          <a:p>
            <a:endParaRPr lang="he-IL"/>
          </a:p>
        </p:txBody>
      </p:sp>
      <p:sp>
        <p:nvSpPr>
          <p:cNvPr id="10" name="AutoShape 10">
            <a:extLst>
              <a:ext uri="{C183D7F6-B498-43B3-948B-1728B52AA6E4}">
                <adec:decorative xmlns:adec="http://schemas.microsoft.com/office/drawing/2017/decorative" val="1"/>
              </a:ext>
            </a:extLst>
          </p:cNvPr>
          <p:cNvSpPr/>
          <p:nvPr/>
        </p:nvSpPr>
        <p:spPr>
          <a:xfrm flipV="1">
            <a:off x="7302344" y="572514"/>
            <a:ext cx="0" cy="8371921"/>
          </a:xfrm>
          <a:prstGeom prst="line">
            <a:avLst/>
          </a:prstGeom>
          <a:ln w="66675" cap="flat">
            <a:solidFill>
              <a:srgbClr val="EDB11E">
                <a:alpha val="40000"/>
              </a:srgbClr>
            </a:solidFill>
            <a:prstDash val="solid"/>
            <a:headEnd type="none" w="sm" len="sm"/>
            <a:tailEnd type="none" w="sm" len="sm"/>
          </a:ln>
        </p:spPr>
        <p:txBody>
          <a:bodyPr/>
          <a:lstStyle/>
          <a:p>
            <a:endParaRPr lang="he-IL"/>
          </a:p>
        </p:txBody>
      </p:sp>
      <p:sp>
        <p:nvSpPr>
          <p:cNvPr id="11" name="AutoShape 11">
            <a:extLst>
              <a:ext uri="{C183D7F6-B498-43B3-948B-1728B52AA6E4}">
                <adec:decorative xmlns:adec="http://schemas.microsoft.com/office/drawing/2017/decorative" val="1"/>
              </a:ext>
            </a:extLst>
          </p:cNvPr>
          <p:cNvSpPr/>
          <p:nvPr/>
        </p:nvSpPr>
        <p:spPr>
          <a:xfrm>
            <a:off x="4402077" y="355896"/>
            <a:ext cx="2258340" cy="0"/>
          </a:xfrm>
          <a:prstGeom prst="line">
            <a:avLst/>
          </a:prstGeom>
          <a:ln w="66675" cap="flat">
            <a:solidFill>
              <a:srgbClr val="EA8298">
                <a:alpha val="40000"/>
              </a:srgbClr>
            </a:solidFill>
            <a:prstDash val="solid"/>
            <a:headEnd type="none" w="sm" len="sm"/>
            <a:tailEnd type="none" w="sm" len="sm"/>
          </a:ln>
        </p:spPr>
        <p:txBody>
          <a:bodyPr/>
          <a:lstStyle/>
          <a:p>
            <a:endParaRPr lang="he-IL"/>
          </a:p>
        </p:txBody>
      </p:sp>
      <p:sp>
        <p:nvSpPr>
          <p:cNvPr id="12" name="AutoShape 12">
            <a:extLst>
              <a:ext uri="{C183D7F6-B498-43B3-948B-1728B52AA6E4}">
                <adec:decorative xmlns:adec="http://schemas.microsoft.com/office/drawing/2017/decorative" val="1"/>
              </a:ext>
            </a:extLst>
          </p:cNvPr>
          <p:cNvSpPr/>
          <p:nvPr/>
        </p:nvSpPr>
        <p:spPr>
          <a:xfrm flipV="1">
            <a:off x="443538" y="4758475"/>
            <a:ext cx="0" cy="4529199"/>
          </a:xfrm>
          <a:prstGeom prst="line">
            <a:avLst/>
          </a:prstGeom>
          <a:ln w="66675" cap="flat">
            <a:solidFill>
              <a:srgbClr val="EA8298">
                <a:alpha val="40000"/>
              </a:srgbClr>
            </a:solidFill>
            <a:prstDash val="solid"/>
            <a:headEnd type="none" w="sm" len="sm"/>
            <a:tailEnd type="none" w="sm" len="sm"/>
          </a:ln>
        </p:spPr>
        <p:txBody>
          <a:bodyPr/>
          <a:lstStyle/>
          <a:p>
            <a:endParaRPr lang="he-IL"/>
          </a:p>
        </p:txBody>
      </p:sp>
      <p:sp>
        <p:nvSpPr>
          <p:cNvPr id="13" name="AutoShape 13">
            <a:extLst>
              <a:ext uri="{C183D7F6-B498-43B3-948B-1728B52AA6E4}">
                <adec:decorative xmlns:adec="http://schemas.microsoft.com/office/drawing/2017/decorative" val="1"/>
              </a:ext>
            </a:extLst>
          </p:cNvPr>
          <p:cNvSpPr/>
          <p:nvPr/>
        </p:nvSpPr>
        <p:spPr>
          <a:xfrm flipH="1" flipV="1">
            <a:off x="286739" y="9994031"/>
            <a:ext cx="395307" cy="378241"/>
          </a:xfrm>
          <a:prstGeom prst="line">
            <a:avLst/>
          </a:prstGeom>
          <a:ln w="66675" cap="flat">
            <a:solidFill>
              <a:srgbClr val="72C6AF">
                <a:alpha val="40000"/>
              </a:srgbClr>
            </a:solidFill>
            <a:prstDash val="solid"/>
            <a:headEnd type="none" w="sm" len="sm"/>
            <a:tailEnd type="none" w="sm" len="sm"/>
          </a:ln>
        </p:spPr>
        <p:txBody>
          <a:bodyPr/>
          <a:lstStyle/>
          <a:p>
            <a:endParaRPr lang="he-IL"/>
          </a:p>
        </p:txBody>
      </p:sp>
      <p:sp>
        <p:nvSpPr>
          <p:cNvPr id="14" name="AutoShape 14">
            <a:extLst>
              <a:ext uri="{C183D7F6-B498-43B3-948B-1728B52AA6E4}">
                <adec:decorative xmlns:adec="http://schemas.microsoft.com/office/drawing/2017/decorative" val="1"/>
              </a:ext>
            </a:extLst>
          </p:cNvPr>
          <p:cNvSpPr/>
          <p:nvPr/>
        </p:nvSpPr>
        <p:spPr>
          <a:xfrm flipH="1">
            <a:off x="644026" y="10372272"/>
            <a:ext cx="2457220" cy="0"/>
          </a:xfrm>
          <a:prstGeom prst="line">
            <a:avLst/>
          </a:prstGeom>
          <a:ln w="66675" cap="flat">
            <a:solidFill>
              <a:srgbClr val="72C6AF">
                <a:alpha val="40000"/>
              </a:srgbClr>
            </a:solidFill>
            <a:prstDash val="solid"/>
            <a:headEnd type="none" w="sm" len="sm"/>
            <a:tailEnd type="none" w="sm" len="sm"/>
          </a:ln>
        </p:spPr>
        <p:txBody>
          <a:bodyPr/>
          <a:lstStyle/>
          <a:p>
            <a:endParaRPr lang="he-IL"/>
          </a:p>
        </p:txBody>
      </p:sp>
      <p:sp>
        <p:nvSpPr>
          <p:cNvPr id="15" name="AutoShape 15">
            <a:extLst>
              <a:ext uri="{C183D7F6-B498-43B3-948B-1728B52AA6E4}">
                <adec:decorative xmlns:adec="http://schemas.microsoft.com/office/drawing/2017/decorative" val="1"/>
              </a:ext>
            </a:extLst>
          </p:cNvPr>
          <p:cNvSpPr/>
          <p:nvPr/>
        </p:nvSpPr>
        <p:spPr>
          <a:xfrm flipH="1">
            <a:off x="286739" y="4994052"/>
            <a:ext cx="0" cy="5111124"/>
          </a:xfrm>
          <a:prstGeom prst="line">
            <a:avLst/>
          </a:prstGeom>
          <a:ln w="66675" cap="flat">
            <a:solidFill>
              <a:srgbClr val="72C6AF">
                <a:alpha val="40000"/>
              </a:srgbClr>
            </a:solidFill>
            <a:prstDash val="solid"/>
            <a:headEnd type="none" w="sm" len="sm"/>
            <a:tailEnd type="none" w="sm" len="sm"/>
          </a:ln>
        </p:spPr>
        <p:txBody>
          <a:bodyPr/>
          <a:lstStyle/>
          <a:p>
            <a:endParaRPr lang="he-IL"/>
          </a:p>
        </p:txBody>
      </p:sp>
      <p:sp>
        <p:nvSpPr>
          <p:cNvPr id="16" name="AutoShape 16">
            <a:extLst>
              <a:ext uri="{C183D7F6-B498-43B3-948B-1728B52AA6E4}">
                <adec:decorative xmlns:adec="http://schemas.microsoft.com/office/drawing/2017/decorative" val="1"/>
              </a:ext>
            </a:extLst>
          </p:cNvPr>
          <p:cNvSpPr/>
          <p:nvPr/>
        </p:nvSpPr>
        <p:spPr>
          <a:xfrm flipH="1">
            <a:off x="682046" y="10290146"/>
            <a:ext cx="2271233" cy="2955"/>
          </a:xfrm>
          <a:prstGeom prst="line">
            <a:avLst/>
          </a:prstGeom>
          <a:ln w="66675" cap="flat">
            <a:solidFill>
              <a:srgbClr val="EDB11E">
                <a:alpha val="40000"/>
              </a:srgbClr>
            </a:solidFill>
            <a:prstDash val="solid"/>
            <a:headEnd type="none" w="sm" len="sm"/>
            <a:tailEnd type="none" w="sm" len="sm"/>
          </a:ln>
        </p:spPr>
        <p:txBody>
          <a:bodyPr/>
          <a:lstStyle/>
          <a:p>
            <a:endParaRPr lang="he-IL"/>
          </a:p>
        </p:txBody>
      </p:sp>
      <p:sp>
        <p:nvSpPr>
          <p:cNvPr id="17" name="AutoShape 17">
            <a:extLst>
              <a:ext uri="{C183D7F6-B498-43B3-948B-1728B52AA6E4}">
                <adec:decorative xmlns:adec="http://schemas.microsoft.com/office/drawing/2017/decorative" val="1"/>
              </a:ext>
            </a:extLst>
          </p:cNvPr>
          <p:cNvSpPr/>
          <p:nvPr/>
        </p:nvSpPr>
        <p:spPr>
          <a:xfrm flipH="1" flipV="1">
            <a:off x="354632" y="9994031"/>
            <a:ext cx="331517" cy="296115"/>
          </a:xfrm>
          <a:prstGeom prst="line">
            <a:avLst/>
          </a:prstGeom>
          <a:ln w="66675" cap="flat">
            <a:solidFill>
              <a:srgbClr val="EDB11E">
                <a:alpha val="40000"/>
              </a:srgbClr>
            </a:solidFill>
            <a:prstDash val="solid"/>
            <a:headEnd type="none" w="sm" len="sm"/>
            <a:tailEnd type="none" w="sm" len="sm"/>
          </a:ln>
        </p:spPr>
        <p:txBody>
          <a:bodyPr/>
          <a:lstStyle/>
          <a:p>
            <a:endParaRPr lang="he-IL"/>
          </a:p>
        </p:txBody>
      </p:sp>
      <p:sp>
        <p:nvSpPr>
          <p:cNvPr id="18" name="AutoShape 18">
            <a:extLst>
              <a:ext uri="{C183D7F6-B498-43B3-948B-1728B52AA6E4}">
                <adec:decorative xmlns:adec="http://schemas.microsoft.com/office/drawing/2017/decorative" val="1"/>
              </a:ext>
            </a:extLst>
          </p:cNvPr>
          <p:cNvSpPr/>
          <p:nvPr/>
        </p:nvSpPr>
        <p:spPr>
          <a:xfrm flipH="1">
            <a:off x="357295" y="4571120"/>
            <a:ext cx="0" cy="5422911"/>
          </a:xfrm>
          <a:prstGeom prst="line">
            <a:avLst/>
          </a:prstGeom>
          <a:ln w="66675" cap="flat">
            <a:solidFill>
              <a:srgbClr val="EDB11E">
                <a:alpha val="40000"/>
              </a:srgbClr>
            </a:solidFill>
            <a:prstDash val="solid"/>
            <a:headEnd type="none" w="sm" len="sm"/>
            <a:tailEnd type="none" w="sm" len="sm"/>
          </a:ln>
        </p:spPr>
        <p:txBody>
          <a:bodyPr/>
          <a:lstStyle/>
          <a:p>
            <a:endParaRPr lang="he-IL"/>
          </a:p>
        </p:txBody>
      </p:sp>
      <p:sp>
        <p:nvSpPr>
          <p:cNvPr id="19" name="AutoShape 19">
            <a:extLst>
              <a:ext uri="{C183D7F6-B498-43B3-948B-1728B52AA6E4}">
                <adec:decorative xmlns:adec="http://schemas.microsoft.com/office/drawing/2017/decorative" val="1"/>
              </a:ext>
            </a:extLst>
          </p:cNvPr>
          <p:cNvSpPr/>
          <p:nvPr/>
        </p:nvSpPr>
        <p:spPr>
          <a:xfrm flipV="1">
            <a:off x="7388069" y="2760120"/>
            <a:ext cx="0" cy="4529199"/>
          </a:xfrm>
          <a:prstGeom prst="line">
            <a:avLst/>
          </a:prstGeom>
          <a:ln w="66675" cap="flat">
            <a:solidFill>
              <a:srgbClr val="EA8298">
                <a:alpha val="40000"/>
              </a:srgbClr>
            </a:solidFill>
            <a:prstDash val="solid"/>
            <a:headEnd type="none" w="sm" len="sm"/>
            <a:tailEnd type="none" w="sm" len="sm"/>
          </a:ln>
        </p:spPr>
        <p:txBody>
          <a:bodyPr/>
          <a:lstStyle/>
          <a:p>
            <a:endParaRPr lang="he-IL"/>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339</Words>
  <Application>Microsoft Office PowerPoint</Application>
  <PresentationFormat>מותאם אישית</PresentationFormat>
  <Paragraphs>44</Paragraphs>
  <Slides>1</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1</vt:i4>
      </vt:variant>
    </vt:vector>
  </HeadingPairs>
  <TitlesOfParts>
    <vt:vector size="8" baseType="lpstr">
      <vt:lpstr>Suez One</vt:lpstr>
      <vt:lpstr>Aran 800</vt:lpstr>
      <vt:lpstr>Arial</vt:lpstr>
      <vt:lpstr>Calibri</vt:lpstr>
      <vt:lpstr>Assistant Bold</vt:lpstr>
      <vt:lpstr>Assistant</vt:lpstr>
      <vt:lpstr>Office Theme</vt:lpstr>
      <vt:lpstr>התאמות בדרכי הוראה לתלמידים עם מוגבלויות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התאמות בדרכי הוראה לתלמידים עם מוגבלויות מערכת החינוך מחויבת ליצור סביבה לימודית שוויונית ומכילה עבור תלמידים עם מוגבלויות, תוך התבססות על תכנית הלימודים בחינוך הרגיל. התאמות בהוראה והנגשה פדגוגית מאפשרות לכל תלמיד להשתתף באופן פעיל ולהתקדם בהתאם</dc:title>
  <cp:lastModifiedBy>רות רננה נצר תורג'מן(מתי"א ירושלים)</cp:lastModifiedBy>
  <cp:revision>2</cp:revision>
  <dcterms:created xsi:type="dcterms:W3CDTF">2006-08-16T00:00:00Z</dcterms:created>
  <dcterms:modified xsi:type="dcterms:W3CDTF">2024-11-28T10:50:51Z</dcterms:modified>
  <dc:identifier>DAGXZJBbbHM</dc:identifier>
</cp:coreProperties>
</file>