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57" r:id="rId3"/>
    <p:sldId id="329" r:id="rId4"/>
    <p:sldId id="263" r:id="rId5"/>
    <p:sldId id="266" r:id="rId6"/>
    <p:sldId id="267" r:id="rId7"/>
    <p:sldId id="277" r:id="rId8"/>
    <p:sldId id="269" r:id="rId9"/>
    <p:sldId id="270" r:id="rId10"/>
    <p:sldId id="271" r:id="rId11"/>
    <p:sldId id="268" r:id="rId12"/>
    <p:sldId id="278" r:id="rId13"/>
    <p:sldId id="272" r:id="rId14"/>
    <p:sldId id="273" r:id="rId15"/>
    <p:sldId id="274" r:id="rId16"/>
    <p:sldId id="279" r:id="rId17"/>
    <p:sldId id="328" r:id="rId18"/>
    <p:sldId id="331" r:id="rId19"/>
    <p:sldId id="258" r:id="rId20"/>
    <p:sldId id="259" r:id="rId21"/>
    <p:sldId id="260" r:id="rId22"/>
    <p:sldId id="261" r:id="rId23"/>
    <p:sldId id="333"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F1D3AAF2-F4E7-4020-92F1-4700953C6E5D}">
          <p14:sldIdLst>
            <p14:sldId id="256"/>
            <p14:sldId id="257"/>
            <p14:sldId id="329"/>
            <p14:sldId id="263"/>
            <p14:sldId id="266"/>
            <p14:sldId id="267"/>
            <p14:sldId id="277"/>
            <p14:sldId id="269"/>
            <p14:sldId id="270"/>
            <p14:sldId id="271"/>
            <p14:sldId id="268"/>
            <p14:sldId id="278"/>
            <p14:sldId id="272"/>
            <p14:sldId id="273"/>
            <p14:sldId id="274"/>
            <p14:sldId id="279"/>
          </p14:sldIdLst>
        </p14:section>
        <p14:section name="מקטע ברירת מחדל" id="{96BF9D61-BCCC-4656-9D0E-903E94813D62}">
          <p14:sldIdLst/>
        </p14:section>
        <p14:section name="מקטע ללא כותרת" id="{C3FA1C06-5266-4691-A7E6-1FE5DA26A0D0}">
          <p14:sldIdLst>
            <p14:sldId id="328"/>
            <p14:sldId id="331"/>
            <p14:sldId id="258"/>
            <p14:sldId id="259"/>
            <p14:sldId id="260"/>
            <p14:sldId id="261"/>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a:innerShdw blurRad="63500" dist="50800" dir="13500000">
                <a:prstClr val="black">
                  <a:alpha val="50000"/>
                </a:prstClr>
              </a:innerShdw>
            </a:effectLst>
          </c:spPr>
          <c:dPt>
            <c:idx val="0"/>
            <c:bubble3D val="0"/>
            <c:spPr>
              <a:solidFill>
                <a:schemeClr val="accent1"/>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1-FFF1-4E19-A3B2-10BF3C17CD02}"/>
              </c:ext>
            </c:extLst>
          </c:dPt>
          <c:dPt>
            <c:idx val="1"/>
            <c:bubble3D val="0"/>
            <c:spPr>
              <a:solidFill>
                <a:schemeClr val="accent2"/>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3-FFF1-4E19-A3B2-10BF3C17CD02}"/>
              </c:ext>
            </c:extLst>
          </c:dPt>
          <c:dPt>
            <c:idx val="2"/>
            <c:bubble3D val="0"/>
            <c:spPr>
              <a:solidFill>
                <a:schemeClr val="accent3"/>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5-FFF1-4E19-A3B2-10BF3C17CD02}"/>
              </c:ext>
            </c:extLst>
          </c:dPt>
          <c:dPt>
            <c:idx val="3"/>
            <c:bubble3D val="0"/>
            <c:spPr>
              <a:solidFill>
                <a:schemeClr val="accent4"/>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7-FFF1-4E19-A3B2-10BF3C17CD02}"/>
              </c:ext>
            </c:extLst>
          </c:dPt>
          <c:dPt>
            <c:idx val="4"/>
            <c:bubble3D val="0"/>
            <c:spPr>
              <a:solidFill>
                <a:schemeClr val="accent5"/>
              </a:solidFill>
              <a:ln w="19050">
                <a:solidFill>
                  <a:schemeClr val="lt1"/>
                </a:solidFill>
              </a:ln>
              <a:effectLst>
                <a:innerShdw blurRad="63500" dist="50800" dir="13500000">
                  <a:prstClr val="black">
                    <a:alpha val="50000"/>
                  </a:prstClr>
                </a:innerShdw>
              </a:effectLst>
            </c:spPr>
            <c:extLst>
              <c:ext xmlns:c16="http://schemas.microsoft.com/office/drawing/2014/chart" uri="{C3380CC4-5D6E-409C-BE32-E72D297353CC}">
                <c16:uniqueId val="{00000009-FFF1-4E19-A3B2-10BF3C17CD02}"/>
              </c:ext>
            </c:extLst>
          </c:dPt>
          <c:cat>
            <c:strRef>
              <c:f>Sheet1!$A$2:$A$6</c:f>
              <c:strCache>
                <c:ptCount val="5"/>
                <c:pt idx="0">
                  <c:v>דימוי גופני</c:v>
                </c:pt>
                <c:pt idx="1">
                  <c:v>דימוי חברתי</c:v>
                </c:pt>
                <c:pt idx="2">
                  <c:v>דימוי משפחתי</c:v>
                </c:pt>
                <c:pt idx="3">
                  <c:v>דימוי מוסרי ערכי</c:v>
                </c:pt>
                <c:pt idx="4">
                  <c:v>דימוי אקדמי/קריירה</c:v>
                </c:pt>
              </c:strCache>
            </c:strRef>
          </c:cat>
          <c:val>
            <c:numRef>
              <c:f>Sheet1!$B$2:$B$6</c:f>
              <c:numCache>
                <c:formatCode>General</c:formatCode>
                <c:ptCount val="5"/>
                <c:pt idx="0">
                  <c:v>8.1999999999999993</c:v>
                </c:pt>
                <c:pt idx="1">
                  <c:v>3.2</c:v>
                </c:pt>
                <c:pt idx="2">
                  <c:v>1.4</c:v>
                </c:pt>
                <c:pt idx="3">
                  <c:v>1.2</c:v>
                </c:pt>
              </c:numCache>
            </c:numRef>
          </c:val>
          <c:extLst>
            <c:ext xmlns:c16="http://schemas.microsoft.com/office/drawing/2014/chart" uri="{C3380CC4-5D6E-409C-BE32-E72D297353CC}">
              <c16:uniqueId val="{00000000-F7FA-4FA9-A57F-4727510D098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22A5181-F6A7-439A-A090-AFD40D244D51}" type="datetimeFigureOut">
              <a:rPr lang="he-IL" smtClean="0"/>
              <a:t>ד'/כסלו/תשפ"ה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5434D75-CB7F-452E-A59E-1DB184A21A33}" type="slidenum">
              <a:rPr lang="he-IL" smtClean="0"/>
              <a:t>‹#›</a:t>
            </a:fld>
            <a:endParaRPr lang="he-IL"/>
          </a:p>
        </p:txBody>
      </p:sp>
    </p:spTree>
    <p:extLst>
      <p:ext uri="{BB962C8B-B14F-4D97-AF65-F5344CB8AC3E}">
        <p14:creationId xmlns:p14="http://schemas.microsoft.com/office/powerpoint/2010/main" val="13807890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171717"/>
              </a:buClr>
              <a:buSzPts val="1800"/>
              <a:buFont typeface="Arial"/>
              <a:buNone/>
            </a:pPr>
            <a:r>
              <a:rPr lang="iw-IL" sz="1800" b="1">
                <a:solidFill>
                  <a:srgbClr val="171717"/>
                </a:solidFill>
                <a:latin typeface="Calibri"/>
                <a:ea typeface="Calibri"/>
                <a:cs typeface="Calibri"/>
                <a:sym typeface="Calibri"/>
              </a:rPr>
              <a:t>פעילות מסכמת:</a:t>
            </a:r>
            <a:r>
              <a:rPr lang="iw-IL" sz="1800">
                <a:solidFill>
                  <a:srgbClr val="171717"/>
                </a:solidFill>
                <a:latin typeface="Calibri"/>
                <a:ea typeface="Calibri"/>
                <a:cs typeface="Calibri"/>
                <a:sym typeface="Calibri"/>
              </a:rPr>
              <a:t/>
            </a:r>
            <a:br>
              <a:rPr lang="iw-IL" sz="1800">
                <a:solidFill>
                  <a:srgbClr val="171717"/>
                </a:solidFill>
                <a:latin typeface="Calibri"/>
                <a:ea typeface="Calibri"/>
                <a:cs typeface="Calibri"/>
                <a:sym typeface="Calibri"/>
              </a:rPr>
            </a:br>
            <a:r>
              <a:rPr lang="iw-IL" sz="1800">
                <a:solidFill>
                  <a:srgbClr val="171717"/>
                </a:solidFill>
                <a:latin typeface="Calibri"/>
                <a:ea typeface="Calibri"/>
                <a:cs typeface="Calibri"/>
                <a:sym typeface="Calibri"/>
              </a:rPr>
              <a:t>הציגו את השקופית ואפשרו דיון. </a:t>
            </a:r>
            <a:br>
              <a:rPr lang="iw-IL" sz="1800">
                <a:solidFill>
                  <a:srgbClr val="171717"/>
                </a:solidFill>
                <a:latin typeface="Calibri"/>
                <a:ea typeface="Calibri"/>
                <a:cs typeface="Calibri"/>
                <a:sym typeface="Calibri"/>
              </a:rPr>
            </a:br>
            <a:r>
              <a:rPr lang="iw-IL" sz="1800" b="1">
                <a:solidFill>
                  <a:srgbClr val="171717"/>
                </a:solidFill>
                <a:latin typeface="Calibri"/>
                <a:ea typeface="Calibri"/>
                <a:cs typeface="Calibri"/>
                <a:sym typeface="Calibri"/>
              </a:rPr>
              <a:t>לאחר מכן סכמו:  </a:t>
            </a:r>
            <a:r>
              <a:rPr lang="iw-IL" sz="1800">
                <a:solidFill>
                  <a:srgbClr val="171717"/>
                </a:solidFill>
                <a:latin typeface="Calibri"/>
                <a:ea typeface="Calibri"/>
                <a:cs typeface="Calibri"/>
                <a:sym typeface="Calibri"/>
              </a:rPr>
              <a:t/>
            </a:r>
            <a:br>
              <a:rPr lang="iw-IL" sz="1800">
                <a:solidFill>
                  <a:srgbClr val="171717"/>
                </a:solidFill>
                <a:latin typeface="Calibri"/>
                <a:ea typeface="Calibri"/>
                <a:cs typeface="Calibri"/>
                <a:sym typeface="Calibri"/>
              </a:rPr>
            </a:br>
            <a:r>
              <a:rPr lang="iw-IL" sz="1800">
                <a:solidFill>
                  <a:srgbClr val="171717"/>
                </a:solidFill>
                <a:latin typeface="Calibri"/>
                <a:ea typeface="Calibri"/>
                <a:cs typeface="Calibri"/>
                <a:sym typeface="Calibri"/>
              </a:rPr>
              <a:t>במהלך המפגשים נחשפנו לאופנים השונים בהם הברה משפיעה על התחושות שלנו כלפי עצמנו ועל המידה בה אנחנו אוהבים את עצמנו ודואגים לעצמנו. הבנו כי המסרים הללו לגבי מה נכון או מתאים או שווה, הם שרירותייים וכי יש לנו הכוח לבחור אחרת באופן שייטיב איתנו ויאפשר לנו להרגיש טוב עם עצמנו. אידיאל היופי, אופנה, רשתות חברתיות, יכולים להוות מקור למצוקה אם אנחנו מרגישים שאנחנו "לא מספיק". חשוב לזכור שאנחנו שלמים כפי שאנחנו, כל אחת ואחד מאיתנו ייחודי והמגוון הזה מעשיר ומפרה. עוד חשוב לזכור כי במידה ואנחנו מרגישים פות טוב עם עצמנו, נשתף מי שאנחנו סומכים עליו ונמצא חלופות. נדאג לעצמנו הן גופנית והן רגשית, נאהב את עצמנו כפי שאנחנו, ללא השוואה לאחרים, נחזק את המייחד אותנו ונפעל בעולם מתוך ביטחון שיש לנו מקום, שייכות ומשמעות. </a:t>
            </a:r>
            <a:endParaRPr/>
          </a:p>
        </p:txBody>
      </p:sp>
      <p:sp>
        <p:nvSpPr>
          <p:cNvPr id="1261" name="Google Shape;126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DB249D-97AE-4EC4-AD79-AA033501B69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0F554CC-E234-453E-B1FE-84159FBC9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9E52DEB-3B63-4821-BE68-FED5B1DDA5A6}"/>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5" name="מציין מיקום של כותרת תחתונה 4">
            <a:extLst>
              <a:ext uri="{FF2B5EF4-FFF2-40B4-BE49-F238E27FC236}">
                <a16:creationId xmlns:a16="http://schemas.microsoft.com/office/drawing/2014/main" id="{4E2B5DD9-4D36-4237-ACB4-CF3C3AF7364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2963A2-07EE-4CE3-AF32-BE1235D53D08}"/>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139436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D5B29B-E09E-4470-B12E-F8435D33C3E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27CB322-65C1-4C99-938D-C9CB2C67E01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6DC107E-A6F4-4FB9-8EA5-56FA8D455AD0}"/>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5" name="מציין מיקום של כותרת תחתונה 4">
            <a:extLst>
              <a:ext uri="{FF2B5EF4-FFF2-40B4-BE49-F238E27FC236}">
                <a16:creationId xmlns:a16="http://schemas.microsoft.com/office/drawing/2014/main" id="{A707CD86-39B9-4187-BA6C-53FA1B4A824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82EC6AD-3529-46A1-B51A-CD09DC604E3C}"/>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245067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4E99B40-50F0-4381-ACC3-41BC58A7599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5DFF23-A7D5-4EAF-9695-573606F0DFD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30B11B4-E555-42C2-901B-7EBD2F6A43C9}"/>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5" name="מציין מיקום של כותרת תחתונה 4">
            <a:extLst>
              <a:ext uri="{FF2B5EF4-FFF2-40B4-BE49-F238E27FC236}">
                <a16:creationId xmlns:a16="http://schemas.microsoft.com/office/drawing/2014/main" id="{8025EFD4-3AFE-4B9A-B402-8268D1C15D9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E1B534C-84FE-4B37-AB2E-1143A20A0601}"/>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366075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11F6BF-F44F-4326-8524-B049C218229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59776DB-3292-465E-AE7D-8EA59BED5E8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41B1EF6-D90D-4D3E-90F6-030BBA7735E4}"/>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5" name="מציין מיקום של כותרת תחתונה 4">
            <a:extLst>
              <a:ext uri="{FF2B5EF4-FFF2-40B4-BE49-F238E27FC236}">
                <a16:creationId xmlns:a16="http://schemas.microsoft.com/office/drawing/2014/main" id="{9A8408C2-7667-4FEA-9BE8-A2C5A131BF8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2F3FFC-1D95-4B83-9214-D38DEAB01E91}"/>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315529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26BEEB-8C6B-45F7-ADAD-21D3605E6F2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08678E5-107C-4F5D-8E0E-9002BDC6E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647A87D-CD17-43FC-A616-DAFFCC314303}"/>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5" name="מציין מיקום של כותרת תחתונה 4">
            <a:extLst>
              <a:ext uri="{FF2B5EF4-FFF2-40B4-BE49-F238E27FC236}">
                <a16:creationId xmlns:a16="http://schemas.microsoft.com/office/drawing/2014/main" id="{481A7605-D909-45E0-863A-A1F473ECD6A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9290353-994E-4A98-8247-E7F599FF6B71}"/>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354873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F70A9E-CDB1-47A5-8931-69418B762F8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AFB677D-C9FC-4301-8764-48133497CFA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09CE2AE0-789A-4B5A-B0B1-B8BCF6E08BD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77CB870-D5EF-4B56-8B3F-251A2D22AE8A}"/>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6" name="מציין מיקום של כותרת תחתונה 5">
            <a:extLst>
              <a:ext uri="{FF2B5EF4-FFF2-40B4-BE49-F238E27FC236}">
                <a16:creationId xmlns:a16="http://schemas.microsoft.com/office/drawing/2014/main" id="{698E6139-F380-4C6A-9ABA-31EDCFF1BB4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B554BCB-4097-49A8-8C07-9EB60E44B7AA}"/>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239692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E831F0-9857-4006-BB01-467A02AF057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0CD3CB1-4A1A-469D-AF1B-A1B8D44EF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2A18ECE-C811-46C6-8D11-9D8A1C763F9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3772B55-97C8-4CBA-8801-C8494E5BA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41EDA48-3629-4C40-95F7-98BA12A68E0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3DA67AD-4E9A-4379-BB69-DEF1FDA2522A}"/>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8" name="מציין מיקום של כותרת תחתונה 7">
            <a:extLst>
              <a:ext uri="{FF2B5EF4-FFF2-40B4-BE49-F238E27FC236}">
                <a16:creationId xmlns:a16="http://schemas.microsoft.com/office/drawing/2014/main" id="{A0A8F219-4243-4393-8792-E2434522D6F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FF2051E-AC3A-4757-BC78-D08FA8408D66}"/>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349798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EF9D4C-76BA-4A0A-A647-B33E671F7E7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992C9A2-CFB7-466A-A796-A92BC5331BD6}"/>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4" name="מציין מיקום של כותרת תחתונה 3">
            <a:extLst>
              <a:ext uri="{FF2B5EF4-FFF2-40B4-BE49-F238E27FC236}">
                <a16:creationId xmlns:a16="http://schemas.microsoft.com/office/drawing/2014/main" id="{4513D892-6AD9-441C-8A64-A578135FC60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AF240A7-BB40-418D-9AF5-E23A95D7577D}"/>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11064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D42BCB0-EFD4-47C8-BBE5-430432AFD944}"/>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3" name="מציין מיקום של כותרת תחתונה 2">
            <a:extLst>
              <a:ext uri="{FF2B5EF4-FFF2-40B4-BE49-F238E27FC236}">
                <a16:creationId xmlns:a16="http://schemas.microsoft.com/office/drawing/2014/main" id="{8CC9715F-FE2E-410D-B1B1-838D71158B2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2ABCA31-EBDD-453C-99DB-6EB93DBF37E8}"/>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143809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2651AF-099F-4A81-817B-D91341566FF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3D77B3A-CB74-42AD-B8F2-5E7DFE60B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D19BD0D-1AD4-463D-B3B3-A7867A4EC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9E2FF45-2678-4977-890D-8D12348BF4CE}"/>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6" name="מציין מיקום של כותרת תחתונה 5">
            <a:extLst>
              <a:ext uri="{FF2B5EF4-FFF2-40B4-BE49-F238E27FC236}">
                <a16:creationId xmlns:a16="http://schemas.microsoft.com/office/drawing/2014/main" id="{39E4B5C9-D401-412B-8C69-24FE26F275A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AAFEDB9-4713-4224-8696-CE8A09FB1543}"/>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117292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70818F-9D32-4C41-A082-E34339F2E7A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6070B2B-54B0-4FD5-9A56-30D927B63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3128382-F1A5-4352-B72F-2FA6A472A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14F191A-5765-4CA7-BF6C-DFAF62E5624A}"/>
              </a:ext>
            </a:extLst>
          </p:cNvPr>
          <p:cNvSpPr>
            <a:spLocks noGrp="1"/>
          </p:cNvSpPr>
          <p:nvPr>
            <p:ph type="dt" sz="half" idx="10"/>
          </p:nvPr>
        </p:nvSpPr>
        <p:spPr/>
        <p:txBody>
          <a:bodyPr/>
          <a:lstStyle/>
          <a:p>
            <a:fld id="{39CFB837-37A8-4CF4-A948-E84D42323C06}" type="datetimeFigureOut">
              <a:rPr lang="he-IL" smtClean="0"/>
              <a:t>ד'/כסלו/תשפ"ה</a:t>
            </a:fld>
            <a:endParaRPr lang="he-IL"/>
          </a:p>
        </p:txBody>
      </p:sp>
      <p:sp>
        <p:nvSpPr>
          <p:cNvPr id="6" name="מציין מיקום של כותרת תחתונה 5">
            <a:extLst>
              <a:ext uri="{FF2B5EF4-FFF2-40B4-BE49-F238E27FC236}">
                <a16:creationId xmlns:a16="http://schemas.microsoft.com/office/drawing/2014/main" id="{69278640-8083-431E-9818-5468AE9898B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A2464CC-5ACC-4F5C-BE3A-D69A3FA0B432}"/>
              </a:ext>
            </a:extLst>
          </p:cNvPr>
          <p:cNvSpPr>
            <a:spLocks noGrp="1"/>
          </p:cNvSpPr>
          <p:nvPr>
            <p:ph type="sldNum" sz="quarter" idx="12"/>
          </p:nvPr>
        </p:nvSpPr>
        <p:spPr/>
        <p:txBody>
          <a:bodyPr/>
          <a:lstStyle/>
          <a:p>
            <a:fld id="{3F97AC60-5A7F-40E0-9BFE-5378E7A6D93E}" type="slidenum">
              <a:rPr lang="he-IL" smtClean="0"/>
              <a:t>‹#›</a:t>
            </a:fld>
            <a:endParaRPr lang="he-IL"/>
          </a:p>
        </p:txBody>
      </p:sp>
    </p:spTree>
    <p:extLst>
      <p:ext uri="{BB962C8B-B14F-4D97-AF65-F5344CB8AC3E}">
        <p14:creationId xmlns:p14="http://schemas.microsoft.com/office/powerpoint/2010/main" val="106570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8E6EDA0-4633-4060-8D22-AF75A54001A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A4747AD-4FFE-4A36-BBA7-2E5D2DD7810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E3DBC73-0894-41EE-8199-7F04CB90B5F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CFB837-37A8-4CF4-A948-E84D42323C06}" type="datetimeFigureOut">
              <a:rPr lang="he-IL" smtClean="0"/>
              <a:t>ד'/כסלו/תשפ"ה</a:t>
            </a:fld>
            <a:endParaRPr lang="he-IL"/>
          </a:p>
        </p:txBody>
      </p:sp>
      <p:sp>
        <p:nvSpPr>
          <p:cNvPr id="5" name="מציין מיקום של כותרת תחתונה 4">
            <a:extLst>
              <a:ext uri="{FF2B5EF4-FFF2-40B4-BE49-F238E27FC236}">
                <a16:creationId xmlns:a16="http://schemas.microsoft.com/office/drawing/2014/main" id="{BDFEB9E5-FF84-45AC-8652-90324BCF4A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22210B22-B52A-4B02-A804-1BBDDBBC4B4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97AC60-5A7F-40E0-9BFE-5378E7A6D93E}" type="slidenum">
              <a:rPr lang="he-IL" smtClean="0"/>
              <a:t>‹#›</a:t>
            </a:fld>
            <a:endParaRPr lang="he-IL"/>
          </a:p>
        </p:txBody>
      </p:sp>
    </p:spTree>
    <p:extLst>
      <p:ext uri="{BB962C8B-B14F-4D97-AF65-F5344CB8AC3E}">
        <p14:creationId xmlns:p14="http://schemas.microsoft.com/office/powerpoint/2010/main" val="3138345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20.xml"/><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2.xml"/><Relationship Id="rId4" Type="http://schemas.openxmlformats.org/officeDocument/2006/relationships/slide" Target="slide2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png"/><Relationship Id="rId5" Type="http://schemas.openxmlformats.org/officeDocument/2006/relationships/image" Target="../media/image11.svg"/><Relationship Id="rId10" Type="http://schemas.openxmlformats.org/officeDocument/2006/relationships/image" Target="../media/image6.jpeg"/><Relationship Id="rId4" Type="http://schemas.openxmlformats.org/officeDocument/2006/relationships/image" Target="../media/image9.png"/><Relationship Id="rId9" Type="http://schemas.openxmlformats.org/officeDocument/2006/relationships/image" Target="../media/image15.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hyperlink" Target="https://www.health.gov.il/Subjects/mental_health/treatment/Hospitalization/Pages/anorexia_hosp.aspx" TargetMode="Externa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30E1CC7D-EF34-4DE8-A88D-84D11D772E11}"/>
              </a:ext>
            </a:extLst>
          </p:cNvPr>
          <p:cNvPicPr>
            <a:picLocks noChangeAspect="1"/>
          </p:cNvPicPr>
          <p:nvPr/>
        </p:nvPicPr>
        <p:blipFill>
          <a:blip r:embed="rId2"/>
          <a:stretch>
            <a:fillRect/>
          </a:stretch>
        </p:blipFill>
        <p:spPr>
          <a:xfrm>
            <a:off x="1095862" y="1511339"/>
            <a:ext cx="5381625" cy="47991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תמונה 3">
            <a:extLst>
              <a:ext uri="{FF2B5EF4-FFF2-40B4-BE49-F238E27FC236}">
                <a16:creationId xmlns:a16="http://schemas.microsoft.com/office/drawing/2014/main" id="{7E070709-BF2F-4D1A-811F-6CB80DF66D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897" y="97724"/>
            <a:ext cx="883217" cy="10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קבוצה 6">
            <a:extLst>
              <a:ext uri="{FF2B5EF4-FFF2-40B4-BE49-F238E27FC236}">
                <a16:creationId xmlns:a16="http://schemas.microsoft.com/office/drawing/2014/main" id="{77604A5A-71B2-4144-B6C0-9D72A3DF2FCC}"/>
              </a:ext>
            </a:extLst>
          </p:cNvPr>
          <p:cNvGrpSpPr/>
          <p:nvPr/>
        </p:nvGrpSpPr>
        <p:grpSpPr>
          <a:xfrm>
            <a:off x="4347645" y="31112"/>
            <a:ext cx="3661140" cy="1032891"/>
            <a:chOff x="3863753" y="1907467"/>
            <a:chExt cx="4752975" cy="1765423"/>
          </a:xfrm>
        </p:grpSpPr>
        <p:pic>
          <p:nvPicPr>
            <p:cNvPr id="8" name="Picture 6">
              <a:extLst>
                <a:ext uri="{FF2B5EF4-FFF2-40B4-BE49-F238E27FC236}">
                  <a16:creationId xmlns:a16="http://schemas.microsoft.com/office/drawing/2014/main" id="{422A61BD-852A-454F-BF18-66112C527020}"/>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9" name="Graphic 7">
              <a:extLst>
                <a:ext uri="{FF2B5EF4-FFF2-40B4-BE49-F238E27FC236}">
                  <a16:creationId xmlns:a16="http://schemas.microsoft.com/office/drawing/2014/main" id="{E5BABA23-16B4-406B-B83B-2384E6FA75B5}"/>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t="-11705" b="100000"/>
            <a:stretch/>
          </p:blipFill>
          <p:spPr>
            <a:xfrm>
              <a:off x="3939951" y="3524435"/>
              <a:ext cx="4676777" cy="148455"/>
            </a:xfrm>
            <a:prstGeom prst="rect">
              <a:avLst/>
            </a:prstGeom>
          </p:spPr>
        </p:pic>
      </p:grpSp>
      <p:sp>
        <p:nvSpPr>
          <p:cNvPr id="10" name="תיבת טקסט 9">
            <a:extLst>
              <a:ext uri="{FF2B5EF4-FFF2-40B4-BE49-F238E27FC236}">
                <a16:creationId xmlns:a16="http://schemas.microsoft.com/office/drawing/2014/main" id="{8DC22E77-9DCE-4323-9E7D-D2FE1152AAB7}"/>
              </a:ext>
            </a:extLst>
          </p:cNvPr>
          <p:cNvSpPr txBox="1"/>
          <p:nvPr/>
        </p:nvSpPr>
        <p:spPr>
          <a:xfrm>
            <a:off x="6806900" y="4381164"/>
            <a:ext cx="3675356" cy="461665"/>
          </a:xfrm>
          <a:prstGeom prst="rect">
            <a:avLst/>
          </a:prstGeom>
          <a:noFill/>
        </p:spPr>
        <p:txBody>
          <a:bodyPr wrap="square" rtlCol="1">
            <a:spAutoFit/>
          </a:bodyPr>
          <a:lstStyle/>
          <a:p>
            <a:pPr algn="ctr"/>
            <a:r>
              <a:rPr lang="he-IL" sz="2400" dirty="0"/>
              <a:t>קווים מנחים</a:t>
            </a:r>
            <a:endParaRPr lang="he-IL" dirty="0"/>
          </a:p>
        </p:txBody>
      </p:sp>
      <p:sp>
        <p:nvSpPr>
          <p:cNvPr id="3" name="תיבת טקסט 2">
            <a:extLst>
              <a:ext uri="{FF2B5EF4-FFF2-40B4-BE49-F238E27FC236}">
                <a16:creationId xmlns:a16="http://schemas.microsoft.com/office/drawing/2014/main" id="{DAB70D0F-B75F-4DC3-AA68-4C32A816EB5A}"/>
              </a:ext>
            </a:extLst>
          </p:cNvPr>
          <p:cNvSpPr txBox="1"/>
          <p:nvPr/>
        </p:nvSpPr>
        <p:spPr>
          <a:xfrm>
            <a:off x="6891135" y="2933196"/>
            <a:ext cx="3256996" cy="1200329"/>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he-IL" sz="3600" dirty="0">
                <a:solidFill>
                  <a:schemeClr val="bg1"/>
                </a:solidFill>
              </a:rPr>
              <a:t>התמודדות עם הפרעות אכילה</a:t>
            </a:r>
          </a:p>
        </p:txBody>
      </p:sp>
    </p:spTree>
    <p:extLst>
      <p:ext uri="{BB962C8B-B14F-4D97-AF65-F5344CB8AC3E}">
        <p14:creationId xmlns:p14="http://schemas.microsoft.com/office/powerpoint/2010/main" val="368870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FBA70-E1F1-4636-9C0A-C936E67A10DE}"/>
              </a:ext>
            </a:extLst>
          </p:cNvPr>
          <p:cNvSpPr>
            <a:spLocks noGrp="1"/>
          </p:cNvSpPr>
          <p:nvPr>
            <p:ph type="title"/>
          </p:nvPr>
        </p:nvSpPr>
        <p:spPr>
          <a:xfrm>
            <a:off x="322922" y="858315"/>
            <a:ext cx="10515600" cy="1325563"/>
          </a:xfrm>
        </p:spPr>
        <p:txBody>
          <a:bodyPr>
            <a:normAutofit/>
          </a:bodyPr>
          <a:lstStyle/>
          <a:p>
            <a:pPr algn="ctr"/>
            <a:r>
              <a:rPr lang="he-IL" dirty="0"/>
              <a:t>קווים מנחים להתערבות</a:t>
            </a:r>
            <a:br>
              <a:rPr lang="he-IL" dirty="0"/>
            </a:br>
            <a:r>
              <a:rPr lang="he-IL" sz="3200" b="1" dirty="0">
                <a:solidFill>
                  <a:schemeClr val="accent1">
                    <a:lumMod val="75000"/>
                  </a:schemeClr>
                </a:solidFill>
              </a:rPr>
              <a:t>הפניה לברור מעמיק</a:t>
            </a:r>
            <a:endParaRPr lang="he-IL" sz="3200" dirty="0"/>
          </a:p>
        </p:txBody>
      </p:sp>
      <p:sp>
        <p:nvSpPr>
          <p:cNvPr id="3" name="מציין מיקום תוכן 2">
            <a:extLst>
              <a:ext uri="{FF2B5EF4-FFF2-40B4-BE49-F238E27FC236}">
                <a16:creationId xmlns:a16="http://schemas.microsoft.com/office/drawing/2014/main" id="{7AF399FB-00D2-49D8-BAD4-09569BE11CA3}"/>
              </a:ext>
            </a:extLst>
          </p:cNvPr>
          <p:cNvSpPr>
            <a:spLocks noGrp="1"/>
          </p:cNvSpPr>
          <p:nvPr>
            <p:ph idx="1"/>
          </p:nvPr>
        </p:nvSpPr>
        <p:spPr>
          <a:xfrm>
            <a:off x="200025" y="3081679"/>
            <a:ext cx="10515600" cy="1778829"/>
          </a:xfrm>
        </p:spPr>
        <p:txBody>
          <a:bodyPr>
            <a:normAutofit/>
          </a:bodyPr>
          <a:lstStyle/>
          <a:p>
            <a:pPr marL="457200" indent="-457200">
              <a:buAutoNum type="arabicPeriod"/>
            </a:pPr>
            <a:r>
              <a:rPr lang="he-IL" sz="2400" dirty="0"/>
              <a:t>רופא משפחה</a:t>
            </a:r>
          </a:p>
          <a:p>
            <a:pPr marL="457200" indent="-457200">
              <a:buAutoNum type="arabicPeriod"/>
            </a:pPr>
            <a:r>
              <a:rPr lang="he-IL" sz="2400" dirty="0"/>
              <a:t>רופא מומחה בתחום</a:t>
            </a:r>
          </a:p>
          <a:p>
            <a:pPr marL="457200" indent="-457200">
              <a:buAutoNum type="arabicPeriod"/>
            </a:pPr>
            <a:r>
              <a:rPr lang="he-IL" sz="2400" dirty="0"/>
              <a:t>מרכז רפואי המטפל בהפרעות אכילה</a:t>
            </a:r>
          </a:p>
        </p:txBody>
      </p:sp>
      <p:sp>
        <p:nvSpPr>
          <p:cNvPr id="6" name="תיבת טקסט 5">
            <a:extLst>
              <a:ext uri="{FF2B5EF4-FFF2-40B4-BE49-F238E27FC236}">
                <a16:creationId xmlns:a16="http://schemas.microsoft.com/office/drawing/2014/main" id="{53514A68-C42D-47AA-AD3C-8E3A8815AE16}"/>
              </a:ext>
            </a:extLst>
          </p:cNvPr>
          <p:cNvSpPr txBox="1"/>
          <p:nvPr/>
        </p:nvSpPr>
        <p:spPr>
          <a:xfrm>
            <a:off x="3969188" y="5361102"/>
            <a:ext cx="6381987" cy="1200329"/>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a:r>
              <a:rPr lang="he-IL" sz="2400" b="1" dirty="0"/>
              <a:t>הפרעת אכילה מחייבת טיפול של צוות בין מקצועי מומחה המשלב ראיה רב תחומית</a:t>
            </a:r>
          </a:p>
          <a:p>
            <a:pPr algn="ctr"/>
            <a:endParaRPr lang="he-IL" sz="2400" b="1" dirty="0"/>
          </a:p>
        </p:txBody>
      </p:sp>
      <p:grpSp>
        <p:nvGrpSpPr>
          <p:cNvPr id="7" name="קבוצה 6">
            <a:extLst>
              <a:ext uri="{FF2B5EF4-FFF2-40B4-BE49-F238E27FC236}">
                <a16:creationId xmlns:a16="http://schemas.microsoft.com/office/drawing/2014/main" id="{B23D7562-8C40-4525-A4D1-7B96466A65AD}"/>
              </a:ext>
            </a:extLst>
          </p:cNvPr>
          <p:cNvGrpSpPr/>
          <p:nvPr/>
        </p:nvGrpSpPr>
        <p:grpSpPr>
          <a:xfrm>
            <a:off x="322922" y="187279"/>
            <a:ext cx="2648878" cy="627514"/>
            <a:chOff x="3863753" y="1907467"/>
            <a:chExt cx="4752975" cy="1765423"/>
          </a:xfrm>
        </p:grpSpPr>
        <p:pic>
          <p:nvPicPr>
            <p:cNvPr id="8" name="Picture 6">
              <a:extLst>
                <a:ext uri="{FF2B5EF4-FFF2-40B4-BE49-F238E27FC236}">
                  <a16:creationId xmlns:a16="http://schemas.microsoft.com/office/drawing/2014/main" id="{43B4C96E-C403-43F6-92EA-B4B192C66691}"/>
                </a:ext>
              </a:extLst>
            </p:cNvPr>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9" name="Graphic 7">
              <a:extLst>
                <a:ext uri="{FF2B5EF4-FFF2-40B4-BE49-F238E27FC236}">
                  <a16:creationId xmlns:a16="http://schemas.microsoft.com/office/drawing/2014/main" id="{24BC0A50-60C5-4E67-9E70-6988C74DDAA9}"/>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1705" b="100000"/>
            <a:stretch/>
          </p:blipFill>
          <p:spPr>
            <a:xfrm>
              <a:off x="3939951" y="3524435"/>
              <a:ext cx="4676777" cy="148455"/>
            </a:xfrm>
            <a:prstGeom prst="rect">
              <a:avLst/>
            </a:prstGeom>
          </p:spPr>
        </p:pic>
      </p:grpSp>
      <p:pic>
        <p:nvPicPr>
          <p:cNvPr id="10" name="גרפיקה 9" descr="סימן קריאה עם מילוי מלא">
            <a:extLst>
              <a:ext uri="{FF2B5EF4-FFF2-40B4-BE49-F238E27FC236}">
                <a16:creationId xmlns:a16="http://schemas.microsoft.com/office/drawing/2014/main" id="{19A608B9-9F29-4B89-92CE-96D6CF0C6D4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44175" y="5504066"/>
            <a:ext cx="914400" cy="914400"/>
          </a:xfrm>
          <a:prstGeom prst="rect">
            <a:avLst/>
          </a:prstGeom>
        </p:spPr>
      </p:pic>
      <p:pic>
        <p:nvPicPr>
          <p:cNvPr id="11" name="תמונה 10">
            <a:extLst>
              <a:ext uri="{FF2B5EF4-FFF2-40B4-BE49-F238E27FC236}">
                <a16:creationId xmlns:a16="http://schemas.microsoft.com/office/drawing/2014/main" id="{8C61CED0-1135-4124-81D8-68F55C3A54D5}"/>
              </a:ext>
            </a:extLst>
          </p:cNvPr>
          <p:cNvPicPr>
            <a:picLocks noChangeAspect="1"/>
          </p:cNvPicPr>
          <p:nvPr/>
        </p:nvPicPr>
        <p:blipFill>
          <a:blip r:embed="rId7"/>
          <a:stretch>
            <a:fillRect/>
          </a:stretch>
        </p:blipFill>
        <p:spPr>
          <a:xfrm>
            <a:off x="773906" y="2404176"/>
            <a:ext cx="3864769" cy="2823576"/>
          </a:xfrm>
          <a:prstGeom prst="rect">
            <a:avLst/>
          </a:prstGeom>
        </p:spPr>
      </p:pic>
      <p:pic>
        <p:nvPicPr>
          <p:cNvPr id="12" name="תמונה 11">
            <a:extLst>
              <a:ext uri="{FF2B5EF4-FFF2-40B4-BE49-F238E27FC236}">
                <a16:creationId xmlns:a16="http://schemas.microsoft.com/office/drawing/2014/main" id="{153F7C94-EF7E-4B09-8DAE-F24F42A04091}"/>
              </a:ext>
            </a:extLst>
          </p:cNvPr>
          <p:cNvPicPr>
            <a:picLocks noChangeAspect="1"/>
          </p:cNvPicPr>
          <p:nvPr/>
        </p:nvPicPr>
        <p:blipFill>
          <a:blip r:embed="rId8"/>
          <a:stretch>
            <a:fillRect/>
          </a:stretch>
        </p:blipFill>
        <p:spPr>
          <a:xfrm>
            <a:off x="8600750" y="346075"/>
            <a:ext cx="3268328" cy="2419820"/>
          </a:xfrm>
          <a:prstGeom prst="rect">
            <a:avLst/>
          </a:prstGeom>
        </p:spPr>
      </p:pic>
    </p:spTree>
    <p:extLst>
      <p:ext uri="{BB962C8B-B14F-4D97-AF65-F5344CB8AC3E}">
        <p14:creationId xmlns:p14="http://schemas.microsoft.com/office/powerpoint/2010/main" val="44368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A4971A09-B15C-45D5-9EE4-903F6A10DD36}"/>
              </a:ext>
            </a:extLst>
          </p:cNvPr>
          <p:cNvPicPr>
            <a:picLocks noChangeAspect="1"/>
          </p:cNvPicPr>
          <p:nvPr/>
        </p:nvPicPr>
        <p:blipFill>
          <a:blip r:embed="rId2"/>
          <a:stretch>
            <a:fillRect/>
          </a:stretch>
        </p:blipFill>
        <p:spPr>
          <a:xfrm>
            <a:off x="195119" y="2449453"/>
            <a:ext cx="4339962" cy="4339962"/>
          </a:xfrm>
          <a:prstGeom prst="rect">
            <a:avLst/>
          </a:prstGeom>
        </p:spPr>
      </p:pic>
      <p:sp>
        <p:nvSpPr>
          <p:cNvPr id="2" name="כותרת 1">
            <a:extLst>
              <a:ext uri="{FF2B5EF4-FFF2-40B4-BE49-F238E27FC236}">
                <a16:creationId xmlns:a16="http://schemas.microsoft.com/office/drawing/2014/main" id="{731C4824-8B24-4AAD-8FAF-621EAC0D7E0B}"/>
              </a:ext>
            </a:extLst>
          </p:cNvPr>
          <p:cNvSpPr>
            <a:spLocks noGrp="1"/>
          </p:cNvSpPr>
          <p:nvPr>
            <p:ph type="title"/>
          </p:nvPr>
        </p:nvSpPr>
        <p:spPr>
          <a:xfrm>
            <a:off x="600075" y="788409"/>
            <a:ext cx="8521799" cy="1325563"/>
          </a:xfrm>
        </p:spPr>
        <p:txBody>
          <a:bodyPr>
            <a:normAutofit fontScale="90000"/>
          </a:bodyPr>
          <a:lstStyle/>
          <a:p>
            <a:pPr algn="ctr"/>
            <a:r>
              <a:rPr lang="he-IL" dirty="0"/>
              <a:t>קווים מנחים להתערבות</a:t>
            </a:r>
            <a:br>
              <a:rPr lang="he-IL" dirty="0"/>
            </a:br>
            <a:r>
              <a:rPr lang="he-IL" sz="3600" b="1" dirty="0">
                <a:solidFill>
                  <a:schemeClr val="accent1">
                    <a:lumMod val="75000"/>
                  </a:schemeClr>
                </a:solidFill>
              </a:rPr>
              <a:t>בניית תהליך היוועצות עם הצוות הבין מקצועי הרלוונטי</a:t>
            </a:r>
            <a:br>
              <a:rPr lang="he-IL" sz="3600" b="1" dirty="0">
                <a:solidFill>
                  <a:schemeClr val="accent1">
                    <a:lumMod val="75000"/>
                  </a:schemeClr>
                </a:solidFill>
              </a:rPr>
            </a:br>
            <a:r>
              <a:rPr lang="he-IL" sz="3600" b="1" dirty="0">
                <a:solidFill>
                  <a:schemeClr val="accent1">
                    <a:lumMod val="75000"/>
                  </a:schemeClr>
                </a:solidFill>
              </a:rPr>
              <a:t>(יועצת, פסיכולוגית, מנהלת, מחנכת)</a:t>
            </a:r>
            <a:endParaRPr lang="he-IL" sz="3600" dirty="0"/>
          </a:p>
        </p:txBody>
      </p:sp>
      <p:sp>
        <p:nvSpPr>
          <p:cNvPr id="3" name="מציין מיקום תוכן 2">
            <a:extLst>
              <a:ext uri="{FF2B5EF4-FFF2-40B4-BE49-F238E27FC236}">
                <a16:creationId xmlns:a16="http://schemas.microsoft.com/office/drawing/2014/main" id="{13FBD6F5-9BA2-42B4-BE4F-83A5C3C74D34}"/>
              </a:ext>
            </a:extLst>
          </p:cNvPr>
          <p:cNvSpPr>
            <a:spLocks noGrp="1"/>
          </p:cNvSpPr>
          <p:nvPr>
            <p:ph idx="1"/>
          </p:nvPr>
        </p:nvSpPr>
        <p:spPr>
          <a:xfrm>
            <a:off x="1047750" y="3795308"/>
            <a:ext cx="10515600" cy="2605088"/>
          </a:xfrm>
        </p:spPr>
        <p:txBody>
          <a:bodyPr/>
          <a:lstStyle/>
          <a:p>
            <a:pPr marL="0" indent="0">
              <a:buNone/>
            </a:pPr>
            <a:r>
              <a:rPr lang="he-IL" sz="2000" dirty="0"/>
              <a:t>במהלך ההיוועצות יש צורך להחליט על נושאים אלה:</a:t>
            </a:r>
          </a:p>
          <a:p>
            <a:pPr marL="514350" indent="-514350">
              <a:buAutoNum type="arabicPeriod"/>
            </a:pPr>
            <a:r>
              <a:rPr lang="he-IL" sz="2000" dirty="0"/>
              <a:t>מי יהיה איש הקשר עם המתבגר/ת, עם המטפלים, עם המשפחה?</a:t>
            </a:r>
          </a:p>
          <a:p>
            <a:pPr marL="514350" indent="-514350">
              <a:buAutoNum type="arabicPeriod"/>
            </a:pPr>
            <a:r>
              <a:rPr lang="he-IL" sz="2000" dirty="0"/>
              <a:t>תוכנית העבודה בבית הספר לטווח הקצר ולטווח הארוך.</a:t>
            </a:r>
          </a:p>
          <a:p>
            <a:pPr marL="514350" indent="-514350">
              <a:buAutoNum type="arabicPeriod"/>
            </a:pPr>
            <a:r>
              <a:rPr lang="he-IL" sz="2000" dirty="0"/>
              <a:t>התייחסות לחברים במעגל הקרוב בטווח הקצר ובטווח הארוך.</a:t>
            </a:r>
          </a:p>
          <a:p>
            <a:pPr marL="514350" indent="-514350">
              <a:buAutoNum type="arabicPeriod"/>
            </a:pPr>
            <a:r>
              <a:rPr lang="he-IL" sz="2000" dirty="0"/>
              <a:t>הפעלת תוכנית מניעה רחבה יותר.</a:t>
            </a:r>
          </a:p>
        </p:txBody>
      </p:sp>
      <p:grpSp>
        <p:nvGrpSpPr>
          <p:cNvPr id="4" name="קבוצה 3">
            <a:extLst>
              <a:ext uri="{FF2B5EF4-FFF2-40B4-BE49-F238E27FC236}">
                <a16:creationId xmlns:a16="http://schemas.microsoft.com/office/drawing/2014/main" id="{843828F7-60B2-43DC-A401-7E118D6FFB61}"/>
              </a:ext>
            </a:extLst>
          </p:cNvPr>
          <p:cNvGrpSpPr/>
          <p:nvPr/>
        </p:nvGrpSpPr>
        <p:grpSpPr>
          <a:xfrm>
            <a:off x="322922" y="187279"/>
            <a:ext cx="2648878" cy="627514"/>
            <a:chOff x="3863753" y="1907467"/>
            <a:chExt cx="4752975" cy="1765423"/>
          </a:xfrm>
        </p:grpSpPr>
        <p:pic>
          <p:nvPicPr>
            <p:cNvPr id="5" name="Picture 6">
              <a:extLst>
                <a:ext uri="{FF2B5EF4-FFF2-40B4-BE49-F238E27FC236}">
                  <a16:creationId xmlns:a16="http://schemas.microsoft.com/office/drawing/2014/main" id="{34E8BECC-861D-4CC1-BA53-0E5CD31ACBB2}"/>
                </a:ext>
              </a:extLst>
            </p:cNvPr>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6" name="Graphic 7">
              <a:extLst>
                <a:ext uri="{FF2B5EF4-FFF2-40B4-BE49-F238E27FC236}">
                  <a16:creationId xmlns:a16="http://schemas.microsoft.com/office/drawing/2014/main" id="{5E958856-03CC-48F8-B62C-1BE8C53F8F47}"/>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11705" b="100000"/>
            <a:stretch/>
          </p:blipFill>
          <p:spPr>
            <a:xfrm>
              <a:off x="3939951" y="3524435"/>
              <a:ext cx="4676777" cy="148455"/>
            </a:xfrm>
            <a:prstGeom prst="rect">
              <a:avLst/>
            </a:prstGeom>
          </p:spPr>
        </p:pic>
      </p:grpSp>
      <p:sp>
        <p:nvSpPr>
          <p:cNvPr id="7" name="תיבת טקסט 6">
            <a:extLst>
              <a:ext uri="{FF2B5EF4-FFF2-40B4-BE49-F238E27FC236}">
                <a16:creationId xmlns:a16="http://schemas.microsoft.com/office/drawing/2014/main" id="{3451607F-7DF3-46EF-8699-4DE0C97170BD}"/>
              </a:ext>
            </a:extLst>
          </p:cNvPr>
          <p:cNvSpPr txBox="1"/>
          <p:nvPr/>
        </p:nvSpPr>
        <p:spPr>
          <a:xfrm>
            <a:off x="1248171" y="2600697"/>
            <a:ext cx="7439026" cy="707886"/>
          </a:xfrm>
          <a:prstGeom prst="rect">
            <a:avLst/>
          </a:prstGeom>
          <a:solidFill>
            <a:schemeClr val="accent4"/>
          </a:solidFill>
        </p:spPr>
        <p:txBody>
          <a:bodyPr wrap="square" rtlCol="1">
            <a:spAutoFit/>
          </a:bodyPr>
          <a:lstStyle/>
          <a:p>
            <a:r>
              <a:rPr lang="he-IL" sz="2000" dirty="0"/>
              <a:t>עם הגעת המידע על תלמיד/ה המגלים סימנים להפרעת אכילה מומלץ על היוועצות בצוות בין מקצועי לטיפול  במידע.</a:t>
            </a:r>
          </a:p>
        </p:txBody>
      </p:sp>
      <p:pic>
        <p:nvPicPr>
          <p:cNvPr id="9" name="תמונה 8">
            <a:extLst>
              <a:ext uri="{FF2B5EF4-FFF2-40B4-BE49-F238E27FC236}">
                <a16:creationId xmlns:a16="http://schemas.microsoft.com/office/drawing/2014/main" id="{2E624B58-6698-4AFD-9FA7-3BD4B320389C}"/>
              </a:ext>
            </a:extLst>
          </p:cNvPr>
          <p:cNvPicPr>
            <a:picLocks noChangeAspect="1"/>
          </p:cNvPicPr>
          <p:nvPr/>
        </p:nvPicPr>
        <p:blipFill>
          <a:blip r:embed="rId6"/>
          <a:stretch>
            <a:fillRect/>
          </a:stretch>
        </p:blipFill>
        <p:spPr>
          <a:xfrm>
            <a:off x="9121875" y="624267"/>
            <a:ext cx="2875006" cy="2128610"/>
          </a:xfrm>
          <a:prstGeom prst="rect">
            <a:avLst/>
          </a:prstGeom>
        </p:spPr>
      </p:pic>
    </p:spTree>
    <p:extLst>
      <p:ext uri="{BB962C8B-B14F-4D97-AF65-F5344CB8AC3E}">
        <p14:creationId xmlns:p14="http://schemas.microsoft.com/office/powerpoint/2010/main" val="248024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056C06B-33DB-4DD8-BB06-DBC69ECFB8C4}"/>
              </a:ext>
            </a:extLst>
          </p:cNvPr>
          <p:cNvSpPr>
            <a:spLocks noGrp="1"/>
          </p:cNvSpPr>
          <p:nvPr>
            <p:ph idx="1"/>
          </p:nvPr>
        </p:nvSpPr>
        <p:spPr>
          <a:xfrm>
            <a:off x="993930" y="3267075"/>
            <a:ext cx="10398208" cy="4351338"/>
          </a:xfrm>
        </p:spPr>
        <p:txBody>
          <a:bodyPr>
            <a:normAutofit/>
          </a:bodyPr>
          <a:lstStyle/>
          <a:p>
            <a:pPr marL="0" indent="0">
              <a:buNone/>
            </a:pPr>
            <a:r>
              <a:rPr lang="he-IL" sz="2000" dirty="0"/>
              <a:t>       בשיחות עם ההורים:</a:t>
            </a:r>
          </a:p>
          <a:p>
            <a:pPr marL="457200" indent="-457200">
              <a:buAutoNum type="arabicPeriod"/>
            </a:pPr>
            <a:r>
              <a:rPr lang="he-IL" sz="2000" dirty="0"/>
              <a:t>להעביר את המסר שיש להעביר לתלמיד/ה תחושה של התעניינות ודאגה ולאו דווקא להתמקד בהפרעת האכילה במטרה למנוע אפשרות של הכחשה והימנעות מהתמודדות עם הבעיה.</a:t>
            </a:r>
          </a:p>
          <a:p>
            <a:pPr marL="457200" indent="-457200">
              <a:buAutoNum type="arabicPeriod"/>
            </a:pPr>
            <a:r>
              <a:rPr lang="he-IL" sz="2000" dirty="0"/>
              <a:t>להסביר להורים שאין להתייחס להפרעת אכילה כאל בעיה שתחלוף מאליה ובוודאי שאין להתעלם ממנה.</a:t>
            </a:r>
          </a:p>
          <a:p>
            <a:pPr marL="457200" indent="-457200">
              <a:buAutoNum type="arabicPeriod"/>
            </a:pPr>
            <a:r>
              <a:rPr lang="he-IL" sz="2000" dirty="0"/>
              <a:t>יש להציע להורים חלופות לפנייה לעזרה וטיפול</a:t>
            </a:r>
          </a:p>
          <a:p>
            <a:pPr marL="457200" indent="-457200">
              <a:buAutoNum type="arabicPeriod"/>
            </a:pPr>
            <a:r>
              <a:rPr lang="he-IL" sz="2000" dirty="0"/>
              <a:t>במידה שאין שיתוף פעולה מצד ההורים, יש להתייחס לכך כאל פגיעה המחייבת דיווח לעו"ס לחוק נוער בגין הזנחה.</a:t>
            </a:r>
          </a:p>
          <a:p>
            <a:pPr marL="0" indent="0">
              <a:buNone/>
            </a:pPr>
            <a:endParaRPr lang="he-IL" sz="2000" dirty="0"/>
          </a:p>
        </p:txBody>
      </p:sp>
      <p:sp>
        <p:nvSpPr>
          <p:cNvPr id="4" name="כותרת 1">
            <a:extLst>
              <a:ext uri="{FF2B5EF4-FFF2-40B4-BE49-F238E27FC236}">
                <a16:creationId xmlns:a16="http://schemas.microsoft.com/office/drawing/2014/main" id="{0BEE1B84-96DD-47CE-814E-B7412303FC29}"/>
              </a:ext>
            </a:extLst>
          </p:cNvPr>
          <p:cNvSpPr txBox="1">
            <a:spLocks/>
          </p:cNvSpPr>
          <p:nvPr/>
        </p:nvSpPr>
        <p:spPr>
          <a:xfrm>
            <a:off x="322922" y="67408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קווים מנחים להתערבות</a:t>
            </a:r>
            <a:br>
              <a:rPr lang="he-IL" dirty="0"/>
            </a:br>
            <a:r>
              <a:rPr lang="he-IL" sz="3200" b="1" dirty="0">
                <a:solidFill>
                  <a:schemeClr val="accent1">
                    <a:lumMod val="75000"/>
                  </a:schemeClr>
                </a:solidFill>
              </a:rPr>
              <a:t>קשר עם הורי התלמיד/ה המאותרים</a:t>
            </a:r>
            <a:endParaRPr lang="he-IL" sz="3200" dirty="0"/>
          </a:p>
        </p:txBody>
      </p:sp>
      <p:grpSp>
        <p:nvGrpSpPr>
          <p:cNvPr id="5" name="קבוצה 4">
            <a:extLst>
              <a:ext uri="{FF2B5EF4-FFF2-40B4-BE49-F238E27FC236}">
                <a16:creationId xmlns:a16="http://schemas.microsoft.com/office/drawing/2014/main" id="{92149DFF-34DF-4C7C-B474-2046D14AB261}"/>
              </a:ext>
            </a:extLst>
          </p:cNvPr>
          <p:cNvGrpSpPr/>
          <p:nvPr/>
        </p:nvGrpSpPr>
        <p:grpSpPr>
          <a:xfrm>
            <a:off x="322922" y="187279"/>
            <a:ext cx="2648878" cy="627514"/>
            <a:chOff x="3863753" y="1907467"/>
            <a:chExt cx="4752975" cy="1765423"/>
          </a:xfrm>
        </p:grpSpPr>
        <p:pic>
          <p:nvPicPr>
            <p:cNvPr id="6" name="Picture 6">
              <a:extLst>
                <a:ext uri="{FF2B5EF4-FFF2-40B4-BE49-F238E27FC236}">
                  <a16:creationId xmlns:a16="http://schemas.microsoft.com/office/drawing/2014/main" id="{8632A90F-556A-44B6-B22A-804F31820AAF}"/>
                </a:ext>
              </a:extLst>
            </p:cNvPr>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7" name="Graphic 7">
              <a:extLst>
                <a:ext uri="{FF2B5EF4-FFF2-40B4-BE49-F238E27FC236}">
                  <a16:creationId xmlns:a16="http://schemas.microsoft.com/office/drawing/2014/main" id="{B5FC2CE5-9006-4B72-B241-9F61ADD4D300}"/>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1705" b="100000"/>
            <a:stretch/>
          </p:blipFill>
          <p:spPr>
            <a:xfrm>
              <a:off x="3939951" y="3524435"/>
              <a:ext cx="4676777" cy="148455"/>
            </a:xfrm>
            <a:prstGeom prst="rect">
              <a:avLst/>
            </a:prstGeom>
          </p:spPr>
        </p:pic>
      </p:grpSp>
      <p:sp>
        <p:nvSpPr>
          <p:cNvPr id="8" name="תיבת טקסט 7">
            <a:extLst>
              <a:ext uri="{FF2B5EF4-FFF2-40B4-BE49-F238E27FC236}">
                <a16:creationId xmlns:a16="http://schemas.microsoft.com/office/drawing/2014/main" id="{6296DB11-F35A-473E-B9A0-62E473741F4F}"/>
              </a:ext>
            </a:extLst>
          </p:cNvPr>
          <p:cNvSpPr txBox="1"/>
          <p:nvPr/>
        </p:nvSpPr>
        <p:spPr>
          <a:xfrm>
            <a:off x="466725" y="2341033"/>
            <a:ext cx="10925413" cy="830997"/>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he-IL" sz="2400" b="1" dirty="0"/>
              <a:t>יש לזמן את ההורים לפגישה </a:t>
            </a:r>
            <a:r>
              <a:rPr lang="he-IL" sz="2400" b="1" u="sng" dirty="0"/>
              <a:t>פנים אל פנים </a:t>
            </a:r>
            <a:r>
              <a:rPr lang="he-IL" sz="2400" b="1" dirty="0"/>
              <a:t>מיד עם קבלת המידע על מנת לגייסם לפנייה מהירה לאבחון וטיפול.</a:t>
            </a:r>
          </a:p>
        </p:txBody>
      </p:sp>
      <p:pic>
        <p:nvPicPr>
          <p:cNvPr id="11" name="תמונה 10">
            <a:extLst>
              <a:ext uri="{FF2B5EF4-FFF2-40B4-BE49-F238E27FC236}">
                <a16:creationId xmlns:a16="http://schemas.microsoft.com/office/drawing/2014/main" id="{040040A8-1579-4E91-8DF6-05A3F6BCFA32}"/>
              </a:ext>
            </a:extLst>
          </p:cNvPr>
          <p:cNvPicPr>
            <a:picLocks noChangeAspect="1"/>
          </p:cNvPicPr>
          <p:nvPr/>
        </p:nvPicPr>
        <p:blipFill>
          <a:blip r:embed="rId5"/>
          <a:stretch>
            <a:fillRect/>
          </a:stretch>
        </p:blipFill>
        <p:spPr>
          <a:xfrm>
            <a:off x="8794047" y="70894"/>
            <a:ext cx="2875006" cy="2128610"/>
          </a:xfrm>
          <a:prstGeom prst="rect">
            <a:avLst/>
          </a:prstGeom>
        </p:spPr>
      </p:pic>
    </p:spTree>
    <p:extLst>
      <p:ext uri="{BB962C8B-B14F-4D97-AF65-F5344CB8AC3E}">
        <p14:creationId xmlns:p14="http://schemas.microsoft.com/office/powerpoint/2010/main" val="53162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E693A9EC-5EB9-4EA5-BDBE-6947F592A1E6}"/>
              </a:ext>
            </a:extLst>
          </p:cNvPr>
          <p:cNvPicPr>
            <a:picLocks noChangeAspect="1"/>
          </p:cNvPicPr>
          <p:nvPr/>
        </p:nvPicPr>
        <p:blipFill>
          <a:blip r:embed="rId2"/>
          <a:stretch>
            <a:fillRect/>
          </a:stretch>
        </p:blipFill>
        <p:spPr>
          <a:xfrm>
            <a:off x="904875" y="2287290"/>
            <a:ext cx="4876800" cy="4876800"/>
          </a:xfrm>
          <a:prstGeom prst="rect">
            <a:avLst/>
          </a:prstGeom>
        </p:spPr>
      </p:pic>
      <p:sp>
        <p:nvSpPr>
          <p:cNvPr id="3" name="מציין מיקום תוכן 2">
            <a:extLst>
              <a:ext uri="{FF2B5EF4-FFF2-40B4-BE49-F238E27FC236}">
                <a16:creationId xmlns:a16="http://schemas.microsoft.com/office/drawing/2014/main" id="{6056C06B-33DB-4DD8-BB06-DBC69ECFB8C4}"/>
              </a:ext>
            </a:extLst>
          </p:cNvPr>
          <p:cNvSpPr>
            <a:spLocks noGrp="1"/>
          </p:cNvSpPr>
          <p:nvPr>
            <p:ph idx="1"/>
          </p:nvPr>
        </p:nvSpPr>
        <p:spPr>
          <a:xfrm>
            <a:off x="5854783" y="3008868"/>
            <a:ext cx="5753100" cy="4351338"/>
          </a:xfrm>
        </p:spPr>
        <p:txBody>
          <a:bodyPr>
            <a:normAutofit/>
          </a:bodyPr>
          <a:lstStyle/>
          <a:p>
            <a:pPr marL="0" indent="0">
              <a:buNone/>
            </a:pPr>
            <a:r>
              <a:rPr lang="he-IL" sz="2000" dirty="0"/>
              <a:t>יש ליצור קשר עם מרכזי הטיפול  לצורך:</a:t>
            </a:r>
          </a:p>
          <a:p>
            <a:pPr marL="514350" indent="-514350">
              <a:buAutoNum type="arabicPeriod"/>
            </a:pPr>
            <a:r>
              <a:rPr lang="he-IL" sz="2000" dirty="0"/>
              <a:t>ליווי במהלך האשפוז או הטיפול- על מנת לאפשר המשך עבודה לימודית בזמן האשפוז (כפוף לוויתור סודיות של ההורים) ולצורך שמירה על קשר עם התלמיד/ה והמשפחה.</a:t>
            </a:r>
          </a:p>
          <a:p>
            <a:pPr marL="514350" indent="-514350">
              <a:buAutoNum type="arabicPeriod"/>
            </a:pPr>
            <a:r>
              <a:rPr lang="he-IL" sz="2000" dirty="0"/>
              <a:t>שילוב התלמיד/ה בחזרה במסגרת בית הספר – הכנה לקראת החזרה למציאות שמחוץ לאשפוז – היערכות מתאימה מבחינה הדרישות הלימודיות  וכלל ההיבטים של החזרה למסגרת. </a:t>
            </a:r>
          </a:p>
          <a:p>
            <a:pPr marL="0" indent="0">
              <a:buNone/>
            </a:pPr>
            <a:r>
              <a:rPr lang="he-IL" sz="2000" dirty="0"/>
              <a:t>חשוב לקבל הכוונה לדרכי ההתמודדות  במידה ומתגלה "גל" של הפרעות אכילה בבית הספר. </a:t>
            </a:r>
          </a:p>
        </p:txBody>
      </p:sp>
      <p:sp>
        <p:nvSpPr>
          <p:cNvPr id="4" name="כותרת 1">
            <a:extLst>
              <a:ext uri="{FF2B5EF4-FFF2-40B4-BE49-F238E27FC236}">
                <a16:creationId xmlns:a16="http://schemas.microsoft.com/office/drawing/2014/main" id="{0BEE1B84-96DD-47CE-814E-B7412303FC29}"/>
              </a:ext>
            </a:extLst>
          </p:cNvPr>
          <p:cNvSpPr txBox="1">
            <a:spLocks/>
          </p:cNvSpPr>
          <p:nvPr/>
        </p:nvSpPr>
        <p:spPr>
          <a:xfrm>
            <a:off x="120387" y="484946"/>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קווים מנחים להתערבות</a:t>
            </a:r>
            <a:br>
              <a:rPr lang="he-IL" dirty="0"/>
            </a:br>
            <a:r>
              <a:rPr lang="he-IL" sz="3200" b="1" dirty="0">
                <a:solidFill>
                  <a:schemeClr val="accent1">
                    <a:lumMod val="75000"/>
                  </a:schemeClr>
                </a:solidFill>
              </a:rPr>
              <a:t>יצירת קשר עם מרכזי הטיפול במקרה של אשפוז תלמיד/ה</a:t>
            </a:r>
            <a:endParaRPr lang="he-IL" sz="3200" dirty="0"/>
          </a:p>
        </p:txBody>
      </p:sp>
      <p:grpSp>
        <p:nvGrpSpPr>
          <p:cNvPr id="5" name="קבוצה 4">
            <a:extLst>
              <a:ext uri="{FF2B5EF4-FFF2-40B4-BE49-F238E27FC236}">
                <a16:creationId xmlns:a16="http://schemas.microsoft.com/office/drawing/2014/main" id="{92149DFF-34DF-4C7C-B474-2046D14AB261}"/>
              </a:ext>
            </a:extLst>
          </p:cNvPr>
          <p:cNvGrpSpPr/>
          <p:nvPr/>
        </p:nvGrpSpPr>
        <p:grpSpPr>
          <a:xfrm>
            <a:off x="322922" y="187279"/>
            <a:ext cx="2648878" cy="627514"/>
            <a:chOff x="3863753" y="1907467"/>
            <a:chExt cx="4752975" cy="1765423"/>
          </a:xfrm>
        </p:grpSpPr>
        <p:pic>
          <p:nvPicPr>
            <p:cNvPr id="6" name="Picture 6">
              <a:extLst>
                <a:ext uri="{FF2B5EF4-FFF2-40B4-BE49-F238E27FC236}">
                  <a16:creationId xmlns:a16="http://schemas.microsoft.com/office/drawing/2014/main" id="{8632A90F-556A-44B6-B22A-804F31820AAF}"/>
                </a:ext>
              </a:extLst>
            </p:cNvPr>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7" name="Graphic 7">
              <a:extLst>
                <a:ext uri="{FF2B5EF4-FFF2-40B4-BE49-F238E27FC236}">
                  <a16:creationId xmlns:a16="http://schemas.microsoft.com/office/drawing/2014/main" id="{B5FC2CE5-9006-4B72-B241-9F61ADD4D300}"/>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11705" b="100000"/>
            <a:stretch/>
          </p:blipFill>
          <p:spPr>
            <a:xfrm>
              <a:off x="3939951" y="3524435"/>
              <a:ext cx="4676777" cy="148455"/>
            </a:xfrm>
            <a:prstGeom prst="rect">
              <a:avLst/>
            </a:prstGeom>
          </p:spPr>
        </p:pic>
      </p:grpSp>
      <p:sp>
        <p:nvSpPr>
          <p:cNvPr id="8" name="תיבת טקסט 7">
            <a:extLst>
              <a:ext uri="{FF2B5EF4-FFF2-40B4-BE49-F238E27FC236}">
                <a16:creationId xmlns:a16="http://schemas.microsoft.com/office/drawing/2014/main" id="{6296DB11-F35A-473E-B9A0-62E473741F4F}"/>
              </a:ext>
            </a:extLst>
          </p:cNvPr>
          <p:cNvSpPr txBox="1"/>
          <p:nvPr/>
        </p:nvSpPr>
        <p:spPr>
          <a:xfrm>
            <a:off x="1123951" y="1905343"/>
            <a:ext cx="10315812" cy="830997"/>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a:r>
              <a:rPr lang="he-IL" sz="2400" b="1" dirty="0"/>
              <a:t>קשר של בית הספר עם מרכזי הטיפול משמעותי מאד לריפוי התלמיד/ה המאושפז/ת</a:t>
            </a:r>
          </a:p>
          <a:p>
            <a:pPr algn="ctr"/>
            <a:endParaRPr lang="he-IL" sz="2400" b="1" dirty="0"/>
          </a:p>
        </p:txBody>
      </p:sp>
      <p:pic>
        <p:nvPicPr>
          <p:cNvPr id="10" name="תמונה 9">
            <a:extLst>
              <a:ext uri="{FF2B5EF4-FFF2-40B4-BE49-F238E27FC236}">
                <a16:creationId xmlns:a16="http://schemas.microsoft.com/office/drawing/2014/main" id="{F7F2A5CC-D1F7-4256-816C-EF7B679191AA}"/>
              </a:ext>
            </a:extLst>
          </p:cNvPr>
          <p:cNvPicPr>
            <a:picLocks noChangeAspect="1"/>
          </p:cNvPicPr>
          <p:nvPr/>
        </p:nvPicPr>
        <p:blipFill>
          <a:blip r:embed="rId6"/>
          <a:stretch>
            <a:fillRect/>
          </a:stretch>
        </p:blipFill>
        <p:spPr>
          <a:xfrm>
            <a:off x="9628204" y="0"/>
            <a:ext cx="2317277" cy="1715676"/>
          </a:xfrm>
          <a:prstGeom prst="rect">
            <a:avLst/>
          </a:prstGeom>
        </p:spPr>
      </p:pic>
    </p:spTree>
    <p:extLst>
      <p:ext uri="{BB962C8B-B14F-4D97-AF65-F5344CB8AC3E}">
        <p14:creationId xmlns:p14="http://schemas.microsoft.com/office/powerpoint/2010/main" val="85095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8CBEA8E-5080-4027-8D7A-E316C4EE0B3D}"/>
              </a:ext>
            </a:extLst>
          </p:cNvPr>
          <p:cNvSpPr>
            <a:spLocks noGrp="1"/>
          </p:cNvSpPr>
          <p:nvPr>
            <p:ph idx="1"/>
          </p:nvPr>
        </p:nvSpPr>
        <p:spPr>
          <a:xfrm>
            <a:off x="746388" y="2413001"/>
            <a:ext cx="10515600" cy="527050"/>
          </a:xfrm>
          <a:solidFill>
            <a:schemeClr val="accent4"/>
          </a:solidFill>
        </p:spPr>
        <p:txBody>
          <a:bodyPr/>
          <a:lstStyle/>
          <a:p>
            <a:pPr marL="0" indent="0">
              <a:buNone/>
            </a:pPr>
            <a:r>
              <a:rPr lang="he-IL" dirty="0"/>
              <a:t>על היועץ/ הפסיכולוג להדריך את המורים בבית הספר בתחומים אלה:</a:t>
            </a:r>
          </a:p>
        </p:txBody>
      </p:sp>
      <p:sp>
        <p:nvSpPr>
          <p:cNvPr id="5" name="כותרת 1">
            <a:extLst>
              <a:ext uri="{FF2B5EF4-FFF2-40B4-BE49-F238E27FC236}">
                <a16:creationId xmlns:a16="http://schemas.microsoft.com/office/drawing/2014/main" id="{3BC25278-1347-4FD0-B1BA-529C549637BA}"/>
              </a:ext>
            </a:extLst>
          </p:cNvPr>
          <p:cNvSpPr>
            <a:spLocks noGrp="1"/>
          </p:cNvSpPr>
          <p:nvPr>
            <p:ph type="title"/>
          </p:nvPr>
        </p:nvSpPr>
        <p:spPr>
          <a:xfrm>
            <a:off x="838200" y="346075"/>
            <a:ext cx="10515600" cy="1325563"/>
          </a:xfrm>
        </p:spPr>
        <p:txBody>
          <a:bodyPr>
            <a:normAutofit/>
          </a:bodyPr>
          <a:lstStyle/>
          <a:p>
            <a:pPr algn="ctr"/>
            <a:r>
              <a:rPr lang="he-IL" dirty="0"/>
              <a:t>קווים מנחים להתערבות</a:t>
            </a:r>
            <a:br>
              <a:rPr lang="he-IL" dirty="0"/>
            </a:br>
            <a:r>
              <a:rPr lang="he-IL" sz="3200" b="1" dirty="0">
                <a:solidFill>
                  <a:schemeClr val="accent1">
                    <a:lumMod val="75000"/>
                  </a:schemeClr>
                </a:solidFill>
              </a:rPr>
              <a:t>הדרכת צוותי מורים</a:t>
            </a:r>
            <a:endParaRPr lang="he-IL" sz="3200" dirty="0"/>
          </a:p>
        </p:txBody>
      </p:sp>
      <p:grpSp>
        <p:nvGrpSpPr>
          <p:cNvPr id="6" name="קבוצה 5">
            <a:extLst>
              <a:ext uri="{FF2B5EF4-FFF2-40B4-BE49-F238E27FC236}">
                <a16:creationId xmlns:a16="http://schemas.microsoft.com/office/drawing/2014/main" id="{49CBA65C-9C44-4ACD-AD02-1D37FD05F2AB}"/>
              </a:ext>
            </a:extLst>
          </p:cNvPr>
          <p:cNvGrpSpPr/>
          <p:nvPr/>
        </p:nvGrpSpPr>
        <p:grpSpPr>
          <a:xfrm>
            <a:off x="530080" y="428625"/>
            <a:ext cx="2856015" cy="917621"/>
            <a:chOff x="3863753" y="1907467"/>
            <a:chExt cx="4752975" cy="1765423"/>
          </a:xfrm>
        </p:grpSpPr>
        <p:pic>
          <p:nvPicPr>
            <p:cNvPr id="7" name="Picture 6">
              <a:extLst>
                <a:ext uri="{FF2B5EF4-FFF2-40B4-BE49-F238E27FC236}">
                  <a16:creationId xmlns:a16="http://schemas.microsoft.com/office/drawing/2014/main" id="{EBD55797-61DC-46C8-BDBC-F494BE322998}"/>
                </a:ext>
              </a:extLst>
            </p:cNvPr>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8" name="Graphic 7">
              <a:extLst>
                <a:ext uri="{FF2B5EF4-FFF2-40B4-BE49-F238E27FC236}">
                  <a16:creationId xmlns:a16="http://schemas.microsoft.com/office/drawing/2014/main" id="{34E835C4-17CB-4AAD-901D-31ECE653779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1705" b="100000"/>
            <a:stretch/>
          </p:blipFill>
          <p:spPr>
            <a:xfrm>
              <a:off x="3939951" y="3524435"/>
              <a:ext cx="4676777" cy="148455"/>
            </a:xfrm>
            <a:prstGeom prst="rect">
              <a:avLst/>
            </a:prstGeom>
          </p:spPr>
        </p:pic>
      </p:grpSp>
      <p:sp>
        <p:nvSpPr>
          <p:cNvPr id="9" name="תיבת טקסט 8">
            <a:extLst>
              <a:ext uri="{FF2B5EF4-FFF2-40B4-BE49-F238E27FC236}">
                <a16:creationId xmlns:a16="http://schemas.microsoft.com/office/drawing/2014/main" id="{B8B01AB9-7D4E-4C28-92CC-1FF173BEF234}"/>
              </a:ext>
            </a:extLst>
          </p:cNvPr>
          <p:cNvSpPr txBox="1"/>
          <p:nvPr/>
        </p:nvSpPr>
        <p:spPr>
          <a:xfrm>
            <a:off x="5269223" y="3429000"/>
            <a:ext cx="6557389" cy="2554545"/>
          </a:xfrm>
          <a:prstGeom prst="rect">
            <a:avLst/>
          </a:prstGeom>
          <a:noFill/>
        </p:spPr>
        <p:txBody>
          <a:bodyPr wrap="square" rtlCol="1">
            <a:spAutoFit/>
          </a:bodyPr>
          <a:lstStyle/>
          <a:p>
            <a:pPr marL="285750" indent="-285750">
              <a:buFont typeface="Arial" panose="020B0604020202020204" pitchFamily="34" charset="0"/>
              <a:buChar char="•"/>
            </a:pPr>
            <a:r>
              <a:rPr lang="he-IL" sz="2000" dirty="0"/>
              <a:t>מיפוי ובניית פרופיל כיתתי לצורך איתור אוכלוסיות תלמידים בסיכון.</a:t>
            </a:r>
          </a:p>
          <a:p>
            <a:pPr marL="285750" indent="-285750">
              <a:buFont typeface="Arial" panose="020B0604020202020204" pitchFamily="34" charset="0"/>
              <a:buChar char="•"/>
            </a:pPr>
            <a:r>
              <a:rPr lang="he-IL" sz="2000" dirty="0"/>
              <a:t>עבודה עם הורים על התנהגות </a:t>
            </a:r>
            <a:r>
              <a:rPr lang="he-IL" sz="2000" dirty="0" err="1"/>
              <a:t>סיכונית</a:t>
            </a:r>
            <a:r>
              <a:rPr lang="he-IL" sz="2000" dirty="0"/>
              <a:t> וזיהוי סימני אזהרה בהפרעות אכילה.</a:t>
            </a:r>
          </a:p>
          <a:p>
            <a:pPr marL="285750" indent="-285750">
              <a:buFont typeface="Arial" panose="020B0604020202020204" pitchFamily="34" charset="0"/>
              <a:buChar char="•"/>
            </a:pPr>
            <a:r>
              <a:rPr lang="he-IL" sz="2000" dirty="0"/>
              <a:t>בניית מערך תמיכה לתלמידים הנמצאים בטיפול ואשפוז.</a:t>
            </a:r>
          </a:p>
          <a:p>
            <a:pPr marL="285750" indent="-285750">
              <a:buFont typeface="Arial" panose="020B0604020202020204" pitchFamily="34" charset="0"/>
              <a:buChar char="•"/>
            </a:pPr>
            <a:r>
              <a:rPr lang="he-IL" sz="2000" dirty="0"/>
              <a:t>בניית מערך תמיכה לקראת שילוב תלמיד/ב שחוזר מאשפוז.</a:t>
            </a:r>
          </a:p>
          <a:p>
            <a:pPr marL="285750" indent="-285750">
              <a:buFont typeface="Arial" panose="020B0604020202020204" pitchFamily="34" charset="0"/>
              <a:buChar char="•"/>
            </a:pPr>
            <a:r>
              <a:rPr lang="he-IL" sz="2000" dirty="0"/>
              <a:t>בניית תוכנית התפתחותית ומניעתית לכלל התלמידים ולתלמידים בסיכון. </a:t>
            </a:r>
          </a:p>
        </p:txBody>
      </p:sp>
      <p:pic>
        <p:nvPicPr>
          <p:cNvPr id="11" name="תמונה 10">
            <a:extLst>
              <a:ext uri="{FF2B5EF4-FFF2-40B4-BE49-F238E27FC236}">
                <a16:creationId xmlns:a16="http://schemas.microsoft.com/office/drawing/2014/main" id="{04D62529-95E0-4E7C-B8CE-0DCB5C980BF2}"/>
              </a:ext>
            </a:extLst>
          </p:cNvPr>
          <p:cNvPicPr>
            <a:picLocks noChangeAspect="1"/>
          </p:cNvPicPr>
          <p:nvPr/>
        </p:nvPicPr>
        <p:blipFill>
          <a:blip r:embed="rId5"/>
          <a:stretch>
            <a:fillRect/>
          </a:stretch>
        </p:blipFill>
        <p:spPr>
          <a:xfrm>
            <a:off x="409575" y="3190875"/>
            <a:ext cx="4859648" cy="3238500"/>
          </a:xfrm>
          <a:prstGeom prst="rect">
            <a:avLst/>
          </a:prstGeom>
        </p:spPr>
      </p:pic>
      <p:pic>
        <p:nvPicPr>
          <p:cNvPr id="13" name="תמונה 12">
            <a:extLst>
              <a:ext uri="{FF2B5EF4-FFF2-40B4-BE49-F238E27FC236}">
                <a16:creationId xmlns:a16="http://schemas.microsoft.com/office/drawing/2014/main" id="{1AC4CE2E-8C10-4057-BB7D-0FDBCC1C13F2}"/>
              </a:ext>
            </a:extLst>
          </p:cNvPr>
          <p:cNvPicPr>
            <a:picLocks noChangeAspect="1"/>
          </p:cNvPicPr>
          <p:nvPr/>
        </p:nvPicPr>
        <p:blipFill>
          <a:blip r:embed="rId6"/>
          <a:stretch>
            <a:fillRect/>
          </a:stretch>
        </p:blipFill>
        <p:spPr>
          <a:xfrm>
            <a:off x="8805905" y="131717"/>
            <a:ext cx="2856015" cy="2114550"/>
          </a:xfrm>
          <a:prstGeom prst="rect">
            <a:avLst/>
          </a:prstGeom>
        </p:spPr>
      </p:pic>
    </p:spTree>
    <p:extLst>
      <p:ext uri="{BB962C8B-B14F-4D97-AF65-F5344CB8AC3E}">
        <p14:creationId xmlns:p14="http://schemas.microsoft.com/office/powerpoint/2010/main" val="61267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FF701F6-C74B-48A1-977C-700DFA22EFD5}"/>
              </a:ext>
            </a:extLst>
          </p:cNvPr>
          <p:cNvSpPr>
            <a:spLocks noGrp="1"/>
          </p:cNvSpPr>
          <p:nvPr>
            <p:ph idx="1"/>
          </p:nvPr>
        </p:nvSpPr>
        <p:spPr>
          <a:xfrm>
            <a:off x="2352675" y="2629883"/>
            <a:ext cx="9467850" cy="3841750"/>
          </a:xfrm>
        </p:spPr>
        <p:txBody>
          <a:bodyPr>
            <a:normAutofit/>
          </a:bodyPr>
          <a:lstStyle/>
          <a:p>
            <a:r>
              <a:rPr lang="he-IL" sz="2400" dirty="0"/>
              <a:t>כאשר מורים מקבלים מידע על הפרעות אכילה יש לפנות מיד אל יועצת/פס' ביה"ס כדי לסייע במהירות האפשרית. </a:t>
            </a:r>
          </a:p>
          <a:p>
            <a:r>
              <a:rPr lang="he-IL" sz="2400" dirty="0"/>
              <a:t>הפרעת אכילה מחייבת טיפול של צוות בין מקצועי (פסיכולוגי, רפואי ותזונתי).</a:t>
            </a:r>
          </a:p>
          <a:p>
            <a:r>
              <a:rPr lang="he-IL" sz="2400" dirty="0"/>
              <a:t>בטיפול בהפרעות אכילה אין לצפות להצלחות בן לילה הדרך ארוכה ורצופה קשיים. </a:t>
            </a:r>
          </a:p>
          <a:p>
            <a:r>
              <a:rPr lang="he-IL" sz="2400" dirty="0"/>
              <a:t>תמיכת המשפחה והחברים חיונית להחלמת התלמיד/ה. </a:t>
            </a:r>
          </a:p>
          <a:p>
            <a:r>
              <a:rPr lang="he-IL" sz="2400" dirty="0"/>
              <a:t>כאשר חברים מעבירים מידע על אחד מחבריהן יש להודות להם ולשחררם מלקיחת אחריות יתר על התקדמות הטיפול. </a:t>
            </a:r>
          </a:p>
          <a:p>
            <a:r>
              <a:rPr lang="he-IL" sz="2400" dirty="0"/>
              <a:t>אין להאשים את ההורים בהיווצרות הבעיה אצל התלמיד/ה. </a:t>
            </a:r>
          </a:p>
        </p:txBody>
      </p:sp>
      <p:sp>
        <p:nvSpPr>
          <p:cNvPr id="4" name="כותרת 1">
            <a:extLst>
              <a:ext uri="{FF2B5EF4-FFF2-40B4-BE49-F238E27FC236}">
                <a16:creationId xmlns:a16="http://schemas.microsoft.com/office/drawing/2014/main" id="{13881D56-6CA2-4F24-BCF2-3EEDF6E2B7DF}"/>
              </a:ext>
            </a:extLst>
          </p:cNvPr>
          <p:cNvSpPr>
            <a:spLocks noGrp="1"/>
          </p:cNvSpPr>
          <p:nvPr>
            <p:ph type="title"/>
          </p:nvPr>
        </p:nvSpPr>
        <p:spPr>
          <a:xfrm>
            <a:off x="542925" y="226496"/>
            <a:ext cx="10515600" cy="1484359"/>
          </a:xfrm>
        </p:spPr>
        <p:txBody>
          <a:bodyPr>
            <a:normAutofit/>
          </a:bodyPr>
          <a:lstStyle/>
          <a:p>
            <a:pPr algn="ctr"/>
            <a:r>
              <a:rPr lang="he-IL" dirty="0"/>
              <a:t/>
            </a:r>
            <a:br>
              <a:rPr lang="he-IL" dirty="0"/>
            </a:br>
            <a:r>
              <a:rPr lang="he-IL" dirty="0"/>
              <a:t>       </a:t>
            </a:r>
            <a:r>
              <a:rPr lang="he-IL" sz="3600" b="1" dirty="0">
                <a:solidFill>
                  <a:schemeClr val="accent1">
                    <a:lumMod val="75000"/>
                  </a:schemeClr>
                </a:solidFill>
              </a:rPr>
              <a:t>מידע חיוני שעל היועצת להעביר לצוות החינוכי</a:t>
            </a:r>
            <a:endParaRPr lang="he-IL" sz="3600" dirty="0"/>
          </a:p>
        </p:txBody>
      </p:sp>
      <p:grpSp>
        <p:nvGrpSpPr>
          <p:cNvPr id="5" name="קבוצה 4">
            <a:extLst>
              <a:ext uri="{FF2B5EF4-FFF2-40B4-BE49-F238E27FC236}">
                <a16:creationId xmlns:a16="http://schemas.microsoft.com/office/drawing/2014/main" id="{4925DF5D-9865-44A9-9CEC-2382404F9DE7}"/>
              </a:ext>
            </a:extLst>
          </p:cNvPr>
          <p:cNvGrpSpPr/>
          <p:nvPr/>
        </p:nvGrpSpPr>
        <p:grpSpPr>
          <a:xfrm>
            <a:off x="322922" y="168229"/>
            <a:ext cx="2648878" cy="627514"/>
            <a:chOff x="3863753" y="1907467"/>
            <a:chExt cx="4752975" cy="1765423"/>
          </a:xfrm>
        </p:grpSpPr>
        <p:pic>
          <p:nvPicPr>
            <p:cNvPr id="6" name="Picture 6">
              <a:extLst>
                <a:ext uri="{FF2B5EF4-FFF2-40B4-BE49-F238E27FC236}">
                  <a16:creationId xmlns:a16="http://schemas.microsoft.com/office/drawing/2014/main" id="{A651B431-16FD-4B7D-A839-D99E112D390E}"/>
                </a:ext>
              </a:extLst>
            </p:cNvPr>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7" name="Graphic 7">
              <a:extLst>
                <a:ext uri="{FF2B5EF4-FFF2-40B4-BE49-F238E27FC236}">
                  <a16:creationId xmlns:a16="http://schemas.microsoft.com/office/drawing/2014/main" id="{8638253F-B61E-4CDF-AD62-FABA558C8860}"/>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1705" b="100000"/>
            <a:stretch/>
          </p:blipFill>
          <p:spPr>
            <a:xfrm>
              <a:off x="3939951" y="3524435"/>
              <a:ext cx="4676777" cy="148455"/>
            </a:xfrm>
            <a:prstGeom prst="rect">
              <a:avLst/>
            </a:prstGeom>
          </p:spPr>
        </p:pic>
      </p:grpSp>
      <p:pic>
        <p:nvPicPr>
          <p:cNvPr id="8" name="תמונה 7">
            <a:extLst>
              <a:ext uri="{FF2B5EF4-FFF2-40B4-BE49-F238E27FC236}">
                <a16:creationId xmlns:a16="http://schemas.microsoft.com/office/drawing/2014/main" id="{8053F621-55AF-4C6F-B427-E39902E7DF38}"/>
              </a:ext>
            </a:extLst>
          </p:cNvPr>
          <p:cNvPicPr>
            <a:picLocks noChangeAspect="1"/>
          </p:cNvPicPr>
          <p:nvPr/>
        </p:nvPicPr>
        <p:blipFill>
          <a:blip r:embed="rId5"/>
          <a:stretch>
            <a:fillRect/>
          </a:stretch>
        </p:blipFill>
        <p:spPr>
          <a:xfrm>
            <a:off x="9189336" y="168229"/>
            <a:ext cx="2778825" cy="2057400"/>
          </a:xfrm>
          <a:prstGeom prst="rect">
            <a:avLst/>
          </a:prstGeom>
        </p:spPr>
      </p:pic>
      <p:pic>
        <p:nvPicPr>
          <p:cNvPr id="2" name="תמונה 1">
            <a:extLst>
              <a:ext uri="{FF2B5EF4-FFF2-40B4-BE49-F238E27FC236}">
                <a16:creationId xmlns:a16="http://schemas.microsoft.com/office/drawing/2014/main" id="{EAAA36AB-C139-4F96-95C2-CFF054A49FAF}"/>
              </a:ext>
            </a:extLst>
          </p:cNvPr>
          <p:cNvPicPr>
            <a:picLocks noChangeAspect="1"/>
          </p:cNvPicPr>
          <p:nvPr/>
        </p:nvPicPr>
        <p:blipFill>
          <a:blip r:embed="rId6"/>
          <a:stretch>
            <a:fillRect/>
          </a:stretch>
        </p:blipFill>
        <p:spPr>
          <a:xfrm>
            <a:off x="80964" y="1495425"/>
            <a:ext cx="1620818" cy="1856785"/>
          </a:xfrm>
          <a:prstGeom prst="rect">
            <a:avLst/>
          </a:prstGeom>
        </p:spPr>
      </p:pic>
      <p:pic>
        <p:nvPicPr>
          <p:cNvPr id="10" name="תמונה 9">
            <a:extLst>
              <a:ext uri="{FF2B5EF4-FFF2-40B4-BE49-F238E27FC236}">
                <a16:creationId xmlns:a16="http://schemas.microsoft.com/office/drawing/2014/main" id="{D20B736C-E170-4A1F-ABD6-9716650470DF}"/>
              </a:ext>
            </a:extLst>
          </p:cNvPr>
          <p:cNvPicPr>
            <a:picLocks noChangeAspect="1"/>
          </p:cNvPicPr>
          <p:nvPr/>
        </p:nvPicPr>
        <p:blipFill rotWithShape="1">
          <a:blip r:embed="rId7"/>
          <a:srcRect t="31109" r="32500"/>
          <a:stretch/>
        </p:blipFill>
        <p:spPr>
          <a:xfrm>
            <a:off x="140902" y="4545479"/>
            <a:ext cx="2830898" cy="1926154"/>
          </a:xfrm>
          <a:prstGeom prst="rect">
            <a:avLst/>
          </a:prstGeom>
        </p:spPr>
      </p:pic>
    </p:spTree>
    <p:extLst>
      <p:ext uri="{BB962C8B-B14F-4D97-AF65-F5344CB8AC3E}">
        <p14:creationId xmlns:p14="http://schemas.microsoft.com/office/powerpoint/2010/main" val="178990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D1FA5E-966B-4B00-974C-5DA42625C06F}"/>
              </a:ext>
            </a:extLst>
          </p:cNvPr>
          <p:cNvSpPr>
            <a:spLocks noGrp="1"/>
          </p:cNvSpPr>
          <p:nvPr>
            <p:ph type="title"/>
          </p:nvPr>
        </p:nvSpPr>
        <p:spPr>
          <a:xfrm>
            <a:off x="1676399" y="1060450"/>
            <a:ext cx="7343775" cy="1325563"/>
          </a:xfrm>
        </p:spPr>
        <p:txBody>
          <a:bodyPr>
            <a:normAutofit/>
          </a:bodyPr>
          <a:lstStyle/>
          <a:p>
            <a:r>
              <a:rPr lang="he-IL" sz="3200" b="1" dirty="0">
                <a:solidFill>
                  <a:schemeClr val="accent1">
                    <a:lumMod val="75000"/>
                  </a:schemeClr>
                </a:solidFill>
              </a:rPr>
              <a:t>מידע חיוני שעל היועצת להעביר לצוות החינוכי</a:t>
            </a:r>
            <a:endParaRPr lang="he-IL" sz="3200" dirty="0"/>
          </a:p>
        </p:txBody>
      </p:sp>
      <p:sp>
        <p:nvSpPr>
          <p:cNvPr id="3" name="מציין מיקום תוכן 2">
            <a:extLst>
              <a:ext uri="{FF2B5EF4-FFF2-40B4-BE49-F238E27FC236}">
                <a16:creationId xmlns:a16="http://schemas.microsoft.com/office/drawing/2014/main" id="{2DEBFD57-39FF-4C41-B3CB-A851D0F632D0}"/>
              </a:ext>
            </a:extLst>
          </p:cNvPr>
          <p:cNvSpPr>
            <a:spLocks noGrp="1"/>
          </p:cNvSpPr>
          <p:nvPr>
            <p:ph idx="1"/>
          </p:nvPr>
        </p:nvSpPr>
        <p:spPr>
          <a:xfrm>
            <a:off x="4095750" y="2492375"/>
            <a:ext cx="7247598" cy="3013075"/>
          </a:xfrm>
        </p:spPr>
        <p:txBody>
          <a:bodyPr>
            <a:noAutofit/>
          </a:bodyPr>
          <a:lstStyle/>
          <a:p>
            <a:r>
              <a:rPr lang="he-IL" sz="2400" dirty="0"/>
              <a:t>חשוב לשמור על היעדר שיפוטיות ולהיות מוכנים להתנהגות לא רציונלית או מניפולטיבית. </a:t>
            </a:r>
          </a:p>
          <a:p>
            <a:r>
              <a:rPr lang="he-IL" sz="2400" dirty="0"/>
              <a:t>יש להימנע מהערות על המראה החיצוני ולא להיגרר לשיתוף פעולה עם התנהגות של הישקלות אובססיבית. </a:t>
            </a:r>
          </a:p>
          <a:p>
            <a:r>
              <a:rPr lang="he-IL" sz="2400" dirty="0"/>
              <a:t>תלמיד/ה המגלה הפרעת אכילה לרוב אינה מעוניינת בטיפול ולכן האחריות על הבאתה/ו  לטיפול היא של המבוגר. </a:t>
            </a:r>
          </a:p>
          <a:p>
            <a:r>
              <a:rPr lang="he-IL" sz="2400" dirty="0"/>
              <a:t>מזון אינו מוקד המחלה – הטיפול הרגשי מתמקד בפתרון קונפליקטים פנימיים יחד עם טיפול תזונתי. </a:t>
            </a:r>
          </a:p>
          <a:p>
            <a:r>
              <a:rPr lang="he-IL" sz="2400" dirty="0"/>
              <a:t>חשוב לשמר את החלקים הבריאים אצל התלמיד/ה המאושפז/ת. </a:t>
            </a:r>
          </a:p>
        </p:txBody>
      </p:sp>
      <p:pic>
        <p:nvPicPr>
          <p:cNvPr id="4" name="תמונה 3">
            <a:extLst>
              <a:ext uri="{FF2B5EF4-FFF2-40B4-BE49-F238E27FC236}">
                <a16:creationId xmlns:a16="http://schemas.microsoft.com/office/drawing/2014/main" id="{BF330658-ECAD-4622-9020-9319C12B0252}"/>
              </a:ext>
            </a:extLst>
          </p:cNvPr>
          <p:cNvPicPr>
            <a:picLocks noChangeAspect="1"/>
          </p:cNvPicPr>
          <p:nvPr/>
        </p:nvPicPr>
        <p:blipFill>
          <a:blip r:embed="rId2"/>
          <a:stretch>
            <a:fillRect/>
          </a:stretch>
        </p:blipFill>
        <p:spPr>
          <a:xfrm>
            <a:off x="9143384" y="252366"/>
            <a:ext cx="2695264" cy="1995533"/>
          </a:xfrm>
          <a:prstGeom prst="rect">
            <a:avLst/>
          </a:prstGeom>
        </p:spPr>
      </p:pic>
      <p:grpSp>
        <p:nvGrpSpPr>
          <p:cNvPr id="5" name="קבוצה 4">
            <a:extLst>
              <a:ext uri="{FF2B5EF4-FFF2-40B4-BE49-F238E27FC236}">
                <a16:creationId xmlns:a16="http://schemas.microsoft.com/office/drawing/2014/main" id="{1B10E3D5-51B7-4E08-9A62-550FA33D44FD}"/>
              </a:ext>
            </a:extLst>
          </p:cNvPr>
          <p:cNvGrpSpPr/>
          <p:nvPr/>
        </p:nvGrpSpPr>
        <p:grpSpPr>
          <a:xfrm>
            <a:off x="353352" y="349204"/>
            <a:ext cx="2915578" cy="850946"/>
            <a:chOff x="3863753" y="1907467"/>
            <a:chExt cx="4752975" cy="1765423"/>
          </a:xfrm>
        </p:grpSpPr>
        <p:pic>
          <p:nvPicPr>
            <p:cNvPr id="6" name="Picture 6">
              <a:extLst>
                <a:ext uri="{FF2B5EF4-FFF2-40B4-BE49-F238E27FC236}">
                  <a16:creationId xmlns:a16="http://schemas.microsoft.com/office/drawing/2014/main" id="{C8A59640-DBF4-421A-B98A-C4620974B82A}"/>
                </a:ext>
              </a:extLst>
            </p:cNvPr>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7" name="Graphic 7">
              <a:extLst>
                <a:ext uri="{FF2B5EF4-FFF2-40B4-BE49-F238E27FC236}">
                  <a16:creationId xmlns:a16="http://schemas.microsoft.com/office/drawing/2014/main" id="{2DB0E488-487A-4C1A-B152-E081953950F6}"/>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11705" b="100000"/>
            <a:stretch/>
          </p:blipFill>
          <p:spPr>
            <a:xfrm>
              <a:off x="3939951" y="3524435"/>
              <a:ext cx="4676777" cy="148455"/>
            </a:xfrm>
            <a:prstGeom prst="rect">
              <a:avLst/>
            </a:prstGeom>
          </p:spPr>
        </p:pic>
      </p:grpSp>
      <p:pic>
        <p:nvPicPr>
          <p:cNvPr id="1026" name="Picture 2" descr="Free illustrations of Diverse">
            <a:extLst>
              <a:ext uri="{FF2B5EF4-FFF2-40B4-BE49-F238E27FC236}">
                <a16:creationId xmlns:a16="http://schemas.microsoft.com/office/drawing/2014/main" id="{7B49F909-9776-4712-9E4F-EC16002D08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94" y="297180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pic>
        <p:nvPicPr>
          <p:cNvPr id="1263" name="Google Shape;1263;p60" descr="Chat Background Wallpaper - Wallpaper Collection"/>
          <p:cNvPicPr preferRelativeResize="0"/>
          <p:nvPr/>
        </p:nvPicPr>
        <p:blipFill rotWithShape="1">
          <a:blip r:embed="rId3">
            <a:alphaModFix/>
          </a:blip>
          <a:srcRect/>
          <a:stretch/>
        </p:blipFill>
        <p:spPr>
          <a:xfrm>
            <a:off x="0" y="144671"/>
            <a:ext cx="12192000" cy="6775450"/>
          </a:xfrm>
          <a:prstGeom prst="rect">
            <a:avLst/>
          </a:prstGeom>
          <a:noFill/>
          <a:ln>
            <a:noFill/>
          </a:ln>
        </p:spPr>
      </p:pic>
      <p:sp>
        <p:nvSpPr>
          <p:cNvPr id="1264" name="Google Shape;1264;p60"/>
          <p:cNvSpPr/>
          <p:nvPr/>
        </p:nvSpPr>
        <p:spPr>
          <a:xfrm flipH="1">
            <a:off x="0" y="1"/>
            <a:ext cx="12192000" cy="1364775"/>
          </a:xfrm>
          <a:prstGeom prst="roundRect">
            <a:avLst>
              <a:gd name="adj" fmla="val 0"/>
            </a:avLst>
          </a:prstGeom>
          <a:gradFill>
            <a:gsLst>
              <a:gs pos="0">
                <a:srgbClr val="D8298A"/>
              </a:gs>
              <a:gs pos="100000">
                <a:srgbClr val="7030A0"/>
              </a:gs>
            </a:gsLst>
            <a:lin ang="108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w-IL" sz="2800">
                <a:solidFill>
                  <a:schemeClr val="lt1"/>
                </a:solidFill>
                <a:latin typeface="Varela Round"/>
                <a:ea typeface="Varela Round"/>
                <a:cs typeface="Varela Round"/>
                <a:sym typeface="Varela Round"/>
              </a:rPr>
              <a:t>        סיכום</a:t>
            </a:r>
            <a:endParaRPr sz="2800">
              <a:solidFill>
                <a:schemeClr val="lt1"/>
              </a:solidFill>
              <a:latin typeface="Varela Round"/>
              <a:ea typeface="Varela Round"/>
              <a:cs typeface="Varela Round"/>
              <a:sym typeface="Varela Round"/>
            </a:endParaRPr>
          </a:p>
        </p:txBody>
      </p:sp>
      <p:pic>
        <p:nvPicPr>
          <p:cNvPr id="1265" name="Google Shape;1265;p60"/>
          <p:cNvPicPr preferRelativeResize="0"/>
          <p:nvPr/>
        </p:nvPicPr>
        <p:blipFill rotWithShape="1">
          <a:blip r:embed="rId4">
            <a:alphaModFix/>
          </a:blip>
          <a:srcRect/>
          <a:stretch/>
        </p:blipFill>
        <p:spPr>
          <a:xfrm>
            <a:off x="232570" y="209458"/>
            <a:ext cx="1247836" cy="945860"/>
          </a:xfrm>
          <a:prstGeom prst="rect">
            <a:avLst/>
          </a:prstGeom>
          <a:noFill/>
          <a:ln>
            <a:noFill/>
          </a:ln>
        </p:spPr>
      </p:pic>
      <p:pic>
        <p:nvPicPr>
          <p:cNvPr id="1266" name="Google Shape;1266;p60" descr="Gold star"/>
          <p:cNvPicPr preferRelativeResize="0"/>
          <p:nvPr/>
        </p:nvPicPr>
        <p:blipFill rotWithShape="1">
          <a:blip r:embed="rId5">
            <a:alphaModFix/>
          </a:blip>
          <a:srcRect/>
          <a:stretch/>
        </p:blipFill>
        <p:spPr>
          <a:xfrm>
            <a:off x="3156180" y="133917"/>
            <a:ext cx="865637" cy="799842"/>
          </a:xfrm>
          <a:prstGeom prst="rect">
            <a:avLst/>
          </a:prstGeom>
          <a:noFill/>
          <a:ln>
            <a:noFill/>
          </a:ln>
        </p:spPr>
      </p:pic>
      <p:pic>
        <p:nvPicPr>
          <p:cNvPr id="1267" name="Google Shape;1267;p60" descr="Heart Eyes Face"/>
          <p:cNvPicPr preferRelativeResize="0"/>
          <p:nvPr/>
        </p:nvPicPr>
        <p:blipFill rotWithShape="1">
          <a:blip r:embed="rId6">
            <a:alphaModFix/>
          </a:blip>
          <a:srcRect/>
          <a:stretch/>
        </p:blipFill>
        <p:spPr>
          <a:xfrm>
            <a:off x="2235888" y="525157"/>
            <a:ext cx="721489" cy="601357"/>
          </a:xfrm>
          <a:prstGeom prst="rect">
            <a:avLst/>
          </a:prstGeom>
          <a:noFill/>
          <a:ln>
            <a:noFill/>
          </a:ln>
        </p:spPr>
      </p:pic>
      <p:pic>
        <p:nvPicPr>
          <p:cNvPr id="1268" name="Google Shape;1268;p60" descr="Sparkle heart"/>
          <p:cNvPicPr preferRelativeResize="0"/>
          <p:nvPr/>
        </p:nvPicPr>
        <p:blipFill rotWithShape="1">
          <a:blip r:embed="rId7">
            <a:alphaModFix/>
          </a:blip>
          <a:srcRect/>
          <a:stretch/>
        </p:blipFill>
        <p:spPr>
          <a:xfrm>
            <a:off x="5321230" y="178853"/>
            <a:ext cx="1188628" cy="1073697"/>
          </a:xfrm>
          <a:prstGeom prst="rect">
            <a:avLst/>
          </a:prstGeom>
          <a:noFill/>
          <a:ln>
            <a:noFill/>
          </a:ln>
        </p:spPr>
      </p:pic>
      <p:pic>
        <p:nvPicPr>
          <p:cNvPr id="1269" name="Google Shape;1269;p60" descr="Tears of Joy Face"/>
          <p:cNvPicPr preferRelativeResize="0"/>
          <p:nvPr/>
        </p:nvPicPr>
        <p:blipFill rotWithShape="1">
          <a:blip r:embed="rId8">
            <a:alphaModFix/>
          </a:blip>
          <a:srcRect/>
          <a:stretch/>
        </p:blipFill>
        <p:spPr>
          <a:xfrm>
            <a:off x="4063090" y="507093"/>
            <a:ext cx="1112793" cy="1136158"/>
          </a:xfrm>
          <a:prstGeom prst="rect">
            <a:avLst/>
          </a:prstGeom>
          <a:noFill/>
          <a:ln>
            <a:noFill/>
          </a:ln>
        </p:spPr>
      </p:pic>
      <p:sp>
        <p:nvSpPr>
          <p:cNvPr id="1270" name="Google Shape;1270;p60"/>
          <p:cNvSpPr txBox="1"/>
          <p:nvPr/>
        </p:nvSpPr>
        <p:spPr>
          <a:xfrm>
            <a:off x="1787692" y="3429000"/>
            <a:ext cx="8616616" cy="1447704"/>
          </a:xfrm>
          <a:prstGeom prst="rect">
            <a:avLst/>
          </a:prstGeom>
          <a:noFill/>
          <a:ln>
            <a:noFill/>
          </a:ln>
        </p:spPr>
        <p:txBody>
          <a:bodyPr spcFirstLastPara="1" wrap="square" lIns="91425" tIns="45700" rIns="91425" bIns="45700" anchor="t" anchorCtr="0">
            <a:spAutoFit/>
          </a:bodyPr>
          <a:lstStyle/>
          <a:p>
            <a:pPr marL="0" marR="0" lvl="0" indent="0" algn="ctr" rtl="1">
              <a:lnSpc>
                <a:spcPct val="96296"/>
              </a:lnSpc>
              <a:spcBef>
                <a:spcPts val="0"/>
              </a:spcBef>
              <a:spcAft>
                <a:spcPts val="0"/>
              </a:spcAft>
              <a:buNone/>
            </a:pPr>
            <a:r>
              <a:rPr lang="iw-IL" sz="5400" b="1">
                <a:solidFill>
                  <a:srgbClr val="8430A0"/>
                </a:solidFill>
                <a:latin typeface="Varela Round"/>
                <a:ea typeface="Varela Round"/>
                <a:cs typeface="Varela Round"/>
                <a:sym typeface="Varela Round"/>
              </a:rPr>
              <a:t>מה לקחתם/ן מהמפגשים?  </a:t>
            </a:r>
            <a:endParaRPr/>
          </a:p>
          <a:p>
            <a:pPr marL="0" marR="0" lvl="0" indent="0" algn="ctr" rtl="1">
              <a:lnSpc>
                <a:spcPct val="96296"/>
              </a:lnSpc>
              <a:spcBef>
                <a:spcPts val="0"/>
              </a:spcBef>
              <a:spcAft>
                <a:spcPts val="0"/>
              </a:spcAft>
              <a:buNone/>
            </a:pPr>
            <a:r>
              <a:rPr lang="iw-IL" sz="5400" b="1">
                <a:solidFill>
                  <a:srgbClr val="8430A0"/>
                </a:solidFill>
                <a:latin typeface="Varela Round"/>
                <a:ea typeface="Varela Round"/>
                <a:cs typeface="Varela Round"/>
                <a:sym typeface="Varela Round"/>
              </a:rPr>
              <a:t> עם מה אתם יוצאים/ות? </a:t>
            </a:r>
            <a:endParaRPr sz="5400" b="1">
              <a:solidFill>
                <a:srgbClr val="8430A0"/>
              </a:solidFill>
              <a:latin typeface="Calibri"/>
              <a:ea typeface="Calibri"/>
              <a:cs typeface="Calibri"/>
              <a:sym typeface="Calibri"/>
            </a:endParaRPr>
          </a:p>
        </p:txBody>
      </p:sp>
      <p:sp>
        <p:nvSpPr>
          <p:cNvPr id="1271" name="Google Shape;1271;p60">
            <a:hlinkClick r:id="" action="ppaction://hlinkshowjump?jump=previousslide"/>
          </p:cNvPr>
          <p:cNvSpPr/>
          <p:nvPr/>
        </p:nvSpPr>
        <p:spPr>
          <a:xfrm>
            <a:off x="10941388" y="5854149"/>
            <a:ext cx="1653540" cy="165354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63500" sx="104000" sy="104000" algn="ctr" rotWithShape="0">
              <a:srgbClr val="000000">
                <a:alpha val="1686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2" name="Google Shape;1272;p60" descr="חץ עקומה קלה">
            <a:hlinkClick r:id="" action="ppaction://hlinkshowjump?jump=previousslide"/>
          </p:cNvPr>
          <p:cNvPicPr preferRelativeResize="0"/>
          <p:nvPr/>
        </p:nvPicPr>
        <p:blipFill rotWithShape="1">
          <a:blip r:embed="rId9">
            <a:alphaModFix/>
          </a:blip>
          <a:srcRect/>
          <a:stretch/>
        </p:blipFill>
        <p:spPr>
          <a:xfrm>
            <a:off x="11199944" y="6053775"/>
            <a:ext cx="793827" cy="7938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70">
                                            <p:txEl>
                                              <p:pRg st="0" end="0"/>
                                            </p:txEl>
                                          </p:spTgt>
                                        </p:tgtEl>
                                        <p:attrNameLst>
                                          <p:attrName>style.visibility</p:attrName>
                                        </p:attrNameLst>
                                      </p:cBhvr>
                                      <p:to>
                                        <p:strVal val="visible"/>
                                      </p:to>
                                    </p:set>
                                    <p:anim calcmode="lin" valueType="num">
                                      <p:cBhvr additive="base">
                                        <p:cTn id="7" dur="250"/>
                                        <p:tgtEl>
                                          <p:spTgt spid="127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270">
                                            <p:txEl>
                                              <p:pRg st="1" end="1"/>
                                            </p:txEl>
                                          </p:spTgt>
                                        </p:tgtEl>
                                        <p:attrNameLst>
                                          <p:attrName>style.visibility</p:attrName>
                                        </p:attrNameLst>
                                      </p:cBhvr>
                                      <p:to>
                                        <p:strVal val="visible"/>
                                      </p:to>
                                    </p:set>
                                    <p:anim calcmode="lin" valueType="num">
                                      <p:cBhvr additive="base">
                                        <p:cTn id="10" dur="250"/>
                                        <p:tgtEl>
                                          <p:spTgt spid="1270">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F10ED9EC-6C50-41DF-9347-1118AA100996}"/>
              </a:ext>
            </a:extLst>
          </p:cNvPr>
          <p:cNvPicPr>
            <a:picLocks noGrp="1" noChangeAspect="1"/>
          </p:cNvPicPr>
          <p:nvPr>
            <p:ph idx="1"/>
          </p:nvPr>
        </p:nvPicPr>
        <p:blipFill>
          <a:blip r:embed="rId2"/>
          <a:stretch>
            <a:fillRect/>
          </a:stretch>
        </p:blipFill>
        <p:spPr>
          <a:xfrm>
            <a:off x="0" y="0"/>
            <a:ext cx="8361379" cy="6858000"/>
          </a:xfrm>
          <a:prstGeom prst="rect">
            <a:avLst/>
          </a:prstGeom>
        </p:spPr>
      </p:pic>
      <p:sp>
        <p:nvSpPr>
          <p:cNvPr id="2" name="כותרת 1">
            <a:extLst>
              <a:ext uri="{FF2B5EF4-FFF2-40B4-BE49-F238E27FC236}">
                <a16:creationId xmlns:a16="http://schemas.microsoft.com/office/drawing/2014/main" id="{F446424C-A811-49B9-A577-26BE4AA33081}"/>
              </a:ext>
            </a:extLst>
          </p:cNvPr>
          <p:cNvSpPr>
            <a:spLocks noGrp="1"/>
          </p:cNvSpPr>
          <p:nvPr>
            <p:ph type="title"/>
          </p:nvPr>
        </p:nvSpPr>
        <p:spPr>
          <a:xfrm>
            <a:off x="4667250" y="2236787"/>
            <a:ext cx="6762750" cy="1325563"/>
          </a:xfr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ctr"/>
            <a:r>
              <a:rPr lang="he-IL" dirty="0"/>
              <a:t>תודה רבה על ההקשבה</a:t>
            </a:r>
          </a:p>
        </p:txBody>
      </p:sp>
    </p:spTree>
    <p:extLst>
      <p:ext uri="{BB962C8B-B14F-4D97-AF65-F5344CB8AC3E}">
        <p14:creationId xmlns:p14="http://schemas.microsoft.com/office/powerpoint/2010/main" val="208213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9EB4AC-5BCC-4D6F-A9DA-357698562EDE}"/>
              </a:ext>
            </a:extLst>
          </p:cNvPr>
          <p:cNvSpPr>
            <a:spLocks noGrp="1"/>
          </p:cNvSpPr>
          <p:nvPr>
            <p:ph type="title"/>
          </p:nvPr>
        </p:nvSpPr>
        <p:spPr/>
        <p:txBody>
          <a:bodyPr/>
          <a:lstStyle/>
          <a:p>
            <a:pPr algn="ctr"/>
            <a:r>
              <a:rPr lang="he-IL" dirty="0"/>
              <a:t>שקופיות מקושרות</a:t>
            </a:r>
          </a:p>
        </p:txBody>
      </p:sp>
    </p:spTree>
    <p:extLst>
      <p:ext uri="{BB962C8B-B14F-4D97-AF65-F5344CB8AC3E}">
        <p14:creationId xmlns:p14="http://schemas.microsoft.com/office/powerpoint/2010/main" val="63940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a:extLst>
              <a:ext uri="{FF2B5EF4-FFF2-40B4-BE49-F238E27FC236}">
                <a16:creationId xmlns:a16="http://schemas.microsoft.com/office/drawing/2014/main" id="{E2C0FB27-F0B7-442D-9C9F-55CA7EAADCF0}"/>
              </a:ext>
            </a:extLst>
          </p:cNvPr>
          <p:cNvPicPr>
            <a:picLocks noChangeAspect="1"/>
          </p:cNvPicPr>
          <p:nvPr/>
        </p:nvPicPr>
        <p:blipFill>
          <a:blip r:embed="rId2"/>
          <a:stretch>
            <a:fillRect/>
          </a:stretch>
        </p:blipFill>
        <p:spPr>
          <a:xfrm>
            <a:off x="3818159" y="1796326"/>
            <a:ext cx="6535741" cy="4901805"/>
          </a:xfrm>
          <a:prstGeom prst="rect">
            <a:avLst/>
          </a:prstGeom>
        </p:spPr>
      </p:pic>
      <p:sp>
        <p:nvSpPr>
          <p:cNvPr id="9" name="בועת דיבור: אליפסה 8">
            <a:extLst>
              <a:ext uri="{FF2B5EF4-FFF2-40B4-BE49-F238E27FC236}">
                <a16:creationId xmlns:a16="http://schemas.microsoft.com/office/drawing/2014/main" id="{D98083A8-251B-4BED-9009-3057F5DD4373}"/>
              </a:ext>
            </a:extLst>
          </p:cNvPr>
          <p:cNvSpPr/>
          <p:nvPr/>
        </p:nvSpPr>
        <p:spPr>
          <a:xfrm>
            <a:off x="4252370" y="774021"/>
            <a:ext cx="3011099" cy="1836751"/>
          </a:xfrm>
          <a:prstGeom prst="wedgeEllipseCallout">
            <a:avLst>
              <a:gd name="adj1" fmla="val 31501"/>
              <a:gd name="adj2" fmla="val 72042"/>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1"/>
                </a:solidFill>
                <a:hlinkClick r:id="rId3" action="ppaction://hlinksldjump"/>
              </a:rPr>
              <a:t>איך?</a:t>
            </a:r>
            <a:endParaRPr lang="he-IL" sz="4000" b="1" dirty="0">
              <a:solidFill>
                <a:schemeClr val="tx1"/>
              </a:solidFill>
            </a:endParaRPr>
          </a:p>
        </p:txBody>
      </p:sp>
      <p:sp>
        <p:nvSpPr>
          <p:cNvPr id="10" name="בועת דיבור: אליפסה 9">
            <a:extLst>
              <a:ext uri="{FF2B5EF4-FFF2-40B4-BE49-F238E27FC236}">
                <a16:creationId xmlns:a16="http://schemas.microsoft.com/office/drawing/2014/main" id="{5A04E2A4-A5B6-47F2-8A2D-E71A70115A5A}"/>
              </a:ext>
            </a:extLst>
          </p:cNvPr>
          <p:cNvSpPr/>
          <p:nvPr/>
        </p:nvSpPr>
        <p:spPr>
          <a:xfrm>
            <a:off x="8258378" y="1350559"/>
            <a:ext cx="2321781" cy="1836751"/>
          </a:xfrm>
          <a:prstGeom prst="wedgeEllipseCallout">
            <a:avLst>
              <a:gd name="adj1" fmla="val -53912"/>
              <a:gd name="adj2" fmla="val 63470"/>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bg1"/>
                </a:solidFill>
                <a:hlinkClick r:id="rId4" action="ppaction://hlinksldjump"/>
              </a:rPr>
              <a:t>מה?</a:t>
            </a:r>
            <a:endParaRPr lang="he-IL" sz="4000" b="1" dirty="0">
              <a:solidFill>
                <a:schemeClr val="bg1"/>
              </a:solidFill>
            </a:endParaRPr>
          </a:p>
        </p:txBody>
      </p:sp>
      <p:sp>
        <p:nvSpPr>
          <p:cNvPr id="11" name="בועת דיבור: אליפסה 10">
            <a:extLst>
              <a:ext uri="{FF2B5EF4-FFF2-40B4-BE49-F238E27FC236}">
                <a16:creationId xmlns:a16="http://schemas.microsoft.com/office/drawing/2014/main" id="{59A05596-4842-493A-9580-32C0EB68F1E5}"/>
              </a:ext>
            </a:extLst>
          </p:cNvPr>
          <p:cNvSpPr/>
          <p:nvPr/>
        </p:nvSpPr>
        <p:spPr>
          <a:xfrm>
            <a:off x="789830" y="1018810"/>
            <a:ext cx="3533271" cy="2632713"/>
          </a:xfrm>
          <a:prstGeom prst="wedgeEllipseCallout">
            <a:avLst>
              <a:gd name="adj1" fmla="val 37610"/>
              <a:gd name="adj2" fmla="val 56985"/>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1"/>
                </a:solidFill>
                <a:hlinkClick r:id="rId5" action="ppaction://hlinksldjump"/>
              </a:rPr>
              <a:t>מי/ של מי?</a:t>
            </a:r>
            <a:endParaRPr lang="he-IL" sz="4000" b="1" dirty="0">
              <a:solidFill>
                <a:schemeClr val="tx1"/>
              </a:solidFill>
            </a:endParaRPr>
          </a:p>
        </p:txBody>
      </p:sp>
      <p:grpSp>
        <p:nvGrpSpPr>
          <p:cNvPr id="12" name="קבוצה 11">
            <a:extLst>
              <a:ext uri="{FF2B5EF4-FFF2-40B4-BE49-F238E27FC236}">
                <a16:creationId xmlns:a16="http://schemas.microsoft.com/office/drawing/2014/main" id="{8A712863-D3AB-4D79-ABE3-3A3843753F9A}"/>
              </a:ext>
            </a:extLst>
          </p:cNvPr>
          <p:cNvGrpSpPr/>
          <p:nvPr/>
        </p:nvGrpSpPr>
        <p:grpSpPr>
          <a:xfrm>
            <a:off x="742022" y="169045"/>
            <a:ext cx="2982080" cy="782319"/>
            <a:chOff x="3863753" y="1907467"/>
            <a:chExt cx="4752975" cy="1765423"/>
          </a:xfrm>
        </p:grpSpPr>
        <p:pic>
          <p:nvPicPr>
            <p:cNvPr id="13" name="Picture 6">
              <a:extLst>
                <a:ext uri="{FF2B5EF4-FFF2-40B4-BE49-F238E27FC236}">
                  <a16:creationId xmlns:a16="http://schemas.microsoft.com/office/drawing/2014/main" id="{58F73BD9-B392-44F5-812D-B1A3A9919803}"/>
                </a:ext>
              </a:extLst>
            </p:cNvPr>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14" name="Graphic 7">
              <a:extLst>
                <a:ext uri="{FF2B5EF4-FFF2-40B4-BE49-F238E27FC236}">
                  <a16:creationId xmlns:a16="http://schemas.microsoft.com/office/drawing/2014/main" id="{9124F2C2-CB04-4B26-BEFD-F49DCE273E5A}"/>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t="-11705" b="100000"/>
            <a:stretch/>
          </p:blipFill>
          <p:spPr>
            <a:xfrm>
              <a:off x="3939951" y="3524435"/>
              <a:ext cx="4676777" cy="148455"/>
            </a:xfrm>
            <a:prstGeom prst="rect">
              <a:avLst/>
            </a:prstGeom>
          </p:spPr>
        </p:pic>
      </p:grpSp>
      <p:pic>
        <p:nvPicPr>
          <p:cNvPr id="15" name="תמונה 3">
            <a:extLst>
              <a:ext uri="{FF2B5EF4-FFF2-40B4-BE49-F238E27FC236}">
                <a16:creationId xmlns:a16="http://schemas.microsoft.com/office/drawing/2014/main" id="{A9162003-C490-4202-83F9-B483624287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72786" y="65722"/>
            <a:ext cx="677192" cy="7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a16="http://schemas.microsoft.com/office/drawing/2014/main" id="{03ADF0E1-1832-49E3-8E6A-E0CBEBAB9CAB}"/>
              </a:ext>
            </a:extLst>
          </p:cNvPr>
          <p:cNvSpPr txBox="1">
            <a:spLocks noChangeArrowheads="1"/>
          </p:cNvSpPr>
          <p:nvPr/>
        </p:nvSpPr>
        <p:spPr bwMode="auto">
          <a:xfrm>
            <a:off x="10772786" y="774021"/>
            <a:ext cx="2030708" cy="430887"/>
          </a:xfrm>
          <a:prstGeom prst="rect">
            <a:avLst/>
          </a:prstGeom>
          <a:noFill/>
          <a:ln>
            <a:noFill/>
          </a:ln>
        </p:spPr>
        <p:txBody>
          <a:bodyPr wrap="square">
            <a:spAutoFit/>
          </a:bodyPr>
          <a:lstStyle>
            <a:lvl1pPr>
              <a:defRPr>
                <a:solidFill>
                  <a:schemeClr val="tx1"/>
                </a:solidFill>
                <a:latin typeface="Rockwell" panose="02060603020205020403" pitchFamily="18" charset="0"/>
                <a:cs typeface="David" panose="020E0502060401010101" pitchFamily="34" charset="-79"/>
              </a:defRPr>
            </a:lvl1pPr>
            <a:lvl2pPr marL="742950" indent="-285750">
              <a:defRPr>
                <a:solidFill>
                  <a:schemeClr val="tx1"/>
                </a:solidFill>
                <a:latin typeface="Rockwell" panose="02060603020205020403" pitchFamily="18" charset="0"/>
                <a:cs typeface="David" panose="020E0502060401010101" pitchFamily="34" charset="-79"/>
              </a:defRPr>
            </a:lvl2pPr>
            <a:lvl3pPr marL="1143000" indent="-228600">
              <a:defRPr>
                <a:solidFill>
                  <a:schemeClr val="tx1"/>
                </a:solidFill>
                <a:latin typeface="Rockwell" panose="02060603020205020403" pitchFamily="18" charset="0"/>
                <a:cs typeface="David" panose="020E0502060401010101" pitchFamily="34" charset="-79"/>
              </a:defRPr>
            </a:lvl3pPr>
            <a:lvl4pPr marL="1600200" indent="-228600">
              <a:defRPr>
                <a:solidFill>
                  <a:schemeClr val="tx1"/>
                </a:solidFill>
                <a:latin typeface="Rockwell" panose="02060603020205020403" pitchFamily="18" charset="0"/>
                <a:cs typeface="David" panose="020E0502060401010101" pitchFamily="34" charset="-79"/>
              </a:defRPr>
            </a:lvl4pPr>
            <a:lvl5pPr marL="2057400" indent="-228600">
              <a:defRPr>
                <a:solidFill>
                  <a:schemeClr val="tx1"/>
                </a:solidFill>
                <a:latin typeface="Rockwell" panose="02060603020205020403" pitchFamily="18" charset="0"/>
                <a:cs typeface="David" panose="020E0502060401010101" pitchFamily="34" charset="-79"/>
              </a:defRPr>
            </a:lvl5pPr>
            <a:lvl6pPr marL="25146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6pPr>
            <a:lvl7pPr marL="29718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7pPr>
            <a:lvl8pPr marL="34290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8pPr>
            <a:lvl9pPr marL="38862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9pPr>
          </a:lstStyle>
          <a:p>
            <a:pPr algn="ctr" rtl="0">
              <a:defRPr/>
            </a:pPr>
            <a:r>
              <a:rPr lang="he-IL" altLang="he-IL" sz="1000" b="1" dirty="0">
                <a:latin typeface="Arimo" panose="020B0604020202020204" pitchFamily="34" charset="0"/>
                <a:ea typeface="Arimo" panose="020B0604020202020204" pitchFamily="34" charset="0"/>
                <a:cs typeface="Assistant" panose="00000500000000000000"/>
              </a:rPr>
              <a:t>משרד</a:t>
            </a:r>
            <a:r>
              <a:rPr lang="he-IL" altLang="he-IL" sz="1100" b="1" dirty="0">
                <a:latin typeface="Arimo" panose="020B0604020202020204" pitchFamily="34" charset="0"/>
                <a:ea typeface="Arimo" panose="020B0604020202020204" pitchFamily="34" charset="0"/>
                <a:cs typeface="Assistant" panose="00000500000000000000"/>
              </a:rPr>
              <a:t> </a:t>
            </a:r>
            <a:r>
              <a:rPr lang="he-IL" altLang="he-IL" sz="1050" b="1" dirty="0">
                <a:latin typeface="Arimo" panose="020B0604020202020204" pitchFamily="34" charset="0"/>
                <a:ea typeface="Arimo" panose="020B0604020202020204" pitchFamily="34" charset="0"/>
                <a:cs typeface="Assistant" panose="00000500000000000000"/>
              </a:rPr>
              <a:t>החינוך </a:t>
            </a:r>
          </a:p>
          <a:p>
            <a:pPr algn="ctr" rtl="0">
              <a:defRPr/>
            </a:pPr>
            <a:r>
              <a:rPr lang="he-IL" altLang="he-IL" sz="1050" b="1" dirty="0">
                <a:latin typeface="Arimo" panose="020B0604020202020204" pitchFamily="34" charset="0"/>
                <a:ea typeface="Arimo" panose="020B0604020202020204" pitchFamily="34" charset="0"/>
                <a:cs typeface="Assistant" panose="00000500000000000000"/>
              </a:rPr>
              <a:t>השירות הפסיכולוגי ייעוצי</a:t>
            </a:r>
            <a:r>
              <a:rPr lang="en-US" altLang="he-IL" sz="1100" b="1" dirty="0">
                <a:latin typeface="Arimo" panose="020B0604020202020204" pitchFamily="34" charset="0"/>
                <a:ea typeface="Arimo" panose="020B0604020202020204" pitchFamily="34" charset="0"/>
                <a:cs typeface="Assistant" panose="00000500000000000000"/>
              </a:rPr>
              <a:t> </a:t>
            </a:r>
            <a:endParaRPr lang="he-IL" altLang="he-IL" sz="1100" b="1" dirty="0">
              <a:latin typeface="Arimo" panose="020B0604020202020204" pitchFamily="34" charset="0"/>
              <a:ea typeface="Arimo" panose="020B0604020202020204" pitchFamily="34" charset="0"/>
              <a:cs typeface="Assistant" panose="00000500000000000000"/>
            </a:endParaRPr>
          </a:p>
        </p:txBody>
      </p:sp>
      <p:sp>
        <p:nvSpPr>
          <p:cNvPr id="20" name="תיבת טקסט 19">
            <a:extLst>
              <a:ext uri="{FF2B5EF4-FFF2-40B4-BE49-F238E27FC236}">
                <a16:creationId xmlns:a16="http://schemas.microsoft.com/office/drawing/2014/main" id="{579F1C3D-FA8B-42E9-BA88-70F51058707B}"/>
              </a:ext>
            </a:extLst>
          </p:cNvPr>
          <p:cNvSpPr txBox="1"/>
          <p:nvPr/>
        </p:nvSpPr>
        <p:spPr>
          <a:xfrm>
            <a:off x="1163025" y="4772092"/>
            <a:ext cx="4857750" cy="1200329"/>
          </a:xfrm>
          <a:prstGeom prst="rect">
            <a:avLst/>
          </a:prstGeom>
          <a:solidFill>
            <a:srgbClr val="002060"/>
          </a:solidFill>
        </p:spPr>
        <p:txBody>
          <a:bodyPr wrap="square" rtlCol="1">
            <a:spAutoFit/>
          </a:bodyPr>
          <a:lstStyle/>
          <a:p>
            <a:pPr algn="ctr"/>
            <a:r>
              <a:rPr lang="he-IL" sz="3600" dirty="0">
                <a:solidFill>
                  <a:schemeClr val="bg1"/>
                </a:solidFill>
              </a:rPr>
              <a:t>התמודדות עם הפרעות אכילה בקרב תלמידים</a:t>
            </a:r>
          </a:p>
        </p:txBody>
      </p:sp>
    </p:spTree>
    <p:extLst>
      <p:ext uri="{BB962C8B-B14F-4D97-AF65-F5344CB8AC3E}">
        <p14:creationId xmlns:p14="http://schemas.microsoft.com/office/powerpoint/2010/main" val="38175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4A36E58-2D7F-4439-8045-27D175E6BF18}"/>
              </a:ext>
            </a:extLst>
          </p:cNvPr>
          <p:cNvSpPr txBox="1"/>
          <p:nvPr/>
        </p:nvSpPr>
        <p:spPr>
          <a:xfrm>
            <a:off x="2936640" y="2307796"/>
            <a:ext cx="4547061" cy="1631216"/>
          </a:xfrm>
          <a:custGeom>
            <a:avLst/>
            <a:gdLst>
              <a:gd name="connsiteX0" fmla="*/ 0 w 4547061"/>
              <a:gd name="connsiteY0" fmla="*/ 0 h 1631216"/>
              <a:gd name="connsiteX1" fmla="*/ 4547061 w 4547061"/>
              <a:gd name="connsiteY1" fmla="*/ 0 h 1631216"/>
              <a:gd name="connsiteX2" fmla="*/ 4547061 w 4547061"/>
              <a:gd name="connsiteY2" fmla="*/ 1631216 h 1631216"/>
              <a:gd name="connsiteX3" fmla="*/ 0 w 4547061"/>
              <a:gd name="connsiteY3" fmla="*/ 1631216 h 1631216"/>
              <a:gd name="connsiteX4" fmla="*/ 0 w 4547061"/>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061" h="1631216" fill="none" extrusionOk="0">
                <a:moveTo>
                  <a:pt x="0" y="0"/>
                </a:moveTo>
                <a:cubicBezTo>
                  <a:pt x="2136079" y="-33775"/>
                  <a:pt x="3132282" y="138873"/>
                  <a:pt x="4547061" y="0"/>
                </a:cubicBezTo>
                <a:cubicBezTo>
                  <a:pt x="4463583" y="608769"/>
                  <a:pt x="4457459" y="991008"/>
                  <a:pt x="4547061" y="1631216"/>
                </a:cubicBezTo>
                <a:cubicBezTo>
                  <a:pt x="2480809" y="1493886"/>
                  <a:pt x="465947" y="1493360"/>
                  <a:pt x="0" y="1631216"/>
                </a:cubicBezTo>
                <a:cubicBezTo>
                  <a:pt x="-124463" y="1300330"/>
                  <a:pt x="66042" y="164953"/>
                  <a:pt x="0" y="0"/>
                </a:cubicBezTo>
                <a:close/>
              </a:path>
              <a:path w="4547061" h="1631216" stroke="0" extrusionOk="0">
                <a:moveTo>
                  <a:pt x="0" y="0"/>
                </a:moveTo>
                <a:cubicBezTo>
                  <a:pt x="807512" y="-101487"/>
                  <a:pt x="2412045" y="-162162"/>
                  <a:pt x="4547061" y="0"/>
                </a:cubicBezTo>
                <a:cubicBezTo>
                  <a:pt x="4573065" y="653161"/>
                  <a:pt x="4596941" y="820846"/>
                  <a:pt x="4547061" y="1631216"/>
                </a:cubicBezTo>
                <a:cubicBezTo>
                  <a:pt x="2663849" y="1681281"/>
                  <a:pt x="1261945" y="1472767"/>
                  <a:pt x="0" y="1631216"/>
                </a:cubicBezTo>
                <a:cubicBezTo>
                  <a:pt x="-102443" y="854561"/>
                  <a:pt x="-63950" y="718269"/>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chemeClr val="accent1"/>
                </a:solidFill>
              </a:rPr>
              <a:t>איך</a:t>
            </a:r>
            <a:r>
              <a:rPr lang="he-IL" sz="2800" dirty="0"/>
              <a:t> אני יודעת מה ההבדל בין  הפרעת אכילה להפרעה בדימוי גוף?</a:t>
            </a:r>
          </a:p>
        </p:txBody>
      </p:sp>
      <p:sp>
        <p:nvSpPr>
          <p:cNvPr id="4" name="תיבת טקסט 3">
            <a:extLst>
              <a:ext uri="{FF2B5EF4-FFF2-40B4-BE49-F238E27FC236}">
                <a16:creationId xmlns:a16="http://schemas.microsoft.com/office/drawing/2014/main" id="{D305D225-CF91-4A03-92F2-415EE69F6B8F}"/>
              </a:ext>
            </a:extLst>
          </p:cNvPr>
          <p:cNvSpPr txBox="1"/>
          <p:nvPr/>
        </p:nvSpPr>
        <p:spPr>
          <a:xfrm>
            <a:off x="2898543" y="846786"/>
            <a:ext cx="4547061" cy="1200329"/>
          </a:xfrm>
          <a:custGeom>
            <a:avLst/>
            <a:gdLst>
              <a:gd name="connsiteX0" fmla="*/ 0 w 4547061"/>
              <a:gd name="connsiteY0" fmla="*/ 0 h 1200329"/>
              <a:gd name="connsiteX1" fmla="*/ 4547061 w 4547061"/>
              <a:gd name="connsiteY1" fmla="*/ 0 h 1200329"/>
              <a:gd name="connsiteX2" fmla="*/ 4547061 w 4547061"/>
              <a:gd name="connsiteY2" fmla="*/ 1200329 h 1200329"/>
              <a:gd name="connsiteX3" fmla="*/ 0 w 4547061"/>
              <a:gd name="connsiteY3" fmla="*/ 1200329 h 1200329"/>
              <a:gd name="connsiteX4" fmla="*/ 0 w 454706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061" h="1200329" fill="none" extrusionOk="0">
                <a:moveTo>
                  <a:pt x="0" y="0"/>
                </a:moveTo>
                <a:cubicBezTo>
                  <a:pt x="2136079" y="-33775"/>
                  <a:pt x="3132282" y="138873"/>
                  <a:pt x="4547061" y="0"/>
                </a:cubicBezTo>
                <a:cubicBezTo>
                  <a:pt x="4525219" y="577811"/>
                  <a:pt x="4612802" y="872673"/>
                  <a:pt x="4547061" y="1200329"/>
                </a:cubicBezTo>
                <a:cubicBezTo>
                  <a:pt x="2480809" y="1062999"/>
                  <a:pt x="465947" y="1062473"/>
                  <a:pt x="0" y="1200329"/>
                </a:cubicBezTo>
                <a:cubicBezTo>
                  <a:pt x="107761" y="864889"/>
                  <a:pt x="-6773" y="282049"/>
                  <a:pt x="0" y="0"/>
                </a:cubicBezTo>
                <a:close/>
              </a:path>
              <a:path w="4547061" h="1200329" stroke="0" extrusionOk="0">
                <a:moveTo>
                  <a:pt x="0" y="0"/>
                </a:moveTo>
                <a:cubicBezTo>
                  <a:pt x="807512" y="-101487"/>
                  <a:pt x="2412045" y="-162162"/>
                  <a:pt x="4547061" y="0"/>
                </a:cubicBezTo>
                <a:cubicBezTo>
                  <a:pt x="4562767" y="473017"/>
                  <a:pt x="4646818" y="1034532"/>
                  <a:pt x="4547061" y="1200329"/>
                </a:cubicBezTo>
                <a:cubicBezTo>
                  <a:pt x="2663849" y="1250394"/>
                  <a:pt x="1261945" y="1041880"/>
                  <a:pt x="0" y="1200329"/>
                </a:cubicBezTo>
                <a:cubicBezTo>
                  <a:pt x="-80678" y="874721"/>
                  <a:pt x="62635" y="13402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chemeClr val="accent1"/>
                </a:solidFill>
              </a:rPr>
              <a:t>איך</a:t>
            </a:r>
            <a:r>
              <a:rPr lang="he-IL" sz="2800" dirty="0"/>
              <a:t> אני יודעת שזו באמת הפרעת אכילה?</a:t>
            </a:r>
          </a:p>
        </p:txBody>
      </p:sp>
      <p:sp>
        <p:nvSpPr>
          <p:cNvPr id="5" name="תיבת טקסט 4">
            <a:extLst>
              <a:ext uri="{FF2B5EF4-FFF2-40B4-BE49-F238E27FC236}">
                <a16:creationId xmlns:a16="http://schemas.microsoft.com/office/drawing/2014/main" id="{E7D573E1-E4C9-4397-A9C9-29730AB76293}"/>
              </a:ext>
            </a:extLst>
          </p:cNvPr>
          <p:cNvSpPr txBox="1"/>
          <p:nvPr/>
        </p:nvSpPr>
        <p:spPr>
          <a:xfrm>
            <a:off x="2936640" y="4199693"/>
            <a:ext cx="4547061" cy="1200329"/>
          </a:xfrm>
          <a:custGeom>
            <a:avLst/>
            <a:gdLst>
              <a:gd name="connsiteX0" fmla="*/ 0 w 4547061"/>
              <a:gd name="connsiteY0" fmla="*/ 0 h 1200329"/>
              <a:gd name="connsiteX1" fmla="*/ 4547061 w 4547061"/>
              <a:gd name="connsiteY1" fmla="*/ 0 h 1200329"/>
              <a:gd name="connsiteX2" fmla="*/ 4547061 w 4547061"/>
              <a:gd name="connsiteY2" fmla="*/ 1200329 h 1200329"/>
              <a:gd name="connsiteX3" fmla="*/ 0 w 4547061"/>
              <a:gd name="connsiteY3" fmla="*/ 1200329 h 1200329"/>
              <a:gd name="connsiteX4" fmla="*/ 0 w 454706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061" h="1200329" fill="none" extrusionOk="0">
                <a:moveTo>
                  <a:pt x="0" y="0"/>
                </a:moveTo>
                <a:cubicBezTo>
                  <a:pt x="2136079" y="-33775"/>
                  <a:pt x="3132282" y="138873"/>
                  <a:pt x="4547061" y="0"/>
                </a:cubicBezTo>
                <a:cubicBezTo>
                  <a:pt x="4525219" y="577811"/>
                  <a:pt x="4612802" y="872673"/>
                  <a:pt x="4547061" y="1200329"/>
                </a:cubicBezTo>
                <a:cubicBezTo>
                  <a:pt x="2480809" y="1062999"/>
                  <a:pt x="465947" y="1062473"/>
                  <a:pt x="0" y="1200329"/>
                </a:cubicBezTo>
                <a:cubicBezTo>
                  <a:pt x="107761" y="864889"/>
                  <a:pt x="-6773" y="282049"/>
                  <a:pt x="0" y="0"/>
                </a:cubicBezTo>
                <a:close/>
              </a:path>
              <a:path w="4547061" h="1200329" stroke="0" extrusionOk="0">
                <a:moveTo>
                  <a:pt x="0" y="0"/>
                </a:moveTo>
                <a:cubicBezTo>
                  <a:pt x="807512" y="-101487"/>
                  <a:pt x="2412045" y="-162162"/>
                  <a:pt x="4547061" y="0"/>
                </a:cubicBezTo>
                <a:cubicBezTo>
                  <a:pt x="4562767" y="473017"/>
                  <a:pt x="4646818" y="1034532"/>
                  <a:pt x="4547061" y="1200329"/>
                </a:cubicBezTo>
                <a:cubicBezTo>
                  <a:pt x="2663849" y="1250394"/>
                  <a:pt x="1261945" y="1041880"/>
                  <a:pt x="0" y="1200329"/>
                </a:cubicBezTo>
                <a:cubicBezTo>
                  <a:pt x="-80678" y="874721"/>
                  <a:pt x="62635" y="13402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chemeClr val="accent1"/>
                </a:solidFill>
              </a:rPr>
              <a:t>איך</a:t>
            </a:r>
            <a:r>
              <a:rPr lang="he-IL" sz="2800" dirty="0"/>
              <a:t> מתערבים מול הורים? מול תלמידים? מול צוות חינוכי? </a:t>
            </a:r>
          </a:p>
        </p:txBody>
      </p:sp>
      <p:sp>
        <p:nvSpPr>
          <p:cNvPr id="6" name="תיבת טקסט 5">
            <a:extLst>
              <a:ext uri="{FF2B5EF4-FFF2-40B4-BE49-F238E27FC236}">
                <a16:creationId xmlns:a16="http://schemas.microsoft.com/office/drawing/2014/main" id="{D3856564-C4B4-4ED3-87C7-60358A1FB2DC}"/>
              </a:ext>
            </a:extLst>
          </p:cNvPr>
          <p:cNvSpPr txBox="1"/>
          <p:nvPr/>
        </p:nvSpPr>
        <p:spPr>
          <a:xfrm>
            <a:off x="2936640" y="5753100"/>
            <a:ext cx="4547061" cy="769441"/>
          </a:xfrm>
          <a:custGeom>
            <a:avLst/>
            <a:gdLst>
              <a:gd name="connsiteX0" fmla="*/ 0 w 4547061"/>
              <a:gd name="connsiteY0" fmla="*/ 0 h 769441"/>
              <a:gd name="connsiteX1" fmla="*/ 4547061 w 4547061"/>
              <a:gd name="connsiteY1" fmla="*/ 0 h 769441"/>
              <a:gd name="connsiteX2" fmla="*/ 4547061 w 4547061"/>
              <a:gd name="connsiteY2" fmla="*/ 769441 h 769441"/>
              <a:gd name="connsiteX3" fmla="*/ 0 w 4547061"/>
              <a:gd name="connsiteY3" fmla="*/ 769441 h 769441"/>
              <a:gd name="connsiteX4" fmla="*/ 0 w 4547061"/>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061" h="769441" fill="none" extrusionOk="0">
                <a:moveTo>
                  <a:pt x="0" y="0"/>
                </a:moveTo>
                <a:cubicBezTo>
                  <a:pt x="2136079" y="-33775"/>
                  <a:pt x="3132282" y="138873"/>
                  <a:pt x="4547061" y="0"/>
                </a:cubicBezTo>
                <a:cubicBezTo>
                  <a:pt x="4594286" y="153007"/>
                  <a:pt x="4567535" y="668992"/>
                  <a:pt x="4547061" y="769441"/>
                </a:cubicBezTo>
                <a:cubicBezTo>
                  <a:pt x="2480809" y="632111"/>
                  <a:pt x="465947" y="631585"/>
                  <a:pt x="0" y="769441"/>
                </a:cubicBezTo>
                <a:cubicBezTo>
                  <a:pt x="32132" y="687016"/>
                  <a:pt x="57538" y="288261"/>
                  <a:pt x="0" y="0"/>
                </a:cubicBezTo>
                <a:close/>
              </a:path>
              <a:path w="4547061" h="769441" stroke="0" extrusionOk="0">
                <a:moveTo>
                  <a:pt x="0" y="0"/>
                </a:moveTo>
                <a:cubicBezTo>
                  <a:pt x="807512" y="-101487"/>
                  <a:pt x="2412045" y="-162162"/>
                  <a:pt x="4547061" y="0"/>
                </a:cubicBezTo>
                <a:cubicBezTo>
                  <a:pt x="4481892" y="269235"/>
                  <a:pt x="4524867" y="547545"/>
                  <a:pt x="4547061" y="769441"/>
                </a:cubicBezTo>
                <a:cubicBezTo>
                  <a:pt x="2663849" y="819506"/>
                  <a:pt x="1261945" y="610992"/>
                  <a:pt x="0" y="769441"/>
                </a:cubicBezTo>
                <a:cubicBezTo>
                  <a:pt x="53957" y="524528"/>
                  <a:pt x="-44625" y="300438"/>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chemeClr val="accent1"/>
                </a:solidFill>
              </a:rPr>
              <a:t>איך</a:t>
            </a:r>
            <a:r>
              <a:rPr lang="he-IL" sz="2800" dirty="0"/>
              <a:t> לא גורמים יותר נזק?</a:t>
            </a:r>
          </a:p>
        </p:txBody>
      </p:sp>
      <p:sp>
        <p:nvSpPr>
          <p:cNvPr id="7" name="לחצן פעולה: חזרה 6">
            <a:hlinkClick r:id="rId2" action="ppaction://hlinksldjump" highlightClick="1"/>
            <a:extLst>
              <a:ext uri="{FF2B5EF4-FFF2-40B4-BE49-F238E27FC236}">
                <a16:creationId xmlns:a16="http://schemas.microsoft.com/office/drawing/2014/main" id="{167CD7BF-819C-428A-92EC-F810C9564117}"/>
              </a:ext>
            </a:extLst>
          </p:cNvPr>
          <p:cNvSpPr/>
          <p:nvPr/>
        </p:nvSpPr>
        <p:spPr>
          <a:xfrm>
            <a:off x="28575" y="104775"/>
            <a:ext cx="1123950" cy="876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8C7AF917-6053-4AAB-AEB7-D893ACF81E51}"/>
              </a:ext>
            </a:extLst>
          </p:cNvPr>
          <p:cNvPicPr>
            <a:picLocks noChangeAspect="1"/>
          </p:cNvPicPr>
          <p:nvPr/>
        </p:nvPicPr>
        <p:blipFill>
          <a:blip r:embed="rId3"/>
          <a:stretch>
            <a:fillRect/>
          </a:stretch>
        </p:blipFill>
        <p:spPr>
          <a:xfrm>
            <a:off x="8852361" y="743978"/>
            <a:ext cx="2743200" cy="2743200"/>
          </a:xfrm>
          <a:prstGeom prst="rect">
            <a:avLst/>
          </a:prstGeom>
        </p:spPr>
      </p:pic>
    </p:spTree>
    <p:extLst>
      <p:ext uri="{BB962C8B-B14F-4D97-AF65-F5344CB8AC3E}">
        <p14:creationId xmlns:p14="http://schemas.microsoft.com/office/powerpoint/2010/main" val="368320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983C931C-6416-456A-8412-53EE89DFA9BA}"/>
              </a:ext>
            </a:extLst>
          </p:cNvPr>
          <p:cNvSpPr txBox="1"/>
          <p:nvPr/>
        </p:nvSpPr>
        <p:spPr>
          <a:xfrm>
            <a:off x="2451065" y="1701857"/>
            <a:ext cx="5999451" cy="769441"/>
          </a:xfrm>
          <a:custGeom>
            <a:avLst/>
            <a:gdLst>
              <a:gd name="connsiteX0" fmla="*/ 0 w 5999451"/>
              <a:gd name="connsiteY0" fmla="*/ 0 h 769441"/>
              <a:gd name="connsiteX1" fmla="*/ 5999451 w 5999451"/>
              <a:gd name="connsiteY1" fmla="*/ 0 h 769441"/>
              <a:gd name="connsiteX2" fmla="*/ 5999451 w 5999451"/>
              <a:gd name="connsiteY2" fmla="*/ 769441 h 769441"/>
              <a:gd name="connsiteX3" fmla="*/ 0 w 5999451"/>
              <a:gd name="connsiteY3" fmla="*/ 769441 h 769441"/>
              <a:gd name="connsiteX4" fmla="*/ 0 w 5999451"/>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769441" fill="none" extrusionOk="0">
                <a:moveTo>
                  <a:pt x="0" y="0"/>
                </a:moveTo>
                <a:cubicBezTo>
                  <a:pt x="1109311" y="-33775"/>
                  <a:pt x="4955670" y="138873"/>
                  <a:pt x="5999451" y="0"/>
                </a:cubicBezTo>
                <a:cubicBezTo>
                  <a:pt x="6046676" y="153007"/>
                  <a:pt x="6019925" y="668992"/>
                  <a:pt x="5999451" y="769441"/>
                </a:cubicBezTo>
                <a:cubicBezTo>
                  <a:pt x="4789081" y="632111"/>
                  <a:pt x="2079935" y="631585"/>
                  <a:pt x="0" y="769441"/>
                </a:cubicBezTo>
                <a:cubicBezTo>
                  <a:pt x="32132" y="687016"/>
                  <a:pt x="57538" y="288261"/>
                  <a:pt x="0" y="0"/>
                </a:cubicBezTo>
                <a:close/>
              </a:path>
              <a:path w="5999451" h="769441" stroke="0" extrusionOk="0">
                <a:moveTo>
                  <a:pt x="0" y="0"/>
                </a:moveTo>
                <a:cubicBezTo>
                  <a:pt x="2940672" y="-101487"/>
                  <a:pt x="4721461" y="-162162"/>
                  <a:pt x="5999451" y="0"/>
                </a:cubicBezTo>
                <a:cubicBezTo>
                  <a:pt x="5934282" y="269235"/>
                  <a:pt x="5977257" y="547545"/>
                  <a:pt x="5999451" y="769441"/>
                </a:cubicBezTo>
                <a:cubicBezTo>
                  <a:pt x="3231615" y="819506"/>
                  <a:pt x="983513" y="610992"/>
                  <a:pt x="0" y="769441"/>
                </a:cubicBezTo>
                <a:cubicBezTo>
                  <a:pt x="53957" y="524528"/>
                  <a:pt x="-44625" y="300438"/>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chemeClr val="accent2"/>
                </a:solidFill>
              </a:rPr>
              <a:t>     מה</a:t>
            </a:r>
            <a:r>
              <a:rPr lang="he-IL" sz="4400" b="1" dirty="0">
                <a:solidFill>
                  <a:schemeClr val="accent1"/>
                </a:solidFill>
              </a:rPr>
              <a:t> </a:t>
            </a:r>
            <a:r>
              <a:rPr lang="he-IL" sz="2800" b="1" dirty="0"/>
              <a:t>אומרים? </a:t>
            </a:r>
            <a:r>
              <a:rPr lang="he-IL" sz="4400" b="1" dirty="0">
                <a:solidFill>
                  <a:schemeClr val="accent2"/>
                </a:solidFill>
              </a:rPr>
              <a:t>מה</a:t>
            </a:r>
            <a:r>
              <a:rPr lang="he-IL" sz="4400" b="1" dirty="0">
                <a:solidFill>
                  <a:schemeClr val="accent1"/>
                </a:solidFill>
              </a:rPr>
              <a:t> </a:t>
            </a:r>
            <a:r>
              <a:rPr lang="he-IL" sz="2800" b="1" dirty="0"/>
              <a:t>לא</a:t>
            </a:r>
            <a:r>
              <a:rPr lang="he-IL" sz="2800" dirty="0"/>
              <a:t> </a:t>
            </a:r>
            <a:r>
              <a:rPr lang="he-IL" sz="2800" b="1" dirty="0"/>
              <a:t>אומרים?</a:t>
            </a:r>
            <a:endParaRPr lang="he-IL" sz="2800" dirty="0"/>
          </a:p>
        </p:txBody>
      </p:sp>
      <p:sp>
        <p:nvSpPr>
          <p:cNvPr id="5" name="תיבת טקסט 4">
            <a:extLst>
              <a:ext uri="{FF2B5EF4-FFF2-40B4-BE49-F238E27FC236}">
                <a16:creationId xmlns:a16="http://schemas.microsoft.com/office/drawing/2014/main" id="{90866C77-C9BB-46F8-9FED-46FB0827DD88}"/>
              </a:ext>
            </a:extLst>
          </p:cNvPr>
          <p:cNvSpPr txBox="1"/>
          <p:nvPr/>
        </p:nvSpPr>
        <p:spPr>
          <a:xfrm>
            <a:off x="2451065" y="2738465"/>
            <a:ext cx="6023913" cy="769441"/>
          </a:xfrm>
          <a:custGeom>
            <a:avLst/>
            <a:gdLst>
              <a:gd name="connsiteX0" fmla="*/ 0 w 6023913"/>
              <a:gd name="connsiteY0" fmla="*/ 0 h 769441"/>
              <a:gd name="connsiteX1" fmla="*/ 6023913 w 6023913"/>
              <a:gd name="connsiteY1" fmla="*/ 0 h 769441"/>
              <a:gd name="connsiteX2" fmla="*/ 6023913 w 6023913"/>
              <a:gd name="connsiteY2" fmla="*/ 769441 h 769441"/>
              <a:gd name="connsiteX3" fmla="*/ 0 w 6023913"/>
              <a:gd name="connsiteY3" fmla="*/ 769441 h 769441"/>
              <a:gd name="connsiteX4" fmla="*/ 0 w 6023913"/>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913" h="769441" fill="none" extrusionOk="0">
                <a:moveTo>
                  <a:pt x="0" y="0"/>
                </a:moveTo>
                <a:cubicBezTo>
                  <a:pt x="928351" y="-33775"/>
                  <a:pt x="4708959" y="138873"/>
                  <a:pt x="6023913" y="0"/>
                </a:cubicBezTo>
                <a:cubicBezTo>
                  <a:pt x="6071138" y="153007"/>
                  <a:pt x="6044387" y="668992"/>
                  <a:pt x="6023913" y="769441"/>
                </a:cubicBezTo>
                <a:cubicBezTo>
                  <a:pt x="5329455" y="632111"/>
                  <a:pt x="1751730" y="631585"/>
                  <a:pt x="0" y="769441"/>
                </a:cubicBezTo>
                <a:cubicBezTo>
                  <a:pt x="32132" y="687016"/>
                  <a:pt x="57538" y="288261"/>
                  <a:pt x="0" y="0"/>
                </a:cubicBezTo>
                <a:close/>
              </a:path>
              <a:path w="6023913" h="769441" stroke="0" extrusionOk="0">
                <a:moveTo>
                  <a:pt x="0" y="0"/>
                </a:moveTo>
                <a:cubicBezTo>
                  <a:pt x="1035319" y="-101487"/>
                  <a:pt x="4790132" y="-162162"/>
                  <a:pt x="6023913" y="0"/>
                </a:cubicBezTo>
                <a:cubicBezTo>
                  <a:pt x="5958744" y="269235"/>
                  <a:pt x="6001719" y="547545"/>
                  <a:pt x="6023913" y="769441"/>
                </a:cubicBezTo>
                <a:cubicBezTo>
                  <a:pt x="3874848" y="819506"/>
                  <a:pt x="816875" y="610992"/>
                  <a:pt x="0" y="769441"/>
                </a:cubicBezTo>
                <a:cubicBezTo>
                  <a:pt x="53957" y="524528"/>
                  <a:pt x="-44625" y="300438"/>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pPr algn="ctr"/>
            <a:r>
              <a:rPr lang="he-IL" sz="4400" b="1" dirty="0">
                <a:solidFill>
                  <a:schemeClr val="accent2"/>
                </a:solidFill>
              </a:rPr>
              <a:t>מה</a:t>
            </a:r>
            <a:r>
              <a:rPr lang="he-IL" sz="2800" b="1" dirty="0">
                <a:solidFill>
                  <a:schemeClr val="accent1"/>
                </a:solidFill>
              </a:rPr>
              <a:t> </a:t>
            </a:r>
            <a:r>
              <a:rPr lang="he-IL" sz="2800" b="1" dirty="0"/>
              <a:t>המדיניות של המשרד בנושא?</a:t>
            </a:r>
            <a:endParaRPr lang="he-IL" sz="2800" dirty="0"/>
          </a:p>
        </p:txBody>
      </p:sp>
      <p:sp>
        <p:nvSpPr>
          <p:cNvPr id="6" name="תיבת טקסט 5">
            <a:extLst>
              <a:ext uri="{FF2B5EF4-FFF2-40B4-BE49-F238E27FC236}">
                <a16:creationId xmlns:a16="http://schemas.microsoft.com/office/drawing/2014/main" id="{09CF4245-0EFF-490D-94A6-DFB664D328E4}"/>
              </a:ext>
            </a:extLst>
          </p:cNvPr>
          <p:cNvSpPr txBox="1"/>
          <p:nvPr/>
        </p:nvSpPr>
        <p:spPr>
          <a:xfrm>
            <a:off x="2527265" y="3803525"/>
            <a:ext cx="6023913" cy="1200329"/>
          </a:xfrm>
          <a:custGeom>
            <a:avLst/>
            <a:gdLst>
              <a:gd name="connsiteX0" fmla="*/ 0 w 6023913"/>
              <a:gd name="connsiteY0" fmla="*/ 0 h 1200329"/>
              <a:gd name="connsiteX1" fmla="*/ 6023913 w 6023913"/>
              <a:gd name="connsiteY1" fmla="*/ 0 h 1200329"/>
              <a:gd name="connsiteX2" fmla="*/ 6023913 w 6023913"/>
              <a:gd name="connsiteY2" fmla="*/ 1200329 h 1200329"/>
              <a:gd name="connsiteX3" fmla="*/ 0 w 6023913"/>
              <a:gd name="connsiteY3" fmla="*/ 1200329 h 1200329"/>
              <a:gd name="connsiteX4" fmla="*/ 0 w 6023913"/>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913" h="1200329" fill="none" extrusionOk="0">
                <a:moveTo>
                  <a:pt x="0" y="0"/>
                </a:moveTo>
                <a:cubicBezTo>
                  <a:pt x="928351" y="-33775"/>
                  <a:pt x="4708959" y="138873"/>
                  <a:pt x="6023913" y="0"/>
                </a:cubicBezTo>
                <a:cubicBezTo>
                  <a:pt x="6002071" y="577811"/>
                  <a:pt x="6089654" y="872673"/>
                  <a:pt x="6023913" y="1200329"/>
                </a:cubicBezTo>
                <a:cubicBezTo>
                  <a:pt x="5329455" y="1062999"/>
                  <a:pt x="1751730" y="1062473"/>
                  <a:pt x="0" y="1200329"/>
                </a:cubicBezTo>
                <a:cubicBezTo>
                  <a:pt x="107761" y="864889"/>
                  <a:pt x="-6773" y="282049"/>
                  <a:pt x="0" y="0"/>
                </a:cubicBezTo>
                <a:close/>
              </a:path>
              <a:path w="6023913" h="1200329" stroke="0" extrusionOk="0">
                <a:moveTo>
                  <a:pt x="0" y="0"/>
                </a:moveTo>
                <a:cubicBezTo>
                  <a:pt x="1035319" y="-101487"/>
                  <a:pt x="4790132" y="-162162"/>
                  <a:pt x="6023913" y="0"/>
                </a:cubicBezTo>
                <a:cubicBezTo>
                  <a:pt x="6039619" y="473017"/>
                  <a:pt x="6123670" y="1034532"/>
                  <a:pt x="6023913" y="1200329"/>
                </a:cubicBezTo>
                <a:cubicBezTo>
                  <a:pt x="3874848" y="1250394"/>
                  <a:pt x="816875" y="1041880"/>
                  <a:pt x="0" y="1200329"/>
                </a:cubicBezTo>
                <a:cubicBezTo>
                  <a:pt x="-80678" y="874721"/>
                  <a:pt x="62635" y="134026"/>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pPr algn="ctr"/>
            <a:r>
              <a:rPr lang="he-IL" sz="4400" b="1" dirty="0">
                <a:solidFill>
                  <a:schemeClr val="accent2"/>
                </a:solidFill>
              </a:rPr>
              <a:t>מה</a:t>
            </a:r>
            <a:r>
              <a:rPr lang="he-IL" sz="4400" b="1" dirty="0">
                <a:solidFill>
                  <a:schemeClr val="accent1"/>
                </a:solidFill>
              </a:rPr>
              <a:t> </a:t>
            </a:r>
            <a:r>
              <a:rPr lang="he-IL" sz="2800" b="1" dirty="0"/>
              <a:t>עושים ברמה פרטנית?</a:t>
            </a:r>
          </a:p>
          <a:p>
            <a:r>
              <a:rPr lang="he-IL" sz="2800" b="1" dirty="0"/>
              <a:t>         מערכתית?</a:t>
            </a:r>
            <a:endParaRPr lang="he-IL" sz="2800" dirty="0"/>
          </a:p>
        </p:txBody>
      </p:sp>
      <p:sp>
        <p:nvSpPr>
          <p:cNvPr id="8" name="תיבת טקסט 7">
            <a:extLst>
              <a:ext uri="{FF2B5EF4-FFF2-40B4-BE49-F238E27FC236}">
                <a16:creationId xmlns:a16="http://schemas.microsoft.com/office/drawing/2014/main" id="{65242F69-F9A0-40F2-B073-F4D46E500162}"/>
              </a:ext>
            </a:extLst>
          </p:cNvPr>
          <p:cNvSpPr txBox="1"/>
          <p:nvPr/>
        </p:nvSpPr>
        <p:spPr>
          <a:xfrm>
            <a:off x="2451065" y="636797"/>
            <a:ext cx="5999451" cy="769441"/>
          </a:xfrm>
          <a:custGeom>
            <a:avLst/>
            <a:gdLst>
              <a:gd name="connsiteX0" fmla="*/ 0 w 5999451"/>
              <a:gd name="connsiteY0" fmla="*/ 0 h 769441"/>
              <a:gd name="connsiteX1" fmla="*/ 5999451 w 5999451"/>
              <a:gd name="connsiteY1" fmla="*/ 0 h 769441"/>
              <a:gd name="connsiteX2" fmla="*/ 5999451 w 5999451"/>
              <a:gd name="connsiteY2" fmla="*/ 769441 h 769441"/>
              <a:gd name="connsiteX3" fmla="*/ 0 w 5999451"/>
              <a:gd name="connsiteY3" fmla="*/ 769441 h 769441"/>
              <a:gd name="connsiteX4" fmla="*/ 0 w 5999451"/>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769441" fill="none" extrusionOk="0">
                <a:moveTo>
                  <a:pt x="0" y="0"/>
                </a:moveTo>
                <a:cubicBezTo>
                  <a:pt x="1109311" y="-33775"/>
                  <a:pt x="4955670" y="138873"/>
                  <a:pt x="5999451" y="0"/>
                </a:cubicBezTo>
                <a:cubicBezTo>
                  <a:pt x="6046676" y="153007"/>
                  <a:pt x="6019925" y="668992"/>
                  <a:pt x="5999451" y="769441"/>
                </a:cubicBezTo>
                <a:cubicBezTo>
                  <a:pt x="4789081" y="632111"/>
                  <a:pt x="2079935" y="631585"/>
                  <a:pt x="0" y="769441"/>
                </a:cubicBezTo>
                <a:cubicBezTo>
                  <a:pt x="32132" y="687016"/>
                  <a:pt x="57538" y="288261"/>
                  <a:pt x="0" y="0"/>
                </a:cubicBezTo>
                <a:close/>
              </a:path>
              <a:path w="5999451" h="769441" stroke="0" extrusionOk="0">
                <a:moveTo>
                  <a:pt x="0" y="0"/>
                </a:moveTo>
                <a:cubicBezTo>
                  <a:pt x="2940672" y="-101487"/>
                  <a:pt x="4721461" y="-162162"/>
                  <a:pt x="5999451" y="0"/>
                </a:cubicBezTo>
                <a:cubicBezTo>
                  <a:pt x="5934282" y="269235"/>
                  <a:pt x="5977257" y="547545"/>
                  <a:pt x="5999451" y="769441"/>
                </a:cubicBezTo>
                <a:cubicBezTo>
                  <a:pt x="3231615" y="819506"/>
                  <a:pt x="983513" y="610992"/>
                  <a:pt x="0" y="769441"/>
                </a:cubicBezTo>
                <a:cubicBezTo>
                  <a:pt x="53957" y="524528"/>
                  <a:pt x="-44625" y="300438"/>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pPr algn="ctr"/>
            <a:r>
              <a:rPr lang="he-IL" sz="4400" b="1" dirty="0">
                <a:solidFill>
                  <a:schemeClr val="accent2"/>
                </a:solidFill>
              </a:rPr>
              <a:t>מה</a:t>
            </a:r>
            <a:r>
              <a:rPr lang="he-IL" sz="4400" b="1" dirty="0">
                <a:solidFill>
                  <a:schemeClr val="accent1"/>
                </a:solidFill>
              </a:rPr>
              <a:t> </a:t>
            </a:r>
            <a:r>
              <a:rPr lang="he-IL" sz="2800" b="1" dirty="0"/>
              <a:t>זו בכלל הפרעת אכילה ?</a:t>
            </a:r>
            <a:endParaRPr lang="he-IL" sz="2800" dirty="0"/>
          </a:p>
        </p:txBody>
      </p:sp>
      <p:pic>
        <p:nvPicPr>
          <p:cNvPr id="9" name="תמונה 8">
            <a:extLst>
              <a:ext uri="{FF2B5EF4-FFF2-40B4-BE49-F238E27FC236}">
                <a16:creationId xmlns:a16="http://schemas.microsoft.com/office/drawing/2014/main" id="{A41A743D-328B-470B-9643-D3D1BE596CD9}"/>
              </a:ext>
            </a:extLst>
          </p:cNvPr>
          <p:cNvPicPr>
            <a:picLocks noChangeAspect="1"/>
          </p:cNvPicPr>
          <p:nvPr/>
        </p:nvPicPr>
        <p:blipFill>
          <a:blip r:embed="rId2"/>
          <a:stretch>
            <a:fillRect/>
          </a:stretch>
        </p:blipFill>
        <p:spPr>
          <a:xfrm>
            <a:off x="8876434" y="253799"/>
            <a:ext cx="2943225" cy="2943225"/>
          </a:xfrm>
          <a:prstGeom prst="rect">
            <a:avLst/>
          </a:prstGeom>
        </p:spPr>
      </p:pic>
      <p:sp>
        <p:nvSpPr>
          <p:cNvPr id="10" name="תיבת טקסט 9">
            <a:extLst>
              <a:ext uri="{FF2B5EF4-FFF2-40B4-BE49-F238E27FC236}">
                <a16:creationId xmlns:a16="http://schemas.microsoft.com/office/drawing/2014/main" id="{875EC734-9204-419B-9E9E-077AC604E93F}"/>
              </a:ext>
            </a:extLst>
          </p:cNvPr>
          <p:cNvSpPr txBox="1"/>
          <p:nvPr/>
        </p:nvSpPr>
        <p:spPr>
          <a:xfrm>
            <a:off x="2451065" y="5214494"/>
            <a:ext cx="6023913" cy="1200329"/>
          </a:xfrm>
          <a:custGeom>
            <a:avLst/>
            <a:gdLst>
              <a:gd name="connsiteX0" fmla="*/ 0 w 6023913"/>
              <a:gd name="connsiteY0" fmla="*/ 0 h 1200329"/>
              <a:gd name="connsiteX1" fmla="*/ 6023913 w 6023913"/>
              <a:gd name="connsiteY1" fmla="*/ 0 h 1200329"/>
              <a:gd name="connsiteX2" fmla="*/ 6023913 w 6023913"/>
              <a:gd name="connsiteY2" fmla="*/ 1200329 h 1200329"/>
              <a:gd name="connsiteX3" fmla="*/ 0 w 6023913"/>
              <a:gd name="connsiteY3" fmla="*/ 1200329 h 1200329"/>
              <a:gd name="connsiteX4" fmla="*/ 0 w 6023913"/>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913" h="1200329" fill="none" extrusionOk="0">
                <a:moveTo>
                  <a:pt x="0" y="0"/>
                </a:moveTo>
                <a:cubicBezTo>
                  <a:pt x="928351" y="-33775"/>
                  <a:pt x="4708959" y="138873"/>
                  <a:pt x="6023913" y="0"/>
                </a:cubicBezTo>
                <a:cubicBezTo>
                  <a:pt x="6002071" y="577811"/>
                  <a:pt x="6089654" y="872673"/>
                  <a:pt x="6023913" y="1200329"/>
                </a:cubicBezTo>
                <a:cubicBezTo>
                  <a:pt x="5329455" y="1062999"/>
                  <a:pt x="1751730" y="1062473"/>
                  <a:pt x="0" y="1200329"/>
                </a:cubicBezTo>
                <a:cubicBezTo>
                  <a:pt x="107761" y="864889"/>
                  <a:pt x="-6773" y="282049"/>
                  <a:pt x="0" y="0"/>
                </a:cubicBezTo>
                <a:close/>
              </a:path>
              <a:path w="6023913" h="1200329" stroke="0" extrusionOk="0">
                <a:moveTo>
                  <a:pt x="0" y="0"/>
                </a:moveTo>
                <a:cubicBezTo>
                  <a:pt x="1035319" y="-101487"/>
                  <a:pt x="4790132" y="-162162"/>
                  <a:pt x="6023913" y="0"/>
                </a:cubicBezTo>
                <a:cubicBezTo>
                  <a:pt x="6039619" y="473017"/>
                  <a:pt x="6123670" y="1034532"/>
                  <a:pt x="6023913" y="1200329"/>
                </a:cubicBezTo>
                <a:cubicBezTo>
                  <a:pt x="3874848" y="1250394"/>
                  <a:pt x="816875" y="1041880"/>
                  <a:pt x="0" y="1200329"/>
                </a:cubicBezTo>
                <a:cubicBezTo>
                  <a:pt x="-80678" y="874721"/>
                  <a:pt x="62635" y="134026"/>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chemeClr val="accent2"/>
                </a:solidFill>
              </a:rPr>
              <a:t>      מה</a:t>
            </a:r>
            <a:r>
              <a:rPr lang="he-IL" sz="4400" b="1" dirty="0">
                <a:solidFill>
                  <a:schemeClr val="accent1"/>
                </a:solidFill>
              </a:rPr>
              <a:t> </a:t>
            </a:r>
            <a:r>
              <a:rPr lang="he-IL" sz="2800" b="1" dirty="0"/>
              <a:t>עושים מול </a:t>
            </a:r>
            <a:r>
              <a:rPr lang="he-IL" sz="2800" b="1" dirty="0" err="1"/>
              <a:t>סרוב</a:t>
            </a:r>
            <a:r>
              <a:rPr lang="he-IL" sz="2800" b="1" dirty="0"/>
              <a:t> של הנער/ה   </a:t>
            </a:r>
          </a:p>
          <a:p>
            <a:r>
              <a:rPr lang="he-IL" sz="2800" b="1" dirty="0"/>
              <a:t>         להתערבות?</a:t>
            </a:r>
            <a:endParaRPr lang="he-IL" sz="2800" dirty="0"/>
          </a:p>
        </p:txBody>
      </p:sp>
      <p:sp>
        <p:nvSpPr>
          <p:cNvPr id="11" name="לחצן פעולה: חזרה 10">
            <a:hlinkClick r:id="rId3" action="ppaction://hlinksldjump" highlightClick="1"/>
            <a:extLst>
              <a:ext uri="{FF2B5EF4-FFF2-40B4-BE49-F238E27FC236}">
                <a16:creationId xmlns:a16="http://schemas.microsoft.com/office/drawing/2014/main" id="{5BB2A9B9-96C1-41DC-97B0-C4CE04598ED6}"/>
              </a:ext>
            </a:extLst>
          </p:cNvPr>
          <p:cNvSpPr/>
          <p:nvPr/>
        </p:nvSpPr>
        <p:spPr>
          <a:xfrm>
            <a:off x="257175" y="253799"/>
            <a:ext cx="885825" cy="76944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8015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1987534-FF24-4978-91EC-83F86C02C6C3}"/>
              </a:ext>
            </a:extLst>
          </p:cNvPr>
          <p:cNvPicPr>
            <a:picLocks noChangeAspect="1"/>
          </p:cNvPicPr>
          <p:nvPr/>
        </p:nvPicPr>
        <p:blipFill>
          <a:blip r:embed="rId2"/>
          <a:stretch>
            <a:fillRect/>
          </a:stretch>
        </p:blipFill>
        <p:spPr>
          <a:xfrm>
            <a:off x="8458200" y="704850"/>
            <a:ext cx="2800349" cy="2800349"/>
          </a:xfrm>
          <a:prstGeom prst="rect">
            <a:avLst/>
          </a:prstGeom>
        </p:spPr>
      </p:pic>
      <p:sp>
        <p:nvSpPr>
          <p:cNvPr id="5" name="תיבת טקסט 4">
            <a:extLst>
              <a:ext uri="{FF2B5EF4-FFF2-40B4-BE49-F238E27FC236}">
                <a16:creationId xmlns:a16="http://schemas.microsoft.com/office/drawing/2014/main" id="{CE63303B-DBF8-40B2-ADA7-A67B47426DF1}"/>
              </a:ext>
            </a:extLst>
          </p:cNvPr>
          <p:cNvSpPr txBox="1"/>
          <p:nvPr/>
        </p:nvSpPr>
        <p:spPr>
          <a:xfrm>
            <a:off x="1936714" y="408197"/>
            <a:ext cx="5999451" cy="769441"/>
          </a:xfrm>
          <a:custGeom>
            <a:avLst/>
            <a:gdLst>
              <a:gd name="connsiteX0" fmla="*/ 0 w 5999451"/>
              <a:gd name="connsiteY0" fmla="*/ 0 h 769441"/>
              <a:gd name="connsiteX1" fmla="*/ 5999451 w 5999451"/>
              <a:gd name="connsiteY1" fmla="*/ 0 h 769441"/>
              <a:gd name="connsiteX2" fmla="*/ 5999451 w 5999451"/>
              <a:gd name="connsiteY2" fmla="*/ 769441 h 769441"/>
              <a:gd name="connsiteX3" fmla="*/ 0 w 5999451"/>
              <a:gd name="connsiteY3" fmla="*/ 769441 h 769441"/>
              <a:gd name="connsiteX4" fmla="*/ 0 w 5999451"/>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769441" fill="none" extrusionOk="0">
                <a:moveTo>
                  <a:pt x="0" y="0"/>
                </a:moveTo>
                <a:cubicBezTo>
                  <a:pt x="1109311" y="-33775"/>
                  <a:pt x="4955670" y="138873"/>
                  <a:pt x="5999451" y="0"/>
                </a:cubicBezTo>
                <a:cubicBezTo>
                  <a:pt x="6046676" y="153007"/>
                  <a:pt x="6019925" y="668992"/>
                  <a:pt x="5999451" y="769441"/>
                </a:cubicBezTo>
                <a:cubicBezTo>
                  <a:pt x="4789081" y="632111"/>
                  <a:pt x="2079935" y="631585"/>
                  <a:pt x="0" y="769441"/>
                </a:cubicBezTo>
                <a:cubicBezTo>
                  <a:pt x="32132" y="687016"/>
                  <a:pt x="57538" y="288261"/>
                  <a:pt x="0" y="0"/>
                </a:cubicBezTo>
                <a:close/>
              </a:path>
              <a:path w="5999451" h="769441" stroke="0" extrusionOk="0">
                <a:moveTo>
                  <a:pt x="0" y="0"/>
                </a:moveTo>
                <a:cubicBezTo>
                  <a:pt x="2940672" y="-101487"/>
                  <a:pt x="4721461" y="-162162"/>
                  <a:pt x="5999451" y="0"/>
                </a:cubicBezTo>
                <a:cubicBezTo>
                  <a:pt x="5934282" y="269235"/>
                  <a:pt x="5977257" y="547545"/>
                  <a:pt x="5999451" y="769441"/>
                </a:cubicBezTo>
                <a:cubicBezTo>
                  <a:pt x="3231615" y="819506"/>
                  <a:pt x="983513" y="610992"/>
                  <a:pt x="0" y="769441"/>
                </a:cubicBezTo>
                <a:cubicBezTo>
                  <a:pt x="53957" y="524528"/>
                  <a:pt x="-44625" y="300438"/>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rgbClr val="00B050"/>
                </a:solidFill>
              </a:rPr>
              <a:t>       של מי </a:t>
            </a:r>
            <a:r>
              <a:rPr lang="he-IL" sz="2800" b="1" dirty="0"/>
              <a:t>האחריות?</a:t>
            </a:r>
            <a:endParaRPr lang="he-IL" sz="2800" dirty="0"/>
          </a:p>
        </p:txBody>
      </p:sp>
      <p:sp>
        <p:nvSpPr>
          <p:cNvPr id="6" name="תיבת טקסט 5">
            <a:extLst>
              <a:ext uri="{FF2B5EF4-FFF2-40B4-BE49-F238E27FC236}">
                <a16:creationId xmlns:a16="http://schemas.microsoft.com/office/drawing/2014/main" id="{65C55F20-8B3A-4F20-B4A4-0F714090F863}"/>
              </a:ext>
            </a:extLst>
          </p:cNvPr>
          <p:cNvSpPr txBox="1"/>
          <p:nvPr/>
        </p:nvSpPr>
        <p:spPr>
          <a:xfrm>
            <a:off x="1976654" y="2659559"/>
            <a:ext cx="5999451" cy="769441"/>
          </a:xfrm>
          <a:custGeom>
            <a:avLst/>
            <a:gdLst>
              <a:gd name="connsiteX0" fmla="*/ 0 w 5999451"/>
              <a:gd name="connsiteY0" fmla="*/ 0 h 769441"/>
              <a:gd name="connsiteX1" fmla="*/ 5999451 w 5999451"/>
              <a:gd name="connsiteY1" fmla="*/ 0 h 769441"/>
              <a:gd name="connsiteX2" fmla="*/ 5999451 w 5999451"/>
              <a:gd name="connsiteY2" fmla="*/ 769441 h 769441"/>
              <a:gd name="connsiteX3" fmla="*/ 0 w 5999451"/>
              <a:gd name="connsiteY3" fmla="*/ 769441 h 769441"/>
              <a:gd name="connsiteX4" fmla="*/ 0 w 5999451"/>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769441" fill="none" extrusionOk="0">
                <a:moveTo>
                  <a:pt x="0" y="0"/>
                </a:moveTo>
                <a:cubicBezTo>
                  <a:pt x="1109311" y="-33775"/>
                  <a:pt x="4955670" y="138873"/>
                  <a:pt x="5999451" y="0"/>
                </a:cubicBezTo>
                <a:cubicBezTo>
                  <a:pt x="6046676" y="153007"/>
                  <a:pt x="6019925" y="668992"/>
                  <a:pt x="5999451" y="769441"/>
                </a:cubicBezTo>
                <a:cubicBezTo>
                  <a:pt x="4789081" y="632111"/>
                  <a:pt x="2079935" y="631585"/>
                  <a:pt x="0" y="769441"/>
                </a:cubicBezTo>
                <a:cubicBezTo>
                  <a:pt x="32132" y="687016"/>
                  <a:pt x="57538" y="288261"/>
                  <a:pt x="0" y="0"/>
                </a:cubicBezTo>
                <a:close/>
              </a:path>
              <a:path w="5999451" h="769441" stroke="0" extrusionOk="0">
                <a:moveTo>
                  <a:pt x="0" y="0"/>
                </a:moveTo>
                <a:cubicBezTo>
                  <a:pt x="2940672" y="-101487"/>
                  <a:pt x="4721461" y="-162162"/>
                  <a:pt x="5999451" y="0"/>
                </a:cubicBezTo>
                <a:cubicBezTo>
                  <a:pt x="5934282" y="269235"/>
                  <a:pt x="5977257" y="547545"/>
                  <a:pt x="5999451" y="769441"/>
                </a:cubicBezTo>
                <a:cubicBezTo>
                  <a:pt x="3231615" y="819506"/>
                  <a:pt x="983513" y="610992"/>
                  <a:pt x="0" y="769441"/>
                </a:cubicBezTo>
                <a:cubicBezTo>
                  <a:pt x="53957" y="524528"/>
                  <a:pt x="-44625" y="300438"/>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rgbClr val="00B050"/>
                </a:solidFill>
              </a:rPr>
              <a:t>        מי </a:t>
            </a:r>
            <a:r>
              <a:rPr lang="he-IL" sz="2800" b="1" dirty="0"/>
              <a:t>עושה מה?</a:t>
            </a:r>
            <a:endParaRPr lang="he-IL" sz="2800" dirty="0"/>
          </a:p>
        </p:txBody>
      </p:sp>
      <p:sp>
        <p:nvSpPr>
          <p:cNvPr id="7" name="תיבת טקסט 6">
            <a:extLst>
              <a:ext uri="{FF2B5EF4-FFF2-40B4-BE49-F238E27FC236}">
                <a16:creationId xmlns:a16="http://schemas.microsoft.com/office/drawing/2014/main" id="{3E537241-D661-4E22-AB58-6F0E025FB801}"/>
              </a:ext>
            </a:extLst>
          </p:cNvPr>
          <p:cNvSpPr txBox="1"/>
          <p:nvPr/>
        </p:nvSpPr>
        <p:spPr>
          <a:xfrm>
            <a:off x="1976654" y="1522622"/>
            <a:ext cx="5999451" cy="769441"/>
          </a:xfrm>
          <a:custGeom>
            <a:avLst/>
            <a:gdLst>
              <a:gd name="connsiteX0" fmla="*/ 0 w 5999451"/>
              <a:gd name="connsiteY0" fmla="*/ 0 h 769441"/>
              <a:gd name="connsiteX1" fmla="*/ 5999451 w 5999451"/>
              <a:gd name="connsiteY1" fmla="*/ 0 h 769441"/>
              <a:gd name="connsiteX2" fmla="*/ 5999451 w 5999451"/>
              <a:gd name="connsiteY2" fmla="*/ 769441 h 769441"/>
              <a:gd name="connsiteX3" fmla="*/ 0 w 5999451"/>
              <a:gd name="connsiteY3" fmla="*/ 769441 h 769441"/>
              <a:gd name="connsiteX4" fmla="*/ 0 w 5999451"/>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769441" fill="none" extrusionOk="0">
                <a:moveTo>
                  <a:pt x="0" y="0"/>
                </a:moveTo>
                <a:cubicBezTo>
                  <a:pt x="1109311" y="-33775"/>
                  <a:pt x="4955670" y="138873"/>
                  <a:pt x="5999451" y="0"/>
                </a:cubicBezTo>
                <a:cubicBezTo>
                  <a:pt x="6046676" y="153007"/>
                  <a:pt x="6019925" y="668992"/>
                  <a:pt x="5999451" y="769441"/>
                </a:cubicBezTo>
                <a:cubicBezTo>
                  <a:pt x="4789081" y="632111"/>
                  <a:pt x="2079935" y="631585"/>
                  <a:pt x="0" y="769441"/>
                </a:cubicBezTo>
                <a:cubicBezTo>
                  <a:pt x="32132" y="687016"/>
                  <a:pt x="57538" y="288261"/>
                  <a:pt x="0" y="0"/>
                </a:cubicBezTo>
                <a:close/>
              </a:path>
              <a:path w="5999451" h="769441" stroke="0" extrusionOk="0">
                <a:moveTo>
                  <a:pt x="0" y="0"/>
                </a:moveTo>
                <a:cubicBezTo>
                  <a:pt x="2940672" y="-101487"/>
                  <a:pt x="4721461" y="-162162"/>
                  <a:pt x="5999451" y="0"/>
                </a:cubicBezTo>
                <a:cubicBezTo>
                  <a:pt x="5934282" y="269235"/>
                  <a:pt x="5977257" y="547545"/>
                  <a:pt x="5999451" y="769441"/>
                </a:cubicBezTo>
                <a:cubicBezTo>
                  <a:pt x="3231615" y="819506"/>
                  <a:pt x="983513" y="610992"/>
                  <a:pt x="0" y="769441"/>
                </a:cubicBezTo>
                <a:cubicBezTo>
                  <a:pt x="53957" y="524528"/>
                  <a:pt x="-44625" y="300438"/>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rgbClr val="00B050"/>
                </a:solidFill>
              </a:rPr>
              <a:t>        מי </a:t>
            </a:r>
            <a:r>
              <a:rPr lang="he-IL" sz="2800" b="1" dirty="0"/>
              <a:t>השותפים שלנו?</a:t>
            </a:r>
            <a:endParaRPr lang="he-IL" sz="2800" dirty="0"/>
          </a:p>
        </p:txBody>
      </p:sp>
      <p:sp>
        <p:nvSpPr>
          <p:cNvPr id="8" name="תיבת טקסט 7">
            <a:extLst>
              <a:ext uri="{FF2B5EF4-FFF2-40B4-BE49-F238E27FC236}">
                <a16:creationId xmlns:a16="http://schemas.microsoft.com/office/drawing/2014/main" id="{39AD3A23-EC5D-4058-9B58-0A6BDB2186BA}"/>
              </a:ext>
            </a:extLst>
          </p:cNvPr>
          <p:cNvSpPr txBox="1"/>
          <p:nvPr/>
        </p:nvSpPr>
        <p:spPr>
          <a:xfrm>
            <a:off x="1976654" y="3796497"/>
            <a:ext cx="5999451" cy="1200329"/>
          </a:xfrm>
          <a:custGeom>
            <a:avLst/>
            <a:gdLst>
              <a:gd name="connsiteX0" fmla="*/ 0 w 5999451"/>
              <a:gd name="connsiteY0" fmla="*/ 0 h 1200329"/>
              <a:gd name="connsiteX1" fmla="*/ 5999451 w 5999451"/>
              <a:gd name="connsiteY1" fmla="*/ 0 h 1200329"/>
              <a:gd name="connsiteX2" fmla="*/ 5999451 w 5999451"/>
              <a:gd name="connsiteY2" fmla="*/ 1200329 h 1200329"/>
              <a:gd name="connsiteX3" fmla="*/ 0 w 5999451"/>
              <a:gd name="connsiteY3" fmla="*/ 1200329 h 1200329"/>
              <a:gd name="connsiteX4" fmla="*/ 0 w 59994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1200329" fill="none" extrusionOk="0">
                <a:moveTo>
                  <a:pt x="0" y="0"/>
                </a:moveTo>
                <a:cubicBezTo>
                  <a:pt x="1109311" y="-33775"/>
                  <a:pt x="4955670" y="138873"/>
                  <a:pt x="5999451" y="0"/>
                </a:cubicBezTo>
                <a:cubicBezTo>
                  <a:pt x="5977609" y="577811"/>
                  <a:pt x="6065192" y="872673"/>
                  <a:pt x="5999451" y="1200329"/>
                </a:cubicBezTo>
                <a:cubicBezTo>
                  <a:pt x="4789081" y="1062999"/>
                  <a:pt x="2079935" y="1062473"/>
                  <a:pt x="0" y="1200329"/>
                </a:cubicBezTo>
                <a:cubicBezTo>
                  <a:pt x="107761" y="864889"/>
                  <a:pt x="-6773" y="282049"/>
                  <a:pt x="0" y="0"/>
                </a:cubicBezTo>
                <a:close/>
              </a:path>
              <a:path w="5999451" h="1200329" stroke="0" extrusionOk="0">
                <a:moveTo>
                  <a:pt x="0" y="0"/>
                </a:moveTo>
                <a:cubicBezTo>
                  <a:pt x="2940672" y="-101487"/>
                  <a:pt x="4721461" y="-162162"/>
                  <a:pt x="5999451" y="0"/>
                </a:cubicBezTo>
                <a:cubicBezTo>
                  <a:pt x="6015157" y="473017"/>
                  <a:pt x="6099208" y="1034532"/>
                  <a:pt x="5999451" y="1200329"/>
                </a:cubicBezTo>
                <a:cubicBezTo>
                  <a:pt x="3231615" y="1250394"/>
                  <a:pt x="983513" y="1041880"/>
                  <a:pt x="0" y="1200329"/>
                </a:cubicBezTo>
                <a:cubicBezTo>
                  <a:pt x="-80678" y="874721"/>
                  <a:pt x="62635" y="134026"/>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rgbClr val="00B050"/>
                </a:solidFill>
              </a:rPr>
              <a:t>        מי </a:t>
            </a:r>
            <a:r>
              <a:rPr lang="he-IL" sz="2800" b="1" dirty="0"/>
              <a:t>פוגש את הנער/ה  בזמן  </a:t>
            </a:r>
          </a:p>
          <a:p>
            <a:r>
              <a:rPr lang="he-IL" sz="2800" b="1" dirty="0"/>
              <a:t>             אשפוז? </a:t>
            </a:r>
            <a:endParaRPr lang="he-IL" sz="2800" dirty="0"/>
          </a:p>
        </p:txBody>
      </p:sp>
      <p:sp>
        <p:nvSpPr>
          <p:cNvPr id="9" name="תיבת טקסט 8">
            <a:extLst>
              <a:ext uri="{FF2B5EF4-FFF2-40B4-BE49-F238E27FC236}">
                <a16:creationId xmlns:a16="http://schemas.microsoft.com/office/drawing/2014/main" id="{60A22655-830C-4F88-B2E2-2F01F25FEE4D}"/>
              </a:ext>
            </a:extLst>
          </p:cNvPr>
          <p:cNvSpPr txBox="1"/>
          <p:nvPr/>
        </p:nvSpPr>
        <p:spPr>
          <a:xfrm>
            <a:off x="1936714" y="4933435"/>
            <a:ext cx="5999451" cy="1200329"/>
          </a:xfrm>
          <a:custGeom>
            <a:avLst/>
            <a:gdLst>
              <a:gd name="connsiteX0" fmla="*/ 0 w 5999451"/>
              <a:gd name="connsiteY0" fmla="*/ 0 h 1200329"/>
              <a:gd name="connsiteX1" fmla="*/ 5999451 w 5999451"/>
              <a:gd name="connsiteY1" fmla="*/ 0 h 1200329"/>
              <a:gd name="connsiteX2" fmla="*/ 5999451 w 5999451"/>
              <a:gd name="connsiteY2" fmla="*/ 1200329 h 1200329"/>
              <a:gd name="connsiteX3" fmla="*/ 0 w 5999451"/>
              <a:gd name="connsiteY3" fmla="*/ 1200329 h 1200329"/>
              <a:gd name="connsiteX4" fmla="*/ 0 w 59994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451" h="1200329" fill="none" extrusionOk="0">
                <a:moveTo>
                  <a:pt x="0" y="0"/>
                </a:moveTo>
                <a:cubicBezTo>
                  <a:pt x="1109311" y="-33775"/>
                  <a:pt x="4955670" y="138873"/>
                  <a:pt x="5999451" y="0"/>
                </a:cubicBezTo>
                <a:cubicBezTo>
                  <a:pt x="5977609" y="577811"/>
                  <a:pt x="6065192" y="872673"/>
                  <a:pt x="5999451" y="1200329"/>
                </a:cubicBezTo>
                <a:cubicBezTo>
                  <a:pt x="4789081" y="1062999"/>
                  <a:pt x="2079935" y="1062473"/>
                  <a:pt x="0" y="1200329"/>
                </a:cubicBezTo>
                <a:cubicBezTo>
                  <a:pt x="107761" y="864889"/>
                  <a:pt x="-6773" y="282049"/>
                  <a:pt x="0" y="0"/>
                </a:cubicBezTo>
                <a:close/>
              </a:path>
              <a:path w="5999451" h="1200329" stroke="0" extrusionOk="0">
                <a:moveTo>
                  <a:pt x="0" y="0"/>
                </a:moveTo>
                <a:cubicBezTo>
                  <a:pt x="2940672" y="-101487"/>
                  <a:pt x="4721461" y="-162162"/>
                  <a:pt x="5999451" y="0"/>
                </a:cubicBezTo>
                <a:cubicBezTo>
                  <a:pt x="6015157" y="473017"/>
                  <a:pt x="6099208" y="1034532"/>
                  <a:pt x="5999451" y="1200329"/>
                </a:cubicBezTo>
                <a:cubicBezTo>
                  <a:pt x="3231615" y="1250394"/>
                  <a:pt x="983513" y="1041880"/>
                  <a:pt x="0" y="1200329"/>
                </a:cubicBezTo>
                <a:cubicBezTo>
                  <a:pt x="-80678" y="874721"/>
                  <a:pt x="62635" y="134026"/>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1">
            <a:spAutoFit/>
          </a:bodyPr>
          <a:lstStyle/>
          <a:p>
            <a:r>
              <a:rPr lang="he-IL" sz="4400" b="1" dirty="0">
                <a:solidFill>
                  <a:srgbClr val="00B050"/>
                </a:solidFill>
              </a:rPr>
              <a:t>       עם מי </a:t>
            </a:r>
            <a:r>
              <a:rPr lang="he-IL" sz="2800" b="1" dirty="0"/>
              <a:t>אנחנו יכולים ליצור    </a:t>
            </a:r>
          </a:p>
          <a:p>
            <a:r>
              <a:rPr lang="he-IL" sz="2800" b="1" dirty="0"/>
              <a:t>           קשר כשהנער/ה מאושפזים?</a:t>
            </a:r>
            <a:endParaRPr lang="he-IL" sz="2800" dirty="0"/>
          </a:p>
        </p:txBody>
      </p:sp>
      <p:sp>
        <p:nvSpPr>
          <p:cNvPr id="10" name="לחצן פעולה: חזרה 9">
            <a:hlinkClick r:id="rId3" action="ppaction://hlinksldjump" highlightClick="1"/>
            <a:extLst>
              <a:ext uri="{FF2B5EF4-FFF2-40B4-BE49-F238E27FC236}">
                <a16:creationId xmlns:a16="http://schemas.microsoft.com/office/drawing/2014/main" id="{D3234156-AC38-453D-BB44-4965364CDBC1}"/>
              </a:ext>
            </a:extLst>
          </p:cNvPr>
          <p:cNvSpPr/>
          <p:nvPr/>
        </p:nvSpPr>
        <p:spPr>
          <a:xfrm>
            <a:off x="190500" y="200025"/>
            <a:ext cx="742951" cy="76944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1720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CD407CC-B0AC-06A6-3150-70F853F466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L"/>
          </a:p>
        </p:txBody>
      </p:sp>
      <p:sp>
        <p:nvSpPr>
          <p:cNvPr id="5" name="Rectangle 3">
            <a:extLst>
              <a:ext uri="{FF2B5EF4-FFF2-40B4-BE49-F238E27FC236}">
                <a16:creationId xmlns:a16="http://schemas.microsoft.com/office/drawing/2014/main" id="{85FA1875-9ECA-0009-1461-CA85862212F0}"/>
              </a:ext>
            </a:extLst>
          </p:cNvPr>
          <p:cNvSpPr>
            <a:spLocks noChangeArrowheads="1"/>
          </p:cNvSpPr>
          <p:nvPr/>
        </p:nvSpPr>
        <p:spPr bwMode="auto">
          <a:xfrm>
            <a:off x="7452437" y="974134"/>
            <a:ext cx="3825163" cy="445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50000"/>
              </a:lnSpc>
              <a:spcBef>
                <a:spcPct val="0"/>
              </a:spcBef>
              <a:spcAft>
                <a:spcPct val="0"/>
              </a:spcAft>
              <a:buClrTx/>
              <a:buSzTx/>
              <a:buFontTx/>
              <a:buNone/>
              <a:tabLst/>
            </a:pPr>
            <a:r>
              <a:rPr kumimoji="0" lang="en-IL" altLang="en-IL" sz="1800" b="0" i="0" u="none" strike="noStrike" cap="none" normalizeH="0" baseline="0" dirty="0">
                <a:ln>
                  <a:noFill/>
                </a:ln>
                <a:solidFill>
                  <a:schemeClr val="tx1"/>
                </a:solidFill>
                <a:effectLst/>
                <a:latin typeface="Arial" panose="020B0604020202020204" pitchFamily="34" charset="0"/>
              </a:rPr>
              <a:t>1 </a:t>
            </a:r>
            <a:r>
              <a:rPr kumimoji="0" lang="he-IL" altLang="en-IL" sz="1800" b="0" i="0" u="none" strike="noStrike" cap="none" normalizeH="0" baseline="0" dirty="0">
                <a:ln>
                  <a:noFill/>
                </a:ln>
                <a:solidFill>
                  <a:schemeClr val="tx1"/>
                </a:solidFill>
                <a:effectLst/>
                <a:latin typeface="Arial" panose="020B0604020202020204" pitchFamily="34" charset="0"/>
              </a:rPr>
              <a:t>. </a:t>
            </a:r>
            <a:r>
              <a:rPr kumimoji="0" lang="he-IL" altLang="en-IL"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ביחרו</a:t>
            </a:r>
            <a:r>
              <a:rPr kumimoji="0" lang="he-IL" altLang="en-I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5-8 תחומים מרכזיים בחייכם שבהם בא לידי ביטוי הדימוי העצמי שלכם (ניתן להשתמש בדוגמאות).</a:t>
            </a:r>
          </a:p>
          <a:p>
            <a:pPr marL="0" marR="0" lvl="0" indent="0" algn="r" defTabSz="914400" eaLnBrk="0" fontAlgn="base" latinLnBrk="0" hangingPunct="0">
              <a:lnSpc>
                <a:spcPct val="150000"/>
              </a:lnSpc>
              <a:spcBef>
                <a:spcPct val="0"/>
              </a:spcBef>
              <a:spcAft>
                <a:spcPct val="0"/>
              </a:spcAft>
              <a:buClrTx/>
              <a:buSzTx/>
              <a:buFontTx/>
              <a:buNone/>
              <a:tabLst/>
            </a:pPr>
            <a:r>
              <a:rPr kumimoji="0" lang="he-IL" altLang="en-IL"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2 .ציירו עוגה של התחומים בהתאם למשקל שכל תחום מקבל מבחינת הזמן, הפוקוס, האנרגיה שמשקיעים</a:t>
            </a:r>
            <a:r>
              <a:rPr kumimoji="0" lang="en-IL" altLang="en-IL" sz="2400" b="0" i="0" u="none" strike="noStrike" cap="none" normalizeH="0" baseline="0" dirty="0">
                <a:ln>
                  <a:noFill/>
                </a:ln>
                <a:solidFill>
                  <a:schemeClr val="tx1"/>
                </a:solidFill>
                <a:effectLst/>
                <a:latin typeface="Arial" panose="020B0604020202020204" pitchFamily="34" charset="0"/>
              </a:rPr>
              <a:t>.</a:t>
            </a:r>
          </a:p>
        </p:txBody>
      </p:sp>
      <p:graphicFrame>
        <p:nvGraphicFramePr>
          <p:cNvPr id="10" name="Chart 9">
            <a:extLst>
              <a:ext uri="{FF2B5EF4-FFF2-40B4-BE49-F238E27FC236}">
                <a16:creationId xmlns:a16="http://schemas.microsoft.com/office/drawing/2014/main" id="{A3833467-7AC2-BCAA-79C1-CE4202A5D226}"/>
              </a:ext>
            </a:extLst>
          </p:cNvPr>
          <p:cNvGraphicFramePr/>
          <p:nvPr>
            <p:extLst>
              <p:ext uri="{D42A27DB-BD31-4B8C-83A1-F6EECF244321}">
                <p14:modId xmlns:p14="http://schemas.microsoft.com/office/powerpoint/2010/main" val="673047273"/>
              </p:ext>
            </p:extLst>
          </p:nvPr>
        </p:nvGraphicFramePr>
        <p:xfrm>
          <a:off x="51111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5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60D005-2566-49BD-B35C-BC455994A504}"/>
              </a:ext>
            </a:extLst>
          </p:cNvPr>
          <p:cNvSpPr>
            <a:spLocks noGrp="1"/>
          </p:cNvSpPr>
          <p:nvPr>
            <p:ph type="title"/>
          </p:nvPr>
        </p:nvSpPr>
        <p:spPr>
          <a:xfrm>
            <a:off x="5076824" y="1"/>
            <a:ext cx="7115176" cy="1690688"/>
          </a:xfrm>
          <a:solidFill>
            <a:srgbClr val="002060"/>
          </a:solidFill>
        </p:spPr>
        <p:txBody>
          <a:bodyPr/>
          <a:lstStyle/>
          <a:p>
            <a:pPr algn="ctr"/>
            <a:r>
              <a:rPr lang="he-IL" dirty="0">
                <a:solidFill>
                  <a:schemeClr val="bg1"/>
                </a:solidFill>
              </a:rPr>
              <a:t>רגע עם עצמנו....</a:t>
            </a:r>
          </a:p>
        </p:txBody>
      </p:sp>
      <p:pic>
        <p:nvPicPr>
          <p:cNvPr id="4" name="מציין מיקום תוכן 3">
            <a:extLst>
              <a:ext uri="{FF2B5EF4-FFF2-40B4-BE49-F238E27FC236}">
                <a16:creationId xmlns:a16="http://schemas.microsoft.com/office/drawing/2014/main" id="{99577D25-0F12-49F8-8C38-6F239E75AFAA}"/>
              </a:ext>
            </a:extLst>
          </p:cNvPr>
          <p:cNvPicPr>
            <a:picLocks noGrp="1" noChangeAspect="1"/>
          </p:cNvPicPr>
          <p:nvPr>
            <p:ph idx="1"/>
          </p:nvPr>
        </p:nvPicPr>
        <p:blipFill>
          <a:blip r:embed="rId2"/>
          <a:stretch>
            <a:fillRect/>
          </a:stretch>
        </p:blipFill>
        <p:spPr>
          <a:xfrm>
            <a:off x="-1" y="0"/>
            <a:ext cx="5076825" cy="6858000"/>
          </a:xfrm>
          <a:prstGeom prst="rect">
            <a:avLst/>
          </a:prstGeom>
        </p:spPr>
      </p:pic>
      <p:sp>
        <p:nvSpPr>
          <p:cNvPr id="5" name="תיבת טקסט 4">
            <a:extLst>
              <a:ext uri="{FF2B5EF4-FFF2-40B4-BE49-F238E27FC236}">
                <a16:creationId xmlns:a16="http://schemas.microsoft.com/office/drawing/2014/main" id="{B8744DF3-33C7-4CDF-82E3-F84B3446B9BA}"/>
              </a:ext>
            </a:extLst>
          </p:cNvPr>
          <p:cNvSpPr txBox="1"/>
          <p:nvPr/>
        </p:nvSpPr>
        <p:spPr>
          <a:xfrm>
            <a:off x="5424487" y="2047875"/>
            <a:ext cx="6419850" cy="3046988"/>
          </a:xfrm>
          <a:prstGeom prst="rect">
            <a:avLst/>
          </a:prstGeom>
          <a:noFill/>
        </p:spPr>
        <p:txBody>
          <a:bodyPr wrap="square" rtlCol="1">
            <a:spAutoFit/>
          </a:bodyPr>
          <a:lstStyle/>
          <a:p>
            <a:r>
              <a:rPr lang="he-IL" sz="2400" dirty="0"/>
              <a:t>אנו מזמינים אתכן/ם לקחת את שלוש הדקות הבאות לרגע עם עצמכן/ם, לקחת עט ונייר ולהעלות על הכתב תחושות, רגשות, מחשבות ושאלות.</a:t>
            </a:r>
          </a:p>
          <a:p>
            <a:endParaRPr lang="he-IL" sz="2400" dirty="0"/>
          </a:p>
          <a:p>
            <a:r>
              <a:rPr lang="he-IL" sz="2400" dirty="0"/>
              <a:t>הזכרו במשפט או רעיון שהובע בהרצאה ונגע בכן/ם..</a:t>
            </a:r>
          </a:p>
          <a:p>
            <a:endParaRPr lang="he-IL" sz="2400" dirty="0"/>
          </a:p>
          <a:p>
            <a:endParaRPr lang="he-IL" sz="2400" dirty="0"/>
          </a:p>
          <a:p>
            <a:r>
              <a:rPr lang="he-IL" sz="2400" dirty="0"/>
              <a:t> למי שמתאים, </a:t>
            </a:r>
            <a:r>
              <a:rPr lang="he-IL" sz="2400" dirty="0" err="1"/>
              <a:t>מוזמנ</a:t>
            </a:r>
            <a:r>
              <a:rPr lang="he-IL" sz="2400" dirty="0"/>
              <a:t>/ת לשתף....</a:t>
            </a:r>
          </a:p>
        </p:txBody>
      </p:sp>
    </p:spTree>
    <p:extLst>
      <p:ext uri="{BB962C8B-B14F-4D97-AF65-F5344CB8AC3E}">
        <p14:creationId xmlns:p14="http://schemas.microsoft.com/office/powerpoint/2010/main" val="326937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310948-20F2-4444-AAE5-870C69E61147}"/>
              </a:ext>
            </a:extLst>
          </p:cNvPr>
          <p:cNvSpPr>
            <a:spLocks noGrp="1"/>
          </p:cNvSpPr>
          <p:nvPr>
            <p:ph type="title"/>
          </p:nvPr>
        </p:nvSpPr>
        <p:spPr>
          <a:xfrm>
            <a:off x="628649" y="1477688"/>
            <a:ext cx="10515600" cy="1325563"/>
          </a:xfrm>
        </p:spPr>
        <p:txBody>
          <a:bodyPr/>
          <a:lstStyle/>
          <a:p>
            <a:pPr algn="ctr"/>
            <a:r>
              <a:rPr lang="he-IL" dirty="0"/>
              <a:t>מנעד הפעולות החינוכיות</a:t>
            </a:r>
          </a:p>
        </p:txBody>
      </p:sp>
      <p:cxnSp>
        <p:nvCxnSpPr>
          <p:cNvPr id="7" name="מחבר ישר 6">
            <a:extLst>
              <a:ext uri="{FF2B5EF4-FFF2-40B4-BE49-F238E27FC236}">
                <a16:creationId xmlns:a16="http://schemas.microsoft.com/office/drawing/2014/main" id="{53BCD265-88D3-4F31-845A-594016FE7688}"/>
              </a:ext>
            </a:extLst>
          </p:cNvPr>
          <p:cNvCxnSpPr>
            <a:cxnSpLocks/>
          </p:cNvCxnSpPr>
          <p:nvPr/>
        </p:nvCxnSpPr>
        <p:spPr>
          <a:xfrm>
            <a:off x="504825" y="4105275"/>
            <a:ext cx="1084897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84DEDBC1-9B4C-4250-8F29-654DA53379B3}"/>
              </a:ext>
            </a:extLst>
          </p:cNvPr>
          <p:cNvSpPr txBox="1"/>
          <p:nvPr/>
        </p:nvSpPr>
        <p:spPr>
          <a:xfrm>
            <a:off x="9096374" y="4391025"/>
            <a:ext cx="2047875" cy="830997"/>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r>
              <a:rPr lang="he-IL" sz="2400" b="1" dirty="0">
                <a:solidFill>
                  <a:schemeClr val="bg1"/>
                </a:solidFill>
              </a:rPr>
              <a:t>איתור</a:t>
            </a:r>
          </a:p>
          <a:p>
            <a:pPr algn="ctr"/>
            <a:r>
              <a:rPr lang="he-IL" sz="2400" b="1" dirty="0">
                <a:solidFill>
                  <a:schemeClr val="bg1"/>
                </a:solidFill>
              </a:rPr>
              <a:t> וזיהוי</a:t>
            </a:r>
          </a:p>
        </p:txBody>
      </p:sp>
      <p:sp>
        <p:nvSpPr>
          <p:cNvPr id="10" name="אליפסה 9">
            <a:extLst>
              <a:ext uri="{FF2B5EF4-FFF2-40B4-BE49-F238E27FC236}">
                <a16:creationId xmlns:a16="http://schemas.microsoft.com/office/drawing/2014/main" id="{6037046E-B007-49FA-9902-453B960FA509}"/>
              </a:ext>
            </a:extLst>
          </p:cNvPr>
          <p:cNvSpPr/>
          <p:nvPr/>
        </p:nvSpPr>
        <p:spPr>
          <a:xfrm>
            <a:off x="9677400" y="3667125"/>
            <a:ext cx="885825" cy="647700"/>
          </a:xfrm>
          <a:prstGeom prst="ellipse">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גרפיקה 11" descr="עין עם מילוי מלא">
            <a:extLst>
              <a:ext uri="{FF2B5EF4-FFF2-40B4-BE49-F238E27FC236}">
                <a16:creationId xmlns:a16="http://schemas.microsoft.com/office/drawing/2014/main" id="{9AF6883B-47A3-4361-9031-DA2E5CFBBBA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844086" y="3743325"/>
            <a:ext cx="571500" cy="571500"/>
          </a:xfrm>
          <a:prstGeom prst="rect">
            <a:avLst/>
          </a:prstGeom>
        </p:spPr>
      </p:pic>
      <p:sp>
        <p:nvSpPr>
          <p:cNvPr id="13" name="תיבת טקסט 12">
            <a:extLst>
              <a:ext uri="{FF2B5EF4-FFF2-40B4-BE49-F238E27FC236}">
                <a16:creationId xmlns:a16="http://schemas.microsoft.com/office/drawing/2014/main" id="{FE27782B-CFBF-40F2-B046-B04214A5AC8D}"/>
              </a:ext>
            </a:extLst>
          </p:cNvPr>
          <p:cNvSpPr txBox="1"/>
          <p:nvPr/>
        </p:nvSpPr>
        <p:spPr>
          <a:xfrm>
            <a:off x="6417466" y="4391025"/>
            <a:ext cx="2047875" cy="1200329"/>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r>
              <a:rPr lang="he-IL" sz="2400" b="1" dirty="0">
                <a:solidFill>
                  <a:schemeClr val="bg1"/>
                </a:solidFill>
              </a:rPr>
              <a:t>תוכנית מניעה ראשונית (אוניברסלית)</a:t>
            </a:r>
          </a:p>
        </p:txBody>
      </p:sp>
      <p:sp>
        <p:nvSpPr>
          <p:cNvPr id="14" name="אליפסה 13">
            <a:extLst>
              <a:ext uri="{FF2B5EF4-FFF2-40B4-BE49-F238E27FC236}">
                <a16:creationId xmlns:a16="http://schemas.microsoft.com/office/drawing/2014/main" id="{638DE27D-D7AC-4CA6-81BC-012F8EC853CC}"/>
              </a:ext>
            </a:extLst>
          </p:cNvPr>
          <p:cNvSpPr/>
          <p:nvPr/>
        </p:nvSpPr>
        <p:spPr>
          <a:xfrm>
            <a:off x="9667875" y="3667125"/>
            <a:ext cx="885825" cy="647700"/>
          </a:xfrm>
          <a:prstGeom prst="ellipse">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גרפיקה 14" descr="עין עם מילוי מלא">
            <a:extLst>
              <a:ext uri="{FF2B5EF4-FFF2-40B4-BE49-F238E27FC236}">
                <a16:creationId xmlns:a16="http://schemas.microsoft.com/office/drawing/2014/main" id="{6FAEF873-7F34-4A8B-B9A7-83E7777C992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834561" y="3743325"/>
            <a:ext cx="571500" cy="571500"/>
          </a:xfrm>
          <a:prstGeom prst="rect">
            <a:avLst/>
          </a:prstGeom>
        </p:spPr>
      </p:pic>
      <p:sp>
        <p:nvSpPr>
          <p:cNvPr id="16" name="אליפסה 15">
            <a:extLst>
              <a:ext uri="{FF2B5EF4-FFF2-40B4-BE49-F238E27FC236}">
                <a16:creationId xmlns:a16="http://schemas.microsoft.com/office/drawing/2014/main" id="{4637B0CA-E1C3-4BFB-84B0-A5A389E2F9BE}"/>
              </a:ext>
            </a:extLst>
          </p:cNvPr>
          <p:cNvSpPr/>
          <p:nvPr/>
        </p:nvSpPr>
        <p:spPr>
          <a:xfrm>
            <a:off x="6953248" y="3705225"/>
            <a:ext cx="885825" cy="647700"/>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גרפיקה 18" descr="קבוצת אנשים עם מילוי מלא">
            <a:extLst>
              <a:ext uri="{FF2B5EF4-FFF2-40B4-BE49-F238E27FC236}">
                <a16:creationId xmlns:a16="http://schemas.microsoft.com/office/drawing/2014/main" id="{6F323F01-4D38-4645-A4BA-81B3F8648A0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34209" y="3700462"/>
            <a:ext cx="614363" cy="614363"/>
          </a:xfrm>
          <a:prstGeom prst="rect">
            <a:avLst/>
          </a:prstGeom>
        </p:spPr>
      </p:pic>
      <p:sp>
        <p:nvSpPr>
          <p:cNvPr id="20" name="תיבת טקסט 19">
            <a:extLst>
              <a:ext uri="{FF2B5EF4-FFF2-40B4-BE49-F238E27FC236}">
                <a16:creationId xmlns:a16="http://schemas.microsoft.com/office/drawing/2014/main" id="{CE7DAD32-E4BE-40E5-99B2-C3ACB30C2C28}"/>
              </a:ext>
            </a:extLst>
          </p:cNvPr>
          <p:cNvSpPr txBox="1"/>
          <p:nvPr/>
        </p:nvSpPr>
        <p:spPr>
          <a:xfrm>
            <a:off x="3738558" y="4391025"/>
            <a:ext cx="2047875" cy="830997"/>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r>
              <a:rPr lang="he-IL" sz="2400" b="1" dirty="0">
                <a:solidFill>
                  <a:schemeClr val="bg1"/>
                </a:solidFill>
              </a:rPr>
              <a:t>תוכנית מניעה סלקטיבית</a:t>
            </a:r>
          </a:p>
        </p:txBody>
      </p:sp>
      <p:sp>
        <p:nvSpPr>
          <p:cNvPr id="21" name="אליפסה 20">
            <a:extLst>
              <a:ext uri="{FF2B5EF4-FFF2-40B4-BE49-F238E27FC236}">
                <a16:creationId xmlns:a16="http://schemas.microsoft.com/office/drawing/2014/main" id="{21B9A7D8-CEA8-4C54-B648-F8EEB6266875}"/>
              </a:ext>
            </a:extLst>
          </p:cNvPr>
          <p:cNvSpPr/>
          <p:nvPr/>
        </p:nvSpPr>
        <p:spPr>
          <a:xfrm>
            <a:off x="4319582" y="3705225"/>
            <a:ext cx="885825" cy="647700"/>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3" name="גרפיקה 22" descr="קבוצת נשים עם מילוי מלא">
            <a:extLst>
              <a:ext uri="{FF2B5EF4-FFF2-40B4-BE49-F238E27FC236}">
                <a16:creationId xmlns:a16="http://schemas.microsoft.com/office/drawing/2014/main" id="{7537A8C9-F583-45F2-A7D9-A30028CF967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500558" y="3743325"/>
            <a:ext cx="533400" cy="533400"/>
          </a:xfrm>
          <a:prstGeom prst="rect">
            <a:avLst/>
          </a:prstGeom>
        </p:spPr>
      </p:pic>
      <p:sp>
        <p:nvSpPr>
          <p:cNvPr id="24" name="תיבת טקסט 23">
            <a:extLst>
              <a:ext uri="{FF2B5EF4-FFF2-40B4-BE49-F238E27FC236}">
                <a16:creationId xmlns:a16="http://schemas.microsoft.com/office/drawing/2014/main" id="{C2B92200-D531-4CE6-9175-F687315F5D4B}"/>
              </a:ext>
            </a:extLst>
          </p:cNvPr>
          <p:cNvSpPr txBox="1"/>
          <p:nvPr/>
        </p:nvSpPr>
        <p:spPr>
          <a:xfrm>
            <a:off x="1047751" y="4314825"/>
            <a:ext cx="2047875" cy="1200329"/>
          </a:xfrm>
          <a:prstGeom prst="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r>
              <a:rPr lang="he-IL" sz="2400" b="1" dirty="0">
                <a:solidFill>
                  <a:schemeClr val="bg1"/>
                </a:solidFill>
              </a:rPr>
              <a:t>התערבות במקרה של הפרעת אכילה</a:t>
            </a:r>
          </a:p>
        </p:txBody>
      </p:sp>
      <p:sp>
        <p:nvSpPr>
          <p:cNvPr id="25" name="אליפסה 24">
            <a:extLst>
              <a:ext uri="{FF2B5EF4-FFF2-40B4-BE49-F238E27FC236}">
                <a16:creationId xmlns:a16="http://schemas.microsoft.com/office/drawing/2014/main" id="{0224EF99-AD78-4B32-93C6-923EF1E44C74}"/>
              </a:ext>
            </a:extLst>
          </p:cNvPr>
          <p:cNvSpPr/>
          <p:nvPr/>
        </p:nvSpPr>
        <p:spPr>
          <a:xfrm>
            <a:off x="1585903" y="3629025"/>
            <a:ext cx="885825" cy="647700"/>
          </a:xfrm>
          <a:prstGeom prst="ellips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גרפיקה 27" descr="חדר ישיבות עם מילוי מלא">
            <a:extLst>
              <a:ext uri="{FF2B5EF4-FFF2-40B4-BE49-F238E27FC236}">
                <a16:creationId xmlns:a16="http://schemas.microsoft.com/office/drawing/2014/main" id="{ED622CB1-BDB1-4181-B6EC-B6915CED580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704964" y="3648074"/>
            <a:ext cx="647701" cy="647701"/>
          </a:xfrm>
          <a:prstGeom prst="rect">
            <a:avLst/>
          </a:prstGeom>
        </p:spPr>
      </p:pic>
      <p:grpSp>
        <p:nvGrpSpPr>
          <p:cNvPr id="29" name="קבוצה 28">
            <a:extLst>
              <a:ext uri="{FF2B5EF4-FFF2-40B4-BE49-F238E27FC236}">
                <a16:creationId xmlns:a16="http://schemas.microsoft.com/office/drawing/2014/main" id="{69000DFA-D3F6-4622-9BAC-C3B53452E2CD}"/>
              </a:ext>
            </a:extLst>
          </p:cNvPr>
          <p:cNvGrpSpPr/>
          <p:nvPr/>
        </p:nvGrpSpPr>
        <p:grpSpPr>
          <a:xfrm>
            <a:off x="504825" y="207487"/>
            <a:ext cx="2982080" cy="782319"/>
            <a:chOff x="3863753" y="1907467"/>
            <a:chExt cx="4752975" cy="1765423"/>
          </a:xfrm>
        </p:grpSpPr>
        <p:pic>
          <p:nvPicPr>
            <p:cNvPr id="30" name="Picture 6">
              <a:extLst>
                <a:ext uri="{FF2B5EF4-FFF2-40B4-BE49-F238E27FC236}">
                  <a16:creationId xmlns:a16="http://schemas.microsoft.com/office/drawing/2014/main" id="{EE5F0E0E-2C2D-4C48-88ED-4C63CD0BB609}"/>
                </a:ext>
              </a:extLst>
            </p:cNvPr>
            <p:cNvPicPr/>
            <p:nvPr/>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31" name="Graphic 7">
              <a:extLst>
                <a:ext uri="{FF2B5EF4-FFF2-40B4-BE49-F238E27FC236}">
                  <a16:creationId xmlns:a16="http://schemas.microsoft.com/office/drawing/2014/main" id="{185F128D-D94B-4DB1-8755-713BCBE6AE66}"/>
                </a:ext>
              </a:extLst>
            </p:cNvPr>
            <p:cNvPicPr>
              <a:picLocks noChangeAspect="1"/>
            </p:cNvPicPr>
            <p:nvPr/>
          </p:nvPicPr>
          <p:blipFill rotWithShape="1">
            <a:blip r:embed="rId11">
              <a:extLst>
                <a:ext uri="{96DAC541-7B7A-43D3-8B79-37D633B846F1}">
                  <asvg:svgBlip xmlns:asvg="http://schemas.microsoft.com/office/drawing/2016/SVG/main" xmlns="" r:embed="rId12"/>
                </a:ext>
              </a:extLst>
            </a:blip>
            <a:srcRect t="-11705" b="100000"/>
            <a:stretch/>
          </p:blipFill>
          <p:spPr>
            <a:xfrm>
              <a:off x="3939951" y="3524435"/>
              <a:ext cx="4676777" cy="148455"/>
            </a:xfrm>
            <a:prstGeom prst="rect">
              <a:avLst/>
            </a:prstGeom>
          </p:spPr>
        </p:pic>
      </p:grpSp>
      <p:pic>
        <p:nvPicPr>
          <p:cNvPr id="32" name="תמונה 3">
            <a:extLst>
              <a:ext uri="{FF2B5EF4-FFF2-40B4-BE49-F238E27FC236}">
                <a16:creationId xmlns:a16="http://schemas.microsoft.com/office/drawing/2014/main" id="{6723D865-7466-4EEC-BFB8-380C377ECBE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06061" y="178302"/>
            <a:ext cx="677192" cy="7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7">
            <a:extLst>
              <a:ext uri="{FF2B5EF4-FFF2-40B4-BE49-F238E27FC236}">
                <a16:creationId xmlns:a16="http://schemas.microsoft.com/office/drawing/2014/main" id="{DB3EAF09-09BE-4A47-8626-E1581D31F4D4}"/>
              </a:ext>
            </a:extLst>
          </p:cNvPr>
          <p:cNvSpPr txBox="1">
            <a:spLocks noChangeArrowheads="1"/>
          </p:cNvSpPr>
          <p:nvPr/>
        </p:nvSpPr>
        <p:spPr bwMode="auto">
          <a:xfrm>
            <a:off x="8952544" y="905651"/>
            <a:ext cx="3384225" cy="430887"/>
          </a:xfrm>
          <a:prstGeom prst="rect">
            <a:avLst/>
          </a:prstGeom>
          <a:noFill/>
          <a:ln>
            <a:noFill/>
          </a:ln>
        </p:spPr>
        <p:txBody>
          <a:bodyPr wrap="square">
            <a:spAutoFit/>
          </a:bodyPr>
          <a:lstStyle>
            <a:lvl1pPr>
              <a:defRPr>
                <a:solidFill>
                  <a:schemeClr val="tx1"/>
                </a:solidFill>
                <a:latin typeface="Rockwell" panose="02060603020205020403" pitchFamily="18" charset="0"/>
                <a:cs typeface="David" panose="020E0502060401010101" pitchFamily="34" charset="-79"/>
              </a:defRPr>
            </a:lvl1pPr>
            <a:lvl2pPr marL="742950" indent="-285750">
              <a:defRPr>
                <a:solidFill>
                  <a:schemeClr val="tx1"/>
                </a:solidFill>
                <a:latin typeface="Rockwell" panose="02060603020205020403" pitchFamily="18" charset="0"/>
                <a:cs typeface="David" panose="020E0502060401010101" pitchFamily="34" charset="-79"/>
              </a:defRPr>
            </a:lvl2pPr>
            <a:lvl3pPr marL="1143000" indent="-228600">
              <a:defRPr>
                <a:solidFill>
                  <a:schemeClr val="tx1"/>
                </a:solidFill>
                <a:latin typeface="Rockwell" panose="02060603020205020403" pitchFamily="18" charset="0"/>
                <a:cs typeface="David" panose="020E0502060401010101" pitchFamily="34" charset="-79"/>
              </a:defRPr>
            </a:lvl3pPr>
            <a:lvl4pPr marL="1600200" indent="-228600">
              <a:defRPr>
                <a:solidFill>
                  <a:schemeClr val="tx1"/>
                </a:solidFill>
                <a:latin typeface="Rockwell" panose="02060603020205020403" pitchFamily="18" charset="0"/>
                <a:cs typeface="David" panose="020E0502060401010101" pitchFamily="34" charset="-79"/>
              </a:defRPr>
            </a:lvl4pPr>
            <a:lvl5pPr marL="2057400" indent="-228600">
              <a:defRPr>
                <a:solidFill>
                  <a:schemeClr val="tx1"/>
                </a:solidFill>
                <a:latin typeface="Rockwell" panose="02060603020205020403" pitchFamily="18" charset="0"/>
                <a:cs typeface="David" panose="020E0502060401010101" pitchFamily="34" charset="-79"/>
              </a:defRPr>
            </a:lvl5pPr>
            <a:lvl6pPr marL="25146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6pPr>
            <a:lvl7pPr marL="29718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7pPr>
            <a:lvl8pPr marL="34290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8pPr>
            <a:lvl9pPr marL="38862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9pPr>
          </a:lstStyle>
          <a:p>
            <a:pPr algn="ctr" rtl="0">
              <a:defRPr/>
            </a:pPr>
            <a:r>
              <a:rPr lang="he-IL" altLang="he-IL" sz="1000" b="1" dirty="0">
                <a:latin typeface="Arimo" panose="020B0604020202020204" pitchFamily="34" charset="0"/>
                <a:ea typeface="Arimo" panose="020B0604020202020204" pitchFamily="34" charset="0"/>
                <a:cs typeface="Assistant" panose="00000500000000000000"/>
              </a:rPr>
              <a:t>משרד</a:t>
            </a:r>
            <a:r>
              <a:rPr lang="he-IL" altLang="he-IL" sz="1100" b="1" dirty="0">
                <a:latin typeface="Arimo" panose="020B0604020202020204" pitchFamily="34" charset="0"/>
                <a:ea typeface="Arimo" panose="020B0604020202020204" pitchFamily="34" charset="0"/>
                <a:cs typeface="Assistant" panose="00000500000000000000"/>
              </a:rPr>
              <a:t> </a:t>
            </a:r>
            <a:r>
              <a:rPr lang="he-IL" altLang="he-IL" sz="1050" b="1" dirty="0">
                <a:latin typeface="Arimo" panose="020B0604020202020204" pitchFamily="34" charset="0"/>
                <a:ea typeface="Arimo" panose="020B0604020202020204" pitchFamily="34" charset="0"/>
                <a:cs typeface="Assistant" panose="00000500000000000000"/>
              </a:rPr>
              <a:t>החינוך </a:t>
            </a:r>
          </a:p>
          <a:p>
            <a:pPr algn="ctr" rtl="0">
              <a:defRPr/>
            </a:pPr>
            <a:r>
              <a:rPr lang="he-IL" altLang="he-IL" sz="1050" b="1" dirty="0">
                <a:latin typeface="Arimo" panose="020B0604020202020204" pitchFamily="34" charset="0"/>
                <a:ea typeface="Arimo" panose="020B0604020202020204" pitchFamily="34" charset="0"/>
                <a:cs typeface="Assistant" panose="00000500000000000000"/>
              </a:rPr>
              <a:t>השירות הפסיכולוגי ייעוצי</a:t>
            </a:r>
            <a:r>
              <a:rPr lang="en-US" altLang="he-IL" sz="1100" b="1" dirty="0">
                <a:latin typeface="Arimo" panose="020B0604020202020204" pitchFamily="34" charset="0"/>
                <a:ea typeface="Arimo" panose="020B0604020202020204" pitchFamily="34" charset="0"/>
                <a:cs typeface="Assistant" panose="00000500000000000000"/>
              </a:rPr>
              <a:t> </a:t>
            </a:r>
            <a:endParaRPr lang="he-IL" altLang="he-IL" sz="1100" b="1" dirty="0">
              <a:latin typeface="Arimo" panose="020B0604020202020204" pitchFamily="34" charset="0"/>
              <a:ea typeface="Arimo" panose="020B0604020202020204" pitchFamily="34" charset="0"/>
              <a:cs typeface="Assistant" panose="00000500000000000000"/>
            </a:endParaRPr>
          </a:p>
        </p:txBody>
      </p:sp>
      <p:pic>
        <p:nvPicPr>
          <p:cNvPr id="4" name="תמונה 3">
            <a:extLst>
              <a:ext uri="{FF2B5EF4-FFF2-40B4-BE49-F238E27FC236}">
                <a16:creationId xmlns:a16="http://schemas.microsoft.com/office/drawing/2014/main" id="{7C63B090-A4EB-471E-92E1-2E81F3EC7CD7}"/>
              </a:ext>
            </a:extLst>
          </p:cNvPr>
          <p:cNvPicPr>
            <a:picLocks noChangeAspect="1"/>
          </p:cNvPicPr>
          <p:nvPr/>
        </p:nvPicPr>
        <p:blipFill>
          <a:blip r:embed="rId14"/>
          <a:stretch>
            <a:fillRect/>
          </a:stretch>
        </p:blipFill>
        <p:spPr>
          <a:xfrm>
            <a:off x="10487035" y="1477688"/>
            <a:ext cx="1624005" cy="2686050"/>
          </a:xfrm>
          <a:prstGeom prst="rect">
            <a:avLst/>
          </a:prstGeom>
        </p:spPr>
      </p:pic>
    </p:spTree>
    <p:extLst>
      <p:ext uri="{BB962C8B-B14F-4D97-AF65-F5344CB8AC3E}">
        <p14:creationId xmlns:p14="http://schemas.microsoft.com/office/powerpoint/2010/main" val="227420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1AB54AB-FEF6-40FD-9E77-8701C47A474F}"/>
              </a:ext>
            </a:extLst>
          </p:cNvPr>
          <p:cNvSpPr>
            <a:spLocks noGrp="1"/>
          </p:cNvSpPr>
          <p:nvPr>
            <p:ph idx="1"/>
          </p:nvPr>
        </p:nvSpPr>
        <p:spPr>
          <a:xfrm>
            <a:off x="4606488" y="1461266"/>
            <a:ext cx="4571999" cy="4491083"/>
          </a:xfrm>
        </p:spPr>
        <p:txBody>
          <a:bodyPr>
            <a:normAutofit/>
          </a:bodyPr>
          <a:lstStyle/>
          <a:p>
            <a:pPr marL="0" indent="0">
              <a:buNone/>
            </a:pPr>
            <a:endParaRPr lang="he-IL" b="1" u="sng" dirty="0">
              <a:solidFill>
                <a:schemeClr val="accent1">
                  <a:lumMod val="75000"/>
                </a:schemeClr>
              </a:solidFill>
            </a:endParaRPr>
          </a:p>
          <a:p>
            <a:r>
              <a:rPr lang="he-IL" sz="2000" dirty="0"/>
              <a:t>היוועצות באנשי מקצוע- לא להיות לבד</a:t>
            </a:r>
          </a:p>
          <a:p>
            <a:r>
              <a:rPr lang="he-IL" sz="2000" dirty="0"/>
              <a:t>לבקש את רשות התלמיד/ה וההורים לחשיפה</a:t>
            </a:r>
          </a:p>
          <a:p>
            <a:r>
              <a:rPr lang="he-IL" sz="2000" dirty="0"/>
              <a:t>איתור גורמים מקצועיים בקהילה שיכולים לסייע במקרים של התלבטות כמו </a:t>
            </a:r>
            <a:r>
              <a:rPr lang="he-IL" sz="2000" dirty="0">
                <a:hlinkClick r:id="rId2"/>
              </a:rPr>
              <a:t>המרפאות לטיפול בהפרעות אכילה של משרד הבריאות</a:t>
            </a:r>
            <a:r>
              <a:rPr lang="he-IL" sz="2000" dirty="0"/>
              <a:t>.</a:t>
            </a:r>
          </a:p>
          <a:p>
            <a:endParaRPr lang="he-IL" sz="2400" dirty="0"/>
          </a:p>
        </p:txBody>
      </p:sp>
      <p:pic>
        <p:nvPicPr>
          <p:cNvPr id="6" name="תמונה 3">
            <a:extLst>
              <a:ext uri="{FF2B5EF4-FFF2-40B4-BE49-F238E27FC236}">
                <a16:creationId xmlns:a16="http://schemas.microsoft.com/office/drawing/2014/main" id="{A9505156-71BE-4B7C-92C3-71E76D1650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6061" y="178302"/>
            <a:ext cx="677192" cy="7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3FF49964-A415-46EA-B2E0-E85261AC157D}"/>
              </a:ext>
            </a:extLst>
          </p:cNvPr>
          <p:cNvSpPr txBox="1">
            <a:spLocks noChangeArrowheads="1"/>
          </p:cNvSpPr>
          <p:nvPr/>
        </p:nvSpPr>
        <p:spPr bwMode="auto">
          <a:xfrm>
            <a:off x="8952544" y="905651"/>
            <a:ext cx="3384225" cy="430887"/>
          </a:xfrm>
          <a:prstGeom prst="rect">
            <a:avLst/>
          </a:prstGeom>
          <a:noFill/>
          <a:ln>
            <a:noFill/>
          </a:ln>
        </p:spPr>
        <p:txBody>
          <a:bodyPr wrap="square">
            <a:spAutoFit/>
          </a:bodyPr>
          <a:lstStyle>
            <a:lvl1pPr>
              <a:defRPr>
                <a:solidFill>
                  <a:schemeClr val="tx1"/>
                </a:solidFill>
                <a:latin typeface="Rockwell" panose="02060603020205020403" pitchFamily="18" charset="0"/>
                <a:cs typeface="David" panose="020E0502060401010101" pitchFamily="34" charset="-79"/>
              </a:defRPr>
            </a:lvl1pPr>
            <a:lvl2pPr marL="742950" indent="-285750">
              <a:defRPr>
                <a:solidFill>
                  <a:schemeClr val="tx1"/>
                </a:solidFill>
                <a:latin typeface="Rockwell" panose="02060603020205020403" pitchFamily="18" charset="0"/>
                <a:cs typeface="David" panose="020E0502060401010101" pitchFamily="34" charset="-79"/>
              </a:defRPr>
            </a:lvl2pPr>
            <a:lvl3pPr marL="1143000" indent="-228600">
              <a:defRPr>
                <a:solidFill>
                  <a:schemeClr val="tx1"/>
                </a:solidFill>
                <a:latin typeface="Rockwell" panose="02060603020205020403" pitchFamily="18" charset="0"/>
                <a:cs typeface="David" panose="020E0502060401010101" pitchFamily="34" charset="-79"/>
              </a:defRPr>
            </a:lvl3pPr>
            <a:lvl4pPr marL="1600200" indent="-228600">
              <a:defRPr>
                <a:solidFill>
                  <a:schemeClr val="tx1"/>
                </a:solidFill>
                <a:latin typeface="Rockwell" panose="02060603020205020403" pitchFamily="18" charset="0"/>
                <a:cs typeface="David" panose="020E0502060401010101" pitchFamily="34" charset="-79"/>
              </a:defRPr>
            </a:lvl4pPr>
            <a:lvl5pPr marL="2057400" indent="-228600">
              <a:defRPr>
                <a:solidFill>
                  <a:schemeClr val="tx1"/>
                </a:solidFill>
                <a:latin typeface="Rockwell" panose="02060603020205020403" pitchFamily="18" charset="0"/>
                <a:cs typeface="David" panose="020E0502060401010101" pitchFamily="34" charset="-79"/>
              </a:defRPr>
            </a:lvl5pPr>
            <a:lvl6pPr marL="25146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6pPr>
            <a:lvl7pPr marL="29718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7pPr>
            <a:lvl8pPr marL="34290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8pPr>
            <a:lvl9pPr marL="3886200" indent="-228600" algn="l" rtl="0" eaLnBrk="0" fontAlgn="base" hangingPunct="0">
              <a:spcBef>
                <a:spcPct val="0"/>
              </a:spcBef>
              <a:spcAft>
                <a:spcPct val="0"/>
              </a:spcAft>
              <a:defRPr>
                <a:solidFill>
                  <a:schemeClr val="tx1"/>
                </a:solidFill>
                <a:latin typeface="Rockwell" panose="02060603020205020403" pitchFamily="18" charset="0"/>
                <a:cs typeface="David" panose="020E0502060401010101" pitchFamily="34" charset="-79"/>
              </a:defRPr>
            </a:lvl9pPr>
          </a:lstStyle>
          <a:p>
            <a:pPr algn="ctr" rtl="0">
              <a:defRPr/>
            </a:pPr>
            <a:r>
              <a:rPr lang="he-IL" altLang="he-IL" sz="1000" b="1" dirty="0">
                <a:latin typeface="Arimo" panose="020B0604020202020204" pitchFamily="34" charset="0"/>
                <a:ea typeface="Arimo" panose="020B0604020202020204" pitchFamily="34" charset="0"/>
                <a:cs typeface="Assistant" panose="00000500000000000000"/>
              </a:rPr>
              <a:t>משרד</a:t>
            </a:r>
            <a:r>
              <a:rPr lang="he-IL" altLang="he-IL" sz="1100" b="1" dirty="0">
                <a:latin typeface="Arimo" panose="020B0604020202020204" pitchFamily="34" charset="0"/>
                <a:ea typeface="Arimo" panose="020B0604020202020204" pitchFamily="34" charset="0"/>
                <a:cs typeface="Assistant" panose="00000500000000000000"/>
              </a:rPr>
              <a:t> </a:t>
            </a:r>
            <a:r>
              <a:rPr lang="he-IL" altLang="he-IL" sz="1050" b="1" dirty="0">
                <a:latin typeface="Arimo" panose="020B0604020202020204" pitchFamily="34" charset="0"/>
                <a:ea typeface="Arimo" panose="020B0604020202020204" pitchFamily="34" charset="0"/>
                <a:cs typeface="Assistant" panose="00000500000000000000"/>
              </a:rPr>
              <a:t>החינוך </a:t>
            </a:r>
          </a:p>
          <a:p>
            <a:pPr algn="ctr" rtl="0">
              <a:defRPr/>
            </a:pPr>
            <a:r>
              <a:rPr lang="he-IL" altLang="he-IL" sz="1050" b="1" dirty="0">
                <a:latin typeface="Arimo" panose="020B0604020202020204" pitchFamily="34" charset="0"/>
                <a:ea typeface="Arimo" panose="020B0604020202020204" pitchFamily="34" charset="0"/>
                <a:cs typeface="Assistant" panose="00000500000000000000"/>
              </a:rPr>
              <a:t>השירות הפסיכולוגי ייעוצי</a:t>
            </a:r>
            <a:r>
              <a:rPr lang="en-US" altLang="he-IL" sz="1100" b="1" dirty="0">
                <a:latin typeface="Arimo" panose="020B0604020202020204" pitchFamily="34" charset="0"/>
                <a:ea typeface="Arimo" panose="020B0604020202020204" pitchFamily="34" charset="0"/>
                <a:cs typeface="Assistant" panose="00000500000000000000"/>
              </a:rPr>
              <a:t> </a:t>
            </a:r>
            <a:endParaRPr lang="he-IL" altLang="he-IL" sz="1100" b="1" dirty="0">
              <a:latin typeface="Arimo" panose="020B0604020202020204" pitchFamily="34" charset="0"/>
              <a:ea typeface="Arimo" panose="020B0604020202020204" pitchFamily="34" charset="0"/>
              <a:cs typeface="Assistant" panose="00000500000000000000"/>
            </a:endParaRPr>
          </a:p>
        </p:txBody>
      </p:sp>
      <p:sp>
        <p:nvSpPr>
          <p:cNvPr id="8" name="כותרת 1">
            <a:extLst>
              <a:ext uri="{FF2B5EF4-FFF2-40B4-BE49-F238E27FC236}">
                <a16:creationId xmlns:a16="http://schemas.microsoft.com/office/drawing/2014/main" id="{D962D681-25D7-4525-B0D8-5459FC076689}"/>
              </a:ext>
            </a:extLst>
          </p:cNvPr>
          <p:cNvSpPr txBox="1">
            <a:spLocks/>
          </p:cNvSpPr>
          <p:nvPr/>
        </p:nvSpPr>
        <p:spPr>
          <a:xfrm>
            <a:off x="838200" y="34285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200" b="1" dirty="0">
                <a:solidFill>
                  <a:schemeClr val="accent1"/>
                </a:solidFill>
              </a:rPr>
              <a:t>רגע לפני שמתחילים....</a:t>
            </a:r>
          </a:p>
        </p:txBody>
      </p:sp>
      <p:grpSp>
        <p:nvGrpSpPr>
          <p:cNvPr id="9" name="קבוצה 8">
            <a:extLst>
              <a:ext uri="{FF2B5EF4-FFF2-40B4-BE49-F238E27FC236}">
                <a16:creationId xmlns:a16="http://schemas.microsoft.com/office/drawing/2014/main" id="{D5133C71-581D-4FB5-80DF-7A6DB7238EAC}"/>
              </a:ext>
            </a:extLst>
          </p:cNvPr>
          <p:cNvGrpSpPr/>
          <p:nvPr/>
        </p:nvGrpSpPr>
        <p:grpSpPr>
          <a:xfrm>
            <a:off x="322922" y="206329"/>
            <a:ext cx="2648878" cy="627514"/>
            <a:chOff x="3863753" y="1907467"/>
            <a:chExt cx="4752975" cy="1765423"/>
          </a:xfrm>
        </p:grpSpPr>
        <p:pic>
          <p:nvPicPr>
            <p:cNvPr id="10" name="Picture 6">
              <a:extLst>
                <a:ext uri="{FF2B5EF4-FFF2-40B4-BE49-F238E27FC236}">
                  <a16:creationId xmlns:a16="http://schemas.microsoft.com/office/drawing/2014/main" id="{140E2A71-A5F4-4067-89F8-6F7E41DF8D1F}"/>
                </a:ext>
              </a:extLst>
            </p:cNvPr>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11" name="Graphic 7">
              <a:extLst>
                <a:ext uri="{FF2B5EF4-FFF2-40B4-BE49-F238E27FC236}">
                  <a16:creationId xmlns:a16="http://schemas.microsoft.com/office/drawing/2014/main" id="{01820169-B2AA-4AC0-863A-FB370BC476D5}"/>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t="-11705" b="100000"/>
            <a:stretch/>
          </p:blipFill>
          <p:spPr>
            <a:xfrm>
              <a:off x="3939951" y="3524435"/>
              <a:ext cx="4676777" cy="148455"/>
            </a:xfrm>
            <a:prstGeom prst="rect">
              <a:avLst/>
            </a:prstGeom>
          </p:spPr>
        </p:pic>
      </p:grpSp>
      <p:pic>
        <p:nvPicPr>
          <p:cNvPr id="12" name="תמונה 11">
            <a:extLst>
              <a:ext uri="{FF2B5EF4-FFF2-40B4-BE49-F238E27FC236}">
                <a16:creationId xmlns:a16="http://schemas.microsoft.com/office/drawing/2014/main" id="{85382585-812B-41E9-84C1-9CFDD34049F5}"/>
              </a:ext>
            </a:extLst>
          </p:cNvPr>
          <p:cNvPicPr>
            <a:picLocks noChangeAspect="1"/>
          </p:cNvPicPr>
          <p:nvPr/>
        </p:nvPicPr>
        <p:blipFill>
          <a:blip r:embed="rId7"/>
          <a:stretch>
            <a:fillRect/>
          </a:stretch>
        </p:blipFill>
        <p:spPr>
          <a:xfrm>
            <a:off x="9311837" y="1455403"/>
            <a:ext cx="2665637" cy="1973597"/>
          </a:xfrm>
          <a:prstGeom prst="rect">
            <a:avLst/>
          </a:prstGeom>
        </p:spPr>
      </p:pic>
      <p:pic>
        <p:nvPicPr>
          <p:cNvPr id="4" name="תמונה 3">
            <a:extLst>
              <a:ext uri="{FF2B5EF4-FFF2-40B4-BE49-F238E27FC236}">
                <a16:creationId xmlns:a16="http://schemas.microsoft.com/office/drawing/2014/main" id="{29DC0338-C6C8-4C92-8CBA-4EF42D64D20D}"/>
              </a:ext>
            </a:extLst>
          </p:cNvPr>
          <p:cNvPicPr>
            <a:picLocks noChangeAspect="1"/>
          </p:cNvPicPr>
          <p:nvPr/>
        </p:nvPicPr>
        <p:blipFill>
          <a:blip r:embed="rId8"/>
          <a:stretch>
            <a:fillRect/>
          </a:stretch>
        </p:blipFill>
        <p:spPr>
          <a:xfrm>
            <a:off x="-66675" y="2442201"/>
            <a:ext cx="4572000" cy="4572000"/>
          </a:xfrm>
          <a:prstGeom prst="rect">
            <a:avLst/>
          </a:prstGeom>
        </p:spPr>
      </p:pic>
    </p:spTree>
    <p:extLst>
      <p:ext uri="{BB962C8B-B14F-4D97-AF65-F5344CB8AC3E}">
        <p14:creationId xmlns:p14="http://schemas.microsoft.com/office/powerpoint/2010/main" val="157645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84FE936D-7042-4E51-BF95-DB7FD16D228B}"/>
              </a:ext>
            </a:extLst>
          </p:cNvPr>
          <p:cNvPicPr>
            <a:picLocks noChangeAspect="1"/>
          </p:cNvPicPr>
          <p:nvPr/>
        </p:nvPicPr>
        <p:blipFill>
          <a:blip r:embed="rId2"/>
          <a:stretch>
            <a:fillRect/>
          </a:stretch>
        </p:blipFill>
        <p:spPr>
          <a:xfrm>
            <a:off x="6096000" y="1977790"/>
            <a:ext cx="3010041" cy="3231654"/>
          </a:xfrm>
          <a:prstGeom prst="rect">
            <a:avLst/>
          </a:prstGeom>
          <a:effectLst>
            <a:outerShdw blurRad="50800" dist="38100" dir="8100000" algn="tr" rotWithShape="0">
              <a:prstClr val="black">
                <a:alpha val="40000"/>
              </a:prstClr>
            </a:outerShdw>
          </a:effectLst>
        </p:spPr>
      </p:pic>
      <p:sp>
        <p:nvSpPr>
          <p:cNvPr id="2" name="כותרת 1">
            <a:extLst>
              <a:ext uri="{FF2B5EF4-FFF2-40B4-BE49-F238E27FC236}">
                <a16:creationId xmlns:a16="http://schemas.microsoft.com/office/drawing/2014/main" id="{012FCC2E-D341-4389-80C9-3D0FE32D7C66}"/>
              </a:ext>
            </a:extLst>
          </p:cNvPr>
          <p:cNvSpPr>
            <a:spLocks noGrp="1"/>
          </p:cNvSpPr>
          <p:nvPr>
            <p:ph type="title"/>
          </p:nvPr>
        </p:nvSpPr>
        <p:spPr>
          <a:xfrm>
            <a:off x="95250" y="652227"/>
            <a:ext cx="10515600" cy="1325563"/>
          </a:xfrm>
        </p:spPr>
        <p:txBody>
          <a:bodyPr>
            <a:normAutofit fontScale="90000"/>
          </a:bodyPr>
          <a:lstStyle/>
          <a:p>
            <a:pPr algn="ctr"/>
            <a:r>
              <a:rPr lang="he-IL" dirty="0"/>
              <a:t>קווים מנחים להתערבות</a:t>
            </a:r>
            <a:br>
              <a:rPr lang="he-IL" dirty="0"/>
            </a:br>
            <a:r>
              <a:rPr lang="he-IL" sz="3100" b="1" dirty="0">
                <a:solidFill>
                  <a:schemeClr val="accent1">
                    <a:lumMod val="75000"/>
                  </a:schemeClr>
                </a:solidFill>
              </a:rPr>
              <a:t>איתור ברמת הפרט וברמת קבוצות הסיכון</a:t>
            </a:r>
            <a:r>
              <a:rPr lang="he-IL" sz="4400" b="1" dirty="0">
                <a:solidFill>
                  <a:schemeClr val="accent1">
                    <a:lumMod val="75000"/>
                  </a:schemeClr>
                </a:solidFill>
              </a:rPr>
              <a:t/>
            </a:r>
            <a:br>
              <a:rPr lang="he-IL" sz="4400" b="1" dirty="0">
                <a:solidFill>
                  <a:schemeClr val="accent1">
                    <a:lumMod val="75000"/>
                  </a:schemeClr>
                </a:solidFill>
              </a:rPr>
            </a:br>
            <a:r>
              <a:rPr lang="he-IL" b="1" dirty="0">
                <a:solidFill>
                  <a:schemeClr val="accent1">
                    <a:lumMod val="75000"/>
                  </a:schemeClr>
                </a:solidFill>
              </a:rPr>
              <a:t> </a:t>
            </a:r>
          </a:p>
        </p:txBody>
      </p:sp>
      <p:sp>
        <p:nvSpPr>
          <p:cNvPr id="4" name="תיבת טקסט 3">
            <a:extLst>
              <a:ext uri="{FF2B5EF4-FFF2-40B4-BE49-F238E27FC236}">
                <a16:creationId xmlns:a16="http://schemas.microsoft.com/office/drawing/2014/main" id="{BE34ED31-583F-40AB-84FD-14E9C07930B9}"/>
              </a:ext>
            </a:extLst>
          </p:cNvPr>
          <p:cNvSpPr txBox="1"/>
          <p:nvPr/>
        </p:nvSpPr>
        <p:spPr>
          <a:xfrm>
            <a:off x="2355055" y="2026264"/>
            <a:ext cx="3414714" cy="101566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he-IL" sz="2000" b="1" dirty="0"/>
              <a:t>איתור תלמידים המתמודדים עם הפרעת אכילה או מגלים סימנים ראשוניים</a:t>
            </a:r>
            <a:endParaRPr lang="he-IL" sz="2000" dirty="0"/>
          </a:p>
        </p:txBody>
      </p:sp>
      <p:sp>
        <p:nvSpPr>
          <p:cNvPr id="5" name="תיבת טקסט 4">
            <a:extLst>
              <a:ext uri="{FF2B5EF4-FFF2-40B4-BE49-F238E27FC236}">
                <a16:creationId xmlns:a16="http://schemas.microsoft.com/office/drawing/2014/main" id="{9C2125FD-7CC3-41E7-8BFB-24F053D3B2AF}"/>
              </a:ext>
            </a:extLst>
          </p:cNvPr>
          <p:cNvSpPr txBox="1"/>
          <p:nvPr/>
        </p:nvSpPr>
        <p:spPr>
          <a:xfrm>
            <a:off x="2355055" y="3434378"/>
            <a:ext cx="3505201" cy="132343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he-IL" sz="2000" b="1" dirty="0"/>
              <a:t>איתור קבוצות סיכון: </a:t>
            </a:r>
          </a:p>
          <a:p>
            <a:r>
              <a:rPr lang="he-IL" sz="2000" b="1" dirty="0"/>
              <a:t>לדוגמא: קבוצות בני הגיל של המתבגר/ת המאותר/ת</a:t>
            </a:r>
            <a:endParaRPr lang="he-IL" sz="2000" dirty="0"/>
          </a:p>
          <a:p>
            <a:endParaRPr lang="he-IL" sz="2000" dirty="0"/>
          </a:p>
        </p:txBody>
      </p:sp>
      <p:sp>
        <p:nvSpPr>
          <p:cNvPr id="8" name="תיבת טקסט 7">
            <a:extLst>
              <a:ext uri="{FF2B5EF4-FFF2-40B4-BE49-F238E27FC236}">
                <a16:creationId xmlns:a16="http://schemas.microsoft.com/office/drawing/2014/main" id="{8F77A181-037F-47BD-971E-6EFDDA1CFD05}"/>
              </a:ext>
            </a:extLst>
          </p:cNvPr>
          <p:cNvSpPr txBox="1"/>
          <p:nvPr/>
        </p:nvSpPr>
        <p:spPr>
          <a:xfrm>
            <a:off x="1428750" y="5569545"/>
            <a:ext cx="8543926" cy="1015663"/>
          </a:xfrm>
          <a:prstGeom prst="rect">
            <a:avLst/>
          </a:prstGeom>
          <a:solidFill>
            <a:schemeClr val="accent4"/>
          </a:solidFill>
        </p:spPr>
        <p:txBody>
          <a:bodyPr wrap="square" rtlCol="1">
            <a:spAutoFit/>
          </a:bodyPr>
          <a:lstStyle/>
          <a:p>
            <a:r>
              <a:rPr lang="he-IL" sz="2000" dirty="0"/>
              <a:t>האיתור המוקדם חיוני מאד להחלמה מהירה. מיד כשעולה החשש יש להפנות לאיש מקצוע ממומחה בתחום – פסיכיאטר, רופא או פסיכולוג או לאחד ממרכזי הטיפול לצורך אבחון .</a:t>
            </a:r>
          </a:p>
        </p:txBody>
      </p:sp>
      <p:pic>
        <p:nvPicPr>
          <p:cNvPr id="10" name="גרפיקה 9" descr="סימן קריאה עם מילוי מלא">
            <a:extLst>
              <a:ext uri="{FF2B5EF4-FFF2-40B4-BE49-F238E27FC236}">
                <a16:creationId xmlns:a16="http://schemas.microsoft.com/office/drawing/2014/main" id="{7E8659C4-F209-4E71-A350-9232E0562C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086975" y="5486400"/>
            <a:ext cx="914400" cy="914400"/>
          </a:xfrm>
          <a:prstGeom prst="rect">
            <a:avLst/>
          </a:prstGeom>
        </p:spPr>
      </p:pic>
      <p:grpSp>
        <p:nvGrpSpPr>
          <p:cNvPr id="11" name="קבוצה 10">
            <a:extLst>
              <a:ext uri="{FF2B5EF4-FFF2-40B4-BE49-F238E27FC236}">
                <a16:creationId xmlns:a16="http://schemas.microsoft.com/office/drawing/2014/main" id="{DBD6E8AE-5EC7-4799-89BF-5254C0F42880}"/>
              </a:ext>
            </a:extLst>
          </p:cNvPr>
          <p:cNvGrpSpPr/>
          <p:nvPr/>
        </p:nvGrpSpPr>
        <p:grpSpPr>
          <a:xfrm>
            <a:off x="322922" y="206329"/>
            <a:ext cx="2648878" cy="627514"/>
            <a:chOff x="3863753" y="1907467"/>
            <a:chExt cx="4752975" cy="1765423"/>
          </a:xfrm>
        </p:grpSpPr>
        <p:pic>
          <p:nvPicPr>
            <p:cNvPr id="12" name="Picture 6">
              <a:extLst>
                <a:ext uri="{FF2B5EF4-FFF2-40B4-BE49-F238E27FC236}">
                  <a16:creationId xmlns:a16="http://schemas.microsoft.com/office/drawing/2014/main" id="{0216BBA3-87C3-49C2-B1D4-491B4A0846B3}"/>
                </a:ext>
              </a:extLst>
            </p:cNvPr>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13" name="Graphic 7">
              <a:extLst>
                <a:ext uri="{FF2B5EF4-FFF2-40B4-BE49-F238E27FC236}">
                  <a16:creationId xmlns:a16="http://schemas.microsoft.com/office/drawing/2014/main" id="{7E6F35A1-9C7F-4685-BBDE-80E649CD8789}"/>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t="-11705" b="100000"/>
            <a:stretch/>
          </p:blipFill>
          <p:spPr>
            <a:xfrm>
              <a:off x="3939951" y="3524435"/>
              <a:ext cx="4676777" cy="148455"/>
            </a:xfrm>
            <a:prstGeom prst="rect">
              <a:avLst/>
            </a:prstGeom>
          </p:spPr>
        </p:pic>
      </p:grpSp>
      <p:pic>
        <p:nvPicPr>
          <p:cNvPr id="6" name="תמונה 5">
            <a:extLst>
              <a:ext uri="{FF2B5EF4-FFF2-40B4-BE49-F238E27FC236}">
                <a16:creationId xmlns:a16="http://schemas.microsoft.com/office/drawing/2014/main" id="{DC3E9996-2B7C-489D-B8A2-F7831F4313B8}"/>
              </a:ext>
            </a:extLst>
          </p:cNvPr>
          <p:cNvPicPr>
            <a:picLocks noChangeAspect="1"/>
          </p:cNvPicPr>
          <p:nvPr/>
        </p:nvPicPr>
        <p:blipFill rotWithShape="1">
          <a:blip r:embed="rId8"/>
          <a:srcRect l="5221"/>
          <a:stretch/>
        </p:blipFill>
        <p:spPr>
          <a:xfrm>
            <a:off x="9145255" y="267158"/>
            <a:ext cx="2681357" cy="2266938"/>
          </a:xfrm>
          <a:prstGeom prst="rect">
            <a:avLst/>
          </a:prstGeom>
        </p:spPr>
      </p:pic>
    </p:spTree>
    <p:extLst>
      <p:ext uri="{BB962C8B-B14F-4D97-AF65-F5344CB8AC3E}">
        <p14:creationId xmlns:p14="http://schemas.microsoft.com/office/powerpoint/2010/main" val="61104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תיבת טקסט 15">
            <a:extLst>
              <a:ext uri="{FF2B5EF4-FFF2-40B4-BE49-F238E27FC236}">
                <a16:creationId xmlns:a16="http://schemas.microsoft.com/office/drawing/2014/main" id="{CCBBA492-ED35-4AF6-8A09-475ED76AE25C}"/>
              </a:ext>
            </a:extLst>
          </p:cNvPr>
          <p:cNvSpPr txBox="1"/>
          <p:nvPr/>
        </p:nvSpPr>
        <p:spPr>
          <a:xfrm>
            <a:off x="3456543" y="3009710"/>
            <a:ext cx="3156218" cy="3693319"/>
          </a:xfrm>
          <a:prstGeom prst="rect">
            <a:avLst/>
          </a:prstGeom>
          <a:noFill/>
          <a:ln w="3175">
            <a:solidFill>
              <a:schemeClr val="tx1"/>
            </a:solidFill>
            <a:extLst>
              <a:ext uri="{C807C97D-BFC1-408E-A445-0C87EB9F89A2}">
                <ask:lineSketchStyleProps xmlns:ask="http://schemas.microsoft.com/office/drawing/2018/sketchyshapes" xmlns="" sd="4225773654">
                  <a:custGeom>
                    <a:avLst/>
                    <a:gdLst>
                      <a:gd name="connsiteX0" fmla="*/ 0 w 3156218"/>
                      <a:gd name="connsiteY0" fmla="*/ 0 h 3693319"/>
                      <a:gd name="connsiteX1" fmla="*/ 589161 w 3156218"/>
                      <a:gd name="connsiteY1" fmla="*/ 0 h 3693319"/>
                      <a:gd name="connsiteX2" fmla="*/ 1146759 w 3156218"/>
                      <a:gd name="connsiteY2" fmla="*/ 0 h 3693319"/>
                      <a:gd name="connsiteX3" fmla="*/ 1672796 w 3156218"/>
                      <a:gd name="connsiteY3" fmla="*/ 0 h 3693319"/>
                      <a:gd name="connsiteX4" fmla="*/ 2167270 w 3156218"/>
                      <a:gd name="connsiteY4" fmla="*/ 0 h 3693319"/>
                      <a:gd name="connsiteX5" fmla="*/ 3156218 w 3156218"/>
                      <a:gd name="connsiteY5" fmla="*/ 0 h 3693319"/>
                      <a:gd name="connsiteX6" fmla="*/ 3156218 w 3156218"/>
                      <a:gd name="connsiteY6" fmla="*/ 527617 h 3693319"/>
                      <a:gd name="connsiteX7" fmla="*/ 3156218 w 3156218"/>
                      <a:gd name="connsiteY7" fmla="*/ 1129100 h 3693319"/>
                      <a:gd name="connsiteX8" fmla="*/ 3156218 w 3156218"/>
                      <a:gd name="connsiteY8" fmla="*/ 1545918 h 3693319"/>
                      <a:gd name="connsiteX9" fmla="*/ 3156218 w 3156218"/>
                      <a:gd name="connsiteY9" fmla="*/ 1999668 h 3693319"/>
                      <a:gd name="connsiteX10" fmla="*/ 3156218 w 3156218"/>
                      <a:gd name="connsiteY10" fmla="*/ 2527285 h 3693319"/>
                      <a:gd name="connsiteX11" fmla="*/ 3156218 w 3156218"/>
                      <a:gd name="connsiteY11" fmla="*/ 3091836 h 3693319"/>
                      <a:gd name="connsiteX12" fmla="*/ 3156218 w 3156218"/>
                      <a:gd name="connsiteY12" fmla="*/ 3693319 h 3693319"/>
                      <a:gd name="connsiteX13" fmla="*/ 2693306 w 3156218"/>
                      <a:gd name="connsiteY13" fmla="*/ 3693319 h 3693319"/>
                      <a:gd name="connsiteX14" fmla="*/ 2230394 w 3156218"/>
                      <a:gd name="connsiteY14" fmla="*/ 3693319 h 3693319"/>
                      <a:gd name="connsiteX15" fmla="*/ 1799044 w 3156218"/>
                      <a:gd name="connsiteY15" fmla="*/ 3693319 h 3693319"/>
                      <a:gd name="connsiteX16" fmla="*/ 1367694 w 3156218"/>
                      <a:gd name="connsiteY16" fmla="*/ 3693319 h 3693319"/>
                      <a:gd name="connsiteX17" fmla="*/ 778534 w 3156218"/>
                      <a:gd name="connsiteY17" fmla="*/ 3693319 h 3693319"/>
                      <a:gd name="connsiteX18" fmla="*/ 0 w 3156218"/>
                      <a:gd name="connsiteY18" fmla="*/ 3693319 h 3693319"/>
                      <a:gd name="connsiteX19" fmla="*/ 0 w 3156218"/>
                      <a:gd name="connsiteY19" fmla="*/ 3276502 h 3693319"/>
                      <a:gd name="connsiteX20" fmla="*/ 0 w 3156218"/>
                      <a:gd name="connsiteY20" fmla="*/ 2675018 h 3693319"/>
                      <a:gd name="connsiteX21" fmla="*/ 0 w 3156218"/>
                      <a:gd name="connsiteY21" fmla="*/ 2110468 h 3693319"/>
                      <a:gd name="connsiteX22" fmla="*/ 0 w 3156218"/>
                      <a:gd name="connsiteY22" fmla="*/ 1693651 h 3693319"/>
                      <a:gd name="connsiteX23" fmla="*/ 0 w 3156218"/>
                      <a:gd name="connsiteY23" fmla="*/ 1092167 h 3693319"/>
                      <a:gd name="connsiteX24" fmla="*/ 0 w 3156218"/>
                      <a:gd name="connsiteY24" fmla="*/ 675350 h 3693319"/>
                      <a:gd name="connsiteX25" fmla="*/ 0 w 3156218"/>
                      <a:gd name="connsiteY25"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56218" h="3693319" extrusionOk="0">
                        <a:moveTo>
                          <a:pt x="0" y="0"/>
                        </a:moveTo>
                        <a:cubicBezTo>
                          <a:pt x="140132" y="-3591"/>
                          <a:pt x="363193" y="42438"/>
                          <a:pt x="589161" y="0"/>
                        </a:cubicBezTo>
                        <a:cubicBezTo>
                          <a:pt x="815129" y="-42438"/>
                          <a:pt x="895014" y="60180"/>
                          <a:pt x="1146759" y="0"/>
                        </a:cubicBezTo>
                        <a:cubicBezTo>
                          <a:pt x="1398504" y="-60180"/>
                          <a:pt x="1490965" y="59003"/>
                          <a:pt x="1672796" y="0"/>
                        </a:cubicBezTo>
                        <a:cubicBezTo>
                          <a:pt x="1854627" y="-59003"/>
                          <a:pt x="1971637" y="43371"/>
                          <a:pt x="2167270" y="0"/>
                        </a:cubicBezTo>
                        <a:cubicBezTo>
                          <a:pt x="2362903" y="-43371"/>
                          <a:pt x="2787490" y="33829"/>
                          <a:pt x="3156218" y="0"/>
                        </a:cubicBezTo>
                        <a:cubicBezTo>
                          <a:pt x="3166826" y="158775"/>
                          <a:pt x="3139747" y="395020"/>
                          <a:pt x="3156218" y="527617"/>
                        </a:cubicBezTo>
                        <a:cubicBezTo>
                          <a:pt x="3172689" y="660214"/>
                          <a:pt x="3122286" y="949956"/>
                          <a:pt x="3156218" y="1129100"/>
                        </a:cubicBezTo>
                        <a:cubicBezTo>
                          <a:pt x="3190150" y="1308244"/>
                          <a:pt x="3134139" y="1408129"/>
                          <a:pt x="3156218" y="1545918"/>
                        </a:cubicBezTo>
                        <a:cubicBezTo>
                          <a:pt x="3178297" y="1683707"/>
                          <a:pt x="3129621" y="1850764"/>
                          <a:pt x="3156218" y="1999668"/>
                        </a:cubicBezTo>
                        <a:cubicBezTo>
                          <a:pt x="3182815" y="2148572"/>
                          <a:pt x="3115242" y="2298986"/>
                          <a:pt x="3156218" y="2527285"/>
                        </a:cubicBezTo>
                        <a:cubicBezTo>
                          <a:pt x="3197194" y="2755584"/>
                          <a:pt x="3125478" y="2809779"/>
                          <a:pt x="3156218" y="3091836"/>
                        </a:cubicBezTo>
                        <a:cubicBezTo>
                          <a:pt x="3186958" y="3373893"/>
                          <a:pt x="3132571" y="3564809"/>
                          <a:pt x="3156218" y="3693319"/>
                        </a:cubicBezTo>
                        <a:cubicBezTo>
                          <a:pt x="3062430" y="3724131"/>
                          <a:pt x="2891824" y="3643836"/>
                          <a:pt x="2693306" y="3693319"/>
                        </a:cubicBezTo>
                        <a:cubicBezTo>
                          <a:pt x="2494788" y="3742802"/>
                          <a:pt x="2455992" y="3680321"/>
                          <a:pt x="2230394" y="3693319"/>
                        </a:cubicBezTo>
                        <a:cubicBezTo>
                          <a:pt x="2004796" y="3706317"/>
                          <a:pt x="1888254" y="3653999"/>
                          <a:pt x="1799044" y="3693319"/>
                        </a:cubicBezTo>
                        <a:cubicBezTo>
                          <a:pt x="1709834" y="3732639"/>
                          <a:pt x="1509845" y="3682026"/>
                          <a:pt x="1367694" y="3693319"/>
                        </a:cubicBezTo>
                        <a:cubicBezTo>
                          <a:pt x="1225543" y="3704612"/>
                          <a:pt x="1027478" y="3626313"/>
                          <a:pt x="778534" y="3693319"/>
                        </a:cubicBezTo>
                        <a:cubicBezTo>
                          <a:pt x="529590" y="3760325"/>
                          <a:pt x="367382" y="3649713"/>
                          <a:pt x="0" y="3693319"/>
                        </a:cubicBezTo>
                        <a:cubicBezTo>
                          <a:pt x="-31845" y="3537126"/>
                          <a:pt x="22450" y="3379747"/>
                          <a:pt x="0" y="3276502"/>
                        </a:cubicBezTo>
                        <a:cubicBezTo>
                          <a:pt x="-22450" y="3173257"/>
                          <a:pt x="30798" y="2836621"/>
                          <a:pt x="0" y="2675018"/>
                        </a:cubicBezTo>
                        <a:cubicBezTo>
                          <a:pt x="-30798" y="2513415"/>
                          <a:pt x="65573" y="2334712"/>
                          <a:pt x="0" y="2110468"/>
                        </a:cubicBezTo>
                        <a:cubicBezTo>
                          <a:pt x="-65573" y="1886224"/>
                          <a:pt x="40325" y="1787325"/>
                          <a:pt x="0" y="1693651"/>
                        </a:cubicBezTo>
                        <a:cubicBezTo>
                          <a:pt x="-40325" y="1599977"/>
                          <a:pt x="32876" y="1270433"/>
                          <a:pt x="0" y="1092167"/>
                        </a:cubicBezTo>
                        <a:cubicBezTo>
                          <a:pt x="-32876" y="913901"/>
                          <a:pt x="46128" y="773150"/>
                          <a:pt x="0" y="675350"/>
                        </a:cubicBezTo>
                        <a:cubicBezTo>
                          <a:pt x="-46128" y="577550"/>
                          <a:pt x="40648" y="188841"/>
                          <a:pt x="0" y="0"/>
                        </a:cubicBezTo>
                        <a:close/>
                      </a:path>
                    </a:pathLst>
                  </a:custGeom>
                  <ask:type>
                    <ask:lineSketchNone/>
                  </ask:type>
                </ask:lineSketchStyleProps>
              </a:ext>
            </a:extLst>
          </a:ln>
        </p:spPr>
        <p:txBody>
          <a:bodyPr wrap="square" rtlCol="1">
            <a:spAutoFit/>
          </a:bodyPr>
          <a:lstStyle/>
          <a:p>
            <a:endParaRPr lang="he-IL" sz="1800" dirty="0">
              <a:effectLst/>
              <a:ea typeface="Arial" panose="020B0604020202020204" pitchFamily="34" charset="0"/>
              <a:cs typeface="Arial" panose="020B0604020202020204" pitchFamily="34" charset="0"/>
            </a:endParaRPr>
          </a:p>
          <a:p>
            <a:r>
              <a:rPr lang="he-IL" sz="1800" dirty="0">
                <a:solidFill>
                  <a:srgbClr val="262626"/>
                </a:solidFill>
                <a:effectLst/>
                <a:ea typeface="Times New Roman" panose="02020603050405020304" pitchFamily="18" charset="0"/>
                <a:cs typeface="Arial" panose="020B0604020202020204" pitchFamily="34" charset="0"/>
              </a:rPr>
              <a:t>חולשה, סחרחורת, עייפות, התעלפויות והתייבשות</a:t>
            </a:r>
            <a:endParaRPr lang="he-IL" dirty="0">
              <a:solidFill>
                <a:srgbClr val="262626"/>
              </a:solidFill>
              <a:ea typeface="Times New Roman" panose="02020603050405020304" pitchFamily="18" charset="0"/>
              <a:cs typeface="Arial" panose="020B0604020202020204" pitchFamily="34" charset="0"/>
            </a:endParaRPr>
          </a:p>
          <a:p>
            <a:r>
              <a:rPr lang="en-US" sz="1800" dirty="0">
                <a:solidFill>
                  <a:srgbClr val="262626"/>
                </a:solidFill>
                <a:effectLst/>
                <a:latin typeface="Arial" panose="020B0604020202020204" pitchFamily="34" charset="0"/>
                <a:ea typeface="Times New Roman" panose="02020603050405020304" pitchFamily="18" charset="0"/>
              </a:rPr>
              <a:t>  </a:t>
            </a:r>
            <a:r>
              <a:rPr lang="he-IL" sz="1800" dirty="0">
                <a:solidFill>
                  <a:srgbClr val="262626"/>
                </a:solidFill>
                <a:effectLst/>
                <a:latin typeface="Arial" panose="020B0604020202020204" pitchFamily="34" charset="0"/>
                <a:ea typeface="Times New Roman" panose="02020603050405020304" pitchFamily="18" charset="0"/>
              </a:rPr>
              <a:t>בעיות מעיים, עצירויות, טחורים, שלשולים וכאבי-בטן</a:t>
            </a:r>
            <a:r>
              <a:rPr lang="en-US" sz="1800" dirty="0">
                <a:solidFill>
                  <a:srgbClr val="262626"/>
                </a:solidFill>
                <a:effectLst/>
                <a:latin typeface="Arial" panose="020B0604020202020204" pitchFamily="34" charset="0"/>
                <a:ea typeface="Times New Roman" panose="02020603050405020304" pitchFamily="18" charset="0"/>
              </a:rPr>
              <a:t>.</a:t>
            </a:r>
            <a:r>
              <a:rPr lang="he-IL" sz="1800" dirty="0">
                <a:solidFill>
                  <a:srgbClr val="262626"/>
                </a:solidFill>
                <a:effectLst/>
                <a:latin typeface="Arial" panose="020B0604020202020204" pitchFamily="34" charset="0"/>
                <a:ea typeface="Times New Roman" panose="02020603050405020304" pitchFamily="18" charset="0"/>
              </a:rPr>
              <a:t> </a:t>
            </a:r>
            <a:r>
              <a:rPr lang="he-IL" sz="1800" dirty="0">
                <a:solidFill>
                  <a:srgbClr val="262626"/>
                </a:solidFill>
                <a:effectLst/>
                <a:ea typeface="Times New Roman" panose="02020603050405020304" pitchFamily="18" charset="0"/>
                <a:cs typeface="Arial" panose="020B0604020202020204" pitchFamily="34" charset="0"/>
              </a:rPr>
              <a:t>שפשופים ויבלות באצבעות וצלקות בגב כף היד כתוצאה מהקאות</a:t>
            </a:r>
            <a:r>
              <a:rPr lang="he-IL" dirty="0">
                <a:solidFill>
                  <a:srgbClr val="262626"/>
                </a:solidFill>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262626"/>
                </a:solidFill>
                <a:effectLst/>
                <a:latin typeface="Arial" panose="020B0604020202020204" pitchFamily="34" charset="0"/>
                <a:ea typeface="Times New Roman" panose="02020603050405020304" pitchFamily="18" charset="0"/>
              </a:rPr>
              <a:t> </a:t>
            </a:r>
            <a:r>
              <a:rPr lang="he-IL" sz="1800" dirty="0">
                <a:solidFill>
                  <a:srgbClr val="262626"/>
                </a:solidFill>
                <a:effectLst/>
                <a:latin typeface="Arial" panose="020B0604020202020204" pitchFamily="34" charset="0"/>
                <a:ea typeface="Times New Roman" panose="02020603050405020304" pitchFamily="18" charset="0"/>
              </a:rPr>
              <a:t>חום גוף נמוך, אי סבילות לקור, דופק איטי. שינוים הורמונאליים-בלימת ההתפתחות המינית, עצירת הגובה (בנות – אל ווסת, בנים – הפסקת קרי לילה)</a:t>
            </a:r>
            <a:r>
              <a:rPr lang="en-US" sz="1800" dirty="0">
                <a:solidFill>
                  <a:srgbClr val="262626"/>
                </a:solidFill>
                <a:effectLst/>
                <a:latin typeface="Arial" panose="020B0604020202020204" pitchFamily="34" charset="0"/>
                <a:ea typeface="Times New Roman" panose="02020603050405020304" pitchFamily="18" charset="0"/>
              </a:rPr>
              <a:t>.</a:t>
            </a:r>
            <a:r>
              <a:rPr lang="he-IL" sz="1800" dirty="0">
                <a:solidFill>
                  <a:srgbClr val="262626"/>
                </a:solidFill>
                <a:effectLst/>
                <a:latin typeface="Arial" panose="020B0604020202020204" pitchFamily="34" charset="0"/>
                <a:ea typeface="Times New Roman" panose="02020603050405020304" pitchFamily="18" charset="0"/>
              </a:rPr>
              <a:t> הפרעות שינה</a:t>
            </a:r>
            <a:r>
              <a:rPr lang="en-US" sz="1800" dirty="0">
                <a:solidFill>
                  <a:srgbClr val="262626"/>
                </a:solidFill>
                <a:effectLst/>
                <a:latin typeface="Arial" panose="020B0604020202020204" pitchFamily="34" charset="0"/>
                <a:ea typeface="Times New Roman" panose="02020603050405020304" pitchFamily="18" charset="0"/>
              </a:rPr>
              <a:t/>
            </a:r>
            <a:br>
              <a:rPr lang="en-US" sz="1800" dirty="0">
                <a:solidFill>
                  <a:srgbClr val="262626"/>
                </a:solidFill>
                <a:effectLst/>
                <a:latin typeface="Arial" panose="020B0604020202020204" pitchFamily="34" charset="0"/>
                <a:ea typeface="Times New Roman" panose="02020603050405020304" pitchFamily="18" charset="0"/>
              </a:rPr>
            </a:br>
            <a:endParaRPr lang="he-IL" b="1" dirty="0"/>
          </a:p>
        </p:txBody>
      </p:sp>
      <p:sp>
        <p:nvSpPr>
          <p:cNvPr id="12" name="תיבת טקסט 11">
            <a:extLst>
              <a:ext uri="{FF2B5EF4-FFF2-40B4-BE49-F238E27FC236}">
                <a16:creationId xmlns:a16="http://schemas.microsoft.com/office/drawing/2014/main" id="{FDF3C67C-C4F9-486A-A368-7E6C1F1C506E}"/>
              </a:ext>
            </a:extLst>
          </p:cNvPr>
          <p:cNvSpPr txBox="1"/>
          <p:nvPr/>
        </p:nvSpPr>
        <p:spPr>
          <a:xfrm>
            <a:off x="6778884" y="3009710"/>
            <a:ext cx="1876425" cy="1200329"/>
          </a:xfrm>
          <a:prstGeom prst="rect">
            <a:avLst/>
          </a:prstGeom>
          <a:noFill/>
          <a:ln w="3175">
            <a:solidFill>
              <a:schemeClr val="tx1"/>
            </a:solidFill>
            <a:extLst>
              <a:ext uri="{C807C97D-BFC1-408E-A445-0C87EB9F89A2}">
                <ask:lineSketchStyleProps xmlns:ask="http://schemas.microsoft.com/office/drawing/2018/sketchyshapes" xmlns="" sd="4225773654">
                  <a:custGeom>
                    <a:avLst/>
                    <a:gdLst>
                      <a:gd name="connsiteX0" fmla="*/ 0 w 1876425"/>
                      <a:gd name="connsiteY0" fmla="*/ 0 h 1200329"/>
                      <a:gd name="connsiteX1" fmla="*/ 506635 w 1876425"/>
                      <a:gd name="connsiteY1" fmla="*/ 0 h 1200329"/>
                      <a:gd name="connsiteX2" fmla="*/ 994505 w 1876425"/>
                      <a:gd name="connsiteY2" fmla="*/ 0 h 1200329"/>
                      <a:gd name="connsiteX3" fmla="*/ 1463612 w 1876425"/>
                      <a:gd name="connsiteY3" fmla="*/ 0 h 1200329"/>
                      <a:gd name="connsiteX4" fmla="*/ 1876425 w 1876425"/>
                      <a:gd name="connsiteY4" fmla="*/ 0 h 1200329"/>
                      <a:gd name="connsiteX5" fmla="*/ 1876425 w 1876425"/>
                      <a:gd name="connsiteY5" fmla="*/ 412113 h 1200329"/>
                      <a:gd name="connsiteX6" fmla="*/ 1876425 w 1876425"/>
                      <a:gd name="connsiteY6" fmla="*/ 824226 h 1200329"/>
                      <a:gd name="connsiteX7" fmla="*/ 1876425 w 1876425"/>
                      <a:gd name="connsiteY7" fmla="*/ 1200329 h 1200329"/>
                      <a:gd name="connsiteX8" fmla="*/ 1463612 w 1876425"/>
                      <a:gd name="connsiteY8" fmla="*/ 1200329 h 1200329"/>
                      <a:gd name="connsiteX9" fmla="*/ 956977 w 1876425"/>
                      <a:gd name="connsiteY9" fmla="*/ 1200329 h 1200329"/>
                      <a:gd name="connsiteX10" fmla="*/ 450342 w 1876425"/>
                      <a:gd name="connsiteY10" fmla="*/ 1200329 h 1200329"/>
                      <a:gd name="connsiteX11" fmla="*/ 0 w 1876425"/>
                      <a:gd name="connsiteY11" fmla="*/ 1200329 h 1200329"/>
                      <a:gd name="connsiteX12" fmla="*/ 0 w 1876425"/>
                      <a:gd name="connsiteY12" fmla="*/ 824226 h 1200329"/>
                      <a:gd name="connsiteX13" fmla="*/ 0 w 1876425"/>
                      <a:gd name="connsiteY13" fmla="*/ 448123 h 1200329"/>
                      <a:gd name="connsiteX14" fmla="*/ 0 w 1876425"/>
                      <a:gd name="connsiteY1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6425" h="1200329" extrusionOk="0">
                        <a:moveTo>
                          <a:pt x="0" y="0"/>
                        </a:moveTo>
                        <a:cubicBezTo>
                          <a:pt x="174873" y="-29648"/>
                          <a:pt x="326194" y="59509"/>
                          <a:pt x="506635" y="0"/>
                        </a:cubicBezTo>
                        <a:cubicBezTo>
                          <a:pt x="687077" y="-59509"/>
                          <a:pt x="869340" y="35854"/>
                          <a:pt x="994505" y="0"/>
                        </a:cubicBezTo>
                        <a:cubicBezTo>
                          <a:pt x="1119670" y="-35854"/>
                          <a:pt x="1365482" y="31404"/>
                          <a:pt x="1463612" y="0"/>
                        </a:cubicBezTo>
                        <a:cubicBezTo>
                          <a:pt x="1561742" y="-31404"/>
                          <a:pt x="1746642" y="9237"/>
                          <a:pt x="1876425" y="0"/>
                        </a:cubicBezTo>
                        <a:cubicBezTo>
                          <a:pt x="1909515" y="121837"/>
                          <a:pt x="1872345" y="322225"/>
                          <a:pt x="1876425" y="412113"/>
                        </a:cubicBezTo>
                        <a:cubicBezTo>
                          <a:pt x="1880505" y="502001"/>
                          <a:pt x="1874284" y="736060"/>
                          <a:pt x="1876425" y="824226"/>
                        </a:cubicBezTo>
                        <a:cubicBezTo>
                          <a:pt x="1878566" y="912392"/>
                          <a:pt x="1865194" y="1066807"/>
                          <a:pt x="1876425" y="1200329"/>
                        </a:cubicBezTo>
                        <a:cubicBezTo>
                          <a:pt x="1727879" y="1240806"/>
                          <a:pt x="1639230" y="1169229"/>
                          <a:pt x="1463612" y="1200329"/>
                        </a:cubicBezTo>
                        <a:cubicBezTo>
                          <a:pt x="1287994" y="1231429"/>
                          <a:pt x="1185064" y="1143116"/>
                          <a:pt x="956977" y="1200329"/>
                        </a:cubicBezTo>
                        <a:cubicBezTo>
                          <a:pt x="728890" y="1257542"/>
                          <a:pt x="695627" y="1165383"/>
                          <a:pt x="450342" y="1200329"/>
                        </a:cubicBezTo>
                        <a:cubicBezTo>
                          <a:pt x="205058" y="1235275"/>
                          <a:pt x="221039" y="1186002"/>
                          <a:pt x="0" y="1200329"/>
                        </a:cubicBezTo>
                        <a:cubicBezTo>
                          <a:pt x="-15966" y="1098532"/>
                          <a:pt x="20685" y="983275"/>
                          <a:pt x="0" y="824226"/>
                        </a:cubicBezTo>
                        <a:cubicBezTo>
                          <a:pt x="-20685" y="665177"/>
                          <a:pt x="17531" y="538597"/>
                          <a:pt x="0" y="448123"/>
                        </a:cubicBezTo>
                        <a:cubicBezTo>
                          <a:pt x="-17531" y="357649"/>
                          <a:pt x="1921" y="189339"/>
                          <a:pt x="0" y="0"/>
                        </a:cubicBezTo>
                        <a:close/>
                      </a:path>
                    </a:pathLst>
                  </a:custGeom>
                  <ask:type>
                    <ask:lineSketchNone/>
                  </ask:type>
                </ask:lineSketchStyleProps>
              </a:ext>
            </a:extLst>
          </a:ln>
        </p:spPr>
        <p:txBody>
          <a:bodyPr wrap="square" rtlCol="1">
            <a:spAutoFit/>
          </a:bodyPr>
          <a:lstStyle/>
          <a:p>
            <a:endParaRPr lang="he-IL" sz="1800" dirty="0">
              <a:effectLst/>
              <a:ea typeface="Arial" panose="020B0604020202020204" pitchFamily="34" charset="0"/>
              <a:cs typeface="Arial" panose="020B0604020202020204" pitchFamily="34" charset="0"/>
            </a:endParaRPr>
          </a:p>
          <a:p>
            <a:r>
              <a:rPr lang="he-IL" sz="1800" dirty="0">
                <a:effectLst/>
                <a:ea typeface="Arial" panose="020B0604020202020204" pitchFamily="34" charset="0"/>
                <a:cs typeface="Arial" panose="020B0604020202020204" pitchFamily="34" charset="0"/>
              </a:rPr>
              <a:t>מצב רוח ירוד, חרדה סביב אכילה ומשקל ודכאון</a:t>
            </a:r>
            <a:endParaRPr lang="he-IL" b="1" dirty="0"/>
          </a:p>
        </p:txBody>
      </p:sp>
      <p:sp>
        <p:nvSpPr>
          <p:cNvPr id="10" name="תיבת טקסט 9">
            <a:extLst>
              <a:ext uri="{FF2B5EF4-FFF2-40B4-BE49-F238E27FC236}">
                <a16:creationId xmlns:a16="http://schemas.microsoft.com/office/drawing/2014/main" id="{FCDE56D1-75E7-4A52-B575-A04FF4146DDC}"/>
              </a:ext>
            </a:extLst>
          </p:cNvPr>
          <p:cNvSpPr txBox="1"/>
          <p:nvPr/>
        </p:nvSpPr>
        <p:spPr>
          <a:xfrm>
            <a:off x="9029700" y="3000185"/>
            <a:ext cx="2483678" cy="2854243"/>
          </a:xfrm>
          <a:custGeom>
            <a:avLst/>
            <a:gdLst>
              <a:gd name="connsiteX0" fmla="*/ 0 w 2483678"/>
              <a:gd name="connsiteY0" fmla="*/ 0 h 2854243"/>
              <a:gd name="connsiteX1" fmla="*/ 645756 w 2483678"/>
              <a:gd name="connsiteY1" fmla="*/ 0 h 2854243"/>
              <a:gd name="connsiteX2" fmla="*/ 1291513 w 2483678"/>
              <a:gd name="connsiteY2" fmla="*/ 0 h 2854243"/>
              <a:gd name="connsiteX3" fmla="*/ 1837922 w 2483678"/>
              <a:gd name="connsiteY3" fmla="*/ 0 h 2854243"/>
              <a:gd name="connsiteX4" fmla="*/ 2483678 w 2483678"/>
              <a:gd name="connsiteY4" fmla="*/ 0 h 2854243"/>
              <a:gd name="connsiteX5" fmla="*/ 2483678 w 2483678"/>
              <a:gd name="connsiteY5" fmla="*/ 599391 h 2854243"/>
              <a:gd name="connsiteX6" fmla="*/ 2483678 w 2483678"/>
              <a:gd name="connsiteY6" fmla="*/ 1141697 h 2854243"/>
              <a:gd name="connsiteX7" fmla="*/ 2483678 w 2483678"/>
              <a:gd name="connsiteY7" fmla="*/ 1655461 h 2854243"/>
              <a:gd name="connsiteX8" fmla="*/ 2483678 w 2483678"/>
              <a:gd name="connsiteY8" fmla="*/ 2169225 h 2854243"/>
              <a:gd name="connsiteX9" fmla="*/ 2483678 w 2483678"/>
              <a:gd name="connsiteY9" fmla="*/ 2854243 h 2854243"/>
              <a:gd name="connsiteX10" fmla="*/ 1887595 w 2483678"/>
              <a:gd name="connsiteY10" fmla="*/ 2854243 h 2854243"/>
              <a:gd name="connsiteX11" fmla="*/ 1341186 w 2483678"/>
              <a:gd name="connsiteY11" fmla="*/ 2854243 h 2854243"/>
              <a:gd name="connsiteX12" fmla="*/ 670593 w 2483678"/>
              <a:gd name="connsiteY12" fmla="*/ 2854243 h 2854243"/>
              <a:gd name="connsiteX13" fmla="*/ 0 w 2483678"/>
              <a:gd name="connsiteY13" fmla="*/ 2854243 h 2854243"/>
              <a:gd name="connsiteX14" fmla="*/ 0 w 2483678"/>
              <a:gd name="connsiteY14" fmla="*/ 2283394 h 2854243"/>
              <a:gd name="connsiteX15" fmla="*/ 0 w 2483678"/>
              <a:gd name="connsiteY15" fmla="*/ 1741088 h 2854243"/>
              <a:gd name="connsiteX16" fmla="*/ 0 w 2483678"/>
              <a:gd name="connsiteY16" fmla="*/ 1141697 h 2854243"/>
              <a:gd name="connsiteX17" fmla="*/ 0 w 2483678"/>
              <a:gd name="connsiteY17" fmla="*/ 599391 h 2854243"/>
              <a:gd name="connsiteX18" fmla="*/ 0 w 2483678"/>
              <a:gd name="connsiteY18" fmla="*/ 0 h 285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678" h="2854243" extrusionOk="0">
                <a:moveTo>
                  <a:pt x="0" y="0"/>
                </a:moveTo>
                <a:cubicBezTo>
                  <a:pt x="258462" y="-4476"/>
                  <a:pt x="367042" y="-21382"/>
                  <a:pt x="645756" y="0"/>
                </a:cubicBezTo>
                <a:cubicBezTo>
                  <a:pt x="924470" y="21382"/>
                  <a:pt x="1118937" y="-26814"/>
                  <a:pt x="1291513" y="0"/>
                </a:cubicBezTo>
                <a:cubicBezTo>
                  <a:pt x="1464089" y="26814"/>
                  <a:pt x="1655804" y="8869"/>
                  <a:pt x="1837922" y="0"/>
                </a:cubicBezTo>
                <a:cubicBezTo>
                  <a:pt x="2020040" y="-8869"/>
                  <a:pt x="2274146" y="2453"/>
                  <a:pt x="2483678" y="0"/>
                </a:cubicBezTo>
                <a:cubicBezTo>
                  <a:pt x="2483893" y="270130"/>
                  <a:pt x="2456819" y="311862"/>
                  <a:pt x="2483678" y="599391"/>
                </a:cubicBezTo>
                <a:cubicBezTo>
                  <a:pt x="2510537" y="886920"/>
                  <a:pt x="2458678" y="930274"/>
                  <a:pt x="2483678" y="1141697"/>
                </a:cubicBezTo>
                <a:cubicBezTo>
                  <a:pt x="2508678" y="1353120"/>
                  <a:pt x="2503757" y="1541596"/>
                  <a:pt x="2483678" y="1655461"/>
                </a:cubicBezTo>
                <a:cubicBezTo>
                  <a:pt x="2463599" y="1769326"/>
                  <a:pt x="2486939" y="2028115"/>
                  <a:pt x="2483678" y="2169225"/>
                </a:cubicBezTo>
                <a:cubicBezTo>
                  <a:pt x="2480417" y="2310335"/>
                  <a:pt x="2495271" y="2599795"/>
                  <a:pt x="2483678" y="2854243"/>
                </a:cubicBezTo>
                <a:cubicBezTo>
                  <a:pt x="2222058" y="2859750"/>
                  <a:pt x="2182187" y="2826549"/>
                  <a:pt x="1887595" y="2854243"/>
                </a:cubicBezTo>
                <a:cubicBezTo>
                  <a:pt x="1593003" y="2881937"/>
                  <a:pt x="1492141" y="2879388"/>
                  <a:pt x="1341186" y="2854243"/>
                </a:cubicBezTo>
                <a:cubicBezTo>
                  <a:pt x="1190231" y="2829098"/>
                  <a:pt x="809394" y="2885360"/>
                  <a:pt x="670593" y="2854243"/>
                </a:cubicBezTo>
                <a:cubicBezTo>
                  <a:pt x="531792" y="2823126"/>
                  <a:pt x="184970" y="2860092"/>
                  <a:pt x="0" y="2854243"/>
                </a:cubicBezTo>
                <a:cubicBezTo>
                  <a:pt x="-15150" y="2730716"/>
                  <a:pt x="17863" y="2542222"/>
                  <a:pt x="0" y="2283394"/>
                </a:cubicBezTo>
                <a:cubicBezTo>
                  <a:pt x="-17863" y="2024566"/>
                  <a:pt x="7206" y="2005426"/>
                  <a:pt x="0" y="1741088"/>
                </a:cubicBezTo>
                <a:cubicBezTo>
                  <a:pt x="-7206" y="1476750"/>
                  <a:pt x="5043" y="1328300"/>
                  <a:pt x="0" y="1141697"/>
                </a:cubicBezTo>
                <a:cubicBezTo>
                  <a:pt x="-5043" y="955094"/>
                  <a:pt x="16074" y="743062"/>
                  <a:pt x="0" y="599391"/>
                </a:cubicBezTo>
                <a:cubicBezTo>
                  <a:pt x="-16074" y="455720"/>
                  <a:pt x="-26583" y="130580"/>
                  <a:pt x="0" y="0"/>
                </a:cubicBezTo>
                <a:close/>
              </a:path>
            </a:pathLst>
          </a:custGeom>
          <a:noFill/>
          <a:ln w="3175">
            <a:solidFill>
              <a:schemeClr val="tx1"/>
            </a:solidFill>
            <a:extLst>
              <a:ext uri="{C807C97D-BFC1-408E-A445-0C87EB9F89A2}">
                <ask:lineSketchStyleProps xmlns:ask="http://schemas.microsoft.com/office/drawing/2018/sketchyshapes" xmlns="" sd="1100333653">
                  <a:prstGeom prst="rect">
                    <a:avLst/>
                  </a:prstGeom>
                  <ask:type>
                    <ask:lineSketchFreehand/>
                  </ask:type>
                </ask:lineSketchStyleProps>
              </a:ext>
            </a:extLst>
          </a:ln>
        </p:spPr>
        <p:txBody>
          <a:bodyPr wrap="square" rtlCol="1">
            <a:spAutoFit/>
          </a:bodyPr>
          <a:lstStyle/>
          <a:p>
            <a:pPr algn="r" rtl="1">
              <a:lnSpc>
                <a:spcPct val="107000"/>
              </a:lnSpc>
              <a:spcAft>
                <a:spcPts val="800"/>
              </a:spcAft>
            </a:pPr>
            <a:endParaRPr lang="he-IL" sz="1800" dirty="0">
              <a:effectLst/>
              <a:latin typeface="Times New Roman" panose="02020603050405020304" pitchFamily="18" charset="0"/>
              <a:ea typeface="Arial" panose="020B0604020202020204" pitchFamily="34" charset="0"/>
              <a:cs typeface="Arial" panose="020B0604020202020204" pitchFamily="34" charset="0"/>
            </a:endParaRPr>
          </a:p>
          <a:p>
            <a:pPr algn="r" rtl="1">
              <a:lnSpc>
                <a:spcPct val="107000"/>
              </a:lnSpc>
              <a:spcAft>
                <a:spcPts val="800"/>
              </a:spcAft>
            </a:pPr>
            <a:r>
              <a:rPr lang="he-IL" sz="1800" dirty="0">
                <a:effectLst/>
                <a:latin typeface="Times New Roman" panose="02020603050405020304" pitchFamily="18" charset="0"/>
                <a:ea typeface="Arial" panose="020B0604020202020204" pitchFamily="34" charset="0"/>
                <a:cs typeface="Arial" panose="020B0604020202020204" pitchFamily="34" charset="0"/>
              </a:rPr>
              <a:t>עיסוק יתר ברזון והשמנה, בספירת קלוריות, דיאטות ופעילות גופנית.</a:t>
            </a:r>
            <a:endParaRPr lang="en-US" sz="1800" dirty="0">
              <a:effectLst/>
              <a:latin typeface="Times New Roman" panose="02020603050405020304" pitchFamily="18" charset="0"/>
              <a:ea typeface="Times New Roman" panose="02020603050405020304" pitchFamily="18" charset="0"/>
            </a:endParaRPr>
          </a:p>
          <a:p>
            <a:pPr algn="r" rtl="1">
              <a:lnSpc>
                <a:spcPct val="107000"/>
              </a:lnSpc>
              <a:spcAft>
                <a:spcPts val="800"/>
              </a:spcAft>
            </a:pPr>
            <a:r>
              <a:rPr lang="he-IL" sz="1800" dirty="0">
                <a:effectLst/>
                <a:latin typeface="Times New Roman" panose="02020603050405020304" pitchFamily="18" charset="0"/>
                <a:ea typeface="Arial" panose="020B0604020202020204" pitchFamily="34" charset="0"/>
                <a:cs typeface="Arial" panose="020B0604020202020204" pitchFamily="34" charset="0"/>
              </a:rPr>
              <a:t>ירידה מכוונת במשקל.</a:t>
            </a:r>
            <a:endParaRPr lang="en-US" sz="1800" dirty="0">
              <a:effectLst/>
              <a:latin typeface="Times New Roman" panose="02020603050405020304" pitchFamily="18" charset="0"/>
              <a:ea typeface="Times New Roman" panose="02020603050405020304" pitchFamily="18" charset="0"/>
            </a:endParaRPr>
          </a:p>
          <a:p>
            <a:pPr algn="r" rtl="1">
              <a:lnSpc>
                <a:spcPct val="107000"/>
              </a:lnSpc>
              <a:spcAft>
                <a:spcPts val="800"/>
              </a:spcAft>
            </a:pPr>
            <a:r>
              <a:rPr lang="he-IL" sz="1800" dirty="0">
                <a:effectLst/>
                <a:latin typeface="Times New Roman" panose="02020603050405020304" pitchFamily="18" charset="0"/>
                <a:ea typeface="Arial" panose="020B0604020202020204" pitchFamily="34" charset="0"/>
                <a:cs typeface="Arial" panose="020B0604020202020204" pitchFamily="34" charset="0"/>
              </a:rPr>
              <a:t>דימוי גוף ירוד ושיפוטיות סביב דימוי הגוף</a:t>
            </a:r>
            <a:endParaRPr lang="en-US" sz="1800" dirty="0">
              <a:effectLst/>
              <a:latin typeface="Times New Roman" panose="02020603050405020304" pitchFamily="18" charset="0"/>
              <a:ea typeface="Times New Roman" panose="02020603050405020304" pitchFamily="18" charset="0"/>
            </a:endParaRPr>
          </a:p>
          <a:p>
            <a:endParaRPr lang="he-IL" dirty="0"/>
          </a:p>
        </p:txBody>
      </p:sp>
      <p:sp>
        <p:nvSpPr>
          <p:cNvPr id="4" name="כותרת 1">
            <a:extLst>
              <a:ext uri="{FF2B5EF4-FFF2-40B4-BE49-F238E27FC236}">
                <a16:creationId xmlns:a16="http://schemas.microsoft.com/office/drawing/2014/main" id="{E1764A0D-AA8B-42D4-83D1-203AB8ED3F8B}"/>
              </a:ext>
            </a:extLst>
          </p:cNvPr>
          <p:cNvSpPr>
            <a:spLocks noGrp="1"/>
          </p:cNvSpPr>
          <p:nvPr>
            <p:ph type="title"/>
          </p:nvPr>
        </p:nvSpPr>
        <p:spPr>
          <a:xfrm>
            <a:off x="609600" y="681037"/>
            <a:ext cx="10515600" cy="1325563"/>
          </a:xfrm>
        </p:spPr>
        <p:txBody>
          <a:bodyPr>
            <a:normAutofit/>
          </a:bodyPr>
          <a:lstStyle/>
          <a:p>
            <a:pPr algn="ctr"/>
            <a:r>
              <a:rPr lang="he-IL" dirty="0"/>
              <a:t>קווים מנחים להתערבות</a:t>
            </a:r>
            <a:br>
              <a:rPr lang="he-IL" dirty="0"/>
            </a:br>
            <a:r>
              <a:rPr lang="he-IL" sz="3100" b="1" dirty="0">
                <a:solidFill>
                  <a:schemeClr val="accent1">
                    <a:lumMod val="75000"/>
                  </a:schemeClr>
                </a:solidFill>
              </a:rPr>
              <a:t>סימנים מדאיגים לאיתור וזיהוי </a:t>
            </a:r>
            <a:endParaRPr lang="he-IL" b="1" dirty="0">
              <a:solidFill>
                <a:schemeClr val="accent1">
                  <a:lumMod val="75000"/>
                </a:schemeClr>
              </a:solidFill>
            </a:endParaRPr>
          </a:p>
        </p:txBody>
      </p:sp>
      <p:grpSp>
        <p:nvGrpSpPr>
          <p:cNvPr id="5" name="קבוצה 4">
            <a:extLst>
              <a:ext uri="{FF2B5EF4-FFF2-40B4-BE49-F238E27FC236}">
                <a16:creationId xmlns:a16="http://schemas.microsoft.com/office/drawing/2014/main" id="{618BCA7C-2D2F-40EE-BEE1-0DAF634BD2E1}"/>
              </a:ext>
            </a:extLst>
          </p:cNvPr>
          <p:cNvGrpSpPr/>
          <p:nvPr/>
        </p:nvGrpSpPr>
        <p:grpSpPr>
          <a:xfrm>
            <a:off x="342694" y="235988"/>
            <a:ext cx="2943225" cy="965011"/>
            <a:chOff x="3863753" y="1907467"/>
            <a:chExt cx="4752975" cy="1765423"/>
          </a:xfrm>
        </p:grpSpPr>
        <p:pic>
          <p:nvPicPr>
            <p:cNvPr id="6" name="Picture 6">
              <a:extLst>
                <a:ext uri="{FF2B5EF4-FFF2-40B4-BE49-F238E27FC236}">
                  <a16:creationId xmlns:a16="http://schemas.microsoft.com/office/drawing/2014/main" id="{B3B3B671-8551-4427-B743-B0BBFD5D2148}"/>
                </a:ext>
              </a:extLst>
            </p:cNvPr>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7" name="Graphic 7">
              <a:extLst>
                <a:ext uri="{FF2B5EF4-FFF2-40B4-BE49-F238E27FC236}">
                  <a16:creationId xmlns:a16="http://schemas.microsoft.com/office/drawing/2014/main" id="{D59B0F2E-F8B6-4396-8925-891CB903804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1705" b="100000"/>
            <a:stretch/>
          </p:blipFill>
          <p:spPr>
            <a:xfrm>
              <a:off x="3939951" y="3524435"/>
              <a:ext cx="4676777" cy="148455"/>
            </a:xfrm>
            <a:prstGeom prst="rect">
              <a:avLst/>
            </a:prstGeom>
          </p:spPr>
        </p:pic>
      </p:grpSp>
      <p:pic>
        <p:nvPicPr>
          <p:cNvPr id="8" name="תמונה 7">
            <a:extLst>
              <a:ext uri="{FF2B5EF4-FFF2-40B4-BE49-F238E27FC236}">
                <a16:creationId xmlns:a16="http://schemas.microsoft.com/office/drawing/2014/main" id="{77FF382F-6216-4B2B-AC32-3907FBE51E1E}"/>
              </a:ext>
            </a:extLst>
          </p:cNvPr>
          <p:cNvPicPr>
            <a:picLocks noChangeAspect="1"/>
          </p:cNvPicPr>
          <p:nvPr/>
        </p:nvPicPr>
        <p:blipFill rotWithShape="1">
          <a:blip r:embed="rId5"/>
          <a:srcRect l="5221"/>
          <a:stretch/>
        </p:blipFill>
        <p:spPr>
          <a:xfrm>
            <a:off x="9195823" y="69945"/>
            <a:ext cx="2483678" cy="2099811"/>
          </a:xfrm>
          <a:prstGeom prst="rect">
            <a:avLst/>
          </a:prstGeom>
        </p:spPr>
      </p:pic>
      <p:sp>
        <p:nvSpPr>
          <p:cNvPr id="9" name="אליפסה 8">
            <a:extLst>
              <a:ext uri="{FF2B5EF4-FFF2-40B4-BE49-F238E27FC236}">
                <a16:creationId xmlns:a16="http://schemas.microsoft.com/office/drawing/2014/main" id="{BDD05E3A-7F93-4E68-ABA1-40D9CAEABD25}"/>
              </a:ext>
            </a:extLst>
          </p:cNvPr>
          <p:cNvSpPr/>
          <p:nvPr/>
        </p:nvSpPr>
        <p:spPr>
          <a:xfrm>
            <a:off x="9488751" y="2121576"/>
            <a:ext cx="1619250" cy="1095375"/>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עיסוק יתר</a:t>
            </a:r>
          </a:p>
        </p:txBody>
      </p:sp>
      <p:sp>
        <p:nvSpPr>
          <p:cNvPr id="11" name="אליפסה 10">
            <a:extLst>
              <a:ext uri="{FF2B5EF4-FFF2-40B4-BE49-F238E27FC236}">
                <a16:creationId xmlns:a16="http://schemas.microsoft.com/office/drawing/2014/main" id="{AD1A7082-922C-45E3-BF86-130A086F80F2}"/>
              </a:ext>
            </a:extLst>
          </p:cNvPr>
          <p:cNvSpPr/>
          <p:nvPr/>
        </p:nvSpPr>
        <p:spPr>
          <a:xfrm>
            <a:off x="7094667" y="2121577"/>
            <a:ext cx="1619250" cy="1095375"/>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סימני מצוקה נפשיים</a:t>
            </a:r>
          </a:p>
        </p:txBody>
      </p:sp>
      <p:sp>
        <p:nvSpPr>
          <p:cNvPr id="13" name="תיבת טקסט 12">
            <a:extLst>
              <a:ext uri="{FF2B5EF4-FFF2-40B4-BE49-F238E27FC236}">
                <a16:creationId xmlns:a16="http://schemas.microsoft.com/office/drawing/2014/main" id="{C05EFAE7-DBD1-4BF0-A879-1FB0101484B4}"/>
              </a:ext>
            </a:extLst>
          </p:cNvPr>
          <p:cNvSpPr txBox="1"/>
          <p:nvPr/>
        </p:nvSpPr>
        <p:spPr>
          <a:xfrm>
            <a:off x="6856544" y="5190652"/>
            <a:ext cx="1891512" cy="1477328"/>
          </a:xfrm>
          <a:prstGeom prst="rect">
            <a:avLst/>
          </a:prstGeom>
          <a:noFill/>
          <a:ln w="3175">
            <a:solidFill>
              <a:schemeClr val="tx1"/>
            </a:solidFill>
            <a:extLst>
              <a:ext uri="{C807C97D-BFC1-408E-A445-0C87EB9F89A2}">
                <ask:lineSketchStyleProps xmlns:ask="http://schemas.microsoft.com/office/drawing/2018/sketchyshapes" xmlns="" sd="1267050629">
                  <a:custGeom>
                    <a:avLst/>
                    <a:gdLst>
                      <a:gd name="connsiteX0" fmla="*/ 0 w 1891512"/>
                      <a:gd name="connsiteY0" fmla="*/ 0 h 1477328"/>
                      <a:gd name="connsiteX1" fmla="*/ 453963 w 1891512"/>
                      <a:gd name="connsiteY1" fmla="*/ 0 h 1477328"/>
                      <a:gd name="connsiteX2" fmla="*/ 907926 w 1891512"/>
                      <a:gd name="connsiteY2" fmla="*/ 0 h 1477328"/>
                      <a:gd name="connsiteX3" fmla="*/ 1380804 w 1891512"/>
                      <a:gd name="connsiteY3" fmla="*/ 0 h 1477328"/>
                      <a:gd name="connsiteX4" fmla="*/ 1891512 w 1891512"/>
                      <a:gd name="connsiteY4" fmla="*/ 0 h 1477328"/>
                      <a:gd name="connsiteX5" fmla="*/ 1891512 w 1891512"/>
                      <a:gd name="connsiteY5" fmla="*/ 492443 h 1477328"/>
                      <a:gd name="connsiteX6" fmla="*/ 1891512 w 1891512"/>
                      <a:gd name="connsiteY6" fmla="*/ 984885 h 1477328"/>
                      <a:gd name="connsiteX7" fmla="*/ 1891512 w 1891512"/>
                      <a:gd name="connsiteY7" fmla="*/ 1477328 h 1477328"/>
                      <a:gd name="connsiteX8" fmla="*/ 1437549 w 1891512"/>
                      <a:gd name="connsiteY8" fmla="*/ 1477328 h 1477328"/>
                      <a:gd name="connsiteX9" fmla="*/ 983586 w 1891512"/>
                      <a:gd name="connsiteY9" fmla="*/ 1477328 h 1477328"/>
                      <a:gd name="connsiteX10" fmla="*/ 567454 w 1891512"/>
                      <a:gd name="connsiteY10" fmla="*/ 1477328 h 1477328"/>
                      <a:gd name="connsiteX11" fmla="*/ 0 w 1891512"/>
                      <a:gd name="connsiteY11" fmla="*/ 1477328 h 1477328"/>
                      <a:gd name="connsiteX12" fmla="*/ 0 w 1891512"/>
                      <a:gd name="connsiteY12" fmla="*/ 1014432 h 1477328"/>
                      <a:gd name="connsiteX13" fmla="*/ 0 w 1891512"/>
                      <a:gd name="connsiteY13" fmla="*/ 492443 h 1477328"/>
                      <a:gd name="connsiteX14" fmla="*/ 0 w 1891512"/>
                      <a:gd name="connsiteY14"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1512" h="1477328" extrusionOk="0">
                        <a:moveTo>
                          <a:pt x="0" y="0"/>
                        </a:moveTo>
                        <a:cubicBezTo>
                          <a:pt x="159311" y="-18230"/>
                          <a:pt x="289751" y="16894"/>
                          <a:pt x="453963" y="0"/>
                        </a:cubicBezTo>
                        <a:cubicBezTo>
                          <a:pt x="618175" y="-16894"/>
                          <a:pt x="758554" y="30298"/>
                          <a:pt x="907926" y="0"/>
                        </a:cubicBezTo>
                        <a:cubicBezTo>
                          <a:pt x="1057298" y="-30298"/>
                          <a:pt x="1184205" y="54475"/>
                          <a:pt x="1380804" y="0"/>
                        </a:cubicBezTo>
                        <a:cubicBezTo>
                          <a:pt x="1577403" y="-54475"/>
                          <a:pt x="1758239" y="45514"/>
                          <a:pt x="1891512" y="0"/>
                        </a:cubicBezTo>
                        <a:cubicBezTo>
                          <a:pt x="1917826" y="122307"/>
                          <a:pt x="1872409" y="290874"/>
                          <a:pt x="1891512" y="492443"/>
                        </a:cubicBezTo>
                        <a:cubicBezTo>
                          <a:pt x="1910615" y="694012"/>
                          <a:pt x="1874271" y="851321"/>
                          <a:pt x="1891512" y="984885"/>
                        </a:cubicBezTo>
                        <a:cubicBezTo>
                          <a:pt x="1908753" y="1118449"/>
                          <a:pt x="1859633" y="1324363"/>
                          <a:pt x="1891512" y="1477328"/>
                        </a:cubicBezTo>
                        <a:cubicBezTo>
                          <a:pt x="1710715" y="1504049"/>
                          <a:pt x="1583940" y="1463762"/>
                          <a:pt x="1437549" y="1477328"/>
                        </a:cubicBezTo>
                        <a:cubicBezTo>
                          <a:pt x="1291158" y="1490894"/>
                          <a:pt x="1089182" y="1462119"/>
                          <a:pt x="983586" y="1477328"/>
                        </a:cubicBezTo>
                        <a:cubicBezTo>
                          <a:pt x="877990" y="1492537"/>
                          <a:pt x="678870" y="1460309"/>
                          <a:pt x="567454" y="1477328"/>
                        </a:cubicBezTo>
                        <a:cubicBezTo>
                          <a:pt x="456038" y="1494347"/>
                          <a:pt x="198883" y="1463310"/>
                          <a:pt x="0" y="1477328"/>
                        </a:cubicBezTo>
                        <a:cubicBezTo>
                          <a:pt x="-44791" y="1286024"/>
                          <a:pt x="46531" y="1109430"/>
                          <a:pt x="0" y="1014432"/>
                        </a:cubicBezTo>
                        <a:cubicBezTo>
                          <a:pt x="-46531" y="919434"/>
                          <a:pt x="60350" y="680435"/>
                          <a:pt x="0" y="492443"/>
                        </a:cubicBezTo>
                        <a:cubicBezTo>
                          <a:pt x="-60350" y="304451"/>
                          <a:pt x="14940" y="112062"/>
                          <a:pt x="0" y="0"/>
                        </a:cubicBezTo>
                        <a:close/>
                      </a:path>
                    </a:pathLst>
                  </a:custGeom>
                  <ask:type>
                    <ask:lineSketchNone/>
                  </ask:type>
                </ask:lineSketchStyleProps>
              </a:ext>
            </a:extLst>
          </a:ln>
        </p:spPr>
        <p:txBody>
          <a:bodyPr wrap="square" rtlCol="1">
            <a:spAutoFit/>
          </a:bodyPr>
          <a:lstStyle/>
          <a:p>
            <a:endParaRPr lang="he-IL" sz="1800" dirty="0">
              <a:effectLst/>
              <a:ea typeface="Arial" panose="020B0604020202020204" pitchFamily="34" charset="0"/>
              <a:cs typeface="Arial" panose="020B0604020202020204" pitchFamily="34" charset="0"/>
            </a:endParaRPr>
          </a:p>
          <a:p>
            <a:r>
              <a:rPr lang="he-IL" sz="1800" dirty="0">
                <a:effectLst/>
                <a:ea typeface="Arial" panose="020B0604020202020204" pitchFamily="34" charset="0"/>
                <a:cs typeface="Arial" panose="020B0604020202020204" pitchFamily="34" charset="0"/>
              </a:rPr>
              <a:t>שינוי בדפוס הקשר החברתי: נסיגה חברתית או פעילות יתר</a:t>
            </a:r>
            <a:endParaRPr lang="he-IL" dirty="0"/>
          </a:p>
        </p:txBody>
      </p:sp>
      <p:sp>
        <p:nvSpPr>
          <p:cNvPr id="14" name="אליפסה 13">
            <a:extLst>
              <a:ext uri="{FF2B5EF4-FFF2-40B4-BE49-F238E27FC236}">
                <a16:creationId xmlns:a16="http://schemas.microsoft.com/office/drawing/2014/main" id="{EE15F3AC-EE0F-4D8B-98CB-B11403E85CC6}"/>
              </a:ext>
            </a:extLst>
          </p:cNvPr>
          <p:cNvSpPr/>
          <p:nvPr/>
        </p:nvSpPr>
        <p:spPr>
          <a:xfrm>
            <a:off x="7144360" y="4306787"/>
            <a:ext cx="1619250" cy="1095375"/>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סימני מצוקה חברתיים</a:t>
            </a:r>
          </a:p>
        </p:txBody>
      </p:sp>
      <p:sp>
        <p:nvSpPr>
          <p:cNvPr id="15" name="אליפסה 14">
            <a:extLst>
              <a:ext uri="{FF2B5EF4-FFF2-40B4-BE49-F238E27FC236}">
                <a16:creationId xmlns:a16="http://schemas.microsoft.com/office/drawing/2014/main" id="{544F3D86-DFDB-4B1A-92B5-BE79049041AF}"/>
              </a:ext>
            </a:extLst>
          </p:cNvPr>
          <p:cNvSpPr/>
          <p:nvPr/>
        </p:nvSpPr>
        <p:spPr>
          <a:xfrm>
            <a:off x="4565515" y="2121577"/>
            <a:ext cx="1515980" cy="1029075"/>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סימני מצוקה גופניים</a:t>
            </a:r>
          </a:p>
        </p:txBody>
      </p:sp>
      <p:sp>
        <p:nvSpPr>
          <p:cNvPr id="17" name="תיבת טקסט 16">
            <a:extLst>
              <a:ext uri="{FF2B5EF4-FFF2-40B4-BE49-F238E27FC236}">
                <a16:creationId xmlns:a16="http://schemas.microsoft.com/office/drawing/2014/main" id="{876B684B-C237-4818-ABDD-DCE45C54DA82}"/>
              </a:ext>
            </a:extLst>
          </p:cNvPr>
          <p:cNvSpPr txBox="1"/>
          <p:nvPr/>
        </p:nvSpPr>
        <p:spPr>
          <a:xfrm>
            <a:off x="129700" y="3000185"/>
            <a:ext cx="3156219" cy="3139321"/>
          </a:xfrm>
          <a:prstGeom prst="rect">
            <a:avLst/>
          </a:prstGeom>
          <a:noFill/>
          <a:ln w="3175">
            <a:solidFill>
              <a:schemeClr val="tx1"/>
            </a:solidFill>
            <a:extLst>
              <a:ext uri="{C807C97D-BFC1-408E-A445-0C87EB9F89A2}">
                <ask:lineSketchStyleProps xmlns:ask="http://schemas.microsoft.com/office/drawing/2018/sketchyshapes" xmlns="" sd="3631360330">
                  <a:custGeom>
                    <a:avLst/>
                    <a:gdLst>
                      <a:gd name="connsiteX0" fmla="*/ 0 w 3156219"/>
                      <a:gd name="connsiteY0" fmla="*/ 0 h 3139321"/>
                      <a:gd name="connsiteX1" fmla="*/ 526037 w 3156219"/>
                      <a:gd name="connsiteY1" fmla="*/ 0 h 3139321"/>
                      <a:gd name="connsiteX2" fmla="*/ 1020511 w 3156219"/>
                      <a:gd name="connsiteY2" fmla="*/ 0 h 3139321"/>
                      <a:gd name="connsiteX3" fmla="*/ 1483423 w 3156219"/>
                      <a:gd name="connsiteY3" fmla="*/ 0 h 3139321"/>
                      <a:gd name="connsiteX4" fmla="*/ 2009459 w 3156219"/>
                      <a:gd name="connsiteY4" fmla="*/ 0 h 3139321"/>
                      <a:gd name="connsiteX5" fmla="*/ 2503934 w 3156219"/>
                      <a:gd name="connsiteY5" fmla="*/ 0 h 3139321"/>
                      <a:gd name="connsiteX6" fmla="*/ 3156219 w 3156219"/>
                      <a:gd name="connsiteY6" fmla="*/ 0 h 3139321"/>
                      <a:gd name="connsiteX7" fmla="*/ 3156219 w 3156219"/>
                      <a:gd name="connsiteY7" fmla="*/ 429041 h 3139321"/>
                      <a:gd name="connsiteX8" fmla="*/ 3156219 w 3156219"/>
                      <a:gd name="connsiteY8" fmla="*/ 983654 h 3139321"/>
                      <a:gd name="connsiteX9" fmla="*/ 3156219 w 3156219"/>
                      <a:gd name="connsiteY9" fmla="*/ 1506874 h 3139321"/>
                      <a:gd name="connsiteX10" fmla="*/ 3156219 w 3156219"/>
                      <a:gd name="connsiteY10" fmla="*/ 2061487 h 3139321"/>
                      <a:gd name="connsiteX11" fmla="*/ 3156219 w 3156219"/>
                      <a:gd name="connsiteY11" fmla="*/ 2553314 h 3139321"/>
                      <a:gd name="connsiteX12" fmla="*/ 3156219 w 3156219"/>
                      <a:gd name="connsiteY12" fmla="*/ 3139321 h 3139321"/>
                      <a:gd name="connsiteX13" fmla="*/ 2724869 w 3156219"/>
                      <a:gd name="connsiteY13" fmla="*/ 3139321 h 3139321"/>
                      <a:gd name="connsiteX14" fmla="*/ 2198833 w 3156219"/>
                      <a:gd name="connsiteY14" fmla="*/ 3139321 h 3139321"/>
                      <a:gd name="connsiteX15" fmla="*/ 1609672 w 3156219"/>
                      <a:gd name="connsiteY15" fmla="*/ 3139321 h 3139321"/>
                      <a:gd name="connsiteX16" fmla="*/ 1146760 w 3156219"/>
                      <a:gd name="connsiteY16" fmla="*/ 3139321 h 3139321"/>
                      <a:gd name="connsiteX17" fmla="*/ 715410 w 3156219"/>
                      <a:gd name="connsiteY17" fmla="*/ 3139321 h 3139321"/>
                      <a:gd name="connsiteX18" fmla="*/ 0 w 3156219"/>
                      <a:gd name="connsiteY18" fmla="*/ 3139321 h 3139321"/>
                      <a:gd name="connsiteX19" fmla="*/ 0 w 3156219"/>
                      <a:gd name="connsiteY19" fmla="*/ 2647494 h 3139321"/>
                      <a:gd name="connsiteX20" fmla="*/ 0 w 3156219"/>
                      <a:gd name="connsiteY20" fmla="*/ 2061487 h 3139321"/>
                      <a:gd name="connsiteX21" fmla="*/ 0 w 3156219"/>
                      <a:gd name="connsiteY21" fmla="*/ 1538267 h 3139321"/>
                      <a:gd name="connsiteX22" fmla="*/ 0 w 3156219"/>
                      <a:gd name="connsiteY22" fmla="*/ 952261 h 3139321"/>
                      <a:gd name="connsiteX23" fmla="*/ 0 w 3156219"/>
                      <a:gd name="connsiteY23"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56219" h="3139321" extrusionOk="0">
                        <a:moveTo>
                          <a:pt x="0" y="0"/>
                        </a:moveTo>
                        <a:cubicBezTo>
                          <a:pt x="223916" y="-19143"/>
                          <a:pt x="388317" y="19602"/>
                          <a:pt x="526037" y="0"/>
                        </a:cubicBezTo>
                        <a:cubicBezTo>
                          <a:pt x="663757" y="-19602"/>
                          <a:pt x="874624" y="36965"/>
                          <a:pt x="1020511" y="0"/>
                        </a:cubicBezTo>
                        <a:cubicBezTo>
                          <a:pt x="1166398" y="-36965"/>
                          <a:pt x="1362578" y="24286"/>
                          <a:pt x="1483423" y="0"/>
                        </a:cubicBezTo>
                        <a:cubicBezTo>
                          <a:pt x="1604268" y="-24286"/>
                          <a:pt x="1792049" y="44744"/>
                          <a:pt x="2009459" y="0"/>
                        </a:cubicBezTo>
                        <a:cubicBezTo>
                          <a:pt x="2226869" y="-44744"/>
                          <a:pt x="2378919" y="50695"/>
                          <a:pt x="2503934" y="0"/>
                        </a:cubicBezTo>
                        <a:cubicBezTo>
                          <a:pt x="2628949" y="-50695"/>
                          <a:pt x="2951460" y="57482"/>
                          <a:pt x="3156219" y="0"/>
                        </a:cubicBezTo>
                        <a:cubicBezTo>
                          <a:pt x="3198526" y="210146"/>
                          <a:pt x="3111207" y="292759"/>
                          <a:pt x="3156219" y="429041"/>
                        </a:cubicBezTo>
                        <a:cubicBezTo>
                          <a:pt x="3201231" y="565323"/>
                          <a:pt x="3111777" y="871954"/>
                          <a:pt x="3156219" y="983654"/>
                        </a:cubicBezTo>
                        <a:cubicBezTo>
                          <a:pt x="3200661" y="1095354"/>
                          <a:pt x="3095329" y="1350147"/>
                          <a:pt x="3156219" y="1506874"/>
                        </a:cubicBezTo>
                        <a:cubicBezTo>
                          <a:pt x="3217109" y="1663601"/>
                          <a:pt x="3154472" y="1929195"/>
                          <a:pt x="3156219" y="2061487"/>
                        </a:cubicBezTo>
                        <a:cubicBezTo>
                          <a:pt x="3157966" y="2193779"/>
                          <a:pt x="3108608" y="2353885"/>
                          <a:pt x="3156219" y="2553314"/>
                        </a:cubicBezTo>
                        <a:cubicBezTo>
                          <a:pt x="3203830" y="2752743"/>
                          <a:pt x="3139261" y="2965570"/>
                          <a:pt x="3156219" y="3139321"/>
                        </a:cubicBezTo>
                        <a:cubicBezTo>
                          <a:pt x="3049737" y="3152591"/>
                          <a:pt x="2865579" y="3115322"/>
                          <a:pt x="2724869" y="3139321"/>
                        </a:cubicBezTo>
                        <a:cubicBezTo>
                          <a:pt x="2584159" y="3163320"/>
                          <a:pt x="2376818" y="3095799"/>
                          <a:pt x="2198833" y="3139321"/>
                        </a:cubicBezTo>
                        <a:cubicBezTo>
                          <a:pt x="2020848" y="3182843"/>
                          <a:pt x="1876231" y="3116894"/>
                          <a:pt x="1609672" y="3139321"/>
                        </a:cubicBezTo>
                        <a:cubicBezTo>
                          <a:pt x="1343113" y="3161748"/>
                          <a:pt x="1258916" y="3100156"/>
                          <a:pt x="1146760" y="3139321"/>
                        </a:cubicBezTo>
                        <a:cubicBezTo>
                          <a:pt x="1034604" y="3178486"/>
                          <a:pt x="926223" y="3089863"/>
                          <a:pt x="715410" y="3139321"/>
                        </a:cubicBezTo>
                        <a:cubicBezTo>
                          <a:pt x="504597" y="3188779"/>
                          <a:pt x="314968" y="3095025"/>
                          <a:pt x="0" y="3139321"/>
                        </a:cubicBezTo>
                        <a:cubicBezTo>
                          <a:pt x="-50939" y="2970994"/>
                          <a:pt x="19279" y="2778552"/>
                          <a:pt x="0" y="2647494"/>
                        </a:cubicBezTo>
                        <a:cubicBezTo>
                          <a:pt x="-19279" y="2516436"/>
                          <a:pt x="52249" y="2251886"/>
                          <a:pt x="0" y="2061487"/>
                        </a:cubicBezTo>
                        <a:cubicBezTo>
                          <a:pt x="-52249" y="1871088"/>
                          <a:pt x="39183" y="1664746"/>
                          <a:pt x="0" y="1538267"/>
                        </a:cubicBezTo>
                        <a:cubicBezTo>
                          <a:pt x="-39183" y="1411788"/>
                          <a:pt x="12946" y="1185713"/>
                          <a:pt x="0" y="952261"/>
                        </a:cubicBezTo>
                        <a:cubicBezTo>
                          <a:pt x="-12946" y="718809"/>
                          <a:pt x="67234" y="275004"/>
                          <a:pt x="0" y="0"/>
                        </a:cubicBezTo>
                        <a:close/>
                      </a:path>
                    </a:pathLst>
                  </a:custGeom>
                  <ask:type>
                    <ask:lineSketchNone/>
                  </ask:type>
                </ask:lineSketchStyleProps>
              </a:ext>
            </a:extLst>
          </a:ln>
        </p:spPr>
        <p:txBody>
          <a:bodyPr wrap="square" rtlCol="1">
            <a:spAutoFit/>
          </a:bodyPr>
          <a:lstStyle/>
          <a:p>
            <a:endParaRPr lang="he-IL" sz="1800" dirty="0">
              <a:solidFill>
                <a:srgbClr val="262626"/>
              </a:solidFill>
              <a:effectLst/>
              <a:ea typeface="Times New Roman" panose="02020603050405020304" pitchFamily="18" charset="0"/>
              <a:cs typeface="Arial" panose="020B0604020202020204" pitchFamily="34" charset="0"/>
            </a:endParaRPr>
          </a:p>
          <a:p>
            <a:r>
              <a:rPr lang="he-IL" sz="1800" dirty="0">
                <a:solidFill>
                  <a:srgbClr val="262626"/>
                </a:solidFill>
                <a:effectLst/>
                <a:ea typeface="Times New Roman" panose="02020603050405020304" pitchFamily="18" charset="0"/>
                <a:cs typeface="Arial" panose="020B0604020202020204" pitchFamily="34" charset="0"/>
              </a:rPr>
              <a:t>אכילה בהצמדות לשעות קבועות</a:t>
            </a:r>
            <a:r>
              <a:rPr lang="en-US" sz="1800" dirty="0">
                <a:solidFill>
                  <a:srgbClr val="262626"/>
                </a:solidFill>
                <a:effectLst/>
                <a:latin typeface="Arial" panose="020B0604020202020204" pitchFamily="34" charset="0"/>
                <a:ea typeface="Times New Roman" panose="02020603050405020304" pitchFamily="18" charset="0"/>
              </a:rPr>
              <a:t>.</a:t>
            </a:r>
            <a:br>
              <a:rPr lang="en-US" sz="1800" dirty="0">
                <a:solidFill>
                  <a:srgbClr val="262626"/>
                </a:solidFill>
                <a:effectLst/>
                <a:latin typeface="Arial" panose="020B0604020202020204" pitchFamily="34" charset="0"/>
                <a:ea typeface="Times New Roman" panose="02020603050405020304" pitchFamily="18" charset="0"/>
              </a:rPr>
            </a:br>
            <a:r>
              <a:rPr lang="en-US" sz="1800" dirty="0">
                <a:solidFill>
                  <a:srgbClr val="262626"/>
                </a:solidFill>
                <a:effectLst/>
                <a:latin typeface="Arial" panose="020B0604020202020204" pitchFamily="34" charset="0"/>
                <a:ea typeface="Times New Roman" panose="02020603050405020304" pitchFamily="18" charset="0"/>
              </a:rPr>
              <a:t>– </a:t>
            </a:r>
            <a:r>
              <a:rPr lang="he-IL" sz="1800" dirty="0">
                <a:solidFill>
                  <a:srgbClr val="262626"/>
                </a:solidFill>
                <a:effectLst/>
                <a:latin typeface="Arial" panose="020B0604020202020204" pitchFamily="34" charset="0"/>
                <a:ea typeface="Times New Roman" panose="02020603050405020304" pitchFamily="18" charset="0"/>
              </a:rPr>
              <a:t>עיסוק כפייתי בחשיבה על מזון, קנייתו, הכנתו והגשתו לאחרים, איסוף מתכונים</a:t>
            </a:r>
            <a:r>
              <a:rPr lang="en-US" sz="1800" dirty="0">
                <a:solidFill>
                  <a:srgbClr val="262626"/>
                </a:solidFill>
                <a:effectLst/>
                <a:latin typeface="Arial" panose="020B0604020202020204" pitchFamily="34" charset="0"/>
                <a:ea typeface="Times New Roman" panose="02020603050405020304" pitchFamily="18" charset="0"/>
              </a:rPr>
              <a:t>.</a:t>
            </a:r>
            <a:br>
              <a:rPr lang="en-US" sz="1800" dirty="0">
                <a:solidFill>
                  <a:srgbClr val="262626"/>
                </a:solidFill>
                <a:effectLst/>
                <a:latin typeface="Arial" panose="020B0604020202020204" pitchFamily="34" charset="0"/>
                <a:ea typeface="Times New Roman" panose="02020603050405020304" pitchFamily="18" charset="0"/>
              </a:rPr>
            </a:br>
            <a:r>
              <a:rPr lang="en-US" sz="1800" dirty="0">
                <a:solidFill>
                  <a:srgbClr val="262626"/>
                </a:solidFill>
                <a:effectLst/>
                <a:latin typeface="Arial" panose="020B0604020202020204" pitchFamily="34" charset="0"/>
                <a:ea typeface="Times New Roman" panose="02020603050405020304" pitchFamily="18" charset="0"/>
              </a:rPr>
              <a:t>– </a:t>
            </a:r>
            <a:r>
              <a:rPr lang="he-IL" sz="1800" dirty="0">
                <a:solidFill>
                  <a:srgbClr val="262626"/>
                </a:solidFill>
                <a:effectLst/>
                <a:latin typeface="Arial" panose="020B0604020202020204" pitchFamily="34" charset="0"/>
                <a:ea typeface="Times New Roman" panose="02020603050405020304" pitchFamily="18" charset="0"/>
              </a:rPr>
              <a:t>אכילה איטית, מועטה, הימנעות מאכילה בחברה</a:t>
            </a:r>
            <a:r>
              <a:rPr lang="en-US" sz="1800" dirty="0">
                <a:solidFill>
                  <a:srgbClr val="262626"/>
                </a:solidFill>
                <a:effectLst/>
                <a:latin typeface="Arial" panose="020B0604020202020204" pitchFamily="34" charset="0"/>
                <a:ea typeface="Times New Roman" panose="02020603050405020304" pitchFamily="18" charset="0"/>
              </a:rPr>
              <a:t>.</a:t>
            </a:r>
            <a:br>
              <a:rPr lang="en-US" sz="1800" dirty="0">
                <a:solidFill>
                  <a:srgbClr val="262626"/>
                </a:solidFill>
                <a:effectLst/>
                <a:latin typeface="Arial" panose="020B0604020202020204" pitchFamily="34" charset="0"/>
                <a:ea typeface="Times New Roman" panose="02020603050405020304" pitchFamily="18" charset="0"/>
              </a:rPr>
            </a:br>
            <a:r>
              <a:rPr lang="en-US" sz="1800" dirty="0">
                <a:solidFill>
                  <a:srgbClr val="262626"/>
                </a:solidFill>
                <a:effectLst/>
                <a:latin typeface="Arial" panose="020B0604020202020204" pitchFamily="34" charset="0"/>
                <a:ea typeface="Times New Roman" panose="02020603050405020304" pitchFamily="18" charset="0"/>
              </a:rPr>
              <a:t>– </a:t>
            </a:r>
            <a:r>
              <a:rPr lang="he-IL" sz="1800" dirty="0">
                <a:solidFill>
                  <a:srgbClr val="262626"/>
                </a:solidFill>
                <a:effectLst/>
                <a:latin typeface="Arial" panose="020B0604020202020204" pitchFamily="34" charset="0"/>
                <a:ea typeface="Times New Roman" panose="02020603050405020304" pitchFamily="18" charset="0"/>
              </a:rPr>
              <a:t>הערכה עצמית התלויה כולה באכילה או אי אכילה ובמשקל</a:t>
            </a:r>
            <a:r>
              <a:rPr lang="en-US" sz="1800" dirty="0">
                <a:solidFill>
                  <a:srgbClr val="262626"/>
                </a:solidFill>
                <a:effectLst/>
                <a:latin typeface="Arial" panose="020B0604020202020204" pitchFamily="34" charset="0"/>
                <a:ea typeface="Times New Roman" panose="02020603050405020304" pitchFamily="18" charset="0"/>
              </a:rPr>
              <a:t>.</a:t>
            </a:r>
            <a:r>
              <a:rPr lang="he-IL" sz="1800" dirty="0">
                <a:solidFill>
                  <a:srgbClr val="262626"/>
                </a:solidFill>
                <a:effectLst/>
                <a:latin typeface="Arial" panose="020B0604020202020204" pitchFamily="34" charset="0"/>
                <a:ea typeface="Times New Roman" panose="02020603050405020304" pitchFamily="18" charset="0"/>
              </a:rPr>
              <a:t/>
            </a:r>
            <a:br>
              <a:rPr lang="he-IL" sz="1800" dirty="0">
                <a:solidFill>
                  <a:srgbClr val="262626"/>
                </a:solidFill>
                <a:effectLst/>
                <a:latin typeface="Arial" panose="020B0604020202020204" pitchFamily="34" charset="0"/>
                <a:ea typeface="Times New Roman" panose="02020603050405020304" pitchFamily="18" charset="0"/>
              </a:rPr>
            </a:br>
            <a:r>
              <a:rPr lang="he-IL" sz="1800" dirty="0">
                <a:solidFill>
                  <a:srgbClr val="262626"/>
                </a:solidFill>
                <a:effectLst/>
                <a:latin typeface="Arial" panose="020B0604020202020204" pitchFamily="34" charset="0"/>
                <a:ea typeface="Times New Roman" panose="02020603050405020304" pitchFamily="18" charset="0"/>
              </a:rPr>
              <a:t>- הסתגרות ממושכת בשירותים או במקלחת מייד לאחר האכילה. </a:t>
            </a:r>
            <a:endParaRPr lang="he-IL" dirty="0"/>
          </a:p>
        </p:txBody>
      </p:sp>
      <p:sp>
        <p:nvSpPr>
          <p:cNvPr id="18" name="אליפסה 17">
            <a:extLst>
              <a:ext uri="{FF2B5EF4-FFF2-40B4-BE49-F238E27FC236}">
                <a16:creationId xmlns:a16="http://schemas.microsoft.com/office/drawing/2014/main" id="{B8826C2F-F7BD-4EDD-B606-01CC498C94ED}"/>
              </a:ext>
            </a:extLst>
          </p:cNvPr>
          <p:cNvSpPr/>
          <p:nvPr/>
        </p:nvSpPr>
        <p:spPr>
          <a:xfrm>
            <a:off x="1049528" y="2121576"/>
            <a:ext cx="1515980" cy="1029075"/>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סימנים הקשורים לאכילה</a:t>
            </a:r>
          </a:p>
        </p:txBody>
      </p:sp>
    </p:spTree>
    <p:extLst>
      <p:ext uri="{BB962C8B-B14F-4D97-AF65-F5344CB8AC3E}">
        <p14:creationId xmlns:p14="http://schemas.microsoft.com/office/powerpoint/2010/main" val="223246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FBA70-E1F1-4636-9C0A-C936E67A10DE}"/>
              </a:ext>
            </a:extLst>
          </p:cNvPr>
          <p:cNvSpPr>
            <a:spLocks noGrp="1"/>
          </p:cNvSpPr>
          <p:nvPr>
            <p:ph type="title"/>
          </p:nvPr>
        </p:nvSpPr>
        <p:spPr>
          <a:xfrm>
            <a:off x="-242770" y="872372"/>
            <a:ext cx="10515600" cy="1325563"/>
          </a:xfrm>
        </p:spPr>
        <p:txBody>
          <a:bodyPr>
            <a:normAutofit/>
          </a:bodyPr>
          <a:lstStyle/>
          <a:p>
            <a:pPr algn="ctr"/>
            <a:r>
              <a:rPr lang="he-IL" dirty="0"/>
              <a:t>קווים מנחים להתערבות</a:t>
            </a:r>
            <a:br>
              <a:rPr lang="he-IL" dirty="0"/>
            </a:br>
            <a:r>
              <a:rPr lang="he-IL" sz="3200" b="1" dirty="0">
                <a:solidFill>
                  <a:schemeClr val="accent1">
                    <a:lumMod val="75000"/>
                  </a:schemeClr>
                </a:solidFill>
              </a:rPr>
              <a:t>ניהול שיח עם התלמיד/ה המאותר/ת</a:t>
            </a:r>
            <a:endParaRPr lang="he-IL" sz="3200" dirty="0"/>
          </a:p>
        </p:txBody>
      </p:sp>
      <p:sp>
        <p:nvSpPr>
          <p:cNvPr id="3" name="מציין מיקום תוכן 2">
            <a:extLst>
              <a:ext uri="{FF2B5EF4-FFF2-40B4-BE49-F238E27FC236}">
                <a16:creationId xmlns:a16="http://schemas.microsoft.com/office/drawing/2014/main" id="{7AF399FB-00D2-49D8-BAD4-09569BE11CA3}"/>
              </a:ext>
            </a:extLst>
          </p:cNvPr>
          <p:cNvSpPr>
            <a:spLocks noGrp="1"/>
          </p:cNvSpPr>
          <p:nvPr>
            <p:ph idx="1"/>
          </p:nvPr>
        </p:nvSpPr>
        <p:spPr>
          <a:xfrm>
            <a:off x="3878726" y="3311525"/>
            <a:ext cx="7903935" cy="4351338"/>
          </a:xfrm>
        </p:spPr>
        <p:txBody>
          <a:bodyPr>
            <a:normAutofit/>
          </a:bodyPr>
          <a:lstStyle/>
          <a:p>
            <a:r>
              <a:rPr lang="he-IL" sz="2000" dirty="0"/>
              <a:t>עם התעוררות החשש, יש לנהל את השיחה הראשונית ללא גורמים נוספים.</a:t>
            </a:r>
          </a:p>
          <a:p>
            <a:r>
              <a:rPr lang="he-IL" sz="2000" dirty="0"/>
              <a:t>יש לספר את הסיבות להתעוררות הדאגה, להתמקד במה שראית ומה את מרגישה ולא בהשערות כדי למנוע תחושת איום או הכחשת הדברים. </a:t>
            </a:r>
          </a:p>
          <a:p>
            <a:r>
              <a:rPr lang="he-IL" sz="2000" dirty="0"/>
              <a:t>בררי לפני השיחה מקומות אליהם ניתן להפנות והציעי להצטרף לפגישה עם אנשי מקצוע.</a:t>
            </a:r>
          </a:p>
          <a:p>
            <a:r>
              <a:rPr lang="he-IL" sz="2000" dirty="0"/>
              <a:t>עדכני בעובדה שיש לשתף את ההורים תוך הסבר מדוע זה הכרחי.</a:t>
            </a:r>
          </a:p>
          <a:p>
            <a:r>
              <a:rPr lang="he-IL" sz="2000" dirty="0"/>
              <a:t>מתבגר/ת שאינו/ה רוצה לפנות לטיפול ניתן להפנות לרופא.</a:t>
            </a:r>
          </a:p>
        </p:txBody>
      </p:sp>
      <p:pic>
        <p:nvPicPr>
          <p:cNvPr id="5" name="תמונה 4">
            <a:extLst>
              <a:ext uri="{FF2B5EF4-FFF2-40B4-BE49-F238E27FC236}">
                <a16:creationId xmlns:a16="http://schemas.microsoft.com/office/drawing/2014/main" id="{5A34053F-CE1D-458C-83C3-050381E4539C}"/>
              </a:ext>
            </a:extLst>
          </p:cNvPr>
          <p:cNvPicPr>
            <a:picLocks noChangeAspect="1"/>
          </p:cNvPicPr>
          <p:nvPr/>
        </p:nvPicPr>
        <p:blipFill>
          <a:blip r:embed="rId2"/>
          <a:stretch>
            <a:fillRect/>
          </a:stretch>
        </p:blipFill>
        <p:spPr>
          <a:xfrm>
            <a:off x="466489" y="2644775"/>
            <a:ext cx="2992901" cy="4015897"/>
          </a:xfrm>
          <a:prstGeom prst="rect">
            <a:avLst/>
          </a:prstGeom>
        </p:spPr>
      </p:pic>
      <p:sp>
        <p:nvSpPr>
          <p:cNvPr id="6" name="תיבת טקסט 5">
            <a:extLst>
              <a:ext uri="{FF2B5EF4-FFF2-40B4-BE49-F238E27FC236}">
                <a16:creationId xmlns:a16="http://schemas.microsoft.com/office/drawing/2014/main" id="{53514A68-C42D-47AA-AD3C-8E3A8815AE16}"/>
              </a:ext>
            </a:extLst>
          </p:cNvPr>
          <p:cNvSpPr txBox="1"/>
          <p:nvPr/>
        </p:nvSpPr>
        <p:spPr>
          <a:xfrm>
            <a:off x="8562975" y="2552700"/>
            <a:ext cx="3000611"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a:r>
              <a:rPr lang="he-IL" sz="2400" b="1" dirty="0"/>
              <a:t>הנחיות "עשה"</a:t>
            </a:r>
          </a:p>
        </p:txBody>
      </p:sp>
      <p:grpSp>
        <p:nvGrpSpPr>
          <p:cNvPr id="7" name="קבוצה 6">
            <a:extLst>
              <a:ext uri="{FF2B5EF4-FFF2-40B4-BE49-F238E27FC236}">
                <a16:creationId xmlns:a16="http://schemas.microsoft.com/office/drawing/2014/main" id="{B23D7562-8C40-4525-A4D1-7B96466A65AD}"/>
              </a:ext>
            </a:extLst>
          </p:cNvPr>
          <p:cNvGrpSpPr/>
          <p:nvPr/>
        </p:nvGrpSpPr>
        <p:grpSpPr>
          <a:xfrm>
            <a:off x="322922" y="187279"/>
            <a:ext cx="2648878" cy="627514"/>
            <a:chOff x="3863753" y="1907467"/>
            <a:chExt cx="4752975" cy="1765423"/>
          </a:xfrm>
        </p:grpSpPr>
        <p:pic>
          <p:nvPicPr>
            <p:cNvPr id="8" name="Picture 6">
              <a:extLst>
                <a:ext uri="{FF2B5EF4-FFF2-40B4-BE49-F238E27FC236}">
                  <a16:creationId xmlns:a16="http://schemas.microsoft.com/office/drawing/2014/main" id="{43B4C96E-C403-43F6-92EA-B4B192C66691}"/>
                </a:ext>
              </a:extLst>
            </p:cNvPr>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9" name="Graphic 7">
              <a:extLst>
                <a:ext uri="{FF2B5EF4-FFF2-40B4-BE49-F238E27FC236}">
                  <a16:creationId xmlns:a16="http://schemas.microsoft.com/office/drawing/2014/main" id="{24BC0A50-60C5-4E67-9E70-6988C74DDAA9}"/>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11705" b="100000"/>
            <a:stretch/>
          </p:blipFill>
          <p:spPr>
            <a:xfrm>
              <a:off x="3939951" y="3524435"/>
              <a:ext cx="4676777" cy="148455"/>
            </a:xfrm>
            <a:prstGeom prst="rect">
              <a:avLst/>
            </a:prstGeom>
          </p:spPr>
        </p:pic>
      </p:grpSp>
      <p:pic>
        <p:nvPicPr>
          <p:cNvPr id="10" name="תמונה 9">
            <a:extLst>
              <a:ext uri="{FF2B5EF4-FFF2-40B4-BE49-F238E27FC236}">
                <a16:creationId xmlns:a16="http://schemas.microsoft.com/office/drawing/2014/main" id="{F520B031-EDCA-45FD-995E-D2DAF5DBA67F}"/>
              </a:ext>
            </a:extLst>
          </p:cNvPr>
          <p:cNvPicPr>
            <a:picLocks noChangeAspect="1"/>
          </p:cNvPicPr>
          <p:nvPr/>
        </p:nvPicPr>
        <p:blipFill>
          <a:blip r:embed="rId6"/>
          <a:stretch>
            <a:fillRect/>
          </a:stretch>
        </p:blipFill>
        <p:spPr>
          <a:xfrm>
            <a:off x="8624609" y="224624"/>
            <a:ext cx="2962274" cy="2193222"/>
          </a:xfrm>
          <a:prstGeom prst="rect">
            <a:avLst/>
          </a:prstGeom>
        </p:spPr>
      </p:pic>
    </p:spTree>
    <p:extLst>
      <p:ext uri="{BB962C8B-B14F-4D97-AF65-F5344CB8AC3E}">
        <p14:creationId xmlns:p14="http://schemas.microsoft.com/office/powerpoint/2010/main" val="380551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FBA70-E1F1-4636-9C0A-C936E67A10DE}"/>
              </a:ext>
            </a:extLst>
          </p:cNvPr>
          <p:cNvSpPr>
            <a:spLocks noGrp="1"/>
          </p:cNvSpPr>
          <p:nvPr>
            <p:ph type="title"/>
          </p:nvPr>
        </p:nvSpPr>
        <p:spPr>
          <a:xfrm>
            <a:off x="-371475" y="814793"/>
            <a:ext cx="10515600" cy="1325563"/>
          </a:xfrm>
        </p:spPr>
        <p:txBody>
          <a:bodyPr>
            <a:normAutofit/>
          </a:bodyPr>
          <a:lstStyle/>
          <a:p>
            <a:pPr algn="ctr"/>
            <a:r>
              <a:rPr lang="he-IL" dirty="0"/>
              <a:t>קווים מנחים להתערבות</a:t>
            </a:r>
            <a:br>
              <a:rPr lang="he-IL" dirty="0"/>
            </a:br>
            <a:r>
              <a:rPr lang="he-IL" sz="3200" b="1" dirty="0">
                <a:solidFill>
                  <a:schemeClr val="accent1">
                    <a:lumMod val="75000"/>
                  </a:schemeClr>
                </a:solidFill>
              </a:rPr>
              <a:t>ניהול שיח עם התלמיד/ה המאותר/ת</a:t>
            </a:r>
            <a:endParaRPr lang="he-IL" sz="3200" dirty="0"/>
          </a:p>
        </p:txBody>
      </p:sp>
      <p:sp>
        <p:nvSpPr>
          <p:cNvPr id="3" name="מציין מיקום תוכן 2">
            <a:extLst>
              <a:ext uri="{FF2B5EF4-FFF2-40B4-BE49-F238E27FC236}">
                <a16:creationId xmlns:a16="http://schemas.microsoft.com/office/drawing/2014/main" id="{7AF399FB-00D2-49D8-BAD4-09569BE11CA3}"/>
              </a:ext>
            </a:extLst>
          </p:cNvPr>
          <p:cNvSpPr>
            <a:spLocks noGrp="1"/>
          </p:cNvSpPr>
          <p:nvPr>
            <p:ph idx="1"/>
          </p:nvPr>
        </p:nvSpPr>
        <p:spPr>
          <a:xfrm>
            <a:off x="3683345" y="3625850"/>
            <a:ext cx="7903935" cy="4351338"/>
          </a:xfrm>
        </p:spPr>
        <p:txBody>
          <a:bodyPr>
            <a:normAutofit/>
          </a:bodyPr>
          <a:lstStyle/>
          <a:p>
            <a:r>
              <a:rPr lang="he-IL" sz="2000" dirty="0"/>
              <a:t>הימנעות משיפוטיות וביקורתיות - חשוב לגלות אמפתיה</a:t>
            </a:r>
          </a:p>
          <a:p>
            <a:r>
              <a:rPr lang="he-IL" sz="2000" dirty="0"/>
              <a:t>הימנעות מאיומים – חשוב ליצור חיבור</a:t>
            </a:r>
          </a:p>
          <a:p>
            <a:r>
              <a:rPr lang="he-IL" sz="2000" dirty="0"/>
              <a:t>הימנעות מוויכוחים, אם השיחה מתחממת פשוט להפסיק אותה</a:t>
            </a:r>
          </a:p>
          <a:p>
            <a:r>
              <a:rPr lang="he-IL" sz="2000" dirty="0"/>
              <a:t>הימנעות מעצות בנושא הפחתת משקל, משיחות על דיאטות, משקל או בגדים</a:t>
            </a:r>
          </a:p>
          <a:p>
            <a:r>
              <a:rPr lang="he-IL" sz="2000" dirty="0"/>
              <a:t>הימנעות ממעקב אחרי כמויות האוכל או מדרישה  מאכול. בקשות חוזרות ונשנות אינן יעילות. </a:t>
            </a:r>
          </a:p>
        </p:txBody>
      </p:sp>
      <p:pic>
        <p:nvPicPr>
          <p:cNvPr id="5" name="תמונה 4">
            <a:extLst>
              <a:ext uri="{FF2B5EF4-FFF2-40B4-BE49-F238E27FC236}">
                <a16:creationId xmlns:a16="http://schemas.microsoft.com/office/drawing/2014/main" id="{5A34053F-CE1D-458C-83C3-050381E4539C}"/>
              </a:ext>
            </a:extLst>
          </p:cNvPr>
          <p:cNvPicPr>
            <a:picLocks noChangeAspect="1"/>
          </p:cNvPicPr>
          <p:nvPr/>
        </p:nvPicPr>
        <p:blipFill>
          <a:blip r:embed="rId2"/>
          <a:stretch>
            <a:fillRect/>
          </a:stretch>
        </p:blipFill>
        <p:spPr>
          <a:xfrm>
            <a:off x="466489" y="2644775"/>
            <a:ext cx="2992901" cy="4015897"/>
          </a:xfrm>
          <a:prstGeom prst="rect">
            <a:avLst/>
          </a:prstGeom>
        </p:spPr>
      </p:pic>
      <p:sp>
        <p:nvSpPr>
          <p:cNvPr id="6" name="תיבת טקסט 5">
            <a:extLst>
              <a:ext uri="{FF2B5EF4-FFF2-40B4-BE49-F238E27FC236}">
                <a16:creationId xmlns:a16="http://schemas.microsoft.com/office/drawing/2014/main" id="{53514A68-C42D-47AA-AD3C-8E3A8815AE16}"/>
              </a:ext>
            </a:extLst>
          </p:cNvPr>
          <p:cNvSpPr txBox="1"/>
          <p:nvPr/>
        </p:nvSpPr>
        <p:spPr>
          <a:xfrm>
            <a:off x="8353189" y="2770485"/>
            <a:ext cx="3000611"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lgn="ctr"/>
            <a:r>
              <a:rPr lang="he-IL" sz="2400" b="1" dirty="0"/>
              <a:t>הנחיות "אל עשה"</a:t>
            </a:r>
          </a:p>
        </p:txBody>
      </p:sp>
      <p:grpSp>
        <p:nvGrpSpPr>
          <p:cNvPr id="7" name="קבוצה 6">
            <a:extLst>
              <a:ext uri="{FF2B5EF4-FFF2-40B4-BE49-F238E27FC236}">
                <a16:creationId xmlns:a16="http://schemas.microsoft.com/office/drawing/2014/main" id="{B23D7562-8C40-4525-A4D1-7B96466A65AD}"/>
              </a:ext>
            </a:extLst>
          </p:cNvPr>
          <p:cNvGrpSpPr/>
          <p:nvPr/>
        </p:nvGrpSpPr>
        <p:grpSpPr>
          <a:xfrm>
            <a:off x="322922" y="187279"/>
            <a:ext cx="2648878" cy="627514"/>
            <a:chOff x="3863753" y="1907467"/>
            <a:chExt cx="4752975" cy="1765423"/>
          </a:xfrm>
        </p:grpSpPr>
        <p:pic>
          <p:nvPicPr>
            <p:cNvPr id="8" name="Picture 6">
              <a:extLst>
                <a:ext uri="{FF2B5EF4-FFF2-40B4-BE49-F238E27FC236}">
                  <a16:creationId xmlns:a16="http://schemas.microsoft.com/office/drawing/2014/main" id="{43B4C96E-C403-43F6-92EA-B4B192C66691}"/>
                </a:ext>
              </a:extLst>
            </p:cNvPr>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3753" y="1907467"/>
              <a:ext cx="4752975" cy="1710085"/>
            </a:xfrm>
            <a:prstGeom prst="rect">
              <a:avLst/>
            </a:prstGeom>
          </p:spPr>
        </p:pic>
        <p:pic>
          <p:nvPicPr>
            <p:cNvPr id="9" name="Graphic 7">
              <a:extLst>
                <a:ext uri="{FF2B5EF4-FFF2-40B4-BE49-F238E27FC236}">
                  <a16:creationId xmlns:a16="http://schemas.microsoft.com/office/drawing/2014/main" id="{24BC0A50-60C5-4E67-9E70-6988C74DDAA9}"/>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t="-11705" b="100000"/>
            <a:stretch/>
          </p:blipFill>
          <p:spPr>
            <a:xfrm>
              <a:off x="3939951" y="3524435"/>
              <a:ext cx="4676777" cy="148455"/>
            </a:xfrm>
            <a:prstGeom prst="rect">
              <a:avLst/>
            </a:prstGeom>
          </p:spPr>
        </p:pic>
      </p:grpSp>
      <p:pic>
        <p:nvPicPr>
          <p:cNvPr id="10" name="תמונה 9">
            <a:extLst>
              <a:ext uri="{FF2B5EF4-FFF2-40B4-BE49-F238E27FC236}">
                <a16:creationId xmlns:a16="http://schemas.microsoft.com/office/drawing/2014/main" id="{AAFF3ADC-6634-45D4-ABB0-ADE3A98BF770}"/>
              </a:ext>
            </a:extLst>
          </p:cNvPr>
          <p:cNvPicPr>
            <a:picLocks noChangeAspect="1"/>
          </p:cNvPicPr>
          <p:nvPr/>
        </p:nvPicPr>
        <p:blipFill>
          <a:blip r:embed="rId6"/>
          <a:stretch>
            <a:fillRect/>
          </a:stretch>
        </p:blipFill>
        <p:spPr>
          <a:xfrm>
            <a:off x="8401050" y="228226"/>
            <a:ext cx="3096553" cy="2292641"/>
          </a:xfrm>
          <a:prstGeom prst="rect">
            <a:avLst/>
          </a:prstGeom>
        </p:spPr>
      </p:pic>
    </p:spTree>
    <p:extLst>
      <p:ext uri="{BB962C8B-B14F-4D97-AF65-F5344CB8AC3E}">
        <p14:creationId xmlns:p14="http://schemas.microsoft.com/office/powerpoint/2010/main" val="194077493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1409</Words>
  <Application>Microsoft Office PowerPoint</Application>
  <PresentationFormat>מסך רחב</PresentationFormat>
  <Paragraphs>140</Paragraphs>
  <Slides>23</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23</vt:i4>
      </vt:variant>
    </vt:vector>
  </HeadingPairs>
  <TitlesOfParts>
    <vt:vector size="31" baseType="lpstr">
      <vt:lpstr>Arial</vt:lpstr>
      <vt:lpstr>Arimo</vt:lpstr>
      <vt:lpstr>Assistant</vt:lpstr>
      <vt:lpstr>Calibri</vt:lpstr>
      <vt:lpstr>Calibri Light</vt:lpstr>
      <vt:lpstr>Times New Roman</vt:lpstr>
      <vt:lpstr>Varela Round</vt:lpstr>
      <vt:lpstr>ערכת נושא Office</vt:lpstr>
      <vt:lpstr>מצגת של PowerPoint‏</vt:lpstr>
      <vt:lpstr>מצגת של PowerPoint‏</vt:lpstr>
      <vt:lpstr>רגע עם עצמנו....</vt:lpstr>
      <vt:lpstr>מנעד הפעולות החינוכיות</vt:lpstr>
      <vt:lpstr>מצגת של PowerPoint‏</vt:lpstr>
      <vt:lpstr>קווים מנחים להתערבות איתור ברמת הפרט וברמת קבוצות הסיכון  </vt:lpstr>
      <vt:lpstr>קווים מנחים להתערבות סימנים מדאיגים לאיתור וזיהוי </vt:lpstr>
      <vt:lpstr>קווים מנחים להתערבות ניהול שיח עם התלמיד/ה המאותר/ת</vt:lpstr>
      <vt:lpstr>קווים מנחים להתערבות ניהול שיח עם התלמיד/ה המאותר/ת</vt:lpstr>
      <vt:lpstr>קווים מנחים להתערבות הפניה לברור מעמיק</vt:lpstr>
      <vt:lpstr>קווים מנחים להתערבות בניית תהליך היוועצות עם הצוות הבין מקצועי הרלוונטי (יועצת, פסיכולוגית, מנהלת, מחנכת)</vt:lpstr>
      <vt:lpstr>מצגת של PowerPoint‏</vt:lpstr>
      <vt:lpstr>מצגת של PowerPoint‏</vt:lpstr>
      <vt:lpstr>קווים מנחים להתערבות הדרכת צוותי מורים</vt:lpstr>
      <vt:lpstr>        מידע חיוני שעל היועצת להעביר לצוות החינוכי</vt:lpstr>
      <vt:lpstr>מידע חיוני שעל היועצת להעביר לצוות החינוכי</vt:lpstr>
      <vt:lpstr>מצגת של PowerPoint‏</vt:lpstr>
      <vt:lpstr>תודה רבה על ההקשבה</vt:lpstr>
      <vt:lpstr>שקופיות מקושרות</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DAFNA</dc:creator>
  <cp:lastModifiedBy>איריס וכטל</cp:lastModifiedBy>
  <cp:revision>124</cp:revision>
  <dcterms:created xsi:type="dcterms:W3CDTF">2023-04-03T06:34:17Z</dcterms:created>
  <dcterms:modified xsi:type="dcterms:W3CDTF">2024-12-05T07:53:37Z</dcterms:modified>
</cp:coreProperties>
</file>