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1"/>
  </p:notesMasterIdLst>
  <p:sldIdLst>
    <p:sldId id="257" r:id="rId2"/>
    <p:sldId id="262" r:id="rId3"/>
    <p:sldId id="273" r:id="rId4"/>
    <p:sldId id="276" r:id="rId5"/>
    <p:sldId id="277" r:id="rId6"/>
    <p:sldId id="278" r:id="rId7"/>
    <p:sldId id="275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90" r:id="rId18"/>
    <p:sldId id="288" r:id="rId19"/>
    <p:sldId id="289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80918" autoAdjust="0"/>
  </p:normalViewPr>
  <p:slideViewPr>
    <p:cSldViewPr snapToGrid="0">
      <p:cViewPr varScale="1">
        <p:scale>
          <a:sx n="56" d="100"/>
          <a:sy n="56" d="100"/>
        </p:scale>
        <p:origin x="106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EA70F1-1EEA-4EAC-BA6B-F0B8B7455A99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636932-1D11-4359-B5AE-4A5A23CB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06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966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436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516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326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783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8317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689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68D0241-A22E-46EF-B414-AE6B9B97DEEC}" type="datetimeFigureOut">
              <a:rPr lang="he-IL" smtClean="0">
                <a:solidFill>
                  <a:srgbClr val="E7E6E6"/>
                </a:solidFill>
              </a:rPr>
              <a:pPr/>
              <a:t>ו'/אב/תשפ"א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4C521-900B-4440-BC7F-6232464731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e-IL">
              <a:solidFill>
                <a:srgbClr val="E7E6E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ו'/אב/תשפ"א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5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ו'/אב/תשפ"א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E4C521-900B-4440-BC7F-62324647316E}" type="slidenum">
              <a:rPr lang="he-IL" smtClean="0">
                <a:solidFill>
                  <a:srgbClr val="E7E6E6"/>
                </a:solidFill>
              </a:rPr>
              <a:pPr/>
              <a:t>‹#›</a:t>
            </a:fld>
            <a:endParaRPr lang="he-IL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6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ו'/אב/תשפ"א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8D0241-A22E-46EF-B414-AE6B9B97DEEC}" type="datetimeFigureOut">
              <a:rPr lang="he-IL" smtClean="0"/>
              <a:pPr/>
              <a:t>ו'/אב/תשפ"א</a:t>
            </a:fld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E4C521-900B-4440-BC7F-62324647316E}" type="slidenum">
              <a:rPr lang="he-IL" smtClean="0">
                <a:solidFill>
                  <a:srgbClr val="E7E6E6"/>
                </a:solidFill>
              </a:rPr>
              <a:pPr/>
              <a:t>‹#›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ו'/אב/תשפ"א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6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ו'/אב/תשפ"א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ו'/אב/תשפ"א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0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ו'/אב/תשפ"א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ו'/אב/תשפ"א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4C521-900B-4440-BC7F-6232464731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24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E7E6E6"/>
                </a:solidFill>
              </a:rPr>
              <a:pPr/>
              <a:t>ו'/אב/תשפ"א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7E6E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E7E6E6"/>
                </a:solidFill>
              </a:rPr>
              <a:pPr/>
              <a:t>‹#›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03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ו'/אב/תשפ"א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1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33811" y="2292096"/>
            <a:ext cx="7273465" cy="2600771"/>
          </a:xfrm>
        </p:spPr>
        <p:txBody>
          <a:bodyPr/>
          <a:lstStyle/>
          <a:p>
            <a:pPr algn="ctr"/>
            <a:r>
              <a:rPr lang="he-IL" sz="6000" b="1" dirty="0">
                <a:solidFill>
                  <a:schemeClr val="tx1"/>
                </a:solidFill>
              </a:rPr>
              <a:t>מָה זֶה בִּכְלָל כְּלָל?</a:t>
            </a:r>
            <a:r>
              <a:rPr lang="he-IL" sz="6000" b="1" dirty="0"/>
              <a:t/>
            </a:r>
            <a:br>
              <a:rPr lang="he-IL" sz="6000" b="1" dirty="0"/>
            </a:br>
            <a:r>
              <a:rPr lang="he-IL" sz="3600" dirty="0">
                <a:solidFill>
                  <a:schemeClr val="tx1"/>
                </a:solidFill>
              </a:rPr>
              <a:t>שיעור "כישורי חיים"</a:t>
            </a:r>
            <a:br>
              <a:rPr lang="he-IL" sz="3600" dirty="0">
                <a:solidFill>
                  <a:schemeClr val="tx1"/>
                </a:solidFill>
              </a:rPr>
            </a:br>
            <a:r>
              <a:rPr lang="he-IL" sz="2400" dirty="0">
                <a:solidFill>
                  <a:schemeClr val="tx1"/>
                </a:solidFill>
              </a:rPr>
              <a:t>חוזרים וחוזרות לבית הספר</a:t>
            </a:r>
            <a:br>
              <a:rPr lang="he-IL" sz="2400" dirty="0">
                <a:solidFill>
                  <a:schemeClr val="tx1"/>
                </a:solidFill>
              </a:rPr>
            </a:br>
            <a:r>
              <a:rPr lang="he-IL" sz="2400" dirty="0">
                <a:solidFill>
                  <a:schemeClr val="tx1"/>
                </a:solidFill>
              </a:rPr>
              <a:t>כתות </a:t>
            </a:r>
            <a:r>
              <a:rPr lang="he-IL" sz="2400" dirty="0" smtClean="0">
                <a:solidFill>
                  <a:schemeClr val="tx1"/>
                </a:solidFill>
              </a:rPr>
              <a:t>ב'- </a:t>
            </a:r>
            <a:r>
              <a:rPr lang="he-IL" sz="2400" dirty="0">
                <a:solidFill>
                  <a:schemeClr val="tx1"/>
                </a:solidFill>
              </a:rPr>
              <a:t>ג' </a:t>
            </a:r>
            <a:r>
              <a:rPr lang="he-IL" sz="5500" dirty="0">
                <a:solidFill>
                  <a:schemeClr val="tx1"/>
                </a:solidFill>
              </a:rPr>
              <a:t/>
            </a:r>
            <a:br>
              <a:rPr lang="he-IL" sz="5500" dirty="0">
                <a:solidFill>
                  <a:schemeClr val="tx1"/>
                </a:solidFill>
              </a:rPr>
            </a:br>
            <a:endParaRPr lang="he-IL" sz="3200" dirty="0">
              <a:solidFill>
                <a:schemeClr val="tx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12" y="190735"/>
            <a:ext cx="7762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728864" y="879410"/>
            <a:ext cx="2141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משרד החינוך</a:t>
            </a:r>
          </a:p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מינהל</a:t>
            </a:r>
            <a:r>
              <a:rPr lang="he-IL" sz="1000" b="1" dirty="0">
                <a:solidFill>
                  <a:prstClr val="black"/>
                </a:solidFill>
              </a:rPr>
              <a:t> פדגוגי</a:t>
            </a:r>
            <a:endParaRPr lang="en-US" sz="1000" dirty="0">
              <a:solidFill>
                <a:prstClr val="black"/>
              </a:solidFill>
            </a:endParaRP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אגף בכיר שירות פסיכולוגי ייעוצי</a:t>
            </a:r>
          </a:p>
        </p:txBody>
      </p:sp>
    </p:spTree>
    <p:extLst>
      <p:ext uri="{BB962C8B-B14F-4D97-AF65-F5344CB8AC3E}">
        <p14:creationId xmlns:p14="http://schemas.microsoft.com/office/powerpoint/2010/main" val="152501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CBFB76D7-333C-4CEB-AE4A-B1E26CE0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מָה הָיָה קוֹרֶה בְּלִי כְּלָלִים?</a:t>
            </a:r>
          </a:p>
        </p:txBody>
      </p:sp>
      <p:pic>
        <p:nvPicPr>
          <p:cNvPr id="4" name="Picture 6" descr="City, Village, Digital, Home, Town">
            <a:extLst>
              <a:ext uri="{FF2B5EF4-FFF2-40B4-BE49-F238E27FC236}">
                <a16:creationId xmlns:a16="http://schemas.microsoft.com/office/drawing/2014/main" id="{B0B8118B-F84C-42AE-BAF2-B1683861F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17" y="3445778"/>
            <a:ext cx="8020313" cy="35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dea, Cloud, Think, Concept, Symbol">
            <a:extLst>
              <a:ext uri="{FF2B5EF4-FFF2-40B4-BE49-F238E27FC236}">
                <a16:creationId xmlns:a16="http://schemas.microsoft.com/office/drawing/2014/main" id="{98E20CF9-11B6-445E-981D-7F49A2C4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25" y="1878112"/>
            <a:ext cx="3521614" cy="23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ECDC330-1794-4498-868A-164A9A5AE0CF}"/>
              </a:ext>
            </a:extLst>
          </p:cNvPr>
          <p:cNvSpPr txBox="1"/>
          <p:nvPr/>
        </p:nvSpPr>
        <p:spPr>
          <a:xfrm>
            <a:off x="5566299" y="2051653"/>
            <a:ext cx="5743852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בּוֹאוּ </a:t>
            </a:r>
            <a:r>
              <a:rPr lang="he-IL" sz="1600" dirty="0" err="1">
                <a:latin typeface="Arial" panose="020B0604020202020204" pitchFamily="34" charset="0"/>
                <a:cs typeface="Arial" panose="020B0604020202020204" pitchFamily="34" charset="0"/>
              </a:rPr>
              <a:t>נְדַמְיֵן</a:t>
            </a: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 מֶה הָיָה קוֹרֶה אִם לֹא הָיוּ כְּלָלִים בְּחַיֵּינוּ.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אֵיךְ הָיוּ נִרְאִים הַחַיִּים שֶׁלָּנוּ בַּבַּיִת, בְּבֵית-הַסֵּפֶר, בְּגַן הַמִּשְׂחָקִים אוֹ בָּרֶשֶׁת?</a:t>
            </a:r>
          </a:p>
        </p:txBody>
      </p:sp>
    </p:spTree>
    <p:extLst>
      <p:ext uri="{BB962C8B-B14F-4D97-AF65-F5344CB8AC3E}">
        <p14:creationId xmlns:p14="http://schemas.microsoft.com/office/powerpoint/2010/main" val="237893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ADB8FB3A-1B4A-4EF5-A678-8C148169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נַחֲזֹר לַכְּלָלִים שֶׁכָּתַבְנוּ/ צִיַּרְנוּ... </a:t>
            </a:r>
          </a:p>
          <a:p>
            <a:endParaRPr lang="he-IL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מָה הָיָה קוֹרֶה אִלּוּ בִּטַּלְנוּ אֶת הַכְּלָל הַזֶּה?</a:t>
            </a:r>
          </a:p>
          <a:p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בִּחְרוּ כְּלָל אֶחָד מִכָּל תְּחוּם שֶׁכְּתַבְתֶּם/ </a:t>
            </a:r>
            <a:r>
              <a:rPr lang="he-I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צִיַּרְתֶּם</a:t>
            </a:r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וְצַיְּרוּ אֵיךְ הָיוּ נִרְאִים חַיֵּינוּ אִלּוּ הָיָה מְבֻטָּל....     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D0B2D324-7C91-4150-B376-C2474824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מָה הָיָה קוֹרֶה בְּלִי כְּלָלִים?</a:t>
            </a:r>
          </a:p>
        </p:txBody>
      </p:sp>
      <p:pic>
        <p:nvPicPr>
          <p:cNvPr id="4" name="Picture 4" descr="Home, House, Start, Roof, Home Page">
            <a:extLst>
              <a:ext uri="{FF2B5EF4-FFF2-40B4-BE49-F238E27FC236}">
                <a16:creationId xmlns:a16="http://schemas.microsoft.com/office/drawing/2014/main" id="{78E1DA05-68AD-404F-B8E8-583E56A4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799" y="2350086"/>
            <a:ext cx="1614704" cy="1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chool Design, Building, Architecture">
            <a:extLst>
              <a:ext uri="{FF2B5EF4-FFF2-40B4-BE49-F238E27FC236}">
                <a16:creationId xmlns:a16="http://schemas.microsoft.com/office/drawing/2014/main" id="{FBE0E9A8-BE12-4D38-AA97-5957F50E4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77" y="2350085"/>
            <a:ext cx="2490264" cy="164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839C555-2F4A-429B-8507-2E5CB5BDA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822" y="2350085"/>
            <a:ext cx="2651197" cy="1664649"/>
          </a:xfrm>
          <a:prstGeom prst="rect">
            <a:avLst/>
          </a:prstGeom>
        </p:spPr>
      </p:pic>
      <p:pic>
        <p:nvPicPr>
          <p:cNvPr id="7" name="Picture 2" descr="Smartphone, Mobile Phone, Mobile, App">
            <a:extLst>
              <a:ext uri="{FF2B5EF4-FFF2-40B4-BE49-F238E27FC236}">
                <a16:creationId xmlns:a16="http://schemas.microsoft.com/office/drawing/2014/main" id="{570E376C-FC5E-4A05-9DC8-FA88CC332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62" y="2038445"/>
            <a:ext cx="1313699" cy="22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3EFBE59-E95A-42DB-96FB-9CD60856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בּוֹאוּ </a:t>
            </a:r>
            <a:r>
              <a:rPr lang="he-IL" sz="4000" dirty="0" err="1">
                <a:solidFill>
                  <a:schemeClr val="accent1">
                    <a:lumMod val="50000"/>
                  </a:schemeClr>
                </a:solidFill>
              </a:rPr>
              <a:t>נְדַמְיֵן</a:t>
            </a:r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... עוֹלָם לְלֹא כְּלָלִים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2A9BD38-A057-44DE-8DA7-079AA424E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8551" y="2891221"/>
            <a:ext cx="3834716" cy="3846909"/>
          </a:xfrm>
          <a:prstGeom prst="rect">
            <a:avLst/>
          </a:prstGeom>
        </p:spPr>
      </p:pic>
      <p:pic>
        <p:nvPicPr>
          <p:cNvPr id="5" name="Picture 2" descr="Idea, Cloud, Think, Concept, Symbol">
            <a:extLst>
              <a:ext uri="{FF2B5EF4-FFF2-40B4-BE49-F238E27FC236}">
                <a16:creationId xmlns:a16="http://schemas.microsoft.com/office/drawing/2014/main" id="{49EED8B7-4BFA-4667-B81C-229FCB6D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1" y="1769232"/>
            <a:ext cx="3536830" cy="234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2015F576-58C6-4D93-B6FD-B4BB550EB580}"/>
              </a:ext>
            </a:extLst>
          </p:cNvPr>
          <p:cNvSpPr/>
          <p:nvPr/>
        </p:nvSpPr>
        <p:spPr>
          <a:xfrm>
            <a:off x="3838175" y="2068617"/>
            <a:ext cx="4514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/>
              <a:t>אֵיךְ נַרְגִּישׁ אִם לֹא יִהְיוּ כְּלָלִים?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6789E34-9164-4267-A7B9-386D685F4F92}"/>
              </a:ext>
            </a:extLst>
          </p:cNvPr>
          <p:cNvSpPr txBox="1"/>
          <p:nvPr/>
        </p:nvSpPr>
        <p:spPr>
          <a:xfrm rot="20300972">
            <a:off x="7962507" y="3702240"/>
            <a:ext cx="318043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מָה הַיִּתְרוֹנוֹת שֶׁל עוֹלָם כָּזֶה?</a:t>
            </a:r>
          </a:p>
          <a:p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מָה הַחֶסְרוֹנוֹת?</a:t>
            </a:r>
          </a:p>
        </p:txBody>
      </p:sp>
    </p:spTree>
    <p:extLst>
      <p:ext uri="{BB962C8B-B14F-4D97-AF65-F5344CB8AC3E}">
        <p14:creationId xmlns:p14="http://schemas.microsoft.com/office/powerpoint/2010/main" val="221179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C1E521CB-0226-4999-BDF5-BFB0CA73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בּוֹאוּ נַחֲשֹׁב</a:t>
            </a:r>
          </a:p>
        </p:txBody>
      </p:sp>
      <p:pic>
        <p:nvPicPr>
          <p:cNvPr id="4" name="Picture 2" descr="Idea, Cloud, Think, Concept, Symbol">
            <a:extLst>
              <a:ext uri="{FF2B5EF4-FFF2-40B4-BE49-F238E27FC236}">
                <a16:creationId xmlns:a16="http://schemas.microsoft.com/office/drawing/2014/main" id="{DBFA73B6-46F9-4FBE-8A13-EB56EB2879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49" y="2966543"/>
            <a:ext cx="5334612" cy="35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3EF3751-1EA4-49FB-A7C4-4523BB44531C}"/>
              </a:ext>
            </a:extLst>
          </p:cNvPr>
          <p:cNvSpPr txBox="1"/>
          <p:nvPr/>
        </p:nvSpPr>
        <p:spPr>
          <a:xfrm>
            <a:off x="2547890" y="2050742"/>
            <a:ext cx="66049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אָז לָמָּה צָרִיךְ כְּלָלִים? מָה הֵם מְאַפְשְׁרִים?</a:t>
            </a:r>
          </a:p>
        </p:txBody>
      </p:sp>
    </p:spTree>
    <p:extLst>
      <p:ext uri="{BB962C8B-B14F-4D97-AF65-F5344CB8AC3E}">
        <p14:creationId xmlns:p14="http://schemas.microsoft.com/office/powerpoint/2010/main" val="16576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49E48CB3-2897-47A6-848A-F904B976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269487"/>
            <a:ext cx="11210524" cy="4407408"/>
          </a:xfrm>
        </p:spPr>
        <p:txBody>
          <a:bodyPr/>
          <a:lstStyle/>
          <a:p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כְּלָלִים עוֹזְרִים לָנוּ לִפְעֹל נָכוֹן.</a:t>
            </a:r>
          </a:p>
          <a:p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כְּלָלִים יוֹצְרִים סֵדֶר. </a:t>
            </a:r>
          </a:p>
          <a:p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כְּלָלִים שׁוֹמְרִים עַל צֶדֶק.</a:t>
            </a:r>
          </a:p>
          <a:p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כְּלָלִים שׁוֹמְרִים עַל הַזְּכוּיוֹת שֶׁלָּנוּ.</a:t>
            </a:r>
          </a:p>
          <a:p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כְּלָלִים עוֹזְרִים לָנוּ לְהִתְמוֹדֵד עִם בְּעָיוֹת. </a:t>
            </a:r>
          </a:p>
          <a:p>
            <a:endParaRPr lang="he-I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669931CA-1BAC-4AFC-826B-3E63EA9F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הַכְּלָלִים עוֹזְרִים לַאֲנָשִׁים לִחְיוֹת יַחַד!</a:t>
            </a:r>
          </a:p>
        </p:txBody>
      </p:sp>
      <p:pic>
        <p:nvPicPr>
          <p:cNvPr id="4" name="Picture 2" descr="Child Protection Services, Cps">
            <a:extLst>
              <a:ext uri="{FF2B5EF4-FFF2-40B4-BE49-F238E27FC236}">
                <a16:creationId xmlns:a16="http://schemas.microsoft.com/office/drawing/2014/main" id="{ACEE2595-EB9C-4A25-B6C7-F62D0447A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2" y="2155719"/>
            <a:ext cx="3389677" cy="33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1C08CA98-BB9F-4510-BF3D-97CE00F67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085" y="1997475"/>
            <a:ext cx="6858147" cy="4279923"/>
          </a:xfrm>
        </p:spPr>
        <p:txBody>
          <a:bodyPr>
            <a:normAutofit/>
          </a:bodyPr>
          <a:lstStyle/>
          <a:p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הַאִם מֻתָּר </a:t>
            </a:r>
            <a:r>
              <a:rPr lang="he-IL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לִשְׁאֹל</a:t>
            </a:r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לָמָּה בְּעֶצֶם יֵשׁ אֶת הַכְּלָל הַזֶּה אוֹ הַזֶּה?</a:t>
            </a:r>
          </a:p>
          <a:p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נוּכַל </a:t>
            </a:r>
            <a:r>
              <a:rPr lang="he-IL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לִשְׁאֹל</a:t>
            </a:r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אֶת הַהוֹרִים אוֹ הַמּוֹרִים מַדּוּעַ נִכְתְּבוּ כְּלָלִים </a:t>
            </a:r>
            <a:r>
              <a:rPr lang="he-IL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מְסֻיָּמִים</a:t>
            </a:r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e-I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חָשׁוּב </a:t>
            </a:r>
            <a:r>
              <a:rPr lang="he-I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לִשְׁאֹל</a:t>
            </a:r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שְׁאֵלוֹת.</a:t>
            </a:r>
          </a:p>
          <a:p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כְּדַאי לְהָבִין אֶת הַסִּבָּה שֶׁל כָּל כְּלָל.</a:t>
            </a:r>
          </a:p>
          <a:p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תָּמִיד טוֹב </a:t>
            </a:r>
            <a:r>
              <a:rPr lang="he-I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לִשְׁאֹל</a:t>
            </a:r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שְׁאֵלוֹת וְהַשְּׁאֵלָה – </a:t>
            </a:r>
            <a:r>
              <a:rPr lang="he-I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לָמָּה?</a:t>
            </a:r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הִיא מְצֻיֶּנֶת וְטוֹבָה.</a:t>
            </a:r>
          </a:p>
          <a:p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כְּשֶׁאֲנַחְנוּ מְבִינִים אֶת הַכְּלָלִים, קַל לָנוּ לִשְׁמֹר עֲלֵיהֶם.</a:t>
            </a:r>
          </a:p>
          <a:p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21205738-2C08-4D1A-B6A7-36A25CC0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הֲבָנַת </a:t>
            </a:r>
            <a:r>
              <a:rPr lang="he-IL" sz="4000" dirty="0" err="1">
                <a:solidFill>
                  <a:schemeClr val="accent1">
                    <a:lumMod val="50000"/>
                  </a:schemeClr>
                </a:solidFill>
              </a:rPr>
              <a:t>הַהִגָּיוֹן</a:t>
            </a:r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 מֵאֲחוֹרֵי הַכְּלָלִים</a:t>
            </a:r>
          </a:p>
        </p:txBody>
      </p:sp>
      <p:pic>
        <p:nvPicPr>
          <p:cNvPr id="3076" name="Picture 4" descr="Question Mark, Question, Response, Search Engine">
            <a:extLst>
              <a:ext uri="{FF2B5EF4-FFF2-40B4-BE49-F238E27FC236}">
                <a16:creationId xmlns:a16="http://schemas.microsoft.com/office/drawing/2014/main" id="{59EF9731-FD5C-4382-A875-1BF294B4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90945"/>
            <a:ext cx="4058721" cy="41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9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9D9A9AC5-46C0-4415-86C5-C7D51710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הַכְּלָלִים הַחֲשׁוּבִים הַיּוֹם בְּבֵית-הַסֵּפֶר</a:t>
            </a:r>
          </a:p>
        </p:txBody>
      </p:sp>
      <p:sp>
        <p:nvSpPr>
          <p:cNvPr id="8" name="מגילה: אנכית 7">
            <a:extLst>
              <a:ext uri="{FF2B5EF4-FFF2-40B4-BE49-F238E27FC236}">
                <a16:creationId xmlns:a16="http://schemas.microsoft.com/office/drawing/2014/main" id="{B4180FE8-546C-4559-8FFF-2509266A1421}"/>
              </a:ext>
            </a:extLst>
          </p:cNvPr>
          <p:cNvSpPr/>
          <p:nvPr/>
        </p:nvSpPr>
        <p:spPr>
          <a:xfrm>
            <a:off x="4237852" y="2038937"/>
            <a:ext cx="3715307" cy="3709131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dirty="0"/>
              <a:t>בּוֹאוּ נִצֹּר אֶת רְשִׁימַת</a:t>
            </a:r>
          </a:p>
          <a:p>
            <a:pPr algn="ctr">
              <a:lnSpc>
                <a:spcPct val="150000"/>
              </a:lnSpc>
            </a:pPr>
            <a:r>
              <a:rPr lang="he-IL" dirty="0"/>
              <a:t> הַכְּלָלִים הַמְּשֻׁתֶּפֶת שֶׁל הַקְּבוּצָה שֶׁלָּנוּ</a:t>
            </a:r>
          </a:p>
          <a:p>
            <a:pPr algn="ctr">
              <a:lnSpc>
                <a:spcPct val="150000"/>
              </a:lnSpc>
            </a:pPr>
            <a:endParaRPr lang="he-IL" dirty="0"/>
          </a:p>
          <a:p>
            <a:pPr algn="ctr">
              <a:lnSpc>
                <a:spcPct val="150000"/>
              </a:lnSpc>
            </a:pPr>
            <a:endParaRPr lang="he-IL" dirty="0"/>
          </a:p>
        </p:txBody>
      </p:sp>
      <p:pic>
        <p:nvPicPr>
          <p:cNvPr id="10" name="Picture 2" descr="Child Protection Services, Cps">
            <a:extLst>
              <a:ext uri="{FF2B5EF4-FFF2-40B4-BE49-F238E27FC236}">
                <a16:creationId xmlns:a16="http://schemas.microsoft.com/office/drawing/2014/main" id="{7B0869E0-CE87-4783-BE54-E9C189666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98" y="4305780"/>
            <a:ext cx="1188014" cy="118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91B3811F-0CC3-41A6-B667-3F5EF385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הַכְּלָלִים הַחֲשׁוּבִים הַיּוֹם בְּבֵית-הַסֵּפֶר</a:t>
            </a:r>
            <a:endParaRPr lang="he-IL" dirty="0"/>
          </a:p>
        </p:txBody>
      </p:sp>
      <p:pic>
        <p:nvPicPr>
          <p:cNvPr id="6" name="Picture 2" descr="Boys, Studying Children, Student, Study">
            <a:extLst>
              <a:ext uri="{FF2B5EF4-FFF2-40B4-BE49-F238E27FC236}">
                <a16:creationId xmlns:a16="http://schemas.microsoft.com/office/drawing/2014/main" id="{0D912E7E-457D-447F-A70F-65526AE7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3" y="1218137"/>
            <a:ext cx="3884100" cy="34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ys, Studying Children, Student, Study">
            <a:extLst>
              <a:ext uri="{FF2B5EF4-FFF2-40B4-BE49-F238E27FC236}">
                <a16:creationId xmlns:a16="http://schemas.microsoft.com/office/drawing/2014/main" id="{0D912E7E-457D-447F-A70F-65526AE7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08" y="3020382"/>
            <a:ext cx="3884100" cy="34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oys, Studying Children, Student, Study">
            <a:extLst>
              <a:ext uri="{FF2B5EF4-FFF2-40B4-BE49-F238E27FC236}">
                <a16:creationId xmlns:a16="http://schemas.microsoft.com/office/drawing/2014/main" id="{0D912E7E-457D-447F-A70F-65526AE7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17" y="461093"/>
            <a:ext cx="3884100" cy="34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תיבת טקסט 10">
            <a:extLst>
              <a:ext uri="{FF2B5EF4-FFF2-40B4-BE49-F238E27FC236}">
                <a16:creationId xmlns:a16="http://schemas.microsoft.com/office/drawing/2014/main" id="{384BF660-4502-452A-A58E-F91CD6A0479B}"/>
              </a:ext>
            </a:extLst>
          </p:cNvPr>
          <p:cNvSpPr txBox="1"/>
          <p:nvPr/>
        </p:nvSpPr>
        <p:spPr>
          <a:xfrm>
            <a:off x="2341603" y="1844120"/>
            <a:ext cx="15332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נגיע לבית הספר בזמן</a:t>
            </a:r>
            <a:endParaRPr lang="he-IL" dirty="0"/>
          </a:p>
        </p:txBody>
      </p:sp>
      <p:sp>
        <p:nvSpPr>
          <p:cNvPr id="17" name="תיבת טקסט 10">
            <a:extLst>
              <a:ext uri="{FF2B5EF4-FFF2-40B4-BE49-F238E27FC236}">
                <a16:creationId xmlns:a16="http://schemas.microsoft.com/office/drawing/2014/main" id="{384BF660-4502-452A-A58E-F91CD6A0479B}"/>
              </a:ext>
            </a:extLst>
          </p:cNvPr>
          <p:cNvSpPr txBox="1"/>
          <p:nvPr/>
        </p:nvSpPr>
        <p:spPr>
          <a:xfrm>
            <a:off x="4308358" y="3249247"/>
            <a:ext cx="153324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נכבד את החברים והחברות, המורים והמורות </a:t>
            </a:r>
            <a:endParaRPr lang="he-IL" dirty="0"/>
          </a:p>
        </p:txBody>
      </p:sp>
      <p:sp>
        <p:nvSpPr>
          <p:cNvPr id="18" name="תיבת טקסט 10">
            <a:extLst>
              <a:ext uri="{FF2B5EF4-FFF2-40B4-BE49-F238E27FC236}">
                <a16:creationId xmlns:a16="http://schemas.microsoft.com/office/drawing/2014/main" id="{384BF660-4502-452A-A58E-F91CD6A0479B}"/>
              </a:ext>
            </a:extLst>
          </p:cNvPr>
          <p:cNvSpPr txBox="1"/>
          <p:nvPr/>
        </p:nvSpPr>
        <p:spPr>
          <a:xfrm>
            <a:off x="10060363" y="1053822"/>
            <a:ext cx="15332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אם נקלע </a:t>
            </a:r>
            <a:r>
              <a:rPr lang="he-IL" dirty="0" smtClean="0"/>
              <a:t>לקושי נשתף ונבקש </a:t>
            </a:r>
            <a:r>
              <a:rPr lang="he-IL" dirty="0"/>
              <a:t>עזרה</a:t>
            </a:r>
          </a:p>
        </p:txBody>
      </p:sp>
      <p:pic>
        <p:nvPicPr>
          <p:cNvPr id="19" name="Picture 2" descr="Boys, Studying Children, Student, Study">
            <a:extLst>
              <a:ext uri="{FF2B5EF4-FFF2-40B4-BE49-F238E27FC236}">
                <a16:creationId xmlns:a16="http://schemas.microsoft.com/office/drawing/2014/main" id="{0D912E7E-457D-447F-A70F-65526AE7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75" y="3144061"/>
            <a:ext cx="3884100" cy="34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תיבת טקסט 10">
            <a:extLst>
              <a:ext uri="{FF2B5EF4-FFF2-40B4-BE49-F238E27FC236}">
                <a16:creationId xmlns:a16="http://schemas.microsoft.com/office/drawing/2014/main" id="{384BF660-4502-452A-A58E-F91CD6A0479B}"/>
              </a:ext>
            </a:extLst>
          </p:cNvPr>
          <p:cNvSpPr txBox="1"/>
          <p:nvPr/>
        </p:nvSpPr>
        <p:spPr>
          <a:xfrm>
            <a:off x="9447748" y="3653752"/>
            <a:ext cx="15332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 smtClean="0"/>
              <a:t>נלמד, נקשיב, נחקור, ניצור ונשקיע בלמידה ובקשר עם חברים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61612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>
                <a:solidFill>
                  <a:srgbClr val="008080"/>
                </a:solidFill>
              </a:rPr>
              <a:t>גַּלִּית וְדָן בְּמִשְׂחַק קְלָפִים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6BBAC03-0F72-4BED-8D00-60AB0FB16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0" t="30131" r="4843" b="18042"/>
          <a:stretch/>
        </p:blipFill>
        <p:spPr bwMode="auto">
          <a:xfrm>
            <a:off x="9706035" y="1726895"/>
            <a:ext cx="2055059" cy="252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5FF6667-E083-4F2D-86A8-BAC9E63D3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30655" r="52994" b="18500"/>
          <a:stretch/>
        </p:blipFill>
        <p:spPr bwMode="auto">
          <a:xfrm>
            <a:off x="508000" y="1726894"/>
            <a:ext cx="1676234" cy="249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9B909F23-452A-45FA-8150-B768BF01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64" y="1863133"/>
            <a:ext cx="1676233" cy="236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7DE98E1-4F43-4112-BEE4-7267544B7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00" y="1917577"/>
            <a:ext cx="1532754" cy="230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6662B988-1D53-426A-A640-9A979787F13F}"/>
              </a:ext>
            </a:extLst>
          </p:cNvPr>
          <p:cNvSpPr/>
          <p:nvPr/>
        </p:nvSpPr>
        <p:spPr>
          <a:xfrm>
            <a:off x="1615736" y="4706973"/>
            <a:ext cx="9064101" cy="18980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בּוֹאוּ נַחֲזֹר לְגַלִּית וְדָן.</a:t>
            </a:r>
          </a:p>
          <a:p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לְמָחֳרָת הֵם נִפְגְּשׁוּ שׁוּב. הֵם חָשְׁבוּ עַל כָּךְ וְהֵבִינוּ שֶׁעֲלֵיהֶם לְשַׂחֵק עַל-פִּי הַכְּלָלִים. לְאַחַר שֶׁבֵּרְרוּ גִּלּוּ שֶׁאָס מְנַצֵּחַ מֶלֶךְ. אָז בַּסִּבּוּב הַזֶּה גַּלִּית נִצְּחָה. אֲבָל הָיוּ עוֹד הַרְבֵּה</a:t>
            </a:r>
          </a:p>
          <a:p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סִיבוּבִים וּמָה שֶׁהֲכִי חָשׁוּב זֶה כִּי בִּזְכוּת הַשְּׁמִירָה עַל הַכְּלָלִים גַּלִּית וְדָן נִשְׁאֲרוּ חֲבֵרִים טוֹבִים.</a:t>
            </a:r>
          </a:p>
        </p:txBody>
      </p:sp>
      <p:sp>
        <p:nvSpPr>
          <p:cNvPr id="6" name="חץ: ימינה 5">
            <a:extLst>
              <a:ext uri="{FF2B5EF4-FFF2-40B4-BE49-F238E27FC236}">
                <a16:creationId xmlns:a16="http://schemas.microsoft.com/office/drawing/2014/main" id="{4B7691F7-5C84-4211-885E-DA5B67C786CA}"/>
              </a:ext>
            </a:extLst>
          </p:cNvPr>
          <p:cNvSpPr/>
          <p:nvPr/>
        </p:nvSpPr>
        <p:spPr>
          <a:xfrm>
            <a:off x="5056818" y="2602311"/>
            <a:ext cx="2077375" cy="12339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55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D54E179A-6398-4F77-9E97-2B0C76AF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46" y="2067804"/>
            <a:ext cx="11210524" cy="4407408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SzPct val="137000"/>
              <a:buFont typeface="Wingdings" panose="05000000000000000000" pitchFamily="2" charset="2"/>
              <a:buChar char="§"/>
            </a:pPr>
            <a:r>
              <a:rPr lang="he-IL" dirty="0" smtClean="0">
                <a:solidFill>
                  <a:schemeClr val="tx1"/>
                </a:solidFill>
              </a:rPr>
              <a:t>ל</a:t>
            </a: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ָמַדְנוּ 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שֶׁיֵּשׁ כְּלָלִים רַבִּים בְּחַיֵּינוּ.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ct val="101000"/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הֵבַנּוּ 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שֶׁחָשׁוּב לְהָבִין אֶת הַסִּבָּה לְכָל כְּלָל.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ct val="101000"/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הִסְכַּמְנוּ לִשְׁמֹר עַל הַכְּלָלִים.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SzPct val="101000"/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שָׂמַחְנוּ לְגַלּוֹת שֶׁהַכְּלָלִים נוֹעֲדוּ לִשְׁמֹר עָלֵינוּ.</a:t>
            </a:r>
          </a:p>
          <a:p>
            <a:pPr>
              <a:buSzPct val="101000"/>
              <a:buFont typeface="Wingdings" panose="05000000000000000000" pitchFamily="2" charset="2"/>
              <a:buChar char="§"/>
            </a:pPr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BF1AE50B-8F79-47B8-9AE1-D1B2EFF0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בּוֹאוּ נְסַכֵּם</a:t>
            </a:r>
          </a:p>
        </p:txBody>
      </p:sp>
      <p:pic>
        <p:nvPicPr>
          <p:cNvPr id="4" name="Picture 2" descr="Brain, Character, Organ, Smart, Eyes">
            <a:extLst>
              <a:ext uri="{FF2B5EF4-FFF2-40B4-BE49-F238E27FC236}">
                <a16:creationId xmlns:a16="http://schemas.microsoft.com/office/drawing/2014/main" id="{4B5BF6D9-223F-44A4-8FC8-4CFE8865B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4" y="2748927"/>
            <a:ext cx="3421329" cy="30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board, Think, Education, Idea, School, Solution">
            <a:extLst>
              <a:ext uri="{FF2B5EF4-FFF2-40B4-BE49-F238E27FC236}">
                <a16:creationId xmlns:a16="http://schemas.microsoft.com/office/drawing/2014/main" id="{E6243FBD-6C0D-4FBE-B9A2-01CC6ED3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1777083"/>
            <a:ext cx="9975274" cy="4928518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בַּמֶּה עוֹסֵק </a:t>
            </a:r>
            <a:r>
              <a:rPr lang="he-IL" sz="4000" dirty="0" err="1">
                <a:solidFill>
                  <a:schemeClr val="accent1">
                    <a:lumMod val="50000"/>
                  </a:schemeClr>
                </a:solidFill>
              </a:rPr>
              <a:t>הַשִּׁעוּר</a:t>
            </a:r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 שֶׁלָּנוּ?</a:t>
            </a: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-3230419" y="2535563"/>
            <a:ext cx="12670228" cy="3243445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מָה הֵם כְּלָלִים?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לָמָּה צָרִיךְ כְּלָלִים?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אֵילוּ כְּלָלִים אֲנַחְנוּ מַכִּירִים?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אֵיךְ הָיִינוּ מִסְתַּדְּרִים בִּלְעֲדֵיהֶם?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עַל אֵילוּ כְּלָלִים חֲדָשִׁים חָשׁוּב לִשְׁמֹר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בְּבֵית הַסֵּפֶר?</a:t>
            </a:r>
            <a:endParaRPr lang="he-IL" sz="2400" dirty="0"/>
          </a:p>
          <a:p>
            <a:endParaRPr lang="he-IL" sz="4000" dirty="0"/>
          </a:p>
          <a:p>
            <a:pPr marL="45720" indent="0">
              <a:lnSpc>
                <a:spcPct val="150000"/>
              </a:lnSpc>
              <a:buNone/>
            </a:pPr>
            <a:endParaRPr lang="he-I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>
                <a:solidFill>
                  <a:srgbClr val="008080"/>
                </a:solidFill>
              </a:rPr>
              <a:t>בּוֹאוּ נַכִּיר אֶת גַּלִּית וְדָן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6BBAC03-0F72-4BED-8D00-60AB0FB16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0" t="30131" r="4843" b="18042"/>
          <a:stretch/>
        </p:blipFill>
        <p:spPr bwMode="auto">
          <a:xfrm>
            <a:off x="9033102" y="2268556"/>
            <a:ext cx="2945414" cy="362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5FF6667-E083-4F2D-86A8-BAC9E63D3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30655" r="52994" b="18500"/>
          <a:stretch/>
        </p:blipFill>
        <p:spPr bwMode="auto">
          <a:xfrm>
            <a:off x="809630" y="2268556"/>
            <a:ext cx="2503503" cy="369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31F0E717-A674-46F8-AC39-1F2B615DDD78}"/>
              </a:ext>
            </a:extLst>
          </p:cNvPr>
          <p:cNvSpPr/>
          <p:nvPr/>
        </p:nvSpPr>
        <p:spPr>
          <a:xfrm>
            <a:off x="3701988" y="2334828"/>
            <a:ext cx="5078028" cy="3968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גַּלִּית וְדָן הֵם חֲבֵרִים טוֹבִים. הַיּוֹם הֵם עֲסוּקִים בְּמִשְׂחָק בִּקְלָפִים. הֵם מְשַׂחֲקִים "מִלְחָמָה". </a:t>
            </a:r>
            <a:r>
              <a:rPr lang="he-IL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בְּ"מִלְחָמָה</a:t>
            </a:r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מִי שֶׁשּׁוֹלֵף קְלָף גָּבוֹהַּ יוֹתֵר מְקַבֵּל אֶת שְׁנֵי הַקְּלָפִים. </a:t>
            </a:r>
          </a:p>
          <a:p>
            <a:pPr algn="ctr">
              <a:lnSpc>
                <a:spcPct val="150000"/>
              </a:lnSpc>
            </a:pPr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מַכִּירִים? מַכִּירוֹת?</a:t>
            </a:r>
            <a:endParaRPr lang="he-I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he-I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B3065011-C7EE-44DE-82A1-846F901D2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2" y="5152581"/>
            <a:ext cx="1626440" cy="108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00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</a:rPr>
              <a:t>הַמִּשְׂחָק  שֶׁל גַּלִּית וְדָן – סִיבוּב רִאשׁוֹן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6BBAC03-0F72-4BED-8D00-60AB0FB16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0" t="30131" r="4843" b="18042"/>
          <a:stretch/>
        </p:blipFill>
        <p:spPr bwMode="auto">
          <a:xfrm>
            <a:off x="9352748" y="1888112"/>
            <a:ext cx="2384624" cy="293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5FF6667-E083-4F2D-86A8-BAC9E63D3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30655" r="52994" b="18500"/>
          <a:stretch/>
        </p:blipFill>
        <p:spPr bwMode="auto">
          <a:xfrm>
            <a:off x="801605" y="1873188"/>
            <a:ext cx="1935010" cy="285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DB4F5832-5DAB-4DDE-8AC5-F26D6E7EB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70" y="2407856"/>
            <a:ext cx="1501625" cy="231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843D445-28F1-4C4C-80D6-21168BB3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68" y="2407855"/>
            <a:ext cx="1489111" cy="231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69ED354E-658E-4702-A414-D84A8681923D}"/>
              </a:ext>
            </a:extLst>
          </p:cNvPr>
          <p:cNvSpPr/>
          <p:nvPr/>
        </p:nvSpPr>
        <p:spPr>
          <a:xfrm>
            <a:off x="3582106" y="5442011"/>
            <a:ext cx="5204353" cy="9563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אֵיזֶה קְלָף שָׁלְפָה גַּלִּית? אֵיזֶה קְלָף שָׁלַף דָּן? מִי הַמְּנַצֵּחַ/ת בַּסִּיבוּב?</a:t>
            </a:r>
          </a:p>
        </p:txBody>
      </p:sp>
      <p:sp>
        <p:nvSpPr>
          <p:cNvPr id="11" name="חץ: שמאלה 10">
            <a:extLst>
              <a:ext uri="{FF2B5EF4-FFF2-40B4-BE49-F238E27FC236}">
                <a16:creationId xmlns:a16="http://schemas.microsoft.com/office/drawing/2014/main" id="{1EB40B07-018E-4E32-8709-953478A4483E}"/>
              </a:ext>
            </a:extLst>
          </p:cNvPr>
          <p:cNvSpPr/>
          <p:nvPr/>
        </p:nvSpPr>
        <p:spPr>
          <a:xfrm>
            <a:off x="4959149" y="2902998"/>
            <a:ext cx="2032987" cy="1269507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41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>
                <a:solidFill>
                  <a:srgbClr val="008080"/>
                </a:solidFill>
              </a:rPr>
              <a:t>הַמִּשְׂחָק שֶׁל גַּלִּית וְדָן – סִיבוּב שֵׁנִי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6BBAC03-0F72-4BED-8D00-60AB0FB16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0" t="30131" r="4843" b="18042"/>
          <a:stretch/>
        </p:blipFill>
        <p:spPr bwMode="auto">
          <a:xfrm>
            <a:off x="9352748" y="1888112"/>
            <a:ext cx="2384624" cy="293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5FF6667-E083-4F2D-86A8-BAC9E63D3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30655" r="52994" b="18500"/>
          <a:stretch/>
        </p:blipFill>
        <p:spPr bwMode="auto">
          <a:xfrm>
            <a:off x="801605" y="1873188"/>
            <a:ext cx="1935010" cy="285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69ED354E-658E-4702-A414-D84A8681923D}"/>
              </a:ext>
            </a:extLst>
          </p:cNvPr>
          <p:cNvSpPr/>
          <p:nvPr/>
        </p:nvSpPr>
        <p:spPr>
          <a:xfrm>
            <a:off x="3664439" y="5397622"/>
            <a:ext cx="5204353" cy="9563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אֵיזֶה קְלָף שָׁלְפָה גַּלִּית? אֵיזֶה קְלָף שָׁלַף דָּן? מִי הַמְּנַצֵּחַ/ת בַּסִּיבוּב?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764808A-1B9B-4299-B146-0AFC12A71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49" y="2451994"/>
            <a:ext cx="1459296" cy="237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6725EB7-4660-43CD-A4A4-F4795B08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37" y="2416872"/>
            <a:ext cx="1471115" cy="22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6A0242D9-FDA5-49E0-801A-8A35B6E6DC23}"/>
              </a:ext>
            </a:extLst>
          </p:cNvPr>
          <p:cNvSpPr/>
          <p:nvPr/>
        </p:nvSpPr>
        <p:spPr>
          <a:xfrm>
            <a:off x="5273336" y="3005091"/>
            <a:ext cx="1944210" cy="12428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20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>
                <a:solidFill>
                  <a:srgbClr val="008080"/>
                </a:solidFill>
              </a:rPr>
              <a:t>הַמִּשְׂחָק  שֶׁל גַּלִּית וְדָן – סִיבוּב שְׁלִישִׁי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6BBAC03-0F72-4BED-8D00-60AB0FB16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0" t="30131" r="4843" b="18042"/>
          <a:stretch/>
        </p:blipFill>
        <p:spPr bwMode="auto">
          <a:xfrm>
            <a:off x="9414891" y="3781685"/>
            <a:ext cx="2384624" cy="293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5FF6667-E083-4F2D-86A8-BAC9E63D3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30655" r="52994" b="18500"/>
          <a:stretch/>
        </p:blipFill>
        <p:spPr bwMode="auto">
          <a:xfrm>
            <a:off x="616132" y="3755254"/>
            <a:ext cx="1935010" cy="285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בועת דיבור: אליפסה 6">
            <a:extLst>
              <a:ext uri="{FF2B5EF4-FFF2-40B4-BE49-F238E27FC236}">
                <a16:creationId xmlns:a16="http://schemas.microsoft.com/office/drawing/2014/main" id="{BF09D0F8-EE8D-48FE-B2C6-FFAE9C184AE1}"/>
              </a:ext>
            </a:extLst>
          </p:cNvPr>
          <p:cNvSpPr/>
          <p:nvPr/>
        </p:nvSpPr>
        <p:spPr>
          <a:xfrm>
            <a:off x="8823311" y="1624392"/>
            <a:ext cx="3072767" cy="1731145"/>
          </a:xfrm>
          <a:prstGeom prst="wedgeEllipseCallout">
            <a:avLst>
              <a:gd name="adj1" fmla="val -9565"/>
              <a:gd name="adj2" fmla="val 89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אָס הוּא </a:t>
            </a:r>
            <a:r>
              <a:rPr lang="he-IL" dirty="0" err="1">
                <a:solidFill>
                  <a:schemeClr val="tx1"/>
                </a:solidFill>
              </a:rPr>
              <a:t>שְׁוֵה</a:t>
            </a:r>
            <a:r>
              <a:rPr lang="he-IL" dirty="0">
                <a:solidFill>
                  <a:schemeClr val="tx1"/>
                </a:solidFill>
              </a:rPr>
              <a:t> עֵרֶךְ לְ- 14, הוּא הַקְּלָף הֲכִי גָּבוֹהַּ וְהוּא מְנַצֵּחַ אֶת כֻּלָּם! אֲנִי </a:t>
            </a:r>
            <a:r>
              <a:rPr lang="he-IL" dirty="0" err="1">
                <a:solidFill>
                  <a:schemeClr val="tx1"/>
                </a:solidFill>
              </a:rPr>
              <a:t>נִצַּחְתִּי</a:t>
            </a:r>
            <a:r>
              <a:rPr lang="he-IL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בועת דיבור: אליפסה 7">
            <a:extLst>
              <a:ext uri="{FF2B5EF4-FFF2-40B4-BE49-F238E27FC236}">
                <a16:creationId xmlns:a16="http://schemas.microsoft.com/office/drawing/2014/main" id="{CD759281-65ED-4C18-A486-1F4CAD6B9B5C}"/>
              </a:ext>
            </a:extLst>
          </p:cNvPr>
          <p:cNvSpPr/>
          <p:nvPr/>
        </p:nvSpPr>
        <p:spPr>
          <a:xfrm>
            <a:off x="429087" y="1718696"/>
            <a:ext cx="3288854" cy="1837677"/>
          </a:xfrm>
          <a:prstGeom prst="wedgeEllipseCallout">
            <a:avLst>
              <a:gd name="adj1" fmla="val 10125"/>
              <a:gd name="adj2" fmla="val 82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אֲנִי </a:t>
            </a:r>
            <a:r>
              <a:rPr lang="he-IL" dirty="0" err="1">
                <a:solidFill>
                  <a:schemeClr val="tx1"/>
                </a:solidFill>
              </a:rPr>
              <a:t>נִצַּחְתִּי</a:t>
            </a:r>
            <a:r>
              <a:rPr lang="he-IL" dirty="0">
                <a:solidFill>
                  <a:schemeClr val="tx1"/>
                </a:solidFill>
              </a:rPr>
              <a:t> כִּי מֶלֶךְ זֶה 13 אָס זֶה 1 וְ- 13 גָּדוֹל מִ-1!</a:t>
            </a:r>
          </a:p>
        </p:txBody>
      </p:sp>
      <p:pic>
        <p:nvPicPr>
          <p:cNvPr id="2050" name="Picture 2" descr="Question Mark, Note, Duplicate, Request, Matter">
            <a:extLst>
              <a:ext uri="{FF2B5EF4-FFF2-40B4-BE49-F238E27FC236}">
                <a16:creationId xmlns:a16="http://schemas.microsoft.com/office/drawing/2014/main" id="{BD7BB5FC-802F-4916-844C-BFF247ED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90" y="1410241"/>
            <a:ext cx="3333935" cy="33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9B909F23-452A-45FA-8150-B768BF01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27" y="4199637"/>
            <a:ext cx="1532754" cy="241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7DE98E1-4F43-4112-BEE4-7267544B7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37" y="4135249"/>
            <a:ext cx="1629175" cy="257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פיצוץ : 14 נקודות 8">
            <a:extLst>
              <a:ext uri="{FF2B5EF4-FFF2-40B4-BE49-F238E27FC236}">
                <a16:creationId xmlns:a16="http://schemas.microsoft.com/office/drawing/2014/main" id="{06922F54-8D8B-43AC-91D3-EE3841A7474A}"/>
              </a:ext>
            </a:extLst>
          </p:cNvPr>
          <p:cNvSpPr/>
          <p:nvPr/>
        </p:nvSpPr>
        <p:spPr>
          <a:xfrm>
            <a:off x="4793942" y="4412202"/>
            <a:ext cx="2664643" cy="230194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אָז מִי נִצֵּחַ/ה, גַּלִּית אוֹ דָּן?</a:t>
            </a:r>
          </a:p>
        </p:txBody>
      </p:sp>
    </p:spTree>
    <p:extLst>
      <p:ext uri="{BB962C8B-B14F-4D97-AF65-F5344CB8AC3E}">
        <p14:creationId xmlns:p14="http://schemas.microsoft.com/office/powerpoint/2010/main" val="7330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442012" y="1896115"/>
            <a:ext cx="6241001" cy="4407408"/>
          </a:xfrm>
        </p:spPr>
        <p:txBody>
          <a:bodyPr>
            <a:normAutofit/>
          </a:bodyPr>
          <a:lstStyle/>
          <a:p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דָּן וְגָלִית הִתְרַגְּזוּ וְרָבוּ תּוֹךְ כְּדֵי מִשְׂחָק וְלֹא הִסְכִּימוּ בֵּינֵיהֶם </a:t>
            </a:r>
            <a:r>
              <a:rPr lang="he-IL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מִכֵּיוָן</a:t>
            </a:r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שֶׁכְּלָלֵי הַמִּשְׂחָק לֹא הָיוּ בְּרוּרִים מֵרֹאשׁ. </a:t>
            </a:r>
          </a:p>
          <a:p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הֵם לֹא הִגְדִּירוּ מָה עֶרְכּוֹ שֶׁל קְלַף הָאָס וְהָיוּ בֵּינֵיהֶם חִלּוּקֵי דֵּעוֹת בַּנּוֹשֵׂא.</a:t>
            </a:r>
          </a:p>
          <a:p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אִם הַכְּלָלִים הָיוּ בְּרוּרִים – הָיָה נִמְנָע הָרִיב הַזֶּה בֵּין הַחֲבֵרִים הַטּוֹבִים.</a:t>
            </a:r>
          </a:p>
          <a:p>
            <a:endParaRPr lang="he-IL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בַּהֶמְשֵׁךְ נִפְגֹּשׁ שׁוּב אֶת גַּלִּית וְדָן, </a:t>
            </a:r>
            <a:r>
              <a:rPr lang="he-IL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וְעַכְשָׁו</a:t>
            </a:r>
            <a:r>
              <a:rPr lang="he-I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בּוֹאוּ נָבִין יוֹתֵר לָעֹמֶק אֶת חֲשִׁיבוּתָם שֶׁל כְּלָלִים.</a:t>
            </a:r>
            <a:endParaRPr lang="he-IL" sz="3000" dirty="0">
              <a:solidFill>
                <a:schemeClr val="tx1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</p:spPr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>
                <a:solidFill>
                  <a:srgbClr val="008080"/>
                </a:solidFill>
              </a:rPr>
              <a:t>מַדּוּעַ גַּלִּית וְדָן חֲלוּקִים?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D37EE-86BD-47D4-93E1-83C28F0C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9" y="2308194"/>
            <a:ext cx="4499006" cy="358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5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5F075448-D3B9-4E15-9279-AB05A76FB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אֲנַחְנוּ חַיִּים לְפִי כְּלָלִים בְּכָל תְּחוּם בְּחַיֵּינוּ. בּוֹאוּ נְנַסֶּה לַחֲשֹׁב אֵילוּ כְּלָלִים יֵשׁ בַּתְּחוּמִים הַשּׁוֹנִים.</a:t>
            </a:r>
          </a:p>
          <a:p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כִּתְבוּ אוֹ צַיְּרוּ בַּמַּחְבֶּרֶת שְׁנֵי כְּלָלִים שֶׁנָּהוּג לִפְעֹל לְפִיהֶם בְּכָל תְּחוּם, וְאָז נְשַׁתֵּף</a:t>
            </a:r>
            <a:r>
              <a:rPr lang="he-IL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בַּכִּתָּה.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16DD89E2-AED6-4CE0-8D01-4E8E07CF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כְּלָלִים שֶׁאֲנַחְנוּ מַכִּירִים וּמַכִּירוֹת</a:t>
            </a:r>
          </a:p>
        </p:txBody>
      </p:sp>
      <p:pic>
        <p:nvPicPr>
          <p:cNvPr id="4" name="Picture 4" descr="Home, House, Start, Roof, Home Page">
            <a:extLst>
              <a:ext uri="{FF2B5EF4-FFF2-40B4-BE49-F238E27FC236}">
                <a16:creationId xmlns:a16="http://schemas.microsoft.com/office/drawing/2014/main" id="{E738BF18-0ECA-4FBE-B4FB-76FE9E2B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665" y="3454438"/>
            <a:ext cx="2776577" cy="28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chool Design, Building, Architecture">
            <a:extLst>
              <a:ext uri="{FF2B5EF4-FFF2-40B4-BE49-F238E27FC236}">
                <a16:creationId xmlns:a16="http://schemas.microsoft.com/office/drawing/2014/main" id="{24765068-DED4-4EEA-96BD-D5626EE5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09" y="2482210"/>
            <a:ext cx="3277646" cy="216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0849A41-B230-424B-8F4F-75AFA50F1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045" y="4714315"/>
            <a:ext cx="3464489" cy="2175303"/>
          </a:xfrm>
          <a:prstGeom prst="rect">
            <a:avLst/>
          </a:prstGeom>
        </p:spPr>
      </p:pic>
      <p:pic>
        <p:nvPicPr>
          <p:cNvPr id="7" name="Picture 2" descr="Smartphone, Mobile Phone, Mobile, App">
            <a:extLst>
              <a:ext uri="{FF2B5EF4-FFF2-40B4-BE49-F238E27FC236}">
                <a16:creationId xmlns:a16="http://schemas.microsoft.com/office/drawing/2014/main" id="{E75B73F2-FDA7-42F6-BE88-E18EADDE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0" y="2494087"/>
            <a:ext cx="2090314" cy="38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8F27A51-0831-4A43-B9A7-18239DC5201E}"/>
              </a:ext>
            </a:extLst>
          </p:cNvPr>
          <p:cNvSpPr txBox="1"/>
          <p:nvPr/>
        </p:nvSpPr>
        <p:spPr>
          <a:xfrm>
            <a:off x="10030666" y="6219779"/>
            <a:ext cx="8788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בַּבַּיִת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87965BF-8052-4B21-A3B8-047DB5D962B8}"/>
              </a:ext>
            </a:extLst>
          </p:cNvPr>
          <p:cNvSpPr txBox="1"/>
          <p:nvPr/>
        </p:nvSpPr>
        <p:spPr>
          <a:xfrm>
            <a:off x="6347534" y="2664171"/>
            <a:ext cx="17161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בְּבֵית-הַסֵּפֶר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5E138E1-F56C-4CB9-94A9-D9B60E2333E3}"/>
              </a:ext>
            </a:extLst>
          </p:cNvPr>
          <p:cNvSpPr txBox="1"/>
          <p:nvPr/>
        </p:nvSpPr>
        <p:spPr>
          <a:xfrm>
            <a:off x="3497127" y="4076512"/>
            <a:ext cx="23059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בְּגַן הַמִּשְׂחָקִים הַשְּׁכוּנָתִי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6DF6C9B-4A5F-4D5C-B0C7-5B6094D79606}"/>
              </a:ext>
            </a:extLst>
          </p:cNvPr>
          <p:cNvSpPr txBox="1"/>
          <p:nvPr/>
        </p:nvSpPr>
        <p:spPr>
          <a:xfrm>
            <a:off x="58914" y="6404445"/>
            <a:ext cx="2090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בִּגְלִישָׁה בָּרֶשֶׁת</a:t>
            </a:r>
          </a:p>
        </p:txBody>
      </p:sp>
    </p:spTree>
    <p:extLst>
      <p:ext uri="{BB962C8B-B14F-4D97-AF65-F5344CB8AC3E}">
        <p14:creationId xmlns:p14="http://schemas.microsoft.com/office/powerpoint/2010/main" val="203943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ED6A88BC-5E40-4F28-80C6-49DE6C004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76" y="2027901"/>
            <a:ext cx="11210524" cy="4407408"/>
          </a:xfrm>
        </p:spPr>
        <p:txBody>
          <a:bodyPr/>
          <a:lstStyle/>
          <a:p>
            <a:pPr marL="800100" indent="-571500">
              <a:buFont typeface="Arial" panose="020B0604020202020204" pitchFamily="34" charset="0"/>
              <a:buChar char="•"/>
            </a:pPr>
            <a:endParaRPr lang="he-IL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6EC3EC9E-ADA3-45B0-97F0-79656C4C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מַדּוּעַ צָרִיךְ כְּלָלִים?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88B8C9D-7FA4-4ECA-A94D-D6DFD875D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932" y="3515557"/>
            <a:ext cx="2340444" cy="3478458"/>
          </a:xfrm>
          <a:prstGeom prst="rect">
            <a:avLst/>
          </a:prstGeom>
        </p:spPr>
      </p:pic>
      <p:sp>
        <p:nvSpPr>
          <p:cNvPr id="5" name="בועת דיבור: אליפסה 4">
            <a:extLst>
              <a:ext uri="{FF2B5EF4-FFF2-40B4-BE49-F238E27FC236}">
                <a16:creationId xmlns:a16="http://schemas.microsoft.com/office/drawing/2014/main" id="{A13D3FD4-DA2E-4D8F-8557-798BBEA150A4}"/>
              </a:ext>
            </a:extLst>
          </p:cNvPr>
          <p:cNvSpPr/>
          <p:nvPr/>
        </p:nvSpPr>
        <p:spPr>
          <a:xfrm>
            <a:off x="7808896" y="1741155"/>
            <a:ext cx="3614543" cy="2139518"/>
          </a:xfrm>
          <a:prstGeom prst="wedgeEllipseCallout">
            <a:avLst>
              <a:gd name="adj1" fmla="val -46767"/>
              <a:gd name="adj2" fmla="val 63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28600"/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הֵבַנּוּ שֶׁבְּכָל תְּחוּם בְּחַיֵּינוּ יֵשׁ כְּלָלִים.</a:t>
            </a:r>
          </a:p>
          <a:p>
            <a:pPr marL="228600"/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אֲנַחְנוּ מַכִּירִים וּמַכִּירוֹת אֶת הַכְּלָלִים וְחוֹבָתֵנוּ לִשְׁמֹר עֲלֵיהֶם.</a:t>
            </a:r>
            <a:endParaRPr lang="he-IL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Child, I Am A Student, Book, Figure">
            <a:extLst>
              <a:ext uri="{FF2B5EF4-FFF2-40B4-BE49-F238E27FC236}">
                <a16:creationId xmlns:a16="http://schemas.microsoft.com/office/drawing/2014/main" id="{96AB427A-EF98-4280-A523-C4E2E22F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428" y="3802304"/>
            <a:ext cx="2778543" cy="30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בועת מחשבה: ענן 6">
            <a:extLst>
              <a:ext uri="{FF2B5EF4-FFF2-40B4-BE49-F238E27FC236}">
                <a16:creationId xmlns:a16="http://schemas.microsoft.com/office/drawing/2014/main" id="{6F0DB53D-0CB1-4677-B29E-83C0083037E9}"/>
              </a:ext>
            </a:extLst>
          </p:cNvPr>
          <p:cNvSpPr/>
          <p:nvPr/>
        </p:nvSpPr>
        <p:spPr>
          <a:xfrm>
            <a:off x="1313895" y="1605210"/>
            <a:ext cx="3329126" cy="1999124"/>
          </a:xfrm>
          <a:prstGeom prst="cloudCallout">
            <a:avLst>
              <a:gd name="adj1" fmla="val 34901"/>
              <a:gd name="adj2" fmla="val 62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כֵּן נָכוֹן, אֲבָל... בִּשְׁבִיל מָה הֵם נוֹעֲדוּ וְהַאִם הָיִינוּ יְכוֹלִים לְהִסְתַּדֵּר גַּם בִּלְעֲדֵיהֶם?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C0CF042-8CC2-4AC9-A785-3DE6285944BA}"/>
              </a:ext>
            </a:extLst>
          </p:cNvPr>
          <p:cNvSpPr txBox="1"/>
          <p:nvPr/>
        </p:nvSpPr>
        <p:spPr>
          <a:xfrm rot="20532521">
            <a:off x="285042" y="4867108"/>
            <a:ext cx="20138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מָה דַּעְתְּכֶן?</a:t>
            </a:r>
          </a:p>
          <a:p>
            <a:r>
              <a:rPr lang="he-IL" sz="2400" dirty="0"/>
              <a:t>מָה דַּעְתְּכֶם?</a:t>
            </a:r>
          </a:p>
        </p:txBody>
      </p:sp>
    </p:spTree>
    <p:extLst>
      <p:ext uri="{BB962C8B-B14F-4D97-AF65-F5344CB8AC3E}">
        <p14:creationId xmlns:p14="http://schemas.microsoft.com/office/powerpoint/2010/main" val="15831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שת">
  <a:themeElements>
    <a:clrScheme name="התאמה אישית 59">
      <a:dk1>
        <a:sysClr val="windowText" lastClr="000000"/>
      </a:dk1>
      <a:lt1>
        <a:sysClr val="window" lastClr="FFFFFF"/>
      </a:lt1>
      <a:dk2>
        <a:srgbClr val="C8ECF3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0070C0"/>
      </a:hlink>
      <a:folHlink>
        <a:srgbClr val="0070C0"/>
      </a:folHlink>
    </a:clrScheme>
    <a:fontScheme name="רשת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רשת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683</Words>
  <Application>Microsoft Office PowerPoint</Application>
  <PresentationFormat>מסך רחב</PresentationFormat>
  <Paragraphs>102</Paragraphs>
  <Slides>19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6" baseType="lpstr">
      <vt:lpstr>Arial</vt:lpstr>
      <vt:lpstr>Arial Bold</vt:lpstr>
      <vt:lpstr>Calibri</vt:lpstr>
      <vt:lpstr>Franklin Gothic Medium</vt:lpstr>
      <vt:lpstr>Wingdings</vt:lpstr>
      <vt:lpstr>Wingdings 2</vt:lpstr>
      <vt:lpstr>רשת</vt:lpstr>
      <vt:lpstr>מָה זֶה בִּכְלָל כְּלָל? שיעור "כישורי חיים" חוזרים וחוזרות לבית הספר כתות ב'- ג'  </vt:lpstr>
      <vt:lpstr>בַּמֶּה עוֹסֵק הַשִּׁעוּר שֶׁלָּנוּ?</vt:lpstr>
      <vt:lpstr>בּוֹאוּ נַכִּיר אֶת גַּלִּית וְדָן</vt:lpstr>
      <vt:lpstr>הַמִּשְׂחָק  שֶׁל גַּלִּית וְדָן – סִיבוּב רִאשׁוֹן</vt:lpstr>
      <vt:lpstr>הַמִּשְׂחָק שֶׁל גַּלִּית וְדָן – סִיבוּב שֵׁנִי</vt:lpstr>
      <vt:lpstr>הַמִּשְׂחָק  שֶׁל גַּלִּית וְדָן – סִיבוּב שְׁלִישִׁי</vt:lpstr>
      <vt:lpstr>מַדּוּעַ גַּלִּית וְדָן חֲלוּקִים?</vt:lpstr>
      <vt:lpstr>כְּלָלִים שֶׁאֲנַחְנוּ מַכִּירִים וּמַכִּירוֹת</vt:lpstr>
      <vt:lpstr>מַדּוּעַ צָרִיךְ כְּלָלִים?</vt:lpstr>
      <vt:lpstr>מָה הָיָה קוֹרֶה בְּלִי כְּלָלִים?</vt:lpstr>
      <vt:lpstr>מָה הָיָה קוֹרֶה בְּלִי כְּלָלִים?</vt:lpstr>
      <vt:lpstr>בּוֹאוּ נְדַמְיֵן... עוֹלָם לְלֹא כְּלָלִים</vt:lpstr>
      <vt:lpstr>בּוֹאוּ נַחֲשֹׁב</vt:lpstr>
      <vt:lpstr>הַכְּלָלִים עוֹזְרִים לַאֲנָשִׁים לִחְיוֹת יַחַד!</vt:lpstr>
      <vt:lpstr>הֲבָנַת הַהִגָּיוֹן מֵאֲחוֹרֵי הַכְּלָלִים</vt:lpstr>
      <vt:lpstr>הַכְּלָלִים הַחֲשׁוּבִים הַיּוֹם בְּבֵית-הַסֵּפֶר</vt:lpstr>
      <vt:lpstr>הַכְּלָלִים הַחֲשׁוּבִים הַיּוֹם בְּבֵית-הַסֵּפֶר</vt:lpstr>
      <vt:lpstr>גַּלִּית וְדָן בְּמִשְׂחַק קְלָפִים</vt:lpstr>
      <vt:lpstr>בּוֹאוּ נְסַכֵּם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Teacher</dc:creator>
  <cp:lastModifiedBy>יפעת זץ</cp:lastModifiedBy>
  <cp:revision>212</cp:revision>
  <dcterms:created xsi:type="dcterms:W3CDTF">2020-04-16T16:07:27Z</dcterms:created>
  <dcterms:modified xsi:type="dcterms:W3CDTF">2021-07-15T06:48:24Z</dcterms:modified>
</cp:coreProperties>
</file>