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notesMasterIdLst>
    <p:notesMasterId r:id="rId5"/>
  </p:notesMasterIdLst>
  <p:sldIdLst>
    <p:sldId id="257" r:id="rId2"/>
    <p:sldId id="259" r:id="rId3"/>
    <p:sldId id="258" r:id="rId4"/>
  </p:sldIdLst>
  <p:sldSz cx="6858000" cy="9906000" type="A4"/>
  <p:notesSz cx="6858000" cy="9144000"/>
  <p:embeddedFontLst>
    <p:embeddedFont>
      <p:font typeface="Aptos" panose="020B0004020202020204" pitchFamily="34" charset="0"/>
      <p:regular r:id="rId6"/>
      <p:bold r:id="rId7"/>
      <p:italic r:id="rId8"/>
      <p:boldItalic r:id="rId9"/>
    </p:embeddedFont>
    <p:embeddedFont>
      <p:font typeface="Aptos Display" panose="020B0004020202020204" pitchFamily="34" charset="0"/>
      <p:regular r:id="rId10"/>
      <p:bold r:id="rId11"/>
      <p:italic r:id="rId12"/>
      <p:boldItalic r:id="rId13"/>
    </p:embeddedFont>
    <p:embeddedFont>
      <p:font typeface="Assistant" pitchFamily="2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>
        <p:scale>
          <a:sx n="106" d="100"/>
          <a:sy n="106" d="100"/>
        </p:scale>
        <p:origin x="1062" y="-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A368BE-F09E-4194-9457-9B222C60F4B0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DB296A-31FD-4CC3-898F-7B6620E6FC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93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B296A-31FD-4CC3-898F-7B6620E6FC3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585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B296A-31FD-4CC3-898F-7B6620E6FC3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759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40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2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7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74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80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812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6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53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8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97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96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3F36E-B4F0-46B6-8855-8F76D7F1FA66}" type="datetimeFigureOut">
              <a:rPr lang="he-IL" smtClean="0"/>
              <a:t>כ"ט/סיון/תשפ"ה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862A3-0738-4483-987D-F78B4CB74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70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שחור ולבן, לבן, צילום מונוכרום&#10;&#10;התיאור נוצר באופן אוטומטי">
            <a:extLst>
              <a:ext uri="{FF2B5EF4-FFF2-40B4-BE49-F238E27FC236}">
                <a16:creationId xmlns:a16="http://schemas.microsoft.com/office/drawing/2014/main" id="{5D8DD694-AC42-ECFD-ECD5-5D55CB85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11"/>
            <a:ext cx="6858000" cy="9906000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0C2B7B71-923D-35D4-2D33-9CD70D488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521376">
            <a:off x="-609996" y="6356350"/>
            <a:ext cx="1540300" cy="275134"/>
          </a:xfrm>
          <a:prstGeom prst="rect">
            <a:avLst/>
          </a:prstGeom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BACA5772-9C90-ABC9-9C11-7A666523E9E6}"/>
              </a:ext>
            </a:extLst>
          </p:cNvPr>
          <p:cNvSpPr txBox="1"/>
          <p:nvPr/>
        </p:nvSpPr>
        <p:spPr>
          <a:xfrm>
            <a:off x="191586" y="7043676"/>
            <a:ext cx="6455127" cy="1829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השם הפרטי של בנכם/בתכם ושם משפחה: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מספר תעודת הזהות של ילדיכם: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תאריך לידה: 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כתובת או כתובות מגורים: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שם החיבה של בנכם/בתכם: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ילדכם/ילדתכם אוה</a:t>
            </a: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ב/ת לעשות בבית? (משחקים אהובים, פעילויות):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F19FEE8-F9E8-24B4-4494-44D2C6A95964}"/>
              </a:ext>
            </a:extLst>
          </p:cNvPr>
          <p:cNvSpPr/>
          <p:nvPr/>
        </p:nvSpPr>
        <p:spPr>
          <a:xfrm>
            <a:off x="201436" y="6979592"/>
            <a:ext cx="6455127" cy="282750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BD893E83-FF5C-0E21-EEF4-7E1C80B47092}"/>
              </a:ext>
            </a:extLst>
          </p:cNvPr>
          <p:cNvSpPr/>
          <p:nvPr/>
        </p:nvSpPr>
        <p:spPr>
          <a:xfrm>
            <a:off x="2563551" y="6773268"/>
            <a:ext cx="1980107" cy="412647"/>
          </a:xfrm>
          <a:prstGeom prst="rect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18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קצת על הילד/ה</a:t>
            </a:r>
            <a:endParaRPr lang="en-US" sz="1400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75D582D-62C8-658C-B614-86FDE5D4F05F}"/>
              </a:ext>
            </a:extLst>
          </p:cNvPr>
          <p:cNvSpPr txBox="1"/>
          <p:nvPr/>
        </p:nvSpPr>
        <p:spPr>
          <a:xfrm>
            <a:off x="198330" y="2943287"/>
            <a:ext cx="6552426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he-IL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שלום לכם הורים יקרים,  נעיר להכיר!</a:t>
            </a:r>
            <a:endParaRPr lang="en-US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בשנה הקרובה בנכם/בתכם ילמדו בגננו ואנו מצפים להכרות עמכם. 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הצוות ואני נרגשים מאוד לקראת פתיחת השנה. 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מנת שנוכל ללוות את ילדכם בתהליך ההסתגלות המיטבי לגן הילדים, ברגישות ובאחריות, חשוב לנו להכיר טוב יותר אותו ואת משפחתכם. </a:t>
            </a:r>
            <a:r>
              <a:rPr lang="he-I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ssistant" pitchFamily="2" charset="-79"/>
              </a:rPr>
              <a:t>בצל האירועים המורכבים שמלווים אותנו כחברה וכעם בשנתיים האחרונות</a:t>
            </a: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חשוב לנו במיוחד לקבל מידע רלוונטי מקדים על מנת שנתאים את תהליך הקליטה לצרכים שלכם ושל ילדכם.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יחד נמצא את המפתח הנכון ללב של כל ילד וילדה ונוכל לסייע להם בימים הראשונים ולאורך זמן.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חשוב לנו לציין שהמידע ישמר אצל מנהלת הגן בלבד במידה ותרצו להוסיף פרטים אתם מוזמנים לקבוע שיחה אישית.</a:t>
            </a:r>
          </a:p>
          <a:p>
            <a:pPr algn="just" rtl="1">
              <a:spcAft>
                <a:spcPts val="800"/>
              </a:spcAft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נודה לכם אם תקדישו זמן ומחשבה למילוי הטופס.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spcAft>
                <a:spcPts val="800"/>
              </a:spcAft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3850F91-F347-62C7-9D0C-71C813A8A326}"/>
              </a:ext>
            </a:extLst>
          </p:cNvPr>
          <p:cNvSpPr txBox="1"/>
          <p:nvPr/>
        </p:nvSpPr>
        <p:spPr>
          <a:xfrm>
            <a:off x="796089" y="6082608"/>
            <a:ext cx="7379746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בברכת שנה טובה,</a:t>
            </a: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צוות הגן</a:t>
            </a:r>
            <a:endParaRPr kumimoji="0" lang="en-US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4D29821-077E-BF41-85CB-80552175ED66}"/>
              </a:ext>
            </a:extLst>
          </p:cNvPr>
          <p:cNvSpPr txBox="1"/>
          <p:nvPr/>
        </p:nvSpPr>
        <p:spPr>
          <a:xfrm>
            <a:off x="-622579" y="510096"/>
            <a:ext cx="8236974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Aft>
                <a:spcPts val="4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4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"הייתי רוצה שידעו כולם,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4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שיש ילד אחד בעולם,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4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והילד הזה, הילד הזה,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4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הילד הזה הוא אני!"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400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י. אטלס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60B263C3-E5BE-D5BC-8980-FB02906D7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8158" y="375672"/>
            <a:ext cx="20955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7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שחור ולבן, לבן, צילום מונוכרום&#10;&#10;התיאור נוצר באופן אוטומטי">
            <a:extLst>
              <a:ext uri="{FF2B5EF4-FFF2-40B4-BE49-F238E27FC236}">
                <a16:creationId xmlns:a16="http://schemas.microsoft.com/office/drawing/2014/main" id="{8CCCE73F-9127-BE7A-978D-B3D0CFBB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A4F50BE-96DC-96D3-8455-BD213FD66C1F}"/>
              </a:ext>
            </a:extLst>
          </p:cNvPr>
          <p:cNvSpPr txBox="1"/>
          <p:nvPr/>
        </p:nvSpPr>
        <p:spPr>
          <a:xfrm>
            <a:off x="124892" y="250975"/>
            <a:ext cx="6455127" cy="5762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he-IL" sz="1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מידת עצמאותו/ה בפעולות יום יומיות (</a:t>
            </a:r>
            <a:r>
              <a:rPr lang="he-IL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סמנ</a:t>
            </a:r>
            <a:r>
              <a:rPr lang="he-IL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/י את התחומים בהם עצמא</a:t>
            </a: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י/ת):</a:t>
            </a:r>
            <a:endParaRPr lang="he-I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20000"/>
              </a:lnSpc>
              <a:buFontTx/>
              <a:buChar char="-"/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lnSpc>
                <a:spcPct val="120000"/>
              </a:lnSpc>
              <a:buFontTx/>
              <a:buChar char="-"/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מהם תחומי העניין של בנכם/בתכם?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משמח את בנכם/בתכם?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מרגיע את בנכם/בתכם? (חפץ אהוב, מוזיקה, חיבוק, חבר/ה)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חברים מהגן הקודם אשר מצטרפים יחד עם בנכם/בתכם לגן שלנו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אוסף/ת את הילד/ה בסוף היום? ________________  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הילד/ה ממשיך בצהרון הגן? ______________ או בצהרון חיצוני? ________________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5D8F902-A039-1F37-61CB-B8AF492648FC}"/>
              </a:ext>
            </a:extLst>
          </p:cNvPr>
          <p:cNvSpPr/>
          <p:nvPr/>
        </p:nvSpPr>
        <p:spPr>
          <a:xfrm>
            <a:off x="171598" y="250976"/>
            <a:ext cx="6505342" cy="5890672"/>
          </a:xfrm>
          <a:prstGeom prst="roundRect">
            <a:avLst>
              <a:gd name="adj" fmla="val 1001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380E920C-3983-76C2-44DD-D9A8CFCF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00910">
            <a:off x="367491" y="3525534"/>
            <a:ext cx="864633" cy="1530986"/>
          </a:xfrm>
          <a:prstGeom prst="rect">
            <a:avLst/>
          </a:prstGeom>
        </p:spPr>
      </p:pic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50D66CEB-1CC5-6A14-45B1-D1A3B694C25E}"/>
              </a:ext>
            </a:extLst>
          </p:cNvPr>
          <p:cNvSpPr txBox="1"/>
          <p:nvPr/>
        </p:nvSpPr>
        <p:spPr>
          <a:xfrm>
            <a:off x="66349" y="6506461"/>
            <a:ext cx="6455127" cy="343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שם ההורה ומספר טלפון נייד: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שם ההורה ומספר טלפון נייד: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שם ומספר טלפון של איש קשר נוסף לשעת חירום:</a:t>
            </a: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כתובת המייל של ההורים: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מצב משפחתי: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מיקום בנכם/בתכם בין האחים? שמות האחים וגילם: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4AD6CFF5-07D4-08E8-FC1C-E394D7FAD6F9}"/>
              </a:ext>
            </a:extLst>
          </p:cNvPr>
          <p:cNvSpPr/>
          <p:nvPr/>
        </p:nvSpPr>
        <p:spPr>
          <a:xfrm>
            <a:off x="189237" y="6562522"/>
            <a:ext cx="6455127" cy="309250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20D3684A-97CF-89C7-CEBD-B2F630732E77}"/>
              </a:ext>
            </a:extLst>
          </p:cNvPr>
          <p:cNvSpPr/>
          <p:nvPr/>
        </p:nvSpPr>
        <p:spPr>
          <a:xfrm>
            <a:off x="1803296" y="6346537"/>
            <a:ext cx="3474443" cy="422631"/>
          </a:xfrm>
          <a:prstGeom prst="rect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 kern="1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קצת על הילד, עליכם ועל  המשפחה</a:t>
            </a:r>
            <a:endParaRPr lang="en-US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56C791C7-2494-F4FF-8C86-C23BB36FF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0521" y="6167571"/>
            <a:ext cx="806731" cy="677780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53486162-F487-B92F-2BDC-69D75830EECD}"/>
              </a:ext>
            </a:extLst>
          </p:cNvPr>
          <p:cNvSpPr txBox="1"/>
          <p:nvPr/>
        </p:nvSpPr>
        <p:spPr>
          <a:xfrm>
            <a:off x="115556" y="472695"/>
            <a:ext cx="3437466" cy="1109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משחק עם עצמו/ה </a:t>
            </a:r>
          </a:p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ביקור אצל חבר/ה</a:t>
            </a:r>
          </a:p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התגברות על משבר או קושי</a:t>
            </a:r>
          </a:p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פרידה מהורה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96484632-A08F-2395-3B0F-DB76D1028591}"/>
              </a:ext>
            </a:extLst>
          </p:cNvPr>
          <p:cNvSpPr txBox="1"/>
          <p:nvPr/>
        </p:nvSpPr>
        <p:spPr>
          <a:xfrm>
            <a:off x="2836108" y="472694"/>
            <a:ext cx="3437466" cy="1109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אכילה</a:t>
            </a:r>
          </a:p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לבוש</a:t>
            </a:r>
          </a:p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עשיית צרכים</a:t>
            </a:r>
          </a:p>
          <a:p>
            <a:pPr marL="285750" marR="0" lvl="0" indent="-285750" algn="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היגיינה אישית</a:t>
            </a:r>
          </a:p>
        </p:txBody>
      </p:sp>
    </p:spTree>
    <p:extLst>
      <p:ext uri="{BB962C8B-B14F-4D97-AF65-F5344CB8AC3E}">
        <p14:creationId xmlns:p14="http://schemas.microsoft.com/office/powerpoint/2010/main" val="157010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שחור ולבן, לבן, צילום מונוכרום&#10;&#10;התיאור נוצר באופן אוטומטי">
            <a:extLst>
              <a:ext uri="{FF2B5EF4-FFF2-40B4-BE49-F238E27FC236}">
                <a16:creationId xmlns:a16="http://schemas.microsoft.com/office/drawing/2014/main" id="{5D8DD694-AC42-ECFD-ECD5-5D55CB85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899"/>
            <a:ext cx="6858000" cy="9906000"/>
          </a:xfrm>
          <a:prstGeom prst="rect">
            <a:avLst/>
          </a:prstGeom>
        </p:spPr>
      </p:pic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BACA5772-9C90-ABC9-9C11-7A666523E9E6}"/>
              </a:ext>
            </a:extLst>
          </p:cNvPr>
          <p:cNvSpPr txBox="1"/>
          <p:nvPr/>
        </p:nvSpPr>
        <p:spPr>
          <a:xfrm>
            <a:off x="155503" y="201682"/>
            <a:ext cx="6455127" cy="1109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השפה המדוברת בבית: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0000"/>
              </a:lnSpc>
            </a:pPr>
            <a:r>
              <a:rPr lang="he-IL" sz="1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מסגרת קודמת בה למד/ה הילד/ה:</a:t>
            </a:r>
          </a:p>
          <a:p>
            <a:pPr algn="r" rtl="1">
              <a:lnSpc>
                <a:spcPct val="120000"/>
              </a:lnSpc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3F19FEE8-F9E8-24B4-4494-44D2C6A95964}"/>
              </a:ext>
            </a:extLst>
          </p:cNvPr>
          <p:cNvSpPr/>
          <p:nvPr/>
        </p:nvSpPr>
        <p:spPr>
          <a:xfrm>
            <a:off x="226835" y="96084"/>
            <a:ext cx="6455127" cy="110908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56761440-EE2C-64A7-1F7B-55CC68EDB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543" y="532668"/>
            <a:ext cx="570672" cy="67250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6E11A7E-5EF2-9BAF-4BFC-4321B9DFD635}"/>
              </a:ext>
            </a:extLst>
          </p:cNvPr>
          <p:cNvSpPr txBox="1"/>
          <p:nvPr/>
        </p:nvSpPr>
        <p:spPr>
          <a:xfrm>
            <a:off x="471948" y="1810080"/>
            <a:ext cx="5985296" cy="12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מידע משמעותי שחשוב לכם לשתף  על המשפחה ועל ילדכם כדי שנוכל לגלות רגישות בנושא וללוות באופן מודע ומכוון לצורך:</a:t>
            </a:r>
            <a:endParaRPr lang="en-US" sz="14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he-I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he-IL" sz="1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AF3634B-A7D8-4BB8-D7E9-0979DA916844}"/>
              </a:ext>
            </a:extLst>
          </p:cNvPr>
          <p:cNvSpPr/>
          <p:nvPr/>
        </p:nvSpPr>
        <p:spPr>
          <a:xfrm>
            <a:off x="223727" y="1560951"/>
            <a:ext cx="6455127" cy="6534969"/>
          </a:xfrm>
          <a:prstGeom prst="roundRect">
            <a:avLst>
              <a:gd name="adj" fmla="val 455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36F6999-F792-3FE2-9FE1-12685102DFAE}"/>
              </a:ext>
            </a:extLst>
          </p:cNvPr>
          <p:cNvSpPr/>
          <p:nvPr/>
        </p:nvSpPr>
        <p:spPr>
          <a:xfrm>
            <a:off x="2515305" y="1363597"/>
            <a:ext cx="2230122" cy="422631"/>
          </a:xfrm>
          <a:prstGeom prst="rect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b="1" kern="1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מידע משמעותי נוסף</a:t>
            </a:r>
            <a:endParaRPr lang="en-US" kern="1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00AAEFE-2C9F-35CF-E0D4-15554D0F125A}"/>
              </a:ext>
            </a:extLst>
          </p:cNvPr>
          <p:cNvSpPr txBox="1"/>
          <p:nvPr/>
        </p:nvSpPr>
        <p:spPr>
          <a:xfrm>
            <a:off x="-952166" y="7916554"/>
            <a:ext cx="6096975" cy="589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endParaRPr lang="en-US" sz="1200" kern="100" dirty="0"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algn="r" rtl="1">
              <a:lnSpc>
                <a:spcPct val="120000"/>
              </a:lnSpc>
            </a:pPr>
            <a:r>
              <a:rPr lang="he-IL" sz="1600" b="1" kern="100" dirty="0"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משהו נוסף שתרצו לומר, לבקש, לשתף?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EF50BCD5-E592-5962-66EF-E85A33669630}"/>
              </a:ext>
            </a:extLst>
          </p:cNvPr>
          <p:cNvSpPr/>
          <p:nvPr/>
        </p:nvSpPr>
        <p:spPr>
          <a:xfrm>
            <a:off x="201386" y="9038983"/>
            <a:ext cx="6455127" cy="5634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צוות הגן נמצא כאן עבורכם ומצפה לפגוש את ילדכם ואתכם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בברכת שנת לימודים </a:t>
            </a:r>
            <a:r>
              <a:rPr lang="he-IL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פוריה</a:t>
            </a:r>
            <a:r>
              <a:rPr lang="he-I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וש</a:t>
            </a:r>
            <a:r>
              <a:rPr lang="he-I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לווה לכולנו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E8DC1F4-2524-5EB5-46E6-99D614C62C35}"/>
              </a:ext>
            </a:extLst>
          </p:cNvPr>
          <p:cNvSpPr txBox="1"/>
          <p:nvPr/>
        </p:nvSpPr>
        <p:spPr>
          <a:xfrm>
            <a:off x="223726" y="2502022"/>
            <a:ext cx="6410449" cy="5231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אירועים משמעותיים שחוויתם כמשפחה שיכולים להשפיע על תפקוד הילד בהם תרצו לשתף את צוות הגן? כגון שינוים במבנה בהרכב המשפחה, מעבר דירה, התמודדות משפחתית ועוד</a:t>
            </a: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אירועים משמעותיים שחוויתם כמשפחה בעקבות המצב הבטחוני המתמשך שיכולים להשפיע על תפקוד הילד בהם תרצו לשתף את צוות הגן? כגון בן משפחה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מגוייס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התמודדות עם אבדן, שינוי במקום המגורים, קשיים רגשיים ועוד.</a:t>
            </a: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הילד נמצא בתהליך אבחוני או טיפולי שחשוב לכם שנדע עליו?</a:t>
            </a: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קיימות אלרגיות, רגישויות, קשיים התפתחותיים וכדומה? אם כן, ציינו מהם</a:t>
            </a: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האם יש לכם ההורים תחומי עניין, כישרונות או תחומי עיסוק שהייתם רוצים לתרום מהם לקהילת הגן שלנו?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060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ערכת נושא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547</Words>
  <Application>Microsoft Office PowerPoint</Application>
  <PresentationFormat>נייר A4 ‏(210x297 מ"מ)</PresentationFormat>
  <Paragraphs>88</Paragraphs>
  <Slides>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Calibri</vt:lpstr>
      <vt:lpstr>Aptos Display</vt:lpstr>
      <vt:lpstr>Arial</vt:lpstr>
      <vt:lpstr>Assistant</vt:lpstr>
      <vt:lpstr>Aptos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טלצוק</cp:lastModifiedBy>
  <cp:revision>13</cp:revision>
  <dcterms:created xsi:type="dcterms:W3CDTF">2024-06-27T06:41:47Z</dcterms:created>
  <dcterms:modified xsi:type="dcterms:W3CDTF">2025-06-25T06:32:36Z</dcterms:modified>
</cp:coreProperties>
</file>