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5" r:id="rId5"/>
    <p:sldId id="281" r:id="rId6"/>
    <p:sldId id="264" r:id="rId7"/>
    <p:sldId id="280" r:id="rId8"/>
    <p:sldId id="278" r:id="rId9"/>
    <p:sldId id="277" r:id="rId10"/>
    <p:sldId id="273" r:id="rId1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Rubik" pitchFamily="2" charset="-79"/>
      <p:regular r:id="rId17"/>
      <p:bold r:id="rId18"/>
      <p:italic r:id="rId19"/>
      <p:boldItalic r:id="rId20"/>
    </p:embeddedFont>
    <p:embeddedFont>
      <p:font typeface="Rubik Black" pitchFamily="2" charset="-79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oY07EpwvXCSb9pbL55aKJU7HB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06A"/>
    <a:srgbClr val="800058"/>
    <a:srgbClr val="FED1B4"/>
    <a:srgbClr val="FDA405"/>
    <a:srgbClr val="FF4D00"/>
    <a:srgbClr val="FF6DA5"/>
    <a:srgbClr val="FFFFFF"/>
    <a:srgbClr val="FF7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Plutov" userId="d2fd36e007305591" providerId="LiveId" clId="{4224B2CE-43D8-4958-B55B-AC68A39D5F2C}"/>
    <pc:docChg chg="undo custSel modSld">
      <pc:chgData name="Inna Plutov" userId="d2fd36e007305591" providerId="LiveId" clId="{4224B2CE-43D8-4958-B55B-AC68A39D5F2C}" dt="2024-12-15T19:41:19.700" v="88" actId="782"/>
      <pc:docMkLst>
        <pc:docMk/>
      </pc:docMkLst>
      <pc:sldChg chg="modSp mod">
        <pc:chgData name="Inna Plutov" userId="d2fd36e007305591" providerId="LiveId" clId="{4224B2CE-43D8-4958-B55B-AC68A39D5F2C}" dt="2024-12-15T19:34:41.899" v="9" actId="20577"/>
        <pc:sldMkLst>
          <pc:docMk/>
          <pc:sldMk cId="0" sldId="256"/>
        </pc:sldMkLst>
        <pc:spChg chg="mod">
          <ac:chgData name="Inna Plutov" userId="d2fd36e007305591" providerId="LiveId" clId="{4224B2CE-43D8-4958-B55B-AC68A39D5F2C}" dt="2024-12-15T19:34:41.899" v="9" actId="20577"/>
          <ac:spMkLst>
            <pc:docMk/>
            <pc:sldMk cId="0" sldId="256"/>
            <ac:spMk id="116" creationId="{00000000-0000-0000-0000-000000000000}"/>
          </ac:spMkLst>
        </pc:spChg>
      </pc:sldChg>
      <pc:sldChg chg="modSp mod">
        <pc:chgData name="Inna Plutov" userId="d2fd36e007305591" providerId="LiveId" clId="{4224B2CE-43D8-4958-B55B-AC68A39D5F2C}" dt="2024-12-15T19:36:32.124" v="41" actId="20577"/>
        <pc:sldMkLst>
          <pc:docMk/>
          <pc:sldMk cId="0" sldId="263"/>
        </pc:sldMkLst>
        <pc:spChg chg="mod">
          <ac:chgData name="Inna Plutov" userId="d2fd36e007305591" providerId="LiveId" clId="{4224B2CE-43D8-4958-B55B-AC68A39D5F2C}" dt="2024-12-15T19:36:32.124" v="41" actId="20577"/>
          <ac:spMkLst>
            <pc:docMk/>
            <pc:sldMk cId="0" sldId="263"/>
            <ac:spMk id="8" creationId="{7BE75AAA-8F2F-DE6A-882C-3FFC0DFE9DFE}"/>
          </ac:spMkLst>
        </pc:spChg>
      </pc:sldChg>
      <pc:sldChg chg="modSp mod">
        <pc:chgData name="Inna Plutov" userId="d2fd36e007305591" providerId="LiveId" clId="{4224B2CE-43D8-4958-B55B-AC68A39D5F2C}" dt="2024-12-15T19:39:21.893" v="74" actId="20577"/>
        <pc:sldMkLst>
          <pc:docMk/>
          <pc:sldMk cId="0" sldId="264"/>
        </pc:sldMkLst>
        <pc:spChg chg="mod">
          <ac:chgData name="Inna Plutov" userId="d2fd36e007305591" providerId="LiveId" clId="{4224B2CE-43D8-4958-B55B-AC68A39D5F2C}" dt="2024-12-15T19:39:21.893" v="74" actId="20577"/>
          <ac:spMkLst>
            <pc:docMk/>
            <pc:sldMk cId="0" sldId="264"/>
            <ac:spMk id="24" creationId="{96830F88-C7B9-3726-A409-D67EBC17E461}"/>
          </ac:spMkLst>
        </pc:spChg>
        <pc:spChg chg="mod">
          <ac:chgData name="Inna Plutov" userId="d2fd36e007305591" providerId="LiveId" clId="{4224B2CE-43D8-4958-B55B-AC68A39D5F2C}" dt="2024-12-15T19:38:19.937" v="42" actId="20577"/>
          <ac:spMkLst>
            <pc:docMk/>
            <pc:sldMk cId="0" sldId="264"/>
            <ac:spMk id="1025" creationId="{8E2A0448-3137-7541-74B4-083D7691584B}"/>
          </ac:spMkLst>
        </pc:spChg>
      </pc:sldChg>
      <pc:sldChg chg="modSp mod">
        <pc:chgData name="Inna Plutov" userId="d2fd36e007305591" providerId="LiveId" clId="{4224B2CE-43D8-4958-B55B-AC68A39D5F2C}" dt="2024-12-15T19:41:19.700" v="88" actId="782"/>
        <pc:sldMkLst>
          <pc:docMk/>
          <pc:sldMk cId="3297808806" sldId="277"/>
        </pc:sldMkLst>
        <pc:spChg chg="mod">
          <ac:chgData name="Inna Plutov" userId="d2fd36e007305591" providerId="LiveId" clId="{4224B2CE-43D8-4958-B55B-AC68A39D5F2C}" dt="2024-12-15T19:41:08.844" v="87" actId="20577"/>
          <ac:spMkLst>
            <pc:docMk/>
            <pc:sldMk cId="3297808806" sldId="277"/>
            <ac:spMk id="8" creationId="{E66ABCC7-CBE4-1D38-4766-8E834D0BF560}"/>
          </ac:spMkLst>
        </pc:spChg>
        <pc:spChg chg="mod">
          <ac:chgData name="Inna Plutov" userId="d2fd36e007305591" providerId="LiveId" clId="{4224B2CE-43D8-4958-B55B-AC68A39D5F2C}" dt="2024-12-15T19:41:19.700" v="88" actId="782"/>
          <ac:spMkLst>
            <pc:docMk/>
            <pc:sldMk cId="3297808806" sldId="277"/>
            <ac:spMk id="14" creationId="{9AF421D3-2B87-7626-2E43-BD41D93D0A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1674d01ac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1674d01ac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6c0660e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16c0660e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"/>
              <a:t>העולם אליו אנחנו מלמדים היום כבר לא קיים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674d01ac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674d01ac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674d01ac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1674d01ac2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7" name="Google Shape;187;g31674d01ac2_1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ECAD79C1-1349-E9CB-E708-2EB64732B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674d01ac2_0_0:notes">
            <a:extLst>
              <a:ext uri="{FF2B5EF4-FFF2-40B4-BE49-F238E27FC236}">
                <a16:creationId xmlns:a16="http://schemas.microsoft.com/office/drawing/2014/main" id="{86311031-BCA8-ECB8-F014-58C0A0116A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1674d01ac2_0_0:notes">
            <a:extLst>
              <a:ext uri="{FF2B5EF4-FFF2-40B4-BE49-F238E27FC236}">
                <a16:creationId xmlns:a16="http://schemas.microsoft.com/office/drawing/2014/main" id="{1CCF14C3-103E-B244-74C2-C903B62BD8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26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674d01a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1674d01a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D0329E66-7DD8-C6D8-DA94-836D8E2C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674d01ac2_0_0:notes">
            <a:extLst>
              <a:ext uri="{FF2B5EF4-FFF2-40B4-BE49-F238E27FC236}">
                <a16:creationId xmlns:a16="http://schemas.microsoft.com/office/drawing/2014/main" id="{4BB21467-7229-034C-9920-AFB1B8303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1674d01ac2_0_0:notes">
            <a:extLst>
              <a:ext uri="{FF2B5EF4-FFF2-40B4-BE49-F238E27FC236}">
                <a16:creationId xmlns:a16="http://schemas.microsoft.com/office/drawing/2014/main" id="{6D96EFF7-EDD5-EFA8-4E33-A76182568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83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7F83B3D7-69AE-71E3-C698-D7F4CDA99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674d01ac2_0_0:notes">
            <a:extLst>
              <a:ext uri="{FF2B5EF4-FFF2-40B4-BE49-F238E27FC236}">
                <a16:creationId xmlns:a16="http://schemas.microsoft.com/office/drawing/2014/main" id="{31000E98-1C45-D5D9-9F72-442B50BBE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1674d01ac2_0_0:notes">
            <a:extLst>
              <a:ext uri="{FF2B5EF4-FFF2-40B4-BE49-F238E27FC236}">
                <a16:creationId xmlns:a16="http://schemas.microsoft.com/office/drawing/2014/main" id="{A4CB6C37-DA86-5AF4-52D5-5D448E8978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60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A1F30379-C301-CC77-8106-E7B6C7970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674d01ac2_0_0:notes">
            <a:extLst>
              <a:ext uri="{FF2B5EF4-FFF2-40B4-BE49-F238E27FC236}">
                <a16:creationId xmlns:a16="http://schemas.microsoft.com/office/drawing/2014/main" id="{73F3B2F9-58FC-BE25-5407-68C074DE1B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1674d01ac2_0_0:notes">
            <a:extLst>
              <a:ext uri="{FF2B5EF4-FFF2-40B4-BE49-F238E27FC236}">
                <a16:creationId xmlns:a16="http://schemas.microsoft.com/office/drawing/2014/main" id="{F1565A96-D573-E92A-09A9-A00D8CE244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83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60" name="Google Shape;60;p59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65" name="Google Shape;65;p60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1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wth strategy">
  <p:cSld name="Growth strateg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68575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body" idx="1"/>
          </p:nvPr>
        </p:nvSpPr>
        <p:spPr>
          <a:xfrm>
            <a:off x="623888" y="1069894"/>
            <a:ext cx="7886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body" idx="2"/>
          </p:nvPr>
        </p:nvSpPr>
        <p:spPr>
          <a:xfrm>
            <a:off x="822960" y="1843695"/>
            <a:ext cx="2400300" cy="54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1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5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body" idx="3"/>
          </p:nvPr>
        </p:nvSpPr>
        <p:spPr>
          <a:xfrm>
            <a:off x="821695" y="2393442"/>
            <a:ext cx="2400300" cy="1849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34275" anchor="t" anchorCtr="1">
            <a:normAutofit/>
          </a:bodyPr>
          <a:lstStyle>
            <a:lvl1pPr marL="457200" lvl="0" indent="-228600" algn="ctr" rtl="1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marL="91440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body" idx="4"/>
          </p:nvPr>
        </p:nvSpPr>
        <p:spPr>
          <a:xfrm>
            <a:off x="3468956" y="1843695"/>
            <a:ext cx="2400300" cy="54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1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5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5"/>
          </p:nvPr>
        </p:nvSpPr>
        <p:spPr>
          <a:xfrm>
            <a:off x="3470148" y="2393442"/>
            <a:ext cx="2400300" cy="1849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34275" anchor="t" anchorCtr="1">
            <a:normAutofit/>
          </a:bodyPr>
          <a:lstStyle>
            <a:lvl1pPr marL="457200" lvl="0" indent="-228600" algn="ctr" rtl="1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marL="91440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body" idx="6"/>
          </p:nvPr>
        </p:nvSpPr>
        <p:spPr>
          <a:xfrm>
            <a:off x="6114952" y="1843695"/>
            <a:ext cx="2400300" cy="54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1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5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body" idx="7"/>
          </p:nvPr>
        </p:nvSpPr>
        <p:spPr>
          <a:xfrm>
            <a:off x="6117336" y="2393442"/>
            <a:ext cx="2400300" cy="1849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34275" anchor="t" anchorCtr="1">
            <a:normAutofit/>
          </a:bodyPr>
          <a:lstStyle>
            <a:lvl1pPr marL="457200" lvl="0" indent="-228600" algn="ctr" rtl="1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marL="91440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dt" idx="10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sldNum" idx="12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2">
  <p:cSld name="Table 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3"/>
          <p:cNvSpPr txBox="1">
            <a:spLocks noGrp="1"/>
          </p:cNvSpPr>
          <p:nvPr>
            <p:ph type="sldNum" idx="12"/>
          </p:nvPr>
        </p:nvSpPr>
        <p:spPr>
          <a:xfrm>
            <a:off x="445770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dt" idx="10"/>
          </p:nvPr>
        </p:nvSpPr>
        <p:spPr>
          <a:xfrm>
            <a:off x="850236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" name="Google Shape;83;p63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767" y="4749165"/>
            <a:ext cx="697481" cy="24154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3"/>
          <p:cNvSpPr txBox="1">
            <a:spLocks noGrp="1"/>
          </p:cNvSpPr>
          <p:nvPr>
            <p:ph type="title"/>
          </p:nvPr>
        </p:nvSpPr>
        <p:spPr>
          <a:xfrm>
            <a:off x="628650" y="148806"/>
            <a:ext cx="82296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Open Sans"/>
              <a:buNone/>
              <a:defRPr sz="2700" b="0" i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63"/>
          <p:cNvCxnSpPr/>
          <p:nvPr/>
        </p:nvCxnSpPr>
        <p:spPr>
          <a:xfrm>
            <a:off x="7258050" y="1370335"/>
            <a:ext cx="1600200" cy="3000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2160">
          <p15:clr>
            <a:srgbClr val="FBAE40"/>
          </p15:clr>
        </p15:guide>
        <p15:guide id="4" pos="3870">
          <p15:clr>
            <a:srgbClr val="FBAE40"/>
          </p15:clr>
        </p15:guide>
        <p15:guide id="5" pos="1890">
          <p15:clr>
            <a:srgbClr val="FBAE40"/>
          </p15:clr>
        </p15:guide>
        <p15:guide id="6" pos="3600">
          <p15:clr>
            <a:srgbClr val="FBAE40"/>
          </p15:clr>
        </p15:guide>
        <p15:guide id="7" orient="horz" pos="918">
          <p15:clr>
            <a:srgbClr val="FBAE40"/>
          </p15:clr>
        </p15:guide>
        <p15:guide id="8" orient="horz" pos="1044">
          <p15:clr>
            <a:srgbClr val="FBAE40"/>
          </p15:clr>
        </p15:guide>
        <p15:guide id="9" orient="horz" pos="41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2">
  <p:cSld name="Title and Two Content 2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64"/>
          <p:cNvGrpSpPr/>
          <p:nvPr/>
        </p:nvGrpSpPr>
        <p:grpSpPr>
          <a:xfrm rot="10800000" flipH="1">
            <a:off x="0" y="0"/>
            <a:ext cx="2493906" cy="2493906"/>
            <a:chOff x="0" y="12289"/>
            <a:chExt cx="3550" cy="3551"/>
          </a:xfrm>
        </p:grpSpPr>
        <p:sp>
          <p:nvSpPr>
            <p:cNvPr id="88" name="Google Shape;88;p64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64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64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1" name="Google Shape;91;p64"/>
          <p:cNvSpPr txBox="1">
            <a:spLocks noGrp="1"/>
          </p:cNvSpPr>
          <p:nvPr>
            <p:ph type="body" idx="1"/>
          </p:nvPr>
        </p:nvSpPr>
        <p:spPr>
          <a:xfrm>
            <a:off x="1095851" y="2007394"/>
            <a:ext cx="33681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4"/>
          <p:cNvSpPr txBox="1">
            <a:spLocks noGrp="1"/>
          </p:cNvSpPr>
          <p:nvPr>
            <p:ph type="body" idx="2"/>
          </p:nvPr>
        </p:nvSpPr>
        <p:spPr>
          <a:xfrm>
            <a:off x="5061505" y="2007394"/>
            <a:ext cx="37968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4"/>
          <p:cNvSpPr txBox="1">
            <a:spLocks noGrp="1"/>
          </p:cNvSpPr>
          <p:nvPr>
            <p:ph type="sldNum" idx="12"/>
          </p:nvPr>
        </p:nvSpPr>
        <p:spPr>
          <a:xfrm>
            <a:off x="445770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sp>
        <p:nvSpPr>
          <p:cNvPr id="94" name="Google Shape;94;p64"/>
          <p:cNvSpPr txBox="1">
            <a:spLocks noGrp="1"/>
          </p:cNvSpPr>
          <p:nvPr>
            <p:ph type="dt" idx="10"/>
          </p:nvPr>
        </p:nvSpPr>
        <p:spPr>
          <a:xfrm>
            <a:off x="850236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5" name="Google Shape;95;p64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767" y="4749165"/>
            <a:ext cx="697481" cy="24154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4"/>
          <p:cNvSpPr txBox="1">
            <a:spLocks noGrp="1"/>
          </p:cNvSpPr>
          <p:nvPr>
            <p:ph type="title"/>
          </p:nvPr>
        </p:nvSpPr>
        <p:spPr>
          <a:xfrm>
            <a:off x="628650" y="148806"/>
            <a:ext cx="82296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Open Sans"/>
              <a:buNone/>
              <a:defRPr sz="2700" b="0" i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64"/>
          <p:cNvCxnSpPr/>
          <p:nvPr/>
        </p:nvCxnSpPr>
        <p:spPr>
          <a:xfrm>
            <a:off x="7258050" y="1370335"/>
            <a:ext cx="1600200" cy="3000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2160">
          <p15:clr>
            <a:srgbClr val="FBAE40"/>
          </p15:clr>
        </p15:guide>
        <p15:guide id="4" pos="3870">
          <p15:clr>
            <a:srgbClr val="FBAE40"/>
          </p15:clr>
        </p15:guide>
        <p15:guide id="5" pos="1890">
          <p15:clr>
            <a:srgbClr val="FBAE40"/>
          </p15:clr>
        </p15:guide>
        <p15:guide id="6" pos="3600">
          <p15:clr>
            <a:srgbClr val="FBAE40"/>
          </p15:clr>
        </p15:guide>
        <p15:guide id="7" orient="horz" pos="918">
          <p15:clr>
            <a:srgbClr val="FBAE40"/>
          </p15:clr>
        </p15:guide>
        <p15:guide id="8" orient="horz" pos="1044">
          <p15:clr>
            <a:srgbClr val="FBAE40"/>
          </p15:clr>
        </p15:guide>
        <p15:guide id="9" orient="horz" pos="41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Table">
  <p:cSld name="Title Content and Table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65"/>
          <p:cNvGrpSpPr/>
          <p:nvPr/>
        </p:nvGrpSpPr>
        <p:grpSpPr>
          <a:xfrm rot="5400000" flipH="1">
            <a:off x="0" y="2925099"/>
            <a:ext cx="2219420" cy="2219419"/>
            <a:chOff x="0" y="12289"/>
            <a:chExt cx="3550" cy="3551"/>
          </a:xfrm>
        </p:grpSpPr>
        <p:sp>
          <p:nvSpPr>
            <p:cNvPr id="100" name="Google Shape;100;p65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65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65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3" name="Google Shape;103;p65"/>
          <p:cNvSpPr txBox="1">
            <a:spLocks noGrp="1"/>
          </p:cNvSpPr>
          <p:nvPr>
            <p:ph type="title"/>
          </p:nvPr>
        </p:nvSpPr>
        <p:spPr>
          <a:xfrm>
            <a:off x="2906078" y="3496288"/>
            <a:ext cx="59523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Open Sans"/>
              <a:buNone/>
              <a:defRPr sz="2700" b="0" i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65"/>
          <p:cNvCxnSpPr/>
          <p:nvPr/>
        </p:nvCxnSpPr>
        <p:spPr>
          <a:xfrm>
            <a:off x="7258050" y="4569781"/>
            <a:ext cx="1600200" cy="3000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65"/>
          <p:cNvSpPr txBox="1">
            <a:spLocks noGrp="1"/>
          </p:cNvSpPr>
          <p:nvPr>
            <p:ph type="body" idx="1"/>
          </p:nvPr>
        </p:nvSpPr>
        <p:spPr>
          <a:xfrm>
            <a:off x="452914" y="438004"/>
            <a:ext cx="2118900" cy="29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68575" bIns="34275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2286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body" idx="2"/>
          </p:nvPr>
        </p:nvSpPr>
        <p:spPr>
          <a:xfrm>
            <a:off x="2913221" y="438004"/>
            <a:ext cx="5945100" cy="29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sldNum" idx="12"/>
          </p:nvPr>
        </p:nvSpPr>
        <p:spPr>
          <a:xfrm>
            <a:off x="3174682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dt" idx="10"/>
          </p:nvPr>
        </p:nvSpPr>
        <p:spPr>
          <a:xfrm>
            <a:off x="850236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9" name="Google Shape;109;p65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0042" y="4749165"/>
            <a:ext cx="697481" cy="241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2160">
          <p15:clr>
            <a:srgbClr val="FBAE40"/>
          </p15:clr>
        </p15:guide>
        <p15:guide id="4" pos="3870">
          <p15:clr>
            <a:srgbClr val="FBAE40"/>
          </p15:clr>
        </p15:guide>
        <p15:guide id="5" pos="1890">
          <p15:clr>
            <a:srgbClr val="FBAE40"/>
          </p15:clr>
        </p15:guide>
        <p15:guide id="6" pos="3600">
          <p15:clr>
            <a:srgbClr val="FBAE40"/>
          </p15:clr>
        </p15:guide>
        <p15:guide id="7" orient="horz" pos="918">
          <p15:clr>
            <a:srgbClr val="FBAE40"/>
          </p15:clr>
        </p15:guide>
        <p15:guide id="8" orient="horz" pos="1044">
          <p15:clr>
            <a:srgbClr val="FBAE40"/>
          </p15:clr>
        </p15:guide>
        <p15:guide id="9" orient="horz" pos="4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0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20" name="Google Shape;20;p51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2"/>
          <p:cNvSpPr txBox="1">
            <a:spLocks noGrp="1"/>
          </p:cNvSpPr>
          <p:nvPr>
            <p:ph type="dt" idx="10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sldNum" idx="12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31" name="Google Shape;31;p55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36" name="Google Shape;36;p53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45" name="Google Shape;45;p54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5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51" name="Google Shape;51;p57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56" name="Google Shape;56;p58" title="HeyHi_LOGO_MASTER_SHAPING_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0" y="4568884"/>
            <a:ext cx="1628594" cy="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" name="Google Shape;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3/08/ai-wont-replace-humans-but-humans-with-ai-will-replace-humans-without-a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75" y="3890200"/>
            <a:ext cx="1578950" cy="105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5275" y="115975"/>
            <a:ext cx="1939025" cy="7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>
            <a:spLocks noGrp="1"/>
          </p:cNvSpPr>
          <p:nvPr>
            <p:ph type="body" idx="4294967295"/>
          </p:nvPr>
        </p:nvSpPr>
        <p:spPr>
          <a:xfrm>
            <a:off x="797169" y="1180914"/>
            <a:ext cx="7842502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e-IL" sz="39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'</a:t>
            </a:r>
            <a:r>
              <a:rPr lang="he-IL" sz="39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מעגלי</a:t>
            </a:r>
            <a:r>
              <a:rPr lang="he-IL" sz="3900" b="1" dirty="0">
                <a:solidFill>
                  <a:srgbClr val="FE5502"/>
                </a:solidFill>
                <a:latin typeface="Rubik Black"/>
                <a:cs typeface="Rubik Black"/>
              </a:rPr>
              <a:t> </a:t>
            </a:r>
            <a:r>
              <a:rPr lang="he-IL" sz="39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בינה</a:t>
            </a:r>
            <a:r>
              <a:rPr lang="he-IL" sz="39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'</a:t>
            </a:r>
            <a:endParaRPr sz="3900" b="1" dirty="0">
              <a:solidFill>
                <a:srgbClr val="FE550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8D6A2"/>
              </a:solidFill>
              <a:latin typeface="Rubik Black"/>
              <a:ea typeface="Rubik Black"/>
              <a:cs typeface="Rubik Black"/>
              <a:sym typeface="Rubik Black"/>
            </a:endParaRPr>
          </a:p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8D6A2"/>
              </a:solidFill>
              <a:latin typeface="Rubik Black"/>
              <a:ea typeface="Rubik Black"/>
              <a:cs typeface="Rubik Black"/>
              <a:sym typeface="Rubik Black"/>
            </a:endParaRPr>
          </a:p>
          <a:p>
            <a:pPr marL="114300" indent="0" algn="ct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iw" sz="2400" dirty="0">
                <a:solidFill>
                  <a:srgbClr val="08D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סדנת </a:t>
            </a:r>
            <a:r>
              <a:rPr lang="he-IL" sz="2400" dirty="0">
                <a:solidFill>
                  <a:srgbClr val="08D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יתרונות ואתגרים אתיים בגן הילדים</a:t>
            </a:r>
            <a:endParaRPr lang="en-US" sz="2400" dirty="0">
              <a:solidFill>
                <a:srgbClr val="08D6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8D6A2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31674d01ac2_2_0"/>
          <p:cNvPicPr preferRelativeResize="0"/>
          <p:nvPr/>
        </p:nvPicPr>
        <p:blipFill rotWithShape="1">
          <a:blip r:embed="rId3">
            <a:alphaModFix/>
          </a:blip>
          <a:srcRect b="2171"/>
          <a:stretch/>
        </p:blipFill>
        <p:spPr>
          <a:xfrm flipH="1">
            <a:off x="3275574" y="1574700"/>
            <a:ext cx="3204301" cy="29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1674d01ac2_2_0"/>
          <p:cNvSpPr txBox="1"/>
          <p:nvPr/>
        </p:nvSpPr>
        <p:spPr>
          <a:xfrm>
            <a:off x="6479875" y="1574699"/>
            <a:ext cx="2370600" cy="17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w" sz="39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קודם</a:t>
            </a:r>
            <a:endParaRPr sz="2700" b="1" i="0" u="none" strike="noStrike" cap="none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  <a:p>
            <a:pPr marL="0" marR="0" lvl="0" indent="0" algn="ct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w" sz="3000" dirty="0">
                <a:solidFill>
                  <a:srgbClr val="427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בינה אנושית</a:t>
            </a:r>
            <a:endParaRPr sz="400" b="0" i="0" u="none" strike="noStrike" cap="none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</p:txBody>
      </p:sp>
      <p:sp>
        <p:nvSpPr>
          <p:cNvPr id="258" name="Google Shape;258;g31674d01ac2_2_0"/>
          <p:cNvSpPr txBox="1"/>
          <p:nvPr/>
        </p:nvSpPr>
        <p:spPr>
          <a:xfrm>
            <a:off x="190325" y="1776925"/>
            <a:ext cx="3098700" cy="17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w" sz="39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אחר כך</a:t>
            </a:r>
            <a:endParaRPr sz="2700" b="1" i="0" u="none" strike="noStrike" cap="none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  <a:p>
            <a:pPr marL="0" marR="0" lvl="0" indent="0" algn="ct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w" sz="3000" dirty="0">
                <a:solidFill>
                  <a:srgbClr val="427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בינה מלאכותית</a:t>
            </a:r>
            <a:endParaRPr sz="2700" b="0" i="0" u="none" strike="noStrike" cap="none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</p:txBody>
      </p:sp>
      <p:sp>
        <p:nvSpPr>
          <p:cNvPr id="261" name="Google Shape;261;g31674d01ac2_2_0"/>
          <p:cNvSpPr txBox="1"/>
          <p:nvPr/>
        </p:nvSpPr>
        <p:spPr>
          <a:xfrm>
            <a:off x="4873658" y="230400"/>
            <a:ext cx="3899092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w" sz="3000" b="1" dirty="0">
                <a:solidFill>
                  <a:srgbClr val="006EB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לסיכום, זכרו - תמיד:</a:t>
            </a:r>
            <a:endParaRPr sz="3000" b="1" dirty="0">
              <a:solidFill>
                <a:srgbClr val="006EB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6c0660e75_0_20"/>
          <p:cNvSpPr txBox="1">
            <a:spLocks noGrp="1"/>
          </p:cNvSpPr>
          <p:nvPr>
            <p:ph type="body" idx="1"/>
          </p:nvPr>
        </p:nvSpPr>
        <p:spPr>
          <a:xfrm>
            <a:off x="4009292" y="643950"/>
            <a:ext cx="4854115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e-IL" sz="4000" b="1" dirty="0">
                <a:solidFill>
                  <a:srgbClr val="08D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מטרות הסדנה:</a:t>
            </a:r>
            <a:endParaRPr sz="3900" b="1" dirty="0">
              <a:solidFill>
                <a:srgbClr val="FE550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Google Shape;129;g316c0660e75_0_20"/>
          <p:cNvSpPr txBox="1"/>
          <p:nvPr/>
        </p:nvSpPr>
        <p:spPr>
          <a:xfrm>
            <a:off x="0" y="5207975"/>
            <a:ext cx="37236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w" sz="1500" b="0" i="0" u="sng" strike="noStrike" cap="none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Harvard business review</a:t>
            </a:r>
            <a:endParaRPr sz="15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0" name="Google Shape;130;g316c0660e75_0_20"/>
          <p:cNvSpPr txBox="1">
            <a:spLocks noGrp="1"/>
          </p:cNvSpPr>
          <p:nvPr>
            <p:ph type="body" idx="1"/>
          </p:nvPr>
        </p:nvSpPr>
        <p:spPr>
          <a:xfrm>
            <a:off x="480646" y="1494450"/>
            <a:ext cx="8253046" cy="21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2000" b="1" dirty="0">
                <a:solidFill>
                  <a:srgbClr val="FF10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בירור המושגים: ערך, אתיקה בהקשר אישי ומקצועי</a:t>
            </a:r>
          </a:p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000" b="1" dirty="0">
              <a:solidFill>
                <a:srgbClr val="FF106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2000" b="1" dirty="0">
                <a:solidFill>
                  <a:srgbClr val="8000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העמקת ההבנה במושגים בהקשר של שימוש בכלי בינה מלאכותית,  לעודד את המשתתפות לחשוב על דילמות אתיות שעשויות להתעורר בשימוש בבינה מלאכותית במצבים חינוכיים שונים</a:t>
            </a:r>
            <a:r>
              <a:rPr lang="he-IL" sz="1800" b="1" dirty="0">
                <a:solidFill>
                  <a:srgbClr val="8000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80005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7;g31674d01ac2_1_7">
            <a:extLst>
              <a:ext uri="{FF2B5EF4-FFF2-40B4-BE49-F238E27FC236}">
                <a16:creationId xmlns:a16="http://schemas.microsoft.com/office/drawing/2014/main" id="{90DE5E30-5A4B-665A-3FD7-BB729B6AADBB}"/>
              </a:ext>
            </a:extLst>
          </p:cNvPr>
          <p:cNvSpPr/>
          <p:nvPr/>
        </p:nvSpPr>
        <p:spPr>
          <a:xfrm>
            <a:off x="500341" y="1044761"/>
            <a:ext cx="3345972" cy="4782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>
              <a:buSzPts val="1400"/>
            </a:pPr>
            <a:r>
              <a:rPr lang="he-I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ערכת כרטיסיות מעגלי בינה</a:t>
            </a:r>
            <a:endParaRPr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ssistant ExtraBold"/>
            </a:endParaRPr>
          </a:p>
        </p:txBody>
      </p:sp>
      <p:sp>
        <p:nvSpPr>
          <p:cNvPr id="176" name="Google Shape;176;g31674d01ac2_0_117"/>
          <p:cNvSpPr txBox="1">
            <a:spLocks noGrp="1"/>
          </p:cNvSpPr>
          <p:nvPr>
            <p:ph type="title"/>
          </p:nvPr>
        </p:nvSpPr>
        <p:spPr>
          <a:xfrm>
            <a:off x="628650" y="240681"/>
            <a:ext cx="7648500" cy="63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e-IL" sz="3900" b="1" dirty="0">
                <a:solidFill>
                  <a:srgbClr val="006EB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מה להכין מראש?</a:t>
            </a:r>
            <a:endParaRPr sz="3900" b="1" dirty="0">
              <a:solidFill>
                <a:srgbClr val="006EB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</p:txBody>
      </p:sp>
      <p:sp>
        <p:nvSpPr>
          <p:cNvPr id="6" name="Google Shape;197;g31674d01ac2_1_7">
            <a:extLst>
              <a:ext uri="{FF2B5EF4-FFF2-40B4-BE49-F238E27FC236}">
                <a16:creationId xmlns:a16="http://schemas.microsoft.com/office/drawing/2014/main" id="{3D32A667-E3DF-E732-F968-BF0918F8918D}"/>
              </a:ext>
            </a:extLst>
          </p:cNvPr>
          <p:cNvSpPr/>
          <p:nvPr/>
        </p:nvSpPr>
        <p:spPr>
          <a:xfrm>
            <a:off x="6588370" y="1000880"/>
            <a:ext cx="2366391" cy="4782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e-IL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צורת ישיבה</a:t>
            </a:r>
            <a:endParaRPr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ssistant ExtraBold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732E78D-28F6-298B-6D46-50723C57B69C}"/>
              </a:ext>
            </a:extLst>
          </p:cNvPr>
          <p:cNvSpPr txBox="1"/>
          <p:nvPr/>
        </p:nvSpPr>
        <p:spPr>
          <a:xfrm>
            <a:off x="6588370" y="1541586"/>
            <a:ext cx="2366391" cy="7052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ישיבה סביב שולחנות בקבוצות קטנות (6 משתתפים)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גרפיקה 8" descr="חדר ישיבות עם מילוי מלא">
            <a:extLst>
              <a:ext uri="{FF2B5EF4-FFF2-40B4-BE49-F238E27FC236}">
                <a16:creationId xmlns:a16="http://schemas.microsoft.com/office/drawing/2014/main" id="{960A1BAD-3701-8CEB-D4FA-CAD9775A8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8741" y="1055077"/>
            <a:ext cx="457200" cy="457200"/>
          </a:xfrm>
          <a:prstGeom prst="rect">
            <a:avLst/>
          </a:prstGeom>
        </p:spPr>
      </p:pic>
      <p:sp>
        <p:nvSpPr>
          <p:cNvPr id="10" name="Google Shape;197;g31674d01ac2_1_7">
            <a:extLst>
              <a:ext uri="{FF2B5EF4-FFF2-40B4-BE49-F238E27FC236}">
                <a16:creationId xmlns:a16="http://schemas.microsoft.com/office/drawing/2014/main" id="{F153D388-450F-5791-6AD0-FD6B283C4C46}"/>
              </a:ext>
            </a:extLst>
          </p:cNvPr>
          <p:cNvSpPr/>
          <p:nvPr/>
        </p:nvSpPr>
        <p:spPr>
          <a:xfrm>
            <a:off x="4034146" y="1028464"/>
            <a:ext cx="2366391" cy="4782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>
              <a:buSzPts val="1400"/>
            </a:pPr>
            <a:r>
              <a:rPr lang="he-I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דף "חברותא"</a:t>
            </a:r>
            <a:endParaRPr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ssistant ExtraBold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AA69106-0C68-5A96-DF85-09FAA6D5F12B}"/>
              </a:ext>
            </a:extLst>
          </p:cNvPr>
          <p:cNvSpPr txBox="1"/>
          <p:nvPr/>
        </p:nvSpPr>
        <p:spPr>
          <a:xfrm>
            <a:off x="4034146" y="1551842"/>
            <a:ext cx="2366391" cy="7052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הגדרות והתייחסויות שונות למושג "ערך"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גרפיקה 2" descr="חוזה עם מילוי מלא">
            <a:extLst>
              <a:ext uri="{FF2B5EF4-FFF2-40B4-BE49-F238E27FC236}">
                <a16:creationId xmlns:a16="http://schemas.microsoft.com/office/drawing/2014/main" id="{03AD06F1-E02D-9371-505A-BE8B9630A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3077" y="1073614"/>
            <a:ext cx="457200" cy="4572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BE75AAA-8F2F-DE6A-882C-3FFC0DFE9DFE}"/>
              </a:ext>
            </a:extLst>
          </p:cNvPr>
          <p:cNvSpPr txBox="1"/>
          <p:nvPr/>
        </p:nvSpPr>
        <p:spPr>
          <a:xfrm>
            <a:off x="500341" y="1495980"/>
            <a:ext cx="3345972" cy="16747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כרטיסיות המציגות מקרים שונים לשימוש בבינה מלאכותית במערכת החינוך לגיל הרך. כל מקרה מדגיש יתרונות ברורים, אך מעלה גם שאלות ואתגרים אתיים הקשורים לשימוש </a:t>
            </a:r>
            <a:r>
              <a:rPr lang="he-I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ב"מ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בעבודה </a:t>
            </a: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עם הורים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גרפיקה 12" descr="כרטיס עם מילוי מלא">
            <a:extLst>
              <a:ext uri="{FF2B5EF4-FFF2-40B4-BE49-F238E27FC236}">
                <a16:creationId xmlns:a16="http://schemas.microsoft.com/office/drawing/2014/main" id="{9452E389-97CF-6148-4E73-FA58C9C04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341" y="1034079"/>
            <a:ext cx="566928" cy="566928"/>
          </a:xfrm>
          <a:prstGeom prst="rect">
            <a:avLst/>
          </a:prstGeom>
        </p:spPr>
      </p:pic>
      <p:sp>
        <p:nvSpPr>
          <p:cNvPr id="14" name="Google Shape;197;g31674d01ac2_1_7">
            <a:extLst>
              <a:ext uri="{FF2B5EF4-FFF2-40B4-BE49-F238E27FC236}">
                <a16:creationId xmlns:a16="http://schemas.microsoft.com/office/drawing/2014/main" id="{9D48744D-899C-68FB-4B83-D747B30E62F7}"/>
              </a:ext>
            </a:extLst>
          </p:cNvPr>
          <p:cNvSpPr/>
          <p:nvPr/>
        </p:nvSpPr>
        <p:spPr>
          <a:xfrm>
            <a:off x="4034146" y="2345930"/>
            <a:ext cx="4920616" cy="4782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>
              <a:buSzPts val="1400"/>
            </a:pPr>
            <a:r>
              <a:rPr lang="he-I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כרטיסיות עגולות עם מקום לכתיבה</a:t>
            </a:r>
            <a:endParaRPr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ssistant ExtraBold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BA25893-4909-6F37-A15B-170B89296E97}"/>
              </a:ext>
            </a:extLst>
          </p:cNvPr>
          <p:cNvSpPr txBox="1"/>
          <p:nvPr/>
        </p:nvSpPr>
        <p:spPr>
          <a:xfrm>
            <a:off x="4034146" y="2813446"/>
            <a:ext cx="4920615" cy="10284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כרטיסיה כוללת מבנה מעגלי שמאפשר כתיבת תובנות סביב נושא המקרה. הכרטיסיה מחולקת למעגל פנימי לכתיבת יתרונות, ולמעגל חיצוני לרישום האתגרים האתיים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9" name="גרפיקה 18" descr="עיגולים עם קווים עם מילוי מלא">
            <a:extLst>
              <a:ext uri="{FF2B5EF4-FFF2-40B4-BE49-F238E27FC236}">
                <a16:creationId xmlns:a16="http://schemas.microsoft.com/office/drawing/2014/main" id="{5EE2BFD1-F434-B3DA-5D04-0628D263AE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03077" y="2258080"/>
            <a:ext cx="632504" cy="632504"/>
          </a:xfrm>
          <a:prstGeom prst="rect">
            <a:avLst/>
          </a:prstGeom>
        </p:spPr>
      </p:pic>
      <p:sp>
        <p:nvSpPr>
          <p:cNvPr id="20" name="Google Shape;197;g31674d01ac2_1_7">
            <a:extLst>
              <a:ext uri="{FF2B5EF4-FFF2-40B4-BE49-F238E27FC236}">
                <a16:creationId xmlns:a16="http://schemas.microsoft.com/office/drawing/2014/main" id="{3E0CD243-9C40-0B78-0FFC-0599B9BFDDF4}"/>
              </a:ext>
            </a:extLst>
          </p:cNvPr>
          <p:cNvSpPr/>
          <p:nvPr/>
        </p:nvSpPr>
        <p:spPr>
          <a:xfrm>
            <a:off x="500341" y="3134000"/>
            <a:ext cx="3345972" cy="4782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>
              <a:buSzPts val="1400"/>
            </a:pPr>
            <a:r>
              <a:rPr lang="he-IL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כלי כתיבה צבעוניים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65A36CC-CB81-E969-D2C0-7D8F387ABCD0}"/>
              </a:ext>
            </a:extLst>
          </p:cNvPr>
          <p:cNvSpPr txBox="1"/>
          <p:nvPr/>
        </p:nvSpPr>
        <p:spPr>
          <a:xfrm>
            <a:off x="500341" y="3601516"/>
            <a:ext cx="3345972" cy="1351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עטים צבעוניים שיאפשרו למשתתפים להדגיש תובנות עיקריות ומעניינות על הכרטיסיות, כך שהכתיבה תהיה בולטת וברורה לכל המשתתפים בשולחן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2" name="Google Shape;27;p52" title="HeyHi_LOGO_MASTER_SHAPING_HORIZONTAL.png">
            <a:extLst>
              <a:ext uri="{FF2B5EF4-FFF2-40B4-BE49-F238E27FC236}">
                <a16:creationId xmlns:a16="http://schemas.microsoft.com/office/drawing/2014/main" id="{6298DFE0-1033-6676-8C03-149421A9313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00491" y="4101934"/>
            <a:ext cx="1628594" cy="4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גרפיקה 25" descr="שרבוט עם מילוי מלא">
            <a:extLst>
              <a:ext uri="{FF2B5EF4-FFF2-40B4-BE49-F238E27FC236}">
                <a16:creationId xmlns:a16="http://schemas.microsoft.com/office/drawing/2014/main" id="{B9C9BEA5-E31B-DAAF-FA83-3D02236A7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405" y="3112577"/>
            <a:ext cx="499651" cy="4996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674d01ac2_1_7"/>
          <p:cNvSpPr txBox="1">
            <a:spLocks noGrp="1"/>
          </p:cNvSpPr>
          <p:nvPr>
            <p:ph type="sldNum" idx="12"/>
          </p:nvPr>
        </p:nvSpPr>
        <p:spPr>
          <a:xfrm>
            <a:off x="257175" y="4767263"/>
            <a:ext cx="269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w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31674d01ac2_1_7"/>
          <p:cNvSpPr/>
          <p:nvPr/>
        </p:nvSpPr>
        <p:spPr>
          <a:xfrm>
            <a:off x="222740" y="1503027"/>
            <a:ext cx="2884230" cy="852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>
              <a:buSzPts val="1400"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חלק ג</a:t>
            </a:r>
          </a:p>
          <a:p>
            <a:pPr algn="ctr" rtl="1">
              <a:buSzPts val="1400"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(10 דקות)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Google Shape;191;g31674d01ac2_1_7"/>
          <p:cNvSpPr/>
          <p:nvPr/>
        </p:nvSpPr>
        <p:spPr>
          <a:xfrm>
            <a:off x="3059724" y="1502971"/>
            <a:ext cx="2836984" cy="852918"/>
          </a:xfrm>
          <a:prstGeom prst="rect">
            <a:avLst/>
          </a:prstGeom>
          <a:solidFill>
            <a:srgbClr val="FF6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>
              <a:buSzPts val="1400"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חלק ב</a:t>
            </a:r>
          </a:p>
          <a:p>
            <a:pPr algn="ctr" rtl="1">
              <a:buSzPts val="1400"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(20 דקות)</a:t>
            </a:r>
            <a:endParaRPr sz="20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ssistant ExtraBold"/>
            </a:endParaRPr>
          </a:p>
        </p:txBody>
      </p:sp>
      <p:sp>
        <p:nvSpPr>
          <p:cNvPr id="196" name="Google Shape;196;g31674d01ac2_1_7"/>
          <p:cNvSpPr txBox="1"/>
          <p:nvPr/>
        </p:nvSpPr>
        <p:spPr>
          <a:xfrm>
            <a:off x="1122625" y="333375"/>
            <a:ext cx="7529100" cy="66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9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מהלך הסדנה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g31674d01ac2_1_7"/>
          <p:cNvSpPr/>
          <p:nvPr/>
        </p:nvSpPr>
        <p:spPr>
          <a:xfrm>
            <a:off x="5896708" y="1502972"/>
            <a:ext cx="3069775" cy="852949"/>
          </a:xfrm>
          <a:prstGeom prst="rect">
            <a:avLst/>
          </a:prstGeom>
          <a:solidFill>
            <a:srgbClr val="006E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חלק א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 (30 דקות)</a:t>
            </a:r>
            <a:endParaRPr sz="20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ssistant ExtraBold"/>
            </a:endParaRPr>
          </a:p>
        </p:txBody>
      </p:sp>
      <p:sp>
        <p:nvSpPr>
          <p:cNvPr id="198" name="Google Shape;198;g31674d01ac2_1_7"/>
          <p:cNvSpPr txBox="1"/>
          <p:nvPr/>
        </p:nvSpPr>
        <p:spPr>
          <a:xfrm>
            <a:off x="5896708" y="2323786"/>
            <a:ext cx="3069775" cy="73863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chemeClr val="dk1"/>
              </a:buClr>
              <a:buSzPts val="1100"/>
              <a:buNone/>
              <a:defRPr sz="1800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הערך?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e-IL" dirty="0">
                <a:solidFill>
                  <a:srgbClr val="1E3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שקופית 5</a:t>
            </a:r>
            <a:endParaRPr dirty="0">
              <a:solidFill>
                <a:srgbClr val="1E38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2" name="Google Shape;198;g31674d01ac2_1_7">
            <a:extLst>
              <a:ext uri="{FF2B5EF4-FFF2-40B4-BE49-F238E27FC236}">
                <a16:creationId xmlns:a16="http://schemas.microsoft.com/office/drawing/2014/main" id="{2F012476-F8B4-8540-E27F-395ECCBB730E}"/>
              </a:ext>
            </a:extLst>
          </p:cNvPr>
          <p:cNvSpPr txBox="1"/>
          <p:nvPr/>
        </p:nvSpPr>
        <p:spPr>
          <a:xfrm>
            <a:off x="3059724" y="2341653"/>
            <a:ext cx="2836984" cy="73863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rtl="1">
              <a:buClr>
                <a:schemeClr val="dk1"/>
              </a:buClr>
              <a:buSzPts val="1100"/>
              <a:buNone/>
              <a:defRPr sz="1800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מעגלי בינה </a:t>
            </a:r>
          </a:p>
          <a:p>
            <a:r>
              <a:rPr lang="he-IL" dirty="0">
                <a:solidFill>
                  <a:srgbClr val="1E3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שקופית 6</a:t>
            </a:r>
          </a:p>
        </p:txBody>
      </p:sp>
      <p:sp>
        <p:nvSpPr>
          <p:cNvPr id="3" name="Google Shape;198;g31674d01ac2_1_7">
            <a:extLst>
              <a:ext uri="{FF2B5EF4-FFF2-40B4-BE49-F238E27FC236}">
                <a16:creationId xmlns:a16="http://schemas.microsoft.com/office/drawing/2014/main" id="{7630F02C-BAAE-B86B-C66D-5239855179F0}"/>
              </a:ext>
            </a:extLst>
          </p:cNvPr>
          <p:cNvSpPr txBox="1"/>
          <p:nvPr/>
        </p:nvSpPr>
        <p:spPr>
          <a:xfrm>
            <a:off x="222740" y="2370977"/>
            <a:ext cx="2836984" cy="73863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rtl="1">
              <a:buClr>
                <a:schemeClr val="dk1"/>
              </a:buClr>
              <a:buSzPts val="1100"/>
              <a:buNone/>
              <a:defRPr sz="1800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סיכום והדגשת נקודות מפתח 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  <a:p>
            <a:r>
              <a:rPr lang="he-IL" dirty="0">
                <a:solidFill>
                  <a:srgbClr val="1E3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שקופית 7</a:t>
            </a:r>
          </a:p>
        </p:txBody>
      </p:sp>
      <p:sp>
        <p:nvSpPr>
          <p:cNvPr id="4" name="Google Shape;197;g31674d01ac2_1_7">
            <a:extLst>
              <a:ext uri="{FF2B5EF4-FFF2-40B4-BE49-F238E27FC236}">
                <a16:creationId xmlns:a16="http://schemas.microsoft.com/office/drawing/2014/main" id="{CDFDF731-0059-7E94-7228-D742E021FE10}"/>
              </a:ext>
            </a:extLst>
          </p:cNvPr>
          <p:cNvSpPr/>
          <p:nvPr/>
        </p:nvSpPr>
        <p:spPr>
          <a:xfrm>
            <a:off x="5896708" y="3355218"/>
            <a:ext cx="3069775" cy="852949"/>
          </a:xfrm>
          <a:prstGeom prst="rect">
            <a:avLst/>
          </a:prstGeom>
          <a:solidFill>
            <a:srgbClr val="8000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חלק ד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 (10 דקות)</a:t>
            </a:r>
            <a:endParaRPr sz="20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ssistant ExtraBold"/>
            </a:endParaRPr>
          </a:p>
        </p:txBody>
      </p:sp>
      <p:sp>
        <p:nvSpPr>
          <p:cNvPr id="5" name="Google Shape;198;g31674d01ac2_1_7">
            <a:extLst>
              <a:ext uri="{FF2B5EF4-FFF2-40B4-BE49-F238E27FC236}">
                <a16:creationId xmlns:a16="http://schemas.microsoft.com/office/drawing/2014/main" id="{1A84BE52-190C-A6B1-8820-4131627F8BB8}"/>
              </a:ext>
            </a:extLst>
          </p:cNvPr>
          <p:cNvSpPr txBox="1"/>
          <p:nvPr/>
        </p:nvSpPr>
        <p:spPr>
          <a:xfrm>
            <a:off x="5896708" y="4176032"/>
            <a:ext cx="3069775" cy="101563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chemeClr val="dk1"/>
              </a:buClr>
              <a:buSzPts val="1100"/>
              <a:buNone/>
              <a:defRPr sz="1800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העלאת התובנות לקיר דיגיטלי שיתופי </a:t>
            </a:r>
          </a:p>
          <a:p>
            <a:r>
              <a:rPr lang="he-IL" dirty="0">
                <a:solidFill>
                  <a:srgbClr val="1E3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שקופית 8</a:t>
            </a:r>
            <a:endParaRPr dirty="0">
              <a:solidFill>
                <a:srgbClr val="1E38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8" name="Google Shape;197;g31674d01ac2_1_7">
            <a:extLst>
              <a:ext uri="{FF2B5EF4-FFF2-40B4-BE49-F238E27FC236}">
                <a16:creationId xmlns:a16="http://schemas.microsoft.com/office/drawing/2014/main" id="{3EE99C8C-26C3-3423-BBCC-E0B5D4282F63}"/>
              </a:ext>
            </a:extLst>
          </p:cNvPr>
          <p:cNvSpPr/>
          <p:nvPr/>
        </p:nvSpPr>
        <p:spPr>
          <a:xfrm>
            <a:off x="2826933" y="3355218"/>
            <a:ext cx="3069775" cy="852949"/>
          </a:xfrm>
          <a:prstGeom prst="rect">
            <a:avLst/>
          </a:prstGeom>
          <a:solidFill>
            <a:srgbClr val="FF1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חלק ה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e-I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ssistant ExtraBold"/>
              </a:rPr>
              <a:t> (10 דקות)</a:t>
            </a:r>
            <a:endParaRPr sz="20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ssistant ExtraBold"/>
            </a:endParaRPr>
          </a:p>
        </p:txBody>
      </p:sp>
      <p:sp>
        <p:nvSpPr>
          <p:cNvPr id="9" name="Google Shape;198;g31674d01ac2_1_7">
            <a:extLst>
              <a:ext uri="{FF2B5EF4-FFF2-40B4-BE49-F238E27FC236}">
                <a16:creationId xmlns:a16="http://schemas.microsoft.com/office/drawing/2014/main" id="{E8DB2A6F-89AD-C239-A1BF-9F305542CB2E}"/>
              </a:ext>
            </a:extLst>
          </p:cNvPr>
          <p:cNvSpPr txBox="1"/>
          <p:nvPr/>
        </p:nvSpPr>
        <p:spPr>
          <a:xfrm>
            <a:off x="2826933" y="4176032"/>
            <a:ext cx="3069775" cy="101563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chemeClr val="dk1"/>
              </a:buClr>
              <a:buSzPts val="1100"/>
              <a:buNone/>
              <a:defRPr sz="1800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סיכום והדגשת נקודות מפתח</a:t>
            </a:r>
          </a:p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solidFill>
                  <a:srgbClr val="1E3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שקופית 9</a:t>
            </a:r>
            <a:endParaRPr dirty="0">
              <a:solidFill>
                <a:srgbClr val="1E38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9805CC4-A98C-A11E-53A0-27442F361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674d01ac2_0_0">
            <a:extLst>
              <a:ext uri="{FF2B5EF4-FFF2-40B4-BE49-F238E27FC236}">
                <a16:creationId xmlns:a16="http://schemas.microsoft.com/office/drawing/2014/main" id="{DE4B629C-3006-EF82-61F6-5E880F96F2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8875" y="-4099"/>
            <a:ext cx="8622819" cy="82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32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חלק </a:t>
            </a:r>
            <a:r>
              <a:rPr lang="he-IL" sz="32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</a:t>
            </a:r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e-I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הערך?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18D6C82-6818-B48B-0E75-0989C3D7D753}"/>
              </a:ext>
            </a:extLst>
          </p:cNvPr>
          <p:cNvSpPr txBox="1">
            <a:spLocks/>
          </p:cNvSpPr>
          <p:nvPr/>
        </p:nvSpPr>
        <p:spPr>
          <a:xfrm>
            <a:off x="411260" y="992902"/>
            <a:ext cx="7900402" cy="8778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50000"/>
              </a:lnSpc>
              <a:buNone/>
              <a:defRPr sz="1600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pPr lvl="1" algn="r" rtl="1">
              <a:lnSpc>
                <a:spcPct val="150000"/>
              </a:lnSpc>
            </a:pP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זוג מקבל 'דף חברותא', מקיים דיון על המושג 'ערך', מתוך ההגדרות המוצגות בדף, ומגיע להגדרה זוגית מוסכמת.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182;g31674d01ac2_0_0">
            <a:extLst>
              <a:ext uri="{FF2B5EF4-FFF2-40B4-BE49-F238E27FC236}">
                <a16:creationId xmlns:a16="http://schemas.microsoft.com/office/drawing/2014/main" id="{51EE0824-01FF-3D49-557F-0B86939137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75" y="4255210"/>
            <a:ext cx="1121002" cy="8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D5A4A54-390A-3C4D-9BC3-763A0DD91101}"/>
              </a:ext>
            </a:extLst>
          </p:cNvPr>
          <p:cNvSpPr txBox="1">
            <a:spLocks/>
          </p:cNvSpPr>
          <p:nvPr/>
        </p:nvSpPr>
        <p:spPr>
          <a:xfrm>
            <a:off x="411260" y="2061608"/>
            <a:ext cx="7900402" cy="12933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50000"/>
              </a:lnSpc>
              <a:buNone/>
              <a:defRPr sz="1600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pPr lvl="1" algn="r" rtl="1">
              <a:lnSpc>
                <a:spcPct val="150000"/>
              </a:lnSpc>
            </a:pP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בתום 10 דקות, מקיימים דיון קבוצתי על ההגדרות ומגיעים להגדרה קבוצתית.</a:t>
            </a:r>
            <a:b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 ההגדרה כותבים על לוח שיתופי. המנחה מכניסה את ההגדרות לכלי בינה מלאכותית – כדי לייצר סיכום/הגדרה של כל המשתתפים.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0616A67-5361-1EFF-AF5A-99F679D7C262}"/>
              </a:ext>
            </a:extLst>
          </p:cNvPr>
          <p:cNvSpPr txBox="1">
            <a:spLocks/>
          </p:cNvSpPr>
          <p:nvPr/>
        </p:nvSpPr>
        <p:spPr>
          <a:xfrm>
            <a:off x="411260" y="3471126"/>
            <a:ext cx="7900402" cy="8778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50000"/>
              </a:lnSpc>
              <a:buNone/>
              <a:defRPr sz="1600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במליאה, המנחה מציגה את התוצר - ההגדרה/הסיכום של כלל המשתתפים ומזמינה התייחסויות בנוגע לתהליך והתוצר.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גרפיקה 8" descr="חוזה עם מילוי מלא">
            <a:extLst>
              <a:ext uri="{FF2B5EF4-FFF2-40B4-BE49-F238E27FC236}">
                <a16:creationId xmlns:a16="http://schemas.microsoft.com/office/drawing/2014/main" id="{35A8F6F0-88BB-88B0-4191-50FF9F7B4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2433" y="1041420"/>
            <a:ext cx="667535" cy="667535"/>
          </a:xfrm>
          <a:prstGeom prst="rect">
            <a:avLst/>
          </a:prstGeom>
        </p:spPr>
      </p:pic>
      <p:pic>
        <p:nvPicPr>
          <p:cNvPr id="12" name="גרפיקה 11" descr="פגישה עם מילוי מלא">
            <a:extLst>
              <a:ext uri="{FF2B5EF4-FFF2-40B4-BE49-F238E27FC236}">
                <a16:creationId xmlns:a16="http://schemas.microsoft.com/office/drawing/2014/main" id="{A97FF16D-53C6-3E46-C192-D7D570187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6909" y="2362460"/>
            <a:ext cx="691662" cy="691662"/>
          </a:xfrm>
          <a:prstGeom prst="rect">
            <a:avLst/>
          </a:prstGeom>
        </p:spPr>
      </p:pic>
      <p:pic>
        <p:nvPicPr>
          <p:cNvPr id="17" name="גרפיקה 16" descr="כיתה עם מילוי מלא">
            <a:extLst>
              <a:ext uri="{FF2B5EF4-FFF2-40B4-BE49-F238E27FC236}">
                <a16:creationId xmlns:a16="http://schemas.microsoft.com/office/drawing/2014/main" id="{D28A4E90-01D3-2F4D-7A9E-D2625145C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7692" y="3564229"/>
            <a:ext cx="691662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0372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674d01ac2_0_0"/>
          <p:cNvSpPr txBox="1">
            <a:spLocks noGrp="1"/>
          </p:cNvSpPr>
          <p:nvPr>
            <p:ph type="body" idx="4294967295"/>
          </p:nvPr>
        </p:nvSpPr>
        <p:spPr>
          <a:xfrm>
            <a:off x="238875" y="-1729"/>
            <a:ext cx="8622819" cy="82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32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חלק </a:t>
            </a:r>
            <a:r>
              <a:rPr lang="he-IL" sz="32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</a:t>
            </a:r>
            <a:r>
              <a:rPr lang="he-I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e-I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מעגלי בינה</a:t>
            </a:r>
          </a:p>
        </p:txBody>
      </p:sp>
      <p:pic>
        <p:nvPicPr>
          <p:cNvPr id="4" name="Google Shape;182;g31674d01ac2_0_0">
            <a:extLst>
              <a:ext uri="{FF2B5EF4-FFF2-40B4-BE49-F238E27FC236}">
                <a16:creationId xmlns:a16="http://schemas.microsoft.com/office/drawing/2014/main" id="{811BE864-DA83-AAD3-6179-502F9C0431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75" y="4255210"/>
            <a:ext cx="1121002" cy="8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6830F88-C7B9-3726-A409-D67EBC17E461}"/>
              </a:ext>
            </a:extLst>
          </p:cNvPr>
          <p:cNvSpPr txBox="1"/>
          <p:nvPr/>
        </p:nvSpPr>
        <p:spPr>
          <a:xfrm>
            <a:off x="1487424" y="3064146"/>
            <a:ext cx="3801784" cy="1349665"/>
          </a:xfrm>
          <a:prstGeom prst="rect">
            <a:avLst/>
          </a:prstGeom>
          <a:solidFill>
            <a:srgbClr val="FED1B4"/>
          </a:solidFill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כרטיסיה מתארת </a:t>
            </a:r>
            <a:r>
              <a:rPr lang="he-I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מקרה בתקשורת בין צוות הגן להורים</a:t>
            </a: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הכרטיסייה מדגישה את היתרונות בשימוש ב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-AI  </a:t>
            </a: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לצד האתגרים האתיים הקשורים בדיוק, אמינות, פרטיות וקניין רוחני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" descr="Beige lined notepaper journal sticker vector">
            <a:extLst>
              <a:ext uri="{FF2B5EF4-FFF2-40B4-BE49-F238E27FC236}">
                <a16:creationId xmlns:a16="http://schemas.microsoft.com/office/drawing/2014/main" id="{7A631836-9232-682C-2AEA-C18B4919D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4355" r="12792" b="15294"/>
          <a:stretch/>
        </p:blipFill>
        <p:spPr bwMode="auto">
          <a:xfrm>
            <a:off x="5420883" y="863941"/>
            <a:ext cx="3350817" cy="19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מלבן 27">
            <a:extLst>
              <a:ext uri="{FF2B5EF4-FFF2-40B4-BE49-F238E27FC236}">
                <a16:creationId xmlns:a16="http://schemas.microsoft.com/office/drawing/2014/main" id="{F8E98CB2-345A-5610-3CF8-4CFF2318E721}"/>
              </a:ext>
            </a:extLst>
          </p:cNvPr>
          <p:cNvSpPr/>
          <p:nvPr/>
        </p:nvSpPr>
        <p:spPr>
          <a:xfrm>
            <a:off x="5643450" y="999909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320F5434-E6A9-6B07-E5E5-B51B63EB2E20}"/>
              </a:ext>
            </a:extLst>
          </p:cNvPr>
          <p:cNvSpPr txBox="1"/>
          <p:nvPr/>
        </p:nvSpPr>
        <p:spPr>
          <a:xfrm>
            <a:off x="5289208" y="1609072"/>
            <a:ext cx="3011424" cy="70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בכל שולחן המשתתפים מתחלקים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לזוגות או לשלשות, </a:t>
            </a:r>
          </a:p>
        </p:txBody>
      </p:sp>
      <p:pic>
        <p:nvPicPr>
          <p:cNvPr id="31" name="Picture 2" descr="Beige lined notepaper journal sticker vector">
            <a:extLst>
              <a:ext uri="{FF2B5EF4-FFF2-40B4-BE49-F238E27FC236}">
                <a16:creationId xmlns:a16="http://schemas.microsoft.com/office/drawing/2014/main" id="{862BC5C9-732A-269F-1B00-A1AD5595B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4355" r="12792" b="15294"/>
          <a:stretch/>
        </p:blipFill>
        <p:spPr bwMode="auto">
          <a:xfrm>
            <a:off x="1209752" y="888802"/>
            <a:ext cx="3350817" cy="19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מלבן 1023">
            <a:extLst>
              <a:ext uri="{FF2B5EF4-FFF2-40B4-BE49-F238E27FC236}">
                <a16:creationId xmlns:a16="http://schemas.microsoft.com/office/drawing/2014/main" id="{7552A88C-D3FA-C504-ACCE-F621DB0B01A7}"/>
              </a:ext>
            </a:extLst>
          </p:cNvPr>
          <p:cNvSpPr/>
          <p:nvPr/>
        </p:nvSpPr>
        <p:spPr>
          <a:xfrm>
            <a:off x="1432319" y="1024770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025" name="תיבת טקסט 1024">
            <a:extLst>
              <a:ext uri="{FF2B5EF4-FFF2-40B4-BE49-F238E27FC236}">
                <a16:creationId xmlns:a16="http://schemas.microsoft.com/office/drawing/2014/main" id="{8E2A0448-3137-7541-74B4-083D7691584B}"/>
              </a:ext>
            </a:extLst>
          </p:cNvPr>
          <p:cNvSpPr txBox="1"/>
          <p:nvPr/>
        </p:nvSpPr>
        <p:spPr>
          <a:xfrm>
            <a:off x="1432318" y="1547990"/>
            <a:ext cx="2787181" cy="102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קבוצה בוחרת כרטיסיה עם מקרה מסוים מתוך עולם התוכן החינוכי לגיל הרך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8" name="גרפיקה 1027" descr="חץ: סיבוב שמאלה עם מילוי מלא">
            <a:extLst>
              <a:ext uri="{FF2B5EF4-FFF2-40B4-BE49-F238E27FC236}">
                <a16:creationId xmlns:a16="http://schemas.microsoft.com/office/drawing/2014/main" id="{3851FCDD-79D1-BCB0-11E1-95F3C0FF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515837">
            <a:off x="1019115" y="2778736"/>
            <a:ext cx="714052" cy="714052"/>
          </a:xfrm>
          <a:prstGeom prst="rect">
            <a:avLst/>
          </a:prstGeom>
        </p:spPr>
      </p:pic>
      <p:pic>
        <p:nvPicPr>
          <p:cNvPr id="1031" name="Picture 2" descr="Beige lined notepaper journal sticker vector">
            <a:extLst>
              <a:ext uri="{FF2B5EF4-FFF2-40B4-BE49-F238E27FC236}">
                <a16:creationId xmlns:a16="http://schemas.microsoft.com/office/drawing/2014/main" id="{494B9CAF-668F-777D-6458-1A5D80729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4355" r="12792" b="15294"/>
          <a:stretch/>
        </p:blipFill>
        <p:spPr bwMode="auto">
          <a:xfrm>
            <a:off x="5530201" y="2906723"/>
            <a:ext cx="3350817" cy="19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מלבן 1031">
            <a:extLst>
              <a:ext uri="{FF2B5EF4-FFF2-40B4-BE49-F238E27FC236}">
                <a16:creationId xmlns:a16="http://schemas.microsoft.com/office/drawing/2014/main" id="{572B3AD5-3DB3-4C6C-675D-A5F07CAFFC12}"/>
              </a:ext>
            </a:extLst>
          </p:cNvPr>
          <p:cNvSpPr/>
          <p:nvPr/>
        </p:nvSpPr>
        <p:spPr>
          <a:xfrm>
            <a:off x="5752768" y="3042691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34" name="תיבת טקסט 1033">
            <a:extLst>
              <a:ext uri="{FF2B5EF4-FFF2-40B4-BE49-F238E27FC236}">
                <a16:creationId xmlns:a16="http://schemas.microsoft.com/office/drawing/2014/main" id="{A0BA6D71-FCD1-F1E3-95A6-4A809145C69D}"/>
              </a:ext>
            </a:extLst>
          </p:cNvPr>
          <p:cNvSpPr txBox="1"/>
          <p:nvPr/>
        </p:nvSpPr>
        <p:spPr>
          <a:xfrm rot="21361823">
            <a:off x="5944718" y="3188262"/>
            <a:ext cx="2444433" cy="1672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lnSpc>
                <a:spcPct val="150000"/>
              </a:lnSpc>
              <a:defRPr>
                <a:effectLst/>
                <a:latin typeface="Rubik" pitchFamily="2" charset="-79"/>
                <a:ea typeface="Aptos" panose="020B0004020202020204" pitchFamily="34" charset="0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קבוצה עונה על השאלות המנחות בכרטיסיה, רושמת את תובנותיה במבנה המעגלי, ומציעה מחשבות או פתרונות אתיים לגבי כל מקרה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22CD2673-43FA-6B34-175D-697FF8EB7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674d01ac2_0_0">
            <a:extLst>
              <a:ext uri="{FF2B5EF4-FFF2-40B4-BE49-F238E27FC236}">
                <a16:creationId xmlns:a16="http://schemas.microsoft.com/office/drawing/2014/main" id="{BB712988-AE6B-BEB1-F426-53E1C3E48C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8875" y="-4100"/>
            <a:ext cx="8622819" cy="115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חלק </a:t>
            </a:r>
            <a:r>
              <a:rPr lang="he-IL" sz="28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</a:t>
            </a:r>
            <a:r>
              <a:rPr lang="he-IL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e-I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דיון קבוצתי בשולחן וכתיבת דף סיכום (15 דקות)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he-IL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182;g31674d01ac2_0_0">
            <a:extLst>
              <a:ext uri="{FF2B5EF4-FFF2-40B4-BE49-F238E27FC236}">
                <a16:creationId xmlns:a16="http://schemas.microsoft.com/office/drawing/2014/main" id="{CA558D94-23AC-E703-61D8-8A554825BF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963" y="4022229"/>
            <a:ext cx="1121002" cy="8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4;p13">
            <a:extLst>
              <a:ext uri="{FF2B5EF4-FFF2-40B4-BE49-F238E27FC236}">
                <a16:creationId xmlns:a16="http://schemas.microsoft.com/office/drawing/2014/main" id="{6A1FFC6A-7C24-57FD-230D-1C9EE31466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7105" y="1356807"/>
            <a:ext cx="2667464" cy="19349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C6B3584-3442-1328-FABA-C0122C2E637D}"/>
              </a:ext>
            </a:extLst>
          </p:cNvPr>
          <p:cNvSpPr txBox="1"/>
          <p:nvPr/>
        </p:nvSpPr>
        <p:spPr>
          <a:xfrm>
            <a:off x="6488670" y="1712043"/>
            <a:ext cx="2164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rtl="1">
              <a:defRPr sz="1600" b="1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זוג או שלשה מציגים את התובנות שלהם לשאר המשתתפים בשולחן</a:t>
            </a:r>
          </a:p>
        </p:txBody>
      </p:sp>
      <p:pic>
        <p:nvPicPr>
          <p:cNvPr id="11" name="Google Shape;204;p13">
            <a:extLst>
              <a:ext uri="{FF2B5EF4-FFF2-40B4-BE49-F238E27FC236}">
                <a16:creationId xmlns:a16="http://schemas.microsoft.com/office/drawing/2014/main" id="{D6A88B5B-4ED5-C099-A545-B4F9D36627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8238" y="1993520"/>
            <a:ext cx="3118678" cy="217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DF53356-5E20-85A0-647A-BAF95A8CBA5E}"/>
              </a:ext>
            </a:extLst>
          </p:cNvPr>
          <p:cNvSpPr txBox="1"/>
          <p:nvPr/>
        </p:nvSpPr>
        <p:spPr>
          <a:xfrm>
            <a:off x="3163446" y="2109939"/>
            <a:ext cx="27282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rtl="1">
              <a:defRPr sz="1600" b="1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הקבוצה כולה דנה במקרים השונים, מפתחת תובנות משותפות, ומנסחת יחד את 'אמנת מעגלי הבינה'– סיכום של כללי אתיקה מומלצים ופתרונות לכל מקרה שנדון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C342CBD-C919-D37A-7ECE-F3CC1496C3A9}"/>
              </a:ext>
            </a:extLst>
          </p:cNvPr>
          <p:cNvSpPr txBox="1"/>
          <p:nvPr/>
        </p:nvSpPr>
        <p:spPr>
          <a:xfrm>
            <a:off x="2627479" y="83358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מה בדיון הקבוצתי?</a:t>
            </a:r>
          </a:p>
        </p:txBody>
      </p:sp>
      <p:pic>
        <p:nvPicPr>
          <p:cNvPr id="9" name="Google Shape;204;p13">
            <a:extLst>
              <a:ext uri="{FF2B5EF4-FFF2-40B4-BE49-F238E27FC236}">
                <a16:creationId xmlns:a16="http://schemas.microsoft.com/office/drawing/2014/main" id="{CCB8E5B9-7A99-3A11-E7C9-5570A93AD7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773" y="2926921"/>
            <a:ext cx="2667464" cy="19349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79C7BE7-874F-8CFB-3A48-8D727E4F2C98}"/>
              </a:ext>
            </a:extLst>
          </p:cNvPr>
          <p:cNvSpPr txBox="1"/>
          <p:nvPr/>
        </p:nvSpPr>
        <p:spPr>
          <a:xfrm>
            <a:off x="347080" y="3283625"/>
            <a:ext cx="2621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rtl="1">
              <a:defRPr sz="1600" b="1"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</a:lstStyle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דף הסיכום משמש כתיעוד של המסקנות המשותפות של השולחן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תרשים זרימה: מחבר 11">
            <a:extLst>
              <a:ext uri="{FF2B5EF4-FFF2-40B4-BE49-F238E27FC236}">
                <a16:creationId xmlns:a16="http://schemas.microsoft.com/office/drawing/2014/main" id="{C0D812EE-30C6-BBD4-D937-CA362CA3F738}"/>
              </a:ext>
            </a:extLst>
          </p:cNvPr>
          <p:cNvSpPr/>
          <p:nvPr/>
        </p:nvSpPr>
        <p:spPr>
          <a:xfrm>
            <a:off x="8088464" y="1155833"/>
            <a:ext cx="560501" cy="523220"/>
          </a:xfrm>
          <a:prstGeom prst="flowChartConnector">
            <a:avLst/>
          </a:prstGeom>
          <a:solidFill>
            <a:srgbClr val="FF10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תרשים זרימה: מחבר 14">
            <a:extLst>
              <a:ext uri="{FF2B5EF4-FFF2-40B4-BE49-F238E27FC236}">
                <a16:creationId xmlns:a16="http://schemas.microsoft.com/office/drawing/2014/main" id="{2082528D-40A8-7012-94DB-FB6DA80ABA0B}"/>
              </a:ext>
            </a:extLst>
          </p:cNvPr>
          <p:cNvSpPr/>
          <p:nvPr/>
        </p:nvSpPr>
        <p:spPr>
          <a:xfrm>
            <a:off x="5125136" y="1658343"/>
            <a:ext cx="560501" cy="523220"/>
          </a:xfrm>
          <a:prstGeom prst="flowChartConnector">
            <a:avLst/>
          </a:prstGeom>
          <a:solidFill>
            <a:srgbClr val="FF10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תרשים זרימה: מחבר 16">
            <a:extLst>
              <a:ext uri="{FF2B5EF4-FFF2-40B4-BE49-F238E27FC236}">
                <a16:creationId xmlns:a16="http://schemas.microsoft.com/office/drawing/2014/main" id="{2F7F4424-8C7E-5721-3E6B-06FE1E4BFC1C}"/>
              </a:ext>
            </a:extLst>
          </p:cNvPr>
          <p:cNvSpPr/>
          <p:nvPr/>
        </p:nvSpPr>
        <p:spPr>
          <a:xfrm>
            <a:off x="1999038" y="2629863"/>
            <a:ext cx="560501" cy="523220"/>
          </a:xfrm>
          <a:prstGeom prst="flowChartConnector">
            <a:avLst/>
          </a:prstGeom>
          <a:solidFill>
            <a:srgbClr val="FF10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711660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DD87074F-E13E-0435-FDC4-95AFE05DC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k panel with pins">
            <a:extLst>
              <a:ext uri="{FF2B5EF4-FFF2-40B4-BE49-F238E27FC236}">
                <a16:creationId xmlns:a16="http://schemas.microsoft.com/office/drawing/2014/main" id="{C1B71761-657F-1C87-5ABC-C9D1A081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26" y="-1"/>
            <a:ext cx="3424480" cy="51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Google Shape;183;g31674d01ac2_0_0">
            <a:extLst>
              <a:ext uri="{FF2B5EF4-FFF2-40B4-BE49-F238E27FC236}">
                <a16:creationId xmlns:a16="http://schemas.microsoft.com/office/drawing/2014/main" id="{9FD37020-E107-CD6C-4C9A-C10D6B5A10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69064" y="199351"/>
            <a:ext cx="5297864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חלק </a:t>
            </a:r>
            <a:r>
              <a:rPr lang="he-IL" sz="28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</a:t>
            </a:r>
            <a:r>
              <a:rPr lang="he-IL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e-I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העלאת התובנות לקיר דיגיטלי שיתופי (5 דקות)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שולחן מעלה את דף הסיכום לקיר דיגיטלי משותף (כגון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Padlet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Google  Slides,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כך שתובנות מכל שולחן יהיו נגישות לכלל המשתתפות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</p:txBody>
      </p:sp>
      <p:pic>
        <p:nvPicPr>
          <p:cNvPr id="4" name="Google Shape;182;g31674d01ac2_0_0">
            <a:extLst>
              <a:ext uri="{FF2B5EF4-FFF2-40B4-BE49-F238E27FC236}">
                <a16:creationId xmlns:a16="http://schemas.microsoft.com/office/drawing/2014/main" id="{B9584FFA-DFAD-EF44-395B-ECCB14CEF8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4783" y="3880774"/>
            <a:ext cx="1578950" cy="105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85701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C5FA23D-17C2-22B5-F4C8-9DA020A15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11;p14">
            <a:extLst>
              <a:ext uri="{FF2B5EF4-FFF2-40B4-BE49-F238E27FC236}">
                <a16:creationId xmlns:a16="http://schemas.microsoft.com/office/drawing/2014/main" id="{71DD472F-EFFF-4D4D-3A58-285E2897D1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2751" y="1579740"/>
            <a:ext cx="3804136" cy="27109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1674d01ac2_0_0">
            <a:extLst>
              <a:ext uri="{FF2B5EF4-FFF2-40B4-BE49-F238E27FC236}">
                <a16:creationId xmlns:a16="http://schemas.microsoft.com/office/drawing/2014/main" id="{28A234B8-7D1C-D744-C6DB-D09E3D537F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504092" y="199351"/>
            <a:ext cx="9132276" cy="147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e-IL" sz="28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חלק </a:t>
            </a:r>
            <a:r>
              <a:rPr lang="he-IL" sz="2800" b="1" dirty="0">
                <a:solidFill>
                  <a:srgbClr val="FE550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</a:t>
            </a:r>
            <a:r>
              <a:rPr lang="he-IL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e-I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סיכום והדגשת נקודות מפתח (10 דקות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</p:txBody>
      </p:sp>
      <p:pic>
        <p:nvPicPr>
          <p:cNvPr id="4" name="Google Shape;182;g31674d01ac2_0_0">
            <a:extLst>
              <a:ext uri="{FF2B5EF4-FFF2-40B4-BE49-F238E27FC236}">
                <a16:creationId xmlns:a16="http://schemas.microsoft.com/office/drawing/2014/main" id="{8F534BA8-6A07-10C8-AF3C-091C233EF2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875" y="3890200"/>
            <a:ext cx="1578950" cy="10539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66ABCC7-CBE4-1D38-4766-8E834D0BF560}"/>
              </a:ext>
            </a:extLst>
          </p:cNvPr>
          <p:cNvSpPr txBox="1"/>
          <p:nvPr/>
        </p:nvSpPr>
        <p:spPr>
          <a:xfrm>
            <a:off x="5383927" y="2016850"/>
            <a:ext cx="31417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bg1"/>
                </a:solidFill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  <a:lvl2pPr marL="457200" algn="ctr" rtl="1">
              <a:lnSpc>
                <a:spcPct val="150000"/>
              </a:lnSpc>
              <a:spcAft>
                <a:spcPts val="1000"/>
              </a:spcAft>
              <a:buSzPts val="1000"/>
              <a:tabLst>
                <a:tab pos="914400" algn="l"/>
              </a:tabLst>
              <a:defRPr sz="1600" b="1">
                <a:solidFill>
                  <a:schemeClr val="bg1"/>
                </a:solidFill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2pPr>
          </a:lstStyle>
          <a:p>
            <a:pPr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המנחה מסכמת את הדיון הכללי, מציגה את התובנות והפתרונות האתיים שפותחו במהלך הסדנה, ומדגישה את חשיבות השילוב האחראי של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ב"מ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בעבודה החינוכית לגיל הרך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Google Shape;211;p14">
            <a:extLst>
              <a:ext uri="{FF2B5EF4-FFF2-40B4-BE49-F238E27FC236}">
                <a16:creationId xmlns:a16="http://schemas.microsoft.com/office/drawing/2014/main" id="{8217459A-72A8-9173-47AE-B4E76881B4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350" y="1579740"/>
            <a:ext cx="3804136" cy="27109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AF421D3-2B87-7626-2E43-BD41D93D0AC7}"/>
              </a:ext>
            </a:extLst>
          </p:cNvPr>
          <p:cNvSpPr txBox="1"/>
          <p:nvPr/>
        </p:nvSpPr>
        <p:spPr>
          <a:xfrm>
            <a:off x="1266092" y="2143662"/>
            <a:ext cx="3106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bg1"/>
                </a:solidFill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1pPr>
            <a:lvl2pPr marL="457200" algn="ctr" rtl="1">
              <a:lnSpc>
                <a:spcPct val="150000"/>
              </a:lnSpc>
              <a:spcAft>
                <a:spcPts val="1000"/>
              </a:spcAft>
              <a:buSzPts val="1000"/>
              <a:tabLst>
                <a:tab pos="914400" algn="l"/>
              </a:tabLst>
              <a:defRPr sz="1600" b="1">
                <a:solidFill>
                  <a:schemeClr val="bg1"/>
                </a:solidFill>
                <a:effectLst/>
                <a:latin typeface="Rubik" pitchFamily="2" charset="-79"/>
                <a:ea typeface="MS Mincho" panose="02020609040205080304" pitchFamily="49" charset="-128"/>
                <a:cs typeface="Rubik" pitchFamily="2" charset="-79"/>
              </a:defRPr>
            </a:lvl2pPr>
          </a:lstStyle>
          <a:p>
            <a:pPr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המנחות הנוספות יכולות לשתף נקודות מעניינות שעלו בשולחנות השונים ולהדגיש תובנות שהעשירו את השיח האתי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rtl="1"/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0880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582</Words>
  <Application>Microsoft Office PowerPoint</Application>
  <PresentationFormat>‫הצגה על המסך (16:9)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7" baseType="lpstr">
      <vt:lpstr>Arial</vt:lpstr>
      <vt:lpstr>Calibri</vt:lpstr>
      <vt:lpstr>Rubik Black</vt:lpstr>
      <vt:lpstr>Rubik</vt:lpstr>
      <vt:lpstr>Open Sans</vt:lpstr>
      <vt:lpstr>Symbol</vt:lpstr>
      <vt:lpstr>Simple Light</vt:lpstr>
      <vt:lpstr>מצגת של PowerPoint‏</vt:lpstr>
      <vt:lpstr>מצגת של PowerPoint‏</vt:lpstr>
      <vt:lpstr>מה להכין מראש?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IMOE001</dc:creator>
  <cp:lastModifiedBy>נילי פלורס</cp:lastModifiedBy>
  <cp:revision>6</cp:revision>
  <dcterms:modified xsi:type="dcterms:W3CDTF">2025-01-04T19:24:13Z</dcterms:modified>
</cp:coreProperties>
</file>