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5829"/>
    <a:srgbClr val="D4B562"/>
    <a:srgbClr val="B88C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47" d="100"/>
          <a:sy n="47" d="100"/>
        </p:scale>
        <p:origin x="23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808A-5CE8-4A84-9E9D-3FEFB7B94393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6D68-9E44-40DF-9894-530CE8C9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44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808A-5CE8-4A84-9E9D-3FEFB7B94393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6D68-9E44-40DF-9894-530CE8C9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619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808A-5CE8-4A84-9E9D-3FEFB7B94393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6D68-9E44-40DF-9894-530CE8C9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322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808A-5CE8-4A84-9E9D-3FEFB7B94393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6D68-9E44-40DF-9894-530CE8C9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475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808A-5CE8-4A84-9E9D-3FEFB7B94393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6D68-9E44-40DF-9894-530CE8C9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274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808A-5CE8-4A84-9E9D-3FEFB7B94393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6D68-9E44-40DF-9894-530CE8C9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8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808A-5CE8-4A84-9E9D-3FEFB7B94393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6D68-9E44-40DF-9894-530CE8C9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377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808A-5CE8-4A84-9E9D-3FEFB7B94393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6D68-9E44-40DF-9894-530CE8C9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28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808A-5CE8-4A84-9E9D-3FEFB7B94393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6D68-9E44-40DF-9894-530CE8C9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572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808A-5CE8-4A84-9E9D-3FEFB7B94393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6D68-9E44-40DF-9894-530CE8C9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39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808A-5CE8-4A84-9E9D-3FEFB7B94393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6D68-9E44-40DF-9894-530CE8C9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019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27808A-5CE8-4A84-9E9D-3FEFB7B94393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906D68-9E44-40DF-9894-530CE8C9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971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>
            <a:extLst>
              <a:ext uri="{FF2B5EF4-FFF2-40B4-BE49-F238E27FC236}">
                <a16:creationId xmlns:a16="http://schemas.microsoft.com/office/drawing/2014/main" id="{BAED1679-C727-ADC5-2FDB-A3310878F6FD}"/>
              </a:ext>
            </a:extLst>
          </p:cNvPr>
          <p:cNvSpPr/>
          <p:nvPr/>
        </p:nvSpPr>
        <p:spPr>
          <a:xfrm>
            <a:off x="-139485" y="0"/>
            <a:ext cx="1869778" cy="1897745"/>
          </a:xfrm>
          <a:custGeom>
            <a:avLst/>
            <a:gdLst/>
            <a:ahLst/>
            <a:cxnLst/>
            <a:rect l="l" t="t" r="r" b="b"/>
            <a:pathLst>
              <a:path w="2643618" h="2650244">
                <a:moveTo>
                  <a:pt x="0" y="0"/>
                </a:moveTo>
                <a:lnTo>
                  <a:pt x="2643618" y="0"/>
                </a:lnTo>
                <a:lnTo>
                  <a:pt x="2643618" y="2650244"/>
                </a:lnTo>
                <a:lnTo>
                  <a:pt x="0" y="26502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pic>
        <p:nvPicPr>
          <p:cNvPr id="6" name="Picture 2" descr="משרד החינוך - MindCET">
            <a:extLst>
              <a:ext uri="{FF2B5EF4-FFF2-40B4-BE49-F238E27FC236}">
                <a16:creationId xmlns:a16="http://schemas.microsoft.com/office/drawing/2014/main" id="{1975E125-8EE1-982F-72B0-DE5AD0F6B3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9" t="9737" r="1558" b="27039"/>
          <a:stretch/>
        </p:blipFill>
        <p:spPr bwMode="auto">
          <a:xfrm>
            <a:off x="2816083" y="0"/>
            <a:ext cx="1220737" cy="80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תיבת טקסט 13">
            <a:extLst>
              <a:ext uri="{FF2B5EF4-FFF2-40B4-BE49-F238E27FC236}">
                <a16:creationId xmlns:a16="http://schemas.microsoft.com/office/drawing/2014/main" id="{535EF00A-C693-4CE7-1401-5CC942EF1BA5}"/>
              </a:ext>
            </a:extLst>
          </p:cNvPr>
          <p:cNvSpPr txBox="1"/>
          <p:nvPr/>
        </p:nvSpPr>
        <p:spPr>
          <a:xfrm>
            <a:off x="2089476" y="814653"/>
            <a:ext cx="2619214" cy="5770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56635"/>
            <a:r>
              <a:rPr lang="he-IL" sz="105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משרד החינוך</a:t>
            </a:r>
          </a:p>
          <a:p>
            <a:pPr algn="ctr" defTabSz="256635" rtl="1"/>
            <a:r>
              <a:rPr lang="he-IL" sz="105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המנהל הפדגוגי</a:t>
            </a:r>
          </a:p>
          <a:p>
            <a:pPr algn="ctr" defTabSz="256635" rtl="1"/>
            <a:r>
              <a:rPr lang="he-IL" sz="105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אגף א' לחינוך הגיל הרך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00AC0977-571E-69A6-DBB5-87096F6A48CA}"/>
              </a:ext>
            </a:extLst>
          </p:cNvPr>
          <p:cNvSpPr txBox="1"/>
          <p:nvPr/>
        </p:nvSpPr>
        <p:spPr>
          <a:xfrm>
            <a:off x="1677691" y="1343122"/>
            <a:ext cx="3502616" cy="24545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400" b="1" dirty="0">
                <a:solidFill>
                  <a:srgbClr val="C00000"/>
                </a:solidFill>
                <a:latin typeface="Gan CLM" panose="02000803000000000000" pitchFamily="2" charset="-79"/>
              </a:rPr>
              <a:t>بمناسبة عيد الميلاد المجيد</a:t>
            </a:r>
            <a:br>
              <a:rPr lang="ar-SA" sz="2000" dirty="0">
                <a:latin typeface="Heebo" panose="00000500000000000000" pitchFamily="2" charset="-79"/>
              </a:rPr>
            </a:br>
            <a:r>
              <a:rPr lang="ar-SA" sz="2000" dirty="0">
                <a:latin typeface="Heebo" panose="00000500000000000000" pitchFamily="2" charset="-79"/>
              </a:rPr>
              <a:t>نتمنى لكم ولعائلاتكم أعيادًا مليئة بالنور، الفرح، والمحبة.</a:t>
            </a:r>
            <a:br>
              <a:rPr lang="ar-SA" sz="2000" dirty="0">
                <a:latin typeface="Heebo" panose="00000500000000000000" pitchFamily="2" charset="-79"/>
              </a:rPr>
            </a:br>
            <a:r>
              <a:rPr lang="ar-SA" sz="2000" dirty="0">
                <a:latin typeface="Heebo" panose="00000500000000000000" pitchFamily="2" charset="-79"/>
              </a:rPr>
              <a:t>جعل الله هذا العيد مباركًا عليكم وعلى أحبائكم، وكل عام وأنتم بخير.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1889DC61-B07A-A940-3CA1-0A85DE7EF426}"/>
              </a:ext>
            </a:extLst>
          </p:cNvPr>
          <p:cNvSpPr txBox="1"/>
          <p:nvPr/>
        </p:nvSpPr>
        <p:spPr>
          <a:xfrm>
            <a:off x="1686593" y="3767529"/>
            <a:ext cx="3502616" cy="2916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he-IL" sz="2400" b="1" dirty="0">
                <a:solidFill>
                  <a:srgbClr val="C00000"/>
                </a:solidFill>
                <a:latin typeface="Gan CLM" panose="02000803000000000000" pitchFamily="2" charset="-79"/>
                <a:cs typeface="Gan CLM" panose="02000803000000000000" pitchFamily="2" charset="-79"/>
              </a:rPr>
              <a:t>לרגל חג המולד</a:t>
            </a:r>
            <a:br>
              <a:rPr lang="he-IL" dirty="0"/>
            </a:br>
            <a:r>
              <a:rPr lang="he-IL" sz="2000" dirty="0"/>
              <a:t>מאחלים לכם ולבני משפחותיכם חג מלא באור, שמחה ואהבה.</a:t>
            </a:r>
            <a:br>
              <a:rPr lang="he-IL" sz="2000" dirty="0"/>
            </a:br>
            <a:r>
              <a:rPr lang="he-IL" sz="2000" dirty="0"/>
              <a:t>שיהיה זה חג מבורך עבורכם ועבור יקיריכם, </a:t>
            </a:r>
            <a:endParaRPr lang="ar-SA" sz="2000" dirty="0"/>
          </a:p>
          <a:p>
            <a:pPr algn="ctr" rtl="1">
              <a:lnSpc>
                <a:spcPct val="150000"/>
              </a:lnSpc>
            </a:pPr>
            <a:r>
              <a:rPr lang="he-IL" sz="2000" dirty="0"/>
              <a:t>חג שמח!</a:t>
            </a:r>
            <a:endParaRPr lang="en-US" sz="2000" dirty="0"/>
          </a:p>
        </p:txBody>
      </p:sp>
      <p:sp>
        <p:nvSpPr>
          <p:cNvPr id="16" name="מלבן 15">
            <a:extLst>
              <a:ext uri="{FF2B5EF4-FFF2-40B4-BE49-F238E27FC236}">
                <a16:creationId xmlns:a16="http://schemas.microsoft.com/office/drawing/2014/main" id="{06F8B927-BFF4-07E1-05DA-B445DD2896E7}"/>
              </a:ext>
            </a:extLst>
          </p:cNvPr>
          <p:cNvSpPr/>
          <p:nvPr/>
        </p:nvSpPr>
        <p:spPr>
          <a:xfrm>
            <a:off x="657923" y="6447894"/>
            <a:ext cx="5542156" cy="2082050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3E7EA8AA-85BA-3AF2-2464-1CE6CECF9AC2}"/>
              </a:ext>
            </a:extLst>
          </p:cNvPr>
          <p:cNvSpPr txBox="1"/>
          <p:nvPr/>
        </p:nvSpPr>
        <p:spPr>
          <a:xfrm>
            <a:off x="3099924" y="7595052"/>
            <a:ext cx="3520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600" b="1" dirty="0">
                <a:latin typeface="Aharoni" panose="02010803020104030203" pitchFamily="2" charset="-79"/>
                <a:cs typeface="+mj-cs"/>
              </a:rPr>
              <a:t>أورنا  باز </a:t>
            </a:r>
          </a:p>
          <a:p>
            <a:pPr algn="ctr"/>
            <a:r>
              <a:rPr lang="ar-SA" sz="1600" b="1" dirty="0">
                <a:latin typeface="Aharoni" panose="02010803020104030203" pitchFamily="2" charset="-79"/>
                <a:cs typeface="+mj-cs"/>
              </a:rPr>
              <a:t>مديرة قسم جيل الطفولة المبكرة</a:t>
            </a:r>
            <a:endParaRPr lang="he-IL" sz="1600" b="1" dirty="0">
              <a:latin typeface="Aharoni" panose="02010803020104030203" pitchFamily="2" charset="-79"/>
              <a:cs typeface="+mj-cs"/>
            </a:endParaRPr>
          </a:p>
          <a:p>
            <a:pPr algn="ctr"/>
            <a:r>
              <a:rPr lang="ar-SA" sz="1600" b="1" dirty="0">
                <a:latin typeface="Aharoni" panose="02010803020104030203" pitchFamily="2" charset="-79"/>
                <a:cs typeface="+mj-cs"/>
              </a:rPr>
              <a:t>وطاقم القسم</a:t>
            </a:r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77DBDC20-6CBD-1CA6-F5EE-3D5F6C8408FD}"/>
              </a:ext>
            </a:extLst>
          </p:cNvPr>
          <p:cNvSpPr txBox="1"/>
          <p:nvPr/>
        </p:nvSpPr>
        <p:spPr>
          <a:xfrm>
            <a:off x="2925875" y="6732544"/>
            <a:ext cx="42744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1600" b="1" dirty="0">
                <a:latin typeface="Heebo Black" pitchFamily="2" charset="-79"/>
                <a:cs typeface="+mj-cs"/>
              </a:rPr>
              <a:t>אורנה פז</a:t>
            </a:r>
            <a:endParaRPr lang="ar-SA" sz="1600" b="1" dirty="0">
              <a:latin typeface="Heebo Black" pitchFamily="2" charset="-79"/>
              <a:cs typeface="+mj-cs"/>
            </a:endParaRPr>
          </a:p>
          <a:p>
            <a:pPr algn="ctr"/>
            <a:r>
              <a:rPr lang="he-IL" sz="1600" b="1" dirty="0">
                <a:latin typeface="Heebo Black" pitchFamily="2" charset="-79"/>
                <a:cs typeface="+mj-cs"/>
              </a:rPr>
              <a:t>מנהלת האגף לחינוך הגיל הרך</a:t>
            </a:r>
          </a:p>
          <a:p>
            <a:pPr algn="ctr"/>
            <a:r>
              <a:rPr lang="he-IL" sz="1600" b="1" dirty="0">
                <a:latin typeface="Heebo Black" pitchFamily="2" charset="-79"/>
                <a:cs typeface="+mj-cs"/>
              </a:rPr>
              <a:t>וצוות האגף</a:t>
            </a:r>
            <a:endParaRPr lang="en-US" sz="1600" b="1" dirty="0">
              <a:latin typeface="Heebo Black" pitchFamily="2" charset="-79"/>
              <a:cs typeface="+mj-cs"/>
            </a:endParaRP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2A94C525-014A-3CC7-086B-27E07C3A507E}"/>
              </a:ext>
            </a:extLst>
          </p:cNvPr>
          <p:cNvSpPr txBox="1"/>
          <p:nvPr/>
        </p:nvSpPr>
        <p:spPr>
          <a:xfrm>
            <a:off x="-215116" y="7601226"/>
            <a:ext cx="42744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600" b="1" dirty="0">
                <a:latin typeface="Heebo Black" pitchFamily="2" charset="-79"/>
                <a:cs typeface="+mj-cs"/>
              </a:rPr>
              <a:t>شيرين بشناق</a:t>
            </a:r>
          </a:p>
          <a:p>
            <a:pPr algn="ctr"/>
            <a:r>
              <a:rPr lang="ar-SA" sz="1600" b="1" dirty="0">
                <a:latin typeface="Heebo Black" pitchFamily="2" charset="-79"/>
                <a:cs typeface="+mj-cs"/>
              </a:rPr>
              <a:t>المفتشة المسؤولة لجيل الطفولة </a:t>
            </a:r>
            <a:endParaRPr lang="he-IL" sz="1600" b="1" dirty="0">
              <a:latin typeface="Heebo Black" pitchFamily="2" charset="-79"/>
              <a:cs typeface="+mj-cs"/>
            </a:endParaRPr>
          </a:p>
          <a:p>
            <a:pPr algn="ctr" rtl="1"/>
            <a:r>
              <a:rPr lang="ar-SA" sz="1600" b="1" dirty="0">
                <a:latin typeface="Heebo Black" pitchFamily="2" charset="-79"/>
                <a:cs typeface="+mj-cs"/>
              </a:rPr>
              <a:t>في المجتمع العربي</a:t>
            </a:r>
            <a:endParaRPr lang="he-IL" sz="1600" b="1" dirty="0">
              <a:latin typeface="Heebo Black" pitchFamily="2" charset="-79"/>
              <a:cs typeface="+mj-cs"/>
            </a:endParaRPr>
          </a:p>
          <a:p>
            <a:pPr algn="ctr" rtl="1"/>
            <a:r>
              <a:rPr lang="ar-SA" sz="1600" b="1" dirty="0">
                <a:latin typeface="Heebo Black" pitchFamily="2" charset="-79"/>
                <a:cs typeface="+mj-cs"/>
              </a:rPr>
              <a:t>وطاقم القسم</a:t>
            </a:r>
            <a:endParaRPr lang="en-US" sz="1600" b="1" dirty="0">
              <a:latin typeface="Heebo Black" pitchFamily="2" charset="-79"/>
              <a:cs typeface="+mj-cs"/>
            </a:endParaRPr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764C3438-10DE-FD5D-51FA-DB8387D17A13}"/>
              </a:ext>
            </a:extLst>
          </p:cNvPr>
          <p:cNvSpPr txBox="1"/>
          <p:nvPr/>
        </p:nvSpPr>
        <p:spPr>
          <a:xfrm>
            <a:off x="-215116" y="6760800"/>
            <a:ext cx="4274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1600" b="1" dirty="0">
                <a:latin typeface="Heebo Black" pitchFamily="2" charset="-79"/>
                <a:cs typeface="+mj-cs"/>
              </a:rPr>
              <a:t>שירין </a:t>
            </a:r>
            <a:r>
              <a:rPr lang="he-IL" sz="1600" b="1" dirty="0" err="1">
                <a:latin typeface="Heebo Black" pitchFamily="2" charset="-79"/>
                <a:cs typeface="+mj-cs"/>
              </a:rPr>
              <a:t>בושנאק</a:t>
            </a:r>
            <a:endParaRPr lang="ar-SA" sz="1600" b="1" dirty="0">
              <a:latin typeface="Heebo Black" pitchFamily="2" charset="-79"/>
              <a:cs typeface="+mj-cs"/>
            </a:endParaRPr>
          </a:p>
          <a:p>
            <a:pPr algn="ctr"/>
            <a:r>
              <a:rPr lang="he-IL" sz="1600" b="1" dirty="0">
                <a:latin typeface="Heebo Black" pitchFamily="2" charset="-79"/>
                <a:cs typeface="+mj-cs"/>
              </a:rPr>
              <a:t>ממונה חברה ערבית</a:t>
            </a:r>
            <a:endParaRPr lang="ar-SA" sz="1600" b="1" dirty="0">
              <a:latin typeface="Heebo Black" pitchFamily="2" charset="-79"/>
              <a:cs typeface="+mj-cs"/>
            </a:endParaRPr>
          </a:p>
          <a:p>
            <a:pPr algn="ctr"/>
            <a:r>
              <a:rPr lang="he-IL" sz="1600" b="1" dirty="0">
                <a:latin typeface="Heebo Black" pitchFamily="2" charset="-79"/>
                <a:cs typeface="+mj-cs"/>
              </a:rPr>
              <a:t>וצוות האגף</a:t>
            </a:r>
            <a:endParaRPr lang="en-US" sz="1600" b="1" dirty="0">
              <a:latin typeface="Heebo Black" pitchFamily="2" charset="-79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0262602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התאמה אישית 143">
      <a:majorFont>
        <a:latin typeface="Aptos Display"/>
        <a:ea typeface=""/>
        <a:cs typeface="Heebo"/>
      </a:majorFont>
      <a:minorFont>
        <a:latin typeface="Aptos"/>
        <a:ea typeface=""/>
        <a:cs typeface="Heebo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104</Words>
  <Application>Microsoft Office PowerPoint</Application>
  <PresentationFormat>‫הצגה על המסך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8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10" baseType="lpstr">
      <vt:lpstr>Aharoni</vt:lpstr>
      <vt:lpstr>Aptos</vt:lpstr>
      <vt:lpstr>Aptos Display</vt:lpstr>
      <vt:lpstr>Arial</vt:lpstr>
      <vt:lpstr>Calibri</vt:lpstr>
      <vt:lpstr>Gan CLM</vt:lpstr>
      <vt:lpstr>Heebo</vt:lpstr>
      <vt:lpstr>Heebo Black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nadia aridy</dc:creator>
  <cp:lastModifiedBy>Inna Plutov</cp:lastModifiedBy>
  <cp:revision>2</cp:revision>
  <dcterms:created xsi:type="dcterms:W3CDTF">2024-11-26T18:00:41Z</dcterms:created>
  <dcterms:modified xsi:type="dcterms:W3CDTF">2024-11-27T08:56:18Z</dcterms:modified>
</cp:coreProperties>
</file>