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58"/>
    <a:srgbClr val="00908F"/>
    <a:srgbClr val="D781B0"/>
    <a:srgbClr val="C47944"/>
    <a:srgbClr val="F0C760"/>
    <a:srgbClr val="F9C459"/>
    <a:srgbClr val="FFF0E0"/>
    <a:srgbClr val="332623"/>
    <a:srgbClr val="FFEE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5" autoAdjust="0"/>
    <p:restoredTop sz="94660"/>
  </p:normalViewPr>
  <p:slideViewPr>
    <p:cSldViewPr snapToGrid="0">
      <p:cViewPr varScale="1">
        <p:scale>
          <a:sx n="47" d="100"/>
          <a:sy n="47" d="100"/>
        </p:scale>
        <p:origin x="10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51EA6660-48A4-4943-A160-A1FC0121A837}" type="datetimeFigureOut">
              <a:rPr lang="he-IL" smtClean="0"/>
              <a:t>י"ב/אב/תשפ"ה</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52B98492-7AE8-466D-B69C-647F9B1BAE2C}" type="slidenum">
              <a:rPr lang="he-IL" smtClean="0"/>
              <a:t>‹#›</a:t>
            </a:fld>
            <a:endParaRPr lang="he-IL"/>
          </a:p>
        </p:txBody>
      </p:sp>
    </p:spTree>
    <p:extLst>
      <p:ext uri="{BB962C8B-B14F-4D97-AF65-F5344CB8AC3E}">
        <p14:creationId xmlns:p14="http://schemas.microsoft.com/office/powerpoint/2010/main" val="89680677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5"/>
          </p:nvPr>
        </p:nvSpPr>
        <p:spPr/>
        <p:txBody>
          <a:bodyPr/>
          <a:lstStyle/>
          <a:p>
            <a:fld id="{52B98492-7AE8-466D-B69C-647F9B1BAE2C}" type="slidenum">
              <a:rPr lang="he-IL" smtClean="0"/>
              <a:t>2</a:t>
            </a:fld>
            <a:endParaRPr lang="he-IL"/>
          </a:p>
        </p:txBody>
      </p:sp>
    </p:spTree>
    <p:extLst>
      <p:ext uri="{BB962C8B-B14F-4D97-AF65-F5344CB8AC3E}">
        <p14:creationId xmlns:p14="http://schemas.microsoft.com/office/powerpoint/2010/main" val="527433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C89B7E8-0FC8-B5DE-C314-028F1FB09485}"/>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1CFB3619-1AC8-24B2-20B6-ABD5437452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A07DB896-8A99-1692-C5B1-DADE9028B300}"/>
              </a:ext>
            </a:extLst>
          </p:cNvPr>
          <p:cNvSpPr>
            <a:spLocks noGrp="1"/>
          </p:cNvSpPr>
          <p:nvPr>
            <p:ph type="dt" sz="half" idx="10"/>
          </p:nvPr>
        </p:nvSpPr>
        <p:spPr/>
        <p:txBody>
          <a:bodyPr/>
          <a:lstStyle/>
          <a:p>
            <a:fld id="{70F5541E-D40C-4C05-A184-B6C355F1D340}" type="datetimeFigureOut">
              <a:rPr lang="he-IL" smtClean="0"/>
              <a:t>י"ב/אב/תשפ"ה</a:t>
            </a:fld>
            <a:endParaRPr lang="he-IL"/>
          </a:p>
        </p:txBody>
      </p:sp>
      <p:sp>
        <p:nvSpPr>
          <p:cNvPr id="5" name="מציין מיקום של כותרת תחתונה 4">
            <a:extLst>
              <a:ext uri="{FF2B5EF4-FFF2-40B4-BE49-F238E27FC236}">
                <a16:creationId xmlns:a16="http://schemas.microsoft.com/office/drawing/2014/main" id="{36F20C27-2EB8-DFAE-90F2-6C01A30CC29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7C39910-A2BE-2D75-CD74-69D2A88AEE03}"/>
              </a:ext>
            </a:extLst>
          </p:cNvPr>
          <p:cNvSpPr>
            <a:spLocks noGrp="1"/>
          </p:cNvSpPr>
          <p:nvPr>
            <p:ph type="sldNum" sz="quarter" idx="12"/>
          </p:nvPr>
        </p:nvSpPr>
        <p:spPr/>
        <p:txBody>
          <a:bodyPr/>
          <a:lstStyle/>
          <a:p>
            <a:fld id="{5175C340-ECE6-4DC8-A10E-339A10407A09}" type="slidenum">
              <a:rPr lang="he-IL" smtClean="0"/>
              <a:t>‹#›</a:t>
            </a:fld>
            <a:endParaRPr lang="he-IL"/>
          </a:p>
        </p:txBody>
      </p:sp>
    </p:spTree>
    <p:extLst>
      <p:ext uri="{BB962C8B-B14F-4D97-AF65-F5344CB8AC3E}">
        <p14:creationId xmlns:p14="http://schemas.microsoft.com/office/powerpoint/2010/main" val="2679200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EAA6662-22D4-EA01-E912-1099179A557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BE8FA533-3CAE-1382-181D-C517CB4F5CC7}"/>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077CFF22-DCDC-CF91-2B71-E3F0DA34C622}"/>
              </a:ext>
            </a:extLst>
          </p:cNvPr>
          <p:cNvSpPr>
            <a:spLocks noGrp="1"/>
          </p:cNvSpPr>
          <p:nvPr>
            <p:ph type="dt" sz="half" idx="10"/>
          </p:nvPr>
        </p:nvSpPr>
        <p:spPr/>
        <p:txBody>
          <a:bodyPr/>
          <a:lstStyle/>
          <a:p>
            <a:fld id="{70F5541E-D40C-4C05-A184-B6C355F1D340}" type="datetimeFigureOut">
              <a:rPr lang="he-IL" smtClean="0"/>
              <a:t>י"ב/אב/תשפ"ה</a:t>
            </a:fld>
            <a:endParaRPr lang="he-IL"/>
          </a:p>
        </p:txBody>
      </p:sp>
      <p:sp>
        <p:nvSpPr>
          <p:cNvPr id="5" name="מציין מיקום של כותרת תחתונה 4">
            <a:extLst>
              <a:ext uri="{FF2B5EF4-FFF2-40B4-BE49-F238E27FC236}">
                <a16:creationId xmlns:a16="http://schemas.microsoft.com/office/drawing/2014/main" id="{E32E68DE-46B7-07C3-10E0-303619949A8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982EDA9-70F3-E7B1-865E-C87964B2DC8F}"/>
              </a:ext>
            </a:extLst>
          </p:cNvPr>
          <p:cNvSpPr>
            <a:spLocks noGrp="1"/>
          </p:cNvSpPr>
          <p:nvPr>
            <p:ph type="sldNum" sz="quarter" idx="12"/>
          </p:nvPr>
        </p:nvSpPr>
        <p:spPr/>
        <p:txBody>
          <a:bodyPr/>
          <a:lstStyle/>
          <a:p>
            <a:fld id="{5175C340-ECE6-4DC8-A10E-339A10407A09}" type="slidenum">
              <a:rPr lang="he-IL" smtClean="0"/>
              <a:t>‹#›</a:t>
            </a:fld>
            <a:endParaRPr lang="he-IL"/>
          </a:p>
        </p:txBody>
      </p:sp>
    </p:spTree>
    <p:extLst>
      <p:ext uri="{BB962C8B-B14F-4D97-AF65-F5344CB8AC3E}">
        <p14:creationId xmlns:p14="http://schemas.microsoft.com/office/powerpoint/2010/main" val="193796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6205DF0D-97CC-FDB3-B901-462932D863C4}"/>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58800B6C-6153-074F-BC47-7E26C341FB0E}"/>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A0EE6E0D-151E-7C32-4E36-B5B5498C2589}"/>
              </a:ext>
            </a:extLst>
          </p:cNvPr>
          <p:cNvSpPr>
            <a:spLocks noGrp="1"/>
          </p:cNvSpPr>
          <p:nvPr>
            <p:ph type="dt" sz="half" idx="10"/>
          </p:nvPr>
        </p:nvSpPr>
        <p:spPr/>
        <p:txBody>
          <a:bodyPr/>
          <a:lstStyle/>
          <a:p>
            <a:fld id="{70F5541E-D40C-4C05-A184-B6C355F1D340}" type="datetimeFigureOut">
              <a:rPr lang="he-IL" smtClean="0"/>
              <a:t>י"ב/אב/תשפ"ה</a:t>
            </a:fld>
            <a:endParaRPr lang="he-IL"/>
          </a:p>
        </p:txBody>
      </p:sp>
      <p:sp>
        <p:nvSpPr>
          <p:cNvPr id="5" name="מציין מיקום של כותרת תחתונה 4">
            <a:extLst>
              <a:ext uri="{FF2B5EF4-FFF2-40B4-BE49-F238E27FC236}">
                <a16:creationId xmlns:a16="http://schemas.microsoft.com/office/drawing/2014/main" id="{D86B7E24-145D-2474-342F-C54CC104E1B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4FCA3AC-3B7C-C3C5-DDC1-B5C3BEAB6794}"/>
              </a:ext>
            </a:extLst>
          </p:cNvPr>
          <p:cNvSpPr>
            <a:spLocks noGrp="1"/>
          </p:cNvSpPr>
          <p:nvPr>
            <p:ph type="sldNum" sz="quarter" idx="12"/>
          </p:nvPr>
        </p:nvSpPr>
        <p:spPr/>
        <p:txBody>
          <a:bodyPr/>
          <a:lstStyle/>
          <a:p>
            <a:fld id="{5175C340-ECE6-4DC8-A10E-339A10407A09}" type="slidenum">
              <a:rPr lang="he-IL" smtClean="0"/>
              <a:t>‹#›</a:t>
            </a:fld>
            <a:endParaRPr lang="he-IL"/>
          </a:p>
        </p:txBody>
      </p:sp>
    </p:spTree>
    <p:extLst>
      <p:ext uri="{BB962C8B-B14F-4D97-AF65-F5344CB8AC3E}">
        <p14:creationId xmlns:p14="http://schemas.microsoft.com/office/powerpoint/2010/main" val="2931986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D07A7FF-4D46-F210-277D-C3315A92DA0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E0C5A981-3B9B-F588-8D8E-293675DEB2E1}"/>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CA735AFE-703B-D22D-21C5-3A7257E5C073}"/>
              </a:ext>
            </a:extLst>
          </p:cNvPr>
          <p:cNvSpPr>
            <a:spLocks noGrp="1"/>
          </p:cNvSpPr>
          <p:nvPr>
            <p:ph type="dt" sz="half" idx="10"/>
          </p:nvPr>
        </p:nvSpPr>
        <p:spPr/>
        <p:txBody>
          <a:bodyPr/>
          <a:lstStyle/>
          <a:p>
            <a:fld id="{70F5541E-D40C-4C05-A184-B6C355F1D340}" type="datetimeFigureOut">
              <a:rPr lang="he-IL" smtClean="0"/>
              <a:t>י"ב/אב/תשפ"ה</a:t>
            </a:fld>
            <a:endParaRPr lang="he-IL"/>
          </a:p>
        </p:txBody>
      </p:sp>
      <p:sp>
        <p:nvSpPr>
          <p:cNvPr id="5" name="מציין מיקום של כותרת תחתונה 4">
            <a:extLst>
              <a:ext uri="{FF2B5EF4-FFF2-40B4-BE49-F238E27FC236}">
                <a16:creationId xmlns:a16="http://schemas.microsoft.com/office/drawing/2014/main" id="{7A502D7C-9151-BD4D-CCCF-567C46C48B79}"/>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880F1A0-06AF-D6A1-F964-BFAFB92117DE}"/>
              </a:ext>
            </a:extLst>
          </p:cNvPr>
          <p:cNvSpPr>
            <a:spLocks noGrp="1"/>
          </p:cNvSpPr>
          <p:nvPr>
            <p:ph type="sldNum" sz="quarter" idx="12"/>
          </p:nvPr>
        </p:nvSpPr>
        <p:spPr/>
        <p:txBody>
          <a:bodyPr/>
          <a:lstStyle/>
          <a:p>
            <a:fld id="{5175C340-ECE6-4DC8-A10E-339A10407A09}" type="slidenum">
              <a:rPr lang="he-IL" smtClean="0"/>
              <a:t>‹#›</a:t>
            </a:fld>
            <a:endParaRPr lang="he-IL"/>
          </a:p>
        </p:txBody>
      </p:sp>
    </p:spTree>
    <p:extLst>
      <p:ext uri="{BB962C8B-B14F-4D97-AF65-F5344CB8AC3E}">
        <p14:creationId xmlns:p14="http://schemas.microsoft.com/office/powerpoint/2010/main" val="54073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83D4F60-7CD4-497B-5073-971F9426DF75}"/>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9ADE476C-2040-FDB4-20E2-2FE0FBC60D6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445C92B0-3536-9A61-5E91-F3A832380B3F}"/>
              </a:ext>
            </a:extLst>
          </p:cNvPr>
          <p:cNvSpPr>
            <a:spLocks noGrp="1"/>
          </p:cNvSpPr>
          <p:nvPr>
            <p:ph type="dt" sz="half" idx="10"/>
          </p:nvPr>
        </p:nvSpPr>
        <p:spPr/>
        <p:txBody>
          <a:bodyPr/>
          <a:lstStyle/>
          <a:p>
            <a:fld id="{70F5541E-D40C-4C05-A184-B6C355F1D340}" type="datetimeFigureOut">
              <a:rPr lang="he-IL" smtClean="0"/>
              <a:t>י"ב/אב/תשפ"ה</a:t>
            </a:fld>
            <a:endParaRPr lang="he-IL"/>
          </a:p>
        </p:txBody>
      </p:sp>
      <p:sp>
        <p:nvSpPr>
          <p:cNvPr id="5" name="מציין מיקום של כותרת תחתונה 4">
            <a:extLst>
              <a:ext uri="{FF2B5EF4-FFF2-40B4-BE49-F238E27FC236}">
                <a16:creationId xmlns:a16="http://schemas.microsoft.com/office/drawing/2014/main" id="{659E0E4E-F1E9-A358-0993-E9EC5CA344E5}"/>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230DC8D-41BD-5930-1846-7637F40E20D2}"/>
              </a:ext>
            </a:extLst>
          </p:cNvPr>
          <p:cNvSpPr>
            <a:spLocks noGrp="1"/>
          </p:cNvSpPr>
          <p:nvPr>
            <p:ph type="sldNum" sz="quarter" idx="12"/>
          </p:nvPr>
        </p:nvSpPr>
        <p:spPr/>
        <p:txBody>
          <a:bodyPr/>
          <a:lstStyle/>
          <a:p>
            <a:fld id="{5175C340-ECE6-4DC8-A10E-339A10407A09}" type="slidenum">
              <a:rPr lang="he-IL" smtClean="0"/>
              <a:t>‹#›</a:t>
            </a:fld>
            <a:endParaRPr lang="he-IL"/>
          </a:p>
        </p:txBody>
      </p:sp>
    </p:spTree>
    <p:extLst>
      <p:ext uri="{BB962C8B-B14F-4D97-AF65-F5344CB8AC3E}">
        <p14:creationId xmlns:p14="http://schemas.microsoft.com/office/powerpoint/2010/main" val="3159937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D86033F-F4F8-E42D-1831-59208453137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0D3A72FF-5466-1212-C5D1-FC242DAF195D}"/>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F5A8331D-E450-F203-0578-306674EBAE53}"/>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7E4D1EAA-CEF2-E322-841B-7F8529CCE2B7}"/>
              </a:ext>
            </a:extLst>
          </p:cNvPr>
          <p:cNvSpPr>
            <a:spLocks noGrp="1"/>
          </p:cNvSpPr>
          <p:nvPr>
            <p:ph type="dt" sz="half" idx="10"/>
          </p:nvPr>
        </p:nvSpPr>
        <p:spPr/>
        <p:txBody>
          <a:bodyPr/>
          <a:lstStyle/>
          <a:p>
            <a:fld id="{70F5541E-D40C-4C05-A184-B6C355F1D340}" type="datetimeFigureOut">
              <a:rPr lang="he-IL" smtClean="0"/>
              <a:t>י"ב/אב/תשפ"ה</a:t>
            </a:fld>
            <a:endParaRPr lang="he-IL"/>
          </a:p>
        </p:txBody>
      </p:sp>
      <p:sp>
        <p:nvSpPr>
          <p:cNvPr id="6" name="מציין מיקום של כותרת תחתונה 5">
            <a:extLst>
              <a:ext uri="{FF2B5EF4-FFF2-40B4-BE49-F238E27FC236}">
                <a16:creationId xmlns:a16="http://schemas.microsoft.com/office/drawing/2014/main" id="{CE5A3B3B-4907-1B30-E56D-5BC1EF212BAA}"/>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45494B24-1789-674B-ABC4-804028FCE3FC}"/>
              </a:ext>
            </a:extLst>
          </p:cNvPr>
          <p:cNvSpPr>
            <a:spLocks noGrp="1"/>
          </p:cNvSpPr>
          <p:nvPr>
            <p:ph type="sldNum" sz="quarter" idx="12"/>
          </p:nvPr>
        </p:nvSpPr>
        <p:spPr/>
        <p:txBody>
          <a:bodyPr/>
          <a:lstStyle/>
          <a:p>
            <a:fld id="{5175C340-ECE6-4DC8-A10E-339A10407A09}" type="slidenum">
              <a:rPr lang="he-IL" smtClean="0"/>
              <a:t>‹#›</a:t>
            </a:fld>
            <a:endParaRPr lang="he-IL"/>
          </a:p>
        </p:txBody>
      </p:sp>
    </p:spTree>
    <p:extLst>
      <p:ext uri="{BB962C8B-B14F-4D97-AF65-F5344CB8AC3E}">
        <p14:creationId xmlns:p14="http://schemas.microsoft.com/office/powerpoint/2010/main" val="2126551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5C3AB9E-6474-E75D-3AE4-A2C5F288EE95}"/>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21BFED2E-4B79-C21F-4C98-AA5A172228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C6AA0BAD-0092-8E86-362A-3139BEF1880C}"/>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DDB4D78C-9928-61F5-BEC3-6571EB0E88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0C5C1574-472D-81C5-B5F3-29E3EB779A97}"/>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04AB110A-75DC-2DA9-8631-DFBF2ACC6A9D}"/>
              </a:ext>
            </a:extLst>
          </p:cNvPr>
          <p:cNvSpPr>
            <a:spLocks noGrp="1"/>
          </p:cNvSpPr>
          <p:nvPr>
            <p:ph type="dt" sz="half" idx="10"/>
          </p:nvPr>
        </p:nvSpPr>
        <p:spPr/>
        <p:txBody>
          <a:bodyPr/>
          <a:lstStyle/>
          <a:p>
            <a:fld id="{70F5541E-D40C-4C05-A184-B6C355F1D340}" type="datetimeFigureOut">
              <a:rPr lang="he-IL" smtClean="0"/>
              <a:t>י"ב/אב/תשפ"ה</a:t>
            </a:fld>
            <a:endParaRPr lang="he-IL"/>
          </a:p>
        </p:txBody>
      </p:sp>
      <p:sp>
        <p:nvSpPr>
          <p:cNvPr id="8" name="מציין מיקום של כותרת תחתונה 7">
            <a:extLst>
              <a:ext uri="{FF2B5EF4-FFF2-40B4-BE49-F238E27FC236}">
                <a16:creationId xmlns:a16="http://schemas.microsoft.com/office/drawing/2014/main" id="{B5CBD1E7-45DE-8CF4-17EF-62BE192E31BC}"/>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1FBD8F30-A6E9-AA6E-E81A-9172B5CCE4B7}"/>
              </a:ext>
            </a:extLst>
          </p:cNvPr>
          <p:cNvSpPr>
            <a:spLocks noGrp="1"/>
          </p:cNvSpPr>
          <p:nvPr>
            <p:ph type="sldNum" sz="quarter" idx="12"/>
          </p:nvPr>
        </p:nvSpPr>
        <p:spPr/>
        <p:txBody>
          <a:bodyPr/>
          <a:lstStyle/>
          <a:p>
            <a:fld id="{5175C340-ECE6-4DC8-A10E-339A10407A09}" type="slidenum">
              <a:rPr lang="he-IL" smtClean="0"/>
              <a:t>‹#›</a:t>
            </a:fld>
            <a:endParaRPr lang="he-IL"/>
          </a:p>
        </p:txBody>
      </p:sp>
    </p:spTree>
    <p:extLst>
      <p:ext uri="{BB962C8B-B14F-4D97-AF65-F5344CB8AC3E}">
        <p14:creationId xmlns:p14="http://schemas.microsoft.com/office/powerpoint/2010/main" val="483460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8D00467-99E3-F88B-6D5C-B9263DE54A7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498107E7-6925-F884-5FF3-668E5373BC33}"/>
              </a:ext>
            </a:extLst>
          </p:cNvPr>
          <p:cNvSpPr>
            <a:spLocks noGrp="1"/>
          </p:cNvSpPr>
          <p:nvPr>
            <p:ph type="dt" sz="half" idx="10"/>
          </p:nvPr>
        </p:nvSpPr>
        <p:spPr/>
        <p:txBody>
          <a:bodyPr/>
          <a:lstStyle/>
          <a:p>
            <a:fld id="{70F5541E-D40C-4C05-A184-B6C355F1D340}" type="datetimeFigureOut">
              <a:rPr lang="he-IL" smtClean="0"/>
              <a:t>י"ב/אב/תשפ"ה</a:t>
            </a:fld>
            <a:endParaRPr lang="he-IL"/>
          </a:p>
        </p:txBody>
      </p:sp>
      <p:sp>
        <p:nvSpPr>
          <p:cNvPr id="4" name="מציין מיקום של כותרת תחתונה 3">
            <a:extLst>
              <a:ext uri="{FF2B5EF4-FFF2-40B4-BE49-F238E27FC236}">
                <a16:creationId xmlns:a16="http://schemas.microsoft.com/office/drawing/2014/main" id="{65F111D2-BCCC-CAD5-66D6-838A0F93A5C0}"/>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448F794C-6A61-CD02-90DB-721E2D0825E5}"/>
              </a:ext>
            </a:extLst>
          </p:cNvPr>
          <p:cNvSpPr>
            <a:spLocks noGrp="1"/>
          </p:cNvSpPr>
          <p:nvPr>
            <p:ph type="sldNum" sz="quarter" idx="12"/>
          </p:nvPr>
        </p:nvSpPr>
        <p:spPr/>
        <p:txBody>
          <a:bodyPr/>
          <a:lstStyle/>
          <a:p>
            <a:fld id="{5175C340-ECE6-4DC8-A10E-339A10407A09}" type="slidenum">
              <a:rPr lang="he-IL" smtClean="0"/>
              <a:t>‹#›</a:t>
            </a:fld>
            <a:endParaRPr lang="he-IL"/>
          </a:p>
        </p:txBody>
      </p:sp>
    </p:spTree>
    <p:extLst>
      <p:ext uri="{BB962C8B-B14F-4D97-AF65-F5344CB8AC3E}">
        <p14:creationId xmlns:p14="http://schemas.microsoft.com/office/powerpoint/2010/main" val="3900701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C6B7FA56-144B-2F33-AB39-AB3C6B65994A}"/>
              </a:ext>
            </a:extLst>
          </p:cNvPr>
          <p:cNvSpPr>
            <a:spLocks noGrp="1"/>
          </p:cNvSpPr>
          <p:nvPr>
            <p:ph type="dt" sz="half" idx="10"/>
          </p:nvPr>
        </p:nvSpPr>
        <p:spPr/>
        <p:txBody>
          <a:bodyPr/>
          <a:lstStyle/>
          <a:p>
            <a:fld id="{70F5541E-D40C-4C05-A184-B6C355F1D340}" type="datetimeFigureOut">
              <a:rPr lang="he-IL" smtClean="0"/>
              <a:t>י"ב/אב/תשפ"ה</a:t>
            </a:fld>
            <a:endParaRPr lang="he-IL"/>
          </a:p>
        </p:txBody>
      </p:sp>
      <p:sp>
        <p:nvSpPr>
          <p:cNvPr id="3" name="מציין מיקום של כותרת תחתונה 2">
            <a:extLst>
              <a:ext uri="{FF2B5EF4-FFF2-40B4-BE49-F238E27FC236}">
                <a16:creationId xmlns:a16="http://schemas.microsoft.com/office/drawing/2014/main" id="{56395987-A1DE-5FBD-533D-9B67D9B045C5}"/>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44534CA0-9572-1E85-F56F-E52FD4EDB81C}"/>
              </a:ext>
            </a:extLst>
          </p:cNvPr>
          <p:cNvSpPr>
            <a:spLocks noGrp="1"/>
          </p:cNvSpPr>
          <p:nvPr>
            <p:ph type="sldNum" sz="quarter" idx="12"/>
          </p:nvPr>
        </p:nvSpPr>
        <p:spPr/>
        <p:txBody>
          <a:bodyPr/>
          <a:lstStyle/>
          <a:p>
            <a:fld id="{5175C340-ECE6-4DC8-A10E-339A10407A09}" type="slidenum">
              <a:rPr lang="he-IL" smtClean="0"/>
              <a:t>‹#›</a:t>
            </a:fld>
            <a:endParaRPr lang="he-IL"/>
          </a:p>
        </p:txBody>
      </p:sp>
    </p:spTree>
    <p:extLst>
      <p:ext uri="{BB962C8B-B14F-4D97-AF65-F5344CB8AC3E}">
        <p14:creationId xmlns:p14="http://schemas.microsoft.com/office/powerpoint/2010/main" val="279937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71CE0B6-E68E-9390-BE85-9A8CF78B6EC1}"/>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8F58FB9F-D276-4270-16B6-900FB0CFAC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E32E7FB1-3FE8-56E7-BFC6-3D3CC8EBE9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AED93FFF-4B83-192B-A5D1-F01BBB779EAA}"/>
              </a:ext>
            </a:extLst>
          </p:cNvPr>
          <p:cNvSpPr>
            <a:spLocks noGrp="1"/>
          </p:cNvSpPr>
          <p:nvPr>
            <p:ph type="dt" sz="half" idx="10"/>
          </p:nvPr>
        </p:nvSpPr>
        <p:spPr/>
        <p:txBody>
          <a:bodyPr/>
          <a:lstStyle/>
          <a:p>
            <a:fld id="{70F5541E-D40C-4C05-A184-B6C355F1D340}" type="datetimeFigureOut">
              <a:rPr lang="he-IL" smtClean="0"/>
              <a:t>י"ב/אב/תשפ"ה</a:t>
            </a:fld>
            <a:endParaRPr lang="he-IL"/>
          </a:p>
        </p:txBody>
      </p:sp>
      <p:sp>
        <p:nvSpPr>
          <p:cNvPr id="6" name="מציין מיקום של כותרת תחתונה 5">
            <a:extLst>
              <a:ext uri="{FF2B5EF4-FFF2-40B4-BE49-F238E27FC236}">
                <a16:creationId xmlns:a16="http://schemas.microsoft.com/office/drawing/2014/main" id="{13475B9D-8EE0-4036-4F09-BF934227C4F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4F5B7A0B-4E86-4B1D-A1D7-9E2946B9FD8B}"/>
              </a:ext>
            </a:extLst>
          </p:cNvPr>
          <p:cNvSpPr>
            <a:spLocks noGrp="1"/>
          </p:cNvSpPr>
          <p:nvPr>
            <p:ph type="sldNum" sz="quarter" idx="12"/>
          </p:nvPr>
        </p:nvSpPr>
        <p:spPr/>
        <p:txBody>
          <a:bodyPr/>
          <a:lstStyle/>
          <a:p>
            <a:fld id="{5175C340-ECE6-4DC8-A10E-339A10407A09}" type="slidenum">
              <a:rPr lang="he-IL" smtClean="0"/>
              <a:t>‹#›</a:t>
            </a:fld>
            <a:endParaRPr lang="he-IL"/>
          </a:p>
        </p:txBody>
      </p:sp>
    </p:spTree>
    <p:extLst>
      <p:ext uri="{BB962C8B-B14F-4D97-AF65-F5344CB8AC3E}">
        <p14:creationId xmlns:p14="http://schemas.microsoft.com/office/powerpoint/2010/main" val="620794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E53F48B-A267-B556-1EB0-0C827055715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301CAC44-24E8-AF33-459D-84380BFA12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1BF415B1-9387-F4A3-251A-23B8191AD9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CE64D900-30AF-2A7F-5A05-46D97406DF08}"/>
              </a:ext>
            </a:extLst>
          </p:cNvPr>
          <p:cNvSpPr>
            <a:spLocks noGrp="1"/>
          </p:cNvSpPr>
          <p:nvPr>
            <p:ph type="dt" sz="half" idx="10"/>
          </p:nvPr>
        </p:nvSpPr>
        <p:spPr/>
        <p:txBody>
          <a:bodyPr/>
          <a:lstStyle/>
          <a:p>
            <a:fld id="{70F5541E-D40C-4C05-A184-B6C355F1D340}" type="datetimeFigureOut">
              <a:rPr lang="he-IL" smtClean="0"/>
              <a:t>י"ב/אב/תשפ"ה</a:t>
            </a:fld>
            <a:endParaRPr lang="he-IL"/>
          </a:p>
        </p:txBody>
      </p:sp>
      <p:sp>
        <p:nvSpPr>
          <p:cNvPr id="6" name="מציין מיקום של כותרת תחתונה 5">
            <a:extLst>
              <a:ext uri="{FF2B5EF4-FFF2-40B4-BE49-F238E27FC236}">
                <a16:creationId xmlns:a16="http://schemas.microsoft.com/office/drawing/2014/main" id="{D3AAD814-BE0D-9C19-6E33-57E801C5F69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50D5A866-98A1-4E08-3637-EFCE7E261238}"/>
              </a:ext>
            </a:extLst>
          </p:cNvPr>
          <p:cNvSpPr>
            <a:spLocks noGrp="1"/>
          </p:cNvSpPr>
          <p:nvPr>
            <p:ph type="sldNum" sz="quarter" idx="12"/>
          </p:nvPr>
        </p:nvSpPr>
        <p:spPr/>
        <p:txBody>
          <a:bodyPr/>
          <a:lstStyle/>
          <a:p>
            <a:fld id="{5175C340-ECE6-4DC8-A10E-339A10407A09}" type="slidenum">
              <a:rPr lang="he-IL" smtClean="0"/>
              <a:t>‹#›</a:t>
            </a:fld>
            <a:endParaRPr lang="he-IL"/>
          </a:p>
        </p:txBody>
      </p:sp>
    </p:spTree>
    <p:extLst>
      <p:ext uri="{BB962C8B-B14F-4D97-AF65-F5344CB8AC3E}">
        <p14:creationId xmlns:p14="http://schemas.microsoft.com/office/powerpoint/2010/main" val="2245699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0E0"/>
        </a:solidFill>
        <a:effectLst/>
      </p:bgPr>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699F0B90-8219-98E0-13AC-70D6D14D2396}"/>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23B86F1-0993-E718-49A6-34EAA090CE45}"/>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9917F39E-0CBF-09E1-A9E1-432CC1970B45}"/>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82000"/>
                  </a:schemeClr>
                </a:solidFill>
              </a:defRPr>
            </a:lvl1pPr>
          </a:lstStyle>
          <a:p>
            <a:fld id="{70F5541E-D40C-4C05-A184-B6C355F1D340}" type="datetimeFigureOut">
              <a:rPr lang="he-IL" smtClean="0"/>
              <a:t>י"ב/אב/תשפ"ה</a:t>
            </a:fld>
            <a:endParaRPr lang="he-IL"/>
          </a:p>
        </p:txBody>
      </p:sp>
      <p:sp>
        <p:nvSpPr>
          <p:cNvPr id="5" name="מציין מיקום של כותרת תחתונה 4">
            <a:extLst>
              <a:ext uri="{FF2B5EF4-FFF2-40B4-BE49-F238E27FC236}">
                <a16:creationId xmlns:a16="http://schemas.microsoft.com/office/drawing/2014/main" id="{AC2DD22A-13BC-2AA9-0234-3014C50F2D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82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021481E6-6802-2287-F20A-82856B917A71}"/>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82000"/>
                  </a:schemeClr>
                </a:solidFill>
              </a:defRPr>
            </a:lvl1pPr>
          </a:lstStyle>
          <a:p>
            <a:fld id="{5175C340-ECE6-4DC8-A10E-339A10407A09}" type="slidenum">
              <a:rPr lang="he-IL" smtClean="0"/>
              <a:t>‹#›</a:t>
            </a:fld>
            <a:endParaRPr lang="he-IL"/>
          </a:p>
        </p:txBody>
      </p:sp>
    </p:spTree>
    <p:extLst>
      <p:ext uri="{BB962C8B-B14F-4D97-AF65-F5344CB8AC3E}">
        <p14:creationId xmlns:p14="http://schemas.microsoft.com/office/powerpoint/2010/main" val="2090780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meyda.education.gov.il/files/PreSchool/horim/Shelon_Zror_Ezot_Gil_Rach.ppt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s://shefi.education.gov.il/publication/year-dates/before-school-start/#p_b449a0fd-4ebb-477c-a5df-b2208966d5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pjisrael.org/" TargetMode="External"/><Relationship Id="rId5" Type="http://schemas.openxmlformats.org/officeDocument/2006/relationships/hyperlink" Target="https://meyda.education.gov.il/files/Shefi/New_Year_Tashpav/Kdam_Yesodi/Games.pdf" TargetMode="Externa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גרפיקה 13">
            <a:extLst>
              <a:ext uri="{FF2B5EF4-FFF2-40B4-BE49-F238E27FC236}">
                <a16:creationId xmlns:a16="http://schemas.microsoft.com/office/drawing/2014/main" id="{8AD5611A-3E36-0658-E8D2-EFB8EE6106F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81183" y="-51398"/>
            <a:ext cx="10227859" cy="7557969"/>
          </a:xfrm>
          <a:prstGeom prst="rect">
            <a:avLst/>
          </a:prstGeom>
        </p:spPr>
      </p:pic>
      <p:sp>
        <p:nvSpPr>
          <p:cNvPr id="2" name="מלבן: פינות מעוגלות 1">
            <a:extLst>
              <a:ext uri="{FF2B5EF4-FFF2-40B4-BE49-F238E27FC236}">
                <a16:creationId xmlns:a16="http://schemas.microsoft.com/office/drawing/2014/main" id="{47B32F5A-FC7F-CC87-8C8E-2512089C50C3}"/>
              </a:ext>
            </a:extLst>
          </p:cNvPr>
          <p:cNvSpPr/>
          <p:nvPr/>
        </p:nvSpPr>
        <p:spPr>
          <a:xfrm>
            <a:off x="266468" y="2729552"/>
            <a:ext cx="6982283" cy="1108798"/>
          </a:xfrm>
          <a:prstGeom prst="roundRect">
            <a:avLst/>
          </a:prstGeom>
          <a:solidFill>
            <a:srgbClr val="F9C459"/>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solidFill>
                <a:schemeClr val="bg1"/>
              </a:solidFill>
            </a:endParaRPr>
          </a:p>
        </p:txBody>
      </p:sp>
      <p:sp>
        <p:nvSpPr>
          <p:cNvPr id="9" name="תיבת טקסט 8">
            <a:extLst>
              <a:ext uri="{FF2B5EF4-FFF2-40B4-BE49-F238E27FC236}">
                <a16:creationId xmlns:a16="http://schemas.microsoft.com/office/drawing/2014/main" id="{04EFD62D-12D6-14FD-FBD7-2438DF9AD5C3}"/>
              </a:ext>
            </a:extLst>
          </p:cNvPr>
          <p:cNvSpPr txBox="1"/>
          <p:nvPr/>
        </p:nvSpPr>
        <p:spPr>
          <a:xfrm>
            <a:off x="8028734" y="1878978"/>
            <a:ext cx="2598712" cy="1421928"/>
          </a:xfrm>
          <a:prstGeom prst="rect">
            <a:avLst/>
          </a:prstGeom>
          <a:noFill/>
        </p:spPr>
        <p:txBody>
          <a:bodyPr wrap="square">
            <a:spAutoFit/>
          </a:bodyPr>
          <a:lstStyle/>
          <a:p>
            <a:pPr algn="ctr" rtl="1" eaLnBrk="1" hangingPunct="1">
              <a:lnSpc>
                <a:spcPct val="80000"/>
              </a:lnSpc>
            </a:pPr>
            <a:r>
              <a:rPr lang="he-IL" altLang="he-IL" sz="3600" b="1" dirty="0">
                <a:solidFill>
                  <a:schemeClr val="bg1"/>
                </a:solidFill>
                <a:latin typeface="OhYaelLeibushor 1.0" pitchFamily="50" charset="-79"/>
                <a:ea typeface="Times New Roman" panose="02020603050405020304" pitchFamily="18" charset="0"/>
                <a:cs typeface="OhYaelLeibushor 1.0" pitchFamily="50" charset="-79"/>
              </a:rPr>
              <a:t>מתכוננות למפגש עם ילדי הגן </a:t>
            </a:r>
            <a:endParaRPr lang="en-US" altLang="he-IL" sz="3600" b="1" dirty="0">
              <a:solidFill>
                <a:schemeClr val="bg1"/>
              </a:solidFill>
              <a:latin typeface="OhYaelLeibushor 1.0" pitchFamily="50" charset="-79"/>
              <a:ea typeface="Times New Roman" panose="02020603050405020304" pitchFamily="18" charset="0"/>
              <a:cs typeface="OhYaelLeibushor 1.0" pitchFamily="50" charset="-79"/>
            </a:endParaRPr>
          </a:p>
        </p:txBody>
      </p:sp>
      <p:sp>
        <p:nvSpPr>
          <p:cNvPr id="10" name="תיבת טקסט 10">
            <a:extLst>
              <a:ext uri="{FF2B5EF4-FFF2-40B4-BE49-F238E27FC236}">
                <a16:creationId xmlns:a16="http://schemas.microsoft.com/office/drawing/2014/main" id="{C827E633-54B3-FA00-6C53-BA624A4A4ED5}"/>
              </a:ext>
            </a:extLst>
          </p:cNvPr>
          <p:cNvSpPr txBox="1">
            <a:spLocks noChangeArrowheads="1"/>
          </p:cNvSpPr>
          <p:nvPr/>
        </p:nvSpPr>
        <p:spPr bwMode="auto">
          <a:xfrm>
            <a:off x="309690" y="571477"/>
            <a:ext cx="6982283" cy="5424947"/>
          </a:xfrm>
          <a:prstGeom prst="rect">
            <a:avLst/>
          </a:prstGeom>
          <a:no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defTabSz="457200" rtl="0" eaLnBrk="0" fontAlgn="base" hangingPunct="0">
              <a:spcBef>
                <a:spcPct val="0"/>
              </a:spcBef>
              <a:spcAft>
                <a:spcPct val="0"/>
              </a:spcAft>
              <a:defRPr>
                <a:solidFill>
                  <a:schemeClr val="tx1"/>
                </a:solidFill>
                <a:latin typeface="Calibri" panose="020F0502020204030204" pitchFamily="34" charset="0"/>
              </a:defRPr>
            </a:lvl6pPr>
            <a:lvl7pPr marL="2971800" indent="-228600" algn="l" defTabSz="457200" rtl="0" eaLnBrk="0" fontAlgn="base" hangingPunct="0">
              <a:spcBef>
                <a:spcPct val="0"/>
              </a:spcBef>
              <a:spcAft>
                <a:spcPct val="0"/>
              </a:spcAft>
              <a:defRPr>
                <a:solidFill>
                  <a:schemeClr val="tx1"/>
                </a:solidFill>
                <a:latin typeface="Calibri" panose="020F0502020204030204" pitchFamily="34" charset="0"/>
              </a:defRPr>
            </a:lvl7pPr>
            <a:lvl8pPr marL="3429000" indent="-228600" algn="l" defTabSz="457200" rtl="0" eaLnBrk="0" fontAlgn="base" hangingPunct="0">
              <a:spcBef>
                <a:spcPct val="0"/>
              </a:spcBef>
              <a:spcAft>
                <a:spcPct val="0"/>
              </a:spcAft>
              <a:defRPr>
                <a:solidFill>
                  <a:schemeClr val="tx1"/>
                </a:solidFill>
                <a:latin typeface="Calibri" panose="020F0502020204030204" pitchFamily="34" charset="0"/>
              </a:defRPr>
            </a:lvl8pPr>
            <a:lvl9pPr marL="3886200" indent="-228600" algn="l" defTabSz="457200" rtl="0" eaLnBrk="0" fontAlgn="base" hangingPunct="0">
              <a:spcBef>
                <a:spcPct val="0"/>
              </a:spcBef>
              <a:spcAft>
                <a:spcPct val="0"/>
              </a:spcAft>
              <a:defRPr>
                <a:solidFill>
                  <a:schemeClr val="tx1"/>
                </a:solidFill>
                <a:latin typeface="Calibri" panose="020F0502020204030204" pitchFamily="34" charset="0"/>
              </a:defRPr>
            </a:lvl9pPr>
          </a:lstStyle>
          <a:p>
            <a:pPr algn="just" rtl="1" eaLnBrk="1" hangingPunct="1">
              <a:lnSpc>
                <a:spcPct val="107000"/>
              </a:lnSpc>
              <a:spcAft>
                <a:spcPts val="800"/>
              </a:spcAft>
              <a:defRPr/>
            </a:pPr>
            <a:r>
              <a:rPr lang="he-IL" altLang="he-IL" b="1" dirty="0">
                <a:latin typeface="Heebo" pitchFamily="2" charset="-79"/>
                <a:ea typeface="Calibri" panose="020F0502020204030204" pitchFamily="34" charset="0"/>
                <a:cs typeface="Heebo" pitchFamily="2" charset="-79"/>
              </a:rPr>
              <a:t>מנהלות גן יקרות, </a:t>
            </a:r>
            <a:endParaRPr lang="en-US" altLang="he-IL" dirty="0">
              <a:latin typeface="Heebo" pitchFamily="2" charset="-79"/>
              <a:ea typeface="Calibri" panose="020F0502020204030204" pitchFamily="34" charset="0"/>
              <a:cs typeface="Heebo" pitchFamily="2" charset="-79"/>
            </a:endParaRPr>
          </a:p>
          <a:p>
            <a:pPr algn="just">
              <a:lnSpc>
                <a:spcPct val="107000"/>
              </a:lnSpc>
              <a:spcAft>
                <a:spcPts val="800"/>
              </a:spcAft>
              <a:defRPr/>
            </a:pPr>
            <a:r>
              <a:rPr lang="he-IL" sz="1300" dirty="0">
                <a:latin typeface="Heebo" pitchFamily="2" charset="-79"/>
                <a:cs typeface="Heebo" pitchFamily="2" charset="-79"/>
              </a:rPr>
              <a:t>פתיחת שנת הלימודים מזמנת התרגשות לצד חששות טבעיים. תהליך ההסתגלות הוא חלק טבעי משלב זה של שנת הלימודים, ויש לשים לב ולגלות רגישות לצורכי הילדים ולשונות ביניהם. כבר בימים הראשונים של פתיחת שנת הלימודים למפגש עמכן ולנוכחותכן משמעות רבה עבור הילדים, והם נושאים את עיניהם אליכן. קשר אישי וחם ביניכן לבין הילדים יאפשר להם תהליך הסתגלות מיטיב וקל יותר.</a:t>
            </a:r>
          </a:p>
          <a:p>
            <a:pPr algn="just">
              <a:lnSpc>
                <a:spcPct val="107000"/>
              </a:lnSpc>
              <a:spcAft>
                <a:spcPts val="800"/>
              </a:spcAft>
              <a:defRPr/>
            </a:pPr>
            <a:r>
              <a:rPr lang="he-IL" sz="1300" dirty="0">
                <a:latin typeface="Heebo" pitchFamily="2" charset="-79"/>
                <a:cs typeface="Heebo" pitchFamily="2" charset="-79"/>
              </a:rPr>
              <a:t>שנת לימודים זו נפתחת גם היא בצל האירועים </a:t>
            </a:r>
            <a:r>
              <a:rPr lang="he-IL" sz="1300" dirty="0" err="1">
                <a:latin typeface="Heebo" pitchFamily="2" charset="-79"/>
                <a:cs typeface="Heebo" pitchFamily="2" charset="-79"/>
              </a:rPr>
              <a:t>הבטחוניים</a:t>
            </a:r>
            <a:r>
              <a:rPr lang="he-IL" sz="1300" dirty="0">
                <a:latin typeface="Heebo" pitchFamily="2" charset="-79"/>
                <a:cs typeface="Heebo" pitchFamily="2" charset="-79"/>
              </a:rPr>
              <a:t> המלווים אותנו בשנתיים האחרונות וליבנו עם המשפחות שמתמודדות עם מצבי חיים מורכבים. </a:t>
            </a:r>
            <a:r>
              <a:rPr lang="he-IL" sz="1300" b="1" dirty="0">
                <a:latin typeface="Heebo" pitchFamily="2" charset="-79"/>
                <a:cs typeface="Heebo" pitchFamily="2" charset="-79"/>
              </a:rPr>
              <a:t>במסגרת ההיערכות לפתיחת השנה ותכנון הימים הראשונים חשוב לבדוק מבעוד מועד מי הם הילדים והמשפחות בגן ולמה הם יזדקקו השנה מאתנו ומשאר הצוות:</a:t>
            </a:r>
            <a:endParaRPr lang="he-IL" sz="1300" dirty="0">
              <a:latin typeface="Heebo" pitchFamily="2" charset="-79"/>
              <a:cs typeface="Heebo" pitchFamily="2" charset="-79"/>
            </a:endParaRPr>
          </a:p>
          <a:p>
            <a:pPr marL="171450" indent="-171450" algn="just" rtl="1">
              <a:buFont typeface="Arial" panose="020B0604020202020204" pitchFamily="34" charset="0"/>
              <a:buChar char="–"/>
              <a:defRPr/>
            </a:pPr>
            <a:r>
              <a:rPr lang="he-IL" sz="1300" dirty="0">
                <a:latin typeface="Heebo" pitchFamily="2" charset="-79"/>
                <a:cs typeface="Heebo" pitchFamily="2" charset="-79"/>
              </a:rPr>
              <a:t>מיהם הילדים אשר לומדים בגן?</a:t>
            </a:r>
          </a:p>
          <a:p>
            <a:pPr marL="171450" indent="-171450" algn="just" rtl="1">
              <a:buFont typeface="Arial" panose="020B0604020202020204" pitchFamily="34" charset="0"/>
              <a:buChar char="–"/>
              <a:defRPr/>
            </a:pPr>
            <a:r>
              <a:rPr lang="he-IL" sz="1300" dirty="0">
                <a:latin typeface="Heebo" pitchFamily="2" charset="-79"/>
                <a:cs typeface="Heebo" pitchFamily="2" charset="-79"/>
              </a:rPr>
              <a:t>אילו משפחות נמצאות במעגלי הפגיעות השונים (משפחות שפונו מביתן, משפחות שחוו אובדן, משפחות חטופים, בן משפחה מגויס, בן משפחה פצוע) </a:t>
            </a:r>
          </a:p>
          <a:p>
            <a:pPr marL="171450" indent="-171450" algn="just" rtl="1">
              <a:buFont typeface="Arial" panose="020B0604020202020204" pitchFamily="34" charset="0"/>
              <a:buChar char="–"/>
              <a:defRPr/>
            </a:pPr>
            <a:r>
              <a:rPr lang="he-IL" sz="1300" dirty="0">
                <a:latin typeface="Heebo" pitchFamily="2" charset="-79"/>
                <a:cs typeface="Heebo" pitchFamily="2" charset="-79"/>
              </a:rPr>
              <a:t>אילו משפחות נמצאות במעגלי פגיעה נוספים? (משבר משפחתי, משפחות בסיכון, בן משפחה חולה)</a:t>
            </a:r>
          </a:p>
          <a:p>
            <a:pPr marL="171450" indent="-171450" algn="just" rtl="1">
              <a:buFont typeface="Arial" panose="020B0604020202020204" pitchFamily="34" charset="0"/>
              <a:buChar char="–"/>
              <a:defRPr/>
            </a:pPr>
            <a:endParaRPr lang="he-IL" sz="1300" dirty="0">
              <a:latin typeface="Heebo" pitchFamily="2" charset="-79"/>
              <a:cs typeface="Heebo" pitchFamily="2" charset="-79"/>
            </a:endParaRPr>
          </a:p>
          <a:p>
            <a:pPr marL="171450" indent="-171450" algn="just" rtl="1">
              <a:buFont typeface="Arial" panose="020B0604020202020204" pitchFamily="34" charset="0"/>
              <a:buChar char="–"/>
              <a:defRPr/>
            </a:pPr>
            <a:r>
              <a:rPr lang="he-IL" sz="1300" dirty="0">
                <a:latin typeface="Heebo" pitchFamily="2" charset="-79"/>
                <a:cs typeface="Heebo" pitchFamily="2" charset="-79"/>
              </a:rPr>
              <a:t>מצורף קישור לשאלון </a:t>
            </a:r>
            <a:r>
              <a:rPr lang="he-IL" sz="1300" dirty="0">
                <a:solidFill>
                  <a:srgbClr val="0070C0"/>
                </a:solidFill>
                <a:latin typeface="Heebo" pitchFamily="2" charset="-79"/>
                <a:cs typeface="Heebo" pitchFamily="2" charset="-79"/>
                <a:hlinkClick r:id="rId4"/>
              </a:rPr>
              <a:t>נעים להכיר</a:t>
            </a:r>
            <a:endParaRPr lang="en-US" altLang="he-IL" sz="1300" dirty="0">
              <a:latin typeface="Heebo" pitchFamily="2" charset="-79"/>
              <a:ea typeface="Calibri" panose="020F0502020204030204" pitchFamily="34" charset="0"/>
              <a:cs typeface="Heebo" pitchFamily="2" charset="-79"/>
            </a:endParaRPr>
          </a:p>
          <a:p>
            <a:pPr algn="just" rtl="1" eaLnBrk="1" hangingPunct="1">
              <a:defRPr/>
            </a:pPr>
            <a:r>
              <a:rPr lang="he-IL" altLang="he-IL" sz="1300" dirty="0">
                <a:latin typeface="Heebo" pitchFamily="2" charset="-79"/>
                <a:ea typeface="Calibri" panose="020F0502020204030204" pitchFamily="34" charset="0"/>
                <a:cs typeface="Heebo" pitchFamily="2" charset="-79"/>
              </a:rPr>
              <a:t>יש לשים לב לאותם ילדים שמשפחותיהם או הם עצמם מתמודדים עם קושי או משבר, להעניק להם מענה מיוחד ולעמוד עמם בקשר מתמשך של תמיכה רגשית-אישית לצד מענה חינוכי. </a:t>
            </a:r>
          </a:p>
          <a:p>
            <a:pPr algn="just" rtl="1" eaLnBrk="1" hangingPunct="1">
              <a:defRPr/>
            </a:pPr>
            <a:r>
              <a:rPr lang="he-IL" altLang="he-IL" sz="1300" dirty="0">
                <a:latin typeface="Heebo" pitchFamily="2" charset="-79"/>
                <a:ea typeface="Calibri" panose="020F0502020204030204" pitchFamily="34" charset="0"/>
                <a:cs typeface="Heebo" pitchFamily="2" charset="-79"/>
              </a:rPr>
              <a:t> </a:t>
            </a:r>
            <a:endParaRPr lang="en-US" altLang="he-IL" sz="1300" dirty="0">
              <a:latin typeface="Heebo" pitchFamily="2" charset="-79"/>
              <a:ea typeface="Calibri" panose="020F0502020204030204" pitchFamily="34" charset="0"/>
              <a:cs typeface="Heebo" pitchFamily="2" charset="-79"/>
            </a:endParaRPr>
          </a:p>
          <a:p>
            <a:pPr algn="just" rtl="1" eaLnBrk="1" hangingPunct="1">
              <a:defRPr/>
            </a:pPr>
            <a:r>
              <a:rPr lang="he-IL" altLang="he-IL" sz="1300" dirty="0">
                <a:latin typeface="Heebo" pitchFamily="2" charset="-79"/>
                <a:ea typeface="Calibri" panose="020F0502020204030204" pitchFamily="34" charset="0"/>
                <a:cs typeface="Heebo" pitchFamily="2" charset="-79"/>
              </a:rPr>
              <a:t>בימים הראשונים חשוב לתת מקום למנעד הרגשות ואף לדבר על כך הילדים,  לגלות סבלנות לקצב ההסתגלות האישי (שלהם ושלכן). סבלנות ורגישות יסייעו לכן לשמור על עצמכן, על ילדי הגן ולבסס שגרה. </a:t>
            </a:r>
            <a:endParaRPr lang="en-US" altLang="he-IL" sz="1300" dirty="0">
              <a:latin typeface="Heebo" pitchFamily="2" charset="-79"/>
              <a:ea typeface="Calibri" panose="020F0502020204030204" pitchFamily="34" charset="0"/>
              <a:cs typeface="Heebo" pitchFamily="2" charset="-79"/>
            </a:endParaRPr>
          </a:p>
          <a:p>
            <a:pPr algn="just" rtl="1" eaLnBrk="1" hangingPunct="1">
              <a:defRPr/>
            </a:pPr>
            <a:r>
              <a:rPr lang="he-IL" altLang="he-IL" sz="1300" dirty="0">
                <a:latin typeface="Heebo" pitchFamily="2" charset="-79"/>
                <a:ea typeface="Calibri" panose="020F0502020204030204" pitchFamily="34" charset="0"/>
                <a:cs typeface="Heebo" pitchFamily="2" charset="-79"/>
              </a:rPr>
              <a:t> </a:t>
            </a:r>
            <a:r>
              <a:rPr lang="he-IL" altLang="he-IL" sz="1300" b="1" dirty="0">
                <a:latin typeface="Heebo" pitchFamily="2" charset="-79"/>
                <a:ea typeface="Calibri" panose="020F0502020204030204" pitchFamily="34" charset="0"/>
                <a:cs typeface="Heebo" pitchFamily="2" charset="-79"/>
              </a:rPr>
              <a:t> </a:t>
            </a:r>
            <a:endParaRPr lang="en-US" altLang="he-IL" sz="1300" dirty="0">
              <a:latin typeface="Heebo" pitchFamily="2" charset="-79"/>
              <a:ea typeface="Calibri" panose="020F0502020204030204" pitchFamily="34" charset="0"/>
              <a:cs typeface="Heebo" pitchFamily="2" charset="-79"/>
            </a:endParaRPr>
          </a:p>
          <a:p>
            <a:pPr algn="just" rtl="1" eaLnBrk="1" hangingPunct="1">
              <a:defRPr/>
            </a:pPr>
            <a:r>
              <a:rPr lang="he-IL" altLang="he-IL" sz="1300" dirty="0">
                <a:latin typeface="Heebo" pitchFamily="2" charset="-79"/>
                <a:ea typeface="Calibri" panose="020F0502020204030204" pitchFamily="34" charset="0"/>
                <a:cs typeface="Heebo" pitchFamily="2" charset="-79"/>
              </a:rPr>
              <a:t>המערך התומך של הגן עומד לצדכן בכל התלבטות ושאלה.</a:t>
            </a:r>
            <a:endParaRPr lang="en-US" altLang="he-IL" sz="1300" dirty="0">
              <a:latin typeface="Heebo" pitchFamily="2" charset="-79"/>
              <a:ea typeface="Calibri" panose="020F0502020204030204" pitchFamily="34" charset="0"/>
              <a:cs typeface="Heebo" pitchFamily="2" charset="-79"/>
            </a:endParaRPr>
          </a:p>
          <a:p>
            <a:pPr algn="just" rtl="1" eaLnBrk="1" hangingPunct="1">
              <a:defRPr/>
            </a:pPr>
            <a:r>
              <a:rPr lang="he-IL" altLang="he-IL" sz="1400" b="1" dirty="0">
                <a:latin typeface="Heebo" pitchFamily="2" charset="-79"/>
                <a:ea typeface="Calibri" panose="020F0502020204030204" pitchFamily="34" charset="0"/>
                <a:cs typeface="Heebo" pitchFamily="2" charset="-79"/>
              </a:rPr>
              <a:t> </a:t>
            </a:r>
            <a:endParaRPr lang="en-US" altLang="he-IL" sz="1600" dirty="0">
              <a:latin typeface="Heebo" pitchFamily="2" charset="-79"/>
              <a:ea typeface="Calibri" panose="020F0502020204030204" pitchFamily="34" charset="0"/>
              <a:cs typeface="Heebo" pitchFamily="2" charset="-79"/>
            </a:endParaRPr>
          </a:p>
        </p:txBody>
      </p:sp>
      <p:sp>
        <p:nvSpPr>
          <p:cNvPr id="16" name="תיבת טקסט 15">
            <a:extLst>
              <a:ext uri="{FF2B5EF4-FFF2-40B4-BE49-F238E27FC236}">
                <a16:creationId xmlns:a16="http://schemas.microsoft.com/office/drawing/2014/main" id="{1C389F90-EDF9-076D-DE3B-3AB7B35D11EF}"/>
              </a:ext>
            </a:extLst>
          </p:cNvPr>
          <p:cNvSpPr txBox="1"/>
          <p:nvPr/>
        </p:nvSpPr>
        <p:spPr>
          <a:xfrm>
            <a:off x="-3483429" y="6135199"/>
            <a:ext cx="8752114" cy="400110"/>
          </a:xfrm>
          <a:prstGeom prst="rect">
            <a:avLst/>
          </a:prstGeom>
          <a:noFill/>
        </p:spPr>
        <p:txBody>
          <a:bodyPr wrap="square">
            <a:spAutoFit/>
          </a:bodyPr>
          <a:lstStyle/>
          <a:p>
            <a:pPr algn="just" eaLnBrk="1" hangingPunct="1">
              <a:defRPr/>
            </a:pPr>
            <a:r>
              <a:rPr lang="he-IL" altLang="he-IL" sz="2000" b="1" dirty="0">
                <a:solidFill>
                  <a:srgbClr val="00908F"/>
                </a:solidFill>
                <a:latin typeface="Heebo" pitchFamily="2" charset="-79"/>
                <a:ea typeface="Calibri" panose="020F0502020204030204" pitchFamily="34" charset="0"/>
                <a:cs typeface="Heebo" pitchFamily="2" charset="-79"/>
              </a:rPr>
              <a:t>בברכת הצלחה ובתפילה לשנה בטוחה ורגועה </a:t>
            </a:r>
            <a:endParaRPr lang="he-IL" altLang="he-IL" sz="2000" dirty="0">
              <a:solidFill>
                <a:srgbClr val="00908F"/>
              </a:solidFill>
              <a:latin typeface="Heebo" pitchFamily="2" charset="-79"/>
              <a:cs typeface="Heebo" pitchFamily="2" charset="-79"/>
            </a:endParaRPr>
          </a:p>
        </p:txBody>
      </p:sp>
      <p:pic>
        <p:nvPicPr>
          <p:cNvPr id="8" name="Picture 2">
            <a:extLst>
              <a:ext uri="{FF2B5EF4-FFF2-40B4-BE49-F238E27FC236}">
                <a16:creationId xmlns:a16="http://schemas.microsoft.com/office/drawing/2014/main" id="{1922BD6A-424A-CB86-9907-15A22419B6F6}"/>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2100" b="14952"/>
          <a:stretch/>
        </p:blipFill>
        <p:spPr bwMode="auto">
          <a:xfrm>
            <a:off x="11393823" y="1111620"/>
            <a:ext cx="476943" cy="621644"/>
          </a:xfrm>
          <a:prstGeom prst="rect">
            <a:avLst/>
          </a:prstGeom>
          <a:noFill/>
          <a:extLst>
            <a:ext uri="{909E8E84-426E-40DD-AFC4-6F175D3DCCD1}">
              <a14:hiddenFill xmlns:a14="http://schemas.microsoft.com/office/drawing/2010/main">
                <a:solidFill>
                  <a:srgbClr val="FFFFFF"/>
                </a:solidFill>
              </a14:hiddenFill>
            </a:ext>
          </a:extLst>
        </p:spPr>
      </p:pic>
      <p:sp>
        <p:nvSpPr>
          <p:cNvPr id="13" name="תיבת טקסט 12">
            <a:extLst>
              <a:ext uri="{FF2B5EF4-FFF2-40B4-BE49-F238E27FC236}">
                <a16:creationId xmlns:a16="http://schemas.microsoft.com/office/drawing/2014/main" id="{17CE462D-6A16-F03B-969A-D8797E93E24F}"/>
              </a:ext>
            </a:extLst>
          </p:cNvPr>
          <p:cNvSpPr txBox="1"/>
          <p:nvPr/>
        </p:nvSpPr>
        <p:spPr>
          <a:xfrm>
            <a:off x="11098527" y="1708195"/>
            <a:ext cx="892648" cy="316690"/>
          </a:xfrm>
          <a:prstGeom prst="rect">
            <a:avLst/>
          </a:prstGeom>
          <a:noFill/>
        </p:spPr>
        <p:txBody>
          <a:bodyPr wrap="square">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r">
              <a:lnSpc>
                <a:spcPct val="80000"/>
              </a:lnSpc>
            </a:pPr>
            <a:r>
              <a:rPr lang="he-IL" sz="900" dirty="0">
                <a:solidFill>
                  <a:schemeClr val="tx2">
                    <a:lumMod val="75000"/>
                    <a:lumOff val="25000"/>
                  </a:schemeClr>
                </a:solidFill>
                <a:latin typeface="Calibri" panose="020F0502020204030204" pitchFamily="34" charset="0"/>
                <a:ea typeface="Calibri" panose="020F0502020204030204" pitchFamily="34" charset="0"/>
                <a:cs typeface="Calibri" panose="020F0502020204030204" pitchFamily="34" charset="0"/>
              </a:rPr>
              <a:t>משרד החינוך</a:t>
            </a:r>
          </a:p>
          <a:p>
            <a:pPr algn="r">
              <a:lnSpc>
                <a:spcPct val="80000"/>
              </a:lnSpc>
            </a:pPr>
            <a:r>
              <a:rPr lang="he-IL" sz="900" dirty="0">
                <a:solidFill>
                  <a:schemeClr val="tx2">
                    <a:lumMod val="75000"/>
                    <a:lumOff val="25000"/>
                  </a:schemeClr>
                </a:solidFill>
                <a:latin typeface="Calibri" panose="020F0502020204030204" pitchFamily="34" charset="0"/>
                <a:ea typeface="Calibri" panose="020F0502020204030204" pitchFamily="34" charset="0"/>
                <a:cs typeface="Calibri" panose="020F0502020204030204" pitchFamily="34" charset="0"/>
              </a:rPr>
              <a:t>מנהל פדגוגי</a:t>
            </a:r>
          </a:p>
        </p:txBody>
      </p:sp>
      <p:sp>
        <p:nvSpPr>
          <p:cNvPr id="15" name="תיבת טקסט 9">
            <a:extLst>
              <a:ext uri="{FF2B5EF4-FFF2-40B4-BE49-F238E27FC236}">
                <a16:creationId xmlns:a16="http://schemas.microsoft.com/office/drawing/2014/main" id="{E29C8FCA-8B12-14E0-37C2-7D18F6D72DEE}"/>
              </a:ext>
            </a:extLst>
          </p:cNvPr>
          <p:cNvSpPr txBox="1"/>
          <p:nvPr/>
        </p:nvSpPr>
        <p:spPr>
          <a:xfrm>
            <a:off x="10888252" y="2021013"/>
            <a:ext cx="892649" cy="427489"/>
          </a:xfrm>
          <a:prstGeom prst="rect">
            <a:avLst/>
          </a:prstGeom>
          <a:noFill/>
        </p:spPr>
        <p:txBody>
          <a:bodyPr wrap="square">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80000"/>
              </a:lnSpc>
              <a:spcBef>
                <a:spcPts val="0"/>
              </a:spcBef>
              <a:spcAft>
                <a:spcPts val="0"/>
              </a:spcAft>
              <a:buClrTx/>
              <a:buSzTx/>
              <a:buFontTx/>
              <a:buNone/>
              <a:tabLst/>
              <a:defRPr/>
            </a:pPr>
            <a:r>
              <a:rPr kumimoji="0" lang="he-IL" sz="900" b="1" i="0" u="none" strike="noStrike" kern="1200" cap="none" spc="0" normalizeH="0" baseline="0" noProof="0" dirty="0">
                <a:ln>
                  <a:noFill/>
                </a:ln>
                <a:solidFill>
                  <a:srgbClr val="0E2841">
                    <a:lumMod val="75000"/>
                    <a:lumOff val="25000"/>
                  </a:srgbClr>
                </a:solidFill>
                <a:effectLst/>
                <a:uLnTx/>
                <a:uFillTx/>
                <a:latin typeface="Calibri" panose="020F0502020204030204" pitchFamily="34" charset="0"/>
                <a:ea typeface="Calibri" panose="020F0502020204030204" pitchFamily="34" charset="0"/>
                <a:cs typeface="Calibri" panose="020F0502020204030204" pitchFamily="34" charset="0"/>
              </a:rPr>
              <a:t>אגף בכיר – שירות פסיכולוגי ייעוצי</a:t>
            </a:r>
          </a:p>
        </p:txBody>
      </p:sp>
      <p:sp>
        <p:nvSpPr>
          <p:cNvPr id="17" name="תיבת טקסט 10">
            <a:extLst>
              <a:ext uri="{FF2B5EF4-FFF2-40B4-BE49-F238E27FC236}">
                <a16:creationId xmlns:a16="http://schemas.microsoft.com/office/drawing/2014/main" id="{933C7D5F-0559-C7DF-9FC4-3C41F13A8E11}"/>
              </a:ext>
            </a:extLst>
          </p:cNvPr>
          <p:cNvSpPr txBox="1"/>
          <p:nvPr/>
        </p:nvSpPr>
        <p:spPr>
          <a:xfrm>
            <a:off x="11700666" y="2008402"/>
            <a:ext cx="588494" cy="427489"/>
          </a:xfrm>
          <a:prstGeom prst="rect">
            <a:avLst/>
          </a:prstGeom>
          <a:noFill/>
        </p:spPr>
        <p:txBody>
          <a:bodyPr wrap="square">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80000"/>
              </a:lnSpc>
              <a:spcBef>
                <a:spcPts val="0"/>
              </a:spcBef>
              <a:spcAft>
                <a:spcPts val="0"/>
              </a:spcAft>
              <a:buClrTx/>
              <a:buSzTx/>
              <a:buFontTx/>
              <a:buNone/>
              <a:tabLst/>
              <a:defRPr/>
            </a:pPr>
            <a:r>
              <a:rPr kumimoji="0" lang="he-IL" sz="900" b="1" i="0" u="none" strike="noStrike" kern="1200" cap="none" spc="0" normalizeH="0" baseline="0" noProof="0" dirty="0">
                <a:ln>
                  <a:noFill/>
                </a:ln>
                <a:solidFill>
                  <a:srgbClr val="0E2841">
                    <a:lumMod val="75000"/>
                    <a:lumOff val="25000"/>
                  </a:srgbClr>
                </a:solidFill>
                <a:effectLst/>
                <a:uLnTx/>
                <a:uFillTx/>
                <a:latin typeface="Calibri" panose="020F0502020204030204" pitchFamily="34" charset="0"/>
                <a:ea typeface="Calibri" panose="020F0502020204030204" pitchFamily="34" charset="0"/>
                <a:cs typeface="Calibri" panose="020F0502020204030204" pitchFamily="34" charset="0"/>
              </a:rPr>
              <a:t>אגף לחינוך הגיל הרך</a:t>
            </a:r>
          </a:p>
        </p:txBody>
      </p:sp>
      <p:cxnSp>
        <p:nvCxnSpPr>
          <p:cNvPr id="18" name="מחבר ישר 17">
            <a:extLst>
              <a:ext uri="{FF2B5EF4-FFF2-40B4-BE49-F238E27FC236}">
                <a16:creationId xmlns:a16="http://schemas.microsoft.com/office/drawing/2014/main" id="{F1E7EEC7-B848-F302-F38C-4B2571DD05AC}"/>
              </a:ext>
            </a:extLst>
          </p:cNvPr>
          <p:cNvCxnSpPr>
            <a:cxnSpLocks/>
          </p:cNvCxnSpPr>
          <p:nvPr/>
        </p:nvCxnSpPr>
        <p:spPr>
          <a:xfrm>
            <a:off x="11731146" y="2042551"/>
            <a:ext cx="0" cy="337517"/>
          </a:xfrm>
          <a:prstGeom prst="line">
            <a:avLst/>
          </a:prstGeom>
          <a:ln>
            <a:solidFill>
              <a:srgbClr val="0070C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37880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גרפיקה 4">
            <a:extLst>
              <a:ext uri="{FF2B5EF4-FFF2-40B4-BE49-F238E27FC236}">
                <a16:creationId xmlns:a16="http://schemas.microsoft.com/office/drawing/2014/main" id="{8D555EBC-DBDE-324D-C77A-E74F92A599C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71387" y="1045280"/>
            <a:ext cx="1473677" cy="1080000"/>
          </a:xfrm>
          <a:prstGeom prst="rect">
            <a:avLst/>
          </a:prstGeom>
        </p:spPr>
      </p:pic>
      <p:sp>
        <p:nvSpPr>
          <p:cNvPr id="2" name="תיבת טקסט 12">
            <a:extLst>
              <a:ext uri="{FF2B5EF4-FFF2-40B4-BE49-F238E27FC236}">
                <a16:creationId xmlns:a16="http://schemas.microsoft.com/office/drawing/2014/main" id="{B677F868-E635-28D6-C51E-0F1E850F3594}"/>
              </a:ext>
            </a:extLst>
          </p:cNvPr>
          <p:cNvSpPr txBox="1">
            <a:spLocks noChangeArrowheads="1"/>
          </p:cNvSpPr>
          <p:nvPr/>
        </p:nvSpPr>
        <p:spPr bwMode="auto">
          <a:xfrm>
            <a:off x="6480348" y="551849"/>
            <a:ext cx="66405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defTabSz="457200" rtl="0" eaLnBrk="0" fontAlgn="base" hangingPunct="0">
              <a:spcBef>
                <a:spcPct val="0"/>
              </a:spcBef>
              <a:spcAft>
                <a:spcPct val="0"/>
              </a:spcAft>
              <a:defRPr>
                <a:solidFill>
                  <a:schemeClr val="tx1"/>
                </a:solidFill>
                <a:latin typeface="Calibri" panose="020F0502020204030204" pitchFamily="34" charset="0"/>
              </a:defRPr>
            </a:lvl6pPr>
            <a:lvl7pPr marL="2971800" indent="-228600" algn="l" defTabSz="457200" rtl="0" eaLnBrk="0" fontAlgn="base" hangingPunct="0">
              <a:spcBef>
                <a:spcPct val="0"/>
              </a:spcBef>
              <a:spcAft>
                <a:spcPct val="0"/>
              </a:spcAft>
              <a:defRPr>
                <a:solidFill>
                  <a:schemeClr val="tx1"/>
                </a:solidFill>
                <a:latin typeface="Calibri" panose="020F0502020204030204" pitchFamily="34" charset="0"/>
              </a:defRPr>
            </a:lvl7pPr>
            <a:lvl8pPr marL="3429000" indent="-228600" algn="l" defTabSz="457200" rtl="0" eaLnBrk="0" fontAlgn="base" hangingPunct="0">
              <a:spcBef>
                <a:spcPct val="0"/>
              </a:spcBef>
              <a:spcAft>
                <a:spcPct val="0"/>
              </a:spcAft>
              <a:defRPr>
                <a:solidFill>
                  <a:schemeClr val="tx1"/>
                </a:solidFill>
                <a:latin typeface="Calibri" panose="020F0502020204030204" pitchFamily="34" charset="0"/>
              </a:defRPr>
            </a:lvl8pPr>
            <a:lvl9pPr marL="3886200" indent="-228600" algn="l" defTabSz="457200" rtl="0" eaLnBrk="0" fontAlgn="base" hangingPunct="0">
              <a:spcBef>
                <a:spcPct val="0"/>
              </a:spcBef>
              <a:spcAft>
                <a:spcPct val="0"/>
              </a:spcAft>
              <a:defRPr>
                <a:solidFill>
                  <a:schemeClr val="tx1"/>
                </a:solidFill>
                <a:latin typeface="Calibri" panose="020F0502020204030204" pitchFamily="34" charset="0"/>
              </a:defRPr>
            </a:lvl9pPr>
          </a:lstStyle>
          <a:p>
            <a:pPr algn="ctr" rtl="1" eaLnBrk="1" hangingPunct="1"/>
            <a:r>
              <a:rPr lang="he-IL" altLang="he-IL" sz="2400" b="1" dirty="0">
                <a:latin typeface="Heebo" pitchFamily="2" charset="-79"/>
                <a:ea typeface="Times New Roman" panose="02020603050405020304" pitchFamily="18" charset="0"/>
                <a:cs typeface="Heebo" pitchFamily="2" charset="-79"/>
              </a:rPr>
              <a:t>רעיונות לשיח עם ילדי הגן</a:t>
            </a:r>
            <a:endParaRPr lang="en-US" altLang="he-IL" sz="2000" b="1" dirty="0">
              <a:latin typeface="Heebo" pitchFamily="2" charset="-79"/>
              <a:ea typeface="Calibri" panose="020F0502020204030204" pitchFamily="34" charset="0"/>
              <a:cs typeface="Heebo" pitchFamily="2" charset="-79"/>
            </a:endParaRPr>
          </a:p>
        </p:txBody>
      </p:sp>
      <p:sp>
        <p:nvSpPr>
          <p:cNvPr id="3" name="מלבן 2">
            <a:extLst>
              <a:ext uri="{FF2B5EF4-FFF2-40B4-BE49-F238E27FC236}">
                <a16:creationId xmlns:a16="http://schemas.microsoft.com/office/drawing/2014/main" id="{7F313489-A47B-D558-940F-984C67A8E1D7}"/>
              </a:ext>
            </a:extLst>
          </p:cNvPr>
          <p:cNvSpPr/>
          <p:nvPr/>
        </p:nvSpPr>
        <p:spPr>
          <a:xfrm>
            <a:off x="10490935" y="1317762"/>
            <a:ext cx="1612807" cy="51752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defRPr/>
            </a:pPr>
            <a:r>
              <a:rPr lang="he-IL" b="1" dirty="0">
                <a:latin typeface="Heebo" pitchFamily="2" charset="-79"/>
                <a:cs typeface="Heebo" pitchFamily="2" charset="-79"/>
              </a:rPr>
              <a:t>נתעניין בשלומם</a:t>
            </a:r>
          </a:p>
        </p:txBody>
      </p:sp>
      <p:sp>
        <p:nvSpPr>
          <p:cNvPr id="4" name="תיבת טקסט 4">
            <a:extLst>
              <a:ext uri="{FF2B5EF4-FFF2-40B4-BE49-F238E27FC236}">
                <a16:creationId xmlns:a16="http://schemas.microsoft.com/office/drawing/2014/main" id="{DDE1D70E-C4AC-9B54-7048-3171EAE2D26F}"/>
              </a:ext>
            </a:extLst>
          </p:cNvPr>
          <p:cNvSpPr txBox="1">
            <a:spLocks noChangeArrowheads="1"/>
          </p:cNvSpPr>
          <p:nvPr/>
        </p:nvSpPr>
        <p:spPr bwMode="auto">
          <a:xfrm>
            <a:off x="7595900" y="1052992"/>
            <a:ext cx="29754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defTabSz="914400" rtl="1"/>
            <a:r>
              <a:rPr lang="he-IL" altLang="he-IL" sz="1200" dirty="0">
                <a:latin typeface="Heebo" pitchFamily="2" charset="-79"/>
                <a:ea typeface="Calibri" panose="020F0502020204030204" pitchFamily="34" charset="0"/>
                <a:cs typeface="Heebo" pitchFamily="2" charset="-79"/>
              </a:rPr>
              <a:t>נפנה אליהם ונאמר להם יותר מפעם אחת שחשוב לנו לדעת מה שלומם. נשאל: "מה שלומך? מה שלומכם?"</a:t>
            </a:r>
            <a:endParaRPr lang="en-US" altLang="he-IL" sz="1200" dirty="0">
              <a:latin typeface="Heebo" pitchFamily="2" charset="-79"/>
              <a:ea typeface="Calibri" panose="020F0502020204030204" pitchFamily="34" charset="0"/>
              <a:cs typeface="Heebo" pitchFamily="2" charset="-79"/>
            </a:endParaRPr>
          </a:p>
        </p:txBody>
      </p:sp>
      <p:pic>
        <p:nvPicPr>
          <p:cNvPr id="16" name="גרפיקה 15">
            <a:extLst>
              <a:ext uri="{FF2B5EF4-FFF2-40B4-BE49-F238E27FC236}">
                <a16:creationId xmlns:a16="http://schemas.microsoft.com/office/drawing/2014/main" id="{423B844C-B217-A92F-0B89-C4A76B2360D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60501" y="2210339"/>
            <a:ext cx="1473677" cy="1080000"/>
          </a:xfrm>
          <a:prstGeom prst="rect">
            <a:avLst/>
          </a:prstGeom>
        </p:spPr>
      </p:pic>
      <p:sp>
        <p:nvSpPr>
          <p:cNvPr id="17" name="מלבן 16">
            <a:extLst>
              <a:ext uri="{FF2B5EF4-FFF2-40B4-BE49-F238E27FC236}">
                <a16:creationId xmlns:a16="http://schemas.microsoft.com/office/drawing/2014/main" id="{087B1CA2-EF60-7D0A-FAC7-D26C7C54602C}"/>
              </a:ext>
            </a:extLst>
          </p:cNvPr>
          <p:cNvSpPr/>
          <p:nvPr/>
        </p:nvSpPr>
        <p:spPr>
          <a:xfrm>
            <a:off x="10523593" y="2490724"/>
            <a:ext cx="1479449" cy="51752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defRPr/>
            </a:pPr>
            <a:r>
              <a:rPr lang="he-IL" b="1" dirty="0">
                <a:latin typeface="Heebo" pitchFamily="2" charset="-79"/>
                <a:cs typeface="Heebo" pitchFamily="2" charset="-79"/>
              </a:rPr>
              <a:t>נאפשר שיתוף</a:t>
            </a:r>
          </a:p>
        </p:txBody>
      </p:sp>
      <p:sp>
        <p:nvSpPr>
          <p:cNvPr id="18" name="תיבת טקסט 4">
            <a:extLst>
              <a:ext uri="{FF2B5EF4-FFF2-40B4-BE49-F238E27FC236}">
                <a16:creationId xmlns:a16="http://schemas.microsoft.com/office/drawing/2014/main" id="{BC2024B4-F80A-383E-5FA5-3C1D42AE5FC2}"/>
              </a:ext>
            </a:extLst>
          </p:cNvPr>
          <p:cNvSpPr txBox="1">
            <a:spLocks noChangeArrowheads="1"/>
          </p:cNvSpPr>
          <p:nvPr/>
        </p:nvSpPr>
        <p:spPr bwMode="auto">
          <a:xfrm>
            <a:off x="7579896" y="2178430"/>
            <a:ext cx="29754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defTabSz="914400" rtl="1"/>
            <a:r>
              <a:rPr lang="he-IL" altLang="he-IL" sz="1200" dirty="0">
                <a:solidFill>
                  <a:srgbClr val="000000"/>
                </a:solidFill>
                <a:latin typeface="Heebo" pitchFamily="2" charset="-79"/>
                <a:ea typeface="Calibri" panose="020F0502020204030204" pitchFamily="34" charset="0"/>
                <a:cs typeface="Heebo" pitchFamily="2" charset="-79"/>
              </a:rPr>
              <a:t>נעודד את הילדים לשתף בשיחה, בציור, ובמשחק. לאורך הימים הראשונים נפנה מדי יום זמן ומקום לילדים לשתף בדרכם באשר על ליבם. </a:t>
            </a:r>
          </a:p>
        </p:txBody>
      </p:sp>
      <p:pic>
        <p:nvPicPr>
          <p:cNvPr id="21" name="גרפיקה 20">
            <a:extLst>
              <a:ext uri="{FF2B5EF4-FFF2-40B4-BE49-F238E27FC236}">
                <a16:creationId xmlns:a16="http://schemas.microsoft.com/office/drawing/2014/main" id="{9BA7559D-BE8D-E6C4-B69A-2C21852F008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60501" y="3377194"/>
            <a:ext cx="1473677" cy="1080000"/>
          </a:xfrm>
          <a:prstGeom prst="rect">
            <a:avLst/>
          </a:prstGeom>
        </p:spPr>
      </p:pic>
      <p:sp>
        <p:nvSpPr>
          <p:cNvPr id="22" name="מלבן 21">
            <a:extLst>
              <a:ext uri="{FF2B5EF4-FFF2-40B4-BE49-F238E27FC236}">
                <a16:creationId xmlns:a16="http://schemas.microsoft.com/office/drawing/2014/main" id="{EB42E975-9E04-50A4-05FE-AC156A732999}"/>
              </a:ext>
            </a:extLst>
          </p:cNvPr>
          <p:cNvSpPr/>
          <p:nvPr/>
        </p:nvSpPr>
        <p:spPr>
          <a:xfrm>
            <a:off x="10565619" y="3652737"/>
            <a:ext cx="1473677" cy="51752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defRPr/>
            </a:pPr>
            <a:r>
              <a:rPr lang="he-IL" sz="1400" b="1" dirty="0">
                <a:latin typeface="Heebo" pitchFamily="2" charset="-79"/>
                <a:cs typeface="Heebo" pitchFamily="2" charset="-79"/>
              </a:rPr>
              <a:t>נעודד את הילדים לספר מה יסייע להם בהתאקלמות בגן</a:t>
            </a:r>
          </a:p>
        </p:txBody>
      </p:sp>
      <p:sp>
        <p:nvSpPr>
          <p:cNvPr id="23" name="תיבת טקסט 4">
            <a:extLst>
              <a:ext uri="{FF2B5EF4-FFF2-40B4-BE49-F238E27FC236}">
                <a16:creationId xmlns:a16="http://schemas.microsoft.com/office/drawing/2014/main" id="{58BDF675-8D0F-32F1-19C5-4E9A0DEDAFAD}"/>
              </a:ext>
            </a:extLst>
          </p:cNvPr>
          <p:cNvSpPr txBox="1">
            <a:spLocks noChangeArrowheads="1"/>
          </p:cNvSpPr>
          <p:nvPr/>
        </p:nvSpPr>
        <p:spPr bwMode="auto">
          <a:xfrm>
            <a:off x="7595900" y="3376544"/>
            <a:ext cx="297548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defTabSz="914400" rtl="1"/>
            <a:r>
              <a:rPr lang="he-IL" altLang="he-IL" sz="1200" dirty="0">
                <a:solidFill>
                  <a:srgbClr val="000000"/>
                </a:solidFill>
                <a:latin typeface="Heebo" pitchFamily="2" charset="-79"/>
                <a:ea typeface="Calibri" panose="020F0502020204030204" pitchFamily="34" charset="0"/>
                <a:cs typeface="Heebo" pitchFamily="2" charset="-79"/>
              </a:rPr>
              <a:t>מה עוזר לי להתגבר? מה אני </a:t>
            </a:r>
            <a:r>
              <a:rPr lang="he-IL" altLang="he-IL" sz="1200" dirty="0" err="1">
                <a:solidFill>
                  <a:srgbClr val="000000"/>
                </a:solidFill>
                <a:latin typeface="Heebo" pitchFamily="2" charset="-79"/>
                <a:ea typeface="Calibri" panose="020F0502020204030204" pitchFamily="34" charset="0"/>
                <a:cs typeface="Heebo" pitchFamily="2" charset="-79"/>
              </a:rPr>
              <a:t>אוהב.ת</a:t>
            </a:r>
            <a:r>
              <a:rPr lang="he-IL" altLang="he-IL" sz="1200" dirty="0">
                <a:solidFill>
                  <a:srgbClr val="000000"/>
                </a:solidFill>
                <a:latin typeface="Heebo" pitchFamily="2" charset="-79"/>
                <a:ea typeface="Calibri" panose="020F0502020204030204" pitchFamily="34" charset="0"/>
                <a:cs typeface="Heebo" pitchFamily="2" charset="-79"/>
              </a:rPr>
              <a:t> לעשות בגן? מה אני רוצה לעשות בגן?</a:t>
            </a:r>
            <a:endParaRPr lang="en-US" altLang="he-IL" sz="1200" dirty="0">
              <a:solidFill>
                <a:srgbClr val="000000"/>
              </a:solidFill>
              <a:latin typeface="Heebo" pitchFamily="2" charset="-79"/>
              <a:ea typeface="Calibri" panose="020F0502020204030204" pitchFamily="34" charset="0"/>
              <a:cs typeface="Heebo" pitchFamily="2" charset="-79"/>
            </a:endParaRPr>
          </a:p>
        </p:txBody>
      </p:sp>
      <p:pic>
        <p:nvPicPr>
          <p:cNvPr id="24" name="גרפיקה 23">
            <a:extLst>
              <a:ext uri="{FF2B5EF4-FFF2-40B4-BE49-F238E27FC236}">
                <a16:creationId xmlns:a16="http://schemas.microsoft.com/office/drawing/2014/main" id="{75499281-FF76-EAFA-530B-6F2E87D949E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66268" y="4544049"/>
            <a:ext cx="1473677" cy="1080000"/>
          </a:xfrm>
          <a:prstGeom prst="rect">
            <a:avLst/>
          </a:prstGeom>
        </p:spPr>
      </p:pic>
      <p:sp>
        <p:nvSpPr>
          <p:cNvPr id="25" name="מלבן 24">
            <a:extLst>
              <a:ext uri="{FF2B5EF4-FFF2-40B4-BE49-F238E27FC236}">
                <a16:creationId xmlns:a16="http://schemas.microsoft.com/office/drawing/2014/main" id="{54E65D39-E577-39C8-DFBC-2176F0514161}"/>
              </a:ext>
            </a:extLst>
          </p:cNvPr>
          <p:cNvSpPr/>
          <p:nvPr/>
        </p:nvSpPr>
        <p:spPr>
          <a:xfrm>
            <a:off x="10605409" y="4793478"/>
            <a:ext cx="1364973" cy="51752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defRPr/>
            </a:pPr>
            <a:r>
              <a:rPr lang="he-IL" b="1" dirty="0">
                <a:latin typeface="Heebo" pitchFamily="2" charset="-79"/>
                <a:cs typeface="Heebo" pitchFamily="2" charset="-79"/>
              </a:rPr>
              <a:t>נלמד ונתרגל את שגרת הגן</a:t>
            </a:r>
          </a:p>
        </p:txBody>
      </p:sp>
      <p:sp>
        <p:nvSpPr>
          <p:cNvPr id="26" name="תיבת טקסט 4">
            <a:extLst>
              <a:ext uri="{FF2B5EF4-FFF2-40B4-BE49-F238E27FC236}">
                <a16:creationId xmlns:a16="http://schemas.microsoft.com/office/drawing/2014/main" id="{21857762-DF49-0FF4-3AF5-F2B5DAF83D31}"/>
              </a:ext>
            </a:extLst>
          </p:cNvPr>
          <p:cNvSpPr txBox="1">
            <a:spLocks noChangeArrowheads="1"/>
          </p:cNvSpPr>
          <p:nvPr/>
        </p:nvSpPr>
        <p:spPr bwMode="auto">
          <a:xfrm>
            <a:off x="7571210" y="4556161"/>
            <a:ext cx="297548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defTabSz="914400" rtl="1"/>
            <a:r>
              <a:rPr lang="he-IL" altLang="he-IL" sz="1200" dirty="0">
                <a:latin typeface="Heebo" pitchFamily="2" charset="-79"/>
                <a:ea typeface="Calibri" panose="020F0502020204030204" pitchFamily="34" charset="0"/>
                <a:cs typeface="Heebo" pitchFamily="2" charset="-79"/>
              </a:rPr>
              <a:t>נשתמש במושגים מותאמים לגן הילדים – גננת, חצר, מפגש, שיר בוקר, ארוחת בוקר, מה יש בגן? אילו מרחבים יש בגן? מבנה הגן (מרחב מוגן, חדרי שירותים), מי הדמויות שהם יכירו בגן?</a:t>
            </a:r>
          </a:p>
        </p:txBody>
      </p:sp>
      <p:pic>
        <p:nvPicPr>
          <p:cNvPr id="27" name="גרפיקה 26">
            <a:extLst>
              <a:ext uri="{FF2B5EF4-FFF2-40B4-BE49-F238E27FC236}">
                <a16:creationId xmlns:a16="http://schemas.microsoft.com/office/drawing/2014/main" id="{984622B5-3050-F0F0-6705-B54BCF61881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66269" y="5701516"/>
            <a:ext cx="1473677" cy="1080000"/>
          </a:xfrm>
          <a:prstGeom prst="rect">
            <a:avLst/>
          </a:prstGeom>
        </p:spPr>
      </p:pic>
      <p:sp>
        <p:nvSpPr>
          <p:cNvPr id="28" name="מלבן 27">
            <a:extLst>
              <a:ext uri="{FF2B5EF4-FFF2-40B4-BE49-F238E27FC236}">
                <a16:creationId xmlns:a16="http://schemas.microsoft.com/office/drawing/2014/main" id="{2D82C32D-DE9B-6812-8F92-932FA35F10B5}"/>
              </a:ext>
            </a:extLst>
          </p:cNvPr>
          <p:cNvSpPr/>
          <p:nvPr/>
        </p:nvSpPr>
        <p:spPr>
          <a:xfrm>
            <a:off x="10514149" y="6060620"/>
            <a:ext cx="1612807" cy="51752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defRPr/>
            </a:pPr>
            <a:r>
              <a:rPr lang="he-IL" b="1" dirty="0">
                <a:latin typeface="Heebo" pitchFamily="2" charset="-79"/>
                <a:cs typeface="Heebo" pitchFamily="2" charset="-79"/>
              </a:rPr>
              <a:t>נאפשר זמן הסתגלות</a:t>
            </a:r>
          </a:p>
        </p:txBody>
      </p:sp>
      <p:sp>
        <p:nvSpPr>
          <p:cNvPr id="29" name="תיבת טקסט 4">
            <a:extLst>
              <a:ext uri="{FF2B5EF4-FFF2-40B4-BE49-F238E27FC236}">
                <a16:creationId xmlns:a16="http://schemas.microsoft.com/office/drawing/2014/main" id="{C337D169-1620-8739-8BB5-8AF7313A223C}"/>
              </a:ext>
            </a:extLst>
          </p:cNvPr>
          <p:cNvSpPr txBox="1">
            <a:spLocks noChangeArrowheads="1"/>
          </p:cNvSpPr>
          <p:nvPr/>
        </p:nvSpPr>
        <p:spPr bwMode="auto">
          <a:xfrm>
            <a:off x="7571210" y="5895509"/>
            <a:ext cx="29603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rtl="1"/>
            <a:r>
              <a:rPr lang="he-IL" altLang="he-IL" sz="1200" dirty="0">
                <a:solidFill>
                  <a:srgbClr val="000000"/>
                </a:solidFill>
                <a:latin typeface="Heebo" pitchFamily="2" charset="-79"/>
                <a:ea typeface="Calibri" panose="020F0502020204030204" pitchFamily="34" charset="0"/>
                <a:cs typeface="Heebo" pitchFamily="2" charset="-79"/>
              </a:rPr>
              <a:t>כחלק מתהליך ההסתגלות נהיה סבלניים ואמפתיים לקשיי הקליטה של הילדים. </a:t>
            </a:r>
            <a:endParaRPr lang="he-IL" altLang="he-IL" sz="1200" dirty="0">
              <a:ea typeface="Calibri" panose="020F0502020204030204" pitchFamily="34" charset="0"/>
            </a:endParaRPr>
          </a:p>
        </p:txBody>
      </p:sp>
      <p:cxnSp>
        <p:nvCxnSpPr>
          <p:cNvPr id="31" name="מחבר ישר 30">
            <a:extLst>
              <a:ext uri="{FF2B5EF4-FFF2-40B4-BE49-F238E27FC236}">
                <a16:creationId xmlns:a16="http://schemas.microsoft.com/office/drawing/2014/main" id="{141B4C71-3CAE-546E-968F-D7CD77DA9182}"/>
              </a:ext>
            </a:extLst>
          </p:cNvPr>
          <p:cNvCxnSpPr>
            <a:cxnSpLocks/>
          </p:cNvCxnSpPr>
          <p:nvPr/>
        </p:nvCxnSpPr>
        <p:spPr>
          <a:xfrm>
            <a:off x="7447266" y="750190"/>
            <a:ext cx="0" cy="5957921"/>
          </a:xfrm>
          <a:prstGeom prst="line">
            <a:avLst/>
          </a:prstGeom>
          <a:ln>
            <a:solidFill>
              <a:srgbClr val="00908F"/>
            </a:solidFill>
          </a:ln>
        </p:spPr>
        <p:style>
          <a:lnRef idx="2">
            <a:schemeClr val="accent1"/>
          </a:lnRef>
          <a:fillRef idx="0">
            <a:schemeClr val="accent1"/>
          </a:fillRef>
          <a:effectRef idx="1">
            <a:schemeClr val="accent1"/>
          </a:effectRef>
          <a:fontRef idx="minor">
            <a:schemeClr val="tx1"/>
          </a:fontRef>
        </p:style>
      </p:cxnSp>
      <p:sp>
        <p:nvSpPr>
          <p:cNvPr id="34" name="מלבן: פינות מעוגלות 33">
            <a:extLst>
              <a:ext uri="{FF2B5EF4-FFF2-40B4-BE49-F238E27FC236}">
                <a16:creationId xmlns:a16="http://schemas.microsoft.com/office/drawing/2014/main" id="{116D3887-B8C0-65D9-7147-F9311C089A53}"/>
              </a:ext>
            </a:extLst>
          </p:cNvPr>
          <p:cNvSpPr/>
          <p:nvPr/>
        </p:nvSpPr>
        <p:spPr>
          <a:xfrm>
            <a:off x="275950" y="962091"/>
            <a:ext cx="6840000" cy="432000"/>
          </a:xfrm>
          <a:prstGeom prst="roundRect">
            <a:avLst/>
          </a:prstGeom>
          <a:solidFill>
            <a:srgbClr val="FFCA5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eaLnBrk="1" hangingPunct="1">
              <a:spcAft>
                <a:spcPts val="1200"/>
              </a:spcAft>
              <a:defRPr/>
            </a:pPr>
            <a:r>
              <a:rPr lang="he-IL" altLang="he-IL" sz="1200" dirty="0">
                <a:solidFill>
                  <a:schemeClr val="tx1"/>
                </a:solidFill>
                <a:latin typeface="Heebo" pitchFamily="2" charset="-79"/>
                <a:ea typeface="Calibri" panose="020F0502020204030204" pitchFamily="34" charset="0"/>
                <a:cs typeface="Heebo" pitchFamily="2" charset="-79"/>
              </a:rPr>
              <a:t>נציע לילדים </a:t>
            </a:r>
            <a:r>
              <a:rPr lang="he-IL" altLang="he-IL" sz="1200" b="1" dirty="0">
                <a:solidFill>
                  <a:schemeClr val="tx1"/>
                </a:solidFill>
                <a:latin typeface="Heebo" pitchFamily="2" charset="-79"/>
                <a:ea typeface="Calibri" panose="020F0502020204030204" pitchFamily="34" charset="0"/>
                <a:cs typeface="Heebo" pitchFamily="2" charset="-79"/>
              </a:rPr>
              <a:t>משימות קטנות ופשוטות שיעניקו להם תחושת משמעות ויגבירו חוויית מסוגלות</a:t>
            </a:r>
            <a:r>
              <a:rPr lang="he-IL" altLang="he-IL" sz="1200" dirty="0">
                <a:solidFill>
                  <a:schemeClr val="tx1"/>
                </a:solidFill>
                <a:latin typeface="Heebo" pitchFamily="2" charset="-79"/>
                <a:ea typeface="Calibri" panose="020F0502020204030204" pitchFamily="34" charset="0"/>
                <a:cs typeface="Heebo" pitchFamily="2" charset="-79"/>
              </a:rPr>
              <a:t>: להביא צבע לחבר, לקרוא לחברה אלי, לסדר, לעזור להגיש ועוד.</a:t>
            </a:r>
            <a:endParaRPr lang="en-US" altLang="he-IL" sz="1200" dirty="0">
              <a:solidFill>
                <a:schemeClr val="tx1"/>
              </a:solidFill>
              <a:latin typeface="Heebo" pitchFamily="2" charset="-79"/>
              <a:ea typeface="Calibri" panose="020F0502020204030204" pitchFamily="34" charset="0"/>
              <a:cs typeface="Heebo" pitchFamily="2" charset="-79"/>
            </a:endParaRPr>
          </a:p>
        </p:txBody>
      </p:sp>
      <p:sp>
        <p:nvSpPr>
          <p:cNvPr id="35" name="מלבן: פינות מעוגלות 34">
            <a:extLst>
              <a:ext uri="{FF2B5EF4-FFF2-40B4-BE49-F238E27FC236}">
                <a16:creationId xmlns:a16="http://schemas.microsoft.com/office/drawing/2014/main" id="{3FC03C22-7939-F284-3FE9-D3D8EA6888F3}"/>
              </a:ext>
            </a:extLst>
          </p:cNvPr>
          <p:cNvSpPr/>
          <p:nvPr/>
        </p:nvSpPr>
        <p:spPr>
          <a:xfrm>
            <a:off x="276769" y="1445849"/>
            <a:ext cx="6840000" cy="432000"/>
          </a:xfrm>
          <a:prstGeom prst="roundRect">
            <a:avLst/>
          </a:prstGeom>
          <a:solidFill>
            <a:srgbClr val="009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eaLnBrk="1" hangingPunct="1">
              <a:spcAft>
                <a:spcPts val="1200"/>
              </a:spcAft>
              <a:defRPr/>
            </a:pPr>
            <a:r>
              <a:rPr lang="he-IL" altLang="he-IL" sz="1200" dirty="0">
                <a:solidFill>
                  <a:schemeClr val="bg1"/>
                </a:solidFill>
                <a:latin typeface="Heebo" pitchFamily="2" charset="-79"/>
                <a:ea typeface="Calibri" panose="020F0502020204030204" pitchFamily="34" charset="0"/>
                <a:cs typeface="Heebo" pitchFamily="2" charset="-79"/>
              </a:rPr>
              <a:t>נכוון את הילדים ל</a:t>
            </a:r>
            <a:r>
              <a:rPr lang="he-IL" altLang="he-IL" sz="1200" b="1" dirty="0">
                <a:solidFill>
                  <a:schemeClr val="bg1"/>
                </a:solidFill>
                <a:latin typeface="Heebo" pitchFamily="2" charset="-79"/>
                <a:ea typeface="Calibri" panose="020F0502020204030204" pitchFamily="34" charset="0"/>
                <a:cs typeface="Heebo" pitchFamily="2" charset="-79"/>
              </a:rPr>
              <a:t>משימות שיצרו תחושת שייכות ויסייעו להם להסתגל</a:t>
            </a:r>
            <a:r>
              <a:rPr lang="he-IL" altLang="he-IL" sz="1200" dirty="0">
                <a:solidFill>
                  <a:schemeClr val="bg1"/>
                </a:solidFill>
                <a:latin typeface="Heebo" pitchFamily="2" charset="-79"/>
                <a:ea typeface="Calibri" panose="020F0502020204030204" pitchFamily="34" charset="0"/>
                <a:cs typeface="Heebo" pitchFamily="2" charset="-79"/>
              </a:rPr>
              <a:t>: סידור צבעים על השולחן, עזרה בכניסה של חברים לגן...</a:t>
            </a:r>
          </a:p>
        </p:txBody>
      </p:sp>
      <p:sp>
        <p:nvSpPr>
          <p:cNvPr id="36" name="מלבן: פינות מעוגלות 35">
            <a:extLst>
              <a:ext uri="{FF2B5EF4-FFF2-40B4-BE49-F238E27FC236}">
                <a16:creationId xmlns:a16="http://schemas.microsoft.com/office/drawing/2014/main" id="{56FC5281-1347-3880-2DE6-2B6E1695E7D8}"/>
              </a:ext>
            </a:extLst>
          </p:cNvPr>
          <p:cNvSpPr/>
          <p:nvPr/>
        </p:nvSpPr>
        <p:spPr>
          <a:xfrm>
            <a:off x="285477" y="1951075"/>
            <a:ext cx="6840000" cy="432000"/>
          </a:xfrm>
          <a:prstGeom prst="roundRect">
            <a:avLst/>
          </a:prstGeom>
          <a:solidFill>
            <a:srgbClr val="D781B0"/>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eaLnBrk="1" hangingPunct="1">
              <a:spcAft>
                <a:spcPts val="1200"/>
              </a:spcAft>
              <a:defRPr/>
            </a:pPr>
            <a:r>
              <a:rPr lang="he-IL" altLang="he-IL" sz="1200" dirty="0">
                <a:solidFill>
                  <a:schemeClr val="tx1"/>
                </a:solidFill>
                <a:latin typeface="Heebo" pitchFamily="2" charset="-79"/>
                <a:ea typeface="Calibri" panose="020F0502020204030204" pitchFamily="34" charset="0"/>
                <a:cs typeface="Heebo" pitchFamily="2" charset="-79"/>
              </a:rPr>
              <a:t>נעודד את </a:t>
            </a:r>
            <a:r>
              <a:rPr lang="he-IL" altLang="he-IL" sz="1200" b="1" dirty="0">
                <a:solidFill>
                  <a:schemeClr val="tx1"/>
                </a:solidFill>
                <a:latin typeface="Heebo" pitchFamily="2" charset="-79"/>
                <a:ea typeface="Calibri" panose="020F0502020204030204" pitchFamily="34" charset="0"/>
                <a:cs typeface="Heebo" pitchFamily="2" charset="-79"/>
              </a:rPr>
              <a:t>ילדי הגן הבוגרים לסייע לחבריהם החדשים </a:t>
            </a:r>
            <a:r>
              <a:rPr lang="he-IL" altLang="he-IL" sz="1200" dirty="0">
                <a:solidFill>
                  <a:schemeClr val="tx1"/>
                </a:solidFill>
                <a:latin typeface="Heebo" pitchFamily="2" charset="-79"/>
                <a:ea typeface="Calibri" panose="020F0502020204030204" pitchFamily="34" charset="0"/>
                <a:cs typeface="Heebo" pitchFamily="2" charset="-79"/>
              </a:rPr>
              <a:t>בהיכרות עם מבנה הגן ונחזק קשרים חברתיים חדשים.</a:t>
            </a:r>
            <a:endParaRPr lang="en-US" altLang="he-IL" sz="1200" dirty="0">
              <a:solidFill>
                <a:schemeClr val="tx1"/>
              </a:solidFill>
              <a:latin typeface="Heebo" pitchFamily="2" charset="-79"/>
              <a:ea typeface="Calibri" panose="020F0502020204030204" pitchFamily="34" charset="0"/>
              <a:cs typeface="Heebo" pitchFamily="2" charset="-79"/>
            </a:endParaRPr>
          </a:p>
        </p:txBody>
      </p:sp>
      <p:sp>
        <p:nvSpPr>
          <p:cNvPr id="37" name="מלבן: פינות מעוגלות 36">
            <a:extLst>
              <a:ext uri="{FF2B5EF4-FFF2-40B4-BE49-F238E27FC236}">
                <a16:creationId xmlns:a16="http://schemas.microsoft.com/office/drawing/2014/main" id="{FA2F9C01-7D05-C86A-856D-ABE0E329EFBA}"/>
              </a:ext>
            </a:extLst>
          </p:cNvPr>
          <p:cNvSpPr/>
          <p:nvPr/>
        </p:nvSpPr>
        <p:spPr>
          <a:xfrm>
            <a:off x="282043" y="2448455"/>
            <a:ext cx="6840000" cy="432000"/>
          </a:xfrm>
          <a:prstGeom prst="roundRect">
            <a:avLst/>
          </a:prstGeom>
          <a:solidFill>
            <a:srgbClr val="F0C760"/>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eaLnBrk="1" hangingPunct="1">
              <a:spcAft>
                <a:spcPts val="1200"/>
              </a:spcAft>
              <a:defRPr/>
            </a:pPr>
            <a:r>
              <a:rPr lang="he-IL" altLang="he-IL" sz="1200" dirty="0">
                <a:solidFill>
                  <a:schemeClr val="tx1"/>
                </a:solidFill>
                <a:latin typeface="Heebo" pitchFamily="2" charset="-79"/>
                <a:ea typeface="Calibri" panose="020F0502020204030204" pitchFamily="34" charset="0"/>
                <a:cs typeface="Heebo" pitchFamily="2" charset="-79"/>
              </a:rPr>
              <a:t>בפתיחת יום ו/או בסיום יום הלימודים אפשר לתת לילדים </a:t>
            </a:r>
            <a:r>
              <a:rPr lang="he-IL" altLang="he-IL" sz="1200" b="1" dirty="0">
                <a:solidFill>
                  <a:schemeClr val="tx1"/>
                </a:solidFill>
                <a:latin typeface="Heebo" pitchFamily="2" charset="-79"/>
                <a:ea typeface="Calibri" panose="020F0502020204030204" pitchFamily="34" charset="0"/>
                <a:cs typeface="Heebo" pitchFamily="2" charset="-79"/>
              </a:rPr>
              <a:t>מדבקת לב ולהציע שיספרו מה שלומם</a:t>
            </a:r>
            <a:r>
              <a:rPr lang="he-IL" altLang="he-IL" sz="1200" dirty="0">
                <a:solidFill>
                  <a:schemeClr val="tx1"/>
                </a:solidFill>
                <a:latin typeface="Heebo" pitchFamily="2" charset="-79"/>
                <a:ea typeface="Calibri" panose="020F0502020204030204" pitchFamily="34" charset="0"/>
                <a:cs typeface="Heebo" pitchFamily="2" charset="-79"/>
              </a:rPr>
              <a:t>, מה היה להם נעים היום, עם מי שיחקו היום?</a:t>
            </a:r>
            <a:endParaRPr lang="en-US" altLang="he-IL" sz="1200" dirty="0">
              <a:solidFill>
                <a:schemeClr val="tx1"/>
              </a:solidFill>
              <a:latin typeface="Heebo" pitchFamily="2" charset="-79"/>
              <a:ea typeface="Calibri" panose="020F0502020204030204" pitchFamily="34" charset="0"/>
              <a:cs typeface="Heebo" pitchFamily="2" charset="-79"/>
            </a:endParaRPr>
          </a:p>
        </p:txBody>
      </p:sp>
      <p:sp>
        <p:nvSpPr>
          <p:cNvPr id="38" name="מלבן: פינות מעוגלות 37">
            <a:extLst>
              <a:ext uri="{FF2B5EF4-FFF2-40B4-BE49-F238E27FC236}">
                <a16:creationId xmlns:a16="http://schemas.microsoft.com/office/drawing/2014/main" id="{CC8D7836-EB66-245D-D9A6-E9E381B33EB7}"/>
              </a:ext>
            </a:extLst>
          </p:cNvPr>
          <p:cNvSpPr/>
          <p:nvPr/>
        </p:nvSpPr>
        <p:spPr>
          <a:xfrm>
            <a:off x="284107" y="3442025"/>
            <a:ext cx="6840000" cy="432000"/>
          </a:xfrm>
          <a:prstGeom prst="roundRect">
            <a:avLst/>
          </a:prstGeom>
          <a:solidFill>
            <a:srgbClr val="00908F"/>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eaLnBrk="1" hangingPunct="1">
              <a:spcAft>
                <a:spcPts val="1200"/>
              </a:spcAft>
              <a:defRPr/>
            </a:pPr>
            <a:r>
              <a:rPr lang="he-IL" altLang="he-IL" sz="1200" dirty="0">
                <a:solidFill>
                  <a:schemeClr val="bg1"/>
                </a:solidFill>
                <a:latin typeface="Heebo" pitchFamily="2" charset="-79"/>
                <a:ea typeface="Calibri" panose="020F0502020204030204" pitchFamily="34" charset="0"/>
                <a:cs typeface="Heebo" pitchFamily="2" charset="-79"/>
              </a:rPr>
              <a:t>נכין ענן גדול ומדי סוף יום נדביק עליו פתקיות עם </a:t>
            </a:r>
            <a:r>
              <a:rPr lang="he-IL" altLang="he-IL" sz="1200" b="1" dirty="0">
                <a:solidFill>
                  <a:schemeClr val="bg1"/>
                </a:solidFill>
                <a:latin typeface="Heebo" pitchFamily="2" charset="-79"/>
                <a:ea typeface="Calibri" panose="020F0502020204030204" pitchFamily="34" charset="0"/>
                <a:cs typeface="Heebo" pitchFamily="2" charset="-79"/>
              </a:rPr>
              <a:t>משאלות של ילדים לגבי מחר </a:t>
            </a:r>
            <a:r>
              <a:rPr lang="he-IL" altLang="he-IL" sz="1200" dirty="0">
                <a:solidFill>
                  <a:schemeClr val="bg1"/>
                </a:solidFill>
                <a:latin typeface="Heebo" pitchFamily="2" charset="-79"/>
                <a:ea typeface="Calibri" panose="020F0502020204030204" pitchFamily="34" charset="0"/>
                <a:cs typeface="Heebo" pitchFamily="2" charset="-79"/>
              </a:rPr>
              <a:t>("מה ארצה שיהיה מחר בגן?"). </a:t>
            </a:r>
            <a:endParaRPr lang="en-US" altLang="he-IL" sz="1200" strike="sngStrike" dirty="0">
              <a:solidFill>
                <a:srgbClr val="FF0000"/>
              </a:solidFill>
              <a:latin typeface="Heebo" pitchFamily="2" charset="-79"/>
              <a:ea typeface="Calibri" panose="020F0502020204030204" pitchFamily="34" charset="0"/>
              <a:cs typeface="Heebo" pitchFamily="2" charset="-79"/>
            </a:endParaRPr>
          </a:p>
        </p:txBody>
      </p:sp>
      <p:sp>
        <p:nvSpPr>
          <p:cNvPr id="39" name="מלבן: פינות מעוגלות 38">
            <a:extLst>
              <a:ext uri="{FF2B5EF4-FFF2-40B4-BE49-F238E27FC236}">
                <a16:creationId xmlns:a16="http://schemas.microsoft.com/office/drawing/2014/main" id="{DC730D2B-0162-393E-860F-6FEA98D670DC}"/>
              </a:ext>
            </a:extLst>
          </p:cNvPr>
          <p:cNvSpPr/>
          <p:nvPr/>
        </p:nvSpPr>
        <p:spPr>
          <a:xfrm>
            <a:off x="282043" y="2944645"/>
            <a:ext cx="6840000" cy="432000"/>
          </a:xfrm>
          <a:prstGeom prst="roundRect">
            <a:avLst/>
          </a:prstGeom>
          <a:solidFill>
            <a:srgbClr val="D781B0"/>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eaLnBrk="1" hangingPunct="1">
              <a:spcAft>
                <a:spcPts val="1200"/>
              </a:spcAft>
              <a:defRPr/>
            </a:pPr>
            <a:r>
              <a:rPr lang="he-IL" altLang="he-IL" sz="1200" dirty="0">
                <a:solidFill>
                  <a:schemeClr val="tx1"/>
                </a:solidFill>
                <a:latin typeface="Heebo" pitchFamily="2" charset="-79"/>
                <a:cs typeface="Heebo" pitchFamily="2" charset="-79"/>
              </a:rPr>
              <a:t>נאפשר הבאת פריט שמסייע לילד לחוש מוגן, שייך ובטוח (חפץ מעבר).</a:t>
            </a:r>
            <a:endParaRPr lang="en-US" altLang="he-IL" sz="1200" dirty="0">
              <a:solidFill>
                <a:schemeClr val="tx1"/>
              </a:solidFill>
              <a:latin typeface="Heebo" pitchFamily="2" charset="-79"/>
              <a:cs typeface="Heebo" pitchFamily="2" charset="-79"/>
            </a:endParaRPr>
          </a:p>
        </p:txBody>
      </p:sp>
      <p:sp>
        <p:nvSpPr>
          <p:cNvPr id="40" name="מלבן: פינות מעוגלות 39">
            <a:extLst>
              <a:ext uri="{FF2B5EF4-FFF2-40B4-BE49-F238E27FC236}">
                <a16:creationId xmlns:a16="http://schemas.microsoft.com/office/drawing/2014/main" id="{41080649-F9B6-9060-0D15-66FD600C341B}"/>
              </a:ext>
            </a:extLst>
          </p:cNvPr>
          <p:cNvSpPr/>
          <p:nvPr/>
        </p:nvSpPr>
        <p:spPr>
          <a:xfrm>
            <a:off x="264625" y="3954396"/>
            <a:ext cx="6840000" cy="1889248"/>
          </a:xfrm>
          <a:prstGeom prst="roundRect">
            <a:avLst/>
          </a:prstGeom>
          <a:solidFill>
            <a:srgbClr val="FFCA58"/>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r" rtl="1" eaLnBrk="1" hangingPunct="1">
              <a:spcAft>
                <a:spcPts val="600"/>
              </a:spcAft>
              <a:defRPr/>
            </a:pPr>
            <a:r>
              <a:rPr lang="he-IL" altLang="he-IL" sz="1200" b="1" dirty="0">
                <a:solidFill>
                  <a:schemeClr val="tx1"/>
                </a:solidFill>
                <a:latin typeface="Heebo" pitchFamily="2" charset="-79"/>
                <a:ea typeface="Calibri" panose="020F0502020204030204" pitchFamily="34" charset="0"/>
                <a:cs typeface="Heebo" pitchFamily="2" charset="-79"/>
              </a:rPr>
              <a:t>נשחק משחקים שמאפשרים שיח רגש</a:t>
            </a:r>
            <a:r>
              <a:rPr lang="he-IL" altLang="he-IL" sz="1200" dirty="0">
                <a:solidFill>
                  <a:schemeClr val="tx1"/>
                </a:solidFill>
                <a:latin typeface="Heebo" pitchFamily="2" charset="-79"/>
                <a:ea typeface="Calibri" panose="020F0502020204030204" pitchFamily="34" charset="0"/>
                <a:cs typeface="Heebo" pitchFamily="2" charset="-79"/>
              </a:rPr>
              <a:t>י כגון: </a:t>
            </a:r>
          </a:p>
          <a:p>
            <a:pPr marL="263525" indent="-263525" algn="just" rtl="1" eaLnBrk="1" fontAlgn="auto" hangingPunct="1">
              <a:spcBef>
                <a:spcPts val="0"/>
              </a:spcBef>
              <a:spcAft>
                <a:spcPts val="600"/>
              </a:spcAft>
              <a:buFont typeface="Arial" panose="020B0604020202020204" pitchFamily="34" charset="0"/>
              <a:buChar char="–"/>
              <a:defRPr/>
            </a:pPr>
            <a:r>
              <a:rPr lang="he-IL" sz="1200" b="1" dirty="0">
                <a:solidFill>
                  <a:schemeClr val="tx1"/>
                </a:solidFill>
                <a:latin typeface="Heebo" pitchFamily="2" charset="-79"/>
                <a:ea typeface="Calibri" panose="020F0502020204030204" pitchFamily="34" charset="0"/>
                <a:cs typeface="Heebo" pitchFamily="2" charset="-79"/>
              </a:rPr>
              <a:t>מי כמוני?</a:t>
            </a:r>
            <a:r>
              <a:rPr lang="he-IL" sz="1200" dirty="0">
                <a:solidFill>
                  <a:schemeClr val="tx1"/>
                </a:solidFill>
                <a:latin typeface="Heebo" pitchFamily="2" charset="-79"/>
                <a:ea typeface="Calibri" panose="020F0502020204030204" pitchFamily="34" charset="0"/>
                <a:cs typeface="Heebo" pitchFamily="2" charset="-79"/>
              </a:rPr>
              <a:t> מי שמזדהה עם המשפט, נעמד! מי כמוני היה בקייטנה? מי כמוני היה בים בחופשה? מי כמוני יצא לטיול </a:t>
            </a:r>
            <a:r>
              <a:rPr lang="he-IL" sz="1200" dirty="0" err="1">
                <a:solidFill>
                  <a:schemeClr val="tx1"/>
                </a:solidFill>
                <a:latin typeface="Heebo" pitchFamily="2" charset="-79"/>
                <a:ea typeface="Calibri" panose="020F0502020204030204" pitchFamily="34" charset="0"/>
                <a:cs typeface="Heebo" pitchFamily="2" charset="-79"/>
              </a:rPr>
              <a:t>וכו</a:t>
            </a:r>
            <a:r>
              <a:rPr lang="he-IL" sz="1200" dirty="0">
                <a:solidFill>
                  <a:schemeClr val="tx1"/>
                </a:solidFill>
                <a:latin typeface="Heebo" pitchFamily="2" charset="-79"/>
                <a:ea typeface="Calibri" panose="020F0502020204030204" pitchFamily="34" charset="0"/>
                <a:cs typeface="Heebo" pitchFamily="2" charset="-79"/>
              </a:rPr>
              <a:t>'. חשוב לשאול שאלות מתאימות לכלל ילדי הגן ולגלות רגישות בהתאם למאפייני הגן והקהילה.</a:t>
            </a:r>
          </a:p>
          <a:p>
            <a:pPr marL="263525" indent="-263525" algn="just" rtl="1" eaLnBrk="1" fontAlgn="auto" hangingPunct="1">
              <a:spcBef>
                <a:spcPts val="0"/>
              </a:spcBef>
              <a:spcAft>
                <a:spcPts val="600"/>
              </a:spcAft>
              <a:buFont typeface="Arial" panose="020B0604020202020204" pitchFamily="34" charset="0"/>
              <a:buChar char="–"/>
              <a:defRPr/>
            </a:pPr>
            <a:r>
              <a:rPr lang="he-IL" sz="1200" b="1" dirty="0">
                <a:solidFill>
                  <a:schemeClr val="tx1"/>
                </a:solidFill>
                <a:latin typeface="Heebo" pitchFamily="2" charset="-79"/>
                <a:ea typeface="Calibri" panose="020F0502020204030204" pitchFamily="34" charset="0"/>
                <a:cs typeface="Heebo" pitchFamily="2" charset="-79"/>
              </a:rPr>
              <a:t>כיסא המלך: </a:t>
            </a:r>
            <a:r>
              <a:rPr lang="he-IL" sz="1200" dirty="0">
                <a:solidFill>
                  <a:schemeClr val="tx1"/>
                </a:solidFill>
                <a:latin typeface="Heebo" pitchFamily="2" charset="-79"/>
                <a:ea typeface="Calibri" panose="020F0502020204030204" pitchFamily="34" charset="0"/>
                <a:cs typeface="Heebo" pitchFamily="2" charset="-79"/>
              </a:rPr>
              <a:t>הילד ישב על </a:t>
            </a:r>
            <a:r>
              <a:rPr lang="he-IL" sz="1200" dirty="0" err="1">
                <a:solidFill>
                  <a:schemeClr val="tx1"/>
                </a:solidFill>
                <a:latin typeface="Heebo" pitchFamily="2" charset="-79"/>
                <a:ea typeface="Calibri" panose="020F0502020204030204" pitchFamily="34" charset="0"/>
                <a:cs typeface="Heebo" pitchFamily="2" charset="-79"/>
              </a:rPr>
              <a:t>כסא</a:t>
            </a:r>
            <a:r>
              <a:rPr lang="he-IL" sz="1200" dirty="0">
                <a:solidFill>
                  <a:schemeClr val="tx1"/>
                </a:solidFill>
                <a:latin typeface="Heebo" pitchFamily="2" charset="-79"/>
                <a:ea typeface="Calibri" panose="020F0502020204030204" pitchFamily="34" charset="0"/>
                <a:cs typeface="Heebo" pitchFamily="2" charset="-79"/>
              </a:rPr>
              <a:t> המלך, הגננת תציג לו פרצופון רגש והילד יקרא לרגש בשם (כל בחירה תהיה נכונה) יספר איך ומתי הוא הרגיש כך, איפה הוא היה כשהרגיש כך </a:t>
            </a:r>
            <a:r>
              <a:rPr lang="he-IL" sz="1200" dirty="0" err="1">
                <a:solidFill>
                  <a:schemeClr val="tx1"/>
                </a:solidFill>
                <a:latin typeface="Heebo" pitchFamily="2" charset="-79"/>
                <a:ea typeface="Calibri" panose="020F0502020204030204" pitchFamily="34" charset="0"/>
                <a:cs typeface="Heebo" pitchFamily="2" charset="-79"/>
              </a:rPr>
              <a:t>וכו</a:t>
            </a:r>
            <a:r>
              <a:rPr lang="he-IL" sz="1200" dirty="0">
                <a:solidFill>
                  <a:schemeClr val="tx1"/>
                </a:solidFill>
                <a:latin typeface="Heebo" pitchFamily="2" charset="-79"/>
                <a:ea typeface="Calibri" panose="020F0502020204030204" pitchFamily="34" charset="0"/>
                <a:cs typeface="Heebo" pitchFamily="2" charset="-79"/>
              </a:rPr>
              <a:t>'.</a:t>
            </a:r>
          </a:p>
          <a:p>
            <a:pPr marL="263525" indent="-263525" algn="just" rtl="1" eaLnBrk="1" fontAlgn="auto" hangingPunct="1">
              <a:spcBef>
                <a:spcPts val="0"/>
              </a:spcBef>
              <a:spcAft>
                <a:spcPts val="600"/>
              </a:spcAft>
              <a:buFont typeface="Arial" panose="020B0604020202020204" pitchFamily="34" charset="0"/>
              <a:buChar char="–"/>
              <a:defRPr/>
            </a:pPr>
            <a:r>
              <a:rPr lang="he-IL" sz="1200" b="1" dirty="0">
                <a:solidFill>
                  <a:schemeClr val="tx1"/>
                </a:solidFill>
                <a:latin typeface="Heebo" pitchFamily="2" charset="-79"/>
                <a:ea typeface="Calibri" panose="020F0502020204030204" pitchFamily="34" charset="0"/>
                <a:cs typeface="Heebo" pitchFamily="2" charset="-79"/>
              </a:rPr>
              <a:t>משחק פנטומימה:</a:t>
            </a:r>
            <a:r>
              <a:rPr lang="he-IL" sz="1200" dirty="0">
                <a:solidFill>
                  <a:schemeClr val="tx1"/>
                </a:solidFill>
                <a:latin typeface="Heebo" pitchFamily="2" charset="-79"/>
                <a:ea typeface="Calibri" panose="020F0502020204030204" pitchFamily="34" charset="0"/>
                <a:cs typeface="Heebo" pitchFamily="2" charset="-79"/>
              </a:rPr>
              <a:t> הילד עושה פרצוף/תנועה וילדים צריכים לנחש איך הוא מרגיש.</a:t>
            </a:r>
          </a:p>
          <a:p>
            <a:pPr marL="263525" indent="-263525" algn="just" rtl="1" eaLnBrk="1" fontAlgn="auto" hangingPunct="1">
              <a:spcBef>
                <a:spcPts val="0"/>
              </a:spcBef>
              <a:spcAft>
                <a:spcPts val="600"/>
              </a:spcAft>
              <a:buFont typeface="Arial" panose="020B0604020202020204" pitchFamily="34" charset="0"/>
              <a:buChar char="–"/>
              <a:defRPr/>
            </a:pPr>
            <a:r>
              <a:rPr lang="he-IL" sz="1200" dirty="0">
                <a:solidFill>
                  <a:schemeClr val="tx1"/>
                </a:solidFill>
                <a:latin typeface="Heebo" pitchFamily="2" charset="-79"/>
                <a:ea typeface="Calibri" panose="020F0502020204030204" pitchFamily="34" charset="0"/>
                <a:cs typeface="Heebo" pitchFamily="2" charset="-79"/>
              </a:rPr>
              <a:t>הצעות נוספות למשחקים חברתיים ניתן למצוא בלקט </a:t>
            </a:r>
            <a:r>
              <a:rPr lang="he-IL" sz="1200" dirty="0">
                <a:solidFill>
                  <a:srgbClr val="0070C0"/>
                </a:solidFill>
                <a:latin typeface="Heebo" pitchFamily="2" charset="-79"/>
                <a:ea typeface="Calibri" panose="020F0502020204030204" pitchFamily="34" charset="0"/>
                <a:cs typeface="Heebo" pitchFamily="2" charset="-79"/>
                <a:hlinkClick r:id="rId5">
                  <a:extLst>
                    <a:ext uri="{A12FA001-AC4F-418D-AE19-62706E023703}">
                      <ahyp:hlinkClr xmlns:ahyp="http://schemas.microsoft.com/office/drawing/2018/hyperlinkcolor" val="tx"/>
                    </a:ext>
                  </a:extLst>
                </a:hlinkClick>
              </a:rPr>
              <a:t>פשוט לשחק</a:t>
            </a:r>
            <a:endParaRPr lang="en-US" sz="1200" dirty="0">
              <a:solidFill>
                <a:srgbClr val="0070C0"/>
              </a:solidFill>
              <a:latin typeface="Heebo" pitchFamily="2" charset="-79"/>
              <a:ea typeface="Calibri" panose="020F0502020204030204" pitchFamily="34" charset="0"/>
              <a:cs typeface="Heebo" pitchFamily="2" charset="-79"/>
            </a:endParaRPr>
          </a:p>
        </p:txBody>
      </p:sp>
      <p:sp>
        <p:nvSpPr>
          <p:cNvPr id="41" name="מלבן: פינות מעוגלות 40">
            <a:extLst>
              <a:ext uri="{FF2B5EF4-FFF2-40B4-BE49-F238E27FC236}">
                <a16:creationId xmlns:a16="http://schemas.microsoft.com/office/drawing/2014/main" id="{E12729D0-4876-404C-4E30-751DCBACDE49}"/>
              </a:ext>
            </a:extLst>
          </p:cNvPr>
          <p:cNvSpPr/>
          <p:nvPr/>
        </p:nvSpPr>
        <p:spPr>
          <a:xfrm>
            <a:off x="284107" y="5910342"/>
            <a:ext cx="6840000" cy="432000"/>
          </a:xfrm>
          <a:prstGeom prst="roundRect">
            <a:avLst/>
          </a:prstGeom>
          <a:solidFill>
            <a:srgbClr val="D781B0"/>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rtl="1" eaLnBrk="1" hangingPunct="1">
              <a:lnSpc>
                <a:spcPct val="110000"/>
              </a:lnSpc>
              <a:spcAft>
                <a:spcPts val="1200"/>
              </a:spcAft>
              <a:defRPr/>
            </a:pPr>
            <a:r>
              <a:rPr lang="he-IL" altLang="he-IL" sz="1200" dirty="0">
                <a:solidFill>
                  <a:schemeClr val="tx1"/>
                </a:solidFill>
                <a:latin typeface="Heebo" pitchFamily="2" charset="-79"/>
                <a:ea typeface="Calibri" panose="020F0502020204030204" pitchFamily="34" charset="0"/>
                <a:cs typeface="Heebo" pitchFamily="2" charset="-79"/>
              </a:rPr>
              <a:t>נקריא סיפורים שמעודדים שיתוף רגשי. מומלץ להיעזר </a:t>
            </a:r>
            <a:r>
              <a:rPr lang="he-IL" sz="1200" dirty="0">
                <a:solidFill>
                  <a:schemeClr val="tx1"/>
                </a:solidFill>
                <a:latin typeface="Heebo" pitchFamily="2" charset="-79"/>
                <a:ea typeface="Calibri" panose="020F0502020204030204" pitchFamily="34" charset="0"/>
                <a:cs typeface="Heebo" pitchFamily="2" charset="-79"/>
              </a:rPr>
              <a:t>ב</a:t>
            </a:r>
            <a:r>
              <a:rPr lang="he-IL" sz="1200" dirty="0">
                <a:latin typeface="Heebo" pitchFamily="2" charset="-79"/>
                <a:ea typeface="Calibri" panose="020F0502020204030204" pitchFamily="34" charset="0"/>
                <a:cs typeface="Heebo" pitchFamily="2" charset="-79"/>
                <a:hlinkClick r:id="rId6"/>
              </a:rPr>
              <a:t>ספריית פיג'מות</a:t>
            </a:r>
            <a:endParaRPr lang="he-IL" sz="1200" dirty="0">
              <a:latin typeface="Heebo" pitchFamily="2" charset="-79"/>
              <a:ea typeface="Calibri" panose="020F0502020204030204" pitchFamily="34" charset="0"/>
              <a:cs typeface="Heebo" pitchFamily="2" charset="-79"/>
            </a:endParaRPr>
          </a:p>
        </p:txBody>
      </p:sp>
      <p:sp>
        <p:nvSpPr>
          <p:cNvPr id="42" name="תיבת טקסט 12">
            <a:extLst>
              <a:ext uri="{FF2B5EF4-FFF2-40B4-BE49-F238E27FC236}">
                <a16:creationId xmlns:a16="http://schemas.microsoft.com/office/drawing/2014/main" id="{6C508DEF-D36F-3E60-C29A-C101A799D11B}"/>
              </a:ext>
            </a:extLst>
          </p:cNvPr>
          <p:cNvSpPr txBox="1">
            <a:spLocks noChangeArrowheads="1"/>
          </p:cNvSpPr>
          <p:nvPr/>
        </p:nvSpPr>
        <p:spPr bwMode="auto">
          <a:xfrm>
            <a:off x="143404" y="541559"/>
            <a:ext cx="69786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defTabSz="457200" rtl="0" eaLnBrk="0" fontAlgn="base" hangingPunct="0">
              <a:spcBef>
                <a:spcPct val="0"/>
              </a:spcBef>
              <a:spcAft>
                <a:spcPct val="0"/>
              </a:spcAft>
              <a:defRPr>
                <a:solidFill>
                  <a:schemeClr val="tx1"/>
                </a:solidFill>
                <a:latin typeface="Calibri" panose="020F0502020204030204" pitchFamily="34" charset="0"/>
              </a:defRPr>
            </a:lvl6pPr>
            <a:lvl7pPr marL="2971800" indent="-228600" algn="l" defTabSz="457200" rtl="0" eaLnBrk="0" fontAlgn="base" hangingPunct="0">
              <a:spcBef>
                <a:spcPct val="0"/>
              </a:spcBef>
              <a:spcAft>
                <a:spcPct val="0"/>
              </a:spcAft>
              <a:defRPr>
                <a:solidFill>
                  <a:schemeClr val="tx1"/>
                </a:solidFill>
                <a:latin typeface="Calibri" panose="020F0502020204030204" pitchFamily="34" charset="0"/>
              </a:defRPr>
            </a:lvl7pPr>
            <a:lvl8pPr marL="3429000" indent="-228600" algn="l" defTabSz="457200" rtl="0" eaLnBrk="0" fontAlgn="base" hangingPunct="0">
              <a:spcBef>
                <a:spcPct val="0"/>
              </a:spcBef>
              <a:spcAft>
                <a:spcPct val="0"/>
              </a:spcAft>
              <a:defRPr>
                <a:solidFill>
                  <a:schemeClr val="tx1"/>
                </a:solidFill>
                <a:latin typeface="Calibri" panose="020F0502020204030204" pitchFamily="34" charset="0"/>
              </a:defRPr>
            </a:lvl8pPr>
            <a:lvl9pPr marL="3886200" indent="-228600" algn="l" defTabSz="457200" rtl="0" eaLnBrk="0" fontAlgn="base" hangingPunct="0">
              <a:spcBef>
                <a:spcPct val="0"/>
              </a:spcBef>
              <a:spcAft>
                <a:spcPct val="0"/>
              </a:spcAft>
              <a:defRPr>
                <a:solidFill>
                  <a:schemeClr val="tx1"/>
                </a:solidFill>
                <a:latin typeface="Calibri" panose="020F0502020204030204" pitchFamily="34" charset="0"/>
              </a:defRPr>
            </a:lvl9pPr>
          </a:lstStyle>
          <a:p>
            <a:pPr algn="ctr" rtl="1" eaLnBrk="1" hangingPunct="1"/>
            <a:r>
              <a:rPr lang="he-IL" altLang="he-IL" sz="2400" b="1" dirty="0">
                <a:latin typeface="Heebo" pitchFamily="2" charset="-79"/>
                <a:ea typeface="Times New Roman" panose="02020603050405020304" pitchFamily="18" charset="0"/>
                <a:cs typeface="Heebo" pitchFamily="2" charset="-79"/>
              </a:rPr>
              <a:t>רעיונות לפעילויות חווייתיות לתקופת ההסתגלות</a:t>
            </a:r>
            <a:endParaRPr lang="en-US" altLang="he-IL" sz="2400" b="1" dirty="0">
              <a:latin typeface="Heebo" pitchFamily="2" charset="-79"/>
              <a:ea typeface="Calibri" panose="020F0502020204030204" pitchFamily="34" charset="0"/>
              <a:cs typeface="Heebo" pitchFamily="2" charset="-79"/>
            </a:endParaRPr>
          </a:p>
        </p:txBody>
      </p:sp>
      <p:sp>
        <p:nvSpPr>
          <p:cNvPr id="46" name="מלבן 45">
            <a:extLst>
              <a:ext uri="{FF2B5EF4-FFF2-40B4-BE49-F238E27FC236}">
                <a16:creationId xmlns:a16="http://schemas.microsoft.com/office/drawing/2014/main" id="{DF92B2C4-0A36-8D48-2677-AA869C5F0723}"/>
              </a:ext>
            </a:extLst>
          </p:cNvPr>
          <p:cNvSpPr/>
          <p:nvPr/>
        </p:nvSpPr>
        <p:spPr>
          <a:xfrm>
            <a:off x="0" y="0"/>
            <a:ext cx="12192000" cy="490232"/>
          </a:xfrm>
          <a:prstGeom prst="rect">
            <a:avLst/>
          </a:prstGeom>
          <a:solidFill>
            <a:srgbClr val="C47944"/>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r>
              <a:rPr lang="he-IL" sz="2400" b="1" dirty="0">
                <a:solidFill>
                  <a:schemeClr val="bg1"/>
                </a:solidFill>
                <a:latin typeface="Heebo" pitchFamily="2" charset="-79"/>
                <a:cs typeface="Heebo" pitchFamily="2" charset="-79"/>
              </a:rPr>
              <a:t>מתחילים שנה בגן</a:t>
            </a:r>
          </a:p>
        </p:txBody>
      </p:sp>
      <p:sp>
        <p:nvSpPr>
          <p:cNvPr id="7" name="מלבן 6">
            <a:extLst>
              <a:ext uri="{FF2B5EF4-FFF2-40B4-BE49-F238E27FC236}">
                <a16:creationId xmlns:a16="http://schemas.microsoft.com/office/drawing/2014/main" id="{50965FD7-C692-FF9D-0B6B-C17A194B9AA4}"/>
              </a:ext>
            </a:extLst>
          </p:cNvPr>
          <p:cNvSpPr/>
          <p:nvPr/>
        </p:nvSpPr>
        <p:spPr>
          <a:xfrm>
            <a:off x="-45797" y="6431871"/>
            <a:ext cx="7513384" cy="490232"/>
          </a:xfrm>
          <a:prstGeom prst="rect">
            <a:avLst/>
          </a:prstGeom>
          <a:solidFill>
            <a:srgbClr val="C47944"/>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sz="2400" b="1" dirty="0">
              <a:solidFill>
                <a:schemeClr val="bg1"/>
              </a:solidFill>
              <a:latin typeface="Heebo" pitchFamily="2" charset="-79"/>
              <a:cs typeface="Heebo" pitchFamily="2" charset="-79"/>
            </a:endParaRPr>
          </a:p>
        </p:txBody>
      </p:sp>
      <p:sp>
        <p:nvSpPr>
          <p:cNvPr id="6" name="TextBox 5"/>
          <p:cNvSpPr txBox="1"/>
          <p:nvPr/>
        </p:nvSpPr>
        <p:spPr>
          <a:xfrm>
            <a:off x="114168" y="6424170"/>
            <a:ext cx="7057433" cy="630942"/>
          </a:xfrm>
          <a:prstGeom prst="rect">
            <a:avLst/>
          </a:prstGeom>
          <a:noFill/>
        </p:spPr>
        <p:txBody>
          <a:bodyPr wrap="square" rtlCol="1">
            <a:spAutoFit/>
          </a:bodyPr>
          <a:lstStyle/>
          <a:p>
            <a:pPr algn="ctr"/>
            <a:r>
              <a:rPr lang="he-IL" sz="1200" dirty="0">
                <a:solidFill>
                  <a:schemeClr val="bg1"/>
                </a:solidFill>
                <a:latin typeface="Heebo" pitchFamily="2" charset="-79"/>
                <a:cs typeface="Heebo" pitchFamily="2" charset="-79"/>
              </a:rPr>
              <a:t>לתכנים נוספים לעבודה עם ילדי הגן היכנסו לעמוד המרכז באתר </a:t>
            </a:r>
            <a:r>
              <a:rPr lang="he-IL" sz="1200" dirty="0" err="1">
                <a:solidFill>
                  <a:schemeClr val="bg1"/>
                </a:solidFill>
                <a:latin typeface="Heebo" pitchFamily="2" charset="-79"/>
                <a:cs typeface="Heebo" pitchFamily="2" charset="-79"/>
              </a:rPr>
              <a:t>שפ"ינט</a:t>
            </a:r>
            <a:r>
              <a:rPr lang="he-IL" sz="1200" dirty="0">
                <a:solidFill>
                  <a:schemeClr val="bg1"/>
                </a:solidFill>
                <a:latin typeface="Heebo" pitchFamily="2" charset="-79"/>
                <a:cs typeface="Heebo" pitchFamily="2" charset="-79"/>
              </a:rPr>
              <a:t>  והאגף לגיל </a:t>
            </a:r>
            <a:r>
              <a:rPr lang="he-IL" sz="1200">
                <a:solidFill>
                  <a:schemeClr val="bg1"/>
                </a:solidFill>
                <a:latin typeface="Heebo" pitchFamily="2" charset="-79"/>
                <a:cs typeface="Heebo" pitchFamily="2" charset="-79"/>
              </a:rPr>
              <a:t>הרך –</a:t>
            </a:r>
          </a:p>
          <a:p>
            <a:pPr algn="ctr"/>
            <a:r>
              <a:rPr lang="he-IL" sz="1200">
                <a:solidFill>
                  <a:schemeClr val="bg1"/>
                </a:solidFill>
                <a:latin typeface="Heebo" pitchFamily="2" charset="-79"/>
                <a:cs typeface="Heebo" pitchFamily="2" charset="-79"/>
                <a:hlinkClick r:id="rId7">
                  <a:extLst>
                    <a:ext uri="{A12FA001-AC4F-418D-AE19-62706E023703}">
                      <ahyp:hlinkClr xmlns:ahyp="http://schemas.microsoft.com/office/drawing/2018/hyperlinkcolor" val="tx"/>
                    </a:ext>
                  </a:extLst>
                </a:hlinkClick>
              </a:rPr>
              <a:t>לקראת </a:t>
            </a:r>
            <a:r>
              <a:rPr lang="he-IL" sz="1200" dirty="0">
                <a:solidFill>
                  <a:schemeClr val="bg1"/>
                </a:solidFill>
                <a:latin typeface="Heebo" pitchFamily="2" charset="-79"/>
                <a:cs typeface="Heebo" pitchFamily="2" charset="-79"/>
                <a:hlinkClick r:id="rId7">
                  <a:extLst>
                    <a:ext uri="{A12FA001-AC4F-418D-AE19-62706E023703}">
                      <ahyp:hlinkClr xmlns:ahyp="http://schemas.microsoft.com/office/drawing/2018/hyperlinkcolor" val="tx"/>
                    </a:ext>
                  </a:extLst>
                </a:hlinkClick>
              </a:rPr>
              <a:t>פתיחת שנת הלימודים תשפ"ו – תכנים לגיל הרך</a:t>
            </a:r>
            <a:endParaRPr lang="en-US" sz="1200" dirty="0">
              <a:solidFill>
                <a:schemeClr val="bg1"/>
              </a:solidFill>
              <a:latin typeface="Heebo" pitchFamily="2" charset="-79"/>
              <a:cs typeface="Heebo" pitchFamily="2" charset="-79"/>
            </a:endParaRPr>
          </a:p>
          <a:p>
            <a:pPr algn="ctr"/>
            <a:endParaRPr lang="he-IL" sz="1050" dirty="0">
              <a:solidFill>
                <a:schemeClr val="bg1"/>
              </a:solidFill>
              <a:latin typeface="Heebo" pitchFamily="2" charset="-79"/>
              <a:cs typeface="Heebo" pitchFamily="2" charset="-79"/>
            </a:endParaRPr>
          </a:p>
        </p:txBody>
      </p:sp>
    </p:spTree>
    <p:extLst>
      <p:ext uri="{BB962C8B-B14F-4D97-AF65-F5344CB8AC3E}">
        <p14:creationId xmlns:p14="http://schemas.microsoft.com/office/powerpoint/2010/main" val="420123622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261</TotalTime>
  <Words>703</Words>
  <Application>Microsoft Office PowerPoint</Application>
  <PresentationFormat>מסך רחב</PresentationFormat>
  <Paragraphs>48</Paragraphs>
  <Slides>2</Slides>
  <Notes>1</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2</vt:i4>
      </vt:variant>
    </vt:vector>
  </HeadingPairs>
  <TitlesOfParts>
    <vt:vector size="9" baseType="lpstr">
      <vt:lpstr>Aptos</vt:lpstr>
      <vt:lpstr>Aptos Display</vt:lpstr>
      <vt:lpstr>Arial</vt:lpstr>
      <vt:lpstr>Calibri</vt:lpstr>
      <vt:lpstr>Heebo</vt:lpstr>
      <vt:lpstr>OhYaelLeibushor 1.0</vt:lpstr>
      <vt:lpstr>ערכת נושא Office</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אפרת בועז</dc:creator>
  <cp:lastModifiedBy>נילי פלורס</cp:lastModifiedBy>
  <cp:revision>19</cp:revision>
  <dcterms:created xsi:type="dcterms:W3CDTF">2024-08-12T08:50:15Z</dcterms:created>
  <dcterms:modified xsi:type="dcterms:W3CDTF">2025-08-06T14:24:59Z</dcterms:modified>
</cp:coreProperties>
</file>