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
  </p:notesMasterIdLst>
  <p:sldIdLst>
    <p:sldId id="256" r:id="rId2"/>
    <p:sldId id="267" r:id="rId3"/>
    <p:sldId id="268" r:id="rId4"/>
    <p:sldId id="259" r:id="rId5"/>
    <p:sldId id="269" r:id="rId6"/>
    <p:sldId id="270" r:id="rId7"/>
    <p:sldId id="263" r:id="rId8"/>
    <p:sldId id="265" r:id="rId9"/>
    <p:sldId id="264" r:id="rId10"/>
  </p:sldIdLst>
  <p:sldSz cx="12192000" cy="6858000"/>
  <p:notesSz cx="6858000" cy="9144000"/>
  <p:embeddedFontLst>
    <p:embeddedFont>
      <p:font typeface="Assistant" panose="00000500000000000000" pitchFamily="2" charset="-79"/>
      <p:regular r:id="rId12"/>
      <p:bold r:id="rId13"/>
    </p:embeddedFont>
    <p:embeddedFont>
      <p:font typeface="Assistant ExtraBold" panose="00000900000000000000" pitchFamily="2" charset="-79"/>
      <p:bold r:id="rId14"/>
    </p:embeddedFont>
    <p:embeddedFont>
      <p:font typeface="Assistant ExtraLight" panose="00000300000000000000" pitchFamily="2" charset="-79"/>
      <p:regular r:id="rId15"/>
    </p:embeddedFont>
    <p:embeddedFont>
      <p:font typeface="Assistant Light" panose="00000400000000000000" pitchFamily="2" charset="-79"/>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46B"/>
    <a:srgbClr val="CED5D5"/>
    <a:srgbClr val="2B524A"/>
    <a:srgbClr val="2F5950"/>
    <a:srgbClr val="D2D9D9"/>
    <a:srgbClr val="BCC7C6"/>
    <a:srgbClr val="728F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1" autoAdjust="0"/>
    <p:restoredTop sz="94646"/>
  </p:normalViewPr>
  <p:slideViewPr>
    <p:cSldViewPr snapToGrid="0">
      <p:cViewPr varScale="1">
        <p:scale>
          <a:sx n="51" d="100"/>
          <a:sy n="51" d="100"/>
        </p:scale>
        <p:origin x="114" y="13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AFD4B4-E2D7-4D1C-9BC6-AE54BDADC014}" type="datetimeFigureOut">
              <a:rPr lang="en-US" smtClean="0"/>
              <a:t>1/22/2026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ED842A-71E6-41DB-9C9E-80082DBEF58A}" type="slidenum">
              <a:rPr lang="en-US" smtClean="0"/>
              <a:t>‹#›</a:t>
            </a:fld>
            <a:endParaRPr lang="en-US"/>
          </a:p>
        </p:txBody>
      </p:sp>
    </p:spTree>
    <p:extLst>
      <p:ext uri="{BB962C8B-B14F-4D97-AF65-F5344CB8AC3E}">
        <p14:creationId xmlns:p14="http://schemas.microsoft.com/office/powerpoint/2010/main" val="2927791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algn="r" defTabSz="914400" rtl="1" eaLnBrk="1" latinLnBrk="0" hangingPunct="1"/>
            <a:endParaRPr lang="he-IL" dirty="0"/>
          </a:p>
        </p:txBody>
      </p:sp>
      <p:sp>
        <p:nvSpPr>
          <p:cNvPr id="4" name="מציין מיקום של מספר שקופית 3"/>
          <p:cNvSpPr>
            <a:spLocks noGrp="1"/>
          </p:cNvSpPr>
          <p:nvPr>
            <p:ph type="sldNum" sz="quarter" idx="5"/>
          </p:nvPr>
        </p:nvSpPr>
        <p:spPr/>
        <p:txBody>
          <a:bodyPr/>
          <a:lstStyle/>
          <a:p>
            <a:fld id="{A5ED842A-71E6-41DB-9C9E-80082DBEF58A}" type="slidenum">
              <a:rPr lang="en-US" smtClean="0"/>
              <a:t>1</a:t>
            </a:fld>
            <a:endParaRPr lang="en-US"/>
          </a:p>
        </p:txBody>
      </p:sp>
    </p:spTree>
    <p:extLst>
      <p:ext uri="{BB962C8B-B14F-4D97-AF65-F5344CB8AC3E}">
        <p14:creationId xmlns:p14="http://schemas.microsoft.com/office/powerpoint/2010/main" val="3846721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מלבן מעוגל 6">
            <a:extLst>
              <a:ext uri="{FF2B5EF4-FFF2-40B4-BE49-F238E27FC236}">
                <a16:creationId xmlns:a16="http://schemas.microsoft.com/office/drawing/2014/main" id="{5D822A21-937C-EF37-5D8B-1BBA41538C45}"/>
              </a:ext>
            </a:extLst>
          </p:cNvPr>
          <p:cNvSpPr/>
          <p:nvPr userDrawn="1"/>
        </p:nvSpPr>
        <p:spPr>
          <a:xfrm>
            <a:off x="3249637" y="274059"/>
            <a:ext cx="12192000" cy="1100667"/>
          </a:xfrm>
          <a:prstGeom prst="roundRect">
            <a:avLst>
              <a:gd name="adj" fmla="val 50000"/>
            </a:avLst>
          </a:prstGeom>
          <a:solidFill>
            <a:srgbClr val="CED5D5"/>
          </a:solidFill>
          <a:ln w="88900">
            <a:solidFill>
              <a:srgbClr val="728F8B"/>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286" rtl="0" eaLnBrk="1" latinLnBrk="0" hangingPunct="1"/>
            <a:endParaRPr lang="he-IL" dirty="0"/>
          </a:p>
        </p:txBody>
      </p:sp>
      <p:pic>
        <p:nvPicPr>
          <p:cNvPr id="8" name="תמונה 7">
            <a:extLst>
              <a:ext uri="{FF2B5EF4-FFF2-40B4-BE49-F238E27FC236}">
                <a16:creationId xmlns:a16="http://schemas.microsoft.com/office/drawing/2014/main" id="{01D261C6-6BD7-2133-D957-FD79410895B2}"/>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spTree>
    <p:extLst>
      <p:ext uri="{BB962C8B-B14F-4D97-AF65-F5344CB8AC3E}">
        <p14:creationId xmlns:p14="http://schemas.microsoft.com/office/powerpoint/2010/main" val="2799773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01D261C6-6BD7-2133-D957-FD79410895B2}"/>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spTree>
    <p:extLst>
      <p:ext uri="{BB962C8B-B14F-4D97-AF65-F5344CB8AC3E}">
        <p14:creationId xmlns:p14="http://schemas.microsoft.com/office/powerpoint/2010/main" val="3068523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01D261C6-6BD7-2133-D957-FD79410895B2}"/>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sp>
        <p:nvSpPr>
          <p:cNvPr id="2" name="그림 개체 틀 10">
            <a:extLst>
              <a:ext uri="{FF2B5EF4-FFF2-40B4-BE49-F238E27FC236}">
                <a16:creationId xmlns:a16="http://schemas.microsoft.com/office/drawing/2014/main" id="{5F103273-B567-70FF-C2F4-93EFEA91D128}"/>
              </a:ext>
            </a:extLst>
          </p:cNvPr>
          <p:cNvSpPr>
            <a:spLocks noGrp="1"/>
          </p:cNvSpPr>
          <p:nvPr>
            <p:ph type="pic" idx="1" hasCustomPrompt="1"/>
          </p:nvPr>
        </p:nvSpPr>
        <p:spPr>
          <a:xfrm>
            <a:off x="6864087" y="1908313"/>
            <a:ext cx="3424579" cy="3040360"/>
          </a:xfrm>
          <a:custGeom>
            <a:avLst/>
            <a:gdLst>
              <a:gd name="connsiteX0" fmla="*/ 125450 w 2568434"/>
              <a:gd name="connsiteY0" fmla="*/ 111684 h 2280270"/>
              <a:gd name="connsiteX1" fmla="*/ 2442984 w 2568434"/>
              <a:gd name="connsiteY1" fmla="*/ 111684 h 2280270"/>
              <a:gd name="connsiteX2" fmla="*/ 2442984 w 2568434"/>
              <a:gd name="connsiteY2" fmla="*/ 2168586 h 2280270"/>
              <a:gd name="connsiteX3" fmla="*/ 125450 w 2568434"/>
              <a:gd name="connsiteY3" fmla="*/ 2168586 h 2280270"/>
              <a:gd name="connsiteX4" fmla="*/ 96085 w 2568434"/>
              <a:gd name="connsiteY4" fmla="*/ 82319 h 2280270"/>
              <a:gd name="connsiteX5" fmla="*/ 96085 w 2568434"/>
              <a:gd name="connsiteY5" fmla="*/ 2197951 h 2280270"/>
              <a:gd name="connsiteX6" fmla="*/ 2472349 w 2568434"/>
              <a:gd name="connsiteY6" fmla="*/ 2197951 h 2280270"/>
              <a:gd name="connsiteX7" fmla="*/ 2472349 w 2568434"/>
              <a:gd name="connsiteY7" fmla="*/ 82319 h 2280270"/>
              <a:gd name="connsiteX8" fmla="*/ 0 w 2568434"/>
              <a:gd name="connsiteY8" fmla="*/ 0 h 2280270"/>
              <a:gd name="connsiteX9" fmla="*/ 2568434 w 2568434"/>
              <a:gd name="connsiteY9" fmla="*/ 0 h 2280270"/>
              <a:gd name="connsiteX10" fmla="*/ 2568434 w 2568434"/>
              <a:gd name="connsiteY10" fmla="*/ 2280270 h 2280270"/>
              <a:gd name="connsiteX11" fmla="*/ 0 w 2568434"/>
              <a:gd name="connsiteY11" fmla="*/ 2280270 h 228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8434" h="2280270">
                <a:moveTo>
                  <a:pt x="125450" y="111684"/>
                </a:moveTo>
                <a:lnTo>
                  <a:pt x="2442984" y="111684"/>
                </a:lnTo>
                <a:lnTo>
                  <a:pt x="2442984" y="2168586"/>
                </a:lnTo>
                <a:lnTo>
                  <a:pt x="125450" y="2168586"/>
                </a:lnTo>
                <a:close/>
                <a:moveTo>
                  <a:pt x="96085" y="82319"/>
                </a:moveTo>
                <a:lnTo>
                  <a:pt x="96085" y="2197951"/>
                </a:lnTo>
                <a:lnTo>
                  <a:pt x="2472349" y="2197951"/>
                </a:lnTo>
                <a:lnTo>
                  <a:pt x="2472349" y="82319"/>
                </a:lnTo>
                <a:close/>
                <a:moveTo>
                  <a:pt x="0" y="0"/>
                </a:moveTo>
                <a:lnTo>
                  <a:pt x="2568434" y="0"/>
                </a:lnTo>
                <a:lnTo>
                  <a:pt x="2568434" y="2280270"/>
                </a:lnTo>
                <a:lnTo>
                  <a:pt x="0" y="2280270"/>
                </a:lnTo>
                <a:close/>
              </a:path>
            </a:pathLst>
          </a:custGeom>
          <a:solidFill>
            <a:schemeClr val="bg1">
              <a:lumMod val="95000"/>
            </a:schemeClr>
          </a:solidFill>
          <a:ln>
            <a:solidFill>
              <a:srgbClr val="012632"/>
            </a:solidFill>
          </a:ln>
        </p:spPr>
        <p:txBody>
          <a:bodyPr wrap="square" anchor="ctr">
            <a:noAutofit/>
          </a:bodyP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
        <p:nvSpPr>
          <p:cNvPr id="3" name="그림 개체 틀 12">
            <a:extLst>
              <a:ext uri="{FF2B5EF4-FFF2-40B4-BE49-F238E27FC236}">
                <a16:creationId xmlns:a16="http://schemas.microsoft.com/office/drawing/2014/main" id="{C0433E3C-43B5-921A-8C7C-58CDF7A20356}"/>
              </a:ext>
            </a:extLst>
          </p:cNvPr>
          <p:cNvSpPr>
            <a:spLocks noGrp="1"/>
          </p:cNvSpPr>
          <p:nvPr>
            <p:ph type="pic" idx="10" hasCustomPrompt="1"/>
          </p:nvPr>
        </p:nvSpPr>
        <p:spPr>
          <a:xfrm>
            <a:off x="10272000" y="4938000"/>
            <a:ext cx="1920000" cy="192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Tree>
    <p:extLst>
      <p:ext uri="{BB962C8B-B14F-4D97-AF65-F5344CB8AC3E}">
        <p14:creationId xmlns:p14="http://schemas.microsoft.com/office/powerpoint/2010/main" val="3172745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מלבן מעוגל 6">
            <a:extLst>
              <a:ext uri="{FF2B5EF4-FFF2-40B4-BE49-F238E27FC236}">
                <a16:creationId xmlns:a16="http://schemas.microsoft.com/office/drawing/2014/main" id="{5D822A21-937C-EF37-5D8B-1BBA41538C45}"/>
              </a:ext>
            </a:extLst>
          </p:cNvPr>
          <p:cNvSpPr/>
          <p:nvPr userDrawn="1"/>
        </p:nvSpPr>
        <p:spPr>
          <a:xfrm>
            <a:off x="3249637" y="274059"/>
            <a:ext cx="12192000" cy="1100667"/>
          </a:xfrm>
          <a:prstGeom prst="roundRect">
            <a:avLst>
              <a:gd name="adj" fmla="val 50000"/>
            </a:avLst>
          </a:prstGeom>
          <a:solidFill>
            <a:srgbClr val="CED5D5"/>
          </a:solidFill>
          <a:ln w="88900">
            <a:solidFill>
              <a:srgbClr val="728F8B"/>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286" rtl="0" eaLnBrk="1" latinLnBrk="0" hangingPunct="1"/>
            <a:endParaRPr lang="he-IL" dirty="0"/>
          </a:p>
        </p:txBody>
      </p:sp>
      <p:pic>
        <p:nvPicPr>
          <p:cNvPr id="8" name="תמונה 7">
            <a:extLst>
              <a:ext uri="{FF2B5EF4-FFF2-40B4-BE49-F238E27FC236}">
                <a16:creationId xmlns:a16="http://schemas.microsoft.com/office/drawing/2014/main" id="{01D261C6-6BD7-2133-D957-FD79410895B2}"/>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pic>
        <p:nvPicPr>
          <p:cNvPr id="2" name="Picture 2" descr="D:\Fullppt\PNG이미지\핸드폰2.png">
            <a:extLst>
              <a:ext uri="{FF2B5EF4-FFF2-40B4-BE49-F238E27FC236}">
                <a16:creationId xmlns:a16="http://schemas.microsoft.com/office/drawing/2014/main" id="{B55DD793-4CF0-CA5E-09D2-632ACB7914B7}"/>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274951" y="1690465"/>
            <a:ext cx="4497771" cy="5446711"/>
          </a:xfrm>
          <a:prstGeom prst="rect">
            <a:avLst/>
          </a:prstGeom>
          <a:noFill/>
          <a:extLst>
            <a:ext uri="{909E8E84-426E-40DD-AFC4-6F175D3DCCD1}">
              <a14:hiddenFill xmlns:a14="http://schemas.microsoft.com/office/drawing/2010/main">
                <a:solidFill>
                  <a:srgbClr val="FFFFFF"/>
                </a:solidFill>
              </a14:hiddenFill>
            </a:ext>
          </a:extLst>
        </p:spPr>
      </p:pic>
      <p:sp>
        <p:nvSpPr>
          <p:cNvPr id="3" name="Picture Placeholder 2">
            <a:extLst>
              <a:ext uri="{FF2B5EF4-FFF2-40B4-BE49-F238E27FC236}">
                <a16:creationId xmlns:a16="http://schemas.microsoft.com/office/drawing/2014/main" id="{8851ABD1-5105-57BD-61B6-2D8D0DEE8F45}"/>
              </a:ext>
            </a:extLst>
          </p:cNvPr>
          <p:cNvSpPr>
            <a:spLocks noGrp="1"/>
          </p:cNvSpPr>
          <p:nvPr>
            <p:ph type="pic" idx="1" hasCustomPrompt="1"/>
          </p:nvPr>
        </p:nvSpPr>
        <p:spPr>
          <a:xfrm>
            <a:off x="833187" y="1874662"/>
            <a:ext cx="2593953" cy="4006860"/>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Tree>
    <p:extLst>
      <p:ext uri="{BB962C8B-B14F-4D97-AF65-F5344CB8AC3E}">
        <p14:creationId xmlns:p14="http://schemas.microsoft.com/office/powerpoint/2010/main" val="2336764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מלבן מעוגל 6">
            <a:extLst>
              <a:ext uri="{FF2B5EF4-FFF2-40B4-BE49-F238E27FC236}">
                <a16:creationId xmlns:a16="http://schemas.microsoft.com/office/drawing/2014/main" id="{5D822A21-937C-EF37-5D8B-1BBA41538C45}"/>
              </a:ext>
            </a:extLst>
          </p:cNvPr>
          <p:cNvSpPr/>
          <p:nvPr userDrawn="1"/>
        </p:nvSpPr>
        <p:spPr>
          <a:xfrm>
            <a:off x="3249637" y="274059"/>
            <a:ext cx="12192000" cy="1100667"/>
          </a:xfrm>
          <a:prstGeom prst="roundRect">
            <a:avLst>
              <a:gd name="adj" fmla="val 50000"/>
            </a:avLst>
          </a:prstGeom>
          <a:solidFill>
            <a:srgbClr val="CED5D5"/>
          </a:solidFill>
          <a:ln w="88900">
            <a:solidFill>
              <a:srgbClr val="728F8B"/>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286" rtl="0" eaLnBrk="1" latinLnBrk="0" hangingPunct="1"/>
            <a:endParaRPr lang="he-IL" dirty="0"/>
          </a:p>
        </p:txBody>
      </p:sp>
      <p:pic>
        <p:nvPicPr>
          <p:cNvPr id="8" name="תמונה 7">
            <a:extLst>
              <a:ext uri="{FF2B5EF4-FFF2-40B4-BE49-F238E27FC236}">
                <a16:creationId xmlns:a16="http://schemas.microsoft.com/office/drawing/2014/main" id="{01D261C6-6BD7-2133-D957-FD79410895B2}"/>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pic>
        <p:nvPicPr>
          <p:cNvPr id="4" name="Picture 3" descr="D:\Fullppt\005-PNG이미지\노트북.png">
            <a:extLst>
              <a:ext uri="{FF2B5EF4-FFF2-40B4-BE49-F238E27FC236}">
                <a16:creationId xmlns:a16="http://schemas.microsoft.com/office/drawing/2014/main" id="{A58196F9-A669-9D17-68C7-A40D6EB7488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42485" y="2217857"/>
            <a:ext cx="8584243" cy="4366084"/>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2">
            <a:extLst>
              <a:ext uri="{FF2B5EF4-FFF2-40B4-BE49-F238E27FC236}">
                <a16:creationId xmlns:a16="http://schemas.microsoft.com/office/drawing/2014/main" id="{B7677379-FEA2-543A-A639-27E9476646DD}"/>
              </a:ext>
            </a:extLst>
          </p:cNvPr>
          <p:cNvSpPr>
            <a:spLocks noGrp="1"/>
          </p:cNvSpPr>
          <p:nvPr>
            <p:ph type="pic" idx="1" hasCustomPrompt="1"/>
          </p:nvPr>
        </p:nvSpPr>
        <p:spPr>
          <a:xfrm>
            <a:off x="1276101" y="2774415"/>
            <a:ext cx="4114129" cy="3042491"/>
          </a:xfrm>
          <a:prstGeom prst="rect">
            <a:avLst/>
          </a:prstGeom>
          <a:solidFill>
            <a:schemeClr val="bg1">
              <a:lumMod val="95000"/>
            </a:schemeClr>
          </a:solidFill>
        </p:spPr>
        <p:txBody>
          <a:bodyPr anchor="ct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Tree>
    <p:extLst>
      <p:ext uri="{BB962C8B-B14F-4D97-AF65-F5344CB8AC3E}">
        <p14:creationId xmlns:p14="http://schemas.microsoft.com/office/powerpoint/2010/main" val="163458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מלבן מעוגל 4">
            <a:extLst>
              <a:ext uri="{FF2B5EF4-FFF2-40B4-BE49-F238E27FC236}">
                <a16:creationId xmlns:a16="http://schemas.microsoft.com/office/drawing/2014/main" id="{6AE36D26-B986-A0DA-71C3-1470317D4FB5}"/>
              </a:ext>
            </a:extLst>
          </p:cNvPr>
          <p:cNvSpPr/>
          <p:nvPr userDrawn="1"/>
        </p:nvSpPr>
        <p:spPr>
          <a:xfrm>
            <a:off x="3249637" y="274059"/>
            <a:ext cx="12192000" cy="1100667"/>
          </a:xfrm>
          <a:prstGeom prst="roundRect">
            <a:avLst>
              <a:gd name="adj" fmla="val 50000"/>
            </a:avLst>
          </a:prstGeom>
          <a:solidFill>
            <a:srgbClr val="CED5D5"/>
          </a:solidFill>
          <a:ln w="88900">
            <a:solidFill>
              <a:srgbClr val="728F8B"/>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286" rtl="0" eaLnBrk="1" latinLnBrk="0" hangingPunct="1"/>
            <a:endParaRPr lang="he-IL" dirty="0"/>
          </a:p>
        </p:txBody>
      </p:sp>
      <p:pic>
        <p:nvPicPr>
          <p:cNvPr id="6" name="תמונה 5">
            <a:extLst>
              <a:ext uri="{FF2B5EF4-FFF2-40B4-BE49-F238E27FC236}">
                <a16:creationId xmlns:a16="http://schemas.microsoft.com/office/drawing/2014/main" id="{F4F0416B-6ABE-17D2-9169-1B42C7930D29}"/>
              </a:ext>
            </a:extLst>
          </p:cNvPr>
          <p:cNvPicPr>
            <a:picLocks noChangeAspect="1"/>
          </p:cNvPicPr>
          <p:nvPr userDrawn="1"/>
        </p:nvPicPr>
        <p:blipFill>
          <a:blip r:embed="rId2">
            <a:duotone>
              <a:schemeClr val="bg2">
                <a:shade val="45000"/>
                <a:satMod val="135000"/>
              </a:schemeClr>
              <a:prstClr val="white"/>
            </a:duotone>
          </a:blip>
          <a:stretch>
            <a:fillRect/>
          </a:stretch>
        </p:blipFill>
        <p:spPr>
          <a:xfrm>
            <a:off x="273682" y="274059"/>
            <a:ext cx="1856482" cy="1028700"/>
          </a:xfrm>
          <a:prstGeom prst="rect">
            <a:avLst/>
          </a:prstGeom>
          <a:noFill/>
        </p:spPr>
      </p:pic>
      <p:sp>
        <p:nvSpPr>
          <p:cNvPr id="7" name="그림 개체 틀 10">
            <a:extLst>
              <a:ext uri="{FF2B5EF4-FFF2-40B4-BE49-F238E27FC236}">
                <a16:creationId xmlns:a16="http://schemas.microsoft.com/office/drawing/2014/main" id="{6B76FBE4-353D-4730-5515-6BD54BF0AF4F}"/>
              </a:ext>
            </a:extLst>
          </p:cNvPr>
          <p:cNvSpPr>
            <a:spLocks noGrp="1"/>
          </p:cNvSpPr>
          <p:nvPr>
            <p:ph type="pic" idx="1" hasCustomPrompt="1"/>
          </p:nvPr>
        </p:nvSpPr>
        <p:spPr>
          <a:xfrm>
            <a:off x="6864087" y="1908313"/>
            <a:ext cx="3424579" cy="3040360"/>
          </a:xfrm>
          <a:custGeom>
            <a:avLst/>
            <a:gdLst>
              <a:gd name="connsiteX0" fmla="*/ 125450 w 2568434"/>
              <a:gd name="connsiteY0" fmla="*/ 111684 h 2280270"/>
              <a:gd name="connsiteX1" fmla="*/ 2442984 w 2568434"/>
              <a:gd name="connsiteY1" fmla="*/ 111684 h 2280270"/>
              <a:gd name="connsiteX2" fmla="*/ 2442984 w 2568434"/>
              <a:gd name="connsiteY2" fmla="*/ 2168586 h 2280270"/>
              <a:gd name="connsiteX3" fmla="*/ 125450 w 2568434"/>
              <a:gd name="connsiteY3" fmla="*/ 2168586 h 2280270"/>
              <a:gd name="connsiteX4" fmla="*/ 96085 w 2568434"/>
              <a:gd name="connsiteY4" fmla="*/ 82319 h 2280270"/>
              <a:gd name="connsiteX5" fmla="*/ 96085 w 2568434"/>
              <a:gd name="connsiteY5" fmla="*/ 2197951 h 2280270"/>
              <a:gd name="connsiteX6" fmla="*/ 2472349 w 2568434"/>
              <a:gd name="connsiteY6" fmla="*/ 2197951 h 2280270"/>
              <a:gd name="connsiteX7" fmla="*/ 2472349 w 2568434"/>
              <a:gd name="connsiteY7" fmla="*/ 82319 h 2280270"/>
              <a:gd name="connsiteX8" fmla="*/ 0 w 2568434"/>
              <a:gd name="connsiteY8" fmla="*/ 0 h 2280270"/>
              <a:gd name="connsiteX9" fmla="*/ 2568434 w 2568434"/>
              <a:gd name="connsiteY9" fmla="*/ 0 h 2280270"/>
              <a:gd name="connsiteX10" fmla="*/ 2568434 w 2568434"/>
              <a:gd name="connsiteY10" fmla="*/ 2280270 h 2280270"/>
              <a:gd name="connsiteX11" fmla="*/ 0 w 2568434"/>
              <a:gd name="connsiteY11" fmla="*/ 2280270 h 2280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68434" h="2280270">
                <a:moveTo>
                  <a:pt x="125450" y="111684"/>
                </a:moveTo>
                <a:lnTo>
                  <a:pt x="2442984" y="111684"/>
                </a:lnTo>
                <a:lnTo>
                  <a:pt x="2442984" y="2168586"/>
                </a:lnTo>
                <a:lnTo>
                  <a:pt x="125450" y="2168586"/>
                </a:lnTo>
                <a:close/>
                <a:moveTo>
                  <a:pt x="96085" y="82319"/>
                </a:moveTo>
                <a:lnTo>
                  <a:pt x="96085" y="2197951"/>
                </a:lnTo>
                <a:lnTo>
                  <a:pt x="2472349" y="2197951"/>
                </a:lnTo>
                <a:lnTo>
                  <a:pt x="2472349" y="82319"/>
                </a:lnTo>
                <a:close/>
                <a:moveTo>
                  <a:pt x="0" y="0"/>
                </a:moveTo>
                <a:lnTo>
                  <a:pt x="2568434" y="0"/>
                </a:lnTo>
                <a:lnTo>
                  <a:pt x="2568434" y="2280270"/>
                </a:lnTo>
                <a:lnTo>
                  <a:pt x="0" y="2280270"/>
                </a:lnTo>
                <a:close/>
              </a:path>
            </a:pathLst>
          </a:custGeom>
          <a:solidFill>
            <a:schemeClr val="bg1">
              <a:lumMod val="95000"/>
            </a:schemeClr>
          </a:solidFill>
          <a:ln>
            <a:solidFill>
              <a:srgbClr val="012632"/>
            </a:solidFill>
          </a:ln>
        </p:spPr>
        <p:txBody>
          <a:bodyPr wrap="square" anchor="ctr">
            <a:noAutofit/>
          </a:bodyP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
        <p:nvSpPr>
          <p:cNvPr id="8" name="그림 개체 틀 12">
            <a:extLst>
              <a:ext uri="{FF2B5EF4-FFF2-40B4-BE49-F238E27FC236}">
                <a16:creationId xmlns:a16="http://schemas.microsoft.com/office/drawing/2014/main" id="{5E8019F6-F47E-9C05-4498-C832C3110B0D}"/>
              </a:ext>
            </a:extLst>
          </p:cNvPr>
          <p:cNvSpPr>
            <a:spLocks noGrp="1"/>
          </p:cNvSpPr>
          <p:nvPr>
            <p:ph type="pic" idx="10" hasCustomPrompt="1"/>
          </p:nvPr>
        </p:nvSpPr>
        <p:spPr>
          <a:xfrm>
            <a:off x="10272000" y="4938000"/>
            <a:ext cx="1920000" cy="1920000"/>
          </a:xfrm>
          <a:custGeom>
            <a:avLst/>
            <a:gdLst>
              <a:gd name="connsiteX0" fmla="*/ 125363 w 1440000"/>
              <a:gd name="connsiteY0" fmla="*/ 124056 h 1440000"/>
              <a:gd name="connsiteX1" fmla="*/ 1314637 w 1440000"/>
              <a:gd name="connsiteY1" fmla="*/ 124056 h 1440000"/>
              <a:gd name="connsiteX2" fmla="*/ 1314637 w 1440000"/>
              <a:gd name="connsiteY2" fmla="*/ 1315945 h 1440000"/>
              <a:gd name="connsiteX3" fmla="*/ 125363 w 1440000"/>
              <a:gd name="connsiteY3" fmla="*/ 1315945 h 1440000"/>
              <a:gd name="connsiteX4" fmla="*/ 92030 w 1440000"/>
              <a:gd name="connsiteY4" fmla="*/ 90723 h 1440000"/>
              <a:gd name="connsiteX5" fmla="*/ 92030 w 1440000"/>
              <a:gd name="connsiteY5" fmla="*/ 1349278 h 1440000"/>
              <a:gd name="connsiteX6" fmla="*/ 1347970 w 1440000"/>
              <a:gd name="connsiteY6" fmla="*/ 1349278 h 1440000"/>
              <a:gd name="connsiteX7" fmla="*/ 1347970 w 1440000"/>
              <a:gd name="connsiteY7" fmla="*/ 90723 h 1440000"/>
              <a:gd name="connsiteX8" fmla="*/ 0 w 1440000"/>
              <a:gd name="connsiteY8" fmla="*/ 0 h 1440000"/>
              <a:gd name="connsiteX9" fmla="*/ 1440000 w 1440000"/>
              <a:gd name="connsiteY9" fmla="*/ 0 h 1440000"/>
              <a:gd name="connsiteX10" fmla="*/ 1440000 w 1440000"/>
              <a:gd name="connsiteY10" fmla="*/ 1440000 h 1440000"/>
              <a:gd name="connsiteX11" fmla="*/ 0 w 1440000"/>
              <a:gd name="connsiteY11" fmla="*/ 144000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0000" h="1440000">
                <a:moveTo>
                  <a:pt x="125363" y="124056"/>
                </a:moveTo>
                <a:lnTo>
                  <a:pt x="1314637" y="124056"/>
                </a:lnTo>
                <a:lnTo>
                  <a:pt x="1314637" y="1315945"/>
                </a:lnTo>
                <a:lnTo>
                  <a:pt x="125363" y="1315945"/>
                </a:lnTo>
                <a:close/>
                <a:moveTo>
                  <a:pt x="92030" y="90723"/>
                </a:moveTo>
                <a:lnTo>
                  <a:pt x="92030" y="1349278"/>
                </a:lnTo>
                <a:lnTo>
                  <a:pt x="1347970" y="1349278"/>
                </a:lnTo>
                <a:lnTo>
                  <a:pt x="1347970" y="90723"/>
                </a:lnTo>
                <a:close/>
                <a:moveTo>
                  <a:pt x="0" y="0"/>
                </a:moveTo>
                <a:lnTo>
                  <a:pt x="1440000" y="0"/>
                </a:lnTo>
                <a:lnTo>
                  <a:pt x="1440000" y="1440000"/>
                </a:lnTo>
                <a:lnTo>
                  <a:pt x="0" y="1440000"/>
                </a:lnTo>
                <a:close/>
              </a:path>
            </a:pathLst>
          </a:custGeom>
          <a:solidFill>
            <a:schemeClr val="bg1">
              <a:lumMod val="95000"/>
            </a:schemeClr>
          </a:solidFill>
        </p:spPr>
        <p:txBody>
          <a:bodyPr wrap="square" anchor="ctr">
            <a:noAutofit/>
          </a:bodyPr>
          <a:lstStyle>
            <a:lvl1pPr marL="0" indent="0" algn="ctr">
              <a:buNone/>
              <a:defRPr sz="1600" baseline="0">
                <a:solidFill>
                  <a:schemeClr val="tx1">
                    <a:lumMod val="75000"/>
                    <a:lumOff val="25000"/>
                  </a:schemeClr>
                </a:solidFill>
                <a:latin typeface="+mn-lt"/>
                <a:cs typeface="Arial"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ltLang="ko-KR" dirty="0"/>
              <a:t>Your Picture Here</a:t>
            </a:r>
            <a:endParaRPr lang="ko-KR" altLang="en-US" dirty="0"/>
          </a:p>
        </p:txBody>
      </p:sp>
    </p:spTree>
    <p:extLst>
      <p:ext uri="{BB962C8B-B14F-4D97-AF65-F5344CB8AC3E}">
        <p14:creationId xmlns:p14="http://schemas.microsoft.com/office/powerpoint/2010/main" val="18550935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D2D9D9">
                <a:lumMod val="8000"/>
              </a:srgbClr>
            </a:gs>
            <a:gs pos="100000">
              <a:srgbClr val="2F5950"/>
            </a:gs>
          </a:gsLst>
          <a:lin ang="10800000" scaled="0"/>
        </a:gradFill>
        <a:effectLst/>
      </p:bgPr>
    </p:bg>
    <p:spTree>
      <p:nvGrpSpPr>
        <p:cNvPr id="1" name=""/>
        <p:cNvGrpSpPr/>
        <p:nvPr/>
      </p:nvGrpSpPr>
      <p:grpSpPr>
        <a:xfrm>
          <a:off x="0" y="0"/>
          <a:ext cx="0" cy="0"/>
          <a:chOff x="0" y="0"/>
          <a:chExt cx="0" cy="0"/>
        </a:xfrm>
      </p:grpSpPr>
      <p:sp>
        <p:nvSpPr>
          <p:cNvPr id="9" name="מציין מיקום של מספר שקופית 1">
            <a:extLst>
              <a:ext uri="{FF2B5EF4-FFF2-40B4-BE49-F238E27FC236}">
                <a16:creationId xmlns:a16="http://schemas.microsoft.com/office/drawing/2014/main" id="{C3C67AC0-C60E-B76B-DE6B-72F211C692F9}"/>
              </a:ext>
            </a:extLst>
          </p:cNvPr>
          <p:cNvSpPr txBox="1">
            <a:spLocks/>
          </p:cNvSpPr>
          <p:nvPr userDrawn="1"/>
        </p:nvSpPr>
        <p:spPr>
          <a:xfrm>
            <a:off x="217715" y="6431804"/>
            <a:ext cx="333828" cy="288309"/>
          </a:xfrm>
          <a:prstGeom prst="rect">
            <a:avLst/>
          </a:prstGeom>
        </p:spPr>
        <p:txBody>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fld id="{D1B887D3-9D3D-4040-B1B4-23DC070FC784}" type="slidenum">
              <a:rPr lang="en-US" sz="1200" smtClean="0">
                <a:solidFill>
                  <a:schemeClr val="bg1">
                    <a:lumMod val="95000"/>
                  </a:schemeClr>
                </a:solidFill>
                <a:latin typeface="Assistant ExtraLight" pitchFamily="2" charset="-79"/>
                <a:cs typeface="Assistant ExtraLight" pitchFamily="2" charset="-79"/>
              </a:rPr>
              <a:pPr/>
              <a:t>‹#›</a:t>
            </a:fld>
            <a:endParaRPr lang="en-US" sz="1200" dirty="0">
              <a:solidFill>
                <a:schemeClr val="bg1">
                  <a:lumMod val="95000"/>
                </a:schemeClr>
              </a:solidFill>
              <a:latin typeface="Assistant ExtraLight" pitchFamily="2" charset="-79"/>
              <a:cs typeface="Assistant ExtraLight" pitchFamily="2" charset="-79"/>
            </a:endParaRPr>
          </a:p>
        </p:txBody>
      </p:sp>
      <p:sp>
        <p:nvSpPr>
          <p:cNvPr id="10" name="מציין מיקום של מספר שקופית 1">
            <a:extLst>
              <a:ext uri="{FF2B5EF4-FFF2-40B4-BE49-F238E27FC236}">
                <a16:creationId xmlns:a16="http://schemas.microsoft.com/office/drawing/2014/main" id="{5B9A13D7-3E11-EF69-2B6A-401B8758754F}"/>
              </a:ext>
            </a:extLst>
          </p:cNvPr>
          <p:cNvSpPr txBox="1">
            <a:spLocks/>
          </p:cNvSpPr>
          <p:nvPr userDrawn="1"/>
        </p:nvSpPr>
        <p:spPr>
          <a:xfrm>
            <a:off x="217715" y="6431804"/>
            <a:ext cx="523264" cy="315837"/>
          </a:xfrm>
          <a:prstGeom prst="rect">
            <a:avLst/>
          </a:prstGeom>
        </p:spPr>
        <p:txBody>
          <a:bodyPr/>
          <a:ls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a:lstStyle>
          <a:p>
            <a:fld id="{D1B887D3-9D3D-4040-B1B4-23DC070FC784}" type="slidenum">
              <a:rPr lang="en-US" sz="1200" smtClean="0">
                <a:solidFill>
                  <a:schemeClr val="bg1">
                    <a:lumMod val="95000"/>
                  </a:schemeClr>
                </a:solidFill>
                <a:latin typeface="Assistant ExtraLight" pitchFamily="2" charset="-79"/>
                <a:cs typeface="Assistant ExtraLight" pitchFamily="2" charset="-79"/>
              </a:rPr>
              <a:pPr/>
              <a:t>‹#›</a:t>
            </a:fld>
            <a:endParaRPr lang="en-US" sz="1200" dirty="0">
              <a:solidFill>
                <a:schemeClr val="bg1">
                  <a:lumMod val="95000"/>
                </a:schemeClr>
              </a:solidFill>
              <a:latin typeface="Assistant ExtraLight" pitchFamily="2" charset="-79"/>
              <a:cs typeface="Assistant ExtraLight" pitchFamily="2" charset="-79"/>
            </a:endParaRPr>
          </a:p>
        </p:txBody>
      </p:sp>
    </p:spTree>
    <p:extLst>
      <p:ext uri="{BB962C8B-B14F-4D97-AF65-F5344CB8AC3E}">
        <p14:creationId xmlns:p14="http://schemas.microsoft.com/office/powerpoint/2010/main" val="57433428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6" r:id="rId4"/>
    <p:sldLayoutId id="2147483657" r:id="rId5"/>
    <p:sldLayoutId id="214748365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איך עובדת כיפת ברזל? - מדע וטבע">
            <a:extLst>
              <a:ext uri="{FF2B5EF4-FFF2-40B4-BE49-F238E27FC236}">
                <a16:creationId xmlns:a16="http://schemas.microsoft.com/office/drawing/2014/main" id="{3A6E07E9-285D-DE61-B35B-5B137CCACA3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9497" y="2418380"/>
            <a:ext cx="4704007" cy="3873678"/>
          </a:xfrm>
          <a:prstGeom prst="rect">
            <a:avLst/>
          </a:prstGeom>
          <a:noFill/>
          <a:extLst>
            <a:ext uri="{909E8E84-426E-40DD-AFC4-6F175D3DCCD1}">
              <a14:hiddenFill xmlns:a14="http://schemas.microsoft.com/office/drawing/2010/main">
                <a:solidFill>
                  <a:srgbClr val="FFFFFF"/>
                </a:solidFill>
              </a14:hiddenFill>
            </a:ext>
          </a:extLst>
        </p:spPr>
      </p:pic>
      <p:pic>
        <p:nvPicPr>
          <p:cNvPr id="36" name="תמונה 35" descr="תמונה שמכילה גלגל, צמיג, תחבורה, רכב&#10;&#10;התיאור נוצר באופן אוטומטי">
            <a:extLst>
              <a:ext uri="{FF2B5EF4-FFF2-40B4-BE49-F238E27FC236}">
                <a16:creationId xmlns:a16="http://schemas.microsoft.com/office/drawing/2014/main" id="{821063D6-CEEF-E0E5-A64D-B641E4BC3C9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434429" y="4293864"/>
            <a:ext cx="3854069" cy="2564136"/>
          </a:xfrm>
          <a:prstGeom prst="rect">
            <a:avLst/>
          </a:prstGeom>
        </p:spPr>
      </p:pic>
      <p:sp>
        <p:nvSpPr>
          <p:cNvPr id="2" name="TextBox 1">
            <a:extLst>
              <a:ext uri="{FF2B5EF4-FFF2-40B4-BE49-F238E27FC236}">
                <a16:creationId xmlns:a16="http://schemas.microsoft.com/office/drawing/2014/main" id="{1A716D35-02F5-365B-482F-77F12DC5DB66}"/>
              </a:ext>
            </a:extLst>
          </p:cNvPr>
          <p:cNvSpPr txBox="1"/>
          <p:nvPr/>
        </p:nvSpPr>
        <p:spPr>
          <a:xfrm>
            <a:off x="4476404" y="369916"/>
            <a:ext cx="7207596" cy="4247317"/>
          </a:xfrm>
          <a:prstGeom prst="rect">
            <a:avLst/>
          </a:prstGeom>
          <a:noFill/>
        </p:spPr>
        <p:txBody>
          <a:bodyPr wrap="square" rtlCol="0">
            <a:spAutoFit/>
          </a:bodyPr>
          <a:lstStyle/>
          <a:p>
            <a:pPr algn="just" rtl="1"/>
            <a:r>
              <a:rPr lang="ar-AE" sz="5400" dirty="0">
                <a:solidFill>
                  <a:schemeClr val="bg1"/>
                </a:solidFill>
              </a:rPr>
              <a:t>التّصرّف الآمن مع ذخائر غير مُنفجرة، وبقايا اعتراض، وأجسام مشبوهة ضمن نشاطات المُؤسّسة التّعليميّة</a:t>
            </a:r>
          </a:p>
          <a:p>
            <a:pPr algn="r" rtl="1"/>
            <a:endParaRPr lang="en-US" sz="5400" dirty="0">
              <a:solidFill>
                <a:schemeClr val="bg1"/>
              </a:solidFill>
            </a:endParaRPr>
          </a:p>
        </p:txBody>
      </p:sp>
      <p:sp>
        <p:nvSpPr>
          <p:cNvPr id="3" name="Rectangle: Rounded Corners 2">
            <a:extLst>
              <a:ext uri="{FF2B5EF4-FFF2-40B4-BE49-F238E27FC236}">
                <a16:creationId xmlns:a16="http://schemas.microsoft.com/office/drawing/2014/main" id="{A82E5A9B-95AC-9CF4-9A76-2B698ED2A4E0}"/>
              </a:ext>
            </a:extLst>
          </p:cNvPr>
          <p:cNvSpPr/>
          <p:nvPr/>
        </p:nvSpPr>
        <p:spPr>
          <a:xfrm>
            <a:off x="6346767" y="4617233"/>
            <a:ext cx="5645736" cy="345465"/>
          </a:xfrm>
          <a:prstGeom prst="roundRect">
            <a:avLst/>
          </a:prstGeom>
          <a:solidFill>
            <a:srgbClr val="CED5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AE" b="1" dirty="0">
                <a:solidFill>
                  <a:srgbClr val="28546B"/>
                </a:solidFill>
              </a:rPr>
              <a:t>نقاط إرشاديّة لإحاطة الطّاقم والطّلّاب – ديسمبر 2025</a:t>
            </a:r>
            <a:endParaRPr lang="ar-AE" dirty="0">
              <a:solidFill>
                <a:srgbClr val="28546B"/>
              </a:solidFill>
            </a:endParaRPr>
          </a:p>
        </p:txBody>
      </p:sp>
    </p:spTree>
    <p:extLst>
      <p:ext uri="{BB962C8B-B14F-4D97-AF65-F5344CB8AC3E}">
        <p14:creationId xmlns:p14="http://schemas.microsoft.com/office/powerpoint/2010/main" val="200804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57">
            <a:extLst>
              <a:ext uri="{FF2B5EF4-FFF2-40B4-BE49-F238E27FC236}">
                <a16:creationId xmlns:a16="http://schemas.microsoft.com/office/drawing/2014/main" id="{4E66A354-2001-1738-031D-58258169ACDC}"/>
              </a:ext>
            </a:extLst>
          </p:cNvPr>
          <p:cNvSpPr txBox="1"/>
          <p:nvPr/>
        </p:nvSpPr>
        <p:spPr>
          <a:xfrm>
            <a:off x="3649442" y="370672"/>
            <a:ext cx="8390021" cy="923330"/>
          </a:xfrm>
          <a:prstGeom prst="rect">
            <a:avLst/>
          </a:prstGeom>
          <a:noFill/>
        </p:spPr>
        <p:txBody>
          <a:bodyPr wrap="square" rtlCol="0">
            <a:spAutoFit/>
          </a:bodyPr>
          <a:lstStyle>
            <a:defPPr>
              <a:defRPr lang="he-IL"/>
            </a:defPPr>
            <a:lvl1pPr marR="0" lvl="0" indent="0" algn="ctr" defTabSz="914264" rtl="0" fontAlgn="auto">
              <a:lnSpc>
                <a:spcPct val="100000"/>
              </a:lnSpc>
              <a:spcBef>
                <a:spcPts val="0"/>
              </a:spcBef>
              <a:spcAft>
                <a:spcPts val="0"/>
              </a:spcAft>
              <a:buClrTx/>
              <a:buSzTx/>
              <a:buFontTx/>
              <a:buNone/>
              <a:tabLst/>
              <a:defRPr sz="5400" b="1">
                <a:solidFill>
                  <a:srgbClr val="012635"/>
                </a:solidFill>
                <a:latin typeface="Assistant" pitchFamily="2" charset="-79"/>
                <a:ea typeface="NarkisBlockCondensedMF Bold" panose="02040603050201020203" pitchFamily="18" charset="-79"/>
                <a:cs typeface="Assistant" pitchFamily="2" charset="-79"/>
              </a:defRPr>
            </a:lvl1pPr>
          </a:lstStyle>
          <a:p>
            <a:r>
              <a:rPr lang="ar-AE" dirty="0">
                <a:cs typeface="+mn-cs"/>
              </a:rPr>
              <a:t>جسم مشبوه – تعريف</a:t>
            </a:r>
          </a:p>
        </p:txBody>
      </p:sp>
      <p:sp>
        <p:nvSpPr>
          <p:cNvPr id="6" name="TextBox 119">
            <a:extLst>
              <a:ext uri="{FF2B5EF4-FFF2-40B4-BE49-F238E27FC236}">
                <a16:creationId xmlns:a16="http://schemas.microsoft.com/office/drawing/2014/main" id="{5B997E33-E5A9-385E-A892-CE0EA0342D5D}"/>
              </a:ext>
            </a:extLst>
          </p:cNvPr>
          <p:cNvSpPr txBox="1"/>
          <p:nvPr/>
        </p:nvSpPr>
        <p:spPr>
          <a:xfrm>
            <a:off x="4035735" y="1592907"/>
            <a:ext cx="7931675" cy="1815882"/>
          </a:xfrm>
          <a:prstGeom prst="rect">
            <a:avLst/>
          </a:prstGeom>
          <a:solidFill>
            <a:srgbClr val="BCC7C6"/>
          </a:solidFill>
        </p:spPr>
        <p:txBody>
          <a:bodyPr wrap="square" rtlCol="0">
            <a:spAutoFit/>
          </a:bodyPr>
          <a:lstStyle/>
          <a:p>
            <a:pPr algn="just" rtl="1"/>
            <a:r>
              <a:rPr lang="ar-AE" sz="2800" dirty="0"/>
              <a:t>في السّنوات الأخيرة، تعرّضت مساحات واسعة في أنحاء دولة إسرائيل لنشاط عمليّاتي مُتزايد.</a:t>
            </a:r>
            <a:endParaRPr lang="he-IL" sz="2800" dirty="0"/>
          </a:p>
          <a:p>
            <a:pPr algn="r"/>
            <a:r>
              <a:rPr lang="ar-AE" sz="2800" dirty="0"/>
              <a:t>ونتيجة لذلك، قد تتواجد في الحيّز العام وفي مسارات الرّحلات:</a:t>
            </a:r>
          </a:p>
          <a:p>
            <a:pPr algn="r"/>
            <a:endParaRPr lang="ar-AE" sz="2800" dirty="0"/>
          </a:p>
        </p:txBody>
      </p:sp>
      <p:sp>
        <p:nvSpPr>
          <p:cNvPr id="7" name="TextBox 119">
            <a:extLst>
              <a:ext uri="{FF2B5EF4-FFF2-40B4-BE49-F238E27FC236}">
                <a16:creationId xmlns:a16="http://schemas.microsoft.com/office/drawing/2014/main" id="{AF423960-34CE-C1DD-B6C6-64F4F3973E16}"/>
              </a:ext>
            </a:extLst>
          </p:cNvPr>
          <p:cNvSpPr txBox="1"/>
          <p:nvPr/>
        </p:nvSpPr>
        <p:spPr>
          <a:xfrm>
            <a:off x="6408095" y="4757261"/>
            <a:ext cx="3525520" cy="1015663"/>
          </a:xfrm>
          <a:prstGeom prst="rect">
            <a:avLst/>
          </a:prstGeom>
          <a:solidFill>
            <a:srgbClr val="BCC7C6"/>
          </a:solidFill>
        </p:spPr>
        <p:txBody>
          <a:bodyPr wrap="square" rtlCol="0">
            <a:spAutoFit/>
          </a:bodyPr>
          <a:lstStyle/>
          <a:p>
            <a:pPr algn="just" rtl="1"/>
            <a:r>
              <a:rPr lang="ar-AE" sz="2000" b="1" dirty="0"/>
              <a:t>ذخائر غير مُنفجرة </a:t>
            </a:r>
            <a:r>
              <a:rPr lang="ar-AE" sz="2000" dirty="0"/>
              <a:t>– ذخيرة أو أجزاء ذخيرة أُطلقت وسقطت أو تُركت في الميدان.</a:t>
            </a:r>
          </a:p>
        </p:txBody>
      </p:sp>
      <p:sp>
        <p:nvSpPr>
          <p:cNvPr id="8" name="TextBox 119">
            <a:extLst>
              <a:ext uri="{FF2B5EF4-FFF2-40B4-BE49-F238E27FC236}">
                <a16:creationId xmlns:a16="http://schemas.microsoft.com/office/drawing/2014/main" id="{2C9D2E38-F6D2-474A-5886-56FFE6F2FA16}"/>
              </a:ext>
            </a:extLst>
          </p:cNvPr>
          <p:cNvSpPr txBox="1"/>
          <p:nvPr/>
        </p:nvSpPr>
        <p:spPr>
          <a:xfrm>
            <a:off x="8441890" y="3520463"/>
            <a:ext cx="3525520" cy="707886"/>
          </a:xfrm>
          <a:prstGeom prst="rect">
            <a:avLst/>
          </a:prstGeom>
          <a:solidFill>
            <a:srgbClr val="BCC7C6"/>
          </a:solidFill>
        </p:spPr>
        <p:txBody>
          <a:bodyPr wrap="square" rtlCol="0">
            <a:spAutoFit/>
          </a:bodyPr>
          <a:lstStyle/>
          <a:p>
            <a:pPr algn="just" rtl="1"/>
            <a:r>
              <a:rPr lang="ar-AE" sz="2000" b="1" dirty="0"/>
              <a:t>أسلحة</a:t>
            </a:r>
            <a:r>
              <a:rPr lang="ar-AE" sz="2000" dirty="0"/>
              <a:t> – مُسدّسات، بنادق ووسائل قتاليّة أخرى تمّ إخفاؤها أو تركها في المكان.</a:t>
            </a:r>
          </a:p>
        </p:txBody>
      </p:sp>
      <p:sp>
        <p:nvSpPr>
          <p:cNvPr id="9" name="TextBox 119">
            <a:extLst>
              <a:ext uri="{FF2B5EF4-FFF2-40B4-BE49-F238E27FC236}">
                <a16:creationId xmlns:a16="http://schemas.microsoft.com/office/drawing/2014/main" id="{470D26B1-C399-D884-2BCE-B9416033FDA8}"/>
              </a:ext>
            </a:extLst>
          </p:cNvPr>
          <p:cNvSpPr txBox="1"/>
          <p:nvPr/>
        </p:nvSpPr>
        <p:spPr>
          <a:xfrm>
            <a:off x="4035735" y="3520464"/>
            <a:ext cx="4135120" cy="1015663"/>
          </a:xfrm>
          <a:prstGeom prst="rect">
            <a:avLst/>
          </a:prstGeom>
          <a:solidFill>
            <a:srgbClr val="BCC7C6"/>
          </a:solidFill>
        </p:spPr>
        <p:txBody>
          <a:bodyPr wrap="square" rtlCol="0">
            <a:spAutoFit/>
          </a:bodyPr>
          <a:lstStyle/>
          <a:p>
            <a:pPr algn="just" rtl="1"/>
            <a:r>
              <a:rPr lang="ar-AE" sz="2000" b="1" dirty="0"/>
              <a:t>شظايا اعتراض</a:t>
            </a:r>
            <a:r>
              <a:rPr lang="ar-AE" sz="2000" dirty="0"/>
              <a:t> – أجزاء صواريخ أو قذائف أُطلقت نحو الحيّز الإسرائيليّ وسقطت على الأرض بعد اعتراضها في الجوّ.</a:t>
            </a:r>
          </a:p>
        </p:txBody>
      </p:sp>
      <p:sp>
        <p:nvSpPr>
          <p:cNvPr id="10" name="TextBox 34">
            <a:extLst>
              <a:ext uri="{FF2B5EF4-FFF2-40B4-BE49-F238E27FC236}">
                <a16:creationId xmlns:a16="http://schemas.microsoft.com/office/drawing/2014/main" id="{E7D32E8F-F1CC-B9E3-BD3C-BC488F3909C3}"/>
              </a:ext>
            </a:extLst>
          </p:cNvPr>
          <p:cNvSpPr txBox="1"/>
          <p:nvPr/>
        </p:nvSpPr>
        <p:spPr>
          <a:xfrm>
            <a:off x="4035736" y="5909979"/>
            <a:ext cx="7931674" cy="707886"/>
          </a:xfrm>
          <a:prstGeom prst="rect">
            <a:avLst/>
          </a:prstGeom>
          <a:solidFill>
            <a:srgbClr val="2B524A"/>
          </a:solidFill>
          <a:ln w="28575">
            <a:solidFill>
              <a:srgbClr val="CED5D5"/>
            </a:solidFill>
            <a:extLst>
              <a:ext uri="{C807C97D-BFC1-408E-A445-0C87EB9F89A2}">
                <ask:lineSketchStyleProps xmlns:ask="http://schemas.microsoft.com/office/drawing/2018/sketchyshapes" sd="1219033472">
                  <a:custGeom>
                    <a:avLst/>
                    <a:gdLst>
                      <a:gd name="connsiteX0" fmla="*/ 0 w 7931674"/>
                      <a:gd name="connsiteY0" fmla="*/ 0 h 707886"/>
                      <a:gd name="connsiteX1" fmla="*/ 819606 w 7931674"/>
                      <a:gd name="connsiteY1" fmla="*/ 0 h 707886"/>
                      <a:gd name="connsiteX2" fmla="*/ 1639213 w 7931674"/>
                      <a:gd name="connsiteY2" fmla="*/ 0 h 707886"/>
                      <a:gd name="connsiteX3" fmla="*/ 2300185 w 7931674"/>
                      <a:gd name="connsiteY3" fmla="*/ 0 h 707886"/>
                      <a:gd name="connsiteX4" fmla="*/ 3040475 w 7931674"/>
                      <a:gd name="connsiteY4" fmla="*/ 0 h 707886"/>
                      <a:gd name="connsiteX5" fmla="*/ 3622131 w 7931674"/>
                      <a:gd name="connsiteY5" fmla="*/ 0 h 707886"/>
                      <a:gd name="connsiteX6" fmla="*/ 4283104 w 7931674"/>
                      <a:gd name="connsiteY6" fmla="*/ 0 h 707886"/>
                      <a:gd name="connsiteX7" fmla="*/ 5102710 w 7931674"/>
                      <a:gd name="connsiteY7" fmla="*/ 0 h 707886"/>
                      <a:gd name="connsiteX8" fmla="*/ 5605050 w 7931674"/>
                      <a:gd name="connsiteY8" fmla="*/ 0 h 707886"/>
                      <a:gd name="connsiteX9" fmla="*/ 6345339 w 7931674"/>
                      <a:gd name="connsiteY9" fmla="*/ 0 h 707886"/>
                      <a:gd name="connsiteX10" fmla="*/ 6847679 w 7931674"/>
                      <a:gd name="connsiteY10" fmla="*/ 0 h 707886"/>
                      <a:gd name="connsiteX11" fmla="*/ 7931674 w 7931674"/>
                      <a:gd name="connsiteY11" fmla="*/ 0 h 707886"/>
                      <a:gd name="connsiteX12" fmla="*/ 7931674 w 7931674"/>
                      <a:gd name="connsiteY12" fmla="*/ 361022 h 707886"/>
                      <a:gd name="connsiteX13" fmla="*/ 7931674 w 7931674"/>
                      <a:gd name="connsiteY13" fmla="*/ 707886 h 707886"/>
                      <a:gd name="connsiteX14" fmla="*/ 7112068 w 7931674"/>
                      <a:gd name="connsiteY14" fmla="*/ 707886 h 707886"/>
                      <a:gd name="connsiteX15" fmla="*/ 6451095 w 7931674"/>
                      <a:gd name="connsiteY15" fmla="*/ 707886 h 707886"/>
                      <a:gd name="connsiteX16" fmla="*/ 5790122 w 7931674"/>
                      <a:gd name="connsiteY16" fmla="*/ 707886 h 707886"/>
                      <a:gd name="connsiteX17" fmla="*/ 5129149 w 7931674"/>
                      <a:gd name="connsiteY17" fmla="*/ 707886 h 707886"/>
                      <a:gd name="connsiteX18" fmla="*/ 4468176 w 7931674"/>
                      <a:gd name="connsiteY18" fmla="*/ 707886 h 707886"/>
                      <a:gd name="connsiteX19" fmla="*/ 3886520 w 7931674"/>
                      <a:gd name="connsiteY19" fmla="*/ 707886 h 707886"/>
                      <a:gd name="connsiteX20" fmla="*/ 3146231 w 7931674"/>
                      <a:gd name="connsiteY20" fmla="*/ 707886 h 707886"/>
                      <a:gd name="connsiteX21" fmla="*/ 2485258 w 7931674"/>
                      <a:gd name="connsiteY21" fmla="*/ 707886 h 707886"/>
                      <a:gd name="connsiteX22" fmla="*/ 1665652 w 7931674"/>
                      <a:gd name="connsiteY22" fmla="*/ 707886 h 707886"/>
                      <a:gd name="connsiteX23" fmla="*/ 846045 w 7931674"/>
                      <a:gd name="connsiteY23" fmla="*/ 707886 h 707886"/>
                      <a:gd name="connsiteX24" fmla="*/ 0 w 7931674"/>
                      <a:gd name="connsiteY24" fmla="*/ 707886 h 707886"/>
                      <a:gd name="connsiteX25" fmla="*/ 0 w 7931674"/>
                      <a:gd name="connsiteY25" fmla="*/ 346864 h 707886"/>
                      <a:gd name="connsiteX26" fmla="*/ 0 w 7931674"/>
                      <a:gd name="connsiteY26"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1674" h="707886" fill="none" extrusionOk="0">
                        <a:moveTo>
                          <a:pt x="0" y="0"/>
                        </a:moveTo>
                        <a:cubicBezTo>
                          <a:pt x="184863" y="-33520"/>
                          <a:pt x="599680" y="-679"/>
                          <a:pt x="819606" y="0"/>
                        </a:cubicBezTo>
                        <a:cubicBezTo>
                          <a:pt x="1039532" y="679"/>
                          <a:pt x="1271078" y="301"/>
                          <a:pt x="1639213" y="0"/>
                        </a:cubicBezTo>
                        <a:cubicBezTo>
                          <a:pt x="2007348" y="-301"/>
                          <a:pt x="2093998" y="23923"/>
                          <a:pt x="2300185" y="0"/>
                        </a:cubicBezTo>
                        <a:cubicBezTo>
                          <a:pt x="2506372" y="-23923"/>
                          <a:pt x="2782535" y="-23530"/>
                          <a:pt x="3040475" y="0"/>
                        </a:cubicBezTo>
                        <a:cubicBezTo>
                          <a:pt x="3298415" y="23530"/>
                          <a:pt x="3450950" y="16404"/>
                          <a:pt x="3622131" y="0"/>
                        </a:cubicBezTo>
                        <a:cubicBezTo>
                          <a:pt x="3793312" y="-16404"/>
                          <a:pt x="4111068" y="24916"/>
                          <a:pt x="4283104" y="0"/>
                        </a:cubicBezTo>
                        <a:cubicBezTo>
                          <a:pt x="4455140" y="-24916"/>
                          <a:pt x="4860798" y="25756"/>
                          <a:pt x="5102710" y="0"/>
                        </a:cubicBezTo>
                        <a:cubicBezTo>
                          <a:pt x="5344622" y="-25756"/>
                          <a:pt x="5438746" y="11754"/>
                          <a:pt x="5605050" y="0"/>
                        </a:cubicBezTo>
                        <a:cubicBezTo>
                          <a:pt x="5771354" y="-11754"/>
                          <a:pt x="6100246" y="-32469"/>
                          <a:pt x="6345339" y="0"/>
                        </a:cubicBezTo>
                        <a:cubicBezTo>
                          <a:pt x="6590432" y="32469"/>
                          <a:pt x="6613331" y="21976"/>
                          <a:pt x="6847679" y="0"/>
                        </a:cubicBezTo>
                        <a:cubicBezTo>
                          <a:pt x="7082027" y="-21976"/>
                          <a:pt x="7625174" y="32715"/>
                          <a:pt x="7931674" y="0"/>
                        </a:cubicBezTo>
                        <a:cubicBezTo>
                          <a:pt x="7933784" y="76584"/>
                          <a:pt x="7934919" y="269797"/>
                          <a:pt x="7931674" y="361022"/>
                        </a:cubicBezTo>
                        <a:cubicBezTo>
                          <a:pt x="7928429" y="452247"/>
                          <a:pt x="7934161" y="565152"/>
                          <a:pt x="7931674" y="707886"/>
                        </a:cubicBezTo>
                        <a:cubicBezTo>
                          <a:pt x="7631761" y="720970"/>
                          <a:pt x="7319647" y="730217"/>
                          <a:pt x="7112068" y="707886"/>
                        </a:cubicBezTo>
                        <a:cubicBezTo>
                          <a:pt x="6904489" y="685555"/>
                          <a:pt x="6710695" y="680172"/>
                          <a:pt x="6451095" y="707886"/>
                        </a:cubicBezTo>
                        <a:cubicBezTo>
                          <a:pt x="6191495" y="735600"/>
                          <a:pt x="6075203" y="709915"/>
                          <a:pt x="5790122" y="707886"/>
                        </a:cubicBezTo>
                        <a:cubicBezTo>
                          <a:pt x="5505041" y="705857"/>
                          <a:pt x="5350594" y="686535"/>
                          <a:pt x="5129149" y="707886"/>
                        </a:cubicBezTo>
                        <a:cubicBezTo>
                          <a:pt x="4907704" y="729237"/>
                          <a:pt x="4771744" y="697223"/>
                          <a:pt x="4468176" y="707886"/>
                        </a:cubicBezTo>
                        <a:cubicBezTo>
                          <a:pt x="4164608" y="718549"/>
                          <a:pt x="4090654" y="706874"/>
                          <a:pt x="3886520" y="707886"/>
                        </a:cubicBezTo>
                        <a:cubicBezTo>
                          <a:pt x="3682386" y="708898"/>
                          <a:pt x="3374949" y="738154"/>
                          <a:pt x="3146231" y="707886"/>
                        </a:cubicBezTo>
                        <a:cubicBezTo>
                          <a:pt x="2917513" y="677618"/>
                          <a:pt x="2721449" y="738698"/>
                          <a:pt x="2485258" y="707886"/>
                        </a:cubicBezTo>
                        <a:cubicBezTo>
                          <a:pt x="2249067" y="677074"/>
                          <a:pt x="2045442" y="702857"/>
                          <a:pt x="1665652" y="707886"/>
                        </a:cubicBezTo>
                        <a:cubicBezTo>
                          <a:pt x="1285862" y="712915"/>
                          <a:pt x="1026914" y="729461"/>
                          <a:pt x="846045" y="707886"/>
                        </a:cubicBezTo>
                        <a:cubicBezTo>
                          <a:pt x="665176" y="686311"/>
                          <a:pt x="325523" y="680463"/>
                          <a:pt x="0" y="707886"/>
                        </a:cubicBezTo>
                        <a:cubicBezTo>
                          <a:pt x="-10297" y="618142"/>
                          <a:pt x="-3842" y="436460"/>
                          <a:pt x="0" y="346864"/>
                        </a:cubicBezTo>
                        <a:cubicBezTo>
                          <a:pt x="3842" y="257268"/>
                          <a:pt x="-8236" y="116353"/>
                          <a:pt x="0" y="0"/>
                        </a:cubicBezTo>
                        <a:close/>
                      </a:path>
                      <a:path w="7931674" h="707886" stroke="0" extrusionOk="0">
                        <a:moveTo>
                          <a:pt x="0" y="0"/>
                        </a:moveTo>
                        <a:cubicBezTo>
                          <a:pt x="205706" y="-20276"/>
                          <a:pt x="344243" y="9830"/>
                          <a:pt x="581656" y="0"/>
                        </a:cubicBezTo>
                        <a:cubicBezTo>
                          <a:pt x="819069" y="-9830"/>
                          <a:pt x="912565" y="2795"/>
                          <a:pt x="1004679" y="0"/>
                        </a:cubicBezTo>
                        <a:cubicBezTo>
                          <a:pt x="1096793" y="-2795"/>
                          <a:pt x="1509452" y="29428"/>
                          <a:pt x="1824285" y="0"/>
                        </a:cubicBezTo>
                        <a:cubicBezTo>
                          <a:pt x="2139118" y="-29428"/>
                          <a:pt x="2204713" y="16425"/>
                          <a:pt x="2405941" y="0"/>
                        </a:cubicBezTo>
                        <a:cubicBezTo>
                          <a:pt x="2607169" y="-16425"/>
                          <a:pt x="2738666" y="-11323"/>
                          <a:pt x="2987597" y="0"/>
                        </a:cubicBezTo>
                        <a:cubicBezTo>
                          <a:pt x="3236528" y="11323"/>
                          <a:pt x="3421547" y="-40033"/>
                          <a:pt x="3807204" y="0"/>
                        </a:cubicBezTo>
                        <a:cubicBezTo>
                          <a:pt x="4192861" y="40033"/>
                          <a:pt x="4140763" y="9192"/>
                          <a:pt x="4309543" y="0"/>
                        </a:cubicBezTo>
                        <a:cubicBezTo>
                          <a:pt x="4478323" y="-9192"/>
                          <a:pt x="4803879" y="27138"/>
                          <a:pt x="5129149" y="0"/>
                        </a:cubicBezTo>
                        <a:cubicBezTo>
                          <a:pt x="5454419" y="-27138"/>
                          <a:pt x="5609913" y="-17999"/>
                          <a:pt x="5948756" y="0"/>
                        </a:cubicBezTo>
                        <a:cubicBezTo>
                          <a:pt x="6287599" y="17999"/>
                          <a:pt x="6330785" y="-29455"/>
                          <a:pt x="6609728" y="0"/>
                        </a:cubicBezTo>
                        <a:cubicBezTo>
                          <a:pt x="6888671" y="29455"/>
                          <a:pt x="7355339" y="27270"/>
                          <a:pt x="7931674" y="0"/>
                        </a:cubicBezTo>
                        <a:cubicBezTo>
                          <a:pt x="7922063" y="171982"/>
                          <a:pt x="7937563" y="265377"/>
                          <a:pt x="7931674" y="346864"/>
                        </a:cubicBezTo>
                        <a:cubicBezTo>
                          <a:pt x="7925785" y="428351"/>
                          <a:pt x="7939948" y="571025"/>
                          <a:pt x="7931674" y="707886"/>
                        </a:cubicBezTo>
                        <a:cubicBezTo>
                          <a:pt x="7663293" y="695084"/>
                          <a:pt x="7562276" y="696232"/>
                          <a:pt x="7270701" y="707886"/>
                        </a:cubicBezTo>
                        <a:cubicBezTo>
                          <a:pt x="6979126" y="719540"/>
                          <a:pt x="6991073" y="721042"/>
                          <a:pt x="6768362" y="707886"/>
                        </a:cubicBezTo>
                        <a:cubicBezTo>
                          <a:pt x="6545651" y="694730"/>
                          <a:pt x="6342259" y="733923"/>
                          <a:pt x="6107389" y="707886"/>
                        </a:cubicBezTo>
                        <a:cubicBezTo>
                          <a:pt x="5872519" y="681849"/>
                          <a:pt x="5463335" y="685330"/>
                          <a:pt x="5287783" y="707886"/>
                        </a:cubicBezTo>
                        <a:cubicBezTo>
                          <a:pt x="5112231" y="730442"/>
                          <a:pt x="4915605" y="688371"/>
                          <a:pt x="4626810" y="707886"/>
                        </a:cubicBezTo>
                        <a:cubicBezTo>
                          <a:pt x="4338015" y="727401"/>
                          <a:pt x="4373190" y="714877"/>
                          <a:pt x="4203787" y="707886"/>
                        </a:cubicBezTo>
                        <a:cubicBezTo>
                          <a:pt x="4034384" y="700895"/>
                          <a:pt x="3924508" y="718494"/>
                          <a:pt x="3701448" y="707886"/>
                        </a:cubicBezTo>
                        <a:cubicBezTo>
                          <a:pt x="3478388" y="697278"/>
                          <a:pt x="3203229" y="734859"/>
                          <a:pt x="2881842" y="707886"/>
                        </a:cubicBezTo>
                        <a:cubicBezTo>
                          <a:pt x="2560455" y="680913"/>
                          <a:pt x="2544449" y="724933"/>
                          <a:pt x="2220869" y="707886"/>
                        </a:cubicBezTo>
                        <a:cubicBezTo>
                          <a:pt x="1897289" y="690839"/>
                          <a:pt x="1835083" y="695240"/>
                          <a:pt x="1718529" y="707886"/>
                        </a:cubicBezTo>
                        <a:cubicBezTo>
                          <a:pt x="1601975" y="720532"/>
                          <a:pt x="1357466" y="729257"/>
                          <a:pt x="1057557" y="707886"/>
                        </a:cubicBezTo>
                        <a:cubicBezTo>
                          <a:pt x="757648" y="686515"/>
                          <a:pt x="763918" y="699737"/>
                          <a:pt x="634534" y="707886"/>
                        </a:cubicBezTo>
                        <a:cubicBezTo>
                          <a:pt x="505150" y="716035"/>
                          <a:pt x="191666" y="699085"/>
                          <a:pt x="0" y="707886"/>
                        </a:cubicBezTo>
                        <a:cubicBezTo>
                          <a:pt x="1692" y="581671"/>
                          <a:pt x="-16351" y="458750"/>
                          <a:pt x="0" y="353943"/>
                        </a:cubicBezTo>
                        <a:cubicBezTo>
                          <a:pt x="16351" y="249136"/>
                          <a:pt x="14285" y="140321"/>
                          <a:pt x="0" y="0"/>
                        </a:cubicBezTo>
                        <a:close/>
                      </a:path>
                    </a:pathLst>
                  </a:custGeom>
                  <ask:type>
                    <ask:lineSketchNone/>
                  </ask:type>
                </ask:lineSketchStyleProps>
              </a:ext>
            </a:extLst>
          </a:ln>
        </p:spPr>
        <p:txBody>
          <a:bodyPr wrap="square" rtlCol="0">
            <a:spAutoFit/>
          </a:bodyPr>
          <a:lstStyle>
            <a:defPPr>
              <a:defRPr lang="en-US"/>
            </a:defPPr>
            <a:lvl1pPr algn="just" rtl="1">
              <a:defRPr sz="2600" b="1">
                <a:solidFill>
                  <a:srgbClr val="28546B"/>
                </a:solidFill>
                <a:latin typeface="Assistant ExtraBold" pitchFamily="2" charset="-79"/>
                <a:cs typeface="Assistant ExtraBold" pitchFamily="2" charset="-79"/>
              </a:defRPr>
            </a:lvl1pPr>
          </a:lstStyle>
          <a:p>
            <a:pPr algn="ctr"/>
            <a:r>
              <a:rPr lang="ar-AE" sz="2000" dirty="0">
                <a:solidFill>
                  <a:schemeClr val="bg1"/>
                </a:solidFill>
                <a:cs typeface="+mn-cs"/>
              </a:rPr>
              <a:t>جميع هذهّ العناصر تُعدّ «جسمًا مشبوهًا» وقد تكون قاتلة.</a:t>
            </a:r>
          </a:p>
          <a:p>
            <a:pPr algn="ctr"/>
            <a:r>
              <a:rPr lang="ar-AE" sz="2000" dirty="0">
                <a:solidFill>
                  <a:schemeClr val="bg1"/>
                </a:solidFill>
                <a:cs typeface="+mn-cs"/>
              </a:rPr>
              <a:t>لذلك، من الضّروريّ التّعرّف على المخاطر وطُرُق التّصرّف الصّحيحة.</a:t>
            </a:r>
          </a:p>
        </p:txBody>
      </p:sp>
      <p:pic>
        <p:nvPicPr>
          <p:cNvPr id="4098" name="Picture 2" descr="שברי יירוט נפלו במודיעין, בלוד ובבאר יעקב - חדשות אפס שמונה 08">
            <a:extLst>
              <a:ext uri="{FF2B5EF4-FFF2-40B4-BE49-F238E27FC236}">
                <a16:creationId xmlns:a16="http://schemas.microsoft.com/office/drawing/2014/main" id="{69B7628E-A450-BF9D-60CC-07361338C3DE}"/>
              </a:ext>
            </a:extLst>
          </p:cNvPr>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4" name="תמונה 13" descr="תמונה שמכילה צילום מסך, עיגול, קל&#10;&#10;התיאור נוצר באופן אוטומטי">
            <a:extLst>
              <a:ext uri="{FF2B5EF4-FFF2-40B4-BE49-F238E27FC236}">
                <a16:creationId xmlns:a16="http://schemas.microsoft.com/office/drawing/2014/main" id="{2FBF6459-1F24-9FAD-5CB3-AF9CC656F5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70542" y="5111204"/>
            <a:ext cx="1323440" cy="1323440"/>
          </a:xfrm>
          <a:prstGeom prst="rect">
            <a:avLst/>
          </a:prstGeom>
        </p:spPr>
      </p:pic>
    </p:spTree>
    <p:extLst>
      <p:ext uri="{BB962C8B-B14F-4D97-AF65-F5344CB8AC3E}">
        <p14:creationId xmlns:p14="http://schemas.microsoft.com/office/powerpoint/2010/main" val="1059799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2000">
              <a:srgbClr val="141B1A"/>
            </a:gs>
            <a:gs pos="0">
              <a:srgbClr val="D2D9D9">
                <a:lumMod val="8000"/>
              </a:srgbClr>
            </a:gs>
            <a:gs pos="100000">
              <a:srgbClr val="2F5950"/>
            </a:gs>
          </a:gsLst>
          <a:lin ang="10800000" scaled="0"/>
        </a:gradFill>
        <a:effectLst/>
      </p:bgPr>
    </p:bg>
    <p:spTree>
      <p:nvGrpSpPr>
        <p:cNvPr id="1" name=""/>
        <p:cNvGrpSpPr/>
        <p:nvPr/>
      </p:nvGrpSpPr>
      <p:grpSpPr>
        <a:xfrm>
          <a:off x="0" y="0"/>
          <a:ext cx="0" cy="0"/>
          <a:chOff x="0" y="0"/>
          <a:chExt cx="0" cy="0"/>
        </a:xfrm>
      </p:grpSpPr>
      <p:sp>
        <p:nvSpPr>
          <p:cNvPr id="3" name="TextBox 157">
            <a:extLst>
              <a:ext uri="{FF2B5EF4-FFF2-40B4-BE49-F238E27FC236}">
                <a16:creationId xmlns:a16="http://schemas.microsoft.com/office/drawing/2014/main" id="{33EC0BE2-14B7-C8A3-8233-F6F54FCFC4B1}"/>
              </a:ext>
            </a:extLst>
          </p:cNvPr>
          <p:cNvSpPr txBox="1"/>
          <p:nvPr/>
        </p:nvSpPr>
        <p:spPr>
          <a:xfrm>
            <a:off x="3801979" y="324479"/>
            <a:ext cx="8390021" cy="923330"/>
          </a:xfrm>
          <a:prstGeom prst="rect">
            <a:avLst/>
          </a:prstGeom>
          <a:noFill/>
        </p:spPr>
        <p:txBody>
          <a:bodyPr wrap="square" rtlCol="0">
            <a:spAutoFit/>
          </a:bodyPr>
          <a:lstStyle>
            <a:defPPr>
              <a:defRPr lang="he-IL"/>
            </a:defPPr>
            <a:lvl1pPr marR="0" lvl="0" indent="0" algn="ctr" defTabSz="914264" rtl="0" fontAlgn="auto">
              <a:lnSpc>
                <a:spcPct val="100000"/>
              </a:lnSpc>
              <a:spcBef>
                <a:spcPts val="0"/>
              </a:spcBef>
              <a:spcAft>
                <a:spcPts val="0"/>
              </a:spcAft>
              <a:buClrTx/>
              <a:buSzTx/>
              <a:buFontTx/>
              <a:buNone/>
              <a:tabLst/>
              <a:defRPr sz="5400" b="1">
                <a:solidFill>
                  <a:srgbClr val="012635"/>
                </a:solidFill>
                <a:latin typeface="Assistant" pitchFamily="2" charset="-79"/>
                <a:ea typeface="NarkisBlockCondensedMF Bold" panose="02040603050201020203" pitchFamily="18" charset="-79"/>
                <a:cs typeface="Assistant" pitchFamily="2" charset="-79"/>
              </a:defRPr>
            </a:lvl1pPr>
          </a:lstStyle>
          <a:p>
            <a:pPr rtl="1"/>
            <a:r>
              <a:rPr lang="he-IL" dirty="0">
                <a:solidFill>
                  <a:srgbClr val="2B524A"/>
                </a:solidFill>
                <a:cs typeface="+mn-cs"/>
              </a:rPr>
              <a:t>"</a:t>
            </a:r>
            <a:r>
              <a:rPr lang="ar-AE" dirty="0">
                <a:solidFill>
                  <a:srgbClr val="2B524A"/>
                </a:solidFill>
                <a:cs typeface="+mn-cs"/>
              </a:rPr>
              <a:t>جسم مشبوه</a:t>
            </a:r>
            <a:r>
              <a:rPr lang="he-IL" dirty="0">
                <a:solidFill>
                  <a:srgbClr val="2B524A"/>
                </a:solidFill>
                <a:cs typeface="+mn-cs"/>
              </a:rPr>
              <a:t>"</a:t>
            </a:r>
            <a:r>
              <a:rPr lang="ar-AE" dirty="0">
                <a:solidFill>
                  <a:srgbClr val="2B524A"/>
                </a:solidFill>
                <a:cs typeface="+mn-cs"/>
              </a:rPr>
              <a:t> – تعريف</a:t>
            </a:r>
          </a:p>
        </p:txBody>
      </p:sp>
      <p:sp>
        <p:nvSpPr>
          <p:cNvPr id="4" name="תיבת טקסט 3">
            <a:extLst>
              <a:ext uri="{FF2B5EF4-FFF2-40B4-BE49-F238E27FC236}">
                <a16:creationId xmlns:a16="http://schemas.microsoft.com/office/drawing/2014/main" id="{1E9FA7C0-7DB7-D759-6670-E4756B9FCD98}"/>
              </a:ext>
            </a:extLst>
          </p:cNvPr>
          <p:cNvSpPr txBox="1"/>
          <p:nvPr/>
        </p:nvSpPr>
        <p:spPr>
          <a:xfrm>
            <a:off x="4428731" y="2256183"/>
            <a:ext cx="7050796" cy="2308324"/>
          </a:xfrm>
          <a:prstGeom prst="rect">
            <a:avLst/>
          </a:prstGeom>
          <a:noFill/>
        </p:spPr>
        <p:txBody>
          <a:bodyPr wrap="square">
            <a:spAutoFit/>
          </a:bodyPr>
          <a:lstStyle/>
          <a:p>
            <a:pPr algn="just" rtl="1"/>
            <a:r>
              <a:rPr lang="ar-SA" sz="2400" b="1" dirty="0">
                <a:solidFill>
                  <a:schemeClr val="bg1"/>
                </a:solidFill>
              </a:rPr>
              <a:t>يُعرّف بأن</a:t>
            </a:r>
            <a:r>
              <a:rPr lang="ar-AE" sz="2400" b="1" dirty="0">
                <a:solidFill>
                  <a:schemeClr val="bg1"/>
                </a:solidFill>
              </a:rPr>
              <a:t>ّ</a:t>
            </a:r>
            <a:r>
              <a:rPr lang="ar-SA" sz="2400" b="1" dirty="0">
                <a:solidFill>
                  <a:schemeClr val="bg1"/>
                </a:solidFill>
              </a:rPr>
              <a:t>ه</a:t>
            </a:r>
            <a:r>
              <a:rPr lang="ar-AE" sz="2400" b="1" dirty="0">
                <a:solidFill>
                  <a:schemeClr val="bg1"/>
                </a:solidFill>
              </a:rPr>
              <a:t>ُ</a:t>
            </a:r>
            <a:r>
              <a:rPr lang="ar-SA" sz="2400" b="1" dirty="0">
                <a:solidFill>
                  <a:schemeClr val="bg1"/>
                </a:solidFill>
              </a:rPr>
              <a:t> جسم قد يحتوي على مواد م</a:t>
            </a:r>
            <a:r>
              <a:rPr lang="ar-AE" sz="2400" b="1" dirty="0">
                <a:solidFill>
                  <a:schemeClr val="bg1"/>
                </a:solidFill>
              </a:rPr>
              <a:t>ُن</a:t>
            </a:r>
            <a:r>
              <a:rPr lang="ar-SA" sz="2400" b="1" dirty="0">
                <a:solidFill>
                  <a:schemeClr val="bg1"/>
                </a:solidFill>
              </a:rPr>
              <a:t>فجرة أو وسائل تفجير</a:t>
            </a:r>
            <a:r>
              <a:rPr lang="en-US" sz="2400" b="1" dirty="0">
                <a:solidFill>
                  <a:schemeClr val="bg1"/>
                </a:solidFill>
              </a:rPr>
              <a:t>.</a:t>
            </a:r>
            <a:endParaRPr lang="he-IL" sz="2400" b="1" dirty="0">
              <a:solidFill>
                <a:schemeClr val="bg1"/>
              </a:solidFill>
            </a:endParaRPr>
          </a:p>
          <a:p>
            <a:pPr algn="just" rtl="1"/>
            <a:r>
              <a:rPr lang="ar-SA" sz="2400" b="1" dirty="0">
                <a:solidFill>
                  <a:schemeClr val="bg1"/>
                </a:solidFill>
              </a:rPr>
              <a:t>ويُوجد في مكان لا يتناسب مع البيئة الم</a:t>
            </a:r>
            <a:r>
              <a:rPr lang="ar-AE" sz="2400" b="1" dirty="0">
                <a:solidFill>
                  <a:schemeClr val="bg1"/>
                </a:solidFill>
              </a:rPr>
              <a:t>ُ</a:t>
            </a:r>
            <a:r>
              <a:rPr lang="ar-SA" sz="2400" b="1" dirty="0">
                <a:solidFill>
                  <a:schemeClr val="bg1"/>
                </a:solidFill>
              </a:rPr>
              <a:t>حيطة به</a:t>
            </a:r>
            <a:r>
              <a:rPr lang="ar-AE" sz="2400" b="1" dirty="0">
                <a:solidFill>
                  <a:schemeClr val="bg1"/>
                </a:solidFill>
              </a:rPr>
              <a:t>ِ</a:t>
            </a:r>
            <a:r>
              <a:rPr lang="ar-SA" sz="2400" b="1" dirty="0">
                <a:solidFill>
                  <a:schemeClr val="bg1"/>
                </a:solidFill>
              </a:rPr>
              <a:t>، دون انتماء أو مالك واضح</a:t>
            </a:r>
            <a:r>
              <a:rPr lang="en-US" sz="2400" b="1" dirty="0">
                <a:solidFill>
                  <a:schemeClr val="bg1"/>
                </a:solidFill>
              </a:rPr>
              <a:t>.</a:t>
            </a:r>
          </a:p>
          <a:p>
            <a:pPr algn="just" rtl="1"/>
            <a:r>
              <a:rPr lang="ar-SA" sz="2400" b="1" dirty="0">
                <a:solidFill>
                  <a:schemeClr val="bg1"/>
                </a:solidFill>
              </a:rPr>
              <a:t>من الم</a:t>
            </a:r>
            <a:r>
              <a:rPr lang="ar-AE" sz="2400" b="1" dirty="0">
                <a:solidFill>
                  <a:schemeClr val="bg1"/>
                </a:solidFill>
              </a:rPr>
              <a:t>ُ</a:t>
            </a:r>
            <a:r>
              <a:rPr lang="ar-SA" sz="2400" b="1" dirty="0">
                <a:solidFill>
                  <a:schemeClr val="bg1"/>
                </a:solidFill>
              </a:rPr>
              <a:t>هم</a:t>
            </a:r>
            <a:r>
              <a:rPr lang="ar-AE" sz="2400" b="1" dirty="0">
                <a:solidFill>
                  <a:schemeClr val="bg1"/>
                </a:solidFill>
              </a:rPr>
              <a:t>ّ</a:t>
            </a:r>
            <a:r>
              <a:rPr lang="ar-SA" sz="2400" b="1" dirty="0">
                <a:solidFill>
                  <a:schemeClr val="bg1"/>
                </a:solidFill>
              </a:rPr>
              <a:t> ف</a:t>
            </a:r>
            <a:r>
              <a:rPr lang="ar-AE" sz="2400" b="1" dirty="0">
                <a:solidFill>
                  <a:schemeClr val="bg1"/>
                </a:solidFill>
              </a:rPr>
              <a:t>َ</a:t>
            </a:r>
            <a:r>
              <a:rPr lang="ar-SA" sz="2400" b="1" dirty="0">
                <a:solidFill>
                  <a:schemeClr val="bg1"/>
                </a:solidFill>
              </a:rPr>
              <a:t>ه</a:t>
            </a:r>
            <a:r>
              <a:rPr lang="ar-AE" sz="2400" b="1" dirty="0">
                <a:solidFill>
                  <a:schemeClr val="bg1"/>
                </a:solidFill>
              </a:rPr>
              <a:t>ْ</a:t>
            </a:r>
            <a:r>
              <a:rPr lang="ar-SA" sz="2400" b="1" dirty="0">
                <a:solidFill>
                  <a:schemeClr val="bg1"/>
                </a:solidFill>
              </a:rPr>
              <a:t>م أن</a:t>
            </a:r>
            <a:r>
              <a:rPr lang="ar-AE" sz="2400" b="1" dirty="0">
                <a:solidFill>
                  <a:schemeClr val="bg1"/>
                </a:solidFill>
              </a:rPr>
              <a:t>ّ</a:t>
            </a:r>
            <a:r>
              <a:rPr lang="ar-SA" sz="2400" b="1" dirty="0">
                <a:solidFill>
                  <a:schemeClr val="bg1"/>
                </a:solidFill>
              </a:rPr>
              <a:t> الجسم المشبوه لا يبدو </a:t>
            </a:r>
            <a:r>
              <a:rPr lang="ar-SA" sz="2400" b="1" dirty="0" err="1">
                <a:solidFill>
                  <a:schemeClr val="bg1"/>
                </a:solidFill>
              </a:rPr>
              <a:t>بالض</a:t>
            </a:r>
            <a:r>
              <a:rPr lang="ar-AE" sz="2400" b="1" dirty="0">
                <a:solidFill>
                  <a:schemeClr val="bg1"/>
                </a:solidFill>
              </a:rPr>
              <a:t>ّ</a:t>
            </a:r>
            <a:r>
              <a:rPr lang="ar-SA" sz="2400" b="1" dirty="0" err="1">
                <a:solidFill>
                  <a:schemeClr val="bg1"/>
                </a:solidFill>
              </a:rPr>
              <a:t>رورة</a:t>
            </a:r>
            <a:r>
              <a:rPr lang="ar-SA" sz="2400" b="1" dirty="0">
                <a:solidFill>
                  <a:schemeClr val="bg1"/>
                </a:solidFill>
              </a:rPr>
              <a:t> خطير</a:t>
            </a:r>
            <a:r>
              <a:rPr lang="ar-AE" sz="2400" b="1" dirty="0">
                <a:solidFill>
                  <a:schemeClr val="bg1"/>
                </a:solidFill>
              </a:rPr>
              <a:t>ًا</a:t>
            </a:r>
            <a:r>
              <a:rPr lang="ar-SA" sz="2400" b="1" dirty="0">
                <a:solidFill>
                  <a:schemeClr val="bg1"/>
                </a:solidFill>
              </a:rPr>
              <a:t> أو م</a:t>
            </a:r>
            <a:r>
              <a:rPr lang="ar-AE" sz="2400" b="1" dirty="0">
                <a:solidFill>
                  <a:schemeClr val="bg1"/>
                </a:solidFill>
              </a:rPr>
              <a:t>ُ</a:t>
            </a:r>
            <a:r>
              <a:rPr lang="ar-SA" sz="2400" b="1" dirty="0">
                <a:solidFill>
                  <a:schemeClr val="bg1"/>
                </a:solidFill>
              </a:rPr>
              <a:t>ريب</a:t>
            </a:r>
            <a:r>
              <a:rPr lang="ar-AE" sz="2400" b="1" dirty="0">
                <a:solidFill>
                  <a:schemeClr val="bg1"/>
                </a:solidFill>
              </a:rPr>
              <a:t>ًا</a:t>
            </a:r>
            <a:r>
              <a:rPr lang="en-US" sz="2400" b="1" dirty="0">
                <a:solidFill>
                  <a:schemeClr val="bg1"/>
                </a:solidFill>
              </a:rPr>
              <a:t>.</a:t>
            </a:r>
            <a:endParaRPr lang="he-IL" sz="2400" b="1" dirty="0">
              <a:solidFill>
                <a:schemeClr val="bg1"/>
              </a:solidFill>
            </a:endParaRPr>
          </a:p>
          <a:p>
            <a:pPr algn="just" rtl="1"/>
            <a:endParaRPr lang="he-IL" sz="2400" dirty="0">
              <a:solidFill>
                <a:schemeClr val="bg1"/>
              </a:solidFill>
            </a:endParaRPr>
          </a:p>
          <a:p>
            <a:pPr algn="just" rtl="1"/>
            <a:r>
              <a:rPr lang="ar-SA" sz="2400" dirty="0">
                <a:solidFill>
                  <a:schemeClr val="bg1"/>
                </a:solidFill>
              </a:rPr>
              <a:t>الميزة الأساسي</a:t>
            </a:r>
            <a:r>
              <a:rPr lang="ar-AE" sz="2400" dirty="0">
                <a:solidFill>
                  <a:schemeClr val="bg1"/>
                </a:solidFill>
              </a:rPr>
              <a:t>ّ</a:t>
            </a:r>
            <a:r>
              <a:rPr lang="ar-SA" sz="2400" dirty="0">
                <a:solidFill>
                  <a:schemeClr val="bg1"/>
                </a:solidFill>
              </a:rPr>
              <a:t>ة هي عدم الت</a:t>
            </a:r>
            <a:r>
              <a:rPr lang="ar-AE" sz="2400" dirty="0">
                <a:solidFill>
                  <a:schemeClr val="bg1"/>
                </a:solidFill>
              </a:rPr>
              <a:t>ّ</a:t>
            </a:r>
            <a:r>
              <a:rPr lang="ar-SA" sz="2400" dirty="0">
                <a:solidFill>
                  <a:schemeClr val="bg1"/>
                </a:solidFill>
              </a:rPr>
              <a:t>ناسب مع المكان وغياب الانتماء الواضح</a:t>
            </a:r>
            <a:r>
              <a:rPr lang="en-US" sz="2400" dirty="0">
                <a:solidFill>
                  <a:schemeClr val="bg1"/>
                </a:solidFill>
              </a:rPr>
              <a:t>.</a:t>
            </a:r>
          </a:p>
        </p:txBody>
      </p:sp>
      <p:pic>
        <p:nvPicPr>
          <p:cNvPr id="3074" name="Picture 2" descr="חפץ חשוד | לא לשכוח">
            <a:extLst>
              <a:ext uri="{FF2B5EF4-FFF2-40B4-BE49-F238E27FC236}">
                <a16:creationId xmlns:a16="http://schemas.microsoft.com/office/drawing/2014/main" id="{367A3C2A-58AD-74F6-A24D-2AF39649FF22}"/>
              </a:ext>
            </a:extLst>
          </p:cNvPr>
          <p:cNvPicPr>
            <a:picLocks noGrp="1" noChangeAspect="1" noChangeArrowheads="1"/>
          </p:cNvPicPr>
          <p:nvPr>
            <p:ph type="pic" idx="1"/>
          </p:nvPr>
        </p:nvPicPr>
        <p:blipFill rotWithShape="1">
          <a:blip r:embed="rId2" cstate="screen">
            <a:extLst>
              <a:ext uri="{28A0092B-C50C-407E-A947-70E740481C1C}">
                <a14:useLocalDpi xmlns:a14="http://schemas.microsoft.com/office/drawing/2010/main"/>
              </a:ext>
            </a:extLst>
          </a:blip>
          <a:srcRect b="-1627"/>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84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A2941532-AE67-778E-2C9F-4788253B3024}"/>
              </a:ext>
            </a:extLst>
          </p:cNvPr>
          <p:cNvSpPr txBox="1"/>
          <p:nvPr/>
        </p:nvSpPr>
        <p:spPr>
          <a:xfrm>
            <a:off x="529389" y="1696043"/>
            <a:ext cx="5935579" cy="4231223"/>
          </a:xfrm>
          <a:prstGeom prst="rect">
            <a:avLst/>
          </a:prstGeom>
          <a:noFill/>
        </p:spPr>
        <p:txBody>
          <a:bodyPr wrap="square">
            <a:spAutoFit/>
          </a:bodyPr>
          <a:lstStyle>
            <a:defPPr>
              <a:defRPr lang="en-US"/>
            </a:defPPr>
            <a:lvl1pPr algn="just" rtl="1">
              <a:lnSpc>
                <a:spcPct val="150000"/>
              </a:lnSpc>
              <a:defRPr sz="2600">
                <a:solidFill>
                  <a:schemeClr val="bg1">
                    <a:lumMod val="95000"/>
                  </a:schemeClr>
                </a:solidFill>
                <a:latin typeface="Assistant ExtraBold" pitchFamily="2" charset="-79"/>
                <a:ea typeface="Calibri" panose="020F0502020204030204" pitchFamily="34" charset="0"/>
                <a:cs typeface="Assistant ExtraBold" pitchFamily="2" charset="-79"/>
              </a:defRPr>
            </a:lvl1pPr>
          </a:lstStyle>
          <a:p>
            <a:r>
              <a:rPr lang="ar-SA" dirty="0">
                <a:cs typeface="+mn-cs"/>
              </a:rPr>
              <a:t>في الميدان </a:t>
            </a:r>
            <a:r>
              <a:rPr lang="ar-AE" dirty="0">
                <a:cs typeface="+mn-cs"/>
              </a:rPr>
              <a:t>يُ</a:t>
            </a:r>
            <a:r>
              <a:rPr lang="ar-SA" dirty="0">
                <a:cs typeface="+mn-cs"/>
              </a:rPr>
              <a:t>مكن العثور على أنواع م</a:t>
            </a:r>
            <a:r>
              <a:rPr lang="ar-AE" dirty="0">
                <a:cs typeface="+mn-cs"/>
              </a:rPr>
              <a:t>ُ</a:t>
            </a:r>
            <a:r>
              <a:rPr lang="ar-SA" dirty="0" err="1">
                <a:cs typeface="+mn-cs"/>
              </a:rPr>
              <a:t>ختلفة</a:t>
            </a:r>
            <a:r>
              <a:rPr lang="ar-SA" dirty="0">
                <a:cs typeface="+mn-cs"/>
              </a:rPr>
              <a:t> تشمل</a:t>
            </a:r>
            <a:r>
              <a:rPr lang="en-US" dirty="0">
                <a:cs typeface="+mn-cs"/>
              </a:rPr>
              <a:t>:</a:t>
            </a:r>
            <a:endParaRPr lang="he-IL" dirty="0">
              <a:cs typeface="+mn-cs"/>
            </a:endParaRPr>
          </a:p>
          <a:p>
            <a:r>
              <a:rPr lang="ar-SA" dirty="0">
                <a:cs typeface="+mn-cs"/>
              </a:rPr>
              <a:t>أجزاء معدني</a:t>
            </a:r>
            <a:r>
              <a:rPr lang="ar-AE" dirty="0">
                <a:cs typeface="+mn-cs"/>
              </a:rPr>
              <a:t>ّ</a:t>
            </a:r>
            <a:r>
              <a:rPr lang="ar-SA" dirty="0">
                <a:cs typeface="+mn-cs"/>
              </a:rPr>
              <a:t>ة بألوان م</a:t>
            </a:r>
            <a:r>
              <a:rPr lang="ar-AE" dirty="0">
                <a:cs typeface="+mn-cs"/>
              </a:rPr>
              <a:t>ُ</a:t>
            </a:r>
            <a:r>
              <a:rPr lang="ar-SA" dirty="0" err="1">
                <a:cs typeface="+mn-cs"/>
              </a:rPr>
              <a:t>ختلف</a:t>
            </a:r>
            <a:r>
              <a:rPr lang="ar-AE" dirty="0">
                <a:cs typeface="+mn-cs"/>
              </a:rPr>
              <a:t>ة،</a:t>
            </a:r>
            <a:r>
              <a:rPr lang="he-IL" dirty="0">
                <a:cs typeface="+mn-cs"/>
              </a:rPr>
              <a:t> </a:t>
            </a:r>
            <a:r>
              <a:rPr lang="ar-SA" dirty="0">
                <a:cs typeface="+mn-cs"/>
              </a:rPr>
              <a:t>م</a:t>
            </a:r>
            <a:r>
              <a:rPr lang="ar-AE" dirty="0">
                <a:cs typeface="+mn-cs"/>
              </a:rPr>
              <a:t>ُ</a:t>
            </a:r>
            <a:r>
              <a:rPr lang="ar-SA" dirty="0" err="1">
                <a:cs typeface="+mn-cs"/>
              </a:rPr>
              <a:t>كوّنات</a:t>
            </a:r>
            <a:r>
              <a:rPr lang="ar-SA" dirty="0">
                <a:cs typeface="+mn-cs"/>
              </a:rPr>
              <a:t> إلكتروني</a:t>
            </a:r>
            <a:r>
              <a:rPr lang="ar-AE" dirty="0">
                <a:cs typeface="+mn-cs"/>
              </a:rPr>
              <a:t>ّ</a:t>
            </a:r>
            <a:r>
              <a:rPr lang="ar-SA" dirty="0">
                <a:cs typeface="+mn-cs"/>
              </a:rPr>
              <a:t>ة</a:t>
            </a:r>
            <a:r>
              <a:rPr lang="ar-AE" dirty="0">
                <a:cs typeface="+mn-cs"/>
              </a:rPr>
              <a:t>،</a:t>
            </a:r>
            <a:r>
              <a:rPr lang="he-IL" dirty="0">
                <a:cs typeface="+mn-cs"/>
              </a:rPr>
              <a:t> </a:t>
            </a:r>
            <a:r>
              <a:rPr lang="ar-SA" dirty="0">
                <a:cs typeface="+mn-cs"/>
              </a:rPr>
              <a:t>أسلاك بارزة</a:t>
            </a:r>
            <a:r>
              <a:rPr lang="ar-AE" dirty="0">
                <a:cs typeface="+mn-cs"/>
              </a:rPr>
              <a:t>،</a:t>
            </a:r>
            <a:r>
              <a:rPr lang="he-IL" dirty="0">
                <a:cs typeface="+mn-cs"/>
              </a:rPr>
              <a:t> </a:t>
            </a:r>
            <a:r>
              <a:rPr lang="ar-SA" dirty="0">
                <a:cs typeface="+mn-cs"/>
              </a:rPr>
              <a:t>أشكال هندسي</a:t>
            </a:r>
            <a:r>
              <a:rPr lang="ar-AE" dirty="0">
                <a:cs typeface="+mn-cs"/>
              </a:rPr>
              <a:t>ّ</a:t>
            </a:r>
            <a:r>
              <a:rPr lang="ar-SA" dirty="0">
                <a:cs typeface="+mn-cs"/>
              </a:rPr>
              <a:t>ة غير طبيعي</a:t>
            </a:r>
            <a:r>
              <a:rPr lang="ar-AE" dirty="0">
                <a:cs typeface="+mn-cs"/>
              </a:rPr>
              <a:t>ّ</a:t>
            </a:r>
            <a:r>
              <a:rPr lang="ar-SA" dirty="0">
                <a:cs typeface="+mn-cs"/>
              </a:rPr>
              <a:t>ة للبيئة</a:t>
            </a:r>
            <a:r>
              <a:rPr lang="en-US" dirty="0">
                <a:cs typeface="+mn-cs"/>
              </a:rPr>
              <a:t>.</a:t>
            </a:r>
            <a:endParaRPr lang="he-IL" dirty="0">
              <a:cs typeface="+mn-cs"/>
            </a:endParaRPr>
          </a:p>
          <a:p>
            <a:endParaRPr lang="he-IL" dirty="0">
              <a:solidFill>
                <a:srgbClr val="2F5950"/>
              </a:solidFill>
              <a:highlight>
                <a:srgbClr val="BCC7C6"/>
              </a:highlight>
              <a:cs typeface="+mn-cs"/>
              <a:sym typeface="Heebo"/>
            </a:endParaRPr>
          </a:p>
          <a:p>
            <a:r>
              <a:rPr lang="ar-SA" b="1" dirty="0">
                <a:solidFill>
                  <a:srgbClr val="2F5950"/>
                </a:solidFill>
                <a:highlight>
                  <a:srgbClr val="BCC7C6"/>
                </a:highlight>
                <a:cs typeface="+mn-cs"/>
              </a:rPr>
              <a:t>من الم</a:t>
            </a:r>
            <a:r>
              <a:rPr lang="ar-AE" b="1" dirty="0">
                <a:solidFill>
                  <a:srgbClr val="2F5950"/>
                </a:solidFill>
                <a:highlight>
                  <a:srgbClr val="BCC7C6"/>
                </a:highlight>
                <a:cs typeface="+mn-cs"/>
              </a:rPr>
              <a:t>ُ</a:t>
            </a:r>
            <a:r>
              <a:rPr lang="ar-SA" b="1" dirty="0">
                <a:solidFill>
                  <a:srgbClr val="2F5950"/>
                </a:solidFill>
                <a:highlight>
                  <a:srgbClr val="BCC7C6"/>
                </a:highlight>
                <a:cs typeface="+mn-cs"/>
              </a:rPr>
              <a:t>هم</a:t>
            </a:r>
            <a:r>
              <a:rPr lang="ar-AE" b="1" dirty="0">
                <a:solidFill>
                  <a:srgbClr val="2F5950"/>
                </a:solidFill>
                <a:highlight>
                  <a:srgbClr val="BCC7C6"/>
                </a:highlight>
                <a:cs typeface="+mn-cs"/>
              </a:rPr>
              <a:t>ّ</a:t>
            </a:r>
            <a:r>
              <a:rPr lang="ar-SA" b="1" dirty="0">
                <a:solidFill>
                  <a:srgbClr val="2F5950"/>
                </a:solidFill>
                <a:highlight>
                  <a:srgbClr val="BCC7C6"/>
                </a:highlight>
                <a:cs typeface="+mn-cs"/>
              </a:rPr>
              <a:t> </a:t>
            </a:r>
            <a:r>
              <a:rPr lang="ar-AE" b="1" dirty="0">
                <a:solidFill>
                  <a:srgbClr val="2F5950"/>
                </a:solidFill>
                <a:highlight>
                  <a:srgbClr val="BCC7C6"/>
                </a:highlight>
                <a:cs typeface="+mn-cs"/>
              </a:rPr>
              <a:t>التّوضيح</a:t>
            </a:r>
            <a:r>
              <a:rPr lang="ar-SA" b="1" dirty="0">
                <a:solidFill>
                  <a:srgbClr val="2F5950"/>
                </a:solidFill>
                <a:highlight>
                  <a:srgbClr val="BCC7C6"/>
                </a:highlight>
                <a:cs typeface="+mn-cs"/>
              </a:rPr>
              <a:t>:</a:t>
            </a:r>
            <a:r>
              <a:rPr lang="ar-AE" b="1" dirty="0">
                <a:solidFill>
                  <a:srgbClr val="2F5950"/>
                </a:solidFill>
                <a:highlight>
                  <a:srgbClr val="BCC7C6"/>
                </a:highlight>
                <a:cs typeface="+mn-cs"/>
              </a:rPr>
              <a:t> أنّ</a:t>
            </a:r>
            <a:r>
              <a:rPr lang="ar-SA" b="1" dirty="0">
                <a:solidFill>
                  <a:srgbClr val="2F5950"/>
                </a:solidFill>
                <a:highlight>
                  <a:srgbClr val="BCC7C6"/>
                </a:highlight>
                <a:cs typeface="+mn-cs"/>
              </a:rPr>
              <a:t> المظهر الخارجي</a:t>
            </a:r>
            <a:r>
              <a:rPr lang="ar-AE" b="1" dirty="0">
                <a:solidFill>
                  <a:srgbClr val="2F5950"/>
                </a:solidFill>
                <a:highlight>
                  <a:srgbClr val="BCC7C6"/>
                </a:highlight>
                <a:cs typeface="+mn-cs"/>
              </a:rPr>
              <a:t>ّ</a:t>
            </a:r>
            <a:r>
              <a:rPr lang="ar-SA" b="1" dirty="0">
                <a:solidFill>
                  <a:srgbClr val="2F5950"/>
                </a:solidFill>
                <a:highlight>
                  <a:srgbClr val="BCC7C6"/>
                </a:highlight>
                <a:cs typeface="+mn-cs"/>
              </a:rPr>
              <a:t> لا يدل</a:t>
            </a:r>
            <a:r>
              <a:rPr lang="ar-AE" b="1" dirty="0">
                <a:solidFill>
                  <a:srgbClr val="2F5950"/>
                </a:solidFill>
                <a:highlight>
                  <a:srgbClr val="BCC7C6"/>
                </a:highlight>
                <a:cs typeface="+mn-cs"/>
              </a:rPr>
              <a:t>ّ</a:t>
            </a:r>
            <a:r>
              <a:rPr lang="ar-SA" b="1" dirty="0">
                <a:solidFill>
                  <a:srgbClr val="2F5950"/>
                </a:solidFill>
                <a:highlight>
                  <a:srgbClr val="BCC7C6"/>
                </a:highlight>
                <a:cs typeface="+mn-cs"/>
              </a:rPr>
              <a:t> </a:t>
            </a:r>
            <a:r>
              <a:rPr lang="ar-SA" b="1" dirty="0" err="1">
                <a:solidFill>
                  <a:srgbClr val="2F5950"/>
                </a:solidFill>
                <a:highlight>
                  <a:srgbClr val="BCC7C6"/>
                </a:highlight>
                <a:cs typeface="+mn-cs"/>
              </a:rPr>
              <a:t>بالض</a:t>
            </a:r>
            <a:r>
              <a:rPr lang="ar-AE" b="1" dirty="0">
                <a:solidFill>
                  <a:srgbClr val="2F5950"/>
                </a:solidFill>
                <a:highlight>
                  <a:srgbClr val="BCC7C6"/>
                </a:highlight>
                <a:cs typeface="+mn-cs"/>
              </a:rPr>
              <a:t>ّ</a:t>
            </a:r>
            <a:r>
              <a:rPr lang="ar-SA" b="1" dirty="0" err="1">
                <a:solidFill>
                  <a:srgbClr val="2F5950"/>
                </a:solidFill>
                <a:highlight>
                  <a:srgbClr val="BCC7C6"/>
                </a:highlight>
                <a:cs typeface="+mn-cs"/>
              </a:rPr>
              <a:t>رورة</a:t>
            </a:r>
            <a:r>
              <a:rPr lang="ar-SA" b="1" dirty="0">
                <a:solidFill>
                  <a:srgbClr val="2F5950"/>
                </a:solidFill>
                <a:highlight>
                  <a:srgbClr val="BCC7C6"/>
                </a:highlight>
                <a:cs typeface="+mn-cs"/>
              </a:rPr>
              <a:t> على م</a:t>
            </a:r>
            <a:r>
              <a:rPr lang="ar-AE" b="1" dirty="0">
                <a:solidFill>
                  <a:srgbClr val="2F5950"/>
                </a:solidFill>
                <a:highlight>
                  <a:srgbClr val="BCC7C6"/>
                </a:highlight>
                <a:cs typeface="+mn-cs"/>
              </a:rPr>
              <a:t>ُ</a:t>
            </a:r>
            <a:r>
              <a:rPr lang="ar-SA" b="1" dirty="0" err="1">
                <a:solidFill>
                  <a:srgbClr val="2F5950"/>
                </a:solidFill>
                <a:highlight>
                  <a:srgbClr val="BCC7C6"/>
                </a:highlight>
                <a:cs typeface="+mn-cs"/>
              </a:rPr>
              <a:t>ستوى</a:t>
            </a:r>
            <a:r>
              <a:rPr lang="ar-SA" b="1" dirty="0">
                <a:solidFill>
                  <a:srgbClr val="2F5950"/>
                </a:solidFill>
                <a:highlight>
                  <a:srgbClr val="BCC7C6"/>
                </a:highlight>
                <a:cs typeface="+mn-cs"/>
              </a:rPr>
              <a:t> الخطر</a:t>
            </a:r>
            <a:r>
              <a:rPr lang="ar-AE" b="1" dirty="0">
                <a:solidFill>
                  <a:srgbClr val="2F5950"/>
                </a:solidFill>
                <a:highlight>
                  <a:srgbClr val="BCC7C6"/>
                </a:highlight>
                <a:cs typeface="+mn-cs"/>
              </a:rPr>
              <a:t>،</a:t>
            </a:r>
            <a:r>
              <a:rPr lang="he-IL" b="1" dirty="0">
                <a:solidFill>
                  <a:srgbClr val="2F5950"/>
                </a:solidFill>
                <a:highlight>
                  <a:srgbClr val="BCC7C6"/>
                </a:highlight>
                <a:cs typeface="+mn-cs"/>
              </a:rPr>
              <a:t> </a:t>
            </a:r>
            <a:r>
              <a:rPr lang="ar-AE" b="1" dirty="0">
                <a:solidFill>
                  <a:srgbClr val="2F5950"/>
                </a:solidFill>
                <a:highlight>
                  <a:srgbClr val="BCC7C6"/>
                </a:highlight>
                <a:cs typeface="+mn-cs"/>
              </a:rPr>
              <a:t>حيثُ يبدو </a:t>
            </a:r>
            <a:r>
              <a:rPr lang="ar-SA" b="1" dirty="0">
                <a:solidFill>
                  <a:srgbClr val="2F5950"/>
                </a:solidFill>
                <a:highlight>
                  <a:srgbClr val="BCC7C6"/>
                </a:highlight>
                <a:cs typeface="+mn-cs"/>
              </a:rPr>
              <a:t>جسم</a:t>
            </a:r>
            <a:r>
              <a:rPr lang="ar-AE" b="1" dirty="0">
                <a:solidFill>
                  <a:srgbClr val="2F5950"/>
                </a:solidFill>
                <a:highlight>
                  <a:srgbClr val="BCC7C6"/>
                </a:highlight>
                <a:cs typeface="+mn-cs"/>
              </a:rPr>
              <a:t>ًا</a:t>
            </a:r>
            <a:r>
              <a:rPr lang="ar-SA" b="1" dirty="0">
                <a:solidFill>
                  <a:srgbClr val="2F5950"/>
                </a:solidFill>
                <a:highlight>
                  <a:srgbClr val="BCC7C6"/>
                </a:highlight>
                <a:cs typeface="+mn-cs"/>
              </a:rPr>
              <a:t> بسيط</a:t>
            </a:r>
            <a:r>
              <a:rPr lang="ar-AE" b="1" dirty="0">
                <a:solidFill>
                  <a:srgbClr val="2F5950"/>
                </a:solidFill>
                <a:highlight>
                  <a:srgbClr val="BCC7C6"/>
                </a:highlight>
                <a:cs typeface="+mn-cs"/>
              </a:rPr>
              <a:t>ًا</a:t>
            </a:r>
            <a:r>
              <a:rPr lang="ar-SA" b="1" dirty="0">
                <a:solidFill>
                  <a:srgbClr val="2F5950"/>
                </a:solidFill>
                <a:highlight>
                  <a:srgbClr val="BCC7C6"/>
                </a:highlight>
                <a:cs typeface="+mn-cs"/>
              </a:rPr>
              <a:t> أو غير مؤذٍ </a:t>
            </a:r>
            <a:r>
              <a:rPr lang="ar-AE" b="1" dirty="0">
                <a:solidFill>
                  <a:srgbClr val="2F5950"/>
                </a:solidFill>
                <a:highlight>
                  <a:srgbClr val="BCC7C6"/>
                </a:highlight>
                <a:cs typeface="+mn-cs"/>
              </a:rPr>
              <a:t>لكن قد </a:t>
            </a:r>
            <a:r>
              <a:rPr lang="ar-SA" b="1" dirty="0">
                <a:solidFill>
                  <a:srgbClr val="2F5950"/>
                </a:solidFill>
                <a:highlight>
                  <a:srgbClr val="BCC7C6"/>
                </a:highlight>
                <a:cs typeface="+mn-cs"/>
              </a:rPr>
              <a:t> يكون شديد الخطورة</a:t>
            </a:r>
            <a:r>
              <a:rPr lang="en-US" b="1" dirty="0">
                <a:solidFill>
                  <a:srgbClr val="2F5950"/>
                </a:solidFill>
                <a:highlight>
                  <a:srgbClr val="BCC7C6"/>
                </a:highlight>
                <a:cs typeface="+mn-cs"/>
              </a:rPr>
              <a:t>.</a:t>
            </a:r>
            <a:endParaRPr lang="he-IL" b="1" dirty="0">
              <a:solidFill>
                <a:srgbClr val="2F5950"/>
              </a:solidFill>
              <a:highlight>
                <a:srgbClr val="BCC7C6"/>
              </a:highlight>
              <a:cs typeface="+mn-cs"/>
              <a:sym typeface="Heebo"/>
            </a:endParaRPr>
          </a:p>
        </p:txBody>
      </p:sp>
      <p:sp>
        <p:nvSpPr>
          <p:cNvPr id="2" name="TextBox 157">
            <a:extLst>
              <a:ext uri="{FF2B5EF4-FFF2-40B4-BE49-F238E27FC236}">
                <a16:creationId xmlns:a16="http://schemas.microsoft.com/office/drawing/2014/main" id="{EAA1AEB5-FDE9-BF34-DC5D-244F8C181B25}"/>
              </a:ext>
            </a:extLst>
          </p:cNvPr>
          <p:cNvSpPr txBox="1"/>
          <p:nvPr/>
        </p:nvSpPr>
        <p:spPr>
          <a:xfrm>
            <a:off x="2304962" y="361801"/>
            <a:ext cx="9790787" cy="769441"/>
          </a:xfrm>
          <a:prstGeom prst="rect">
            <a:avLst/>
          </a:prstGeom>
          <a:noFill/>
        </p:spPr>
        <p:txBody>
          <a:bodyPr wrap="square" rtlCol="0">
            <a:spAutoFit/>
          </a:bodyPr>
          <a:lstStyle>
            <a:defPPr>
              <a:defRPr lang="en-US"/>
            </a:defPPr>
            <a:lvl1pPr marR="0" lvl="0" indent="0" algn="r" defTabSz="914264" rtl="1" fontAlgn="auto">
              <a:lnSpc>
                <a:spcPct val="100000"/>
              </a:lnSpc>
              <a:spcBef>
                <a:spcPts val="0"/>
              </a:spcBef>
              <a:spcAft>
                <a:spcPts val="0"/>
              </a:spcAft>
              <a:buClrTx/>
              <a:buSzTx/>
              <a:buFontTx/>
              <a:buNone/>
              <a:tabLst/>
              <a:defRPr sz="5400" b="1">
                <a:solidFill>
                  <a:srgbClr val="2F5950"/>
                </a:solidFill>
                <a:latin typeface="Assistant ExtraBold" pitchFamily="2" charset="-79"/>
                <a:ea typeface="NarkisBlockCondensedMF Bold" panose="02040603050201020203" pitchFamily="18" charset="-79"/>
                <a:cs typeface="Assistant ExtraBold" pitchFamily="2" charset="-79"/>
              </a:defRPr>
            </a:lvl1pPr>
          </a:lstStyle>
          <a:p>
            <a:r>
              <a:rPr lang="ar-SA" sz="4400" dirty="0">
                <a:cs typeface="+mn-cs"/>
              </a:rPr>
              <a:t>الذ</a:t>
            </a:r>
            <a:r>
              <a:rPr lang="ar-AE" sz="4400" dirty="0">
                <a:cs typeface="+mn-cs"/>
              </a:rPr>
              <a:t>ّ</a:t>
            </a:r>
            <a:r>
              <a:rPr lang="ar-SA" sz="4400" dirty="0">
                <a:cs typeface="+mn-cs"/>
              </a:rPr>
              <a:t>خائر غير الم</a:t>
            </a:r>
            <a:r>
              <a:rPr lang="ar-AE" sz="4400" dirty="0">
                <a:cs typeface="+mn-cs"/>
              </a:rPr>
              <a:t>ُ</a:t>
            </a:r>
            <a:r>
              <a:rPr lang="ar-SA" sz="4400" dirty="0" err="1">
                <a:cs typeface="+mn-cs"/>
              </a:rPr>
              <a:t>نفجرة</a:t>
            </a:r>
            <a:r>
              <a:rPr lang="ar-SA" sz="4400" dirty="0">
                <a:cs typeface="+mn-cs"/>
              </a:rPr>
              <a:t> وشظايا</a:t>
            </a:r>
            <a:endParaRPr lang="he-IL" sz="4400" b="0" dirty="0">
              <a:latin typeface="Assistant Light" pitchFamily="2" charset="-79"/>
              <a:cs typeface="+mn-cs"/>
              <a:sym typeface="Heebo Bold"/>
            </a:endParaRPr>
          </a:p>
        </p:txBody>
      </p:sp>
      <p:pic>
        <p:nvPicPr>
          <p:cNvPr id="15" name="מציין מיקום של תמונה 14" descr="תמונה שמכילה קרקע, בחוץ, כסא, רהיטים&#10;&#10;התיאור נוצר באופן אוטומטי">
            <a:extLst>
              <a:ext uri="{FF2B5EF4-FFF2-40B4-BE49-F238E27FC236}">
                <a16:creationId xmlns:a16="http://schemas.microsoft.com/office/drawing/2014/main" id="{FAC36611-7AED-E541-2EE6-12E18F3F41F0}"/>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pic>
        <p:nvPicPr>
          <p:cNvPr id="18" name="מציין מיקום של תמונה 17" descr="תמונה שמכילה בחוץ, גלגל, צמיג, רכב יבשה&#10;&#10;התיאור נוצר באופן אוטומטי">
            <a:extLst>
              <a:ext uri="{FF2B5EF4-FFF2-40B4-BE49-F238E27FC236}">
                <a16:creationId xmlns:a16="http://schemas.microsoft.com/office/drawing/2014/main" id="{F6E937A6-85DF-2B90-CCAF-B4F036593710}"/>
              </a:ext>
            </a:extLst>
          </p:cNvPr>
          <p:cNvPicPr>
            <a:picLocks noGrp="1" noChangeAspect="1"/>
          </p:cNvPicPr>
          <p:nvPr>
            <p:ph type="pic"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00573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437834E5-5BE3-3F7C-B1BD-06AC2CCFC8DB}"/>
              </a:ext>
            </a:extLst>
          </p:cNvPr>
          <p:cNvSpPr/>
          <p:nvPr/>
        </p:nvSpPr>
        <p:spPr>
          <a:xfrm>
            <a:off x="0" y="1699137"/>
            <a:ext cx="12192000" cy="384969"/>
          </a:xfrm>
          <a:prstGeom prst="rect">
            <a:avLst/>
          </a:prstGeom>
          <a:solidFill>
            <a:srgbClr val="D2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lnSpc>
                <a:spcPts val="3080"/>
              </a:lnSpc>
            </a:pPr>
            <a:r>
              <a:rPr lang="ar-SA" sz="2400" b="1" dirty="0">
                <a:solidFill>
                  <a:srgbClr val="2F5950"/>
                </a:solidFill>
              </a:rPr>
              <a:t>يزداد خطر وجود الذ</a:t>
            </a:r>
            <a:r>
              <a:rPr lang="ar-AE" sz="2400" b="1" dirty="0">
                <a:solidFill>
                  <a:srgbClr val="2F5950"/>
                </a:solidFill>
              </a:rPr>
              <a:t>ّ</a:t>
            </a:r>
            <a:r>
              <a:rPr lang="ar-SA" sz="2400" b="1" dirty="0">
                <a:solidFill>
                  <a:srgbClr val="2F5950"/>
                </a:solidFill>
              </a:rPr>
              <a:t>خائر غير الم</a:t>
            </a:r>
            <a:r>
              <a:rPr lang="ar-AE" sz="2400" b="1" dirty="0">
                <a:solidFill>
                  <a:srgbClr val="2F5950"/>
                </a:solidFill>
              </a:rPr>
              <a:t>ُ</a:t>
            </a:r>
            <a:r>
              <a:rPr lang="ar-SA" sz="2400" b="1" dirty="0" err="1">
                <a:solidFill>
                  <a:srgbClr val="2F5950"/>
                </a:solidFill>
              </a:rPr>
              <a:t>نفجرة</a:t>
            </a:r>
            <a:r>
              <a:rPr lang="ar-SA" sz="2400" b="1" dirty="0">
                <a:solidFill>
                  <a:srgbClr val="2F5950"/>
                </a:solidFill>
              </a:rPr>
              <a:t> وشظايا الاعتراض بشكل خاص</a:t>
            </a:r>
            <a:r>
              <a:rPr lang="ar-AE" sz="2400" b="1" dirty="0">
                <a:solidFill>
                  <a:srgbClr val="2F5950"/>
                </a:solidFill>
              </a:rPr>
              <a:t>ّ</a:t>
            </a:r>
            <a:r>
              <a:rPr lang="ar-SA" sz="2400" b="1" dirty="0">
                <a:solidFill>
                  <a:srgbClr val="2F5950"/>
                </a:solidFill>
              </a:rPr>
              <a:t> في</a:t>
            </a:r>
            <a:r>
              <a:rPr lang="en-US" sz="2400" b="1" dirty="0">
                <a:solidFill>
                  <a:srgbClr val="2F5950"/>
                </a:solidFill>
              </a:rPr>
              <a:t>:</a:t>
            </a:r>
            <a:endParaRPr lang="he-IL" sz="3600" b="1" dirty="0">
              <a:solidFill>
                <a:srgbClr val="2F5950"/>
              </a:solidFill>
              <a:latin typeface="Assistant" pitchFamily="2" charset="-79"/>
              <a:ea typeface="Heebo Bold"/>
              <a:sym typeface="Heebo Bold"/>
              <a:rtl/>
            </a:endParaRPr>
          </a:p>
        </p:txBody>
      </p:sp>
      <p:sp>
        <p:nvSpPr>
          <p:cNvPr id="8" name="תיבת טקסט 7">
            <a:extLst>
              <a:ext uri="{FF2B5EF4-FFF2-40B4-BE49-F238E27FC236}">
                <a16:creationId xmlns:a16="http://schemas.microsoft.com/office/drawing/2014/main" id="{F4B892D1-6BEE-3909-E2D4-E9AFDD972C4A}"/>
              </a:ext>
            </a:extLst>
          </p:cNvPr>
          <p:cNvSpPr txBox="1"/>
          <p:nvPr/>
        </p:nvSpPr>
        <p:spPr>
          <a:xfrm>
            <a:off x="10138592" y="4127747"/>
            <a:ext cx="1989240" cy="369332"/>
          </a:xfrm>
          <a:prstGeom prst="rect">
            <a:avLst/>
          </a:prstGeom>
          <a:noFill/>
        </p:spPr>
        <p:txBody>
          <a:bodyPr wrap="square">
            <a:spAutoFit/>
          </a:bodyPr>
          <a:lstStyle/>
          <a:p>
            <a:pPr algn="ctr" rtl="1"/>
            <a:r>
              <a:rPr lang="ar-SA" dirty="0">
                <a:solidFill>
                  <a:schemeClr val="bg1"/>
                </a:solidFill>
              </a:rPr>
              <a:t>مناطق إطلاق الن</a:t>
            </a:r>
            <a:r>
              <a:rPr lang="ar-AE" dirty="0">
                <a:solidFill>
                  <a:schemeClr val="bg1"/>
                </a:solidFill>
              </a:rPr>
              <a:t>ّ</a:t>
            </a:r>
            <a:r>
              <a:rPr lang="ar-SA" dirty="0">
                <a:solidFill>
                  <a:schemeClr val="bg1"/>
                </a:solidFill>
              </a:rPr>
              <a:t>ار</a:t>
            </a:r>
            <a:endParaRPr lang="he-IL" sz="2000" dirty="0">
              <a:solidFill>
                <a:schemeClr val="bg1"/>
              </a:solidFill>
              <a:latin typeface="Assistant" pitchFamily="2" charset="-79"/>
            </a:endParaRPr>
          </a:p>
        </p:txBody>
      </p:sp>
      <p:sp>
        <p:nvSpPr>
          <p:cNvPr id="9" name="תיבת טקסט 8">
            <a:extLst>
              <a:ext uri="{FF2B5EF4-FFF2-40B4-BE49-F238E27FC236}">
                <a16:creationId xmlns:a16="http://schemas.microsoft.com/office/drawing/2014/main" id="{CEA4C3AF-6F39-FB8B-B190-072E43627B4C}"/>
              </a:ext>
            </a:extLst>
          </p:cNvPr>
          <p:cNvSpPr txBox="1"/>
          <p:nvPr/>
        </p:nvSpPr>
        <p:spPr>
          <a:xfrm>
            <a:off x="7165793" y="4127747"/>
            <a:ext cx="2850290" cy="400110"/>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rtl="1"/>
            <a:r>
              <a:rPr lang="ar-SA" dirty="0">
                <a:cs typeface="+mn-cs"/>
              </a:rPr>
              <a:t>المناطق الحدودي</a:t>
            </a:r>
            <a:r>
              <a:rPr lang="ar-AE" dirty="0">
                <a:cs typeface="+mn-cs"/>
              </a:rPr>
              <a:t>ّ</a:t>
            </a:r>
            <a:r>
              <a:rPr lang="ar-SA" dirty="0">
                <a:cs typeface="+mn-cs"/>
              </a:rPr>
              <a:t>ة وخط</a:t>
            </a:r>
            <a:r>
              <a:rPr lang="ar-AE" dirty="0">
                <a:cs typeface="+mn-cs"/>
              </a:rPr>
              <a:t>ّ</a:t>
            </a:r>
            <a:r>
              <a:rPr lang="ar-SA" dirty="0">
                <a:cs typeface="+mn-cs"/>
              </a:rPr>
              <a:t> الت</a:t>
            </a:r>
            <a:r>
              <a:rPr lang="ar-AE" dirty="0">
                <a:cs typeface="+mn-cs"/>
              </a:rPr>
              <a:t>ّ</a:t>
            </a:r>
            <a:r>
              <a:rPr lang="ar-SA" dirty="0">
                <a:cs typeface="+mn-cs"/>
              </a:rPr>
              <a:t>ماس</a:t>
            </a:r>
            <a:endParaRPr lang="he-IL" dirty="0">
              <a:cs typeface="+mn-cs"/>
              <a:sym typeface="Heebo"/>
            </a:endParaRPr>
          </a:p>
        </p:txBody>
      </p:sp>
      <p:sp>
        <p:nvSpPr>
          <p:cNvPr id="10" name="תיבת טקסט 9">
            <a:extLst>
              <a:ext uri="{FF2B5EF4-FFF2-40B4-BE49-F238E27FC236}">
                <a16:creationId xmlns:a16="http://schemas.microsoft.com/office/drawing/2014/main" id="{1013FACF-FA72-559F-4E20-FBC5E6796FF3}"/>
              </a:ext>
            </a:extLst>
          </p:cNvPr>
          <p:cNvSpPr txBox="1"/>
          <p:nvPr/>
        </p:nvSpPr>
        <p:spPr>
          <a:xfrm>
            <a:off x="5054044" y="4127747"/>
            <a:ext cx="1989240" cy="646331"/>
          </a:xfrm>
          <a:prstGeom prst="rect">
            <a:avLst/>
          </a:prstGeom>
          <a:noFill/>
        </p:spPr>
        <p:txBody>
          <a:bodyPr wrap="square">
            <a:spAutoFit/>
          </a:bodyPr>
          <a:lstStyle/>
          <a:p>
            <a:pPr algn="ctr" rtl="1"/>
            <a:r>
              <a:rPr lang="ar-SA" dirty="0">
                <a:solidFill>
                  <a:schemeClr val="bg1"/>
                </a:solidFill>
              </a:rPr>
              <a:t>مناطق قريبة من م</a:t>
            </a:r>
            <a:r>
              <a:rPr lang="ar-AE" dirty="0">
                <a:solidFill>
                  <a:schemeClr val="bg1"/>
                </a:solidFill>
              </a:rPr>
              <a:t>ُ</a:t>
            </a:r>
            <a:r>
              <a:rPr lang="ar-SA" dirty="0" err="1">
                <a:solidFill>
                  <a:schemeClr val="bg1"/>
                </a:solidFill>
              </a:rPr>
              <a:t>نشآت</a:t>
            </a:r>
            <a:r>
              <a:rPr lang="ar-SA" dirty="0">
                <a:solidFill>
                  <a:schemeClr val="bg1"/>
                </a:solidFill>
              </a:rPr>
              <a:t> عسكري</a:t>
            </a:r>
            <a:r>
              <a:rPr lang="ar-AE" dirty="0">
                <a:solidFill>
                  <a:schemeClr val="bg1"/>
                </a:solidFill>
              </a:rPr>
              <a:t>ّ</a:t>
            </a:r>
            <a:r>
              <a:rPr lang="ar-SA" dirty="0">
                <a:solidFill>
                  <a:schemeClr val="bg1"/>
                </a:solidFill>
              </a:rPr>
              <a:t>ة</a:t>
            </a:r>
            <a:endParaRPr lang="he-IL" sz="2000" dirty="0">
              <a:solidFill>
                <a:schemeClr val="bg1"/>
              </a:solidFill>
              <a:latin typeface="Assistant" pitchFamily="2" charset="-79"/>
            </a:endParaRPr>
          </a:p>
        </p:txBody>
      </p:sp>
      <p:sp>
        <p:nvSpPr>
          <p:cNvPr id="11" name="תיבת טקסט 10">
            <a:extLst>
              <a:ext uri="{FF2B5EF4-FFF2-40B4-BE49-F238E27FC236}">
                <a16:creationId xmlns:a16="http://schemas.microsoft.com/office/drawing/2014/main" id="{6F85576D-4501-78C4-28F4-E37315C4141C}"/>
              </a:ext>
            </a:extLst>
          </p:cNvPr>
          <p:cNvSpPr txBox="1"/>
          <p:nvPr/>
        </p:nvSpPr>
        <p:spPr>
          <a:xfrm>
            <a:off x="2713713" y="4127747"/>
            <a:ext cx="1989240" cy="1477328"/>
          </a:xfrm>
          <a:prstGeom prst="rect">
            <a:avLst/>
          </a:prstGeom>
          <a:noFill/>
        </p:spPr>
        <p:txBody>
          <a:bodyPr wrap="square">
            <a:spAutoFit/>
          </a:bodyPr>
          <a:lstStyle/>
          <a:p>
            <a:pPr algn="ctr" rtl="1"/>
            <a:r>
              <a:rPr lang="ar-SA" dirty="0">
                <a:solidFill>
                  <a:schemeClr val="bg1"/>
                </a:solidFill>
              </a:rPr>
              <a:t>مناطق مفتوحة تعرّضت لإطلاق نار أو نشاط عسكري</a:t>
            </a:r>
            <a:r>
              <a:rPr lang="ar-AE" dirty="0">
                <a:solidFill>
                  <a:schemeClr val="bg1"/>
                </a:solidFill>
              </a:rPr>
              <a:t>ّ</a:t>
            </a:r>
            <a:br>
              <a:rPr lang="en-US" dirty="0">
                <a:solidFill>
                  <a:schemeClr val="bg1"/>
                </a:solidFill>
              </a:rPr>
            </a:br>
            <a:r>
              <a:rPr lang="he-IL" dirty="0">
                <a:solidFill>
                  <a:schemeClr val="bg1"/>
                </a:solidFill>
              </a:rPr>
              <a:t>(</a:t>
            </a:r>
            <a:r>
              <a:rPr lang="ar-SA" dirty="0">
                <a:solidFill>
                  <a:schemeClr val="bg1"/>
                </a:solidFill>
              </a:rPr>
              <a:t>خصوص</a:t>
            </a:r>
            <a:r>
              <a:rPr lang="ar-AE" dirty="0">
                <a:solidFill>
                  <a:schemeClr val="bg1"/>
                </a:solidFill>
              </a:rPr>
              <a:t>ًا</a:t>
            </a:r>
            <a:r>
              <a:rPr lang="ar-SA" dirty="0">
                <a:solidFill>
                  <a:schemeClr val="bg1"/>
                </a:solidFill>
              </a:rPr>
              <a:t> مناطق تجمّع ونشاطات الجيش</a:t>
            </a:r>
            <a:r>
              <a:rPr lang="he-IL" dirty="0">
                <a:solidFill>
                  <a:schemeClr val="bg1"/>
                </a:solidFill>
              </a:rPr>
              <a:t>)</a:t>
            </a:r>
            <a:endParaRPr lang="he-IL" sz="2000" dirty="0">
              <a:solidFill>
                <a:schemeClr val="bg1"/>
              </a:solidFill>
              <a:latin typeface="Assistant" pitchFamily="2" charset="-79"/>
            </a:endParaRPr>
          </a:p>
        </p:txBody>
      </p:sp>
      <p:sp>
        <p:nvSpPr>
          <p:cNvPr id="12" name="תיבת טקסט 11">
            <a:extLst>
              <a:ext uri="{FF2B5EF4-FFF2-40B4-BE49-F238E27FC236}">
                <a16:creationId xmlns:a16="http://schemas.microsoft.com/office/drawing/2014/main" id="{74E6C379-4B14-3E38-C62D-6EE5362EBAAD}"/>
              </a:ext>
            </a:extLst>
          </p:cNvPr>
          <p:cNvSpPr txBox="1"/>
          <p:nvPr/>
        </p:nvSpPr>
        <p:spPr>
          <a:xfrm>
            <a:off x="197201" y="4127747"/>
            <a:ext cx="1989240" cy="1200329"/>
          </a:xfrm>
          <a:prstGeom prst="rect">
            <a:avLst/>
          </a:prstGeom>
          <a:noFill/>
        </p:spPr>
        <p:txBody>
          <a:bodyPr wrap="square">
            <a:spAutoFit/>
          </a:bodyPr>
          <a:lstStyle/>
          <a:p>
            <a:pPr algn="ctr" rtl="1"/>
            <a:r>
              <a:rPr lang="ar-SA" dirty="0">
                <a:solidFill>
                  <a:schemeClr val="bg1"/>
                </a:solidFill>
              </a:rPr>
              <a:t>مناطق حدثت فيها عملي</a:t>
            </a:r>
            <a:r>
              <a:rPr lang="ar-AE" dirty="0">
                <a:solidFill>
                  <a:schemeClr val="bg1"/>
                </a:solidFill>
              </a:rPr>
              <a:t>ّ</a:t>
            </a:r>
            <a:r>
              <a:rPr lang="ar-SA" dirty="0">
                <a:solidFill>
                  <a:schemeClr val="bg1"/>
                </a:solidFill>
              </a:rPr>
              <a:t>ات اعتراض صواريخ</a:t>
            </a:r>
            <a:br>
              <a:rPr lang="en-US" dirty="0">
                <a:solidFill>
                  <a:schemeClr val="bg1"/>
                </a:solidFill>
              </a:rPr>
            </a:br>
            <a:r>
              <a:rPr lang="en-US" dirty="0">
                <a:solidFill>
                  <a:schemeClr val="bg1"/>
                </a:solidFill>
              </a:rPr>
              <a:t>)</a:t>
            </a:r>
            <a:r>
              <a:rPr lang="ar-SA" dirty="0">
                <a:solidFill>
                  <a:schemeClr val="bg1"/>
                </a:solidFill>
              </a:rPr>
              <a:t>في جميع أنحاء البلاد</a:t>
            </a:r>
            <a:r>
              <a:rPr lang="en-US" dirty="0">
                <a:solidFill>
                  <a:schemeClr val="bg1"/>
                </a:solidFill>
              </a:rPr>
              <a:t>(</a:t>
            </a:r>
            <a:endParaRPr lang="he-IL" sz="2000" dirty="0">
              <a:solidFill>
                <a:schemeClr val="bg1"/>
              </a:solidFill>
              <a:latin typeface="Assistant" pitchFamily="2" charset="-79"/>
            </a:endParaRPr>
          </a:p>
        </p:txBody>
      </p:sp>
      <p:sp>
        <p:nvSpPr>
          <p:cNvPr id="13" name="TextBox 157">
            <a:extLst>
              <a:ext uri="{FF2B5EF4-FFF2-40B4-BE49-F238E27FC236}">
                <a16:creationId xmlns:a16="http://schemas.microsoft.com/office/drawing/2014/main" id="{4F24D1B2-6AB0-8810-54DA-C5A829B63754}"/>
              </a:ext>
            </a:extLst>
          </p:cNvPr>
          <p:cNvSpPr txBox="1"/>
          <p:nvPr/>
        </p:nvSpPr>
        <p:spPr>
          <a:xfrm>
            <a:off x="2943025" y="378657"/>
            <a:ext cx="8390021" cy="923330"/>
          </a:xfrm>
          <a:prstGeom prst="rect">
            <a:avLst/>
          </a:prstGeom>
          <a:noFill/>
        </p:spPr>
        <p:txBody>
          <a:bodyPr wrap="square" rtlCol="0">
            <a:spAutoFit/>
          </a:bodyPr>
          <a:lstStyle>
            <a:defPPr>
              <a:defRPr lang="en-US"/>
            </a:defPPr>
            <a:lvl1pPr marR="0" lvl="0" indent="0" algn="r" defTabSz="914264" rtl="1" fontAlgn="auto">
              <a:lnSpc>
                <a:spcPct val="100000"/>
              </a:lnSpc>
              <a:spcBef>
                <a:spcPts val="0"/>
              </a:spcBef>
              <a:spcAft>
                <a:spcPts val="0"/>
              </a:spcAft>
              <a:buClrTx/>
              <a:buSzTx/>
              <a:buFontTx/>
              <a:buNone/>
              <a:tabLst/>
              <a:defRPr sz="5400" b="1">
                <a:solidFill>
                  <a:srgbClr val="2F5950"/>
                </a:solidFill>
                <a:latin typeface="Assistant ExtraBold" pitchFamily="2" charset="-79"/>
                <a:ea typeface="NarkisBlockCondensedMF Bold" panose="02040603050201020203" pitchFamily="18" charset="-79"/>
                <a:cs typeface="Assistant ExtraBold" pitchFamily="2" charset="-79"/>
              </a:defRPr>
            </a:lvl1pPr>
          </a:lstStyle>
          <a:p>
            <a:r>
              <a:rPr lang="ar-SA" dirty="0">
                <a:cs typeface="+mn-cs"/>
              </a:rPr>
              <a:t>مناطق الخطر</a:t>
            </a:r>
            <a:endParaRPr lang="en-US" dirty="0">
              <a:cs typeface="+mn-cs"/>
            </a:endParaRPr>
          </a:p>
        </p:txBody>
      </p:sp>
      <p:sp>
        <p:nvSpPr>
          <p:cNvPr id="14" name="אליפסה 13">
            <a:extLst>
              <a:ext uri="{FF2B5EF4-FFF2-40B4-BE49-F238E27FC236}">
                <a16:creationId xmlns:a16="http://schemas.microsoft.com/office/drawing/2014/main" id="{1F41054E-2E74-174F-C2B7-7A10D6BE107A}"/>
              </a:ext>
            </a:extLst>
          </p:cNvPr>
          <p:cNvSpPr/>
          <p:nvPr/>
        </p:nvSpPr>
        <p:spPr>
          <a:xfrm>
            <a:off x="10208936" y="2247674"/>
            <a:ext cx="1716505" cy="1716505"/>
          </a:xfrm>
          <a:prstGeom prst="ellipse">
            <a:avLst/>
          </a:prstGeom>
          <a:blipFill>
            <a:blip r:embed="rId2" cstate="screen">
              <a:extLst>
                <a:ext uri="{28A0092B-C50C-407E-A947-70E740481C1C}">
                  <a14:useLocalDpi xmlns:a14="http://schemas.microsoft.com/office/drawing/2010/main"/>
                </a:ext>
              </a:extLst>
            </a:blip>
            <a:stretch>
              <a:fillRect/>
            </a:stretch>
          </a:blipFill>
          <a:ln w="28575">
            <a:solidFill>
              <a:srgbClr val="D2D9D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endParaRPr lang="he-IL"/>
          </a:p>
        </p:txBody>
      </p:sp>
      <p:sp>
        <p:nvSpPr>
          <p:cNvPr id="15" name="אליפסה 14">
            <a:extLst>
              <a:ext uri="{FF2B5EF4-FFF2-40B4-BE49-F238E27FC236}">
                <a16:creationId xmlns:a16="http://schemas.microsoft.com/office/drawing/2014/main" id="{7A7C6919-E6B0-391A-5031-6E87FC414144}"/>
              </a:ext>
            </a:extLst>
          </p:cNvPr>
          <p:cNvSpPr/>
          <p:nvPr/>
        </p:nvSpPr>
        <p:spPr>
          <a:xfrm>
            <a:off x="7746906" y="2247674"/>
            <a:ext cx="1716505" cy="1716505"/>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rgbClr val="D2D9D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endParaRPr lang="he-IL"/>
          </a:p>
        </p:txBody>
      </p:sp>
      <p:sp>
        <p:nvSpPr>
          <p:cNvPr id="16" name="אליפסה 15">
            <a:extLst>
              <a:ext uri="{FF2B5EF4-FFF2-40B4-BE49-F238E27FC236}">
                <a16:creationId xmlns:a16="http://schemas.microsoft.com/office/drawing/2014/main" id="{EEB71816-79A8-F4D7-4F13-893AAE43D1D3}"/>
              </a:ext>
            </a:extLst>
          </p:cNvPr>
          <p:cNvSpPr/>
          <p:nvPr/>
        </p:nvSpPr>
        <p:spPr>
          <a:xfrm>
            <a:off x="5284877" y="2247674"/>
            <a:ext cx="1716505" cy="171650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2D9D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endParaRPr lang="he-IL"/>
          </a:p>
        </p:txBody>
      </p:sp>
      <p:sp>
        <p:nvSpPr>
          <p:cNvPr id="17" name="אליפסה 16">
            <a:extLst>
              <a:ext uri="{FF2B5EF4-FFF2-40B4-BE49-F238E27FC236}">
                <a16:creationId xmlns:a16="http://schemas.microsoft.com/office/drawing/2014/main" id="{5E5DF316-A9E7-D9C8-012B-5E1DB5D442D0}"/>
              </a:ext>
            </a:extLst>
          </p:cNvPr>
          <p:cNvSpPr/>
          <p:nvPr/>
        </p:nvSpPr>
        <p:spPr>
          <a:xfrm>
            <a:off x="2822848" y="2247674"/>
            <a:ext cx="1716505" cy="1716505"/>
          </a:xfrm>
          <a:prstGeom prst="ellipse">
            <a:avLst/>
          </a:prstGeom>
          <a:blipFill>
            <a:blip r:embed="rId5" cstate="screen">
              <a:extLst>
                <a:ext uri="{28A0092B-C50C-407E-A947-70E740481C1C}">
                  <a14:useLocalDpi xmlns:a14="http://schemas.microsoft.com/office/drawing/2010/main"/>
                </a:ext>
              </a:extLst>
            </a:blip>
            <a:stretch>
              <a:fillRect/>
            </a:stretch>
          </a:blipFill>
          <a:ln w="28575">
            <a:solidFill>
              <a:srgbClr val="D2D9D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endParaRPr lang="he-IL" dirty="0"/>
          </a:p>
        </p:txBody>
      </p:sp>
      <p:sp>
        <p:nvSpPr>
          <p:cNvPr id="18" name="אליפסה 17">
            <a:extLst>
              <a:ext uri="{FF2B5EF4-FFF2-40B4-BE49-F238E27FC236}">
                <a16:creationId xmlns:a16="http://schemas.microsoft.com/office/drawing/2014/main" id="{9442FA39-0CBB-89CE-78BD-483376638325}"/>
              </a:ext>
            </a:extLst>
          </p:cNvPr>
          <p:cNvSpPr/>
          <p:nvPr/>
        </p:nvSpPr>
        <p:spPr>
          <a:xfrm>
            <a:off x="360819" y="2247674"/>
            <a:ext cx="1716505" cy="1716505"/>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rgbClr val="D2D9D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914400" rtl="1" eaLnBrk="1" latinLnBrk="0" hangingPunct="1"/>
            <a:endParaRPr lang="he-IL" dirty="0"/>
          </a:p>
        </p:txBody>
      </p:sp>
      <p:sp>
        <p:nvSpPr>
          <p:cNvPr id="19" name="TextBox 57">
            <a:extLst>
              <a:ext uri="{FF2B5EF4-FFF2-40B4-BE49-F238E27FC236}">
                <a16:creationId xmlns:a16="http://schemas.microsoft.com/office/drawing/2014/main" id="{2D5A4C4B-3651-F400-161E-AF2591BB985E}"/>
              </a:ext>
            </a:extLst>
          </p:cNvPr>
          <p:cNvSpPr txBox="1"/>
          <p:nvPr/>
        </p:nvSpPr>
        <p:spPr>
          <a:xfrm>
            <a:off x="5054044" y="5054614"/>
            <a:ext cx="6413115" cy="1015663"/>
          </a:xfrm>
          <a:prstGeom prst="rect">
            <a:avLst/>
          </a:prstGeom>
          <a:solidFill>
            <a:srgbClr val="2B524A"/>
          </a:solidFill>
          <a:ln w="28575">
            <a:solidFill>
              <a:srgbClr val="CED5D5"/>
            </a:solidFill>
            <a:extLst>
              <a:ext uri="{C807C97D-BFC1-408E-A445-0C87EB9F89A2}">
                <ask:lineSketchStyleProps xmlns:ask="http://schemas.microsoft.com/office/drawing/2018/sketchyshapes" sd="1219033472">
                  <a:custGeom>
                    <a:avLst/>
                    <a:gdLst>
                      <a:gd name="connsiteX0" fmla="*/ 0 w 7931674"/>
                      <a:gd name="connsiteY0" fmla="*/ 0 h 707886"/>
                      <a:gd name="connsiteX1" fmla="*/ 819606 w 7931674"/>
                      <a:gd name="connsiteY1" fmla="*/ 0 h 707886"/>
                      <a:gd name="connsiteX2" fmla="*/ 1639213 w 7931674"/>
                      <a:gd name="connsiteY2" fmla="*/ 0 h 707886"/>
                      <a:gd name="connsiteX3" fmla="*/ 2300185 w 7931674"/>
                      <a:gd name="connsiteY3" fmla="*/ 0 h 707886"/>
                      <a:gd name="connsiteX4" fmla="*/ 3040475 w 7931674"/>
                      <a:gd name="connsiteY4" fmla="*/ 0 h 707886"/>
                      <a:gd name="connsiteX5" fmla="*/ 3622131 w 7931674"/>
                      <a:gd name="connsiteY5" fmla="*/ 0 h 707886"/>
                      <a:gd name="connsiteX6" fmla="*/ 4283104 w 7931674"/>
                      <a:gd name="connsiteY6" fmla="*/ 0 h 707886"/>
                      <a:gd name="connsiteX7" fmla="*/ 5102710 w 7931674"/>
                      <a:gd name="connsiteY7" fmla="*/ 0 h 707886"/>
                      <a:gd name="connsiteX8" fmla="*/ 5605050 w 7931674"/>
                      <a:gd name="connsiteY8" fmla="*/ 0 h 707886"/>
                      <a:gd name="connsiteX9" fmla="*/ 6345339 w 7931674"/>
                      <a:gd name="connsiteY9" fmla="*/ 0 h 707886"/>
                      <a:gd name="connsiteX10" fmla="*/ 6847679 w 7931674"/>
                      <a:gd name="connsiteY10" fmla="*/ 0 h 707886"/>
                      <a:gd name="connsiteX11" fmla="*/ 7931674 w 7931674"/>
                      <a:gd name="connsiteY11" fmla="*/ 0 h 707886"/>
                      <a:gd name="connsiteX12" fmla="*/ 7931674 w 7931674"/>
                      <a:gd name="connsiteY12" fmla="*/ 361022 h 707886"/>
                      <a:gd name="connsiteX13" fmla="*/ 7931674 w 7931674"/>
                      <a:gd name="connsiteY13" fmla="*/ 707886 h 707886"/>
                      <a:gd name="connsiteX14" fmla="*/ 7112068 w 7931674"/>
                      <a:gd name="connsiteY14" fmla="*/ 707886 h 707886"/>
                      <a:gd name="connsiteX15" fmla="*/ 6451095 w 7931674"/>
                      <a:gd name="connsiteY15" fmla="*/ 707886 h 707886"/>
                      <a:gd name="connsiteX16" fmla="*/ 5790122 w 7931674"/>
                      <a:gd name="connsiteY16" fmla="*/ 707886 h 707886"/>
                      <a:gd name="connsiteX17" fmla="*/ 5129149 w 7931674"/>
                      <a:gd name="connsiteY17" fmla="*/ 707886 h 707886"/>
                      <a:gd name="connsiteX18" fmla="*/ 4468176 w 7931674"/>
                      <a:gd name="connsiteY18" fmla="*/ 707886 h 707886"/>
                      <a:gd name="connsiteX19" fmla="*/ 3886520 w 7931674"/>
                      <a:gd name="connsiteY19" fmla="*/ 707886 h 707886"/>
                      <a:gd name="connsiteX20" fmla="*/ 3146231 w 7931674"/>
                      <a:gd name="connsiteY20" fmla="*/ 707886 h 707886"/>
                      <a:gd name="connsiteX21" fmla="*/ 2485258 w 7931674"/>
                      <a:gd name="connsiteY21" fmla="*/ 707886 h 707886"/>
                      <a:gd name="connsiteX22" fmla="*/ 1665652 w 7931674"/>
                      <a:gd name="connsiteY22" fmla="*/ 707886 h 707886"/>
                      <a:gd name="connsiteX23" fmla="*/ 846045 w 7931674"/>
                      <a:gd name="connsiteY23" fmla="*/ 707886 h 707886"/>
                      <a:gd name="connsiteX24" fmla="*/ 0 w 7931674"/>
                      <a:gd name="connsiteY24" fmla="*/ 707886 h 707886"/>
                      <a:gd name="connsiteX25" fmla="*/ 0 w 7931674"/>
                      <a:gd name="connsiteY25" fmla="*/ 346864 h 707886"/>
                      <a:gd name="connsiteX26" fmla="*/ 0 w 7931674"/>
                      <a:gd name="connsiteY26"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1674" h="707886" fill="none" extrusionOk="0">
                        <a:moveTo>
                          <a:pt x="0" y="0"/>
                        </a:moveTo>
                        <a:cubicBezTo>
                          <a:pt x="184863" y="-33520"/>
                          <a:pt x="599680" y="-679"/>
                          <a:pt x="819606" y="0"/>
                        </a:cubicBezTo>
                        <a:cubicBezTo>
                          <a:pt x="1039532" y="679"/>
                          <a:pt x="1271078" y="301"/>
                          <a:pt x="1639213" y="0"/>
                        </a:cubicBezTo>
                        <a:cubicBezTo>
                          <a:pt x="2007348" y="-301"/>
                          <a:pt x="2093998" y="23923"/>
                          <a:pt x="2300185" y="0"/>
                        </a:cubicBezTo>
                        <a:cubicBezTo>
                          <a:pt x="2506372" y="-23923"/>
                          <a:pt x="2782535" y="-23530"/>
                          <a:pt x="3040475" y="0"/>
                        </a:cubicBezTo>
                        <a:cubicBezTo>
                          <a:pt x="3298415" y="23530"/>
                          <a:pt x="3450950" y="16404"/>
                          <a:pt x="3622131" y="0"/>
                        </a:cubicBezTo>
                        <a:cubicBezTo>
                          <a:pt x="3793312" y="-16404"/>
                          <a:pt x="4111068" y="24916"/>
                          <a:pt x="4283104" y="0"/>
                        </a:cubicBezTo>
                        <a:cubicBezTo>
                          <a:pt x="4455140" y="-24916"/>
                          <a:pt x="4860798" y="25756"/>
                          <a:pt x="5102710" y="0"/>
                        </a:cubicBezTo>
                        <a:cubicBezTo>
                          <a:pt x="5344622" y="-25756"/>
                          <a:pt x="5438746" y="11754"/>
                          <a:pt x="5605050" y="0"/>
                        </a:cubicBezTo>
                        <a:cubicBezTo>
                          <a:pt x="5771354" y="-11754"/>
                          <a:pt x="6100246" y="-32469"/>
                          <a:pt x="6345339" y="0"/>
                        </a:cubicBezTo>
                        <a:cubicBezTo>
                          <a:pt x="6590432" y="32469"/>
                          <a:pt x="6613331" y="21976"/>
                          <a:pt x="6847679" y="0"/>
                        </a:cubicBezTo>
                        <a:cubicBezTo>
                          <a:pt x="7082027" y="-21976"/>
                          <a:pt x="7625174" y="32715"/>
                          <a:pt x="7931674" y="0"/>
                        </a:cubicBezTo>
                        <a:cubicBezTo>
                          <a:pt x="7933784" y="76584"/>
                          <a:pt x="7934919" y="269797"/>
                          <a:pt x="7931674" y="361022"/>
                        </a:cubicBezTo>
                        <a:cubicBezTo>
                          <a:pt x="7928429" y="452247"/>
                          <a:pt x="7934161" y="565152"/>
                          <a:pt x="7931674" y="707886"/>
                        </a:cubicBezTo>
                        <a:cubicBezTo>
                          <a:pt x="7631761" y="720970"/>
                          <a:pt x="7319647" y="730217"/>
                          <a:pt x="7112068" y="707886"/>
                        </a:cubicBezTo>
                        <a:cubicBezTo>
                          <a:pt x="6904489" y="685555"/>
                          <a:pt x="6710695" y="680172"/>
                          <a:pt x="6451095" y="707886"/>
                        </a:cubicBezTo>
                        <a:cubicBezTo>
                          <a:pt x="6191495" y="735600"/>
                          <a:pt x="6075203" y="709915"/>
                          <a:pt x="5790122" y="707886"/>
                        </a:cubicBezTo>
                        <a:cubicBezTo>
                          <a:pt x="5505041" y="705857"/>
                          <a:pt x="5350594" y="686535"/>
                          <a:pt x="5129149" y="707886"/>
                        </a:cubicBezTo>
                        <a:cubicBezTo>
                          <a:pt x="4907704" y="729237"/>
                          <a:pt x="4771744" y="697223"/>
                          <a:pt x="4468176" y="707886"/>
                        </a:cubicBezTo>
                        <a:cubicBezTo>
                          <a:pt x="4164608" y="718549"/>
                          <a:pt x="4090654" y="706874"/>
                          <a:pt x="3886520" y="707886"/>
                        </a:cubicBezTo>
                        <a:cubicBezTo>
                          <a:pt x="3682386" y="708898"/>
                          <a:pt x="3374949" y="738154"/>
                          <a:pt x="3146231" y="707886"/>
                        </a:cubicBezTo>
                        <a:cubicBezTo>
                          <a:pt x="2917513" y="677618"/>
                          <a:pt x="2721449" y="738698"/>
                          <a:pt x="2485258" y="707886"/>
                        </a:cubicBezTo>
                        <a:cubicBezTo>
                          <a:pt x="2249067" y="677074"/>
                          <a:pt x="2045442" y="702857"/>
                          <a:pt x="1665652" y="707886"/>
                        </a:cubicBezTo>
                        <a:cubicBezTo>
                          <a:pt x="1285862" y="712915"/>
                          <a:pt x="1026914" y="729461"/>
                          <a:pt x="846045" y="707886"/>
                        </a:cubicBezTo>
                        <a:cubicBezTo>
                          <a:pt x="665176" y="686311"/>
                          <a:pt x="325523" y="680463"/>
                          <a:pt x="0" y="707886"/>
                        </a:cubicBezTo>
                        <a:cubicBezTo>
                          <a:pt x="-10297" y="618142"/>
                          <a:pt x="-3842" y="436460"/>
                          <a:pt x="0" y="346864"/>
                        </a:cubicBezTo>
                        <a:cubicBezTo>
                          <a:pt x="3842" y="257268"/>
                          <a:pt x="-8236" y="116353"/>
                          <a:pt x="0" y="0"/>
                        </a:cubicBezTo>
                        <a:close/>
                      </a:path>
                      <a:path w="7931674" h="707886" stroke="0" extrusionOk="0">
                        <a:moveTo>
                          <a:pt x="0" y="0"/>
                        </a:moveTo>
                        <a:cubicBezTo>
                          <a:pt x="205706" y="-20276"/>
                          <a:pt x="344243" y="9830"/>
                          <a:pt x="581656" y="0"/>
                        </a:cubicBezTo>
                        <a:cubicBezTo>
                          <a:pt x="819069" y="-9830"/>
                          <a:pt x="912565" y="2795"/>
                          <a:pt x="1004679" y="0"/>
                        </a:cubicBezTo>
                        <a:cubicBezTo>
                          <a:pt x="1096793" y="-2795"/>
                          <a:pt x="1509452" y="29428"/>
                          <a:pt x="1824285" y="0"/>
                        </a:cubicBezTo>
                        <a:cubicBezTo>
                          <a:pt x="2139118" y="-29428"/>
                          <a:pt x="2204713" y="16425"/>
                          <a:pt x="2405941" y="0"/>
                        </a:cubicBezTo>
                        <a:cubicBezTo>
                          <a:pt x="2607169" y="-16425"/>
                          <a:pt x="2738666" y="-11323"/>
                          <a:pt x="2987597" y="0"/>
                        </a:cubicBezTo>
                        <a:cubicBezTo>
                          <a:pt x="3236528" y="11323"/>
                          <a:pt x="3421547" y="-40033"/>
                          <a:pt x="3807204" y="0"/>
                        </a:cubicBezTo>
                        <a:cubicBezTo>
                          <a:pt x="4192861" y="40033"/>
                          <a:pt x="4140763" y="9192"/>
                          <a:pt x="4309543" y="0"/>
                        </a:cubicBezTo>
                        <a:cubicBezTo>
                          <a:pt x="4478323" y="-9192"/>
                          <a:pt x="4803879" y="27138"/>
                          <a:pt x="5129149" y="0"/>
                        </a:cubicBezTo>
                        <a:cubicBezTo>
                          <a:pt x="5454419" y="-27138"/>
                          <a:pt x="5609913" y="-17999"/>
                          <a:pt x="5948756" y="0"/>
                        </a:cubicBezTo>
                        <a:cubicBezTo>
                          <a:pt x="6287599" y="17999"/>
                          <a:pt x="6330785" y="-29455"/>
                          <a:pt x="6609728" y="0"/>
                        </a:cubicBezTo>
                        <a:cubicBezTo>
                          <a:pt x="6888671" y="29455"/>
                          <a:pt x="7355339" y="27270"/>
                          <a:pt x="7931674" y="0"/>
                        </a:cubicBezTo>
                        <a:cubicBezTo>
                          <a:pt x="7922063" y="171982"/>
                          <a:pt x="7937563" y="265377"/>
                          <a:pt x="7931674" y="346864"/>
                        </a:cubicBezTo>
                        <a:cubicBezTo>
                          <a:pt x="7925785" y="428351"/>
                          <a:pt x="7939948" y="571025"/>
                          <a:pt x="7931674" y="707886"/>
                        </a:cubicBezTo>
                        <a:cubicBezTo>
                          <a:pt x="7663293" y="695084"/>
                          <a:pt x="7562276" y="696232"/>
                          <a:pt x="7270701" y="707886"/>
                        </a:cubicBezTo>
                        <a:cubicBezTo>
                          <a:pt x="6979126" y="719540"/>
                          <a:pt x="6991073" y="721042"/>
                          <a:pt x="6768362" y="707886"/>
                        </a:cubicBezTo>
                        <a:cubicBezTo>
                          <a:pt x="6545651" y="694730"/>
                          <a:pt x="6342259" y="733923"/>
                          <a:pt x="6107389" y="707886"/>
                        </a:cubicBezTo>
                        <a:cubicBezTo>
                          <a:pt x="5872519" y="681849"/>
                          <a:pt x="5463335" y="685330"/>
                          <a:pt x="5287783" y="707886"/>
                        </a:cubicBezTo>
                        <a:cubicBezTo>
                          <a:pt x="5112231" y="730442"/>
                          <a:pt x="4915605" y="688371"/>
                          <a:pt x="4626810" y="707886"/>
                        </a:cubicBezTo>
                        <a:cubicBezTo>
                          <a:pt x="4338015" y="727401"/>
                          <a:pt x="4373190" y="714877"/>
                          <a:pt x="4203787" y="707886"/>
                        </a:cubicBezTo>
                        <a:cubicBezTo>
                          <a:pt x="4034384" y="700895"/>
                          <a:pt x="3924508" y="718494"/>
                          <a:pt x="3701448" y="707886"/>
                        </a:cubicBezTo>
                        <a:cubicBezTo>
                          <a:pt x="3478388" y="697278"/>
                          <a:pt x="3203229" y="734859"/>
                          <a:pt x="2881842" y="707886"/>
                        </a:cubicBezTo>
                        <a:cubicBezTo>
                          <a:pt x="2560455" y="680913"/>
                          <a:pt x="2544449" y="724933"/>
                          <a:pt x="2220869" y="707886"/>
                        </a:cubicBezTo>
                        <a:cubicBezTo>
                          <a:pt x="1897289" y="690839"/>
                          <a:pt x="1835083" y="695240"/>
                          <a:pt x="1718529" y="707886"/>
                        </a:cubicBezTo>
                        <a:cubicBezTo>
                          <a:pt x="1601975" y="720532"/>
                          <a:pt x="1357466" y="729257"/>
                          <a:pt x="1057557" y="707886"/>
                        </a:cubicBezTo>
                        <a:cubicBezTo>
                          <a:pt x="757648" y="686515"/>
                          <a:pt x="763918" y="699737"/>
                          <a:pt x="634534" y="707886"/>
                        </a:cubicBezTo>
                        <a:cubicBezTo>
                          <a:pt x="505150" y="716035"/>
                          <a:pt x="191666" y="699085"/>
                          <a:pt x="0" y="707886"/>
                        </a:cubicBezTo>
                        <a:cubicBezTo>
                          <a:pt x="1692" y="581671"/>
                          <a:pt x="-16351" y="458750"/>
                          <a:pt x="0" y="353943"/>
                        </a:cubicBezTo>
                        <a:cubicBezTo>
                          <a:pt x="16351" y="249136"/>
                          <a:pt x="14285" y="140321"/>
                          <a:pt x="0" y="0"/>
                        </a:cubicBezTo>
                        <a:close/>
                      </a:path>
                    </a:pathLst>
                  </a:custGeom>
                  <ask:type>
                    <ask:lineSketchNone/>
                  </ask:type>
                </ask:lineSketchStyleProps>
              </a:ext>
            </a:extLst>
          </a:ln>
        </p:spPr>
        <p:txBody>
          <a:bodyPr wrap="square" rtlCol="0">
            <a:spAutoFit/>
          </a:bodyPr>
          <a:lstStyle>
            <a:defPPr>
              <a:defRPr lang="en-US"/>
            </a:defPPr>
            <a:lvl1pPr algn="ctr" rtl="1">
              <a:defRPr sz="2000" b="1">
                <a:solidFill>
                  <a:schemeClr val="bg1">
                    <a:lumMod val="95000"/>
                  </a:schemeClr>
                </a:solidFill>
                <a:latin typeface="Assistant ExtraBold" pitchFamily="2" charset="-79"/>
                <a:cs typeface="Assistant ExtraBold" pitchFamily="2" charset="-79"/>
              </a:defRPr>
            </a:lvl1pPr>
          </a:lstStyle>
          <a:p>
            <a:pPr algn="just"/>
            <a:r>
              <a:rPr lang="ar-AE" dirty="0">
                <a:cs typeface="+mn-cs"/>
              </a:rPr>
              <a:t>من المهمّ التّأكيد على أنّ الذّخيرة / وسائل القتال / بقايا الاعتراض قد تتواجد في أيّ مكان، بما في ذلك المناطق الحضريّة، ساحات المدارس وحدائق الألعاب، وذلك نتيجة نشاطات حربيّة أو قوميّة أو إجراميّة.</a:t>
            </a:r>
          </a:p>
        </p:txBody>
      </p:sp>
      <p:pic>
        <p:nvPicPr>
          <p:cNvPr id="21" name="תמונה 20" descr="תמונה שמכילה צילום מסך, עיגול, קל&#10;&#10;התיאור נוצר באופן אוטומטי">
            <a:extLst>
              <a:ext uri="{FF2B5EF4-FFF2-40B4-BE49-F238E27FC236}">
                <a16:creationId xmlns:a16="http://schemas.microsoft.com/office/drawing/2014/main" id="{CE02BD25-1B43-313C-74AC-7BD0EB204A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33420" y="5054614"/>
            <a:ext cx="1569660" cy="1569660"/>
          </a:xfrm>
          <a:prstGeom prst="rect">
            <a:avLst/>
          </a:prstGeom>
        </p:spPr>
      </p:pic>
    </p:spTree>
    <p:extLst>
      <p:ext uri="{BB962C8B-B14F-4D97-AF65-F5344CB8AC3E}">
        <p14:creationId xmlns:p14="http://schemas.microsoft.com/office/powerpoint/2010/main" val="2983514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4" grpId="0" animBg="1"/>
      <p:bldP spid="15" grpId="0" animBg="1"/>
      <p:bldP spid="16" grpId="0" animBg="1"/>
      <p:bldP spid="17" grpId="0" animBg="1"/>
      <p:bldP spid="18"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descr="ראיתם נפלים? | עיריית קריית אונו">
            <a:extLst>
              <a:ext uri="{FF2B5EF4-FFF2-40B4-BE49-F238E27FC236}">
                <a16:creationId xmlns:a16="http://schemas.microsoft.com/office/drawing/2014/main" id="{9623DE97-A2E5-2C5F-34F1-B8062C85B8E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7942" y="2253460"/>
            <a:ext cx="4117689" cy="4420056"/>
          </a:xfrm>
          <a:prstGeom prst="rect">
            <a:avLst/>
          </a:prstGeom>
          <a:ln w="19050">
            <a:solidFill>
              <a:srgbClr val="CED5D5"/>
            </a:solidFill>
          </a:ln>
          <a:extLst>
            <a:ext uri="{909E8E84-426E-40DD-AFC4-6F175D3DCCD1}">
              <a14:hiddenFill xmlns:a14="http://schemas.microsoft.com/office/drawing/2010/main">
                <a:solidFill>
                  <a:srgbClr val="FFFFFF"/>
                </a:solidFill>
              </a14:hiddenFill>
            </a:ext>
          </a:extLst>
        </p:spPr>
      </p:pic>
      <p:sp>
        <p:nvSpPr>
          <p:cNvPr id="2" name="מלבן 1">
            <a:extLst>
              <a:ext uri="{FF2B5EF4-FFF2-40B4-BE49-F238E27FC236}">
                <a16:creationId xmlns:a16="http://schemas.microsoft.com/office/drawing/2014/main" id="{437834E5-5BE3-3F7C-B1BD-06AC2CCFC8DB}"/>
              </a:ext>
            </a:extLst>
          </p:cNvPr>
          <p:cNvSpPr/>
          <p:nvPr/>
        </p:nvSpPr>
        <p:spPr>
          <a:xfrm>
            <a:off x="0" y="1699384"/>
            <a:ext cx="12192000" cy="384969"/>
          </a:xfrm>
          <a:prstGeom prst="rect">
            <a:avLst/>
          </a:prstGeom>
          <a:solidFill>
            <a:srgbClr val="D2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rtl="1"/>
            <a:r>
              <a:rPr lang="ar-AE" sz="2800" b="1" dirty="0">
                <a:solidFill>
                  <a:srgbClr val="28546B"/>
                </a:solidFill>
              </a:rPr>
              <a:t>عند التّعرّف على جسم لا ينتمي إلى البيئة أو يثير الشّكّ، يجب العمل وِفْق المبادئ التّالية:</a:t>
            </a:r>
            <a:endParaRPr lang="ar-AE" sz="2800" dirty="0">
              <a:solidFill>
                <a:srgbClr val="28546B"/>
              </a:solidFill>
            </a:endParaRPr>
          </a:p>
        </p:txBody>
      </p:sp>
      <p:sp>
        <p:nvSpPr>
          <p:cNvPr id="13" name="TextBox 157">
            <a:extLst>
              <a:ext uri="{FF2B5EF4-FFF2-40B4-BE49-F238E27FC236}">
                <a16:creationId xmlns:a16="http://schemas.microsoft.com/office/drawing/2014/main" id="{4F24D1B2-6AB0-8810-54DA-C5A829B63754}"/>
              </a:ext>
            </a:extLst>
          </p:cNvPr>
          <p:cNvSpPr txBox="1"/>
          <p:nvPr/>
        </p:nvSpPr>
        <p:spPr>
          <a:xfrm>
            <a:off x="2822848" y="456412"/>
            <a:ext cx="9272900" cy="707886"/>
          </a:xfrm>
          <a:prstGeom prst="rect">
            <a:avLst/>
          </a:prstGeom>
          <a:noFill/>
        </p:spPr>
        <p:txBody>
          <a:bodyPr wrap="square" rtlCol="0">
            <a:spAutoFit/>
          </a:bodyPr>
          <a:lstStyle>
            <a:defPPr>
              <a:defRPr lang="en-US"/>
            </a:defPPr>
            <a:lvl1pPr marR="0" lvl="0" indent="0" algn="r" defTabSz="914264" rtl="1" fontAlgn="auto">
              <a:lnSpc>
                <a:spcPct val="100000"/>
              </a:lnSpc>
              <a:spcBef>
                <a:spcPts val="0"/>
              </a:spcBef>
              <a:spcAft>
                <a:spcPts val="0"/>
              </a:spcAft>
              <a:buClrTx/>
              <a:buSzTx/>
              <a:buFontTx/>
              <a:buNone/>
              <a:tabLst/>
              <a:defRPr sz="5400" b="1">
                <a:solidFill>
                  <a:srgbClr val="2F5950"/>
                </a:solidFill>
                <a:latin typeface="Assistant ExtraBold" pitchFamily="2" charset="-79"/>
                <a:ea typeface="NarkisBlockCondensedMF Bold" panose="02040603050201020203" pitchFamily="18" charset="-79"/>
                <a:cs typeface="Assistant ExtraBold" pitchFamily="2" charset="-79"/>
              </a:defRPr>
            </a:lvl1pPr>
          </a:lstStyle>
          <a:p>
            <a:r>
              <a:rPr lang="ar-SA" sz="4000" dirty="0">
                <a:cs typeface="+mn-cs"/>
              </a:rPr>
              <a:t>إجراءات الت</a:t>
            </a:r>
            <a:r>
              <a:rPr lang="ar-AE" sz="4000" dirty="0">
                <a:cs typeface="+mn-cs"/>
              </a:rPr>
              <a:t>ّ</a:t>
            </a:r>
            <a:r>
              <a:rPr lang="ar-SA" sz="4000" dirty="0">
                <a:cs typeface="+mn-cs"/>
              </a:rPr>
              <a:t>صرّف عند العثور على </a:t>
            </a:r>
            <a:r>
              <a:rPr lang="he-IL" sz="4000" dirty="0">
                <a:cs typeface="+mn-cs"/>
              </a:rPr>
              <a:t>"</a:t>
            </a:r>
            <a:r>
              <a:rPr lang="ar-SA" sz="4000" dirty="0">
                <a:cs typeface="+mn-cs"/>
              </a:rPr>
              <a:t>جسم مشبوه</a:t>
            </a:r>
            <a:r>
              <a:rPr lang="he-IL" sz="4000" dirty="0">
                <a:cs typeface="+mn-cs"/>
              </a:rPr>
              <a:t>"</a:t>
            </a:r>
            <a:endParaRPr lang="en-US" sz="4000" dirty="0">
              <a:cs typeface="+mn-cs"/>
            </a:endParaRPr>
          </a:p>
        </p:txBody>
      </p:sp>
      <p:sp>
        <p:nvSpPr>
          <p:cNvPr id="3" name="TextBox 35">
            <a:extLst>
              <a:ext uri="{FF2B5EF4-FFF2-40B4-BE49-F238E27FC236}">
                <a16:creationId xmlns:a16="http://schemas.microsoft.com/office/drawing/2014/main" id="{B68AB5C9-9D4C-8B62-C240-7EA7B91BD904}"/>
              </a:ext>
            </a:extLst>
          </p:cNvPr>
          <p:cNvSpPr txBox="1"/>
          <p:nvPr/>
        </p:nvSpPr>
        <p:spPr>
          <a:xfrm>
            <a:off x="9498746" y="2253460"/>
            <a:ext cx="2515312" cy="347596"/>
          </a:xfrm>
          <a:prstGeom prst="rect">
            <a:avLst/>
          </a:prstGeom>
          <a:solidFill>
            <a:srgbClr val="D2D9D9"/>
          </a:solidFill>
        </p:spPr>
        <p:txBody>
          <a:bodyPr wrap="square" lIns="0" tIns="0" rIns="0" bIns="0" rtlCol="0" anchor="t">
            <a:spAutoFit/>
          </a:bodyPr>
          <a:lstStyle/>
          <a:p>
            <a:pPr algn="ctr" rtl="1">
              <a:lnSpc>
                <a:spcPts val="2952"/>
              </a:lnSpc>
            </a:pPr>
            <a:r>
              <a:rPr lang="ar-SA" sz="2000" b="1" dirty="0">
                <a:solidFill>
                  <a:srgbClr val="28546B"/>
                </a:solidFill>
              </a:rPr>
              <a:t>عدم الل</a:t>
            </a:r>
            <a:r>
              <a:rPr lang="ar-AE" sz="2000" b="1" dirty="0">
                <a:solidFill>
                  <a:srgbClr val="28546B"/>
                </a:solidFill>
              </a:rPr>
              <a:t>ّ</a:t>
            </a:r>
            <a:r>
              <a:rPr lang="ar-SA" sz="2000" b="1" dirty="0">
                <a:solidFill>
                  <a:srgbClr val="28546B"/>
                </a:solidFill>
              </a:rPr>
              <a:t>مس إطلاق</a:t>
            </a:r>
            <a:r>
              <a:rPr lang="ar-AE" sz="2000" b="1" dirty="0">
                <a:solidFill>
                  <a:srgbClr val="28546B"/>
                </a:solidFill>
              </a:rPr>
              <a:t>ًا</a:t>
            </a:r>
            <a:endParaRPr lang="he-IL" sz="2000" b="1" dirty="0">
              <a:solidFill>
                <a:srgbClr val="28546B"/>
              </a:solidFill>
              <a:latin typeface="Assistant ExtraBold" pitchFamily="2" charset="-79"/>
              <a:ea typeface="Heebo Bold"/>
              <a:sym typeface="Heebo Bold"/>
              <a:rtl/>
            </a:endParaRPr>
          </a:p>
        </p:txBody>
      </p:sp>
      <p:sp>
        <p:nvSpPr>
          <p:cNvPr id="4" name="TextBox 36">
            <a:extLst>
              <a:ext uri="{FF2B5EF4-FFF2-40B4-BE49-F238E27FC236}">
                <a16:creationId xmlns:a16="http://schemas.microsoft.com/office/drawing/2014/main" id="{1785C822-B719-E7DF-1DC7-2D5ED4807E62}"/>
              </a:ext>
            </a:extLst>
          </p:cNvPr>
          <p:cNvSpPr txBox="1"/>
          <p:nvPr/>
        </p:nvSpPr>
        <p:spPr>
          <a:xfrm>
            <a:off x="4766172" y="2253460"/>
            <a:ext cx="4682628" cy="400110"/>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algn="just" rtl="1"/>
            <a:r>
              <a:rPr lang="ar-SA" b="1" dirty="0">
                <a:cs typeface="+mn-cs"/>
              </a:rPr>
              <a:t>يُمنع لمس الجسم أو تحريكه أو هزّه تحت أي</a:t>
            </a:r>
            <a:r>
              <a:rPr lang="ar-AE" b="1" dirty="0">
                <a:cs typeface="+mn-cs"/>
              </a:rPr>
              <a:t>ّ</a:t>
            </a:r>
            <a:r>
              <a:rPr lang="ar-SA" b="1" dirty="0">
                <a:cs typeface="+mn-cs"/>
              </a:rPr>
              <a:t> ظرف</a:t>
            </a:r>
            <a:r>
              <a:rPr lang="en-US" b="1" dirty="0">
                <a:cs typeface="+mn-cs"/>
              </a:rPr>
              <a:t>.</a:t>
            </a:r>
            <a:endParaRPr lang="he-IL" b="1" dirty="0">
              <a:cs typeface="+mn-cs"/>
              <a:sym typeface="Heebo"/>
            </a:endParaRPr>
          </a:p>
        </p:txBody>
      </p:sp>
      <p:sp>
        <p:nvSpPr>
          <p:cNvPr id="5" name="TextBox 37">
            <a:extLst>
              <a:ext uri="{FF2B5EF4-FFF2-40B4-BE49-F238E27FC236}">
                <a16:creationId xmlns:a16="http://schemas.microsoft.com/office/drawing/2014/main" id="{E355386F-AF03-9C1A-FA21-6CE2373B0D06}"/>
              </a:ext>
            </a:extLst>
          </p:cNvPr>
          <p:cNvSpPr txBox="1"/>
          <p:nvPr/>
        </p:nvSpPr>
        <p:spPr>
          <a:xfrm>
            <a:off x="9496926" y="3207196"/>
            <a:ext cx="2517132" cy="384721"/>
          </a:xfrm>
          <a:prstGeom prst="rect">
            <a:avLst/>
          </a:prstGeom>
          <a:solidFill>
            <a:srgbClr val="D2D9D9"/>
          </a:solidFill>
        </p:spPr>
        <p:txBody>
          <a:bodyPr wrap="square" lIns="0" tIns="0" rIns="0" bIns="0" rtlCol="0" anchor="t">
            <a:spAutoFit/>
          </a:bodyPr>
          <a:lstStyle>
            <a:defPPr>
              <a:defRPr lang="en-US"/>
            </a:defPPr>
            <a:lvl1pPr algn="ctr" rtl="1">
              <a:lnSpc>
                <a:spcPts val="2952"/>
              </a:lnSpc>
              <a:defRPr sz="2800" b="1">
                <a:solidFill>
                  <a:srgbClr val="2B524A"/>
                </a:solidFill>
                <a:latin typeface="Assistant ExtraBold" pitchFamily="2" charset="-79"/>
                <a:ea typeface="Heebo Bold"/>
                <a:cs typeface="Assistant ExtraBold" pitchFamily="2" charset="-79"/>
                <a:rtl/>
              </a:defRPr>
            </a:lvl1pPr>
          </a:lstStyle>
          <a:p>
            <a:r>
              <a:rPr lang="ar-SA" dirty="0">
                <a:cs typeface="+mn-cs"/>
              </a:rPr>
              <a:t>الحفاظ على مسافة</a:t>
            </a:r>
            <a:endParaRPr lang="he-IL" sz="2400" dirty="0">
              <a:cs typeface="+mn-cs"/>
              <a:sym typeface="Heebo Bold"/>
            </a:endParaRPr>
          </a:p>
        </p:txBody>
      </p:sp>
      <p:sp>
        <p:nvSpPr>
          <p:cNvPr id="6" name="TextBox 38">
            <a:extLst>
              <a:ext uri="{FF2B5EF4-FFF2-40B4-BE49-F238E27FC236}">
                <a16:creationId xmlns:a16="http://schemas.microsoft.com/office/drawing/2014/main" id="{D9D05638-0072-B115-2AFB-82060307C4A2}"/>
              </a:ext>
            </a:extLst>
          </p:cNvPr>
          <p:cNvSpPr txBox="1"/>
          <p:nvPr/>
        </p:nvSpPr>
        <p:spPr>
          <a:xfrm>
            <a:off x="4343757" y="2897820"/>
            <a:ext cx="5059520" cy="1015663"/>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algn="just" rtl="1"/>
            <a:r>
              <a:rPr lang="ar-AE" b="1" dirty="0">
                <a:cs typeface="+mn-cs"/>
              </a:rPr>
              <a:t>يجب الابتعاد فورًا لمسافة لا تقلّ عن 100 متر عن الجسم.</a:t>
            </a:r>
            <a:br>
              <a:rPr lang="ar-AE" b="1" dirty="0">
                <a:cs typeface="+mn-cs"/>
              </a:rPr>
            </a:br>
            <a:r>
              <a:rPr lang="ar-AE" b="1" dirty="0">
                <a:cs typeface="+mn-cs"/>
              </a:rPr>
              <a:t>في منطقة مفتوحة، الخروج من خطّ الرّؤية المُباشر والاحتماء خلف الصّخور أو التّجمّعات التّرابيّة.</a:t>
            </a:r>
            <a:endParaRPr lang="he-IL" b="1" dirty="0">
              <a:cs typeface="+mn-cs"/>
              <a:sym typeface="Heebo"/>
            </a:endParaRPr>
          </a:p>
        </p:txBody>
      </p:sp>
      <p:sp>
        <p:nvSpPr>
          <p:cNvPr id="7" name="TextBox 39">
            <a:extLst>
              <a:ext uri="{FF2B5EF4-FFF2-40B4-BE49-F238E27FC236}">
                <a16:creationId xmlns:a16="http://schemas.microsoft.com/office/drawing/2014/main" id="{E95E2B08-2276-C28A-5D3B-C29B38563E21}"/>
              </a:ext>
            </a:extLst>
          </p:cNvPr>
          <p:cNvSpPr txBox="1"/>
          <p:nvPr/>
        </p:nvSpPr>
        <p:spPr>
          <a:xfrm>
            <a:off x="9496926" y="4145993"/>
            <a:ext cx="2517132" cy="384721"/>
          </a:xfrm>
          <a:prstGeom prst="rect">
            <a:avLst/>
          </a:prstGeom>
          <a:solidFill>
            <a:srgbClr val="D2D9D9"/>
          </a:solidFill>
        </p:spPr>
        <p:txBody>
          <a:bodyPr wrap="square" lIns="0" tIns="0" rIns="0" bIns="0" rtlCol="0" anchor="t">
            <a:spAutoFit/>
          </a:bodyPr>
          <a:lstStyle>
            <a:defPPr>
              <a:defRPr lang="en-US"/>
            </a:defPPr>
            <a:lvl1pPr algn="ctr" rtl="1">
              <a:lnSpc>
                <a:spcPts val="2952"/>
              </a:lnSpc>
              <a:defRPr sz="2800" b="1">
                <a:solidFill>
                  <a:srgbClr val="2B524A"/>
                </a:solidFill>
                <a:latin typeface="Assistant ExtraBold" pitchFamily="2" charset="-79"/>
                <a:ea typeface="Heebo Bold"/>
                <a:cs typeface="Assistant ExtraBold" pitchFamily="2" charset="-79"/>
                <a:rtl/>
              </a:defRPr>
            </a:lvl1pPr>
          </a:lstStyle>
          <a:p>
            <a:r>
              <a:rPr lang="ar-SA" dirty="0">
                <a:cs typeface="+mn-cs"/>
              </a:rPr>
              <a:t>إبعاد الآخرين</a:t>
            </a:r>
            <a:endParaRPr lang="he-IL" sz="2400" dirty="0">
              <a:cs typeface="+mn-cs"/>
              <a:sym typeface="Heebo Bold"/>
            </a:endParaRPr>
          </a:p>
        </p:txBody>
      </p:sp>
      <p:sp>
        <p:nvSpPr>
          <p:cNvPr id="20" name="TextBox 40">
            <a:extLst>
              <a:ext uri="{FF2B5EF4-FFF2-40B4-BE49-F238E27FC236}">
                <a16:creationId xmlns:a16="http://schemas.microsoft.com/office/drawing/2014/main" id="{4A8638A2-9BCF-7E68-1C6C-21FB0E1D3EB0}"/>
              </a:ext>
            </a:extLst>
          </p:cNvPr>
          <p:cNvSpPr txBox="1"/>
          <p:nvPr/>
        </p:nvSpPr>
        <p:spPr>
          <a:xfrm>
            <a:off x="4610008" y="4145993"/>
            <a:ext cx="4838792" cy="707886"/>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rtl="1"/>
            <a:r>
              <a:rPr lang="ar-AE" b="1" dirty="0">
                <a:cs typeface="+mn-cs"/>
              </a:rPr>
              <a:t>يجب تحذير وإبعاد أشخاص آخرين عن المنطقة، بما في ذلك المارّة أو مجموعات مُتجوّلين/ رحّالة آخرين.</a:t>
            </a:r>
            <a:endParaRPr lang="ar-AE" dirty="0">
              <a:cs typeface="+mn-cs"/>
            </a:endParaRPr>
          </a:p>
        </p:txBody>
      </p:sp>
      <p:sp>
        <p:nvSpPr>
          <p:cNvPr id="22" name="TextBox 41">
            <a:extLst>
              <a:ext uri="{FF2B5EF4-FFF2-40B4-BE49-F238E27FC236}">
                <a16:creationId xmlns:a16="http://schemas.microsoft.com/office/drawing/2014/main" id="{0EBD3470-97DA-A15D-9D7E-6C37CDDB7E5A}"/>
              </a:ext>
            </a:extLst>
          </p:cNvPr>
          <p:cNvSpPr txBox="1"/>
          <p:nvPr/>
        </p:nvSpPr>
        <p:spPr>
          <a:xfrm>
            <a:off x="9496926" y="4882907"/>
            <a:ext cx="2517132" cy="740780"/>
          </a:xfrm>
          <a:prstGeom prst="rect">
            <a:avLst/>
          </a:prstGeom>
          <a:solidFill>
            <a:srgbClr val="D2D9D9"/>
          </a:solidFill>
        </p:spPr>
        <p:txBody>
          <a:bodyPr wrap="square" lIns="0" tIns="0" rIns="0" bIns="0" rtlCol="0" anchor="t">
            <a:spAutoFit/>
          </a:bodyPr>
          <a:lstStyle>
            <a:defPPr>
              <a:defRPr lang="en-US"/>
            </a:defPPr>
            <a:lvl1pPr algn="ctr" rtl="1">
              <a:lnSpc>
                <a:spcPts val="2952"/>
              </a:lnSpc>
              <a:defRPr sz="2800" b="1">
                <a:solidFill>
                  <a:srgbClr val="2B524A"/>
                </a:solidFill>
                <a:latin typeface="Assistant ExtraBold" pitchFamily="2" charset="-79"/>
                <a:ea typeface="Heebo Bold"/>
                <a:cs typeface="Assistant ExtraBold" pitchFamily="2" charset="-79"/>
                <a:rtl/>
              </a:defRPr>
            </a:lvl1pPr>
          </a:lstStyle>
          <a:p>
            <a:r>
              <a:rPr lang="ar-AE" sz="2000" dirty="0">
                <a:cs typeface="+mn-cs"/>
              </a:rPr>
              <a:t>تحديد الموقع على الخريطة / التّصوير من مسافة بعيدة</a:t>
            </a:r>
          </a:p>
        </p:txBody>
      </p:sp>
      <p:sp>
        <p:nvSpPr>
          <p:cNvPr id="23" name="TextBox 42">
            <a:extLst>
              <a:ext uri="{FF2B5EF4-FFF2-40B4-BE49-F238E27FC236}">
                <a16:creationId xmlns:a16="http://schemas.microsoft.com/office/drawing/2014/main" id="{B7EA0F4E-E552-39F9-C0AE-5B9249330C23}"/>
              </a:ext>
            </a:extLst>
          </p:cNvPr>
          <p:cNvSpPr txBox="1"/>
          <p:nvPr/>
        </p:nvSpPr>
        <p:spPr>
          <a:xfrm>
            <a:off x="4610008" y="5058495"/>
            <a:ext cx="4838792" cy="400110"/>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rtl="1"/>
            <a:r>
              <a:rPr lang="ar-AE" b="1" dirty="0">
                <a:cs typeface="+mn-cs"/>
              </a:rPr>
              <a:t>يُمنع الاقتراب من أجل وضع علامة على الجسم.</a:t>
            </a:r>
            <a:endParaRPr lang="ar-AE" dirty="0">
              <a:cs typeface="+mn-cs"/>
            </a:endParaRPr>
          </a:p>
        </p:txBody>
      </p:sp>
      <p:sp>
        <p:nvSpPr>
          <p:cNvPr id="24" name="TextBox 43">
            <a:extLst>
              <a:ext uri="{FF2B5EF4-FFF2-40B4-BE49-F238E27FC236}">
                <a16:creationId xmlns:a16="http://schemas.microsoft.com/office/drawing/2014/main" id="{65FB853D-EFE8-072A-5221-1F8160D1A432}"/>
              </a:ext>
            </a:extLst>
          </p:cNvPr>
          <p:cNvSpPr txBox="1"/>
          <p:nvPr/>
        </p:nvSpPr>
        <p:spPr>
          <a:xfrm>
            <a:off x="9496926" y="6004539"/>
            <a:ext cx="2517132" cy="369588"/>
          </a:xfrm>
          <a:prstGeom prst="rect">
            <a:avLst/>
          </a:prstGeom>
          <a:solidFill>
            <a:srgbClr val="D2D9D9"/>
          </a:solidFill>
        </p:spPr>
        <p:txBody>
          <a:bodyPr wrap="square" lIns="0" tIns="0" rIns="0" bIns="0" rtlCol="0" anchor="t">
            <a:spAutoFit/>
          </a:bodyPr>
          <a:lstStyle>
            <a:defPPr>
              <a:defRPr lang="en-US"/>
            </a:defPPr>
            <a:lvl1pPr algn="ctr" rtl="1">
              <a:lnSpc>
                <a:spcPts val="2952"/>
              </a:lnSpc>
              <a:defRPr sz="2800" b="1">
                <a:solidFill>
                  <a:srgbClr val="2B524A"/>
                </a:solidFill>
                <a:latin typeface="Assistant ExtraBold" pitchFamily="2" charset="-79"/>
                <a:ea typeface="Heebo Bold"/>
                <a:cs typeface="Assistant ExtraBold" pitchFamily="2" charset="-79"/>
                <a:rtl/>
              </a:defRPr>
            </a:lvl1pPr>
          </a:lstStyle>
          <a:p>
            <a:r>
              <a:rPr lang="ar-AE" sz="2400" dirty="0">
                <a:cs typeface="+mn-cs"/>
              </a:rPr>
              <a:t>الإبلاغ الفوريّ</a:t>
            </a:r>
          </a:p>
        </p:txBody>
      </p:sp>
      <p:sp>
        <p:nvSpPr>
          <p:cNvPr id="25" name="TextBox 44">
            <a:extLst>
              <a:ext uri="{FF2B5EF4-FFF2-40B4-BE49-F238E27FC236}">
                <a16:creationId xmlns:a16="http://schemas.microsoft.com/office/drawing/2014/main" id="{DD2BAEF7-D1D0-054D-A070-088890D4EEC9}"/>
              </a:ext>
            </a:extLst>
          </p:cNvPr>
          <p:cNvSpPr txBox="1"/>
          <p:nvPr/>
        </p:nvSpPr>
        <p:spPr>
          <a:xfrm>
            <a:off x="4654506" y="5962659"/>
            <a:ext cx="4905960" cy="707886"/>
          </a:xfrm>
          <a:prstGeom prst="rect">
            <a:avLst/>
          </a:prstGeom>
          <a:noFill/>
        </p:spPr>
        <p:txBody>
          <a:bodyPr wrap="square">
            <a:spAutoFit/>
          </a:bodyPr>
          <a:lstStyle>
            <a:defPPr>
              <a:defRPr lang="en-US"/>
            </a:defPPr>
            <a:lvl1pPr algn="ctr">
              <a:defRPr sz="2000">
                <a:solidFill>
                  <a:schemeClr val="bg1">
                    <a:lumMod val="95000"/>
                  </a:schemeClr>
                </a:solidFill>
                <a:latin typeface="Assistant" pitchFamily="2" charset="-79"/>
                <a:cs typeface="Assistant" pitchFamily="2" charset="-79"/>
              </a:defRPr>
            </a:lvl1pPr>
          </a:lstStyle>
          <a:p>
            <a:pPr rtl="1"/>
            <a:r>
              <a:rPr lang="ar-AE" b="1" dirty="0">
                <a:cs typeface="+mn-cs"/>
              </a:rPr>
              <a:t>يجب الإبلاغ فورًا للشّرطة (100) وللجهة المسؤولة في الموقع.</a:t>
            </a:r>
            <a:endParaRPr lang="ar-AE" dirty="0">
              <a:cs typeface="+mn-cs"/>
            </a:endParaRPr>
          </a:p>
        </p:txBody>
      </p:sp>
    </p:spTree>
    <p:extLst>
      <p:ext uri="{BB962C8B-B14F-4D97-AF65-F5344CB8AC3E}">
        <p14:creationId xmlns:p14="http://schemas.microsoft.com/office/powerpoint/2010/main" val="382557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20" grpId="0"/>
      <p:bldP spid="22" grpId="0" animBg="1"/>
      <p:bldP spid="23" grpId="0"/>
      <p:bldP spid="24"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4">
            <a:extLst>
              <a:ext uri="{FF2B5EF4-FFF2-40B4-BE49-F238E27FC236}">
                <a16:creationId xmlns:a16="http://schemas.microsoft.com/office/drawing/2014/main" id="{F83BD363-3DD0-5A9F-2FBF-7742EDA4966C}"/>
              </a:ext>
            </a:extLst>
          </p:cNvPr>
          <p:cNvSpPr txBox="1"/>
          <p:nvPr/>
        </p:nvSpPr>
        <p:spPr>
          <a:xfrm>
            <a:off x="6096000" y="1620826"/>
            <a:ext cx="5623984" cy="4629152"/>
          </a:xfrm>
          <a:prstGeom prst="rect">
            <a:avLst/>
          </a:prstGeom>
        </p:spPr>
        <p:txBody>
          <a:bodyPr wrap="square" lIns="0" tIns="0" rIns="0" bIns="0" rtlCol="0" anchor="t">
            <a:spAutoFit/>
          </a:bodyPr>
          <a:lstStyle/>
          <a:p>
            <a:pPr algn="just" rtl="1">
              <a:lnSpc>
                <a:spcPct val="150000"/>
              </a:lnSpc>
            </a:pPr>
            <a:r>
              <a:rPr lang="ar-AE" sz="2800" b="1" dirty="0">
                <a:solidFill>
                  <a:schemeClr val="bg1"/>
                </a:solidFill>
              </a:rPr>
              <a:t>خلال رحلة خاصّة بالقُرب من منطقة إطلاق نار نشطة، قامت طفلة برفع ذخيرة حيّة لمدفع رشّاش قاذف قنابل، فانفجر الجسم بعد أن أُلقي، وأصابت الشّظايا المركبات.</a:t>
            </a:r>
            <a:endParaRPr lang="ar-AE" sz="2800" dirty="0">
              <a:solidFill>
                <a:schemeClr val="bg1"/>
              </a:solidFill>
            </a:endParaRPr>
          </a:p>
          <a:p>
            <a:pPr algn="just" rtl="1">
              <a:lnSpc>
                <a:spcPct val="150000"/>
              </a:lnSpc>
            </a:pPr>
            <a:r>
              <a:rPr lang="ar-AE" sz="3600" b="1" dirty="0">
                <a:solidFill>
                  <a:srgbClr val="2B524A"/>
                </a:solidFill>
                <a:highlight>
                  <a:srgbClr val="D2D9D9"/>
                </a:highlight>
              </a:rPr>
              <a:t>ولحُسن الحظّ، لم تقع إصابات بشريّة.</a:t>
            </a:r>
            <a:endParaRPr lang="ar-AE" sz="3600" dirty="0">
              <a:solidFill>
                <a:srgbClr val="2B524A"/>
              </a:solidFill>
              <a:highlight>
                <a:srgbClr val="D2D9D9"/>
              </a:highlight>
            </a:endParaRPr>
          </a:p>
          <a:p>
            <a:pPr algn="just" rtl="1">
              <a:lnSpc>
                <a:spcPct val="150000"/>
              </a:lnSpc>
            </a:pPr>
            <a:r>
              <a:rPr lang="ar-AE" sz="2800" b="1" dirty="0">
                <a:solidFill>
                  <a:schemeClr val="bg1"/>
                </a:solidFill>
              </a:rPr>
              <a:t>تَبرز هذهِ الحالة أهمّيّة الامتناع التّامّ عن لمس الأجسام المشبوهة.</a:t>
            </a:r>
            <a:endParaRPr lang="ar-AE" sz="2800" dirty="0">
              <a:solidFill>
                <a:schemeClr val="bg1"/>
              </a:solidFill>
            </a:endParaRPr>
          </a:p>
        </p:txBody>
      </p:sp>
      <p:sp>
        <p:nvSpPr>
          <p:cNvPr id="11" name="Slide Number Placeholder 10">
            <a:extLst>
              <a:ext uri="{FF2B5EF4-FFF2-40B4-BE49-F238E27FC236}">
                <a16:creationId xmlns:a16="http://schemas.microsoft.com/office/drawing/2014/main" id="{ED19FA41-D530-755A-E22B-B5A4331D30BD}"/>
              </a:ext>
            </a:extLst>
          </p:cNvPr>
          <p:cNvSpPr>
            <a:spLocks noGrp="1"/>
          </p:cNvSpPr>
          <p:nvPr>
            <p:ph type="sldNum" sz="quarter" idx="4294967295"/>
          </p:nvPr>
        </p:nvSpPr>
        <p:spPr>
          <a:xfrm>
            <a:off x="9448800" y="6397625"/>
            <a:ext cx="2743200" cy="365125"/>
          </a:xfrm>
          <a:prstGeom prst="rect">
            <a:avLst/>
          </a:prstGeom>
        </p:spPr>
        <p:txBody>
          <a:bodyPr/>
          <a:lstStyle/>
          <a:p>
            <a:fld id="{FB67F373-70A5-43CB-844F-1FDD1AA9FA54}" type="slidenum">
              <a:rPr lang="en-US" b="1" smtClean="0">
                <a:solidFill>
                  <a:schemeClr val="tx1"/>
                </a:solidFill>
              </a:rPr>
              <a:t>7</a:t>
            </a:fld>
            <a:endParaRPr lang="en-US" b="1" dirty="0">
              <a:solidFill>
                <a:schemeClr val="tx1"/>
              </a:solidFill>
            </a:endParaRPr>
          </a:p>
        </p:txBody>
      </p:sp>
      <p:pic>
        <p:nvPicPr>
          <p:cNvPr id="13" name="מציין מיקום של תמונה 12">
            <a:extLst>
              <a:ext uri="{FF2B5EF4-FFF2-40B4-BE49-F238E27FC236}">
                <a16:creationId xmlns:a16="http://schemas.microsoft.com/office/drawing/2014/main" id="{EBA2E5D5-BF3A-E506-37AD-F1C90B2E8DE1}"/>
              </a:ext>
            </a:extLst>
          </p:cNvPr>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l="18578" t="20695" r="11922" b="33742"/>
          <a:stretch/>
        </p:blipFill>
        <p:spPr>
          <a:xfrm>
            <a:off x="1276101" y="2774415"/>
            <a:ext cx="4114129" cy="3042491"/>
          </a:xfrm>
          <a:prstGeom prst="rect">
            <a:avLst/>
          </a:prstGeom>
        </p:spPr>
      </p:pic>
      <p:sp>
        <p:nvSpPr>
          <p:cNvPr id="2" name="TextBox 1">
            <a:extLst>
              <a:ext uri="{FF2B5EF4-FFF2-40B4-BE49-F238E27FC236}">
                <a16:creationId xmlns:a16="http://schemas.microsoft.com/office/drawing/2014/main" id="{92A01A78-B4D0-AD02-6B50-C2FCB6C3E8ED}"/>
              </a:ext>
            </a:extLst>
          </p:cNvPr>
          <p:cNvSpPr txBox="1"/>
          <p:nvPr/>
        </p:nvSpPr>
        <p:spPr>
          <a:xfrm>
            <a:off x="6476649" y="488294"/>
            <a:ext cx="3636531" cy="984885"/>
          </a:xfrm>
          <a:prstGeom prst="rect">
            <a:avLst/>
          </a:prstGeom>
          <a:noFill/>
        </p:spPr>
        <p:txBody>
          <a:bodyPr wrap="square" rtlCol="0">
            <a:spAutoFit/>
          </a:bodyPr>
          <a:lstStyle/>
          <a:p>
            <a:pPr algn="ctr" rtl="1"/>
            <a:r>
              <a:rPr lang="ar-AE" sz="4000" b="1" dirty="0">
                <a:solidFill>
                  <a:srgbClr val="28546B"/>
                </a:solidFill>
              </a:rPr>
              <a:t>حدث راية</a:t>
            </a:r>
          </a:p>
          <a:p>
            <a:endParaRPr lang="en-US" dirty="0"/>
          </a:p>
        </p:txBody>
      </p:sp>
    </p:spTree>
    <p:extLst>
      <p:ext uri="{BB962C8B-B14F-4D97-AF65-F5344CB8AC3E}">
        <p14:creationId xmlns:p14="http://schemas.microsoft.com/office/powerpoint/2010/main" val="233222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4">
            <a:extLst>
              <a:ext uri="{FF2B5EF4-FFF2-40B4-BE49-F238E27FC236}">
                <a16:creationId xmlns:a16="http://schemas.microsoft.com/office/drawing/2014/main" id="{F288DAC3-27D9-DB4E-F76E-41E82B2817E7}"/>
              </a:ext>
            </a:extLst>
          </p:cNvPr>
          <p:cNvSpPr txBox="1"/>
          <p:nvPr/>
        </p:nvSpPr>
        <p:spPr>
          <a:xfrm>
            <a:off x="4288418" y="1874662"/>
            <a:ext cx="7481311" cy="1723549"/>
          </a:xfrm>
          <a:prstGeom prst="rect">
            <a:avLst/>
          </a:prstGeom>
        </p:spPr>
        <p:txBody>
          <a:bodyPr wrap="square" lIns="0" tIns="0" rIns="0" bIns="0" rtlCol="0" anchor="t">
            <a:spAutoFit/>
          </a:bodyPr>
          <a:lstStyle/>
          <a:p>
            <a:pPr algn="just" rtl="1"/>
            <a:r>
              <a:rPr lang="ar-AE" sz="2800" b="1" dirty="0">
                <a:solidFill>
                  <a:schemeClr val="bg1"/>
                </a:solidFill>
              </a:rPr>
              <a:t>إذا صادفتم جسمًا مشبوهًا أو بقايا اعتراض، يجب تحديد الموقع ليس فقط على الخريطة، بل أيضًا بوضع علامة واضحة في المكان نفسِهِ تُحذِّر من وجود جسم مشبوه، إلى حين إخلائِهِ من قِبَل الجهات الأمنيّة.</a:t>
            </a:r>
            <a:endParaRPr lang="ar-AE" sz="2800" dirty="0">
              <a:solidFill>
                <a:schemeClr val="bg1"/>
              </a:solidFill>
            </a:endParaRPr>
          </a:p>
        </p:txBody>
      </p:sp>
      <p:sp>
        <p:nvSpPr>
          <p:cNvPr id="18" name="TextBox 34">
            <a:extLst>
              <a:ext uri="{FF2B5EF4-FFF2-40B4-BE49-F238E27FC236}">
                <a16:creationId xmlns:a16="http://schemas.microsoft.com/office/drawing/2014/main" id="{D112C78B-B848-311C-FFE0-15A334601ACF}"/>
              </a:ext>
            </a:extLst>
          </p:cNvPr>
          <p:cNvSpPr txBox="1"/>
          <p:nvPr/>
        </p:nvSpPr>
        <p:spPr>
          <a:xfrm>
            <a:off x="4288417" y="4462565"/>
            <a:ext cx="7481311" cy="830997"/>
          </a:xfrm>
          <a:prstGeom prst="rect">
            <a:avLst/>
          </a:prstGeom>
          <a:solidFill>
            <a:srgbClr val="2B524A"/>
          </a:solidFill>
          <a:ln w="28575">
            <a:solidFill>
              <a:srgbClr val="CED5D5"/>
            </a:solidFill>
            <a:extLst>
              <a:ext uri="{C807C97D-BFC1-408E-A445-0C87EB9F89A2}">
                <ask:lineSketchStyleProps xmlns:ask="http://schemas.microsoft.com/office/drawing/2018/sketchyshapes" sd="1219033472">
                  <a:custGeom>
                    <a:avLst/>
                    <a:gdLst>
                      <a:gd name="connsiteX0" fmla="*/ 0 w 7931674"/>
                      <a:gd name="connsiteY0" fmla="*/ 0 h 707886"/>
                      <a:gd name="connsiteX1" fmla="*/ 819606 w 7931674"/>
                      <a:gd name="connsiteY1" fmla="*/ 0 h 707886"/>
                      <a:gd name="connsiteX2" fmla="*/ 1639213 w 7931674"/>
                      <a:gd name="connsiteY2" fmla="*/ 0 h 707886"/>
                      <a:gd name="connsiteX3" fmla="*/ 2300185 w 7931674"/>
                      <a:gd name="connsiteY3" fmla="*/ 0 h 707886"/>
                      <a:gd name="connsiteX4" fmla="*/ 3040475 w 7931674"/>
                      <a:gd name="connsiteY4" fmla="*/ 0 h 707886"/>
                      <a:gd name="connsiteX5" fmla="*/ 3622131 w 7931674"/>
                      <a:gd name="connsiteY5" fmla="*/ 0 h 707886"/>
                      <a:gd name="connsiteX6" fmla="*/ 4283104 w 7931674"/>
                      <a:gd name="connsiteY6" fmla="*/ 0 h 707886"/>
                      <a:gd name="connsiteX7" fmla="*/ 5102710 w 7931674"/>
                      <a:gd name="connsiteY7" fmla="*/ 0 h 707886"/>
                      <a:gd name="connsiteX8" fmla="*/ 5605050 w 7931674"/>
                      <a:gd name="connsiteY8" fmla="*/ 0 h 707886"/>
                      <a:gd name="connsiteX9" fmla="*/ 6345339 w 7931674"/>
                      <a:gd name="connsiteY9" fmla="*/ 0 h 707886"/>
                      <a:gd name="connsiteX10" fmla="*/ 6847679 w 7931674"/>
                      <a:gd name="connsiteY10" fmla="*/ 0 h 707886"/>
                      <a:gd name="connsiteX11" fmla="*/ 7931674 w 7931674"/>
                      <a:gd name="connsiteY11" fmla="*/ 0 h 707886"/>
                      <a:gd name="connsiteX12" fmla="*/ 7931674 w 7931674"/>
                      <a:gd name="connsiteY12" fmla="*/ 361022 h 707886"/>
                      <a:gd name="connsiteX13" fmla="*/ 7931674 w 7931674"/>
                      <a:gd name="connsiteY13" fmla="*/ 707886 h 707886"/>
                      <a:gd name="connsiteX14" fmla="*/ 7112068 w 7931674"/>
                      <a:gd name="connsiteY14" fmla="*/ 707886 h 707886"/>
                      <a:gd name="connsiteX15" fmla="*/ 6451095 w 7931674"/>
                      <a:gd name="connsiteY15" fmla="*/ 707886 h 707886"/>
                      <a:gd name="connsiteX16" fmla="*/ 5790122 w 7931674"/>
                      <a:gd name="connsiteY16" fmla="*/ 707886 h 707886"/>
                      <a:gd name="connsiteX17" fmla="*/ 5129149 w 7931674"/>
                      <a:gd name="connsiteY17" fmla="*/ 707886 h 707886"/>
                      <a:gd name="connsiteX18" fmla="*/ 4468176 w 7931674"/>
                      <a:gd name="connsiteY18" fmla="*/ 707886 h 707886"/>
                      <a:gd name="connsiteX19" fmla="*/ 3886520 w 7931674"/>
                      <a:gd name="connsiteY19" fmla="*/ 707886 h 707886"/>
                      <a:gd name="connsiteX20" fmla="*/ 3146231 w 7931674"/>
                      <a:gd name="connsiteY20" fmla="*/ 707886 h 707886"/>
                      <a:gd name="connsiteX21" fmla="*/ 2485258 w 7931674"/>
                      <a:gd name="connsiteY21" fmla="*/ 707886 h 707886"/>
                      <a:gd name="connsiteX22" fmla="*/ 1665652 w 7931674"/>
                      <a:gd name="connsiteY22" fmla="*/ 707886 h 707886"/>
                      <a:gd name="connsiteX23" fmla="*/ 846045 w 7931674"/>
                      <a:gd name="connsiteY23" fmla="*/ 707886 h 707886"/>
                      <a:gd name="connsiteX24" fmla="*/ 0 w 7931674"/>
                      <a:gd name="connsiteY24" fmla="*/ 707886 h 707886"/>
                      <a:gd name="connsiteX25" fmla="*/ 0 w 7931674"/>
                      <a:gd name="connsiteY25" fmla="*/ 346864 h 707886"/>
                      <a:gd name="connsiteX26" fmla="*/ 0 w 7931674"/>
                      <a:gd name="connsiteY26" fmla="*/ 0 h 7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31674" h="707886" fill="none" extrusionOk="0">
                        <a:moveTo>
                          <a:pt x="0" y="0"/>
                        </a:moveTo>
                        <a:cubicBezTo>
                          <a:pt x="184863" y="-33520"/>
                          <a:pt x="599680" y="-679"/>
                          <a:pt x="819606" y="0"/>
                        </a:cubicBezTo>
                        <a:cubicBezTo>
                          <a:pt x="1039532" y="679"/>
                          <a:pt x="1271078" y="301"/>
                          <a:pt x="1639213" y="0"/>
                        </a:cubicBezTo>
                        <a:cubicBezTo>
                          <a:pt x="2007348" y="-301"/>
                          <a:pt x="2093998" y="23923"/>
                          <a:pt x="2300185" y="0"/>
                        </a:cubicBezTo>
                        <a:cubicBezTo>
                          <a:pt x="2506372" y="-23923"/>
                          <a:pt x="2782535" y="-23530"/>
                          <a:pt x="3040475" y="0"/>
                        </a:cubicBezTo>
                        <a:cubicBezTo>
                          <a:pt x="3298415" y="23530"/>
                          <a:pt x="3450950" y="16404"/>
                          <a:pt x="3622131" y="0"/>
                        </a:cubicBezTo>
                        <a:cubicBezTo>
                          <a:pt x="3793312" y="-16404"/>
                          <a:pt x="4111068" y="24916"/>
                          <a:pt x="4283104" y="0"/>
                        </a:cubicBezTo>
                        <a:cubicBezTo>
                          <a:pt x="4455140" y="-24916"/>
                          <a:pt x="4860798" y="25756"/>
                          <a:pt x="5102710" y="0"/>
                        </a:cubicBezTo>
                        <a:cubicBezTo>
                          <a:pt x="5344622" y="-25756"/>
                          <a:pt x="5438746" y="11754"/>
                          <a:pt x="5605050" y="0"/>
                        </a:cubicBezTo>
                        <a:cubicBezTo>
                          <a:pt x="5771354" y="-11754"/>
                          <a:pt x="6100246" y="-32469"/>
                          <a:pt x="6345339" y="0"/>
                        </a:cubicBezTo>
                        <a:cubicBezTo>
                          <a:pt x="6590432" y="32469"/>
                          <a:pt x="6613331" y="21976"/>
                          <a:pt x="6847679" y="0"/>
                        </a:cubicBezTo>
                        <a:cubicBezTo>
                          <a:pt x="7082027" y="-21976"/>
                          <a:pt x="7625174" y="32715"/>
                          <a:pt x="7931674" y="0"/>
                        </a:cubicBezTo>
                        <a:cubicBezTo>
                          <a:pt x="7933784" y="76584"/>
                          <a:pt x="7934919" y="269797"/>
                          <a:pt x="7931674" y="361022"/>
                        </a:cubicBezTo>
                        <a:cubicBezTo>
                          <a:pt x="7928429" y="452247"/>
                          <a:pt x="7934161" y="565152"/>
                          <a:pt x="7931674" y="707886"/>
                        </a:cubicBezTo>
                        <a:cubicBezTo>
                          <a:pt x="7631761" y="720970"/>
                          <a:pt x="7319647" y="730217"/>
                          <a:pt x="7112068" y="707886"/>
                        </a:cubicBezTo>
                        <a:cubicBezTo>
                          <a:pt x="6904489" y="685555"/>
                          <a:pt x="6710695" y="680172"/>
                          <a:pt x="6451095" y="707886"/>
                        </a:cubicBezTo>
                        <a:cubicBezTo>
                          <a:pt x="6191495" y="735600"/>
                          <a:pt x="6075203" y="709915"/>
                          <a:pt x="5790122" y="707886"/>
                        </a:cubicBezTo>
                        <a:cubicBezTo>
                          <a:pt x="5505041" y="705857"/>
                          <a:pt x="5350594" y="686535"/>
                          <a:pt x="5129149" y="707886"/>
                        </a:cubicBezTo>
                        <a:cubicBezTo>
                          <a:pt x="4907704" y="729237"/>
                          <a:pt x="4771744" y="697223"/>
                          <a:pt x="4468176" y="707886"/>
                        </a:cubicBezTo>
                        <a:cubicBezTo>
                          <a:pt x="4164608" y="718549"/>
                          <a:pt x="4090654" y="706874"/>
                          <a:pt x="3886520" y="707886"/>
                        </a:cubicBezTo>
                        <a:cubicBezTo>
                          <a:pt x="3682386" y="708898"/>
                          <a:pt x="3374949" y="738154"/>
                          <a:pt x="3146231" y="707886"/>
                        </a:cubicBezTo>
                        <a:cubicBezTo>
                          <a:pt x="2917513" y="677618"/>
                          <a:pt x="2721449" y="738698"/>
                          <a:pt x="2485258" y="707886"/>
                        </a:cubicBezTo>
                        <a:cubicBezTo>
                          <a:pt x="2249067" y="677074"/>
                          <a:pt x="2045442" y="702857"/>
                          <a:pt x="1665652" y="707886"/>
                        </a:cubicBezTo>
                        <a:cubicBezTo>
                          <a:pt x="1285862" y="712915"/>
                          <a:pt x="1026914" y="729461"/>
                          <a:pt x="846045" y="707886"/>
                        </a:cubicBezTo>
                        <a:cubicBezTo>
                          <a:pt x="665176" y="686311"/>
                          <a:pt x="325523" y="680463"/>
                          <a:pt x="0" y="707886"/>
                        </a:cubicBezTo>
                        <a:cubicBezTo>
                          <a:pt x="-10297" y="618142"/>
                          <a:pt x="-3842" y="436460"/>
                          <a:pt x="0" y="346864"/>
                        </a:cubicBezTo>
                        <a:cubicBezTo>
                          <a:pt x="3842" y="257268"/>
                          <a:pt x="-8236" y="116353"/>
                          <a:pt x="0" y="0"/>
                        </a:cubicBezTo>
                        <a:close/>
                      </a:path>
                      <a:path w="7931674" h="707886" stroke="0" extrusionOk="0">
                        <a:moveTo>
                          <a:pt x="0" y="0"/>
                        </a:moveTo>
                        <a:cubicBezTo>
                          <a:pt x="205706" y="-20276"/>
                          <a:pt x="344243" y="9830"/>
                          <a:pt x="581656" y="0"/>
                        </a:cubicBezTo>
                        <a:cubicBezTo>
                          <a:pt x="819069" y="-9830"/>
                          <a:pt x="912565" y="2795"/>
                          <a:pt x="1004679" y="0"/>
                        </a:cubicBezTo>
                        <a:cubicBezTo>
                          <a:pt x="1096793" y="-2795"/>
                          <a:pt x="1509452" y="29428"/>
                          <a:pt x="1824285" y="0"/>
                        </a:cubicBezTo>
                        <a:cubicBezTo>
                          <a:pt x="2139118" y="-29428"/>
                          <a:pt x="2204713" y="16425"/>
                          <a:pt x="2405941" y="0"/>
                        </a:cubicBezTo>
                        <a:cubicBezTo>
                          <a:pt x="2607169" y="-16425"/>
                          <a:pt x="2738666" y="-11323"/>
                          <a:pt x="2987597" y="0"/>
                        </a:cubicBezTo>
                        <a:cubicBezTo>
                          <a:pt x="3236528" y="11323"/>
                          <a:pt x="3421547" y="-40033"/>
                          <a:pt x="3807204" y="0"/>
                        </a:cubicBezTo>
                        <a:cubicBezTo>
                          <a:pt x="4192861" y="40033"/>
                          <a:pt x="4140763" y="9192"/>
                          <a:pt x="4309543" y="0"/>
                        </a:cubicBezTo>
                        <a:cubicBezTo>
                          <a:pt x="4478323" y="-9192"/>
                          <a:pt x="4803879" y="27138"/>
                          <a:pt x="5129149" y="0"/>
                        </a:cubicBezTo>
                        <a:cubicBezTo>
                          <a:pt x="5454419" y="-27138"/>
                          <a:pt x="5609913" y="-17999"/>
                          <a:pt x="5948756" y="0"/>
                        </a:cubicBezTo>
                        <a:cubicBezTo>
                          <a:pt x="6287599" y="17999"/>
                          <a:pt x="6330785" y="-29455"/>
                          <a:pt x="6609728" y="0"/>
                        </a:cubicBezTo>
                        <a:cubicBezTo>
                          <a:pt x="6888671" y="29455"/>
                          <a:pt x="7355339" y="27270"/>
                          <a:pt x="7931674" y="0"/>
                        </a:cubicBezTo>
                        <a:cubicBezTo>
                          <a:pt x="7922063" y="171982"/>
                          <a:pt x="7937563" y="265377"/>
                          <a:pt x="7931674" y="346864"/>
                        </a:cubicBezTo>
                        <a:cubicBezTo>
                          <a:pt x="7925785" y="428351"/>
                          <a:pt x="7939948" y="571025"/>
                          <a:pt x="7931674" y="707886"/>
                        </a:cubicBezTo>
                        <a:cubicBezTo>
                          <a:pt x="7663293" y="695084"/>
                          <a:pt x="7562276" y="696232"/>
                          <a:pt x="7270701" y="707886"/>
                        </a:cubicBezTo>
                        <a:cubicBezTo>
                          <a:pt x="6979126" y="719540"/>
                          <a:pt x="6991073" y="721042"/>
                          <a:pt x="6768362" y="707886"/>
                        </a:cubicBezTo>
                        <a:cubicBezTo>
                          <a:pt x="6545651" y="694730"/>
                          <a:pt x="6342259" y="733923"/>
                          <a:pt x="6107389" y="707886"/>
                        </a:cubicBezTo>
                        <a:cubicBezTo>
                          <a:pt x="5872519" y="681849"/>
                          <a:pt x="5463335" y="685330"/>
                          <a:pt x="5287783" y="707886"/>
                        </a:cubicBezTo>
                        <a:cubicBezTo>
                          <a:pt x="5112231" y="730442"/>
                          <a:pt x="4915605" y="688371"/>
                          <a:pt x="4626810" y="707886"/>
                        </a:cubicBezTo>
                        <a:cubicBezTo>
                          <a:pt x="4338015" y="727401"/>
                          <a:pt x="4373190" y="714877"/>
                          <a:pt x="4203787" y="707886"/>
                        </a:cubicBezTo>
                        <a:cubicBezTo>
                          <a:pt x="4034384" y="700895"/>
                          <a:pt x="3924508" y="718494"/>
                          <a:pt x="3701448" y="707886"/>
                        </a:cubicBezTo>
                        <a:cubicBezTo>
                          <a:pt x="3478388" y="697278"/>
                          <a:pt x="3203229" y="734859"/>
                          <a:pt x="2881842" y="707886"/>
                        </a:cubicBezTo>
                        <a:cubicBezTo>
                          <a:pt x="2560455" y="680913"/>
                          <a:pt x="2544449" y="724933"/>
                          <a:pt x="2220869" y="707886"/>
                        </a:cubicBezTo>
                        <a:cubicBezTo>
                          <a:pt x="1897289" y="690839"/>
                          <a:pt x="1835083" y="695240"/>
                          <a:pt x="1718529" y="707886"/>
                        </a:cubicBezTo>
                        <a:cubicBezTo>
                          <a:pt x="1601975" y="720532"/>
                          <a:pt x="1357466" y="729257"/>
                          <a:pt x="1057557" y="707886"/>
                        </a:cubicBezTo>
                        <a:cubicBezTo>
                          <a:pt x="757648" y="686515"/>
                          <a:pt x="763918" y="699737"/>
                          <a:pt x="634534" y="707886"/>
                        </a:cubicBezTo>
                        <a:cubicBezTo>
                          <a:pt x="505150" y="716035"/>
                          <a:pt x="191666" y="699085"/>
                          <a:pt x="0" y="707886"/>
                        </a:cubicBezTo>
                        <a:cubicBezTo>
                          <a:pt x="1692" y="581671"/>
                          <a:pt x="-16351" y="458750"/>
                          <a:pt x="0" y="353943"/>
                        </a:cubicBezTo>
                        <a:cubicBezTo>
                          <a:pt x="16351" y="249136"/>
                          <a:pt x="14285" y="140321"/>
                          <a:pt x="0" y="0"/>
                        </a:cubicBezTo>
                        <a:close/>
                      </a:path>
                    </a:pathLst>
                  </a:custGeom>
                  <ask:type>
                    <ask:lineSketchNone/>
                  </ask:type>
                </ask:lineSketchStyleProps>
              </a:ext>
            </a:extLst>
          </a:ln>
        </p:spPr>
        <p:txBody>
          <a:bodyPr wrap="square" rtlCol="0">
            <a:spAutoFit/>
          </a:bodyPr>
          <a:lstStyle>
            <a:defPPr>
              <a:defRPr lang="en-US"/>
            </a:defPPr>
            <a:lvl1pPr algn="ctr" rtl="1">
              <a:defRPr sz="2000" b="1">
                <a:solidFill>
                  <a:schemeClr val="bg1">
                    <a:lumMod val="95000"/>
                  </a:schemeClr>
                </a:solidFill>
                <a:latin typeface="Assistant ExtraBold" pitchFamily="2" charset="-79"/>
                <a:cs typeface="Assistant ExtraBold" pitchFamily="2" charset="-79"/>
              </a:defRPr>
            </a:lvl1pPr>
          </a:lstStyle>
          <a:p>
            <a:pPr algn="just"/>
            <a:r>
              <a:rPr lang="ar-AE" sz="2400" dirty="0">
                <a:cs typeface="+mn-cs"/>
              </a:rPr>
              <a:t>يجب إجراء جولة استكشافيّة مُسبقة في موقع الرّحلة للتّأكّد من عدم وجود بقايا اعتراض أو ذخائر غير مُنفجرة.</a:t>
            </a:r>
          </a:p>
        </p:txBody>
      </p:sp>
      <p:sp>
        <p:nvSpPr>
          <p:cNvPr id="19" name="TextBox 34">
            <a:extLst>
              <a:ext uri="{FF2B5EF4-FFF2-40B4-BE49-F238E27FC236}">
                <a16:creationId xmlns:a16="http://schemas.microsoft.com/office/drawing/2014/main" id="{71F97B6C-E61A-DC42-2CCA-30FAD4723406}"/>
              </a:ext>
            </a:extLst>
          </p:cNvPr>
          <p:cNvSpPr txBox="1"/>
          <p:nvPr/>
        </p:nvSpPr>
        <p:spPr>
          <a:xfrm>
            <a:off x="6010684" y="5881522"/>
            <a:ext cx="5348129" cy="492443"/>
          </a:xfrm>
          <a:prstGeom prst="rect">
            <a:avLst/>
          </a:prstGeom>
        </p:spPr>
        <p:txBody>
          <a:bodyPr wrap="square" lIns="0" tIns="0" rIns="0" bIns="0" rtlCol="0" anchor="t">
            <a:spAutoFit/>
          </a:bodyPr>
          <a:lstStyle/>
          <a:p>
            <a:pPr algn="r" rtl="1"/>
            <a:r>
              <a:rPr lang="ar-AE" sz="3200" b="1" dirty="0">
                <a:solidFill>
                  <a:schemeClr val="bg1"/>
                </a:solidFill>
              </a:rPr>
              <a:t>يجب دائمًا التّحلّي بالوعي من المخاطر</a:t>
            </a:r>
            <a:endParaRPr lang="ar-AE" sz="3200" dirty="0">
              <a:solidFill>
                <a:schemeClr val="bg1"/>
              </a:solidFill>
            </a:endParaRPr>
          </a:p>
        </p:txBody>
      </p:sp>
      <p:sp>
        <p:nvSpPr>
          <p:cNvPr id="6" name="TextBox 157">
            <a:extLst>
              <a:ext uri="{FF2B5EF4-FFF2-40B4-BE49-F238E27FC236}">
                <a16:creationId xmlns:a16="http://schemas.microsoft.com/office/drawing/2014/main" id="{75369B6A-0C5B-07BC-8432-FD763A49794A}"/>
              </a:ext>
            </a:extLst>
          </p:cNvPr>
          <p:cNvSpPr txBox="1"/>
          <p:nvPr/>
        </p:nvSpPr>
        <p:spPr>
          <a:xfrm>
            <a:off x="3705727" y="361801"/>
            <a:ext cx="8390021" cy="923330"/>
          </a:xfrm>
          <a:prstGeom prst="rect">
            <a:avLst/>
          </a:prstGeom>
          <a:noFill/>
        </p:spPr>
        <p:txBody>
          <a:bodyPr wrap="square" rtlCol="0">
            <a:spAutoFit/>
          </a:bodyPr>
          <a:lstStyle>
            <a:defPPr>
              <a:defRPr lang="en-US"/>
            </a:defPPr>
            <a:lvl1pPr marR="0" lvl="0" indent="0" algn="r" defTabSz="914264" rtl="1" fontAlgn="auto">
              <a:lnSpc>
                <a:spcPct val="100000"/>
              </a:lnSpc>
              <a:spcBef>
                <a:spcPts val="0"/>
              </a:spcBef>
              <a:spcAft>
                <a:spcPts val="0"/>
              </a:spcAft>
              <a:buClrTx/>
              <a:buSzTx/>
              <a:buFontTx/>
              <a:buNone/>
              <a:tabLst/>
              <a:defRPr sz="5400" b="1">
                <a:solidFill>
                  <a:srgbClr val="2F5950"/>
                </a:solidFill>
                <a:latin typeface="Assistant ExtraBold" pitchFamily="2" charset="-79"/>
                <a:ea typeface="NarkisBlockCondensedMF Bold" panose="02040603050201020203" pitchFamily="18" charset="-79"/>
                <a:cs typeface="Assistant ExtraBold" pitchFamily="2" charset="-79"/>
              </a:defRPr>
            </a:lvl1pPr>
          </a:lstStyle>
          <a:p>
            <a:r>
              <a:rPr lang="ar-AE" dirty="0">
                <a:cs typeface="+mn-cs"/>
              </a:rPr>
              <a:t>مناطق الخطر أثناء الرّحلات</a:t>
            </a:r>
          </a:p>
        </p:txBody>
      </p:sp>
      <p:pic>
        <p:nvPicPr>
          <p:cNvPr id="10" name="תמונה 9" descr="תמונה שמכילה צילום מסך, עיגול, קל&#10;&#10;התיאור נוצר באופן אוטומטי">
            <a:extLst>
              <a:ext uri="{FF2B5EF4-FFF2-40B4-BE49-F238E27FC236}">
                <a16:creationId xmlns:a16="http://schemas.microsoft.com/office/drawing/2014/main" id="{2ACC7DA4-C47D-D26E-FE82-57325AD10A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11569" y="5419957"/>
            <a:ext cx="1323440" cy="1323440"/>
          </a:xfrm>
          <a:prstGeom prst="rect">
            <a:avLst/>
          </a:prstGeom>
        </p:spPr>
      </p:pic>
      <p:pic>
        <p:nvPicPr>
          <p:cNvPr id="9218" name="Picture 2" descr="התרשים והמפה - פורטל עובדי הוראה | מרחב פדגוגי">
            <a:extLst>
              <a:ext uri="{FF2B5EF4-FFF2-40B4-BE49-F238E27FC236}">
                <a16:creationId xmlns:a16="http://schemas.microsoft.com/office/drawing/2014/main" id="{74B6A271-3E52-37B8-D1E1-2C670C31095D}"/>
              </a:ext>
            </a:extLst>
          </p:cNvPr>
          <p:cNvPicPr>
            <a:picLocks noGrp="1" noChangeAspect="1" noChangeArrowheads="1"/>
          </p:cNvPicPr>
          <p:nvPr>
            <p:ph type="pic" idx="1"/>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33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4">
            <a:extLst>
              <a:ext uri="{FF2B5EF4-FFF2-40B4-BE49-F238E27FC236}">
                <a16:creationId xmlns:a16="http://schemas.microsoft.com/office/drawing/2014/main" id="{825C6DB9-5294-CA2E-0CD1-1EB88C38A94D}"/>
              </a:ext>
            </a:extLst>
          </p:cNvPr>
          <p:cNvSpPr txBox="1"/>
          <p:nvPr/>
        </p:nvSpPr>
        <p:spPr>
          <a:xfrm>
            <a:off x="4780547" y="1402176"/>
            <a:ext cx="6933960" cy="5079404"/>
          </a:xfrm>
          <a:prstGeom prst="rect">
            <a:avLst/>
          </a:prstGeom>
        </p:spPr>
        <p:txBody>
          <a:bodyPr wrap="square" lIns="0" tIns="0" rIns="0" bIns="0" rtlCol="0" anchor="t">
            <a:spAutoFit/>
          </a:bodyPr>
          <a:lstStyle>
            <a:defPPr>
              <a:defRPr lang="en-US"/>
            </a:defPPr>
            <a:lvl1pPr algn="just" rtl="1">
              <a:lnSpc>
                <a:spcPct val="150000"/>
              </a:lnSpc>
              <a:defRPr sz="2600">
                <a:solidFill>
                  <a:schemeClr val="bg1">
                    <a:lumMod val="95000"/>
                  </a:schemeClr>
                </a:solidFill>
                <a:latin typeface="Assistant ExtraBold" pitchFamily="2" charset="-79"/>
                <a:cs typeface="Assistant ExtraBold" pitchFamily="2" charset="-79"/>
              </a:defRPr>
            </a:lvl1pPr>
          </a:lstStyle>
          <a:p>
            <a:r>
              <a:rPr lang="ar-AE" sz="3200" b="1" dirty="0">
                <a:cs typeface="+mn-cs"/>
              </a:rPr>
              <a:t>التّعامل مع خطر الذّخائر غير المُنفجرة وبقايا الاعتراض يتطلّب يقظة دائمة وحذرًا شديدًا. </a:t>
            </a:r>
          </a:p>
          <a:p>
            <a:r>
              <a:rPr lang="ar-AE" sz="3200" b="1" dirty="0">
                <a:cs typeface="+mn-cs"/>
              </a:rPr>
              <a:t>القاعدة الأساسيّة هي: السّلامة قبل كُلّ شيء؛ فكُلّ جسم يُعثر عليه دون سياق لبيئتِهِ أو دون تحديد واضح لمصدرِهِ يُعدّ مشبوهًا وخطيرًا حتّى يُثبت العكس من قِبَل جهة مُختصّة. </a:t>
            </a:r>
          </a:p>
          <a:p>
            <a:r>
              <a:rPr lang="ar-AE" sz="3200" b="1">
                <a:cs typeface="+mn-cs"/>
              </a:rPr>
              <a:t>لا داعٍ </a:t>
            </a:r>
            <a:r>
              <a:rPr lang="ar-AE" sz="3200" b="1" dirty="0">
                <a:cs typeface="+mn-cs"/>
              </a:rPr>
              <a:t>لتحمّل مخاطر </a:t>
            </a:r>
            <a:r>
              <a:rPr lang="ar-AE" sz="3200" b="1">
                <a:cs typeface="+mn-cs"/>
              </a:rPr>
              <a:t>غير ضروريّة</a:t>
            </a:r>
            <a:r>
              <a:rPr lang="ar-AE" sz="3200" b="1" dirty="0">
                <a:cs typeface="+mn-cs"/>
              </a:rPr>
              <a:t>!</a:t>
            </a:r>
            <a:endParaRPr lang="ar-AE" sz="3200" dirty="0">
              <a:cs typeface="+mn-cs"/>
            </a:endParaRPr>
          </a:p>
        </p:txBody>
      </p:sp>
      <p:sp>
        <p:nvSpPr>
          <p:cNvPr id="2" name="TextBox 157">
            <a:extLst>
              <a:ext uri="{FF2B5EF4-FFF2-40B4-BE49-F238E27FC236}">
                <a16:creationId xmlns:a16="http://schemas.microsoft.com/office/drawing/2014/main" id="{90D1A7FB-9E61-7D2E-4DB3-605E6E22B110}"/>
              </a:ext>
            </a:extLst>
          </p:cNvPr>
          <p:cNvSpPr txBox="1"/>
          <p:nvPr/>
        </p:nvSpPr>
        <p:spPr>
          <a:xfrm>
            <a:off x="718125" y="353373"/>
            <a:ext cx="8390021" cy="923330"/>
          </a:xfrm>
          <a:prstGeom prst="rect">
            <a:avLst/>
          </a:prstGeom>
          <a:noFill/>
        </p:spPr>
        <p:txBody>
          <a:bodyPr wrap="square" rtlCol="0">
            <a:spAutoFit/>
          </a:bodyPr>
          <a:lstStyle>
            <a:defPPr>
              <a:defRPr lang="en-US"/>
            </a:defPPr>
            <a:lvl1pPr marR="0" lvl="0" indent="0" algn="r" defTabSz="914264" rtl="1" fontAlgn="auto">
              <a:lnSpc>
                <a:spcPct val="100000"/>
              </a:lnSpc>
              <a:spcBef>
                <a:spcPts val="0"/>
              </a:spcBef>
              <a:spcAft>
                <a:spcPts val="0"/>
              </a:spcAft>
              <a:buClrTx/>
              <a:buSzTx/>
              <a:buFontTx/>
              <a:buNone/>
              <a:tabLst/>
              <a:defRPr sz="5400" b="1">
                <a:solidFill>
                  <a:srgbClr val="2F5950"/>
                </a:solidFill>
                <a:latin typeface="Assistant ExtraBold" pitchFamily="2" charset="-79"/>
                <a:ea typeface="NarkisBlockCondensedMF Bold" panose="02040603050201020203" pitchFamily="18" charset="-79"/>
                <a:cs typeface="Assistant ExtraBold" pitchFamily="2" charset="-79"/>
              </a:defRPr>
            </a:lvl1pPr>
          </a:lstStyle>
          <a:p>
            <a:r>
              <a:rPr lang="ar-AE" dirty="0">
                <a:cs typeface="+mn-cs"/>
              </a:rPr>
              <a:t>الخُلاصة</a:t>
            </a:r>
            <a:endParaRPr lang="he-IL" b="0" dirty="0">
              <a:latin typeface="Assistant Light" pitchFamily="2" charset="-79"/>
              <a:cs typeface="+mn-cs"/>
              <a:sym typeface="Heebo Bold"/>
            </a:endParaRPr>
          </a:p>
        </p:txBody>
      </p:sp>
      <p:pic>
        <p:nvPicPr>
          <p:cNvPr id="12" name="Picture 6" descr="פיקוד העורף on X: &quot;ראיתם נפלים? מתרחקים, מרחיקים ומדווחים למשטרת ישראל.  נפלים מהווים סכנת חיים ועלולים להכיל חומרי נפץ. בשום פנים ואופן אסור להתקרב  או לגעת בנפלים. אם נתקלתם בחפץ חשוד או">
            <a:extLst>
              <a:ext uri="{FF2B5EF4-FFF2-40B4-BE49-F238E27FC236}">
                <a16:creationId xmlns:a16="http://schemas.microsoft.com/office/drawing/2014/main" id="{7F92F060-7DD9-6895-1FD5-6E54C17017E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1835" y="1642047"/>
            <a:ext cx="4191618" cy="4191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513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6873</TotalTime>
  <Words>718</Words>
  <Application>Microsoft Office PowerPoint</Application>
  <PresentationFormat>מסך רחב</PresentationFormat>
  <Paragraphs>55</Paragraphs>
  <Slides>9</Slides>
  <Notes>1</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9</vt:i4>
      </vt:variant>
    </vt:vector>
  </HeadingPairs>
  <TitlesOfParts>
    <vt:vector size="16" baseType="lpstr">
      <vt:lpstr>Assistant</vt:lpstr>
      <vt:lpstr>Assistant ExtraBold</vt:lpstr>
      <vt:lpstr>Assistant ExtraLight</vt:lpstr>
      <vt:lpstr>Assistant Light</vt:lpstr>
      <vt:lpstr>Arial</vt:lpstr>
      <vt:lpstr>Aptos</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מירב מקלר</dc:creator>
  <cp:lastModifiedBy>ופיק שיבל</cp:lastModifiedBy>
  <cp:revision>66</cp:revision>
  <dcterms:created xsi:type="dcterms:W3CDTF">2025-02-18T10:56:06Z</dcterms:created>
  <dcterms:modified xsi:type="dcterms:W3CDTF">2026-01-22T10:58:59Z</dcterms:modified>
</cp:coreProperties>
</file>