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6858000" cy="9906000" type="A4"/>
  <p:notesSz cx="6858000" cy="9906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5A36"/>
    <a:srgbClr val="182B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744" autoAdjust="0"/>
  </p:normalViewPr>
  <p:slideViewPr>
    <p:cSldViewPr>
      <p:cViewPr varScale="1">
        <p:scale>
          <a:sx n="56" d="100"/>
          <a:sy n="56" d="100"/>
        </p:scale>
        <p:origin x="1282" y="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14350" y="3070860"/>
            <a:ext cx="5829300" cy="20802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300" b="1" i="0">
                <a:solidFill>
                  <a:srgbClr val="253138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028700" y="5547360"/>
            <a:ext cx="4800600" cy="2476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300" b="1" i="0">
                <a:solidFill>
                  <a:srgbClr val="253138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300" b="1" i="0">
                <a:solidFill>
                  <a:srgbClr val="253138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42900" y="2278380"/>
            <a:ext cx="2983230" cy="6537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531870" y="2278380"/>
            <a:ext cx="2983230" cy="6537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3/20/2025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300" b="1" i="0">
                <a:solidFill>
                  <a:srgbClr val="253138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3/20/2025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3/20/2025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5299480" y="484639"/>
            <a:ext cx="1509549" cy="509302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0" y="-25"/>
            <a:ext cx="6858000" cy="291465"/>
          </a:xfrm>
          <a:custGeom>
            <a:avLst/>
            <a:gdLst/>
            <a:ahLst/>
            <a:cxnLst/>
            <a:rect l="l" t="t" r="r" b="b"/>
            <a:pathLst>
              <a:path w="6858000" h="291465">
                <a:moveTo>
                  <a:pt x="6858000" y="0"/>
                </a:moveTo>
                <a:lnTo>
                  <a:pt x="0" y="0"/>
                </a:lnTo>
                <a:lnTo>
                  <a:pt x="0" y="291236"/>
                </a:lnTo>
                <a:lnTo>
                  <a:pt x="6858000" y="291236"/>
                </a:lnTo>
                <a:lnTo>
                  <a:pt x="6858000" y="0"/>
                </a:lnTo>
                <a:close/>
              </a:path>
            </a:pathLst>
          </a:custGeom>
          <a:solidFill>
            <a:srgbClr val="2831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291222"/>
            <a:ext cx="6858000" cy="58419"/>
          </a:xfrm>
          <a:custGeom>
            <a:avLst/>
            <a:gdLst/>
            <a:ahLst/>
            <a:cxnLst/>
            <a:rect l="l" t="t" r="r" b="b"/>
            <a:pathLst>
              <a:path w="6858000" h="58420">
                <a:moveTo>
                  <a:pt x="6858000" y="0"/>
                </a:moveTo>
                <a:lnTo>
                  <a:pt x="0" y="0"/>
                </a:lnTo>
                <a:lnTo>
                  <a:pt x="0" y="58281"/>
                </a:lnTo>
                <a:lnTo>
                  <a:pt x="6858000" y="58281"/>
                </a:lnTo>
                <a:lnTo>
                  <a:pt x="6858000" y="0"/>
                </a:lnTo>
                <a:close/>
              </a:path>
            </a:pathLst>
          </a:custGeom>
          <a:solidFill>
            <a:srgbClr val="ED5A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3987" y="1489710"/>
            <a:ext cx="6250025" cy="3765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300" b="1" i="0">
                <a:solidFill>
                  <a:srgbClr val="253138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42900" y="2278380"/>
            <a:ext cx="6172200" cy="6537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331720" y="9212580"/>
            <a:ext cx="2194560" cy="495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42900" y="9212580"/>
            <a:ext cx="1577340" cy="495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937760" y="9212580"/>
            <a:ext cx="1577340" cy="495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sv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jp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svg"/><Relationship Id="rId7" Type="http://schemas.openxmlformats.org/officeDocument/2006/relationships/image" Target="../media/image15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4.png"/><Relationship Id="rId5" Type="http://schemas.openxmlformats.org/officeDocument/2006/relationships/image" Target="../media/image13.sv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mailto:office@nakarmedic.co.il" TargetMode="External"/><Relationship Id="rId3" Type="http://schemas.openxmlformats.org/officeDocument/2006/relationships/image" Target="../media/image19.svg"/><Relationship Id="rId7" Type="http://schemas.openxmlformats.org/officeDocument/2006/relationships/hyperlink" Target="mailto:Academy@hian.co.il" TargetMode="External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5.xml"/><Relationship Id="rId6" Type="http://schemas.openxmlformats.org/officeDocument/2006/relationships/hyperlink" Target="mailto:info@medic-w.co.il" TargetMode="External"/><Relationship Id="rId11" Type="http://schemas.openxmlformats.org/officeDocument/2006/relationships/image" Target="../media/image17.png"/><Relationship Id="rId5" Type="http://schemas.openxmlformats.org/officeDocument/2006/relationships/hyperlink" Target="mailto:dodo@met.co.il" TargetMode="External"/><Relationship Id="rId10" Type="http://schemas.openxmlformats.org/officeDocument/2006/relationships/image" Target="../media/image16.png"/><Relationship Id="rId4" Type="http://schemas.openxmlformats.org/officeDocument/2006/relationships/hyperlink" Target="mailto:meonot@mda.org.il" TargetMode="External"/><Relationship Id="rId9" Type="http://schemas.openxmlformats.org/officeDocument/2006/relationships/hyperlink" Target="mailto:eduhad@natali.co.il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mailto:orly@nitai-medic.com" TargetMode="External"/><Relationship Id="rId3" Type="http://schemas.openxmlformats.org/officeDocument/2006/relationships/image" Target="../media/image19.svg"/><Relationship Id="rId7" Type="http://schemas.openxmlformats.org/officeDocument/2006/relationships/hyperlink" Target="mailto:info@nitai-medic.com" TargetMode="External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5.xml"/><Relationship Id="rId6" Type="http://schemas.openxmlformats.org/officeDocument/2006/relationships/hyperlink" Target="mailto:info@pedicare.co.il" TargetMode="External"/><Relationship Id="rId5" Type="http://schemas.openxmlformats.org/officeDocument/2006/relationships/hyperlink" Target="mailto:eduhad@natali.co.il" TargetMode="External"/><Relationship Id="rId10" Type="http://schemas.openxmlformats.org/officeDocument/2006/relationships/image" Target="../media/image17.png"/><Relationship Id="rId4" Type="http://schemas.openxmlformats.org/officeDocument/2006/relationships/hyperlink" Target="mailto:office@nakarmedic.co.il" TargetMode="External"/><Relationship Id="rId9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bg object 16"/>
          <p:cNvSpPr/>
          <p:nvPr/>
        </p:nvSpPr>
        <p:spPr>
          <a:xfrm>
            <a:off x="3810" y="5149627"/>
            <a:ext cx="6854190" cy="1259205"/>
          </a:xfrm>
          <a:custGeom>
            <a:avLst/>
            <a:gdLst/>
            <a:ahLst/>
            <a:cxnLst/>
            <a:rect l="l" t="t" r="r" b="b"/>
            <a:pathLst>
              <a:path w="6854190" h="1259204">
                <a:moveTo>
                  <a:pt x="6853918" y="0"/>
                </a:moveTo>
                <a:lnTo>
                  <a:pt x="0" y="0"/>
                </a:lnTo>
                <a:lnTo>
                  <a:pt x="0" y="1258633"/>
                </a:lnTo>
                <a:lnTo>
                  <a:pt x="6853918" y="1258633"/>
                </a:lnTo>
                <a:lnTo>
                  <a:pt x="6853918" y="0"/>
                </a:lnTo>
                <a:close/>
              </a:path>
            </a:pathLst>
          </a:custGeom>
          <a:solidFill>
            <a:srgbClr val="F0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bg object 17"/>
          <p:cNvSpPr/>
          <p:nvPr/>
        </p:nvSpPr>
        <p:spPr>
          <a:xfrm>
            <a:off x="0" y="1175255"/>
            <a:ext cx="6854190" cy="869950"/>
          </a:xfrm>
          <a:custGeom>
            <a:avLst/>
            <a:gdLst/>
            <a:ahLst/>
            <a:cxnLst/>
            <a:rect l="l" t="t" r="r" b="b"/>
            <a:pathLst>
              <a:path w="6854190" h="869950">
                <a:moveTo>
                  <a:pt x="6853918" y="0"/>
                </a:moveTo>
                <a:lnTo>
                  <a:pt x="0" y="0"/>
                </a:lnTo>
                <a:lnTo>
                  <a:pt x="0" y="869327"/>
                </a:lnTo>
                <a:lnTo>
                  <a:pt x="6853918" y="869327"/>
                </a:lnTo>
                <a:lnTo>
                  <a:pt x="6853918" y="0"/>
                </a:lnTo>
                <a:close/>
              </a:path>
            </a:pathLst>
          </a:custGeom>
          <a:solidFill>
            <a:srgbClr val="F0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99480" y="484639"/>
            <a:ext cx="1509549" cy="509302"/>
          </a:xfrm>
          <a:prstGeom prst="rect">
            <a:avLst/>
          </a:prstGeom>
        </p:spPr>
      </p:pic>
      <p:grpSp>
        <p:nvGrpSpPr>
          <p:cNvPr id="5" name="object 5"/>
          <p:cNvGrpSpPr/>
          <p:nvPr/>
        </p:nvGrpSpPr>
        <p:grpSpPr>
          <a:xfrm>
            <a:off x="0" y="-25"/>
            <a:ext cx="6858000" cy="349885"/>
            <a:chOff x="0" y="-25"/>
            <a:chExt cx="6858000" cy="349885"/>
          </a:xfrm>
        </p:grpSpPr>
        <p:sp>
          <p:nvSpPr>
            <p:cNvPr id="6" name="object 6"/>
            <p:cNvSpPr/>
            <p:nvPr/>
          </p:nvSpPr>
          <p:spPr>
            <a:xfrm>
              <a:off x="0" y="-25"/>
              <a:ext cx="6858000" cy="291465"/>
            </a:xfrm>
            <a:custGeom>
              <a:avLst/>
              <a:gdLst/>
              <a:ahLst/>
              <a:cxnLst/>
              <a:rect l="l" t="t" r="r" b="b"/>
              <a:pathLst>
                <a:path w="6858000" h="291465">
                  <a:moveTo>
                    <a:pt x="6858000" y="0"/>
                  </a:moveTo>
                  <a:lnTo>
                    <a:pt x="0" y="0"/>
                  </a:lnTo>
                  <a:lnTo>
                    <a:pt x="0" y="291236"/>
                  </a:lnTo>
                  <a:lnTo>
                    <a:pt x="6858000" y="291236"/>
                  </a:lnTo>
                  <a:lnTo>
                    <a:pt x="6858000" y="0"/>
                  </a:lnTo>
                  <a:close/>
                </a:path>
              </a:pathLst>
            </a:custGeom>
            <a:solidFill>
              <a:srgbClr val="2831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0" y="291222"/>
              <a:ext cx="6858000" cy="58419"/>
            </a:xfrm>
            <a:custGeom>
              <a:avLst/>
              <a:gdLst/>
              <a:ahLst/>
              <a:cxnLst/>
              <a:rect l="l" t="t" r="r" b="b"/>
              <a:pathLst>
                <a:path w="6858000" h="58420">
                  <a:moveTo>
                    <a:pt x="6858000" y="0"/>
                  </a:moveTo>
                  <a:lnTo>
                    <a:pt x="0" y="0"/>
                  </a:lnTo>
                  <a:lnTo>
                    <a:pt x="0" y="58281"/>
                  </a:lnTo>
                  <a:lnTo>
                    <a:pt x="6858000" y="58281"/>
                  </a:lnTo>
                  <a:lnTo>
                    <a:pt x="6858000" y="0"/>
                  </a:lnTo>
                  <a:close/>
                </a:path>
              </a:pathLst>
            </a:custGeom>
            <a:solidFill>
              <a:srgbClr val="ED5A3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8" name="object 8"/>
          <p:cNvGrpSpPr/>
          <p:nvPr/>
        </p:nvGrpSpPr>
        <p:grpSpPr>
          <a:xfrm>
            <a:off x="0" y="8868041"/>
            <a:ext cx="6858000" cy="1036955"/>
            <a:chOff x="0" y="8868041"/>
            <a:chExt cx="6858000" cy="1036955"/>
          </a:xfrm>
        </p:grpSpPr>
        <p:sp>
          <p:nvSpPr>
            <p:cNvPr id="9" name="object 9"/>
            <p:cNvSpPr/>
            <p:nvPr/>
          </p:nvSpPr>
          <p:spPr>
            <a:xfrm>
              <a:off x="0" y="8868041"/>
              <a:ext cx="1734185" cy="1036955"/>
            </a:xfrm>
            <a:custGeom>
              <a:avLst/>
              <a:gdLst/>
              <a:ahLst/>
              <a:cxnLst/>
              <a:rect l="l" t="t" r="r" b="b"/>
              <a:pathLst>
                <a:path w="1734185" h="1036954">
                  <a:moveTo>
                    <a:pt x="969060" y="0"/>
                  </a:moveTo>
                  <a:lnTo>
                    <a:pt x="0" y="0"/>
                  </a:lnTo>
                  <a:lnTo>
                    <a:pt x="0" y="221881"/>
                  </a:lnTo>
                  <a:lnTo>
                    <a:pt x="807720" y="221881"/>
                  </a:lnTo>
                  <a:lnTo>
                    <a:pt x="832061" y="224868"/>
                  </a:lnTo>
                  <a:lnTo>
                    <a:pt x="854641" y="233489"/>
                  </a:lnTo>
                  <a:lnTo>
                    <a:pt x="874519" y="247234"/>
                  </a:lnTo>
                  <a:lnTo>
                    <a:pt x="890752" y="265595"/>
                  </a:lnTo>
                  <a:lnTo>
                    <a:pt x="1420241" y="1036688"/>
                  </a:lnTo>
                  <a:lnTo>
                    <a:pt x="1734058" y="1036688"/>
                  </a:lnTo>
                  <a:lnTo>
                    <a:pt x="1052106" y="43700"/>
                  </a:lnTo>
                  <a:lnTo>
                    <a:pt x="1035872" y="25342"/>
                  </a:lnTo>
                  <a:lnTo>
                    <a:pt x="1015993" y="11601"/>
                  </a:lnTo>
                  <a:lnTo>
                    <a:pt x="993409" y="2984"/>
                  </a:lnTo>
                  <a:lnTo>
                    <a:pt x="969060" y="0"/>
                  </a:lnTo>
                  <a:close/>
                </a:path>
              </a:pathLst>
            </a:custGeom>
            <a:solidFill>
              <a:srgbClr val="ED5A3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0" y="9160167"/>
              <a:ext cx="6858000" cy="744855"/>
            </a:xfrm>
            <a:custGeom>
              <a:avLst/>
              <a:gdLst/>
              <a:ahLst/>
              <a:cxnLst/>
              <a:rect l="l" t="t" r="r" b="b"/>
              <a:pathLst>
                <a:path w="6858000" h="744854">
                  <a:moveTo>
                    <a:pt x="1315085" y="744562"/>
                  </a:moveTo>
                  <a:lnTo>
                    <a:pt x="831011" y="39674"/>
                  </a:lnTo>
                  <a:lnTo>
                    <a:pt x="798245" y="10541"/>
                  </a:lnTo>
                  <a:lnTo>
                    <a:pt x="755700" y="0"/>
                  </a:lnTo>
                  <a:lnTo>
                    <a:pt x="0" y="0"/>
                  </a:lnTo>
                  <a:lnTo>
                    <a:pt x="0" y="744562"/>
                  </a:lnTo>
                  <a:lnTo>
                    <a:pt x="1315085" y="744562"/>
                  </a:lnTo>
                  <a:close/>
                </a:path>
                <a:path w="6858000" h="744854">
                  <a:moveTo>
                    <a:pt x="6858000" y="456361"/>
                  </a:moveTo>
                  <a:lnTo>
                    <a:pt x="1667256" y="456361"/>
                  </a:lnTo>
                  <a:lnTo>
                    <a:pt x="1697609" y="494525"/>
                  </a:lnTo>
                  <a:lnTo>
                    <a:pt x="6858000" y="494525"/>
                  </a:lnTo>
                  <a:lnTo>
                    <a:pt x="6858000" y="456361"/>
                  </a:lnTo>
                  <a:close/>
                </a:path>
              </a:pathLst>
            </a:custGeom>
            <a:solidFill>
              <a:srgbClr val="121C2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393011" y="9168472"/>
              <a:ext cx="5465445" cy="407034"/>
            </a:xfrm>
            <a:custGeom>
              <a:avLst/>
              <a:gdLst/>
              <a:ahLst/>
              <a:cxnLst/>
              <a:rect l="l" t="t" r="r" b="b"/>
              <a:pathLst>
                <a:path w="5465445" h="407034">
                  <a:moveTo>
                    <a:pt x="5464988" y="0"/>
                  </a:moveTo>
                  <a:lnTo>
                    <a:pt x="26467" y="0"/>
                  </a:lnTo>
                  <a:lnTo>
                    <a:pt x="12374" y="3984"/>
                  </a:lnTo>
                  <a:lnTo>
                    <a:pt x="3067" y="14066"/>
                  </a:lnTo>
                  <a:lnTo>
                    <a:pt x="0" y="27437"/>
                  </a:lnTo>
                  <a:lnTo>
                    <a:pt x="4623" y="41287"/>
                  </a:lnTo>
                  <a:lnTo>
                    <a:pt x="234874" y="376542"/>
                  </a:lnTo>
                  <a:lnTo>
                    <a:pt x="275326" y="404706"/>
                  </a:lnTo>
                  <a:lnTo>
                    <a:pt x="292151" y="406768"/>
                  </a:lnTo>
                  <a:lnTo>
                    <a:pt x="5464988" y="406768"/>
                  </a:lnTo>
                  <a:lnTo>
                    <a:pt x="5464988" y="0"/>
                  </a:lnTo>
                  <a:close/>
                </a:path>
              </a:pathLst>
            </a:custGeom>
            <a:solidFill>
              <a:srgbClr val="F0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2368042" y="3474796"/>
            <a:ext cx="424180" cy="940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0" b="1" spc="-434" dirty="0">
                <a:latin typeface="Arial"/>
                <a:cs typeface="Arial"/>
              </a:rPr>
              <a:t>+</a:t>
            </a:r>
            <a:endParaRPr sz="6000" dirty="0">
              <a:latin typeface="Arial"/>
              <a:cs typeface="Arial"/>
            </a:endParaRPr>
          </a:p>
        </p:txBody>
      </p:sp>
      <p:pic>
        <p:nvPicPr>
          <p:cNvPr id="23" name="object 23" descr="חיאן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820185" y="7867065"/>
            <a:ext cx="871651" cy="452323"/>
          </a:xfrm>
          <a:prstGeom prst="rect">
            <a:avLst/>
          </a:prstGeom>
        </p:spPr>
      </p:pic>
      <p:pic>
        <p:nvPicPr>
          <p:cNvPr id="24" name="object 24" descr="המרכז לרפואת חירום בע&quot;מ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306865" y="7405637"/>
            <a:ext cx="2298616" cy="382855"/>
          </a:xfrm>
          <a:prstGeom prst="rect">
            <a:avLst/>
          </a:prstGeom>
        </p:spPr>
      </p:pic>
      <p:pic>
        <p:nvPicPr>
          <p:cNvPr id="25" name="object 25" descr="עולם הרפואה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743322" y="7999094"/>
            <a:ext cx="1888363" cy="356743"/>
          </a:xfrm>
          <a:prstGeom prst="rect">
            <a:avLst/>
          </a:prstGeom>
        </p:spPr>
      </p:pic>
      <p:pic>
        <p:nvPicPr>
          <p:cNvPr id="26" name="object 26" descr="נטלי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798789" y="8458655"/>
            <a:ext cx="829509" cy="350446"/>
          </a:xfrm>
          <a:prstGeom prst="rect">
            <a:avLst/>
          </a:prstGeom>
        </p:spPr>
      </p:pic>
      <p:pic>
        <p:nvPicPr>
          <p:cNvPr id="27" name="object 2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243446" y="8420849"/>
            <a:ext cx="388251" cy="388251"/>
          </a:xfrm>
          <a:prstGeom prst="rect">
            <a:avLst/>
          </a:prstGeom>
        </p:spPr>
      </p:pic>
      <p:pic>
        <p:nvPicPr>
          <p:cNvPr id="28" name="object 28" descr="nakarmedic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4797655" y="8413598"/>
            <a:ext cx="1340022" cy="376889"/>
          </a:xfrm>
          <a:prstGeom prst="rect">
            <a:avLst/>
          </a:prstGeom>
        </p:spPr>
      </p:pic>
      <p:pic>
        <p:nvPicPr>
          <p:cNvPr id="29" name="object 29" descr="nakarmedic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938289" y="7813898"/>
            <a:ext cx="1232123" cy="346519"/>
          </a:xfrm>
          <a:prstGeom prst="rect">
            <a:avLst/>
          </a:prstGeom>
        </p:spPr>
      </p:pic>
      <p:pic>
        <p:nvPicPr>
          <p:cNvPr id="30" name="object 30" descr="נטלי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188995" y="7386254"/>
            <a:ext cx="901096" cy="380684"/>
          </a:xfrm>
          <a:prstGeom prst="rect">
            <a:avLst/>
          </a:prstGeom>
        </p:spPr>
      </p:pic>
      <p:pic>
        <p:nvPicPr>
          <p:cNvPr id="31" name="object 31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671307" y="7377243"/>
            <a:ext cx="404395" cy="501582"/>
          </a:xfrm>
          <a:prstGeom prst="rect">
            <a:avLst/>
          </a:prstGeom>
        </p:spPr>
      </p:pic>
      <p:pic>
        <p:nvPicPr>
          <p:cNvPr id="32" name="object 32" descr="ניתאי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2194560" y="7323378"/>
            <a:ext cx="955681" cy="445568"/>
          </a:xfrm>
          <a:prstGeom prst="rect">
            <a:avLst/>
          </a:prstGeom>
        </p:spPr>
      </p:pic>
      <p:sp>
        <p:nvSpPr>
          <p:cNvPr id="34" name="object 34"/>
          <p:cNvSpPr/>
          <p:nvPr/>
        </p:nvSpPr>
        <p:spPr>
          <a:xfrm>
            <a:off x="3525520" y="7092695"/>
            <a:ext cx="0" cy="1699260"/>
          </a:xfrm>
          <a:custGeom>
            <a:avLst/>
            <a:gdLst/>
            <a:ahLst/>
            <a:cxnLst/>
            <a:rect l="l" t="t" r="r" b="b"/>
            <a:pathLst>
              <a:path h="1699259">
                <a:moveTo>
                  <a:pt x="0" y="0"/>
                </a:moveTo>
                <a:lnTo>
                  <a:pt x="0" y="1699031"/>
                </a:lnTo>
              </a:path>
            </a:pathLst>
          </a:custGeom>
          <a:ln w="57150">
            <a:solidFill>
              <a:srgbClr val="F1F1F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1CD59624-54E2-EEF7-2B00-F9D2999ED2E4}"/>
              </a:ext>
            </a:extLst>
          </p:cNvPr>
          <p:cNvSpPr txBox="1"/>
          <p:nvPr/>
        </p:nvSpPr>
        <p:spPr>
          <a:xfrm>
            <a:off x="128641" y="1579651"/>
            <a:ext cx="659255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 rtl="1"/>
            <a:r>
              <a:rPr lang="he-IL" sz="2200" kern="1200" dirty="0">
                <a:solidFill>
                  <a:srgbClr val="263238"/>
                </a:solidFill>
                <a:latin typeface="Assistant ExtraBold" pitchFamily="2" charset="-79"/>
                <a:ea typeface="+mn-ea"/>
                <a:cs typeface="Assistant ExtraBold" pitchFamily="2" charset="-79"/>
              </a:rPr>
              <a:t>הכשרות עזרה ראשונה והתנהלות בטוחה במעונות היום</a:t>
            </a:r>
            <a:endParaRPr lang="en-US" sz="2200" kern="1200" dirty="0">
              <a:solidFill>
                <a:srgbClr val="263238"/>
              </a:solidFill>
              <a:latin typeface="Assistant ExtraBold" pitchFamily="2" charset="-79"/>
              <a:ea typeface="+mn-ea"/>
              <a:cs typeface="Assistant ExtraBold" pitchFamily="2" charset="-79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F63D678-3D9F-881E-07D0-C8241B6EB266}"/>
              </a:ext>
            </a:extLst>
          </p:cNvPr>
          <p:cNvSpPr txBox="1"/>
          <p:nvPr/>
        </p:nvSpPr>
        <p:spPr>
          <a:xfrm>
            <a:off x="1139190" y="1219233"/>
            <a:ext cx="45796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 rtl="1"/>
            <a:r>
              <a:rPr lang="he-IL" sz="2000" b="1" kern="1200" dirty="0">
                <a:solidFill>
                  <a:srgbClr val="263238"/>
                </a:solidFill>
                <a:latin typeface="Assistant" pitchFamily="2" charset="-79"/>
                <a:ea typeface="+mn-ea"/>
                <a:cs typeface="Assistant" pitchFamily="2" charset="-79"/>
              </a:rPr>
              <a:t>כרטיס מידע</a:t>
            </a:r>
            <a:endParaRPr lang="en-US" sz="2000" b="1" kern="1200" dirty="0">
              <a:solidFill>
                <a:srgbClr val="263238"/>
              </a:solidFill>
              <a:latin typeface="Assistant" pitchFamily="2" charset="-79"/>
              <a:ea typeface="+mn-ea"/>
              <a:cs typeface="Assistant" pitchFamily="2" charset="-79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33B5F470-5410-EA57-E641-D7C22BDFA24B}"/>
              </a:ext>
            </a:extLst>
          </p:cNvPr>
          <p:cNvSpPr txBox="1"/>
          <p:nvPr/>
        </p:nvSpPr>
        <p:spPr>
          <a:xfrm>
            <a:off x="267651" y="2158263"/>
            <a:ext cx="63652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457200" rtl="1"/>
            <a:r>
              <a:rPr lang="he-IL" sz="1200" kern="1200" dirty="0">
                <a:solidFill>
                  <a:prstClr val="black"/>
                </a:solidFill>
                <a:latin typeface="Assistant"/>
                <a:ea typeface="+mn-ea"/>
                <a:cs typeface="Assistant"/>
              </a:rPr>
              <a:t>לצורך קבלת רישוי שנתי, על המעון לוודא בין היתר כי </a:t>
            </a:r>
            <a:r>
              <a:rPr lang="he-IL" sz="1200" b="1" kern="1200" dirty="0">
                <a:solidFill>
                  <a:prstClr val="black"/>
                </a:solidFill>
                <a:latin typeface="Assistant"/>
                <a:ea typeface="+mn-ea"/>
                <a:cs typeface="Assistant"/>
              </a:rPr>
              <a:t>כלל הצוות החינוכי במעון </a:t>
            </a:r>
            <a:r>
              <a:rPr lang="he-IL" sz="1200" kern="1200" dirty="0">
                <a:solidFill>
                  <a:prstClr val="black"/>
                </a:solidFill>
                <a:latin typeface="Assistant"/>
                <a:ea typeface="+mn-ea"/>
                <a:cs typeface="Assistant"/>
              </a:rPr>
              <a:t>עובר הכשרה בנושא עזרה ראשונה והתנהלות בטוחה למעונות היום וריענון עזרה ראשונה </a:t>
            </a:r>
            <a:r>
              <a:rPr lang="he-IL" sz="1200" b="1" kern="1200" dirty="0">
                <a:solidFill>
                  <a:prstClr val="black"/>
                </a:solidFill>
                <a:latin typeface="Assistant"/>
                <a:ea typeface="+mn-ea"/>
                <a:cs typeface="Assistant"/>
              </a:rPr>
              <a:t>אחד לשנתיים</a:t>
            </a:r>
            <a:r>
              <a:rPr lang="he-IL" sz="1200" kern="1200" dirty="0">
                <a:solidFill>
                  <a:prstClr val="black"/>
                </a:solidFill>
                <a:latin typeface="Assistant"/>
                <a:ea typeface="+mn-ea"/>
                <a:cs typeface="Assistant"/>
              </a:rPr>
              <a:t>. </a:t>
            </a:r>
            <a:endParaRPr lang="en-US" sz="1200" kern="1200" dirty="0">
              <a:solidFill>
                <a:prstClr val="black"/>
              </a:solidFill>
              <a:latin typeface="Assistant"/>
              <a:ea typeface="+mn-ea"/>
              <a:cs typeface="Assistant"/>
            </a:endParaRPr>
          </a:p>
          <a:p>
            <a:pPr algn="just" defTabSz="457200" rtl="1"/>
            <a:r>
              <a:rPr lang="he-IL" sz="1200" kern="1200" dirty="0">
                <a:solidFill>
                  <a:prstClr val="black"/>
                </a:solidFill>
                <a:latin typeface="Assistant"/>
                <a:ea typeface="+mn-ea"/>
                <a:cs typeface="Assistant"/>
              </a:rPr>
              <a:t>את ההכשרות ניתן לבצע אך ורק מתוך רשימת החברות שאושרו ע"י משרד החינוך.</a:t>
            </a:r>
            <a:endParaRPr lang="he-IL" sz="1200" kern="1200" dirty="0">
              <a:solidFill>
                <a:prstClr val="black"/>
              </a:solidFill>
              <a:latin typeface="Assistant" pitchFamily="2" charset="-79"/>
              <a:ea typeface="+mn-ea"/>
              <a:cs typeface="Assistant" pitchFamily="2" charset="-79"/>
            </a:endParaRPr>
          </a:p>
        </p:txBody>
      </p:sp>
      <p:sp>
        <p:nvSpPr>
          <p:cNvPr id="43" name="TextBox 42" descr="אילו הדרכות נדרש לבצע?">
            <a:extLst>
              <a:ext uri="{FF2B5EF4-FFF2-40B4-BE49-F238E27FC236}">
                <a16:creationId xmlns:a16="http://schemas.microsoft.com/office/drawing/2014/main" id="{ED7B0DF1-C487-B2FD-E8A1-5F240E6C6692}"/>
              </a:ext>
            </a:extLst>
          </p:cNvPr>
          <p:cNvSpPr txBox="1"/>
          <p:nvPr/>
        </p:nvSpPr>
        <p:spPr>
          <a:xfrm>
            <a:off x="1028749" y="2824338"/>
            <a:ext cx="56041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1600" dirty="0">
                <a:solidFill>
                  <a:srgbClr val="EE5A36"/>
                </a:solidFill>
                <a:latin typeface="Assistant ExtraBold" pitchFamily="2" charset="-79"/>
                <a:cs typeface="Assistant ExtraBold" pitchFamily="2" charset="-79"/>
              </a:rPr>
              <a:t>אילו הדרכות נדרש לבצע?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EC983DB1-5EBF-6FAC-221E-6E1F12BD0CEE}"/>
              </a:ext>
            </a:extLst>
          </p:cNvPr>
          <p:cNvSpPr txBox="1"/>
          <p:nvPr/>
        </p:nvSpPr>
        <p:spPr>
          <a:xfrm>
            <a:off x="5105400" y="4415231"/>
            <a:ext cx="15275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 rtl="0"/>
            <a:r>
              <a:rPr lang="he-IL" sz="1400" b="1" kern="1200" dirty="0">
                <a:solidFill>
                  <a:prstClr val="black"/>
                </a:solidFill>
                <a:latin typeface="Assistant"/>
                <a:ea typeface="+mn-ea"/>
                <a:cs typeface="Assistant"/>
              </a:rPr>
              <a:t>התנהלות בטוחה</a:t>
            </a:r>
          </a:p>
          <a:p>
            <a:pPr algn="ctr" defTabSz="457200" rtl="0"/>
            <a:r>
              <a:rPr lang="he-IL" sz="1400" kern="1200" dirty="0">
                <a:solidFill>
                  <a:prstClr val="black"/>
                </a:solidFill>
                <a:latin typeface="Assistant"/>
                <a:ea typeface="+mn-ea"/>
                <a:cs typeface="Assistant"/>
              </a:rPr>
              <a:t>(14 שעות)</a:t>
            </a:r>
            <a:endParaRPr lang="he-IL" sz="1200" kern="1200" dirty="0">
              <a:solidFill>
                <a:prstClr val="black"/>
              </a:solidFill>
              <a:latin typeface="Assistant" pitchFamily="2" charset="-79"/>
              <a:ea typeface="+mn-ea"/>
              <a:cs typeface="Assistant" pitchFamily="2" charset="-79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DA502417-F47A-468C-8989-FA1636F7725D}"/>
              </a:ext>
            </a:extLst>
          </p:cNvPr>
          <p:cNvSpPr txBox="1"/>
          <p:nvPr/>
        </p:nvSpPr>
        <p:spPr>
          <a:xfrm>
            <a:off x="3056415" y="4415231"/>
            <a:ext cx="15275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 rtl="0"/>
            <a:r>
              <a:rPr lang="he-IL" sz="1400" b="1" kern="1200" dirty="0">
                <a:solidFill>
                  <a:prstClr val="black"/>
                </a:solidFill>
                <a:latin typeface="Assistant"/>
                <a:ea typeface="+mn-ea"/>
                <a:cs typeface="Assistant"/>
              </a:rPr>
              <a:t>עזרה ראשונה</a:t>
            </a:r>
          </a:p>
          <a:p>
            <a:pPr algn="ctr" defTabSz="457200" rtl="0"/>
            <a:r>
              <a:rPr lang="he-IL" sz="1400" kern="1200" dirty="0">
                <a:solidFill>
                  <a:prstClr val="black"/>
                </a:solidFill>
                <a:latin typeface="Assistant"/>
                <a:ea typeface="+mn-ea"/>
                <a:cs typeface="Assistant"/>
              </a:rPr>
              <a:t>(22 שעות)</a:t>
            </a:r>
            <a:endParaRPr lang="he-IL" sz="1200" kern="1200" dirty="0">
              <a:solidFill>
                <a:prstClr val="black"/>
              </a:solidFill>
              <a:latin typeface="Assistant" pitchFamily="2" charset="-79"/>
              <a:ea typeface="+mn-ea"/>
              <a:cs typeface="Assistant" pitchFamily="2" charset="-79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0F2F291-746D-076C-32E6-C7D0D314A7E5}"/>
              </a:ext>
            </a:extLst>
          </p:cNvPr>
          <p:cNvSpPr txBox="1"/>
          <p:nvPr/>
        </p:nvSpPr>
        <p:spPr>
          <a:xfrm>
            <a:off x="549015" y="4415231"/>
            <a:ext cx="152754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 rtl="0"/>
            <a:r>
              <a:rPr lang="he-IL" sz="1400" b="1" kern="1200" dirty="0">
                <a:solidFill>
                  <a:prstClr val="black"/>
                </a:solidFill>
                <a:latin typeface="Assistant"/>
                <a:ea typeface="+mn-ea"/>
                <a:cs typeface="Assistant"/>
              </a:rPr>
              <a:t>ריענון אחת לשנתיים</a:t>
            </a:r>
          </a:p>
          <a:p>
            <a:pPr algn="ctr" defTabSz="457200" rtl="0"/>
            <a:r>
              <a:rPr lang="he-IL" sz="1400" kern="1200" dirty="0">
                <a:solidFill>
                  <a:prstClr val="black"/>
                </a:solidFill>
                <a:latin typeface="Assistant"/>
                <a:ea typeface="+mn-ea"/>
                <a:cs typeface="Assistant"/>
              </a:rPr>
              <a:t>(22 שעות)</a:t>
            </a:r>
            <a:endParaRPr lang="he-IL" sz="1200" kern="1200" dirty="0">
              <a:solidFill>
                <a:prstClr val="black"/>
              </a:solidFill>
              <a:latin typeface="Assistant" pitchFamily="2" charset="-79"/>
              <a:ea typeface="+mn-ea"/>
              <a:cs typeface="Assistant" pitchFamily="2" charset="-79"/>
            </a:endParaRPr>
          </a:p>
        </p:txBody>
      </p:sp>
      <p:sp>
        <p:nvSpPr>
          <p:cNvPr id="47" name="TextBox 46" descr="כמה משתתפים ניתן לרשום להדרכה?">
            <a:extLst>
              <a:ext uri="{FF2B5EF4-FFF2-40B4-BE49-F238E27FC236}">
                <a16:creationId xmlns:a16="http://schemas.microsoft.com/office/drawing/2014/main" id="{52B0B1C9-B920-0532-A809-DD16AF715650}"/>
              </a:ext>
            </a:extLst>
          </p:cNvPr>
          <p:cNvSpPr txBox="1"/>
          <p:nvPr/>
        </p:nvSpPr>
        <p:spPr>
          <a:xfrm>
            <a:off x="1028749" y="5272008"/>
            <a:ext cx="56041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1600" dirty="0">
                <a:solidFill>
                  <a:srgbClr val="EE5A36"/>
                </a:solidFill>
                <a:latin typeface="Assistant ExtraBold" pitchFamily="2" charset="-79"/>
                <a:cs typeface="Assistant ExtraBold" pitchFamily="2" charset="-79"/>
              </a:rPr>
              <a:t>כמה משתתפים ניתן לרשום להדרכה?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CEAA9365-65E8-F562-2A67-DBAAB5E06042}"/>
              </a:ext>
            </a:extLst>
          </p:cNvPr>
          <p:cNvSpPr txBox="1"/>
          <p:nvPr/>
        </p:nvSpPr>
        <p:spPr>
          <a:xfrm>
            <a:off x="3561227" y="5681410"/>
            <a:ext cx="30704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457200" rtl="1"/>
            <a:r>
              <a:rPr lang="he-IL" sz="1200" kern="1200" dirty="0">
                <a:solidFill>
                  <a:prstClr val="black"/>
                </a:solidFill>
                <a:latin typeface="Assistant"/>
                <a:ea typeface="+mn-ea"/>
                <a:cs typeface="Assistant"/>
              </a:rPr>
              <a:t>מספר המשתתפים המינימלי בהדרכה הוא </a:t>
            </a:r>
            <a:r>
              <a:rPr lang="he-IL" sz="1200" b="1" kern="1200" dirty="0">
                <a:solidFill>
                  <a:prstClr val="black"/>
                </a:solidFill>
                <a:latin typeface="Assistant"/>
                <a:ea typeface="+mn-ea"/>
                <a:cs typeface="Assistant"/>
              </a:rPr>
              <a:t>8</a:t>
            </a:r>
          </a:p>
          <a:p>
            <a:pPr algn="just" defTabSz="457200" rtl="1"/>
            <a:endParaRPr lang="he-IL" sz="1200" b="1" kern="1200" dirty="0">
              <a:solidFill>
                <a:prstClr val="black"/>
              </a:solidFill>
              <a:latin typeface="Assistant" pitchFamily="2" charset="-79"/>
              <a:ea typeface="+mn-ea"/>
              <a:cs typeface="Assistant" pitchFamily="2" charset="-79"/>
            </a:endParaRPr>
          </a:p>
          <a:p>
            <a:pPr algn="just" defTabSz="457200" rtl="1"/>
            <a:r>
              <a:rPr lang="he-IL" sz="1200" kern="1200" dirty="0">
                <a:solidFill>
                  <a:prstClr val="black"/>
                </a:solidFill>
                <a:latin typeface="Assistant" pitchFamily="2" charset="-79"/>
                <a:ea typeface="+mn-ea"/>
                <a:cs typeface="Assistant" pitchFamily="2" charset="-79"/>
              </a:rPr>
              <a:t>מספר המשתתפים המקסימלי הוא </a:t>
            </a:r>
            <a:r>
              <a:rPr lang="he-IL" sz="1200" b="1" kern="1200" dirty="0">
                <a:solidFill>
                  <a:prstClr val="black"/>
                </a:solidFill>
                <a:latin typeface="Assistant" pitchFamily="2" charset="-79"/>
                <a:ea typeface="+mn-ea"/>
                <a:cs typeface="Assistant" pitchFamily="2" charset="-79"/>
              </a:rPr>
              <a:t>30</a:t>
            </a:r>
            <a:endParaRPr lang="he-IL" sz="1200" kern="1200" dirty="0">
              <a:solidFill>
                <a:prstClr val="black"/>
              </a:solidFill>
              <a:latin typeface="Assistant"/>
              <a:ea typeface="+mn-ea"/>
              <a:cs typeface="Assistant"/>
            </a:endParaRPr>
          </a:p>
        </p:txBody>
      </p:sp>
      <p:sp>
        <p:nvSpPr>
          <p:cNvPr id="49" name="TextBox 48" descr="אילו חברות נותנות שירות?">
            <a:extLst>
              <a:ext uri="{FF2B5EF4-FFF2-40B4-BE49-F238E27FC236}">
                <a16:creationId xmlns:a16="http://schemas.microsoft.com/office/drawing/2014/main" id="{F985A397-1AF1-8021-4367-460CBE5BA291}"/>
              </a:ext>
            </a:extLst>
          </p:cNvPr>
          <p:cNvSpPr txBox="1"/>
          <p:nvPr/>
        </p:nvSpPr>
        <p:spPr>
          <a:xfrm>
            <a:off x="1028749" y="6462092"/>
            <a:ext cx="56041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1600" dirty="0">
                <a:solidFill>
                  <a:srgbClr val="EE5A36"/>
                </a:solidFill>
                <a:latin typeface="Assistant ExtraBold" pitchFamily="2" charset="-79"/>
                <a:cs typeface="Assistant ExtraBold" pitchFamily="2" charset="-79"/>
              </a:rPr>
              <a:t>אילו חברות נותנות שירות?</a:t>
            </a:r>
          </a:p>
        </p:txBody>
      </p:sp>
      <p:sp>
        <p:nvSpPr>
          <p:cNvPr id="50" name="TextBox 49" descr="הכשרות במימון משרד החינוך">
            <a:extLst>
              <a:ext uri="{FF2B5EF4-FFF2-40B4-BE49-F238E27FC236}">
                <a16:creationId xmlns:a16="http://schemas.microsoft.com/office/drawing/2014/main" id="{1C8FD529-58FF-50F7-7A47-652CBCAF0D52}"/>
              </a:ext>
            </a:extLst>
          </p:cNvPr>
          <p:cNvSpPr txBox="1"/>
          <p:nvPr/>
        </p:nvSpPr>
        <p:spPr>
          <a:xfrm>
            <a:off x="3900800" y="6878992"/>
            <a:ext cx="27321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1600" b="1" dirty="0">
                <a:solidFill>
                  <a:srgbClr val="182B4C"/>
                </a:solidFill>
                <a:latin typeface="Assistant ExtraBold" pitchFamily="2" charset="-79"/>
                <a:cs typeface="+mn-cs"/>
              </a:rPr>
              <a:t>הכשרות במימון משרד החינוך</a:t>
            </a:r>
          </a:p>
        </p:txBody>
      </p:sp>
      <p:sp>
        <p:nvSpPr>
          <p:cNvPr id="51" name="TextBox 50" descr="הכשרות במימון עצמאי של המעון">
            <a:extLst>
              <a:ext uri="{FF2B5EF4-FFF2-40B4-BE49-F238E27FC236}">
                <a16:creationId xmlns:a16="http://schemas.microsoft.com/office/drawing/2014/main" id="{8AF692E5-6A07-DCC2-B32C-5BD98FB58C19}"/>
              </a:ext>
            </a:extLst>
          </p:cNvPr>
          <p:cNvSpPr txBox="1"/>
          <p:nvPr/>
        </p:nvSpPr>
        <p:spPr>
          <a:xfrm>
            <a:off x="558014" y="6878992"/>
            <a:ext cx="29675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1600" b="1" dirty="0">
                <a:solidFill>
                  <a:srgbClr val="182B4C"/>
                </a:solidFill>
                <a:latin typeface="Assistant ExtraBold" pitchFamily="2" charset="-79"/>
                <a:cs typeface="+mn-cs"/>
              </a:rPr>
              <a:t>הכשרות במימון עצמאי של המעון</a:t>
            </a:r>
          </a:p>
        </p:txBody>
      </p:sp>
      <p:pic>
        <p:nvPicPr>
          <p:cNvPr id="53" name="Graphic 52">
            <a:extLst>
              <a:ext uri="{FF2B5EF4-FFF2-40B4-BE49-F238E27FC236}">
                <a16:creationId xmlns:a16="http://schemas.microsoft.com/office/drawing/2014/main" id="{AF7846E6-9762-41B0-8844-1ECF2790D4C6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964885" y="3556301"/>
            <a:ext cx="695801" cy="806006"/>
          </a:xfrm>
          <a:prstGeom prst="rect">
            <a:avLst/>
          </a:prstGeom>
        </p:spPr>
      </p:pic>
      <p:pic>
        <p:nvPicPr>
          <p:cNvPr id="55" name="Graphic 54">
            <a:extLst>
              <a:ext uri="{FF2B5EF4-FFF2-40B4-BE49-F238E27FC236}">
                <a16:creationId xmlns:a16="http://schemas.microsoft.com/office/drawing/2014/main" id="{53EF04B6-8EDD-3BEA-89D9-F4C9AA172E0B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5555911" y="3510286"/>
            <a:ext cx="626517" cy="781059"/>
          </a:xfrm>
          <a:prstGeom prst="rect">
            <a:avLst/>
          </a:prstGeom>
        </p:spPr>
      </p:pic>
      <p:pic>
        <p:nvPicPr>
          <p:cNvPr id="57" name="Graphic 56">
            <a:extLst>
              <a:ext uri="{FF2B5EF4-FFF2-40B4-BE49-F238E27FC236}">
                <a16:creationId xmlns:a16="http://schemas.microsoft.com/office/drawing/2014/main" id="{C64ECF59-7036-2EC7-425F-77A3E7EBF097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3375555" y="3523245"/>
            <a:ext cx="889259" cy="768100"/>
          </a:xfrm>
          <a:prstGeom prst="rect">
            <a:avLst/>
          </a:prstGeom>
        </p:spPr>
      </p:pic>
      <p:grpSp>
        <p:nvGrpSpPr>
          <p:cNvPr id="58" name="Group 57">
            <a:extLst>
              <a:ext uri="{FF2B5EF4-FFF2-40B4-BE49-F238E27FC236}">
                <a16:creationId xmlns:a16="http://schemas.microsoft.com/office/drawing/2014/main" id="{57414479-5253-D1C7-B482-CFFBA054CEEA}"/>
              </a:ext>
            </a:extLst>
          </p:cNvPr>
          <p:cNvGrpSpPr/>
          <p:nvPr/>
        </p:nvGrpSpPr>
        <p:grpSpPr>
          <a:xfrm>
            <a:off x="76200" y="389142"/>
            <a:ext cx="1190698" cy="705175"/>
            <a:chOff x="76200" y="389142"/>
            <a:chExt cx="1190698" cy="705175"/>
          </a:xfrm>
        </p:grpSpPr>
        <p:pic>
          <p:nvPicPr>
            <p:cNvPr id="59" name="תמונה 2" descr="תמונה שמכילה גרפיקה, עיצוב גרפי, טקסט, צילום מסך&#10;&#10;התיאור נוצר באופן אוטומטי">
              <a:extLst>
                <a:ext uri="{FF2B5EF4-FFF2-40B4-BE49-F238E27FC236}">
                  <a16:creationId xmlns:a16="http://schemas.microsoft.com/office/drawing/2014/main" id="{9B38A124-1050-40BA-C330-E4712A05BC76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6200" y="389142"/>
              <a:ext cx="1190698" cy="464362"/>
            </a:xfrm>
            <a:prstGeom prst="rect">
              <a:avLst/>
            </a:prstGeom>
          </p:spPr>
        </p:pic>
        <p:pic>
          <p:nvPicPr>
            <p:cNvPr id="60" name="תמונה 8">
              <a:extLst>
                <a:ext uri="{FF2B5EF4-FFF2-40B4-BE49-F238E27FC236}">
                  <a16:creationId xmlns:a16="http://schemas.microsoft.com/office/drawing/2014/main" id="{017295A0-1AE3-289D-4CC3-54E34F3A4AA5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6200" y="853505"/>
              <a:ext cx="1190698" cy="240812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object 3"/>
          <p:cNvGrpSpPr/>
          <p:nvPr/>
        </p:nvGrpSpPr>
        <p:grpSpPr>
          <a:xfrm>
            <a:off x="0" y="8868041"/>
            <a:ext cx="6858000" cy="1036955"/>
            <a:chOff x="0" y="8868041"/>
            <a:chExt cx="6858000" cy="1036955"/>
          </a:xfrm>
        </p:grpSpPr>
        <p:sp>
          <p:nvSpPr>
            <p:cNvPr id="4" name="object 4"/>
            <p:cNvSpPr/>
            <p:nvPr/>
          </p:nvSpPr>
          <p:spPr>
            <a:xfrm>
              <a:off x="0" y="8868041"/>
              <a:ext cx="1734185" cy="1036955"/>
            </a:xfrm>
            <a:custGeom>
              <a:avLst/>
              <a:gdLst/>
              <a:ahLst/>
              <a:cxnLst/>
              <a:rect l="l" t="t" r="r" b="b"/>
              <a:pathLst>
                <a:path w="1734185" h="1036954">
                  <a:moveTo>
                    <a:pt x="969060" y="0"/>
                  </a:moveTo>
                  <a:lnTo>
                    <a:pt x="0" y="0"/>
                  </a:lnTo>
                  <a:lnTo>
                    <a:pt x="0" y="221881"/>
                  </a:lnTo>
                  <a:lnTo>
                    <a:pt x="807720" y="221881"/>
                  </a:lnTo>
                  <a:lnTo>
                    <a:pt x="832061" y="224868"/>
                  </a:lnTo>
                  <a:lnTo>
                    <a:pt x="854641" y="233489"/>
                  </a:lnTo>
                  <a:lnTo>
                    <a:pt x="874519" y="247234"/>
                  </a:lnTo>
                  <a:lnTo>
                    <a:pt x="890752" y="265595"/>
                  </a:lnTo>
                  <a:lnTo>
                    <a:pt x="1420241" y="1036688"/>
                  </a:lnTo>
                  <a:lnTo>
                    <a:pt x="1734058" y="1036688"/>
                  </a:lnTo>
                  <a:lnTo>
                    <a:pt x="1052106" y="43700"/>
                  </a:lnTo>
                  <a:lnTo>
                    <a:pt x="1035872" y="25342"/>
                  </a:lnTo>
                  <a:lnTo>
                    <a:pt x="1015993" y="11601"/>
                  </a:lnTo>
                  <a:lnTo>
                    <a:pt x="993409" y="2984"/>
                  </a:lnTo>
                  <a:lnTo>
                    <a:pt x="969060" y="0"/>
                  </a:lnTo>
                  <a:close/>
                </a:path>
              </a:pathLst>
            </a:custGeom>
            <a:solidFill>
              <a:srgbClr val="ED5A3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9160167"/>
              <a:ext cx="6858000" cy="744855"/>
            </a:xfrm>
            <a:custGeom>
              <a:avLst/>
              <a:gdLst/>
              <a:ahLst/>
              <a:cxnLst/>
              <a:rect l="l" t="t" r="r" b="b"/>
              <a:pathLst>
                <a:path w="6858000" h="744854">
                  <a:moveTo>
                    <a:pt x="1315085" y="744562"/>
                  </a:moveTo>
                  <a:lnTo>
                    <a:pt x="831011" y="39674"/>
                  </a:lnTo>
                  <a:lnTo>
                    <a:pt x="798245" y="10541"/>
                  </a:lnTo>
                  <a:lnTo>
                    <a:pt x="755700" y="0"/>
                  </a:lnTo>
                  <a:lnTo>
                    <a:pt x="0" y="0"/>
                  </a:lnTo>
                  <a:lnTo>
                    <a:pt x="0" y="744562"/>
                  </a:lnTo>
                  <a:lnTo>
                    <a:pt x="1315085" y="744562"/>
                  </a:lnTo>
                  <a:close/>
                </a:path>
                <a:path w="6858000" h="744854">
                  <a:moveTo>
                    <a:pt x="6858000" y="456361"/>
                  </a:moveTo>
                  <a:lnTo>
                    <a:pt x="1667256" y="456361"/>
                  </a:lnTo>
                  <a:lnTo>
                    <a:pt x="1697609" y="494525"/>
                  </a:lnTo>
                  <a:lnTo>
                    <a:pt x="6858000" y="494525"/>
                  </a:lnTo>
                  <a:lnTo>
                    <a:pt x="6858000" y="456361"/>
                  </a:lnTo>
                  <a:close/>
                </a:path>
              </a:pathLst>
            </a:custGeom>
            <a:solidFill>
              <a:srgbClr val="121C2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393011" y="9168472"/>
              <a:ext cx="5465445" cy="407034"/>
            </a:xfrm>
            <a:custGeom>
              <a:avLst/>
              <a:gdLst/>
              <a:ahLst/>
              <a:cxnLst/>
              <a:rect l="l" t="t" r="r" b="b"/>
              <a:pathLst>
                <a:path w="5465445" h="407034">
                  <a:moveTo>
                    <a:pt x="5464988" y="0"/>
                  </a:moveTo>
                  <a:lnTo>
                    <a:pt x="26467" y="0"/>
                  </a:lnTo>
                  <a:lnTo>
                    <a:pt x="12374" y="3984"/>
                  </a:lnTo>
                  <a:lnTo>
                    <a:pt x="3067" y="14066"/>
                  </a:lnTo>
                  <a:lnTo>
                    <a:pt x="0" y="27437"/>
                  </a:lnTo>
                  <a:lnTo>
                    <a:pt x="4623" y="41287"/>
                  </a:lnTo>
                  <a:lnTo>
                    <a:pt x="234874" y="376542"/>
                  </a:lnTo>
                  <a:lnTo>
                    <a:pt x="275326" y="404706"/>
                  </a:lnTo>
                  <a:lnTo>
                    <a:pt x="292151" y="406768"/>
                  </a:lnTo>
                  <a:lnTo>
                    <a:pt x="5464988" y="406768"/>
                  </a:lnTo>
                  <a:lnTo>
                    <a:pt x="5464988" y="0"/>
                  </a:lnTo>
                  <a:close/>
                </a:path>
              </a:pathLst>
            </a:custGeom>
            <a:solidFill>
              <a:srgbClr val="F0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0" name="TextBox 49" descr="סוגי ההכשרות הנדרשות ואופן ביצוען:">
            <a:extLst>
              <a:ext uri="{FF2B5EF4-FFF2-40B4-BE49-F238E27FC236}">
                <a16:creationId xmlns:a16="http://schemas.microsoft.com/office/drawing/2014/main" id="{581B5359-A2FC-9013-3906-3DEFB7ABFFF6}"/>
              </a:ext>
            </a:extLst>
          </p:cNvPr>
          <p:cNvSpPr txBox="1"/>
          <p:nvPr/>
        </p:nvSpPr>
        <p:spPr>
          <a:xfrm>
            <a:off x="1028749" y="1214806"/>
            <a:ext cx="56041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200" rtl="1"/>
            <a:r>
              <a:rPr lang="he-IL" sz="1600" kern="1200" dirty="0">
                <a:solidFill>
                  <a:srgbClr val="EE5A36"/>
                </a:solidFill>
                <a:latin typeface="Assistant ExtraBold" pitchFamily="2" charset="-79"/>
                <a:ea typeface="+mn-ea"/>
                <a:cs typeface="Assistant ExtraBold" pitchFamily="2" charset="-79"/>
              </a:rPr>
              <a:t>סוגי ההכשרות הנדרשות ואופן ביצוען:</a:t>
            </a:r>
          </a:p>
        </p:txBody>
      </p:sp>
      <p:graphicFrame>
        <p:nvGraphicFramePr>
          <p:cNvPr id="51" name="Table 50">
            <a:extLst>
              <a:ext uri="{FF2B5EF4-FFF2-40B4-BE49-F238E27FC236}">
                <a16:creationId xmlns:a16="http://schemas.microsoft.com/office/drawing/2014/main" id="{6726B40A-8CE6-5D9B-4392-AB4D02814A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4066147"/>
              </p:ext>
            </p:extLst>
          </p:nvPr>
        </p:nvGraphicFramePr>
        <p:xfrm>
          <a:off x="267651" y="1616120"/>
          <a:ext cx="6365289" cy="5457024"/>
        </p:xfrm>
        <a:graphic>
          <a:graphicData uri="http://schemas.openxmlformats.org/drawingml/2006/table">
            <a:tbl>
              <a:tblPr firstRow="1" bandRow="1"/>
              <a:tblGrid>
                <a:gridCol w="1063438">
                  <a:extLst>
                    <a:ext uri="{9D8B030D-6E8A-4147-A177-3AD203B41FA5}">
                      <a16:colId xmlns:a16="http://schemas.microsoft.com/office/drawing/2014/main" val="3519980790"/>
                    </a:ext>
                  </a:extLst>
                </a:gridCol>
                <a:gridCol w="3042883">
                  <a:extLst>
                    <a:ext uri="{9D8B030D-6E8A-4147-A177-3AD203B41FA5}">
                      <a16:colId xmlns:a16="http://schemas.microsoft.com/office/drawing/2014/main" val="2276528728"/>
                    </a:ext>
                  </a:extLst>
                </a:gridCol>
                <a:gridCol w="1144191">
                  <a:extLst>
                    <a:ext uri="{9D8B030D-6E8A-4147-A177-3AD203B41FA5}">
                      <a16:colId xmlns:a16="http://schemas.microsoft.com/office/drawing/2014/main" val="2176053326"/>
                    </a:ext>
                  </a:extLst>
                </a:gridCol>
                <a:gridCol w="1114777">
                  <a:extLst>
                    <a:ext uri="{9D8B030D-6E8A-4147-A177-3AD203B41FA5}">
                      <a16:colId xmlns:a16="http://schemas.microsoft.com/office/drawing/2014/main" val="1012406113"/>
                    </a:ext>
                  </a:extLst>
                </a:gridCol>
              </a:tblGrid>
              <a:tr h="447813">
                <a:tc>
                  <a:txBody>
                    <a:bodyPr/>
                    <a:lstStyle>
                      <a:lvl1pPr marL="0">
                        <a:defRPr b="1">
                          <a:solidFill>
                            <a:schemeClr val="bg1"/>
                          </a:solidFill>
                          <a:latin typeface="Assistant"/>
                          <a:cs typeface="Assistant"/>
                        </a:defRPr>
                      </a:lvl1pPr>
                      <a:lvl2pPr marL="457200">
                        <a:defRPr b="1">
                          <a:solidFill>
                            <a:schemeClr val="bg1"/>
                          </a:solidFill>
                          <a:latin typeface="Assistant"/>
                          <a:cs typeface="Assistant"/>
                        </a:defRPr>
                      </a:lvl2pPr>
                      <a:lvl3pPr marL="914400">
                        <a:defRPr b="1">
                          <a:solidFill>
                            <a:schemeClr val="bg1"/>
                          </a:solidFill>
                          <a:latin typeface="Assistant"/>
                          <a:cs typeface="Assistant"/>
                        </a:defRPr>
                      </a:lvl3pPr>
                      <a:lvl4pPr marL="1371600">
                        <a:defRPr b="1">
                          <a:solidFill>
                            <a:schemeClr val="bg1"/>
                          </a:solidFill>
                          <a:latin typeface="Assistant"/>
                          <a:cs typeface="Assistant"/>
                        </a:defRPr>
                      </a:lvl4pPr>
                      <a:lvl5pPr marL="1828800">
                        <a:defRPr b="1">
                          <a:solidFill>
                            <a:schemeClr val="bg1"/>
                          </a:solidFill>
                          <a:latin typeface="Assistant"/>
                          <a:cs typeface="Assistant"/>
                        </a:defRPr>
                      </a:lvl5pPr>
                      <a:lvl6pPr marL="2286000">
                        <a:defRPr b="1">
                          <a:solidFill>
                            <a:schemeClr val="bg1"/>
                          </a:solidFill>
                          <a:latin typeface="Assistant"/>
                          <a:cs typeface="Assistant"/>
                        </a:defRPr>
                      </a:lvl6pPr>
                      <a:lvl7pPr marL="2743200">
                        <a:defRPr b="1">
                          <a:solidFill>
                            <a:schemeClr val="bg1"/>
                          </a:solidFill>
                          <a:latin typeface="Assistant"/>
                          <a:cs typeface="Assistant"/>
                        </a:defRPr>
                      </a:lvl7pPr>
                      <a:lvl8pPr marL="3200400">
                        <a:defRPr b="1">
                          <a:solidFill>
                            <a:schemeClr val="bg1"/>
                          </a:solidFill>
                          <a:latin typeface="Assistant"/>
                          <a:cs typeface="Assistant"/>
                        </a:defRPr>
                      </a:lvl8pPr>
                      <a:lvl9pPr marL="3657600">
                        <a:defRPr b="1">
                          <a:solidFill>
                            <a:schemeClr val="bg1"/>
                          </a:solidFill>
                          <a:latin typeface="Assistant"/>
                          <a:cs typeface="Assistant"/>
                        </a:defRPr>
                      </a:lvl9pPr>
                    </a:lstStyle>
                    <a:p>
                      <a:pPr algn="r" rtl="1"/>
                      <a:r>
                        <a:rPr lang="he-IL" sz="1200" dirty="0"/>
                        <a:t>מס' משתתפים</a:t>
                      </a:r>
                      <a:endParaRPr lang="en-US" sz="1200" dirty="0"/>
                    </a:p>
                  </a:txBody>
                  <a:tcPr>
                    <a:lnL w="6350" cap="flat" cmpd="sng" algn="ctr">
                      <a:solidFill>
                        <a:srgbClr val="263238"/>
                      </a:solidFill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solidFill>
                        <a:srgbClr val="263238"/>
                      </a:solidFill>
                      <a:prstDash val="solid"/>
                      <a:miter lim="800000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63238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 b="1">
                          <a:solidFill>
                            <a:schemeClr val="bg1"/>
                          </a:solidFill>
                          <a:latin typeface="Assistant"/>
                          <a:cs typeface="Assistant"/>
                        </a:defRPr>
                      </a:lvl1pPr>
                      <a:lvl2pPr marL="457200">
                        <a:defRPr b="1">
                          <a:solidFill>
                            <a:schemeClr val="bg1"/>
                          </a:solidFill>
                          <a:latin typeface="Assistant"/>
                          <a:cs typeface="Assistant"/>
                        </a:defRPr>
                      </a:lvl2pPr>
                      <a:lvl3pPr marL="914400">
                        <a:defRPr b="1">
                          <a:solidFill>
                            <a:schemeClr val="bg1"/>
                          </a:solidFill>
                          <a:latin typeface="Assistant"/>
                          <a:cs typeface="Assistant"/>
                        </a:defRPr>
                      </a:lvl3pPr>
                      <a:lvl4pPr marL="1371600">
                        <a:defRPr b="1">
                          <a:solidFill>
                            <a:schemeClr val="bg1"/>
                          </a:solidFill>
                          <a:latin typeface="Assistant"/>
                          <a:cs typeface="Assistant"/>
                        </a:defRPr>
                      </a:lvl4pPr>
                      <a:lvl5pPr marL="1828800">
                        <a:defRPr b="1">
                          <a:solidFill>
                            <a:schemeClr val="bg1"/>
                          </a:solidFill>
                          <a:latin typeface="Assistant"/>
                          <a:cs typeface="Assistant"/>
                        </a:defRPr>
                      </a:lvl5pPr>
                      <a:lvl6pPr marL="2286000">
                        <a:defRPr b="1">
                          <a:solidFill>
                            <a:schemeClr val="bg1"/>
                          </a:solidFill>
                          <a:latin typeface="Assistant"/>
                          <a:cs typeface="Assistant"/>
                        </a:defRPr>
                      </a:lvl6pPr>
                      <a:lvl7pPr marL="2743200">
                        <a:defRPr b="1">
                          <a:solidFill>
                            <a:schemeClr val="bg1"/>
                          </a:solidFill>
                          <a:latin typeface="Assistant"/>
                          <a:cs typeface="Assistant"/>
                        </a:defRPr>
                      </a:lvl7pPr>
                      <a:lvl8pPr marL="3200400">
                        <a:defRPr b="1">
                          <a:solidFill>
                            <a:schemeClr val="bg1"/>
                          </a:solidFill>
                          <a:latin typeface="Assistant"/>
                          <a:cs typeface="Assistant"/>
                        </a:defRPr>
                      </a:lvl8pPr>
                      <a:lvl9pPr marL="3657600">
                        <a:defRPr b="1">
                          <a:solidFill>
                            <a:schemeClr val="bg1"/>
                          </a:solidFill>
                          <a:latin typeface="Assistant"/>
                          <a:cs typeface="Assistant"/>
                        </a:defRPr>
                      </a:lvl9pPr>
                    </a:lstStyle>
                    <a:p>
                      <a:pPr algn="r" rtl="1"/>
                      <a:r>
                        <a:rPr lang="he-IL" sz="1200" dirty="0"/>
                        <a:t>אופן ביצוע ההכשרה</a:t>
                      </a:r>
                      <a:endParaRPr lang="en-US" sz="12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263238"/>
                      </a:solidFill>
                      <a:prstDash val="solid"/>
                      <a:miter lim="800000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63238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 b="1">
                          <a:solidFill>
                            <a:schemeClr val="bg1"/>
                          </a:solidFill>
                          <a:latin typeface="Assistant"/>
                          <a:cs typeface="Assistant"/>
                        </a:defRPr>
                      </a:lvl1pPr>
                      <a:lvl2pPr marL="457200">
                        <a:defRPr b="1">
                          <a:solidFill>
                            <a:schemeClr val="bg1"/>
                          </a:solidFill>
                          <a:latin typeface="Assistant"/>
                          <a:cs typeface="Assistant"/>
                        </a:defRPr>
                      </a:lvl2pPr>
                      <a:lvl3pPr marL="914400">
                        <a:defRPr b="1">
                          <a:solidFill>
                            <a:schemeClr val="bg1"/>
                          </a:solidFill>
                          <a:latin typeface="Assistant"/>
                          <a:cs typeface="Assistant"/>
                        </a:defRPr>
                      </a:lvl3pPr>
                      <a:lvl4pPr marL="1371600">
                        <a:defRPr b="1">
                          <a:solidFill>
                            <a:schemeClr val="bg1"/>
                          </a:solidFill>
                          <a:latin typeface="Assistant"/>
                          <a:cs typeface="Assistant"/>
                        </a:defRPr>
                      </a:lvl4pPr>
                      <a:lvl5pPr marL="1828800">
                        <a:defRPr b="1">
                          <a:solidFill>
                            <a:schemeClr val="bg1"/>
                          </a:solidFill>
                          <a:latin typeface="Assistant"/>
                          <a:cs typeface="Assistant"/>
                        </a:defRPr>
                      </a:lvl5pPr>
                      <a:lvl6pPr marL="2286000">
                        <a:defRPr b="1">
                          <a:solidFill>
                            <a:schemeClr val="bg1"/>
                          </a:solidFill>
                          <a:latin typeface="Assistant"/>
                          <a:cs typeface="Assistant"/>
                        </a:defRPr>
                      </a:lvl6pPr>
                      <a:lvl7pPr marL="2743200">
                        <a:defRPr b="1">
                          <a:solidFill>
                            <a:schemeClr val="bg1"/>
                          </a:solidFill>
                          <a:latin typeface="Assistant"/>
                          <a:cs typeface="Assistant"/>
                        </a:defRPr>
                      </a:lvl7pPr>
                      <a:lvl8pPr marL="3200400">
                        <a:defRPr b="1">
                          <a:solidFill>
                            <a:schemeClr val="bg1"/>
                          </a:solidFill>
                          <a:latin typeface="Assistant"/>
                          <a:cs typeface="Assistant"/>
                        </a:defRPr>
                      </a:lvl8pPr>
                      <a:lvl9pPr marL="3657600">
                        <a:defRPr b="1">
                          <a:solidFill>
                            <a:schemeClr val="bg1"/>
                          </a:solidFill>
                          <a:latin typeface="Assistant"/>
                          <a:cs typeface="Assistant"/>
                        </a:defRPr>
                      </a:lvl9pPr>
                    </a:lstStyle>
                    <a:p>
                      <a:pPr algn="r" rtl="1"/>
                      <a:r>
                        <a:rPr lang="he-IL" sz="1200" dirty="0"/>
                        <a:t>מקום ביצוע ההכשרה</a:t>
                      </a:r>
                      <a:endParaRPr lang="en-US" sz="12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263238"/>
                      </a:solidFill>
                      <a:prstDash val="solid"/>
                      <a:miter lim="800000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63238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 b="1">
                          <a:solidFill>
                            <a:schemeClr val="bg1"/>
                          </a:solidFill>
                          <a:latin typeface="Assistant"/>
                          <a:cs typeface="Assistant"/>
                        </a:defRPr>
                      </a:lvl1pPr>
                      <a:lvl2pPr marL="457200">
                        <a:defRPr b="1">
                          <a:solidFill>
                            <a:schemeClr val="bg1"/>
                          </a:solidFill>
                          <a:latin typeface="Assistant"/>
                          <a:cs typeface="Assistant"/>
                        </a:defRPr>
                      </a:lvl2pPr>
                      <a:lvl3pPr marL="914400">
                        <a:defRPr b="1">
                          <a:solidFill>
                            <a:schemeClr val="bg1"/>
                          </a:solidFill>
                          <a:latin typeface="Assistant"/>
                          <a:cs typeface="Assistant"/>
                        </a:defRPr>
                      </a:lvl3pPr>
                      <a:lvl4pPr marL="1371600">
                        <a:defRPr b="1">
                          <a:solidFill>
                            <a:schemeClr val="bg1"/>
                          </a:solidFill>
                          <a:latin typeface="Assistant"/>
                          <a:cs typeface="Assistant"/>
                        </a:defRPr>
                      </a:lvl4pPr>
                      <a:lvl5pPr marL="1828800">
                        <a:defRPr b="1">
                          <a:solidFill>
                            <a:schemeClr val="bg1"/>
                          </a:solidFill>
                          <a:latin typeface="Assistant"/>
                          <a:cs typeface="Assistant"/>
                        </a:defRPr>
                      </a:lvl5pPr>
                      <a:lvl6pPr marL="2286000">
                        <a:defRPr b="1">
                          <a:solidFill>
                            <a:schemeClr val="bg1"/>
                          </a:solidFill>
                          <a:latin typeface="Assistant"/>
                          <a:cs typeface="Assistant"/>
                        </a:defRPr>
                      </a:lvl6pPr>
                      <a:lvl7pPr marL="2743200">
                        <a:defRPr b="1">
                          <a:solidFill>
                            <a:schemeClr val="bg1"/>
                          </a:solidFill>
                          <a:latin typeface="Assistant"/>
                          <a:cs typeface="Assistant"/>
                        </a:defRPr>
                      </a:lvl7pPr>
                      <a:lvl8pPr marL="3200400">
                        <a:defRPr b="1">
                          <a:solidFill>
                            <a:schemeClr val="bg1"/>
                          </a:solidFill>
                          <a:latin typeface="Assistant"/>
                          <a:cs typeface="Assistant"/>
                        </a:defRPr>
                      </a:lvl8pPr>
                      <a:lvl9pPr marL="3657600">
                        <a:defRPr b="1">
                          <a:solidFill>
                            <a:schemeClr val="bg1"/>
                          </a:solidFill>
                          <a:latin typeface="Assistant"/>
                          <a:cs typeface="Assistant"/>
                        </a:defRPr>
                      </a:lvl9pPr>
                    </a:lstStyle>
                    <a:p>
                      <a:pPr algn="r" rtl="1"/>
                      <a:r>
                        <a:rPr lang="he-IL" sz="1200" dirty="0"/>
                        <a:t>סוג ההכשרה</a:t>
                      </a:r>
                      <a:endParaRPr lang="en-US" sz="1200" dirty="0"/>
                    </a:p>
                  </a:txBody>
                  <a:tcPr>
                    <a:lnL>
                      <a:noFill/>
                    </a:lnL>
                    <a:lnR w="6350" cap="flat" cmpd="sng" algn="ctr">
                      <a:solidFill>
                        <a:srgbClr val="263238"/>
                      </a:solidFill>
                      <a:prstDash val="solid"/>
                      <a:miter lim="800000"/>
                    </a:lnR>
                    <a:lnT w="6350" cap="flat" cmpd="sng" algn="ctr">
                      <a:solidFill>
                        <a:srgbClr val="263238"/>
                      </a:solidFill>
                      <a:prstDash val="solid"/>
                      <a:miter lim="800000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6323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3324743"/>
                  </a:ext>
                </a:extLst>
              </a:tr>
              <a:tr h="804186"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9pPr>
                    </a:lstStyle>
                    <a:p>
                      <a:pPr algn="r" rtl="1"/>
                      <a:r>
                        <a:rPr lang="he-IL" sz="1050" dirty="0"/>
                        <a:t>8-30</a:t>
                      </a:r>
                      <a:endParaRPr lang="en-US" sz="1050" dirty="0"/>
                    </a:p>
                  </a:txBody>
                  <a:tcPr anchor="ctr"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>
                          <a:lumMod val="9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9pPr>
                    </a:lstStyle>
                    <a:p>
                      <a:pPr marL="285750" indent="-285750" algn="r" rtl="1">
                        <a:buFont typeface="Arial" panose="020B0604020202020204" pitchFamily="34" charset="0"/>
                        <a:buChar char="•"/>
                      </a:pPr>
                      <a:r>
                        <a:rPr lang="he-IL" sz="1050" dirty="0"/>
                        <a:t>בין 4-5 מפגשים, בחופשות ניתן לקיים ב-3 מפגשים.</a:t>
                      </a:r>
                    </a:p>
                    <a:p>
                      <a:pPr marL="285750" indent="-285750" algn="r" rtl="1">
                        <a:buFont typeface="Arial" panose="020B0604020202020204" pitchFamily="34" charset="0"/>
                        <a:buChar char="•"/>
                      </a:pPr>
                      <a:r>
                        <a:rPr lang="he-IL" sz="1050" dirty="0"/>
                        <a:t>מומלץ לקיים הדרכה באופן פרונטלי מלא</a:t>
                      </a:r>
                    </a:p>
                    <a:p>
                      <a:pPr marL="285750" indent="-285750" algn="r" rtl="1">
                        <a:buFont typeface="Arial" panose="020B0604020202020204" pitchFamily="34" charset="0"/>
                        <a:buChar char="•"/>
                      </a:pPr>
                      <a:r>
                        <a:rPr lang="he-IL" sz="1050" dirty="0"/>
                        <a:t>חובה לפחות 2 מפגשים פרונטליים (פתיחה וסיום)</a:t>
                      </a:r>
                    </a:p>
                    <a:p>
                      <a:pPr marL="285750" indent="-285750" algn="r" rtl="1">
                        <a:buFont typeface="Arial" panose="020B0604020202020204" pitchFamily="34" charset="0"/>
                        <a:buChar char="•"/>
                      </a:pPr>
                      <a:r>
                        <a:rPr lang="he-IL" sz="1050" dirty="0"/>
                        <a:t>הכשרה תבוצע בתוך מסגרת הזמנים: 08:00-21:30</a:t>
                      </a:r>
                      <a:endParaRPr lang="en-US" sz="105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>
                          <a:lumMod val="9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9pPr>
                    </a:lstStyle>
                    <a:p>
                      <a:pPr algn="r" rtl="1"/>
                      <a:r>
                        <a:rPr lang="he-IL" sz="1050" dirty="0"/>
                        <a:t>במעון</a:t>
                      </a:r>
                      <a:endParaRPr lang="en-US" sz="105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>
                          <a:lumMod val="9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 rowSpan="2"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9pPr>
                    </a:lstStyle>
                    <a:p>
                      <a:pPr algn="r" rtl="1"/>
                      <a:r>
                        <a:rPr lang="he-IL" sz="1200" b="1" dirty="0"/>
                        <a:t>עזרה ראשונה </a:t>
                      </a:r>
                    </a:p>
                    <a:p>
                      <a:pPr algn="r" rtl="1"/>
                      <a:r>
                        <a:rPr lang="he-IL" sz="1050" dirty="0"/>
                        <a:t>(22 שעות)</a:t>
                      </a:r>
                      <a:endParaRPr lang="en-US" sz="1050" dirty="0"/>
                    </a:p>
                  </a:txBody>
                  <a:tcPr anchor="ctr">
                    <a:lnL>
                      <a:noFill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832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1929889"/>
                  </a:ext>
                </a:extLst>
              </a:tr>
              <a:tr h="804186"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9pPr>
                    </a:lstStyle>
                    <a:p>
                      <a:pPr algn="r" rtl="1"/>
                      <a:r>
                        <a:rPr lang="he-IL" sz="1050" dirty="0"/>
                        <a:t>20-30</a:t>
                      </a:r>
                      <a:endParaRPr lang="en-US" sz="1050" dirty="0"/>
                    </a:p>
                  </a:txBody>
                  <a:tcPr anchor="ctr"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8100" cap="flat" cmpd="sng" algn="ctr">
                      <a:solidFill>
                        <a:sysClr val="window" lastClr="FFFFFF">
                          <a:lumMod val="9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832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9pPr>
                    </a:lstStyle>
                    <a:p>
                      <a:pPr marL="171450" indent="-171450" algn="r" rtl="1">
                        <a:buFont typeface="Arial" panose="020B0604020202020204" pitchFamily="34" charset="0"/>
                        <a:buChar char="•"/>
                      </a:pPr>
                      <a:r>
                        <a:rPr lang="he-IL" sz="1050" dirty="0"/>
                        <a:t>בין 4-5 מפגשים פרונטליים בלבד, בחופשות ניתן לקיים ב-3 מפגשים.</a:t>
                      </a:r>
                    </a:p>
                    <a:p>
                      <a:pPr marL="171450" marR="0" lvl="0" indent="-171450" algn="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050" dirty="0"/>
                        <a:t>הכשרה תבוצע בתוך מסגרת הזמנים: 08:00-21:30</a:t>
                      </a:r>
                      <a:endParaRPr lang="en-US" sz="1050" dirty="0"/>
                    </a:p>
                    <a:p>
                      <a:pPr marL="171450" indent="-171450" algn="r" rtl="1">
                        <a:buFont typeface="Arial" panose="020B0604020202020204" pitchFamily="34" charset="0"/>
                        <a:buChar char="•"/>
                      </a:pPr>
                      <a:r>
                        <a:rPr lang="he-IL" sz="1050" dirty="0"/>
                        <a:t>כיבוד קל באחריות חברת ההכשרה</a:t>
                      </a:r>
                    </a:p>
                    <a:p>
                      <a:pPr marL="171450" indent="-171450" algn="r" rtl="1">
                        <a:buFont typeface="Arial" panose="020B0604020202020204" pitchFamily="34" charset="0"/>
                        <a:buChar char="•"/>
                      </a:pPr>
                      <a:r>
                        <a:rPr lang="he-IL" sz="1050" dirty="0"/>
                        <a:t>מיקום ההכשרה נגיש להגעה בתחבורה ציבורית</a:t>
                      </a:r>
                      <a:endParaRPr lang="en-US" sz="105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ysClr val="window" lastClr="FFFFFF">
                          <a:lumMod val="9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832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9pPr>
                    </a:lstStyle>
                    <a:p>
                      <a:pPr algn="r" rtl="1"/>
                      <a:r>
                        <a:rPr lang="he-IL" sz="1050" dirty="0"/>
                        <a:t>אזורי (במתקני החברה המכשירה)</a:t>
                      </a:r>
                      <a:endParaRPr lang="en-US" sz="105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ysClr val="window" lastClr="FFFFFF">
                          <a:lumMod val="9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832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344002"/>
                  </a:ext>
                </a:extLst>
              </a:tr>
              <a:tr h="804186"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9pPr>
                    </a:lstStyle>
                    <a:p>
                      <a:pPr algn="r" rtl="1"/>
                      <a:r>
                        <a:rPr lang="he-IL" sz="1050" dirty="0"/>
                        <a:t>8-30</a:t>
                      </a:r>
                      <a:endParaRPr lang="en-US" sz="1050" dirty="0"/>
                    </a:p>
                  </a:txBody>
                  <a:tcPr anchor="ctr"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57150" cap="flat" cmpd="sng" algn="ctr">
                      <a:solidFill>
                        <a:srgbClr val="2832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>
                          <a:lumMod val="9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9pPr>
                    </a:lstStyle>
                    <a:p>
                      <a:pPr marL="171450" indent="-171450" algn="r" rtl="1">
                        <a:buFont typeface="Arial" panose="020B0604020202020204" pitchFamily="34" charset="0"/>
                        <a:buChar char="•"/>
                      </a:pPr>
                      <a:r>
                        <a:rPr lang="he-IL" sz="1050" dirty="0"/>
                        <a:t>3 מפגשים, בחופשות ניתן לקיים ב-2 מפגשים</a:t>
                      </a:r>
                    </a:p>
                    <a:p>
                      <a:pPr marL="171450" indent="-171450" algn="r" rtl="1">
                        <a:buFont typeface="Arial" panose="020B0604020202020204" pitchFamily="34" charset="0"/>
                        <a:buChar char="•"/>
                      </a:pPr>
                      <a:r>
                        <a:rPr lang="he-IL" sz="1050" dirty="0"/>
                        <a:t>מומלץ לקיים הדרכה באופן פרונטלי מלא</a:t>
                      </a:r>
                    </a:p>
                    <a:p>
                      <a:pPr marL="171450" indent="-171450" algn="r" rtl="1">
                        <a:buFont typeface="Arial" panose="020B0604020202020204" pitchFamily="34" charset="0"/>
                        <a:buChar char="•"/>
                      </a:pPr>
                      <a:r>
                        <a:rPr lang="he-IL" sz="1050" dirty="0"/>
                        <a:t>חובה לפחות מפגש אחד פרונטלי (פתיחה / סיום)</a:t>
                      </a:r>
                    </a:p>
                    <a:p>
                      <a:pPr marL="171450" marR="0" lvl="0" indent="-171450" algn="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050" dirty="0"/>
                        <a:t>הכשרה תבוצע בתוך מסגרת הזמנים: 08:00-21:30</a:t>
                      </a:r>
                      <a:endParaRPr lang="en-US" sz="105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rgbClr val="2832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>
                          <a:lumMod val="9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9pPr>
                    </a:lstStyle>
                    <a:p>
                      <a:pPr algn="r" rtl="1"/>
                      <a:r>
                        <a:rPr lang="he-IL" sz="1050" dirty="0"/>
                        <a:t>במעון</a:t>
                      </a:r>
                      <a:endParaRPr lang="en-US" sz="105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rgbClr val="2832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>
                          <a:lumMod val="9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 rowSpan="2"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9pPr>
                    </a:lstStyle>
                    <a:p>
                      <a:pPr algn="r" rtl="1"/>
                      <a:r>
                        <a:rPr lang="he-IL" sz="1200" b="1" dirty="0"/>
                        <a:t>התנהלות בטוחה</a:t>
                      </a:r>
                    </a:p>
                    <a:p>
                      <a:pPr algn="r" rtl="1"/>
                      <a:r>
                        <a:rPr lang="he-IL" sz="1050" dirty="0"/>
                        <a:t>(14 שעות)</a:t>
                      </a:r>
                      <a:endParaRPr lang="en-US" sz="1050" dirty="0"/>
                    </a:p>
                  </a:txBody>
                  <a:tcPr anchor="ctr">
                    <a:lnL>
                      <a:noFill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832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832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2520700"/>
                  </a:ext>
                </a:extLst>
              </a:tr>
              <a:tr h="804186"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9pPr>
                    </a:lstStyle>
                    <a:p>
                      <a:pPr algn="r" rtl="1"/>
                      <a:r>
                        <a:rPr lang="he-IL" sz="1050" dirty="0"/>
                        <a:t>20-30</a:t>
                      </a:r>
                      <a:endParaRPr lang="en-US" sz="1050" dirty="0"/>
                    </a:p>
                  </a:txBody>
                  <a:tcPr anchor="ctr"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8100" cap="flat" cmpd="sng" algn="ctr">
                      <a:solidFill>
                        <a:sysClr val="window" lastClr="FFFFFF">
                          <a:lumMod val="9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832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9pPr>
                    </a:lstStyle>
                    <a:p>
                      <a:pPr marL="171450" indent="-171450" algn="r" rtl="1">
                        <a:buFont typeface="Arial" panose="020B0604020202020204" pitchFamily="34" charset="0"/>
                        <a:buChar char="•"/>
                      </a:pPr>
                      <a:r>
                        <a:rPr lang="he-IL" sz="1050" dirty="0"/>
                        <a:t>3 מפגשים פרונטליים בלבד, בחופשות ניתן לקיים ב-2 מפגשים</a:t>
                      </a:r>
                    </a:p>
                    <a:p>
                      <a:pPr marL="171450" marR="0" lvl="0" indent="-171450" algn="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050" dirty="0"/>
                        <a:t>הכשרה תבוצע בתוך מסגרת הזמנים: 08:00-21:30</a:t>
                      </a:r>
                      <a:endParaRPr lang="en-US" sz="1050" dirty="0"/>
                    </a:p>
                    <a:p>
                      <a:pPr marL="171450" indent="-171450" algn="r" rtl="1">
                        <a:buFont typeface="Arial" panose="020B0604020202020204" pitchFamily="34" charset="0"/>
                        <a:buChar char="•"/>
                      </a:pPr>
                      <a:r>
                        <a:rPr lang="he-IL" sz="1050" dirty="0"/>
                        <a:t>כיבוד קל באחריות חברת ההכשרה</a:t>
                      </a:r>
                    </a:p>
                    <a:p>
                      <a:pPr marL="171450" marR="0" lvl="0" indent="-1714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050" dirty="0"/>
                        <a:t>מיקום ההכשרה נגיש להגעה בתחבורה ציבורית</a:t>
                      </a:r>
                      <a:endParaRPr lang="en-US" sz="105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ysClr val="window" lastClr="FFFFFF">
                          <a:lumMod val="9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832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9pPr>
                    </a:lstStyle>
                    <a:p>
                      <a:pPr marL="0" marR="0" lvl="0" indent="0" algn="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050" dirty="0"/>
                        <a:t>אזורי (במתקני החברה המכשירה)</a:t>
                      </a:r>
                      <a:endParaRPr lang="en-US" sz="105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ysClr val="window" lastClr="FFFFFF">
                          <a:lumMod val="9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2832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 rtl="1"/>
                      <a:endParaRPr lang="en-US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6597099"/>
                  </a:ext>
                </a:extLst>
              </a:tr>
              <a:tr h="804186"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9pPr>
                    </a:lstStyle>
                    <a:p>
                      <a:pPr algn="r" rtl="1"/>
                      <a:r>
                        <a:rPr lang="he-IL" sz="1050" dirty="0"/>
                        <a:t>8-30</a:t>
                      </a:r>
                      <a:endParaRPr lang="en-US" sz="1050" dirty="0"/>
                    </a:p>
                  </a:txBody>
                  <a:tcPr anchor="ctr"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57150" cap="flat" cmpd="sng" algn="ctr">
                      <a:solidFill>
                        <a:srgbClr val="2832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>
                          <a:lumMod val="9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9pPr>
                    </a:lstStyle>
                    <a:p>
                      <a:pPr marL="171450" indent="-171450" algn="r" rtl="1">
                        <a:buFont typeface="Arial" panose="020B0604020202020204" pitchFamily="34" charset="0"/>
                        <a:buChar char="•"/>
                      </a:pPr>
                      <a:r>
                        <a:rPr lang="he-IL" sz="1050" dirty="0"/>
                        <a:t>2 מפגשים פרונטליים בלבד, בחופשות ניתן לקיים במפגש אחד</a:t>
                      </a:r>
                    </a:p>
                    <a:p>
                      <a:pPr marL="171450" marR="0" lvl="0" indent="-171450" algn="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050" dirty="0"/>
                        <a:t>הכשרה תבוצע בתוך מסגרת הזמנים: 08:00-21:30</a:t>
                      </a:r>
                      <a:endParaRPr lang="en-US" sz="105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rgbClr val="2832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>
                          <a:lumMod val="9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9pPr>
                    </a:lstStyle>
                    <a:p>
                      <a:pPr algn="r" rtl="1"/>
                      <a:r>
                        <a:rPr lang="he-IL" sz="1050" dirty="0"/>
                        <a:t>במעון</a:t>
                      </a:r>
                      <a:endParaRPr lang="en-US" sz="105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rgbClr val="2832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>
                          <a:lumMod val="9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 rowSpan="2"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9pPr>
                    </a:lstStyle>
                    <a:p>
                      <a:pPr algn="r" rtl="1"/>
                      <a:r>
                        <a:rPr lang="he-IL" sz="1200" b="1" dirty="0" err="1"/>
                        <a:t>רענון</a:t>
                      </a:r>
                      <a:r>
                        <a:rPr lang="he-IL" sz="1200" b="1" dirty="0"/>
                        <a:t> עזרה ראשונה </a:t>
                      </a:r>
                    </a:p>
                    <a:p>
                      <a:pPr algn="r" rtl="1"/>
                      <a:r>
                        <a:rPr lang="he-IL" sz="1050" dirty="0"/>
                        <a:t>(8 שעות)</a:t>
                      </a:r>
                      <a:endParaRPr lang="en-US" sz="1050" dirty="0"/>
                    </a:p>
                  </a:txBody>
                  <a:tcPr anchor="ctr">
                    <a:lnL>
                      <a:noFill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2832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9806608"/>
                  </a:ext>
                </a:extLst>
              </a:tr>
              <a:tr h="804186"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9pPr>
                    </a:lstStyle>
                    <a:p>
                      <a:pPr algn="r" rtl="1"/>
                      <a:r>
                        <a:rPr lang="he-IL" sz="1050" dirty="0"/>
                        <a:t>20-30</a:t>
                      </a:r>
                      <a:endParaRPr lang="en-US" sz="1050" dirty="0"/>
                    </a:p>
                  </a:txBody>
                  <a:tcPr anchor="ctr"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8100" cap="flat" cmpd="sng" algn="ctr">
                      <a:solidFill>
                        <a:sysClr val="window" lastClr="FFFFFF">
                          <a:lumMod val="9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9pPr>
                    </a:lstStyle>
                    <a:p>
                      <a:pPr marL="171450" indent="-171450" algn="r" rtl="1">
                        <a:buFont typeface="Arial" panose="020B0604020202020204" pitchFamily="34" charset="0"/>
                        <a:buChar char="•"/>
                      </a:pPr>
                      <a:r>
                        <a:rPr lang="he-IL" sz="1050" dirty="0"/>
                        <a:t>2 מפגשים פרונטליים בלבד, בחופשות ניתן לקיים במפגש אחד</a:t>
                      </a:r>
                    </a:p>
                    <a:p>
                      <a:pPr marL="171450" marR="0" lvl="0" indent="-171450" algn="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050" dirty="0"/>
                        <a:t>הכשרה תבוצע בתוך מסגרת הזמנים: 08:00-21:30</a:t>
                      </a:r>
                      <a:endParaRPr lang="en-US" sz="105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ysClr val="window" lastClr="FFFFFF">
                          <a:lumMod val="9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9pPr>
                    </a:lstStyle>
                    <a:p>
                      <a:pPr marL="0" marR="0" lvl="0" indent="0" algn="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050" dirty="0"/>
                        <a:t>אזורי (במתקני החברה המכשירה)</a:t>
                      </a:r>
                      <a:endParaRPr lang="en-US" sz="105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ysClr val="window" lastClr="FFFFFF">
                          <a:lumMod val="9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 rtl="1"/>
                      <a:endParaRPr lang="en-US" sz="105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777283438"/>
                  </a:ext>
                </a:extLst>
              </a:tr>
            </a:tbl>
          </a:graphicData>
        </a:graphic>
      </p:graphicFrame>
      <p:pic>
        <p:nvPicPr>
          <p:cNvPr id="52" name="Graphic 51">
            <a:extLst>
              <a:ext uri="{FF2B5EF4-FFF2-40B4-BE49-F238E27FC236}">
                <a16:creationId xmlns:a16="http://schemas.microsoft.com/office/drawing/2014/main" id="{9318BFE4-4DB5-9EFF-1243-B1DBA68EF1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173647" y="5510152"/>
            <a:ext cx="410036" cy="474980"/>
          </a:xfrm>
          <a:prstGeom prst="rect">
            <a:avLst/>
          </a:prstGeom>
        </p:spPr>
      </p:pic>
      <p:pic>
        <p:nvPicPr>
          <p:cNvPr id="53" name="Graphic 52">
            <a:extLst>
              <a:ext uri="{FF2B5EF4-FFF2-40B4-BE49-F238E27FC236}">
                <a16:creationId xmlns:a16="http://schemas.microsoft.com/office/drawing/2014/main" id="{CF5F0AB9-2694-102D-C3E1-24C0522BE3B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202683" y="3843227"/>
            <a:ext cx="381000" cy="474980"/>
          </a:xfrm>
          <a:prstGeom prst="rect">
            <a:avLst/>
          </a:prstGeom>
        </p:spPr>
      </p:pic>
      <p:pic>
        <p:nvPicPr>
          <p:cNvPr id="54" name="Graphic 53">
            <a:extLst>
              <a:ext uri="{FF2B5EF4-FFF2-40B4-BE49-F238E27FC236}">
                <a16:creationId xmlns:a16="http://schemas.microsoft.com/office/drawing/2014/main" id="{D288B7DF-8528-D462-8ED9-EF067BBA45B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086473" y="2216059"/>
            <a:ext cx="503876" cy="435224"/>
          </a:xfrm>
          <a:prstGeom prst="rect">
            <a:avLst/>
          </a:prstGeom>
        </p:spPr>
      </p:pic>
      <p:grpSp>
        <p:nvGrpSpPr>
          <p:cNvPr id="57" name="Group 56">
            <a:extLst>
              <a:ext uri="{FF2B5EF4-FFF2-40B4-BE49-F238E27FC236}">
                <a16:creationId xmlns:a16="http://schemas.microsoft.com/office/drawing/2014/main" id="{2B485272-D310-D047-75F3-0A21F82A0B4D}"/>
              </a:ext>
            </a:extLst>
          </p:cNvPr>
          <p:cNvGrpSpPr/>
          <p:nvPr/>
        </p:nvGrpSpPr>
        <p:grpSpPr>
          <a:xfrm>
            <a:off x="76200" y="389142"/>
            <a:ext cx="1190698" cy="705175"/>
            <a:chOff x="76200" y="389142"/>
            <a:chExt cx="1190698" cy="705175"/>
          </a:xfrm>
        </p:grpSpPr>
        <p:pic>
          <p:nvPicPr>
            <p:cNvPr id="55" name="תמונה 2" descr="תמונה שמכילה גרפיקה, עיצוב גרפי, טקסט, צילום מסך&#10;&#10;התיאור נוצר באופן אוטומטי">
              <a:extLst>
                <a:ext uri="{FF2B5EF4-FFF2-40B4-BE49-F238E27FC236}">
                  <a16:creationId xmlns:a16="http://schemas.microsoft.com/office/drawing/2014/main" id="{DE7EC22E-8DC0-4E8A-4440-1913204ABB23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6200" y="389142"/>
              <a:ext cx="1190698" cy="464362"/>
            </a:xfrm>
            <a:prstGeom prst="rect">
              <a:avLst/>
            </a:prstGeom>
          </p:spPr>
        </p:pic>
        <p:pic>
          <p:nvPicPr>
            <p:cNvPr id="56" name="תמונה 8">
              <a:extLst>
                <a:ext uri="{FF2B5EF4-FFF2-40B4-BE49-F238E27FC236}">
                  <a16:creationId xmlns:a16="http://schemas.microsoft.com/office/drawing/2014/main" id="{9A9B117D-24F7-B633-FC08-B8D8242C051F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6200" y="853505"/>
              <a:ext cx="1190698" cy="240812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object 3"/>
          <p:cNvGrpSpPr/>
          <p:nvPr/>
        </p:nvGrpSpPr>
        <p:grpSpPr>
          <a:xfrm>
            <a:off x="0" y="8868041"/>
            <a:ext cx="6858000" cy="1036955"/>
            <a:chOff x="0" y="8868041"/>
            <a:chExt cx="6858000" cy="1036955"/>
          </a:xfrm>
        </p:grpSpPr>
        <p:sp>
          <p:nvSpPr>
            <p:cNvPr id="4" name="object 4"/>
            <p:cNvSpPr/>
            <p:nvPr/>
          </p:nvSpPr>
          <p:spPr>
            <a:xfrm>
              <a:off x="0" y="8868041"/>
              <a:ext cx="1734185" cy="1036955"/>
            </a:xfrm>
            <a:custGeom>
              <a:avLst/>
              <a:gdLst/>
              <a:ahLst/>
              <a:cxnLst/>
              <a:rect l="l" t="t" r="r" b="b"/>
              <a:pathLst>
                <a:path w="1734185" h="1036954">
                  <a:moveTo>
                    <a:pt x="969060" y="0"/>
                  </a:moveTo>
                  <a:lnTo>
                    <a:pt x="0" y="0"/>
                  </a:lnTo>
                  <a:lnTo>
                    <a:pt x="0" y="221881"/>
                  </a:lnTo>
                  <a:lnTo>
                    <a:pt x="807720" y="221881"/>
                  </a:lnTo>
                  <a:lnTo>
                    <a:pt x="832061" y="224868"/>
                  </a:lnTo>
                  <a:lnTo>
                    <a:pt x="854641" y="233489"/>
                  </a:lnTo>
                  <a:lnTo>
                    <a:pt x="874519" y="247234"/>
                  </a:lnTo>
                  <a:lnTo>
                    <a:pt x="890752" y="265595"/>
                  </a:lnTo>
                  <a:lnTo>
                    <a:pt x="1420241" y="1036688"/>
                  </a:lnTo>
                  <a:lnTo>
                    <a:pt x="1734058" y="1036688"/>
                  </a:lnTo>
                  <a:lnTo>
                    <a:pt x="1052106" y="43700"/>
                  </a:lnTo>
                  <a:lnTo>
                    <a:pt x="1035872" y="25342"/>
                  </a:lnTo>
                  <a:lnTo>
                    <a:pt x="1015993" y="11601"/>
                  </a:lnTo>
                  <a:lnTo>
                    <a:pt x="993409" y="2984"/>
                  </a:lnTo>
                  <a:lnTo>
                    <a:pt x="969060" y="0"/>
                  </a:lnTo>
                  <a:close/>
                </a:path>
              </a:pathLst>
            </a:custGeom>
            <a:solidFill>
              <a:srgbClr val="ED5A3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9160167"/>
              <a:ext cx="6858000" cy="744855"/>
            </a:xfrm>
            <a:custGeom>
              <a:avLst/>
              <a:gdLst/>
              <a:ahLst/>
              <a:cxnLst/>
              <a:rect l="l" t="t" r="r" b="b"/>
              <a:pathLst>
                <a:path w="6858000" h="744854">
                  <a:moveTo>
                    <a:pt x="1315085" y="744562"/>
                  </a:moveTo>
                  <a:lnTo>
                    <a:pt x="831011" y="39674"/>
                  </a:lnTo>
                  <a:lnTo>
                    <a:pt x="798245" y="10541"/>
                  </a:lnTo>
                  <a:lnTo>
                    <a:pt x="755700" y="0"/>
                  </a:lnTo>
                  <a:lnTo>
                    <a:pt x="0" y="0"/>
                  </a:lnTo>
                  <a:lnTo>
                    <a:pt x="0" y="744562"/>
                  </a:lnTo>
                  <a:lnTo>
                    <a:pt x="1315085" y="744562"/>
                  </a:lnTo>
                  <a:close/>
                </a:path>
                <a:path w="6858000" h="744854">
                  <a:moveTo>
                    <a:pt x="6858000" y="456361"/>
                  </a:moveTo>
                  <a:lnTo>
                    <a:pt x="1667256" y="456361"/>
                  </a:lnTo>
                  <a:lnTo>
                    <a:pt x="1697609" y="494525"/>
                  </a:lnTo>
                  <a:lnTo>
                    <a:pt x="6858000" y="494525"/>
                  </a:lnTo>
                  <a:lnTo>
                    <a:pt x="6858000" y="456361"/>
                  </a:lnTo>
                  <a:close/>
                </a:path>
              </a:pathLst>
            </a:custGeom>
            <a:solidFill>
              <a:srgbClr val="121C2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393011" y="9168472"/>
              <a:ext cx="5465445" cy="407034"/>
            </a:xfrm>
            <a:custGeom>
              <a:avLst/>
              <a:gdLst/>
              <a:ahLst/>
              <a:cxnLst/>
              <a:rect l="l" t="t" r="r" b="b"/>
              <a:pathLst>
                <a:path w="5465445" h="407034">
                  <a:moveTo>
                    <a:pt x="5464988" y="0"/>
                  </a:moveTo>
                  <a:lnTo>
                    <a:pt x="26467" y="0"/>
                  </a:lnTo>
                  <a:lnTo>
                    <a:pt x="12374" y="3984"/>
                  </a:lnTo>
                  <a:lnTo>
                    <a:pt x="3067" y="14066"/>
                  </a:lnTo>
                  <a:lnTo>
                    <a:pt x="0" y="27437"/>
                  </a:lnTo>
                  <a:lnTo>
                    <a:pt x="4623" y="41287"/>
                  </a:lnTo>
                  <a:lnTo>
                    <a:pt x="234874" y="376542"/>
                  </a:lnTo>
                  <a:lnTo>
                    <a:pt x="275326" y="404706"/>
                  </a:lnTo>
                  <a:lnTo>
                    <a:pt x="292151" y="406768"/>
                  </a:lnTo>
                  <a:lnTo>
                    <a:pt x="5464988" y="406768"/>
                  </a:lnTo>
                  <a:lnTo>
                    <a:pt x="5464988" y="0"/>
                  </a:lnTo>
                  <a:close/>
                </a:path>
              </a:pathLst>
            </a:custGeom>
            <a:solidFill>
              <a:srgbClr val="F0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9" name="TextBox 38" descr="רשימת חברות מאושרות לביצוע הכשרות:&#10;">
            <a:extLst>
              <a:ext uri="{FF2B5EF4-FFF2-40B4-BE49-F238E27FC236}">
                <a16:creationId xmlns:a16="http://schemas.microsoft.com/office/drawing/2014/main" id="{EBB1CC56-951F-DD4B-816A-63B56E812C04}"/>
              </a:ext>
            </a:extLst>
          </p:cNvPr>
          <p:cNvSpPr txBox="1"/>
          <p:nvPr/>
        </p:nvSpPr>
        <p:spPr>
          <a:xfrm>
            <a:off x="2095500" y="1091254"/>
            <a:ext cx="4537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200" rtl="1"/>
            <a:r>
              <a:rPr lang="he-IL" kern="1200" dirty="0">
                <a:solidFill>
                  <a:srgbClr val="EE5A36"/>
                </a:solidFill>
                <a:latin typeface="Assistant ExtraBold" pitchFamily="2" charset="-79"/>
                <a:ea typeface="+mn-ea"/>
                <a:cs typeface="Assistant ExtraBold" pitchFamily="2" charset="-79"/>
              </a:rPr>
              <a:t>רשימת חברות מאושרות לביצוע הכשרות:</a:t>
            </a:r>
            <a:endParaRPr lang="en-US" kern="1200" dirty="0">
              <a:solidFill>
                <a:srgbClr val="EE5A36"/>
              </a:solidFill>
              <a:latin typeface="Assistant ExtraBold" pitchFamily="2" charset="-79"/>
              <a:ea typeface="+mn-ea"/>
              <a:cs typeface="Assistant ExtraBold" pitchFamily="2" charset="-79"/>
            </a:endParaRPr>
          </a:p>
        </p:txBody>
      </p:sp>
      <p:sp>
        <p:nvSpPr>
          <p:cNvPr id="40" name="TextBox 39" descr="חברות במימון משרד החינוך&#10;">
            <a:extLst>
              <a:ext uri="{FF2B5EF4-FFF2-40B4-BE49-F238E27FC236}">
                <a16:creationId xmlns:a16="http://schemas.microsoft.com/office/drawing/2014/main" id="{1D451EE2-369B-DED8-2996-AAE4695CBB4A}"/>
              </a:ext>
            </a:extLst>
          </p:cNvPr>
          <p:cNvSpPr txBox="1"/>
          <p:nvPr/>
        </p:nvSpPr>
        <p:spPr>
          <a:xfrm>
            <a:off x="2095500" y="1458620"/>
            <a:ext cx="45374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200" rtl="1"/>
            <a:r>
              <a:rPr lang="he-IL" sz="1400" kern="1200" dirty="0">
                <a:solidFill>
                  <a:srgbClr val="283237"/>
                </a:solidFill>
                <a:latin typeface="Assistant ExtraBold" pitchFamily="2" charset="-79"/>
                <a:ea typeface="+mn-ea"/>
                <a:cs typeface="Assistant ExtraBold" pitchFamily="2" charset="-79"/>
              </a:rPr>
              <a:t>חברות במימון משרד החינוך</a:t>
            </a:r>
            <a:endParaRPr lang="en-US" sz="1400" kern="1200" dirty="0">
              <a:solidFill>
                <a:srgbClr val="283237"/>
              </a:solidFill>
              <a:latin typeface="Assistant ExtraBold" pitchFamily="2" charset="-79"/>
              <a:ea typeface="+mn-ea"/>
              <a:cs typeface="Assistant ExtraBold" pitchFamily="2" charset="-79"/>
            </a:endParaRPr>
          </a:p>
        </p:txBody>
      </p:sp>
      <p:pic>
        <p:nvPicPr>
          <p:cNvPr id="41" name="Graphic 40">
            <a:extLst>
              <a:ext uri="{FF2B5EF4-FFF2-40B4-BE49-F238E27FC236}">
                <a16:creationId xmlns:a16="http://schemas.microsoft.com/office/drawing/2014/main" id="{B3E7B770-45E6-FA06-7197-5993712EEC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960628" y="3838373"/>
            <a:ext cx="377288" cy="277071"/>
          </a:xfrm>
          <a:prstGeom prst="rect">
            <a:avLst/>
          </a:prstGeom>
        </p:spPr>
      </p:pic>
      <p:pic>
        <p:nvPicPr>
          <p:cNvPr id="42" name="Graphic 41">
            <a:extLst>
              <a:ext uri="{FF2B5EF4-FFF2-40B4-BE49-F238E27FC236}">
                <a16:creationId xmlns:a16="http://schemas.microsoft.com/office/drawing/2014/main" id="{794AE5DC-3A72-41ED-3D8E-218A0BAD94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01876" y="3838373"/>
            <a:ext cx="377288" cy="277071"/>
          </a:xfrm>
          <a:prstGeom prst="rect">
            <a:avLst/>
          </a:prstGeom>
        </p:spPr>
      </p:pic>
      <p:graphicFrame>
        <p:nvGraphicFramePr>
          <p:cNvPr id="43" name="Table 42">
            <a:extLst>
              <a:ext uri="{FF2B5EF4-FFF2-40B4-BE49-F238E27FC236}">
                <a16:creationId xmlns:a16="http://schemas.microsoft.com/office/drawing/2014/main" id="{08992EC9-4CBA-7058-4068-E95B24E0B2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2086829"/>
              </p:ext>
            </p:extLst>
          </p:nvPr>
        </p:nvGraphicFramePr>
        <p:xfrm>
          <a:off x="248965" y="1779476"/>
          <a:ext cx="6360069" cy="5423561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815563">
                  <a:extLst>
                    <a:ext uri="{9D8B030D-6E8A-4147-A177-3AD203B41FA5}">
                      <a16:colId xmlns:a16="http://schemas.microsoft.com/office/drawing/2014/main" val="2301496846"/>
                    </a:ext>
                  </a:extLst>
                </a:gridCol>
                <a:gridCol w="1454142">
                  <a:extLst>
                    <a:ext uri="{9D8B030D-6E8A-4147-A177-3AD203B41FA5}">
                      <a16:colId xmlns:a16="http://schemas.microsoft.com/office/drawing/2014/main" val="1181340010"/>
                    </a:ext>
                  </a:extLst>
                </a:gridCol>
                <a:gridCol w="866243">
                  <a:extLst>
                    <a:ext uri="{9D8B030D-6E8A-4147-A177-3AD203B41FA5}">
                      <a16:colId xmlns:a16="http://schemas.microsoft.com/office/drawing/2014/main" val="3208152534"/>
                    </a:ext>
                  </a:extLst>
                </a:gridCol>
                <a:gridCol w="764540">
                  <a:extLst>
                    <a:ext uri="{9D8B030D-6E8A-4147-A177-3AD203B41FA5}">
                      <a16:colId xmlns:a16="http://schemas.microsoft.com/office/drawing/2014/main" val="1200036988"/>
                    </a:ext>
                  </a:extLst>
                </a:gridCol>
                <a:gridCol w="659130">
                  <a:extLst>
                    <a:ext uri="{9D8B030D-6E8A-4147-A177-3AD203B41FA5}">
                      <a16:colId xmlns:a16="http://schemas.microsoft.com/office/drawing/2014/main" val="530451914"/>
                    </a:ext>
                  </a:extLst>
                </a:gridCol>
                <a:gridCol w="659130">
                  <a:extLst>
                    <a:ext uri="{9D8B030D-6E8A-4147-A177-3AD203B41FA5}">
                      <a16:colId xmlns:a16="http://schemas.microsoft.com/office/drawing/2014/main" val="3251747019"/>
                    </a:ext>
                  </a:extLst>
                </a:gridCol>
                <a:gridCol w="728954">
                  <a:extLst>
                    <a:ext uri="{9D8B030D-6E8A-4147-A177-3AD203B41FA5}">
                      <a16:colId xmlns:a16="http://schemas.microsoft.com/office/drawing/2014/main" val="374377626"/>
                    </a:ext>
                  </a:extLst>
                </a:gridCol>
                <a:gridCol w="412367">
                  <a:extLst>
                    <a:ext uri="{9D8B030D-6E8A-4147-A177-3AD203B41FA5}">
                      <a16:colId xmlns:a16="http://schemas.microsoft.com/office/drawing/2014/main" val="1500102672"/>
                    </a:ext>
                  </a:extLst>
                </a:gridCol>
              </a:tblGrid>
              <a:tr h="381030">
                <a:tc rowSpan="2"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9pPr>
                    </a:lstStyle>
                    <a:p>
                      <a:pPr marL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he-IL" sz="1050" b="1" spc="-35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שפות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83237"/>
                    </a:solidFill>
                  </a:tcPr>
                </a:tc>
                <a:tc rowSpan="2"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9pPr>
                    </a:lstStyle>
                    <a:p>
                      <a:pPr marL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he-IL" sz="1050" b="1" spc="-1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כתובת</a:t>
                      </a:r>
                      <a:r>
                        <a:rPr lang="he-IL" sz="1050" b="1" spc="8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  <a:r>
                        <a:rPr lang="he-IL" sz="105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דואר</a:t>
                      </a:r>
                      <a:r>
                        <a:rPr lang="he-IL" sz="1050" b="1" spc="8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  <a:r>
                        <a:rPr lang="he-IL" sz="105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אלקטרוני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83237"/>
                    </a:solidFill>
                  </a:tcPr>
                </a:tc>
                <a:tc rowSpan="2"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9pPr>
                    </a:lstStyle>
                    <a:p>
                      <a:pPr marL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105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 </a:t>
                      </a:r>
                      <a:r>
                        <a:rPr lang="he-IL" sz="1050" b="1" spc="-2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מספר</a:t>
                      </a:r>
                      <a:r>
                        <a:rPr lang="he-IL" sz="1050" b="1" spc="45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  <a:r>
                        <a:rPr lang="he-IL" sz="105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טלפון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83237"/>
                    </a:solidFill>
                  </a:tcPr>
                </a:tc>
                <a:tc rowSpan="2"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9pPr>
                    </a:lstStyle>
                    <a:p>
                      <a:pPr marL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he-IL" sz="1050" b="1" spc="-2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דרכי </a:t>
                      </a:r>
                      <a:r>
                        <a:rPr lang="he-IL" sz="105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יצירת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marL="0" marR="140335" indent="-151765" algn="r" rtl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he-IL" sz="105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קשר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83237"/>
                    </a:solidFill>
                  </a:tcPr>
                </a:tc>
                <a:tc gridSpan="2"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9pPr>
                    </a:lstStyle>
                    <a:p>
                      <a:pPr marL="0" marR="213995" algn="r" rtl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he-IL" sz="1050" b="1" spc="-1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תחומי</a:t>
                      </a:r>
                      <a:r>
                        <a:rPr lang="he-IL" sz="1050" b="1" spc="-25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  <a:r>
                        <a:rPr lang="he-IL" sz="1050" b="1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הכשרה</a:t>
                      </a:r>
                      <a:endParaRPr lang="en-US" sz="110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8323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9pPr>
                    </a:lstStyle>
                    <a:p>
                      <a:pPr marL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he-IL" sz="1050" b="1" spc="-25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שם</a:t>
                      </a:r>
                      <a:r>
                        <a:rPr lang="he-IL" sz="1050" b="1" spc="-6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  <a:r>
                        <a:rPr lang="en-US" sz="1050" b="1" spc="-6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  <a:r>
                        <a:rPr lang="he-IL" sz="105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החברה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83237"/>
                    </a:solidFill>
                  </a:tcPr>
                </a:tc>
                <a:tc rowSpan="2"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9pPr>
                    </a:lstStyle>
                    <a:p>
                      <a:pPr marL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he-IL" sz="1050" b="1" spc="-2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מס</a:t>
                      </a:r>
                      <a:r>
                        <a:rPr lang="he-IL" sz="1050" b="1" spc="-2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'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8323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782707"/>
                  </a:ext>
                </a:extLst>
              </a:tr>
              <a:tr h="53626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9pPr>
                    </a:lstStyle>
                    <a:p>
                      <a:pPr marL="0" marR="81280" indent="-5715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he-IL" sz="900" b="1" spc="-2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התנהלות </a:t>
                      </a:r>
                      <a:r>
                        <a:rPr lang="he-IL" sz="900" b="1" spc="-1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בטוחה</a:t>
                      </a:r>
                      <a:endParaRPr lang="en-US" sz="10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546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9pPr>
                    </a:lstStyle>
                    <a:p>
                      <a:pPr marL="0" marR="77470" indent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he-IL" sz="900" b="1" spc="-2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עזרה </a:t>
                      </a:r>
                      <a:r>
                        <a:rPr lang="he-IL" sz="900" b="1" spc="-1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ראשונה</a:t>
                      </a:r>
                      <a:endParaRPr lang="en-US" sz="10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546A">
                        <a:lumMod val="60000"/>
                        <a:lumOff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6072529"/>
                  </a:ext>
                </a:extLst>
              </a:tr>
              <a:tr h="682539"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9pPr>
                    </a:lstStyle>
                    <a:p>
                      <a:pPr marL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he-IL" sz="900" b="0" spc="-1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עברית</a:t>
                      </a:r>
                      <a:r>
                        <a:rPr lang="en-US" sz="900" b="0" spc="-1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,</a:t>
                      </a:r>
                      <a:r>
                        <a:rPr lang="en-US" sz="900" b="0" spc="-55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  <a:r>
                        <a:rPr lang="he-IL" sz="9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ערבית</a:t>
                      </a:r>
                      <a:r>
                        <a:rPr lang="en-US" sz="9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,</a:t>
                      </a:r>
                      <a:endParaRPr lang="en-US" sz="1000" b="0" dirty="0"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marL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he-IL" sz="900" b="0" spc="-1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אנגלית</a:t>
                      </a:r>
                      <a:r>
                        <a:rPr lang="he-IL" sz="900" b="0" spc="115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  <a:r>
                        <a:rPr lang="he-IL" sz="9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ורוסית</a:t>
                      </a:r>
                      <a:endParaRPr lang="en-US" sz="1000" b="0" dirty="0"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>
                          <a:lumMod val="9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9pPr>
                    </a:lstStyle>
                    <a:p>
                      <a:pPr marL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900" b="0" dirty="0"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 </a:t>
                      </a:r>
                      <a:endParaRPr lang="en-US" sz="1000" b="0" dirty="0"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marL="0" marR="1905" algn="r" rtl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900" b="0" u="sng" spc="-1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  <a:hlinkClick r:id="rId4"/>
                        </a:rPr>
                        <a:t>meonot@mda.org.il</a:t>
                      </a:r>
                      <a:endParaRPr lang="en-US" sz="1000" b="0" dirty="0"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>
                          <a:lumMod val="9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9pPr>
                    </a:lstStyle>
                    <a:p>
                      <a:pPr marL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03-</a:t>
                      </a:r>
                      <a:r>
                        <a:rPr lang="en-US" sz="900" b="0" spc="-1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7344044</a:t>
                      </a:r>
                      <a:endParaRPr lang="en-US" sz="1000" b="0"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marL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he-IL" sz="900" b="0" spc="-2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שלוחה</a:t>
                      </a:r>
                      <a:r>
                        <a:rPr lang="he-IL" sz="900" b="0" spc="5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  <a:r>
                        <a:rPr lang="en-US" sz="900" b="0" spc="-7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2</a:t>
                      </a:r>
                      <a:endParaRPr lang="en-US" sz="1000" b="0"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>
                          <a:lumMod val="9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9pPr>
                    </a:lstStyle>
                    <a:p>
                      <a:pPr marL="0" marR="86995" indent="-18161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he-IL" sz="9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מוקד</a:t>
                      </a:r>
                      <a:r>
                        <a:rPr lang="he-IL" sz="900" b="0" spc="-6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  <a:r>
                        <a:rPr lang="he-IL" sz="9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הדרכות </a:t>
                      </a:r>
                      <a:r>
                        <a:rPr lang="he-IL" sz="900" b="0" spc="-2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מד</a:t>
                      </a:r>
                      <a:r>
                        <a:rPr lang="en-US" sz="900" b="0" spc="-2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"</a:t>
                      </a:r>
                      <a:r>
                        <a:rPr lang="he-IL" sz="900" b="0" spc="-2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א</a:t>
                      </a:r>
                      <a:endParaRPr lang="en-US" sz="1000" b="0"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>
                          <a:lumMod val="9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9pPr>
                    </a:lstStyle>
                    <a:p>
                      <a:pPr marL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900" b="0" dirty="0"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 </a:t>
                      </a:r>
                      <a:endParaRPr lang="en-US" sz="1000" b="0" dirty="0"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>
                          <a:lumMod val="9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9pPr>
                    </a:lstStyle>
                    <a:p>
                      <a:pPr marL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900" b="0" dirty="0"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 </a:t>
                      </a:r>
                      <a:endParaRPr lang="en-US" sz="1000" b="0" dirty="0"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>
                          <a:lumMod val="9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9pPr>
                    </a:lstStyle>
                    <a:p>
                      <a:pPr marL="0" marR="105410" indent="-177165" algn="r" rtl="1"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r>
                        <a:rPr lang="he-IL" sz="9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מד</a:t>
                      </a:r>
                      <a:r>
                        <a:rPr lang="en-US" sz="9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"</a:t>
                      </a:r>
                      <a:r>
                        <a:rPr lang="he-IL" sz="9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א</a:t>
                      </a:r>
                      <a:r>
                        <a:rPr lang="he-IL" sz="900" b="1" spc="185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  <a:r>
                        <a:rPr lang="en-US" sz="9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)</a:t>
                      </a:r>
                      <a:r>
                        <a:rPr lang="he-IL" sz="9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ארגון</a:t>
                      </a:r>
                      <a:r>
                        <a:rPr lang="he-IL" sz="900" b="1" spc="-6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  <a:r>
                        <a:rPr lang="he-IL" sz="9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מגן דוד</a:t>
                      </a:r>
                      <a:r>
                        <a:rPr lang="he-IL" sz="900" b="1" spc="-1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  <a:r>
                        <a:rPr lang="he-IL" sz="9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אדום</a:t>
                      </a:r>
                      <a:r>
                        <a:rPr lang="en-US" sz="9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(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>
                          <a:lumMod val="9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9pPr>
                    </a:lstStyle>
                    <a:p>
                      <a:pPr algn="r" rtl="1">
                        <a:spcBef>
                          <a:spcPts val="30"/>
                        </a:spcBef>
                      </a:pPr>
                      <a:r>
                        <a:rPr lang="en-US" sz="900" b="1" dirty="0"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 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marL="13970" algn="r" rtl="1">
                        <a:spcBef>
                          <a:spcPts val="5"/>
                        </a:spcBef>
                      </a:pPr>
                      <a:r>
                        <a:rPr lang="en-US" sz="900" b="1" spc="-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1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>
                          <a:lumMod val="9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9323939"/>
                  </a:ext>
                </a:extLst>
              </a:tr>
              <a:tr h="682539"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9pPr>
                    </a:lstStyle>
                    <a:p>
                      <a:pPr marL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he-IL" sz="900" b="0" spc="-1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עברית</a:t>
                      </a:r>
                      <a:r>
                        <a:rPr lang="en-US" sz="900" b="0" spc="-1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,</a:t>
                      </a:r>
                      <a:r>
                        <a:rPr lang="en-US" sz="900" b="0" spc="-55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  <a:r>
                        <a:rPr lang="he-IL" sz="9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ערבית</a:t>
                      </a:r>
                      <a:r>
                        <a:rPr lang="en-US" sz="9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,</a:t>
                      </a:r>
                      <a:endParaRPr lang="en-US" sz="1000" b="0" dirty="0"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marL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he-IL" sz="900" b="0" spc="-1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אנגלית</a:t>
                      </a:r>
                      <a:r>
                        <a:rPr lang="he-IL" sz="900" b="0" spc="115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  <a:r>
                        <a:rPr lang="he-IL" sz="9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ורוסית</a:t>
                      </a:r>
                      <a:endParaRPr lang="en-US" sz="1000" b="0" dirty="0"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>
                          <a:lumMod val="9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>
                          <a:lumMod val="9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9pPr>
                    </a:lstStyle>
                    <a:p>
                      <a:pPr marL="0" marR="254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900" b="0" u="sng" spc="-1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  <a:hlinkClick r:id="rId5"/>
                        </a:rPr>
                        <a:t>dodo@met.co.il</a:t>
                      </a:r>
                      <a:endParaRPr lang="en-US" sz="1000" b="0" dirty="0"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>
                          <a:lumMod val="9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>
                          <a:lumMod val="9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9pPr>
                    </a:lstStyle>
                    <a:p>
                      <a:pPr marL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900" b="0" spc="-25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050-</a:t>
                      </a:r>
                      <a:r>
                        <a:rPr lang="en-US" sz="900" b="0" spc="-1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7440844</a:t>
                      </a:r>
                      <a:endParaRPr lang="en-US" sz="1000" b="0" dirty="0"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marL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lang="he-IL" sz="900" b="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marL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9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03-</a:t>
                      </a:r>
                      <a:r>
                        <a:rPr lang="en-US" sz="900" b="0" spc="-1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9247991</a:t>
                      </a:r>
                      <a:endParaRPr lang="en-US" sz="1000" b="0" dirty="0"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marL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he-IL" sz="900" b="0" spc="-2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שלוחה</a:t>
                      </a:r>
                      <a:r>
                        <a:rPr lang="he-IL" sz="900" b="0" spc="5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  <a:r>
                        <a:rPr lang="en-US" sz="900" b="0" spc="-7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2</a:t>
                      </a:r>
                      <a:endParaRPr lang="en-US" sz="1000" b="0" dirty="0"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>
                          <a:lumMod val="9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>
                          <a:lumMod val="9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9pPr>
                    </a:lstStyle>
                    <a:p>
                      <a:pPr marL="0" marR="153670" indent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he-IL" sz="9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נוי</a:t>
                      </a:r>
                      <a:r>
                        <a:rPr lang="he-IL" sz="900" b="0" spc="-1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  <a:r>
                        <a:rPr lang="he-IL" sz="9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גנאדי</a:t>
                      </a:r>
                      <a:r>
                        <a:rPr lang="he-IL" sz="9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</a:p>
                    <a:p>
                      <a:pPr marL="0" marR="153670" indent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lang="he-IL" sz="900" b="0" spc="-1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marL="0" marR="153670" indent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he-IL" sz="900" b="0" spc="-1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שלומית</a:t>
                      </a:r>
                      <a:r>
                        <a:rPr lang="he-IL" sz="900" b="0" spc="-35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  <a:r>
                        <a:rPr lang="he-IL" sz="9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גל</a:t>
                      </a:r>
                      <a:endParaRPr lang="en-US" sz="1000" b="0" dirty="0"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>
                          <a:lumMod val="9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>
                          <a:lumMod val="9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9pPr>
                    </a:lstStyle>
                    <a:p>
                      <a:pPr marL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lang="en-US" sz="1000" b="0" dirty="0"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>
                          <a:lumMod val="9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>
                          <a:lumMod val="9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9pPr>
                    </a:lstStyle>
                    <a:p>
                      <a:pPr marL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lang="en-US" sz="1000" b="0" dirty="0"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>
                          <a:lumMod val="9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>
                          <a:lumMod val="9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9pPr>
                    </a:lstStyle>
                    <a:p>
                      <a:pPr marL="0" marR="181610" indent="1270" algn="r" rtl="1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lang="he-IL" sz="9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הל</a:t>
                      </a:r>
                      <a:r>
                        <a:rPr lang="en-US" sz="9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"</a:t>
                      </a:r>
                      <a:r>
                        <a:rPr lang="he-IL" sz="9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ח</a:t>
                      </a:r>
                      <a:r>
                        <a:rPr lang="he-IL" sz="900" b="1" spc="85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  <a:r>
                        <a:rPr lang="en-US" sz="9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)</a:t>
                      </a:r>
                      <a:r>
                        <a:rPr lang="he-IL" sz="9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המרכז </a:t>
                      </a:r>
                      <a:r>
                        <a:rPr lang="he-IL" sz="900" b="1" spc="-1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לרפואת</a:t>
                      </a:r>
                      <a:r>
                        <a:rPr lang="he-IL" sz="9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 חרום</a:t>
                      </a:r>
                      <a:r>
                        <a:rPr lang="en-US" sz="9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(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>
                          <a:lumMod val="9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>
                          <a:lumMod val="9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9pPr>
                    </a:lstStyle>
                    <a:p>
                      <a:pPr algn="r" rtl="1">
                        <a:spcBef>
                          <a:spcPts val="35"/>
                        </a:spcBef>
                      </a:pPr>
                      <a:r>
                        <a:rPr lang="en-US" sz="900" b="1" dirty="0"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 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marL="13970" algn="r" rtl="1"/>
                      <a:r>
                        <a:rPr lang="en-US" sz="900" b="1" spc="-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2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>
                          <a:lumMod val="9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>
                          <a:lumMod val="9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918070"/>
                  </a:ext>
                </a:extLst>
              </a:tr>
              <a:tr h="751770"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9pPr>
                    </a:lstStyle>
                    <a:p>
                      <a:pPr marL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he-IL" sz="900" b="0" spc="-1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עברית</a:t>
                      </a:r>
                      <a:r>
                        <a:rPr lang="en-US" sz="900" b="0" spc="-1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,</a:t>
                      </a:r>
                      <a:r>
                        <a:rPr lang="en-US" sz="900" b="0" spc="-55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  <a:r>
                        <a:rPr lang="he-IL" sz="9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ערבית</a:t>
                      </a:r>
                      <a:r>
                        <a:rPr lang="en-US" sz="9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,</a:t>
                      </a:r>
                      <a:endParaRPr lang="en-US" sz="1000" b="0" dirty="0"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marL="0" marR="92710" indent="-222885" algn="r" rtl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he-IL" sz="9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אנגלית</a:t>
                      </a:r>
                      <a:r>
                        <a:rPr lang="en-US" sz="9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,</a:t>
                      </a:r>
                      <a:r>
                        <a:rPr lang="en-US" sz="900" b="0" spc="-6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  <a:r>
                        <a:rPr lang="he-IL" sz="9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ספרדית </a:t>
                      </a:r>
                      <a:r>
                        <a:rPr lang="he-IL" sz="900" b="0" spc="-1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ורוסית</a:t>
                      </a:r>
                      <a:endParaRPr lang="en-US" sz="1000" b="0" dirty="0"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>
                          <a:lumMod val="9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>
                          <a:lumMod val="9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9pPr>
                    </a:lstStyle>
                    <a:p>
                      <a:pPr marL="0" marR="127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900" b="0" u="sng">
                          <a:solidFill>
                            <a:srgbClr val="0000FF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  <a:hlinkClick r:id="rId6"/>
                        </a:rPr>
                        <a:t>info@medic-</a:t>
                      </a:r>
                      <a:r>
                        <a:rPr lang="en-US" sz="900" b="0" u="sng" spc="-10">
                          <a:solidFill>
                            <a:srgbClr val="0000FF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  <a:hlinkClick r:id="rId6"/>
                        </a:rPr>
                        <a:t>w.co.il</a:t>
                      </a:r>
                      <a:endParaRPr lang="en-US" sz="1000" b="0"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>
                          <a:lumMod val="9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>
                          <a:lumMod val="9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9pPr>
                    </a:lstStyle>
                    <a:p>
                      <a:pPr marL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900" b="0" spc="-25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054-</a:t>
                      </a:r>
                      <a:r>
                        <a:rPr lang="en-US" sz="900" b="0" spc="-1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5760805</a:t>
                      </a:r>
                      <a:endParaRPr lang="he-IL" sz="900" b="0" spc="-1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marL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lang="en-US" sz="1000" b="0" dirty="0"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marL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9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03-</a:t>
                      </a:r>
                      <a:r>
                        <a:rPr lang="en-US" sz="900" b="0" spc="-1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7393837</a:t>
                      </a:r>
                      <a:endParaRPr lang="en-US" sz="1000" b="0" dirty="0"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marL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he-IL" sz="900" b="0" spc="-2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שלוחה</a:t>
                      </a:r>
                      <a:r>
                        <a:rPr lang="he-IL" sz="900" b="0" spc="5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  <a:r>
                        <a:rPr lang="en-US" sz="900" b="0" spc="-7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1</a:t>
                      </a:r>
                      <a:endParaRPr lang="en-US" sz="1000" b="0" dirty="0"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>
                          <a:lumMod val="9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>
                          <a:lumMod val="9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9pPr>
                    </a:lstStyle>
                    <a:p>
                      <a:pPr marL="0" marR="133985" indent="-12954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he-IL" sz="9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הראל</a:t>
                      </a:r>
                      <a:r>
                        <a:rPr lang="he-IL" sz="900" b="0" spc="-3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  <a:r>
                        <a:rPr lang="he-IL" sz="9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טורס</a:t>
                      </a:r>
                      <a:r>
                        <a:rPr lang="he-IL" sz="9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</a:p>
                    <a:p>
                      <a:pPr marL="0" marR="133985" indent="-12954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lang="he-IL" sz="900" b="0" spc="-2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marL="0" marR="133985" indent="-12954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he-IL" sz="900" b="0" spc="-2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משרד</a:t>
                      </a:r>
                      <a:endParaRPr lang="en-US" sz="1000" b="0" dirty="0"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>
                          <a:lumMod val="9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>
                          <a:lumMod val="9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9pPr>
                    </a:lstStyle>
                    <a:p>
                      <a:pPr marL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lang="en-US" sz="1000" b="0"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>
                          <a:lumMod val="9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>
                          <a:lumMod val="9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9pPr>
                    </a:lstStyle>
                    <a:p>
                      <a:pPr marL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lang="en-US" sz="1000" b="0" dirty="0"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>
                          <a:lumMod val="9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>
                          <a:lumMod val="9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9pPr>
                    </a:lstStyle>
                    <a:p>
                      <a:pPr marL="0" algn="r" rtl="1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lang="en-US" sz="900" b="1" dirty="0"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 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marL="0" algn="r" rtl="1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he-IL" sz="900" b="1" spc="-2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עולם </a:t>
                      </a:r>
                      <a:r>
                        <a:rPr lang="he-IL" sz="9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הרפואה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>
                          <a:lumMod val="9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>
                          <a:lumMod val="9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9pPr>
                    </a:lstStyle>
                    <a:p>
                      <a:pPr algn="r" rtl="1">
                        <a:spcBef>
                          <a:spcPts val="30"/>
                        </a:spcBef>
                      </a:pPr>
                      <a:r>
                        <a:rPr lang="en-US" sz="900" b="1" dirty="0"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 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marL="13970" algn="r" rtl="1">
                        <a:spcBef>
                          <a:spcPts val="5"/>
                        </a:spcBef>
                      </a:pPr>
                      <a:r>
                        <a:rPr lang="en-US" sz="900" b="1" spc="-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3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>
                          <a:lumMod val="9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>
                          <a:lumMod val="9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5811802"/>
                  </a:ext>
                </a:extLst>
              </a:tr>
              <a:tr h="682539"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9pPr>
                    </a:lstStyle>
                    <a:p>
                      <a:pPr marL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he-IL" sz="900" b="0" spc="-1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עברית</a:t>
                      </a:r>
                      <a:r>
                        <a:rPr lang="en-US" sz="900" b="0" spc="-1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,</a:t>
                      </a:r>
                      <a:r>
                        <a:rPr lang="en-US" sz="900" b="0" spc="-2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  <a:r>
                        <a:rPr lang="he-IL" sz="900" b="0" spc="-1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ערבית</a:t>
                      </a:r>
                      <a:endParaRPr lang="en-US" sz="1000" b="0" dirty="0"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marL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he-IL" sz="900" b="0" spc="-1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ואנגלית</a:t>
                      </a:r>
                      <a:endParaRPr lang="en-US" sz="1000" b="0" dirty="0"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>
                          <a:lumMod val="9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>
                          <a:lumMod val="9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9pPr>
                    </a:lstStyle>
                    <a:p>
                      <a:pPr marL="0" marR="254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900" b="0" u="sng" spc="-10">
                          <a:solidFill>
                            <a:srgbClr val="0000FF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  <a:hlinkClick r:id="rId7"/>
                        </a:rPr>
                        <a:t>Academy@hian.co.il</a:t>
                      </a:r>
                      <a:endParaRPr lang="en-US" sz="1000" b="0"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>
                          <a:lumMod val="9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>
                          <a:lumMod val="9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9pPr>
                    </a:lstStyle>
                    <a:p>
                      <a:pPr marL="0" marR="127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900" b="0" spc="-25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052-</a:t>
                      </a:r>
                      <a:r>
                        <a:rPr lang="en-US" sz="900" b="0" spc="-1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5004500</a:t>
                      </a:r>
                      <a:endParaRPr lang="en-US" sz="1000" b="0"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>
                          <a:lumMod val="9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>
                          <a:lumMod val="9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9pPr>
                    </a:lstStyle>
                    <a:p>
                      <a:pPr marL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he-IL" sz="900" b="0" spc="-2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דועא</a:t>
                      </a:r>
                      <a:r>
                        <a:rPr lang="he-IL" sz="900" b="0" spc="12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  <a:r>
                        <a:rPr lang="he-IL" sz="9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אדריס</a:t>
                      </a:r>
                      <a:endParaRPr lang="en-US" sz="1000" b="0" dirty="0"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>
                          <a:lumMod val="9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>
                          <a:lumMod val="9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9pPr>
                    </a:lstStyle>
                    <a:p>
                      <a:pPr marL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lang="en-US" sz="1000" b="0" dirty="0"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>
                          <a:lumMod val="9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>
                          <a:lumMod val="9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9pPr>
                    </a:lstStyle>
                    <a:p>
                      <a:pPr marL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lang="en-US" sz="1000" b="0" dirty="0"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>
                          <a:lumMod val="9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>
                          <a:lumMod val="9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9pPr>
                    </a:lstStyle>
                    <a:p>
                      <a:pPr marL="0" algn="r" rtl="1"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r>
                        <a:rPr lang="he-IL" sz="900" b="1" spc="-1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חייאן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>
                          <a:lumMod val="9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>
                          <a:lumMod val="9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9pPr>
                    </a:lstStyle>
                    <a:p>
                      <a:pPr marL="13970" algn="r" rtl="1">
                        <a:spcBef>
                          <a:spcPts val="520"/>
                        </a:spcBef>
                      </a:pPr>
                      <a:r>
                        <a:rPr lang="en-US" sz="900" b="1" spc="-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4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>
                          <a:lumMod val="9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>
                          <a:lumMod val="9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3231042"/>
                  </a:ext>
                </a:extLst>
              </a:tr>
              <a:tr h="884435"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9pPr>
                    </a:lstStyle>
                    <a:p>
                      <a:pPr marL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he-IL" sz="900" b="0" spc="-1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עברית</a:t>
                      </a:r>
                      <a:r>
                        <a:rPr lang="en-US" sz="900" b="0" spc="-1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, </a:t>
                      </a:r>
                      <a:r>
                        <a:rPr lang="he-IL" sz="9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אנגלית</a:t>
                      </a:r>
                      <a:r>
                        <a:rPr lang="en-US" sz="9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,</a:t>
                      </a:r>
                      <a:endParaRPr lang="en-US" sz="1000" b="0" dirty="0"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marL="0" marR="136525" indent="-13589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he-IL" sz="9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ערבית</a:t>
                      </a:r>
                      <a:r>
                        <a:rPr lang="en-US" sz="9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,</a:t>
                      </a:r>
                      <a:r>
                        <a:rPr lang="en-US" sz="900" b="0" spc="-55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  <a:r>
                        <a:rPr lang="he-IL" sz="9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רוסית</a:t>
                      </a:r>
                      <a:r>
                        <a:rPr lang="en-US" sz="9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, </a:t>
                      </a:r>
                      <a:r>
                        <a:rPr lang="he-IL" sz="900" b="0" spc="-1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ספרדית</a:t>
                      </a:r>
                      <a:r>
                        <a:rPr lang="en-US" sz="900" b="0" spc="-1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,</a:t>
                      </a:r>
                      <a:r>
                        <a:rPr lang="he-IL" sz="900" b="0" spc="-1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 אמהרית</a:t>
                      </a:r>
                      <a:endParaRPr lang="en-US" sz="1000" b="0" dirty="0"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>
                          <a:lumMod val="9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>
                          <a:lumMod val="9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9pPr>
                    </a:lstStyle>
                    <a:p>
                      <a:pPr marL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900" b="0" dirty="0"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 </a:t>
                      </a:r>
                      <a:endParaRPr lang="en-US" sz="1000" b="0" dirty="0"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marL="0" marR="3175" algn="r" rtl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900" b="0" u="sng" spc="-1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  <a:hlinkClick r:id="rId8"/>
                        </a:rPr>
                        <a:t>office@nakarmedic.co.il</a:t>
                      </a:r>
                      <a:endParaRPr lang="en-US" sz="1000" b="0" dirty="0"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>
                          <a:lumMod val="9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>
                          <a:lumMod val="9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9pPr>
                    </a:lstStyle>
                    <a:p>
                      <a:pPr marL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900" b="0" dirty="0"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 </a:t>
                      </a:r>
                      <a:endParaRPr lang="en-US" sz="1000" b="0" dirty="0"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marL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900" b="0" spc="-25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054-</a:t>
                      </a:r>
                      <a:r>
                        <a:rPr lang="en-US" sz="900" b="0" spc="-1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3493062</a:t>
                      </a:r>
                      <a:endParaRPr lang="he-IL" sz="900" b="0" spc="-1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marL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lang="en-US" sz="1000" b="0" dirty="0"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marL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900" b="0" spc="-25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077-</a:t>
                      </a:r>
                      <a:r>
                        <a:rPr lang="en-US" sz="900" b="0" spc="-1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9721450</a:t>
                      </a:r>
                      <a:endParaRPr lang="en-US" sz="1000" b="0" dirty="0"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>
                          <a:lumMod val="9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>
                          <a:lumMod val="9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9pPr>
                    </a:lstStyle>
                    <a:p>
                      <a:pPr marL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900" b="0" dirty="0"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 </a:t>
                      </a:r>
                      <a:endParaRPr lang="en-US" sz="1000" b="0" dirty="0"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marL="0" marR="201295" indent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he-IL" sz="9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בר מגורי</a:t>
                      </a:r>
                    </a:p>
                    <a:p>
                      <a:pPr marL="0" marR="201295" indent="-6223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lang="he-IL" sz="900" b="0" spc="-2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marL="0" marR="201295" indent="-6223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he-IL" sz="900" b="0" spc="-2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משרד</a:t>
                      </a:r>
                      <a:endParaRPr lang="en-US" sz="1000" b="0" dirty="0"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>
                          <a:lumMod val="9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>
                          <a:lumMod val="9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9pPr>
                    </a:lstStyle>
                    <a:p>
                      <a:pPr marL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900" b="0" dirty="0"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 </a:t>
                      </a:r>
                      <a:endParaRPr lang="en-US" sz="1000" b="0" dirty="0"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>
                          <a:lumMod val="9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>
                          <a:lumMod val="9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9pPr>
                    </a:lstStyle>
                    <a:p>
                      <a:pPr marL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900" b="0" dirty="0"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 </a:t>
                      </a:r>
                      <a:endParaRPr lang="en-US" sz="1000" b="0" dirty="0"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>
                          <a:lumMod val="9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>
                          <a:lumMod val="9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9pPr>
                    </a:lstStyle>
                    <a:p>
                      <a:pPr marL="0" algn="r" rtl="1">
                        <a:lnSpc>
                          <a:spcPct val="100000"/>
                        </a:lnSpc>
                        <a:spcBef>
                          <a:spcPts val="775"/>
                        </a:spcBef>
                      </a:pPr>
                      <a:r>
                        <a:rPr lang="en-US" sz="900" b="1" dirty="0"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 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marL="0" algn="r" rtl="1">
                        <a:lnSpc>
                          <a:spcPct val="100000"/>
                        </a:lnSpc>
                      </a:pPr>
                      <a:r>
                        <a:rPr lang="he-IL" sz="900" b="1" spc="-25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נקר</a:t>
                      </a:r>
                      <a:r>
                        <a:rPr lang="he-IL" sz="900" b="1" spc="1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  <a:r>
                        <a:rPr lang="he-IL" sz="900" b="1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מדיק</a:t>
                      </a:r>
                      <a:r>
                        <a:rPr lang="he-IL" sz="900" b="1" spc="5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  <a:r>
                        <a:rPr lang="he-IL" sz="900" b="1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בע</a:t>
                      </a:r>
                      <a:r>
                        <a:rPr lang="en-US" sz="9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"</a:t>
                      </a:r>
                      <a:r>
                        <a:rPr lang="he-IL" sz="9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מ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>
                          <a:lumMod val="9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>
                          <a:lumMod val="9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9pPr>
                    </a:lstStyle>
                    <a:p>
                      <a:pPr algn="r" rtl="1">
                        <a:spcBef>
                          <a:spcPts val="775"/>
                        </a:spcBef>
                      </a:pPr>
                      <a:r>
                        <a:rPr lang="en-US" sz="900" b="1" dirty="0"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 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marL="13970" algn="r" rtl="1"/>
                      <a:r>
                        <a:rPr lang="en-US" sz="900" b="1" spc="-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5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>
                          <a:lumMod val="9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>
                          <a:lumMod val="9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3022443"/>
                  </a:ext>
                </a:extLst>
              </a:tr>
              <a:tr h="682539"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9pPr>
                    </a:lstStyle>
                    <a:p>
                      <a:pPr marL="0" marR="133350" indent="-178435" algn="r" rtl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he-IL" sz="900" b="0" spc="-1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עברית</a:t>
                      </a:r>
                      <a:r>
                        <a:rPr lang="en-US" sz="900" b="0" spc="-1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,</a:t>
                      </a:r>
                      <a:r>
                        <a:rPr lang="en-US" sz="900" b="0" spc="-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  <a:r>
                        <a:rPr lang="he-IL" sz="900" b="0" spc="-1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ערבית</a:t>
                      </a:r>
                      <a:r>
                        <a:rPr lang="en-US" sz="900" b="0" spc="-1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,</a:t>
                      </a:r>
                      <a:r>
                        <a:rPr lang="he-IL" sz="900" b="0" spc="-1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 אנגלית</a:t>
                      </a:r>
                      <a:endParaRPr lang="en-US" sz="1000" b="0" dirty="0"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>
                          <a:lumMod val="9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9pPr>
                    </a:lstStyle>
                    <a:p>
                      <a:pPr marL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900" b="0" u="sng" spc="-10">
                          <a:solidFill>
                            <a:srgbClr val="0000FF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  <a:hlinkClick r:id="rId9"/>
                        </a:rPr>
                        <a:t>eduhad@natali.co.il</a:t>
                      </a:r>
                      <a:endParaRPr lang="en-US" sz="1000" b="0"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>
                          <a:lumMod val="9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9pPr>
                    </a:lstStyle>
                    <a:p>
                      <a:pPr marL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900" b="0"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 </a:t>
                      </a:r>
                      <a:endParaRPr lang="en-US" sz="1000" b="0"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marL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03-</a:t>
                      </a:r>
                      <a:r>
                        <a:rPr lang="en-US" sz="900" b="0" spc="-1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5154478</a:t>
                      </a:r>
                      <a:endParaRPr lang="en-US" sz="1000" b="0"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>
                          <a:lumMod val="9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9pPr>
                    </a:lstStyle>
                    <a:p>
                      <a:pPr marL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900" b="0" dirty="0"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 </a:t>
                      </a:r>
                      <a:endParaRPr lang="en-US" sz="1000" b="0" dirty="0"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marL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he-IL" sz="900" b="0" spc="-2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מוקד</a:t>
                      </a:r>
                      <a:r>
                        <a:rPr lang="he-IL" sz="900" b="0" spc="-25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  <a:r>
                        <a:rPr lang="he-IL" sz="9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נטלי</a:t>
                      </a:r>
                      <a:endParaRPr lang="en-US" sz="1000" b="0" dirty="0"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>
                          <a:lumMod val="9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9pPr>
                    </a:lstStyle>
                    <a:p>
                      <a:pPr marL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900" b="0" dirty="0"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 </a:t>
                      </a:r>
                      <a:endParaRPr lang="en-US" sz="1000" b="0" dirty="0"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>
                          <a:lumMod val="9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9pPr>
                    </a:lstStyle>
                    <a:p>
                      <a:pPr marL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900" b="0" dirty="0"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 </a:t>
                      </a:r>
                      <a:endParaRPr lang="en-US" sz="1000" b="0" dirty="0"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>
                          <a:lumMod val="9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9pPr>
                    </a:lstStyle>
                    <a:p>
                      <a:pPr marL="0" algn="r" rtl="1">
                        <a:lnSpc>
                          <a:spcPct val="100000"/>
                        </a:lnSpc>
                      </a:pPr>
                      <a:r>
                        <a:rPr lang="he-IL" sz="900" b="1" spc="-1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נטל</a:t>
                      </a:r>
                      <a:r>
                        <a:rPr lang="en-US" sz="900" b="1" spc="-1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"</a:t>
                      </a:r>
                      <a:r>
                        <a:rPr lang="he-IL" sz="900" b="1" spc="-1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י</a:t>
                      </a:r>
                      <a:r>
                        <a:rPr lang="he-IL" sz="900" b="1" spc="3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  <a:r>
                        <a:rPr lang="en-US" sz="9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–</a:t>
                      </a:r>
                      <a:r>
                        <a:rPr lang="en-US" sz="900" b="1" spc="25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  <a:r>
                        <a:rPr lang="he-IL" sz="9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החברה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  <a:r>
                        <a:rPr lang="he-IL" sz="9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לשירותי</a:t>
                      </a:r>
                      <a:r>
                        <a:rPr lang="he-IL" sz="900" b="1" spc="-3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  <a:r>
                        <a:rPr lang="he-IL" sz="9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רפואה </a:t>
                      </a:r>
                      <a:r>
                        <a:rPr lang="he-IL" sz="900" b="1" spc="-1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דחופה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>
                          <a:lumMod val="9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1pPr>
                      <a:lvl2pPr marL="457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2pPr>
                      <a:lvl3pPr marL="914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3pPr>
                      <a:lvl4pPr marL="1371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4pPr>
                      <a:lvl5pPr marL="18288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5pPr>
                      <a:lvl6pPr marL="22860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6pPr>
                      <a:lvl7pPr marL="27432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7pPr>
                      <a:lvl8pPr marL="32004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8pPr>
                      <a:lvl9pPr marL="3657600">
                        <a:defRPr>
                          <a:solidFill>
                            <a:schemeClr val="tx1"/>
                          </a:solidFill>
                          <a:latin typeface="Assistant"/>
                          <a:cs typeface="Assistant"/>
                        </a:defRPr>
                      </a:lvl9pPr>
                    </a:lstStyle>
                    <a:p>
                      <a:pPr algn="r" rtl="1">
                        <a:spcBef>
                          <a:spcPts val="60"/>
                        </a:spcBef>
                      </a:pPr>
                      <a:r>
                        <a:rPr lang="en-US" sz="900" b="1" dirty="0"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 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marL="13970" algn="r" rtl="1"/>
                      <a:r>
                        <a:rPr lang="en-US" sz="900" b="1" spc="-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6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>
                          <a:lumMod val="9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9527448"/>
                  </a:ext>
                </a:extLst>
              </a:tr>
            </a:tbl>
          </a:graphicData>
        </a:graphic>
      </p:graphicFrame>
      <p:pic>
        <p:nvPicPr>
          <p:cNvPr id="44" name="Graphic 43" descr="כן">
            <a:extLst>
              <a:ext uri="{FF2B5EF4-FFF2-40B4-BE49-F238E27FC236}">
                <a16:creationId xmlns:a16="http://schemas.microsoft.com/office/drawing/2014/main" id="{9806571F-53F7-2D09-513B-CE7E0230B5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30894" y="2963766"/>
            <a:ext cx="280748" cy="206174"/>
          </a:xfrm>
          <a:prstGeom prst="rect">
            <a:avLst/>
          </a:prstGeom>
        </p:spPr>
      </p:pic>
      <p:pic>
        <p:nvPicPr>
          <p:cNvPr id="45" name="Graphic 44" descr="כן">
            <a:extLst>
              <a:ext uri="{FF2B5EF4-FFF2-40B4-BE49-F238E27FC236}">
                <a16:creationId xmlns:a16="http://schemas.microsoft.com/office/drawing/2014/main" id="{E8D6729A-C81B-681B-64A8-EA12B8E871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419600" y="2963766"/>
            <a:ext cx="280748" cy="206174"/>
          </a:xfrm>
          <a:prstGeom prst="rect">
            <a:avLst/>
          </a:prstGeom>
        </p:spPr>
      </p:pic>
      <p:pic>
        <p:nvPicPr>
          <p:cNvPr id="46" name="Graphic 45" descr="כן">
            <a:extLst>
              <a:ext uri="{FF2B5EF4-FFF2-40B4-BE49-F238E27FC236}">
                <a16:creationId xmlns:a16="http://schemas.microsoft.com/office/drawing/2014/main" id="{2EF3B509-12E9-232B-A2E1-C50A0F428E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30894" y="3647847"/>
            <a:ext cx="280748" cy="206174"/>
          </a:xfrm>
          <a:prstGeom prst="rect">
            <a:avLst/>
          </a:prstGeom>
        </p:spPr>
      </p:pic>
      <p:pic>
        <p:nvPicPr>
          <p:cNvPr id="47" name="Graphic 46" descr="כן">
            <a:extLst>
              <a:ext uri="{FF2B5EF4-FFF2-40B4-BE49-F238E27FC236}">
                <a16:creationId xmlns:a16="http://schemas.microsoft.com/office/drawing/2014/main" id="{8FD99BC0-5ED8-BA7B-2FF0-514C1FE480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419600" y="3647847"/>
            <a:ext cx="280748" cy="206174"/>
          </a:xfrm>
          <a:prstGeom prst="rect">
            <a:avLst/>
          </a:prstGeom>
        </p:spPr>
      </p:pic>
      <p:pic>
        <p:nvPicPr>
          <p:cNvPr id="48" name="Graphic 47" descr="כן">
            <a:extLst>
              <a:ext uri="{FF2B5EF4-FFF2-40B4-BE49-F238E27FC236}">
                <a16:creationId xmlns:a16="http://schemas.microsoft.com/office/drawing/2014/main" id="{67DD1E29-AA44-8272-8889-8FF5EB00D3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30894" y="4341928"/>
            <a:ext cx="280748" cy="206174"/>
          </a:xfrm>
          <a:prstGeom prst="rect">
            <a:avLst/>
          </a:prstGeom>
        </p:spPr>
      </p:pic>
      <p:pic>
        <p:nvPicPr>
          <p:cNvPr id="49" name="Graphic 48" descr="כן">
            <a:extLst>
              <a:ext uri="{FF2B5EF4-FFF2-40B4-BE49-F238E27FC236}">
                <a16:creationId xmlns:a16="http://schemas.microsoft.com/office/drawing/2014/main" id="{EC2E5041-618D-CA39-2E2C-94FAD23653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419600" y="4341928"/>
            <a:ext cx="280748" cy="206174"/>
          </a:xfrm>
          <a:prstGeom prst="rect">
            <a:avLst/>
          </a:prstGeom>
        </p:spPr>
      </p:pic>
      <p:pic>
        <p:nvPicPr>
          <p:cNvPr id="50" name="Graphic 49">
            <a:extLst>
              <a:ext uri="{FF2B5EF4-FFF2-40B4-BE49-F238E27FC236}">
                <a16:creationId xmlns:a16="http://schemas.microsoft.com/office/drawing/2014/main" id="{A71923FB-C278-9A4A-C704-008571E94A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30894" y="5085080"/>
            <a:ext cx="280748" cy="206174"/>
          </a:xfrm>
          <a:prstGeom prst="rect">
            <a:avLst/>
          </a:prstGeom>
        </p:spPr>
      </p:pic>
      <p:pic>
        <p:nvPicPr>
          <p:cNvPr id="51" name="Graphic 50">
            <a:extLst>
              <a:ext uri="{FF2B5EF4-FFF2-40B4-BE49-F238E27FC236}">
                <a16:creationId xmlns:a16="http://schemas.microsoft.com/office/drawing/2014/main" id="{D07E137A-5D67-131F-FE3F-67DEF5C4F0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419600" y="5085080"/>
            <a:ext cx="280748" cy="206174"/>
          </a:xfrm>
          <a:prstGeom prst="rect">
            <a:avLst/>
          </a:prstGeom>
        </p:spPr>
      </p:pic>
      <p:pic>
        <p:nvPicPr>
          <p:cNvPr id="52" name="Graphic 51" descr="כן">
            <a:extLst>
              <a:ext uri="{FF2B5EF4-FFF2-40B4-BE49-F238E27FC236}">
                <a16:creationId xmlns:a16="http://schemas.microsoft.com/office/drawing/2014/main" id="{026003F0-8A7D-FDFD-C63C-32F98631E6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30894" y="5842237"/>
            <a:ext cx="280748" cy="206174"/>
          </a:xfrm>
          <a:prstGeom prst="rect">
            <a:avLst/>
          </a:prstGeom>
        </p:spPr>
      </p:pic>
      <p:pic>
        <p:nvPicPr>
          <p:cNvPr id="53" name="Graphic 52" descr="כן">
            <a:extLst>
              <a:ext uri="{FF2B5EF4-FFF2-40B4-BE49-F238E27FC236}">
                <a16:creationId xmlns:a16="http://schemas.microsoft.com/office/drawing/2014/main" id="{6B1B3894-0511-5203-44A9-332387EEB9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419600" y="6705600"/>
            <a:ext cx="280748" cy="206174"/>
          </a:xfrm>
          <a:prstGeom prst="rect">
            <a:avLst/>
          </a:prstGeom>
        </p:spPr>
      </p:pic>
      <p:grpSp>
        <p:nvGrpSpPr>
          <p:cNvPr id="54" name="Group 53">
            <a:extLst>
              <a:ext uri="{FF2B5EF4-FFF2-40B4-BE49-F238E27FC236}">
                <a16:creationId xmlns:a16="http://schemas.microsoft.com/office/drawing/2014/main" id="{B7D26129-39FA-E797-F543-E5266A54FA59}"/>
              </a:ext>
            </a:extLst>
          </p:cNvPr>
          <p:cNvGrpSpPr/>
          <p:nvPr/>
        </p:nvGrpSpPr>
        <p:grpSpPr>
          <a:xfrm>
            <a:off x="76200" y="389142"/>
            <a:ext cx="1190698" cy="705175"/>
            <a:chOff x="76200" y="389142"/>
            <a:chExt cx="1190698" cy="705175"/>
          </a:xfrm>
        </p:grpSpPr>
        <p:pic>
          <p:nvPicPr>
            <p:cNvPr id="55" name="תמונה 2" descr="תמונה שמכילה גרפיקה, עיצוב גרפי, טקסט, צילום מסך&#10;&#10;התיאור נוצר באופן אוטומטי">
              <a:extLst>
                <a:ext uri="{FF2B5EF4-FFF2-40B4-BE49-F238E27FC236}">
                  <a16:creationId xmlns:a16="http://schemas.microsoft.com/office/drawing/2014/main" id="{F10E5484-9D44-BD4B-B441-A56FD94C3674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6200" y="389142"/>
              <a:ext cx="1190698" cy="464362"/>
            </a:xfrm>
            <a:prstGeom prst="rect">
              <a:avLst/>
            </a:prstGeom>
          </p:spPr>
        </p:pic>
        <p:pic>
          <p:nvPicPr>
            <p:cNvPr id="56" name="תמונה 8">
              <a:extLst>
                <a:ext uri="{FF2B5EF4-FFF2-40B4-BE49-F238E27FC236}">
                  <a16:creationId xmlns:a16="http://schemas.microsoft.com/office/drawing/2014/main" id="{43773B94-5469-943E-356C-D7C7A21CE0E6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6200" y="853505"/>
              <a:ext cx="1190698" cy="240812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object 3"/>
          <p:cNvGrpSpPr/>
          <p:nvPr/>
        </p:nvGrpSpPr>
        <p:grpSpPr>
          <a:xfrm>
            <a:off x="0" y="8868041"/>
            <a:ext cx="6858000" cy="1036955"/>
            <a:chOff x="0" y="8868041"/>
            <a:chExt cx="6858000" cy="1036955"/>
          </a:xfrm>
        </p:grpSpPr>
        <p:sp>
          <p:nvSpPr>
            <p:cNvPr id="4" name="object 4"/>
            <p:cNvSpPr/>
            <p:nvPr/>
          </p:nvSpPr>
          <p:spPr>
            <a:xfrm>
              <a:off x="0" y="8868041"/>
              <a:ext cx="1734185" cy="1036955"/>
            </a:xfrm>
            <a:custGeom>
              <a:avLst/>
              <a:gdLst/>
              <a:ahLst/>
              <a:cxnLst/>
              <a:rect l="l" t="t" r="r" b="b"/>
              <a:pathLst>
                <a:path w="1734185" h="1036954">
                  <a:moveTo>
                    <a:pt x="969060" y="0"/>
                  </a:moveTo>
                  <a:lnTo>
                    <a:pt x="0" y="0"/>
                  </a:lnTo>
                  <a:lnTo>
                    <a:pt x="0" y="221881"/>
                  </a:lnTo>
                  <a:lnTo>
                    <a:pt x="807720" y="221881"/>
                  </a:lnTo>
                  <a:lnTo>
                    <a:pt x="832061" y="224868"/>
                  </a:lnTo>
                  <a:lnTo>
                    <a:pt x="854641" y="233489"/>
                  </a:lnTo>
                  <a:lnTo>
                    <a:pt x="874519" y="247234"/>
                  </a:lnTo>
                  <a:lnTo>
                    <a:pt x="890752" y="265595"/>
                  </a:lnTo>
                  <a:lnTo>
                    <a:pt x="1420241" y="1036688"/>
                  </a:lnTo>
                  <a:lnTo>
                    <a:pt x="1734058" y="1036688"/>
                  </a:lnTo>
                  <a:lnTo>
                    <a:pt x="1052106" y="43700"/>
                  </a:lnTo>
                  <a:lnTo>
                    <a:pt x="1035872" y="25342"/>
                  </a:lnTo>
                  <a:lnTo>
                    <a:pt x="1015993" y="11601"/>
                  </a:lnTo>
                  <a:lnTo>
                    <a:pt x="993409" y="2984"/>
                  </a:lnTo>
                  <a:lnTo>
                    <a:pt x="969060" y="0"/>
                  </a:lnTo>
                  <a:close/>
                </a:path>
              </a:pathLst>
            </a:custGeom>
            <a:solidFill>
              <a:srgbClr val="ED5A3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9160167"/>
              <a:ext cx="6858000" cy="744855"/>
            </a:xfrm>
            <a:custGeom>
              <a:avLst/>
              <a:gdLst/>
              <a:ahLst/>
              <a:cxnLst/>
              <a:rect l="l" t="t" r="r" b="b"/>
              <a:pathLst>
                <a:path w="6858000" h="744854">
                  <a:moveTo>
                    <a:pt x="1315085" y="744562"/>
                  </a:moveTo>
                  <a:lnTo>
                    <a:pt x="831011" y="39674"/>
                  </a:lnTo>
                  <a:lnTo>
                    <a:pt x="798245" y="10541"/>
                  </a:lnTo>
                  <a:lnTo>
                    <a:pt x="755700" y="0"/>
                  </a:lnTo>
                  <a:lnTo>
                    <a:pt x="0" y="0"/>
                  </a:lnTo>
                  <a:lnTo>
                    <a:pt x="0" y="744562"/>
                  </a:lnTo>
                  <a:lnTo>
                    <a:pt x="1315085" y="744562"/>
                  </a:lnTo>
                  <a:close/>
                </a:path>
                <a:path w="6858000" h="744854">
                  <a:moveTo>
                    <a:pt x="6858000" y="456361"/>
                  </a:moveTo>
                  <a:lnTo>
                    <a:pt x="1667256" y="456361"/>
                  </a:lnTo>
                  <a:lnTo>
                    <a:pt x="1697609" y="494525"/>
                  </a:lnTo>
                  <a:lnTo>
                    <a:pt x="6858000" y="494525"/>
                  </a:lnTo>
                  <a:lnTo>
                    <a:pt x="6858000" y="456361"/>
                  </a:lnTo>
                  <a:close/>
                </a:path>
              </a:pathLst>
            </a:custGeom>
            <a:solidFill>
              <a:srgbClr val="121C2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393011" y="9168472"/>
              <a:ext cx="5465445" cy="407034"/>
            </a:xfrm>
            <a:custGeom>
              <a:avLst/>
              <a:gdLst/>
              <a:ahLst/>
              <a:cxnLst/>
              <a:rect l="l" t="t" r="r" b="b"/>
              <a:pathLst>
                <a:path w="5465445" h="407034">
                  <a:moveTo>
                    <a:pt x="5464988" y="0"/>
                  </a:moveTo>
                  <a:lnTo>
                    <a:pt x="26467" y="0"/>
                  </a:lnTo>
                  <a:lnTo>
                    <a:pt x="12374" y="3984"/>
                  </a:lnTo>
                  <a:lnTo>
                    <a:pt x="3067" y="14066"/>
                  </a:lnTo>
                  <a:lnTo>
                    <a:pt x="0" y="27437"/>
                  </a:lnTo>
                  <a:lnTo>
                    <a:pt x="4623" y="41287"/>
                  </a:lnTo>
                  <a:lnTo>
                    <a:pt x="234874" y="376542"/>
                  </a:lnTo>
                  <a:lnTo>
                    <a:pt x="275326" y="404706"/>
                  </a:lnTo>
                  <a:lnTo>
                    <a:pt x="292151" y="406768"/>
                  </a:lnTo>
                  <a:lnTo>
                    <a:pt x="5464988" y="406768"/>
                  </a:lnTo>
                  <a:lnTo>
                    <a:pt x="5464988" y="0"/>
                  </a:lnTo>
                  <a:close/>
                </a:path>
              </a:pathLst>
            </a:custGeom>
            <a:solidFill>
              <a:srgbClr val="F0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E6A73F59-4308-BE81-16EC-8502A664DB13}"/>
              </a:ext>
            </a:extLst>
          </p:cNvPr>
          <p:cNvSpPr txBox="1"/>
          <p:nvPr/>
        </p:nvSpPr>
        <p:spPr>
          <a:xfrm>
            <a:off x="2095500" y="1091254"/>
            <a:ext cx="4537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dirty="0">
                <a:solidFill>
                  <a:srgbClr val="EE5A36"/>
                </a:solidFill>
                <a:latin typeface="Assistant ExtraBold" pitchFamily="2" charset="-79"/>
                <a:cs typeface="Assistant ExtraBold" pitchFamily="2" charset="-79"/>
              </a:rPr>
              <a:t>רשימת חברות מאושרות לביצוע הכשרות:</a:t>
            </a:r>
            <a:endParaRPr lang="en-US" dirty="0">
              <a:solidFill>
                <a:srgbClr val="EE5A36"/>
              </a:solidFill>
              <a:latin typeface="Assistant ExtraBold" pitchFamily="2" charset="-79"/>
              <a:cs typeface="Assistant ExtraBold" pitchFamily="2" charset="-79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0E5F50F-02F3-E73B-0B90-5563D98D81C4}"/>
              </a:ext>
            </a:extLst>
          </p:cNvPr>
          <p:cNvSpPr txBox="1"/>
          <p:nvPr/>
        </p:nvSpPr>
        <p:spPr>
          <a:xfrm>
            <a:off x="800100" y="1458620"/>
            <a:ext cx="58328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1400" dirty="0">
                <a:solidFill>
                  <a:srgbClr val="283237"/>
                </a:solidFill>
                <a:latin typeface="Assistant ExtraBold" pitchFamily="2" charset="-79"/>
                <a:cs typeface="Assistant ExtraBold" pitchFamily="2" charset="-79"/>
              </a:rPr>
              <a:t>חברות לא במימון משרד החינוך – המימון יהיה באופן עצמאי של המעון</a:t>
            </a:r>
            <a:endParaRPr lang="en-US" sz="1400" dirty="0">
              <a:solidFill>
                <a:srgbClr val="283237"/>
              </a:solidFill>
              <a:latin typeface="Assistant ExtraBold" pitchFamily="2" charset="-79"/>
              <a:cs typeface="Assistant ExtraBold" pitchFamily="2" charset="-79"/>
            </a:endParaRPr>
          </a:p>
        </p:txBody>
      </p:sp>
      <p:pic>
        <p:nvPicPr>
          <p:cNvPr id="23" name="Graphic 22">
            <a:extLst>
              <a:ext uri="{FF2B5EF4-FFF2-40B4-BE49-F238E27FC236}">
                <a16:creationId xmlns:a16="http://schemas.microsoft.com/office/drawing/2014/main" id="{14A24949-DF57-1F30-B35F-C253408D4F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905248" y="4090222"/>
            <a:ext cx="377288" cy="277071"/>
          </a:xfrm>
          <a:prstGeom prst="rect">
            <a:avLst/>
          </a:prstGeom>
        </p:spPr>
      </p:pic>
      <p:pic>
        <p:nvPicPr>
          <p:cNvPr id="24" name="Graphic 23">
            <a:extLst>
              <a:ext uri="{FF2B5EF4-FFF2-40B4-BE49-F238E27FC236}">
                <a16:creationId xmlns:a16="http://schemas.microsoft.com/office/drawing/2014/main" id="{3164D46E-4199-4696-3490-307484518A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46496" y="4090222"/>
            <a:ext cx="377288" cy="277071"/>
          </a:xfrm>
          <a:prstGeom prst="rect">
            <a:avLst/>
          </a:prstGeom>
        </p:spPr>
      </p:pic>
      <p:pic>
        <p:nvPicPr>
          <p:cNvPr id="25" name="Graphic 24">
            <a:extLst>
              <a:ext uri="{FF2B5EF4-FFF2-40B4-BE49-F238E27FC236}">
                <a16:creationId xmlns:a16="http://schemas.microsoft.com/office/drawing/2014/main" id="{97EC4E72-0A3F-8146-BF31-18B56757FE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075514" y="3215615"/>
            <a:ext cx="280748" cy="206174"/>
          </a:xfrm>
          <a:prstGeom prst="rect">
            <a:avLst/>
          </a:prstGeom>
        </p:spPr>
      </p:pic>
      <p:pic>
        <p:nvPicPr>
          <p:cNvPr id="26" name="Graphic 25">
            <a:extLst>
              <a:ext uri="{FF2B5EF4-FFF2-40B4-BE49-F238E27FC236}">
                <a16:creationId xmlns:a16="http://schemas.microsoft.com/office/drawing/2014/main" id="{81E2B3C1-8BB0-F7E4-ADB0-4D3470F6B6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64220" y="3215615"/>
            <a:ext cx="280748" cy="206174"/>
          </a:xfrm>
          <a:prstGeom prst="rect">
            <a:avLst/>
          </a:prstGeom>
        </p:spPr>
      </p:pic>
      <p:pic>
        <p:nvPicPr>
          <p:cNvPr id="27" name="Graphic 26">
            <a:extLst>
              <a:ext uri="{FF2B5EF4-FFF2-40B4-BE49-F238E27FC236}">
                <a16:creationId xmlns:a16="http://schemas.microsoft.com/office/drawing/2014/main" id="{C3C29716-0ED8-8124-F607-E8148F12AE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075514" y="3899696"/>
            <a:ext cx="280748" cy="206174"/>
          </a:xfrm>
          <a:prstGeom prst="rect">
            <a:avLst/>
          </a:prstGeom>
        </p:spPr>
      </p:pic>
      <p:pic>
        <p:nvPicPr>
          <p:cNvPr id="28" name="Graphic 27">
            <a:extLst>
              <a:ext uri="{FF2B5EF4-FFF2-40B4-BE49-F238E27FC236}">
                <a16:creationId xmlns:a16="http://schemas.microsoft.com/office/drawing/2014/main" id="{1CA325C2-F790-CB7A-A87F-2CE1E568D4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64220" y="3899696"/>
            <a:ext cx="280748" cy="206174"/>
          </a:xfrm>
          <a:prstGeom prst="rect">
            <a:avLst/>
          </a:prstGeom>
        </p:spPr>
      </p:pic>
      <p:pic>
        <p:nvPicPr>
          <p:cNvPr id="29" name="Graphic 28">
            <a:extLst>
              <a:ext uri="{FF2B5EF4-FFF2-40B4-BE49-F238E27FC236}">
                <a16:creationId xmlns:a16="http://schemas.microsoft.com/office/drawing/2014/main" id="{9F2349F6-1FC6-5926-5BDD-DED8B7D6DC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075514" y="4593777"/>
            <a:ext cx="280748" cy="206174"/>
          </a:xfrm>
          <a:prstGeom prst="rect">
            <a:avLst/>
          </a:prstGeom>
        </p:spPr>
      </p:pic>
      <p:pic>
        <p:nvPicPr>
          <p:cNvPr id="30" name="Graphic 29">
            <a:extLst>
              <a:ext uri="{FF2B5EF4-FFF2-40B4-BE49-F238E27FC236}">
                <a16:creationId xmlns:a16="http://schemas.microsoft.com/office/drawing/2014/main" id="{5840DFFE-27B4-9493-556D-2AB456D99A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64220" y="4593777"/>
            <a:ext cx="280748" cy="206174"/>
          </a:xfrm>
          <a:prstGeom prst="rect">
            <a:avLst/>
          </a:prstGeom>
        </p:spPr>
      </p:pic>
      <p:graphicFrame>
        <p:nvGraphicFramePr>
          <p:cNvPr id="31" name="Table 30">
            <a:extLst>
              <a:ext uri="{FF2B5EF4-FFF2-40B4-BE49-F238E27FC236}">
                <a16:creationId xmlns:a16="http://schemas.microsoft.com/office/drawing/2014/main" id="{CD6E5E50-F4CC-7E82-DE23-82D9B23D64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2105100"/>
              </p:ext>
            </p:extLst>
          </p:nvPr>
        </p:nvGraphicFramePr>
        <p:xfrm>
          <a:off x="248964" y="1761018"/>
          <a:ext cx="6360069" cy="4331054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815563">
                  <a:extLst>
                    <a:ext uri="{9D8B030D-6E8A-4147-A177-3AD203B41FA5}">
                      <a16:colId xmlns:a16="http://schemas.microsoft.com/office/drawing/2014/main" val="2301496846"/>
                    </a:ext>
                  </a:extLst>
                </a:gridCol>
                <a:gridCol w="1454142">
                  <a:extLst>
                    <a:ext uri="{9D8B030D-6E8A-4147-A177-3AD203B41FA5}">
                      <a16:colId xmlns:a16="http://schemas.microsoft.com/office/drawing/2014/main" val="1181340010"/>
                    </a:ext>
                  </a:extLst>
                </a:gridCol>
                <a:gridCol w="866243">
                  <a:extLst>
                    <a:ext uri="{9D8B030D-6E8A-4147-A177-3AD203B41FA5}">
                      <a16:colId xmlns:a16="http://schemas.microsoft.com/office/drawing/2014/main" val="3208152534"/>
                    </a:ext>
                  </a:extLst>
                </a:gridCol>
                <a:gridCol w="764540">
                  <a:extLst>
                    <a:ext uri="{9D8B030D-6E8A-4147-A177-3AD203B41FA5}">
                      <a16:colId xmlns:a16="http://schemas.microsoft.com/office/drawing/2014/main" val="1200036988"/>
                    </a:ext>
                  </a:extLst>
                </a:gridCol>
                <a:gridCol w="659130">
                  <a:extLst>
                    <a:ext uri="{9D8B030D-6E8A-4147-A177-3AD203B41FA5}">
                      <a16:colId xmlns:a16="http://schemas.microsoft.com/office/drawing/2014/main" val="530451914"/>
                    </a:ext>
                  </a:extLst>
                </a:gridCol>
                <a:gridCol w="659130">
                  <a:extLst>
                    <a:ext uri="{9D8B030D-6E8A-4147-A177-3AD203B41FA5}">
                      <a16:colId xmlns:a16="http://schemas.microsoft.com/office/drawing/2014/main" val="3251747019"/>
                    </a:ext>
                  </a:extLst>
                </a:gridCol>
                <a:gridCol w="728954">
                  <a:extLst>
                    <a:ext uri="{9D8B030D-6E8A-4147-A177-3AD203B41FA5}">
                      <a16:colId xmlns:a16="http://schemas.microsoft.com/office/drawing/2014/main" val="374377626"/>
                    </a:ext>
                  </a:extLst>
                </a:gridCol>
                <a:gridCol w="412367">
                  <a:extLst>
                    <a:ext uri="{9D8B030D-6E8A-4147-A177-3AD203B41FA5}">
                      <a16:colId xmlns:a16="http://schemas.microsoft.com/office/drawing/2014/main" val="1500102672"/>
                    </a:ext>
                  </a:extLst>
                </a:gridCol>
              </a:tblGrid>
              <a:tr h="381030">
                <a:tc rowSpan="2">
                  <a:txBody>
                    <a:bodyPr/>
                    <a:lstStyle/>
                    <a:p>
                      <a:pPr marL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he-IL" sz="1050" b="1" spc="-35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שפות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83237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he-IL" sz="1050" b="1" spc="-1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כתובת</a:t>
                      </a:r>
                      <a:r>
                        <a:rPr lang="he-IL" sz="1050" b="1" spc="8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  <a:r>
                        <a:rPr lang="he-IL" sz="105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דואר</a:t>
                      </a:r>
                      <a:r>
                        <a:rPr lang="he-IL" sz="1050" b="1" spc="8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  <a:r>
                        <a:rPr lang="he-IL" sz="105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אלקטרוני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83237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105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 </a:t>
                      </a:r>
                      <a:r>
                        <a:rPr lang="he-IL" sz="1050" b="1" spc="-2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מספר</a:t>
                      </a:r>
                      <a:r>
                        <a:rPr lang="he-IL" sz="1050" b="1" spc="45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  <a:r>
                        <a:rPr lang="he-IL" sz="105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טלפון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83237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he-IL" sz="1050" b="1" spc="-2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דרכי </a:t>
                      </a:r>
                      <a:r>
                        <a:rPr lang="he-IL" sz="105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יצירת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marL="0" marR="140335" indent="-151765" algn="r" rtl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he-IL" sz="105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קשר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8323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213995" algn="r" rtl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he-IL" sz="1050" b="1" spc="-1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תחומי</a:t>
                      </a:r>
                      <a:r>
                        <a:rPr lang="he-IL" sz="1050" b="1" spc="-25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  <a:r>
                        <a:rPr lang="he-IL" sz="1050" b="1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הכשרה</a:t>
                      </a:r>
                      <a:endParaRPr lang="en-US" sz="110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8323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he-IL" sz="1050" b="1" spc="-25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שם</a:t>
                      </a:r>
                      <a:r>
                        <a:rPr lang="he-IL" sz="1050" b="1" spc="-6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  <a:r>
                        <a:rPr lang="en-US" sz="1050" b="1" spc="-6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  <a:r>
                        <a:rPr lang="he-IL" sz="105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החברה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83237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he-IL" sz="1050" b="1" spc="-2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מס'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8323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782707"/>
                  </a:ext>
                </a:extLst>
              </a:tr>
              <a:tr h="53626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81280" indent="-5715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he-IL" sz="900" b="1" spc="-2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התנהלות </a:t>
                      </a:r>
                      <a:r>
                        <a:rPr lang="he-IL" sz="900" b="1" spc="-1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בטוחה</a:t>
                      </a:r>
                      <a:endParaRPr lang="en-US" sz="10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77470" indent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he-IL" sz="900" b="1" spc="-2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עזרה </a:t>
                      </a:r>
                      <a:r>
                        <a:rPr lang="he-IL" sz="900" b="1" spc="-1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ראשונה</a:t>
                      </a:r>
                      <a:endParaRPr lang="en-US" sz="10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6072529"/>
                  </a:ext>
                </a:extLst>
              </a:tr>
              <a:tr h="884435">
                <a:tc>
                  <a:txBody>
                    <a:bodyPr/>
                    <a:lstStyle/>
                    <a:p>
                      <a:pPr marL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he-IL" sz="900" b="0" spc="-1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עברית</a:t>
                      </a:r>
                      <a:r>
                        <a:rPr lang="en-US" sz="900" b="0" spc="-1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, </a:t>
                      </a:r>
                      <a:r>
                        <a:rPr lang="he-IL" sz="9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אנגלית</a:t>
                      </a:r>
                      <a:r>
                        <a:rPr lang="en-US" sz="9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,</a:t>
                      </a:r>
                      <a:endParaRPr lang="en-US" sz="1000" b="0" dirty="0"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marL="0" marR="136525" indent="-13589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he-IL" sz="9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ערבית</a:t>
                      </a:r>
                      <a:r>
                        <a:rPr lang="en-US" sz="9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,</a:t>
                      </a:r>
                      <a:r>
                        <a:rPr lang="en-US" sz="900" b="0" spc="-55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  <a:r>
                        <a:rPr lang="he-IL" sz="9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רוסית</a:t>
                      </a:r>
                      <a:r>
                        <a:rPr lang="en-US" sz="9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, </a:t>
                      </a:r>
                      <a:r>
                        <a:rPr lang="he-IL" sz="900" b="0" spc="-1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ספרדית</a:t>
                      </a:r>
                      <a:r>
                        <a:rPr lang="en-US" sz="900" b="0" spc="-1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,</a:t>
                      </a:r>
                      <a:r>
                        <a:rPr lang="he-IL" sz="900" b="0" spc="-1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 אמהרית</a:t>
                      </a:r>
                      <a:endParaRPr lang="en-US" sz="1000" b="0" dirty="0"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900" b="0" dirty="0"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 </a:t>
                      </a:r>
                      <a:endParaRPr lang="en-US" sz="1000" b="0" dirty="0"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marL="0" marR="3175" algn="r" rtl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900" b="0" u="sng" spc="-1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  <a:hlinkClick r:id="rId4"/>
                        </a:rPr>
                        <a:t>office@nakarmedic.co.il</a:t>
                      </a:r>
                      <a:endParaRPr lang="en-US" sz="1000" b="0" dirty="0"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900" b="0" dirty="0"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 </a:t>
                      </a:r>
                      <a:endParaRPr lang="en-US" sz="1000" b="0" dirty="0"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marL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900" b="0" spc="-25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054-</a:t>
                      </a:r>
                      <a:r>
                        <a:rPr lang="en-US" sz="900" b="0" spc="-1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3493062</a:t>
                      </a:r>
                      <a:endParaRPr lang="he-IL" sz="900" b="0" spc="-1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marL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lang="en-US" sz="1000" b="0" dirty="0"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marL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900" b="0" spc="-25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077-</a:t>
                      </a:r>
                      <a:r>
                        <a:rPr lang="en-US" sz="900" b="0" spc="-1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9721450</a:t>
                      </a:r>
                      <a:endParaRPr lang="en-US" sz="1000" b="0" dirty="0"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900" b="0" dirty="0"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 </a:t>
                      </a:r>
                      <a:endParaRPr lang="en-US" sz="1000" b="0" dirty="0"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marL="0" marR="201295" indent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he-IL" sz="9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בר מגורי</a:t>
                      </a:r>
                    </a:p>
                    <a:p>
                      <a:pPr marL="0" marR="201295" indent="-6223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lang="he-IL" sz="900" b="0" spc="-2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marL="0" marR="201295" indent="-6223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he-IL" sz="900" b="0" spc="-2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משרד</a:t>
                      </a:r>
                      <a:endParaRPr lang="en-US" sz="1000" b="0" dirty="0"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900" b="0" dirty="0"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 </a:t>
                      </a:r>
                      <a:endParaRPr lang="en-US" sz="1000" b="0" dirty="0"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900" b="0" dirty="0"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 </a:t>
                      </a:r>
                      <a:endParaRPr lang="en-US" sz="1000" b="0" dirty="0"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1">
                        <a:lnSpc>
                          <a:spcPct val="100000"/>
                        </a:lnSpc>
                        <a:spcBef>
                          <a:spcPts val="775"/>
                        </a:spcBef>
                      </a:pPr>
                      <a:r>
                        <a:rPr lang="en-US" sz="900" b="1" dirty="0"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 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marL="0" algn="r" rtl="1">
                        <a:lnSpc>
                          <a:spcPct val="100000"/>
                        </a:lnSpc>
                      </a:pPr>
                      <a:r>
                        <a:rPr lang="he-IL" sz="900" b="1" spc="-25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נקר</a:t>
                      </a:r>
                      <a:r>
                        <a:rPr lang="he-IL" sz="900" b="1" spc="1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  <a:r>
                        <a:rPr lang="he-IL" sz="900" b="1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מדיק</a:t>
                      </a:r>
                      <a:r>
                        <a:rPr lang="he-IL" sz="900" b="1" spc="5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  <a:r>
                        <a:rPr lang="he-IL" sz="900" b="1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בע</a:t>
                      </a:r>
                      <a:r>
                        <a:rPr lang="en-US" sz="9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"</a:t>
                      </a:r>
                      <a:r>
                        <a:rPr lang="he-IL" sz="9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מ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spcBef>
                          <a:spcPts val="775"/>
                        </a:spcBef>
                      </a:pPr>
                      <a:r>
                        <a:rPr lang="en-US" sz="900" b="1" dirty="0"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 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marL="13970" algn="r" rtl="1"/>
                      <a:r>
                        <a:rPr lang="he-IL" sz="900" b="1" spc="-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1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3022443"/>
                  </a:ext>
                </a:extLst>
              </a:tr>
              <a:tr h="682539">
                <a:tc>
                  <a:txBody>
                    <a:bodyPr/>
                    <a:lstStyle/>
                    <a:p>
                      <a:pPr marL="0" marR="133350" indent="-178435" algn="r" rtl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he-IL" sz="900" b="0" spc="-1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עברית</a:t>
                      </a:r>
                      <a:r>
                        <a:rPr lang="en-US" sz="900" b="0" spc="-1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,</a:t>
                      </a:r>
                      <a:r>
                        <a:rPr lang="en-US" sz="900" b="0" spc="-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  <a:r>
                        <a:rPr lang="he-IL" sz="900" b="0" spc="-1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ערבית</a:t>
                      </a:r>
                      <a:r>
                        <a:rPr lang="en-US" sz="900" b="0" spc="-1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,</a:t>
                      </a:r>
                      <a:r>
                        <a:rPr lang="he-IL" sz="900" b="0" spc="-1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 אנגלית</a:t>
                      </a:r>
                      <a:endParaRPr lang="en-US" sz="1000" b="0" dirty="0"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900" b="0" u="sng" spc="-10">
                          <a:solidFill>
                            <a:srgbClr val="0000FF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  <a:hlinkClick r:id="rId5"/>
                        </a:rPr>
                        <a:t>eduhad@natali.co.il</a:t>
                      </a:r>
                      <a:endParaRPr lang="en-US" sz="1000" b="0"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900" b="0"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 </a:t>
                      </a:r>
                      <a:endParaRPr lang="en-US" sz="1000" b="0"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marL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03-</a:t>
                      </a:r>
                      <a:r>
                        <a:rPr lang="en-US" sz="900" b="0" spc="-1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5154478</a:t>
                      </a:r>
                      <a:endParaRPr lang="en-US" sz="1000" b="0"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900" b="0"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 </a:t>
                      </a:r>
                      <a:endParaRPr lang="en-US" sz="1000" b="0"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marL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he-IL" sz="900" b="0" spc="-2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מוקד</a:t>
                      </a:r>
                      <a:r>
                        <a:rPr lang="he-IL" sz="900" b="0" spc="-25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  <a:r>
                        <a:rPr lang="he-IL" sz="9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נטלי</a:t>
                      </a:r>
                      <a:endParaRPr lang="en-US" sz="1000" b="0"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900" b="0" dirty="0"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 </a:t>
                      </a:r>
                      <a:endParaRPr lang="en-US" sz="1000" b="0" dirty="0"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900" b="0" dirty="0"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 </a:t>
                      </a:r>
                      <a:endParaRPr lang="en-US" sz="1000" b="0" dirty="0"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1">
                        <a:lnSpc>
                          <a:spcPct val="100000"/>
                        </a:lnSpc>
                      </a:pPr>
                      <a:r>
                        <a:rPr lang="he-IL" sz="900" b="1" spc="-1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נטל</a:t>
                      </a:r>
                      <a:r>
                        <a:rPr lang="en-US" sz="900" b="1" spc="-1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"</a:t>
                      </a:r>
                      <a:r>
                        <a:rPr lang="he-IL" sz="900" b="1" spc="-1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י</a:t>
                      </a:r>
                      <a:r>
                        <a:rPr lang="he-IL" sz="900" b="1" spc="3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  <a:r>
                        <a:rPr lang="en-US" sz="9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–</a:t>
                      </a:r>
                      <a:r>
                        <a:rPr lang="en-US" sz="900" b="1" spc="25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  <a:r>
                        <a:rPr lang="he-IL" sz="9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החברה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  <a:r>
                        <a:rPr lang="he-IL" sz="9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לשירותי</a:t>
                      </a:r>
                      <a:r>
                        <a:rPr lang="he-IL" sz="900" b="1" spc="-3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  <a:r>
                        <a:rPr lang="he-IL" sz="9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רפואה </a:t>
                      </a:r>
                      <a:r>
                        <a:rPr lang="he-IL" sz="900" b="1" spc="-1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דחופה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spcBef>
                          <a:spcPts val="60"/>
                        </a:spcBef>
                      </a:pPr>
                      <a:r>
                        <a:rPr lang="en-US" sz="900" b="1" dirty="0"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 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marL="13970" algn="r" rtl="1"/>
                      <a:r>
                        <a:rPr lang="he-IL" sz="900" b="1" spc="-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2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9527448"/>
                  </a:ext>
                </a:extLst>
              </a:tr>
              <a:tr h="682539">
                <a:tc>
                  <a:txBody>
                    <a:bodyPr/>
                    <a:lstStyle/>
                    <a:p>
                      <a:pPr marL="0" marR="133350" indent="-178435" algn="r" rtl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he-IL" sz="1000" b="0" dirty="0"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עברית, ערבית, אנגלית</a:t>
                      </a:r>
                      <a:endParaRPr lang="en-US" sz="1000" b="0" dirty="0"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1000" b="0" dirty="0"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  <a:hlinkClick r:id="rId6"/>
                        </a:rPr>
                        <a:t>info@pedicare.co.il</a:t>
                      </a:r>
                      <a:r>
                        <a:rPr lang="he-IL" sz="1000" b="0" dirty="0"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  <a:endParaRPr lang="en-US" sz="1000" b="0" dirty="0"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he-IL" sz="1000" b="0" dirty="0"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03-9603485</a:t>
                      </a:r>
                    </a:p>
                    <a:p>
                      <a:pPr marL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he-IL" sz="1000" b="0" dirty="0"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מספר </a:t>
                      </a:r>
                      <a:r>
                        <a:rPr lang="he-IL" sz="1000" b="0" dirty="0" err="1"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ווטסאפ</a:t>
                      </a:r>
                      <a:r>
                        <a:rPr lang="he-IL" sz="1000" b="0" dirty="0"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:</a:t>
                      </a:r>
                    </a:p>
                    <a:p>
                      <a:pPr marL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he-IL" sz="1000" b="0" dirty="0"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03-5226562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he-IL" sz="1000" b="0" dirty="0"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מוקד </a:t>
                      </a:r>
                      <a:r>
                        <a:rPr lang="he-IL" sz="1000" b="0" dirty="0" err="1"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פדיקר</a:t>
                      </a:r>
                      <a:endParaRPr lang="en-US" sz="1000" b="0" dirty="0"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lang="en-US" sz="1000" b="0" dirty="0"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lang="en-US" sz="1000" b="0" dirty="0"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1">
                        <a:lnSpc>
                          <a:spcPct val="100000"/>
                        </a:lnSpc>
                      </a:pPr>
                      <a:r>
                        <a:rPr lang="he-IL" sz="1000" b="1" dirty="0" err="1"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פדיקר</a:t>
                      </a:r>
                      <a:r>
                        <a:rPr lang="he-IL" sz="1000" b="1" dirty="0"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 המרכז להדרכה רפואית בע"מ</a:t>
                      </a:r>
                      <a:endParaRPr lang="en-US" sz="1000" b="1" dirty="0"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3970" algn="r" rtl="1"/>
                      <a:r>
                        <a:rPr lang="he-IL" sz="1000" b="1" dirty="0"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3</a:t>
                      </a:r>
                      <a:endParaRPr lang="en-US" sz="1000" b="1" dirty="0"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1204872"/>
                  </a:ext>
                </a:extLst>
              </a:tr>
              <a:tr h="682539">
                <a:tc>
                  <a:txBody>
                    <a:bodyPr/>
                    <a:lstStyle/>
                    <a:p>
                      <a:pPr marL="0" marR="133350" indent="-178435" algn="r" rtl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he-IL" sz="1000" b="0" dirty="0"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עברית, ערבית, אנגלית, ספרדית, רוסית</a:t>
                      </a:r>
                      <a:endParaRPr lang="en-US" sz="1000" b="0" dirty="0"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1000" b="0" dirty="0"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  <a:hlinkClick r:id="rId7"/>
                        </a:rPr>
                        <a:t>info@nitai-medic.com</a:t>
                      </a:r>
                      <a:r>
                        <a:rPr lang="he-IL" sz="1000" b="0" dirty="0"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</a:p>
                    <a:p>
                      <a:pPr marL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lang="he-IL" sz="1000" b="0" dirty="0"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marL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1000" b="0" dirty="0"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  <a:hlinkClick r:id="rId8"/>
                        </a:rPr>
                        <a:t>orly@nitai-medic.com</a:t>
                      </a:r>
                      <a:r>
                        <a:rPr lang="he-IL" sz="1000" b="0" dirty="0"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  <a:endParaRPr lang="en-US" sz="1000" b="0" dirty="0"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he-IL" sz="1000" b="0" dirty="0"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054-7008776</a:t>
                      </a:r>
                    </a:p>
                    <a:p>
                      <a:pPr marL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lang="he-IL" sz="1000" b="0" dirty="0"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marL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he-IL" sz="1000" b="0" dirty="0"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054-3672128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he-IL" sz="1000" b="0" dirty="0"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יאיר סבג</a:t>
                      </a:r>
                    </a:p>
                    <a:p>
                      <a:pPr marL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lang="he-IL" sz="1000" b="0" dirty="0"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marL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he-IL" sz="1000" b="0" dirty="0"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אורלי חיון</a:t>
                      </a:r>
                      <a:endParaRPr lang="en-US" sz="1000" b="0" dirty="0"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lang="en-US" sz="1000" b="0" dirty="0"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lang="en-US" sz="1000" b="0" dirty="0"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1">
                        <a:lnSpc>
                          <a:spcPct val="100000"/>
                        </a:lnSpc>
                      </a:pPr>
                      <a:r>
                        <a:rPr lang="he-IL" sz="1000" b="1" dirty="0"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ניתאי שירותי עזרה ראשונה</a:t>
                      </a:r>
                      <a:endParaRPr lang="en-US" sz="1000" b="1" dirty="0"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3970" algn="r" rtl="1"/>
                      <a:r>
                        <a:rPr lang="he-IL" sz="1000" b="1" dirty="0"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4</a:t>
                      </a:r>
                      <a:endParaRPr lang="en-US" sz="1000" b="1" dirty="0"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3810488"/>
                  </a:ext>
                </a:extLst>
              </a:tr>
            </a:tbl>
          </a:graphicData>
        </a:graphic>
      </p:graphicFrame>
      <p:pic>
        <p:nvPicPr>
          <p:cNvPr id="32" name="Graphic 31" descr="כן">
            <a:extLst>
              <a:ext uri="{FF2B5EF4-FFF2-40B4-BE49-F238E27FC236}">
                <a16:creationId xmlns:a16="http://schemas.microsoft.com/office/drawing/2014/main" id="{9D3976F3-4B05-E8C7-DBC5-17D1D84E02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64220" y="3007427"/>
            <a:ext cx="280748" cy="206174"/>
          </a:xfrm>
          <a:prstGeom prst="rect">
            <a:avLst/>
          </a:prstGeom>
        </p:spPr>
      </p:pic>
      <p:pic>
        <p:nvPicPr>
          <p:cNvPr id="33" name="Graphic 32" descr="כן">
            <a:extLst>
              <a:ext uri="{FF2B5EF4-FFF2-40B4-BE49-F238E27FC236}">
                <a16:creationId xmlns:a16="http://schemas.microsoft.com/office/drawing/2014/main" id="{AC429904-A7F0-EB06-306B-6B805A20CA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093203" y="3889189"/>
            <a:ext cx="280748" cy="206174"/>
          </a:xfrm>
          <a:prstGeom prst="rect">
            <a:avLst/>
          </a:prstGeom>
        </p:spPr>
      </p:pic>
      <p:pic>
        <p:nvPicPr>
          <p:cNvPr id="34" name="Graphic 33" descr="כן">
            <a:extLst>
              <a:ext uri="{FF2B5EF4-FFF2-40B4-BE49-F238E27FC236}">
                <a16:creationId xmlns:a16="http://schemas.microsoft.com/office/drawing/2014/main" id="{1D1F8F6C-CA45-3524-4A44-5273FC6058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64220" y="4696864"/>
            <a:ext cx="280748" cy="206174"/>
          </a:xfrm>
          <a:prstGeom prst="rect">
            <a:avLst/>
          </a:prstGeom>
        </p:spPr>
      </p:pic>
      <p:pic>
        <p:nvPicPr>
          <p:cNvPr id="35" name="Graphic 34" descr="כן">
            <a:extLst>
              <a:ext uri="{FF2B5EF4-FFF2-40B4-BE49-F238E27FC236}">
                <a16:creationId xmlns:a16="http://schemas.microsoft.com/office/drawing/2014/main" id="{92716A91-2D03-4D4F-78DD-1CD6394451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087468" y="4696864"/>
            <a:ext cx="280748" cy="206174"/>
          </a:xfrm>
          <a:prstGeom prst="rect">
            <a:avLst/>
          </a:prstGeom>
        </p:spPr>
      </p:pic>
      <p:pic>
        <p:nvPicPr>
          <p:cNvPr id="36" name="Graphic 35" descr="כן">
            <a:extLst>
              <a:ext uri="{FF2B5EF4-FFF2-40B4-BE49-F238E27FC236}">
                <a16:creationId xmlns:a16="http://schemas.microsoft.com/office/drawing/2014/main" id="{23CB7B5C-FC8F-B7FD-B592-E1ADD859E6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64220" y="5596200"/>
            <a:ext cx="280748" cy="206174"/>
          </a:xfrm>
          <a:prstGeom prst="rect">
            <a:avLst/>
          </a:prstGeom>
        </p:spPr>
      </p:pic>
      <p:pic>
        <p:nvPicPr>
          <p:cNvPr id="37" name="Graphic 36" descr="כן">
            <a:extLst>
              <a:ext uri="{FF2B5EF4-FFF2-40B4-BE49-F238E27FC236}">
                <a16:creationId xmlns:a16="http://schemas.microsoft.com/office/drawing/2014/main" id="{7EBFF202-961D-B844-D261-F8E0B1C4E5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087468" y="5596200"/>
            <a:ext cx="280748" cy="206174"/>
          </a:xfrm>
          <a:prstGeom prst="rect">
            <a:avLst/>
          </a:prstGeom>
        </p:spPr>
      </p:pic>
      <p:grpSp>
        <p:nvGrpSpPr>
          <p:cNvPr id="38" name="Group 37">
            <a:extLst>
              <a:ext uri="{FF2B5EF4-FFF2-40B4-BE49-F238E27FC236}">
                <a16:creationId xmlns:a16="http://schemas.microsoft.com/office/drawing/2014/main" id="{A289085C-9136-EE76-34DD-4567FAC4C8CF}"/>
              </a:ext>
            </a:extLst>
          </p:cNvPr>
          <p:cNvGrpSpPr/>
          <p:nvPr/>
        </p:nvGrpSpPr>
        <p:grpSpPr>
          <a:xfrm>
            <a:off x="76200" y="389142"/>
            <a:ext cx="1190698" cy="705175"/>
            <a:chOff x="76200" y="389142"/>
            <a:chExt cx="1190698" cy="705175"/>
          </a:xfrm>
        </p:grpSpPr>
        <p:pic>
          <p:nvPicPr>
            <p:cNvPr id="39" name="תמונה 2" descr="תמונה שמכילה גרפיקה, עיצוב גרפי, טקסט, צילום מסך&#10;&#10;התיאור נוצר באופן אוטומטי">
              <a:extLst>
                <a:ext uri="{FF2B5EF4-FFF2-40B4-BE49-F238E27FC236}">
                  <a16:creationId xmlns:a16="http://schemas.microsoft.com/office/drawing/2014/main" id="{A608A309-2DCB-8483-8D24-FAC2EE398C7F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6200" y="389142"/>
              <a:ext cx="1190698" cy="464362"/>
            </a:xfrm>
            <a:prstGeom prst="rect">
              <a:avLst/>
            </a:prstGeom>
          </p:spPr>
        </p:pic>
        <p:pic>
          <p:nvPicPr>
            <p:cNvPr id="40" name="תמונה 8">
              <a:extLst>
                <a:ext uri="{FF2B5EF4-FFF2-40B4-BE49-F238E27FC236}">
                  <a16:creationId xmlns:a16="http://schemas.microsoft.com/office/drawing/2014/main" id="{67F50234-3883-A14A-69C8-AD095D7C5075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6200" y="853505"/>
              <a:ext cx="1190698" cy="240812"/>
            </a:xfrm>
            <a:prstGeom prst="rect">
              <a:avLst/>
            </a:prstGeom>
          </p:spPr>
        </p:pic>
      </p:grpSp>
      <p:sp>
        <p:nvSpPr>
          <p:cNvPr id="2" name="TextBox 1" descr="משרד החינוך לא יכיר בהכשרות שלא יבוצעו על ידי אחת מהחברות שמופיעות ברשימה">
            <a:extLst>
              <a:ext uri="{FF2B5EF4-FFF2-40B4-BE49-F238E27FC236}">
                <a16:creationId xmlns:a16="http://schemas.microsoft.com/office/drawing/2014/main" id="{83DADA2D-2474-BBFA-BF53-D41666B67A9D}"/>
              </a:ext>
            </a:extLst>
          </p:cNvPr>
          <p:cNvSpPr txBox="1"/>
          <p:nvPr/>
        </p:nvSpPr>
        <p:spPr>
          <a:xfrm>
            <a:off x="248964" y="7163458"/>
            <a:ext cx="63839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dirty="0">
                <a:solidFill>
                  <a:srgbClr val="EE5A36"/>
                </a:solidFill>
                <a:latin typeface="Assistant ExtraBold" pitchFamily="2" charset="-79"/>
                <a:cs typeface="Assistant ExtraBold" pitchFamily="2" charset="-79"/>
              </a:rPr>
              <a:t>משרד החינוך לא יכיר בהכשרות שלא יבוצעו על ידי אחת מהחברות שמופיעות ברשימה</a:t>
            </a:r>
            <a:endParaRPr lang="en-US" dirty="0">
              <a:solidFill>
                <a:srgbClr val="EE5A36"/>
              </a:solidFill>
              <a:latin typeface="Assistant ExtraBold" pitchFamily="2" charset="-79"/>
              <a:cs typeface="Assistant ExtraBold" pitchFamily="2" charset="-79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DBE9E66-3BEA-EC28-776F-0D587D4B5B37}"/>
              </a:ext>
            </a:extLst>
          </p:cNvPr>
          <p:cNvSpPr txBox="1"/>
          <p:nvPr/>
        </p:nvSpPr>
        <p:spPr>
          <a:xfrm>
            <a:off x="3561227" y="9233489"/>
            <a:ext cx="30704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457200" rtl="1"/>
            <a:r>
              <a:rPr lang="he-IL" sz="1200" kern="1200" dirty="0">
                <a:solidFill>
                  <a:prstClr val="black"/>
                </a:solidFill>
                <a:latin typeface="Assistant"/>
                <a:ea typeface="+mn-ea"/>
                <a:cs typeface="Assistant"/>
              </a:rPr>
              <a:t>תאריך עדכון: פברואר 2025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462C1"/>
      </a:hlink>
      <a:folHlink>
        <a:srgbClr val="800080"/>
      </a:folHlink>
    </a:clrScheme>
    <a:fontScheme name="Custom 19">
      <a:majorFont>
        <a:latin typeface="Assistant ExtraBold"/>
        <a:ea typeface=""/>
        <a:cs typeface="Assistant ExtraBold"/>
      </a:majorFont>
      <a:minorFont>
        <a:latin typeface="Assistant"/>
        <a:ea typeface=""/>
        <a:cs typeface="Assistant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</TotalTime>
  <Words>707</Words>
  <Application>Microsoft Office PowerPoint</Application>
  <PresentationFormat>נייר A4 ‏(210x297 מ"מ)</PresentationFormat>
  <Paragraphs>212</Paragraphs>
  <Slides>4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4</vt:i4>
      </vt:variant>
    </vt:vector>
  </HeadingPairs>
  <TitlesOfParts>
    <vt:vector size="9" baseType="lpstr">
      <vt:lpstr>Arial</vt:lpstr>
      <vt:lpstr>Assistant</vt:lpstr>
      <vt:lpstr>Assistant ExtraBold</vt:lpstr>
      <vt:lpstr>Tahoma</vt:lpstr>
      <vt:lpstr>Office Theme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Tiffany Rom</dc:creator>
  <cp:lastModifiedBy>אלון סין משה</cp:lastModifiedBy>
  <cp:revision>10</cp:revision>
  <dcterms:created xsi:type="dcterms:W3CDTF">2025-02-13T11:19:26Z</dcterms:created>
  <dcterms:modified xsi:type="dcterms:W3CDTF">2025-03-20T07:46:25Z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2025-02-11T00:00:00Z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2025-02-13T00:00:00Z</vt:filetime>
  </property>
  <property fmtid="{D5CDD505-2E9C-101B-9397-08002B2CF9AE}" pid="5" name="Producer">
    <vt:lpwstr>Microsoft® PowerPoint® for Microsoft 365</vt:lpwstr>
  </property>
</Properties>
</file>