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Narkisim" panose="020E0502050101010101" pitchFamily="34" charset="-79"/>
      <p:regular r:id="rId19"/>
    </p:embeddedFont>
    <p:embeddedFont>
      <p:font typeface="TT Slabs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svg"/><Relationship Id="rId7" Type="http://schemas.openxmlformats.org/officeDocument/2006/relationships/image" Target="../media/image1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2.svg"/><Relationship Id="rId5" Type="http://schemas.openxmlformats.org/officeDocument/2006/relationships/image" Target="../media/image8.sv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20.svg"/><Relationship Id="rId5" Type="http://schemas.openxmlformats.org/officeDocument/2006/relationships/image" Target="../media/image15.sv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2.sv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svg"/><Relationship Id="rId7" Type="http://schemas.openxmlformats.org/officeDocument/2006/relationships/image" Target="../media/image1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7.svg"/><Relationship Id="rId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sv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15.svg"/><Relationship Id="rId9" Type="http://schemas.openxmlformats.org/officeDocument/2006/relationships/image" Target="../media/image24.png"/><Relationship Id="rId1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sv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15.svg"/><Relationship Id="rId9" Type="http://schemas.openxmlformats.org/officeDocument/2006/relationships/image" Target="../media/image24.png"/><Relationship Id="rId1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A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115376" y="527652"/>
            <a:ext cx="17319661" cy="9948534"/>
            <a:chOff x="0" y="0"/>
            <a:chExt cx="4561557" cy="26201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61557" cy="2620190"/>
            </a:xfrm>
            <a:custGeom>
              <a:avLst/>
              <a:gdLst/>
              <a:ahLst/>
              <a:cxnLst/>
              <a:rect l="l" t="t" r="r" b="b"/>
              <a:pathLst>
                <a:path w="4561557" h="2620190">
                  <a:moveTo>
                    <a:pt x="0" y="0"/>
                  </a:moveTo>
                  <a:lnTo>
                    <a:pt x="4561557" y="0"/>
                  </a:lnTo>
                  <a:lnTo>
                    <a:pt x="4561557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99DC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561557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363921" y="527652"/>
            <a:ext cx="17568206" cy="11712137"/>
            <a:chOff x="0" y="0"/>
            <a:chExt cx="23424274" cy="1561618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808091" cy="7808091"/>
            </a:xfrm>
            <a:custGeom>
              <a:avLst/>
              <a:gdLst/>
              <a:ahLst/>
              <a:cxnLst/>
              <a:rect l="l" t="t" r="r" b="b"/>
              <a:pathLst>
                <a:path w="7808091" h="7808091">
                  <a:moveTo>
                    <a:pt x="0" y="0"/>
                  </a:moveTo>
                  <a:lnTo>
                    <a:pt x="7808091" y="0"/>
                  </a:lnTo>
                  <a:lnTo>
                    <a:pt x="7808091" y="7808091"/>
                  </a:lnTo>
                  <a:lnTo>
                    <a:pt x="0" y="780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7808091" y="0"/>
              <a:ext cx="7808091" cy="7808091"/>
            </a:xfrm>
            <a:custGeom>
              <a:avLst/>
              <a:gdLst/>
              <a:ahLst/>
              <a:cxnLst/>
              <a:rect l="l" t="t" r="r" b="b"/>
              <a:pathLst>
                <a:path w="7808091" h="7808091">
                  <a:moveTo>
                    <a:pt x="0" y="0"/>
                  </a:moveTo>
                  <a:lnTo>
                    <a:pt x="7808092" y="0"/>
                  </a:lnTo>
                  <a:lnTo>
                    <a:pt x="7808092" y="7808091"/>
                  </a:lnTo>
                  <a:lnTo>
                    <a:pt x="0" y="780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5616183" y="0"/>
              <a:ext cx="7808091" cy="7808091"/>
            </a:xfrm>
            <a:custGeom>
              <a:avLst/>
              <a:gdLst/>
              <a:ahLst/>
              <a:cxnLst/>
              <a:rect l="l" t="t" r="r" b="b"/>
              <a:pathLst>
                <a:path w="7808091" h="7808091">
                  <a:moveTo>
                    <a:pt x="0" y="0"/>
                  </a:moveTo>
                  <a:lnTo>
                    <a:pt x="7808091" y="0"/>
                  </a:lnTo>
                  <a:lnTo>
                    <a:pt x="7808091" y="7808091"/>
                  </a:lnTo>
                  <a:lnTo>
                    <a:pt x="0" y="780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7808091"/>
              <a:ext cx="7808091" cy="7808091"/>
            </a:xfrm>
            <a:custGeom>
              <a:avLst/>
              <a:gdLst/>
              <a:ahLst/>
              <a:cxnLst/>
              <a:rect l="l" t="t" r="r" b="b"/>
              <a:pathLst>
                <a:path w="7808091" h="7808091">
                  <a:moveTo>
                    <a:pt x="0" y="0"/>
                  </a:moveTo>
                  <a:lnTo>
                    <a:pt x="7808091" y="0"/>
                  </a:lnTo>
                  <a:lnTo>
                    <a:pt x="7808091" y="7808092"/>
                  </a:lnTo>
                  <a:lnTo>
                    <a:pt x="0" y="7808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7808091" y="7808091"/>
              <a:ext cx="7808091" cy="7808091"/>
            </a:xfrm>
            <a:custGeom>
              <a:avLst/>
              <a:gdLst/>
              <a:ahLst/>
              <a:cxnLst/>
              <a:rect l="l" t="t" r="r" b="b"/>
              <a:pathLst>
                <a:path w="7808091" h="7808091">
                  <a:moveTo>
                    <a:pt x="0" y="0"/>
                  </a:moveTo>
                  <a:lnTo>
                    <a:pt x="7808092" y="0"/>
                  </a:lnTo>
                  <a:lnTo>
                    <a:pt x="7808092" y="7808092"/>
                  </a:lnTo>
                  <a:lnTo>
                    <a:pt x="0" y="7808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5616183" y="7808091"/>
              <a:ext cx="7808091" cy="7808091"/>
            </a:xfrm>
            <a:custGeom>
              <a:avLst/>
              <a:gdLst/>
              <a:ahLst/>
              <a:cxnLst/>
              <a:rect l="l" t="t" r="r" b="b"/>
              <a:pathLst>
                <a:path w="7808091" h="7808091">
                  <a:moveTo>
                    <a:pt x="0" y="0"/>
                  </a:moveTo>
                  <a:lnTo>
                    <a:pt x="7808091" y="0"/>
                  </a:lnTo>
                  <a:lnTo>
                    <a:pt x="7808091" y="7808092"/>
                  </a:lnTo>
                  <a:lnTo>
                    <a:pt x="0" y="7808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28737" y="2237854"/>
            <a:ext cx="14900499" cy="6311473"/>
            <a:chOff x="0" y="0"/>
            <a:chExt cx="3454583" cy="146327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454583" cy="1463274"/>
            </a:xfrm>
            <a:custGeom>
              <a:avLst/>
              <a:gdLst/>
              <a:ahLst/>
              <a:cxnLst/>
              <a:rect l="l" t="t" r="r" b="b"/>
              <a:pathLst>
                <a:path w="3454583" h="1463274">
                  <a:moveTo>
                    <a:pt x="26498" y="0"/>
                  </a:moveTo>
                  <a:lnTo>
                    <a:pt x="3428085" y="0"/>
                  </a:lnTo>
                  <a:cubicBezTo>
                    <a:pt x="3435112" y="0"/>
                    <a:pt x="3441852" y="2792"/>
                    <a:pt x="3446822" y="7761"/>
                  </a:cubicBezTo>
                  <a:cubicBezTo>
                    <a:pt x="3451791" y="12731"/>
                    <a:pt x="3454583" y="19471"/>
                    <a:pt x="3454583" y="26498"/>
                  </a:cubicBezTo>
                  <a:lnTo>
                    <a:pt x="3454583" y="1436775"/>
                  </a:lnTo>
                  <a:cubicBezTo>
                    <a:pt x="3454583" y="1443803"/>
                    <a:pt x="3451791" y="1450543"/>
                    <a:pt x="3446822" y="1455512"/>
                  </a:cubicBezTo>
                  <a:cubicBezTo>
                    <a:pt x="3441852" y="1460482"/>
                    <a:pt x="3435112" y="1463274"/>
                    <a:pt x="3428085" y="1463274"/>
                  </a:cubicBezTo>
                  <a:lnTo>
                    <a:pt x="26498" y="1463274"/>
                  </a:lnTo>
                  <a:cubicBezTo>
                    <a:pt x="19471" y="1463274"/>
                    <a:pt x="12731" y="1460482"/>
                    <a:pt x="7761" y="1455512"/>
                  </a:cubicBezTo>
                  <a:cubicBezTo>
                    <a:pt x="2792" y="1450543"/>
                    <a:pt x="0" y="1443803"/>
                    <a:pt x="0" y="1436775"/>
                  </a:cubicBezTo>
                  <a:lnTo>
                    <a:pt x="0" y="26498"/>
                  </a:lnTo>
                  <a:cubicBezTo>
                    <a:pt x="0" y="19471"/>
                    <a:pt x="2792" y="12731"/>
                    <a:pt x="7761" y="7761"/>
                  </a:cubicBezTo>
                  <a:cubicBezTo>
                    <a:pt x="12731" y="2792"/>
                    <a:pt x="19471" y="0"/>
                    <a:pt x="2649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3454583" cy="1501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815546" y="1169396"/>
            <a:ext cx="1563078" cy="1606902"/>
          </a:xfrm>
          <a:custGeom>
            <a:avLst/>
            <a:gdLst/>
            <a:ahLst/>
            <a:cxnLst/>
            <a:rect l="l" t="t" r="r" b="b"/>
            <a:pathLst>
              <a:path w="1563078" h="1606902">
                <a:moveTo>
                  <a:pt x="0" y="0"/>
                </a:moveTo>
                <a:lnTo>
                  <a:pt x="1563077" y="0"/>
                </a:lnTo>
                <a:lnTo>
                  <a:pt x="1563077" y="1606903"/>
                </a:lnTo>
                <a:lnTo>
                  <a:pt x="0" y="1606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6" name="Freeform 36"/>
          <p:cNvSpPr/>
          <p:nvPr/>
        </p:nvSpPr>
        <p:spPr>
          <a:xfrm>
            <a:off x="828737" y="7495136"/>
            <a:ext cx="3332211" cy="2108380"/>
          </a:xfrm>
          <a:custGeom>
            <a:avLst/>
            <a:gdLst/>
            <a:ahLst/>
            <a:cxnLst/>
            <a:rect l="l" t="t" r="r" b="b"/>
            <a:pathLst>
              <a:path w="3332211" h="2108380">
                <a:moveTo>
                  <a:pt x="0" y="0"/>
                </a:moveTo>
                <a:lnTo>
                  <a:pt x="3332210" y="0"/>
                </a:lnTo>
                <a:lnTo>
                  <a:pt x="3332210" y="2108381"/>
                </a:lnTo>
                <a:lnTo>
                  <a:pt x="0" y="21083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7" name="Freeform 37"/>
          <p:cNvSpPr/>
          <p:nvPr/>
        </p:nvSpPr>
        <p:spPr>
          <a:xfrm rot="-1358923">
            <a:off x="12722601" y="6957185"/>
            <a:ext cx="2703746" cy="3184283"/>
          </a:xfrm>
          <a:custGeom>
            <a:avLst/>
            <a:gdLst/>
            <a:ahLst/>
            <a:cxnLst/>
            <a:rect l="l" t="t" r="r" b="b"/>
            <a:pathLst>
              <a:path w="2703746" h="3184283">
                <a:moveTo>
                  <a:pt x="0" y="0"/>
                </a:moveTo>
                <a:lnTo>
                  <a:pt x="2703746" y="0"/>
                </a:lnTo>
                <a:lnTo>
                  <a:pt x="2703746" y="3184283"/>
                </a:lnTo>
                <a:lnTo>
                  <a:pt x="0" y="31842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8" name="Freeform 38"/>
          <p:cNvSpPr/>
          <p:nvPr/>
        </p:nvSpPr>
        <p:spPr>
          <a:xfrm rot="-607473">
            <a:off x="14846935" y="6878444"/>
            <a:ext cx="524042" cy="1779154"/>
          </a:xfrm>
          <a:custGeom>
            <a:avLst/>
            <a:gdLst/>
            <a:ahLst/>
            <a:cxnLst/>
            <a:rect l="l" t="t" r="r" b="b"/>
            <a:pathLst>
              <a:path w="524042" h="1779154">
                <a:moveTo>
                  <a:pt x="0" y="0"/>
                </a:moveTo>
                <a:lnTo>
                  <a:pt x="524042" y="0"/>
                </a:lnTo>
                <a:lnTo>
                  <a:pt x="524042" y="1779154"/>
                </a:lnTo>
                <a:lnTo>
                  <a:pt x="0" y="1779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9" name="Freeform 39"/>
          <p:cNvSpPr/>
          <p:nvPr/>
        </p:nvSpPr>
        <p:spPr>
          <a:xfrm rot="-1729736">
            <a:off x="14147400" y="811567"/>
            <a:ext cx="470779" cy="4388615"/>
          </a:xfrm>
          <a:custGeom>
            <a:avLst/>
            <a:gdLst/>
            <a:ahLst/>
            <a:cxnLst/>
            <a:rect l="l" t="t" r="r" b="b"/>
            <a:pathLst>
              <a:path w="470779" h="4388615">
                <a:moveTo>
                  <a:pt x="0" y="0"/>
                </a:moveTo>
                <a:lnTo>
                  <a:pt x="470778" y="0"/>
                </a:lnTo>
                <a:lnTo>
                  <a:pt x="470778" y="4388615"/>
                </a:lnTo>
                <a:lnTo>
                  <a:pt x="0" y="4388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0" name="Freeform 40"/>
          <p:cNvSpPr/>
          <p:nvPr/>
        </p:nvSpPr>
        <p:spPr>
          <a:xfrm rot="-897102">
            <a:off x="15279507" y="809281"/>
            <a:ext cx="493296" cy="4598517"/>
          </a:xfrm>
          <a:custGeom>
            <a:avLst/>
            <a:gdLst/>
            <a:ahLst/>
            <a:cxnLst/>
            <a:rect l="l" t="t" r="r" b="b"/>
            <a:pathLst>
              <a:path w="493296" h="4598517">
                <a:moveTo>
                  <a:pt x="0" y="0"/>
                </a:moveTo>
                <a:lnTo>
                  <a:pt x="493296" y="0"/>
                </a:lnTo>
                <a:lnTo>
                  <a:pt x="493296" y="4598517"/>
                </a:lnTo>
                <a:lnTo>
                  <a:pt x="0" y="45985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1" name="TextBox 41"/>
          <p:cNvSpPr txBox="1"/>
          <p:nvPr/>
        </p:nvSpPr>
        <p:spPr>
          <a:xfrm>
            <a:off x="2864744" y="3005391"/>
            <a:ext cx="10828483" cy="365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281"/>
              </a:lnSpc>
            </a:pPr>
            <a:r>
              <a:rPr lang="he-IL" sz="9769" b="1" spc="185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בינה מלאכותית ותושב”ע - הילכו יחדיו?</a:t>
            </a:r>
          </a:p>
        </p:txBody>
      </p:sp>
      <p:sp>
        <p:nvSpPr>
          <p:cNvPr id="42" name="Freeform 42"/>
          <p:cNvSpPr/>
          <p:nvPr/>
        </p:nvSpPr>
        <p:spPr>
          <a:xfrm>
            <a:off x="5033636" y="8261656"/>
            <a:ext cx="7826813" cy="1918039"/>
          </a:xfrm>
          <a:custGeom>
            <a:avLst/>
            <a:gdLst/>
            <a:ahLst/>
            <a:cxnLst/>
            <a:rect l="l" t="t" r="r" b="b"/>
            <a:pathLst>
              <a:path w="7826813" h="1918039">
                <a:moveTo>
                  <a:pt x="0" y="0"/>
                </a:moveTo>
                <a:lnTo>
                  <a:pt x="7826813" y="0"/>
                </a:lnTo>
                <a:lnTo>
                  <a:pt x="7826813" y="1918039"/>
                </a:lnTo>
                <a:lnTo>
                  <a:pt x="0" y="19180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804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3" name="TextBox 43"/>
          <p:cNvSpPr txBox="1"/>
          <p:nvPr/>
        </p:nvSpPr>
        <p:spPr>
          <a:xfrm>
            <a:off x="4529857" y="6310293"/>
            <a:ext cx="7498259" cy="133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2"/>
              </a:lnSpc>
            </a:pPr>
            <a:r>
              <a:rPr lang="he-IL" sz="2810" dirty="0">
                <a:solidFill>
                  <a:srgbClr val="231F20"/>
                </a:solidFill>
                <a:latin typeface="Narkisim" panose="020E0502050101010101" pitchFamily="34" charset="-79"/>
                <a:ea typeface="Now"/>
                <a:cs typeface="Narkisim" panose="020E0502050101010101" pitchFamily="34" charset="-79"/>
                <a:sym typeface="Now"/>
                <a:rtl/>
              </a:rPr>
              <a:t>הרב מנחם קליין, מפמ”ר תושב”ע ותלמוד </a:t>
            </a:r>
          </a:p>
          <a:p>
            <a:pPr algn="ctr" rtl="1">
              <a:lnSpc>
                <a:spcPts val="3512"/>
              </a:lnSpc>
            </a:pPr>
            <a:endParaRPr lang="he-IL" sz="2810" dirty="0">
              <a:solidFill>
                <a:srgbClr val="231F20"/>
              </a:solidFill>
              <a:latin typeface="Narkisim" panose="020E0502050101010101" pitchFamily="34" charset="-79"/>
              <a:ea typeface="Now"/>
              <a:cs typeface="Narkisim" panose="020E0502050101010101" pitchFamily="34" charset="-79"/>
              <a:sym typeface="Now"/>
              <a:rtl/>
            </a:endParaRPr>
          </a:p>
          <a:p>
            <a:pPr algn="ctr" rtl="1">
              <a:lnSpc>
                <a:spcPts val="3512"/>
              </a:lnSpc>
            </a:pPr>
            <a:r>
              <a:rPr lang="he-IL" sz="2810">
                <a:solidFill>
                  <a:srgbClr val="231F20"/>
                </a:solidFill>
                <a:latin typeface="Narkisim" panose="020E0502050101010101" pitchFamily="34" charset="-79"/>
                <a:ea typeface="Now"/>
                <a:cs typeface="Narkisim" panose="020E0502050101010101" pitchFamily="34" charset="-79"/>
                <a:sym typeface="Now"/>
                <a:rtl/>
              </a:rPr>
              <a:t>ט"ו בכסלו </a:t>
            </a:r>
            <a:r>
              <a:rPr lang="he-IL" sz="2810" dirty="0">
                <a:solidFill>
                  <a:srgbClr val="231F20"/>
                </a:solidFill>
                <a:latin typeface="Narkisim" panose="020E0502050101010101" pitchFamily="34" charset="-79"/>
                <a:ea typeface="Now"/>
                <a:cs typeface="Narkisim" panose="020E0502050101010101" pitchFamily="34" charset="-79"/>
                <a:sym typeface="Now"/>
                <a:rtl/>
              </a:rPr>
              <a:t>תשפ”ה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2" name="Freeform 32"/>
          <p:cNvSpPr/>
          <p:nvPr/>
        </p:nvSpPr>
        <p:spPr>
          <a:xfrm rot="-2012905">
            <a:off x="1438992" y="1653570"/>
            <a:ext cx="666081" cy="2261385"/>
          </a:xfrm>
          <a:custGeom>
            <a:avLst/>
            <a:gdLst/>
            <a:ahLst/>
            <a:cxnLst/>
            <a:rect l="l" t="t" r="r" b="b"/>
            <a:pathLst>
              <a:path w="666081" h="2261385">
                <a:moveTo>
                  <a:pt x="0" y="0"/>
                </a:moveTo>
                <a:lnTo>
                  <a:pt x="666080" y="0"/>
                </a:lnTo>
                <a:lnTo>
                  <a:pt x="666080" y="2261386"/>
                </a:lnTo>
                <a:lnTo>
                  <a:pt x="0" y="22613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33" name="Picture 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3208466" y="3876479"/>
            <a:ext cx="11871068" cy="6676172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3048792" y="2279595"/>
            <a:ext cx="10152906" cy="102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8"/>
              </a:lnSpc>
            </a:pPr>
            <a:r>
              <a:rPr lang="he-IL" sz="7743" b="1" spc="147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הסרטון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43666" y="1829320"/>
            <a:ext cx="12363159" cy="2003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8"/>
              </a:lnSpc>
            </a:pPr>
            <a:r>
              <a:rPr lang="he-IL" sz="7743" b="1" spc="147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הצעה למערך שיעור עם הוראה משתפת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90272" y="4257065"/>
            <a:ext cx="4743842" cy="249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851"/>
              </a:lnSpc>
            </a:pPr>
            <a:r>
              <a:rPr lang="he-IL" sz="3081" b="1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  <a:rtl/>
              </a:rPr>
              <a:t>הצעה לשיעור אינטראקטיבי שכולל הוראה משותפת בנושא בית חינוך ומשפחה. </a:t>
            </a:r>
          </a:p>
          <a:p>
            <a:pPr algn="ctr" rtl="1">
              <a:lnSpc>
                <a:spcPts val="3851"/>
              </a:lnSpc>
            </a:pPr>
            <a:r>
              <a:rPr lang="he-IL" sz="3081" b="1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  <a:rtl/>
              </a:rPr>
              <a:t>ההצעה נוצרה באמצעות  </a:t>
            </a:r>
            <a:r>
              <a:rPr lang="en-US" sz="3081" b="1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</a:rPr>
              <a:t>Chatgpt</a:t>
            </a:r>
            <a:r>
              <a:rPr lang="ar-EG" sz="3081" b="1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ow Medium"/>
                <a:sym typeface="Now Medium"/>
                <a:rtl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43666" y="1829320"/>
            <a:ext cx="12363159" cy="102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8"/>
              </a:lnSpc>
            </a:pPr>
            <a:r>
              <a:rPr lang="he-IL" sz="7743" b="1" spc="147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המערך</a:t>
            </a:r>
          </a:p>
        </p:txBody>
      </p:sp>
      <p:graphicFrame>
        <p:nvGraphicFramePr>
          <p:cNvPr id="33" name="אובייקט 32">
            <a:extLst>
              <a:ext uri="{FF2B5EF4-FFF2-40B4-BE49-F238E27FC236}">
                <a16:creationId xmlns:a16="http://schemas.microsoft.com/office/drawing/2014/main" id="{C5259B13-F60C-E07B-14DD-A6B659A1B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228905"/>
              </p:ext>
            </p:extLst>
          </p:nvPr>
        </p:nvGraphicFramePr>
        <p:xfrm>
          <a:off x="7157156" y="4757738"/>
          <a:ext cx="2444044" cy="206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showAsIcon="1" r:id="rId5" imgW="914570" imgH="771459" progId="Acrobat.Document.DC">
                  <p:embed/>
                </p:oleObj>
              </mc:Choice>
              <mc:Fallback>
                <p:oleObj name="Acrobat Document" showAsIcon="1" r:id="rId5" imgW="914570" imgH="77145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7156" y="4757738"/>
                        <a:ext cx="2444044" cy="206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43666" y="1829320"/>
            <a:ext cx="12363159" cy="102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8"/>
              </a:lnSpc>
            </a:pPr>
            <a:r>
              <a:rPr lang="he-IL" sz="7743" b="1" spc="147" dirty="0" err="1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הפרומפט</a:t>
            </a:r>
            <a:endParaRPr lang="he-IL" sz="7743" b="1" spc="147" dirty="0">
              <a:solidFill>
                <a:srgbClr val="231F20"/>
              </a:solidFill>
              <a:latin typeface="Narkisim" panose="020E0502050101010101" pitchFamily="34" charset="-79"/>
              <a:ea typeface="TT Slabs Bold"/>
              <a:cs typeface="Narkisim" panose="020E0502050101010101" pitchFamily="34" charset="-79"/>
              <a:sym typeface="TT Slabs Bold"/>
              <a:rtl/>
            </a:endParaRPr>
          </a:p>
        </p:txBody>
      </p:sp>
      <p:graphicFrame>
        <p:nvGraphicFramePr>
          <p:cNvPr id="33" name="אובייקט 32">
            <a:extLst>
              <a:ext uri="{FF2B5EF4-FFF2-40B4-BE49-F238E27FC236}">
                <a16:creationId xmlns:a16="http://schemas.microsoft.com/office/drawing/2014/main" id="{48D22C35-DEFD-8E76-818A-913B74E31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012738"/>
              </p:ext>
            </p:extLst>
          </p:nvPr>
        </p:nvGraphicFramePr>
        <p:xfrm>
          <a:off x="6705600" y="4757738"/>
          <a:ext cx="2895600" cy="244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showAsIcon="1" r:id="rId5" imgW="914570" imgH="771459" progId="Acrobat.Document.DC">
                  <p:embed/>
                </p:oleObj>
              </mc:Choice>
              <mc:Fallback>
                <p:oleObj name="Acrobat Document" showAsIcon="1" r:id="rId5" imgW="914570" imgH="77145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05600" y="4757738"/>
                        <a:ext cx="2895600" cy="2443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314350" y="28294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3048184" y="4047515"/>
            <a:ext cx="3236010" cy="3265698"/>
          </a:xfrm>
          <a:custGeom>
            <a:avLst/>
            <a:gdLst/>
            <a:ahLst/>
            <a:cxnLst/>
            <a:rect l="l" t="t" r="r" b="b"/>
            <a:pathLst>
              <a:path w="3236010" h="3265698">
                <a:moveTo>
                  <a:pt x="0" y="0"/>
                </a:moveTo>
                <a:lnTo>
                  <a:pt x="3236010" y="0"/>
                </a:lnTo>
                <a:lnTo>
                  <a:pt x="3236010" y="3265698"/>
                </a:lnTo>
                <a:lnTo>
                  <a:pt x="0" y="3265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3" name="Freeform 33"/>
          <p:cNvSpPr/>
          <p:nvPr/>
        </p:nvSpPr>
        <p:spPr>
          <a:xfrm>
            <a:off x="2564165" y="2108145"/>
            <a:ext cx="7751573" cy="7748631"/>
          </a:xfrm>
          <a:custGeom>
            <a:avLst/>
            <a:gdLst/>
            <a:ahLst/>
            <a:cxnLst/>
            <a:rect l="l" t="t" r="r" b="b"/>
            <a:pathLst>
              <a:path w="7751573" h="7748631">
                <a:moveTo>
                  <a:pt x="0" y="0"/>
                </a:moveTo>
                <a:lnTo>
                  <a:pt x="7751572" y="0"/>
                </a:lnTo>
                <a:lnTo>
                  <a:pt x="7751572" y="7748632"/>
                </a:lnTo>
                <a:lnTo>
                  <a:pt x="0" y="77486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28" b="-52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4" name="TextBox 34"/>
          <p:cNvSpPr txBox="1"/>
          <p:nvPr/>
        </p:nvSpPr>
        <p:spPr>
          <a:xfrm>
            <a:off x="3896758" y="849774"/>
            <a:ext cx="9817094" cy="84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332"/>
              </a:lnSpc>
            </a:pPr>
            <a:r>
              <a:rPr lang="he-IL" sz="6462" b="1" spc="122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על המפלצת שנוצרה כאן..</a:t>
            </a:r>
          </a:p>
        </p:txBody>
      </p:sp>
      <p:sp>
        <p:nvSpPr>
          <p:cNvPr id="35" name="TextBox 35"/>
          <p:cNvSpPr txBox="1"/>
          <p:nvPr/>
        </p:nvSpPr>
        <p:spPr>
          <a:xfrm rot="-422712">
            <a:off x="14206994" y="5310966"/>
            <a:ext cx="2041612" cy="39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3041" b="1" spc="57">
                <a:solidFill>
                  <a:srgbClr val="FFFFFF"/>
                </a:solidFill>
                <a:latin typeface="TT Slabs Bold"/>
                <a:ea typeface="TT Slabs Bold"/>
                <a:cs typeface="TT Slabs Bold"/>
                <a:sym typeface="TT Slabs Bold"/>
              </a:rPr>
              <a:t>Science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460087" y="1601330"/>
            <a:ext cx="10209321" cy="162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216"/>
              </a:lnSpc>
            </a:pPr>
            <a:r>
              <a:rPr lang="he-IL" sz="6343" b="1" spc="120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ה’ העניק לעולם כלי רב עוצמה, השימוש תלוי בנו</a:t>
            </a:r>
          </a:p>
        </p:txBody>
      </p:sp>
      <p:sp>
        <p:nvSpPr>
          <p:cNvPr id="33" name="Freeform 33"/>
          <p:cNvSpPr/>
          <p:nvPr/>
        </p:nvSpPr>
        <p:spPr>
          <a:xfrm rot="-1358923">
            <a:off x="12883253" y="5604755"/>
            <a:ext cx="3135045" cy="3692237"/>
          </a:xfrm>
          <a:custGeom>
            <a:avLst/>
            <a:gdLst/>
            <a:ahLst/>
            <a:cxnLst/>
            <a:rect l="l" t="t" r="r" b="b"/>
            <a:pathLst>
              <a:path w="3135045" h="3692237">
                <a:moveTo>
                  <a:pt x="0" y="0"/>
                </a:moveTo>
                <a:lnTo>
                  <a:pt x="3135045" y="0"/>
                </a:lnTo>
                <a:lnTo>
                  <a:pt x="3135045" y="3692236"/>
                </a:lnTo>
                <a:lnTo>
                  <a:pt x="0" y="3692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4" name="Freeform 34"/>
          <p:cNvSpPr/>
          <p:nvPr/>
        </p:nvSpPr>
        <p:spPr>
          <a:xfrm rot="-1729736">
            <a:off x="1934433" y="5856068"/>
            <a:ext cx="414417" cy="3863212"/>
          </a:xfrm>
          <a:custGeom>
            <a:avLst/>
            <a:gdLst/>
            <a:ahLst/>
            <a:cxnLst/>
            <a:rect l="l" t="t" r="r" b="b"/>
            <a:pathLst>
              <a:path w="414417" h="3863212">
                <a:moveTo>
                  <a:pt x="0" y="0"/>
                </a:moveTo>
                <a:lnTo>
                  <a:pt x="414417" y="0"/>
                </a:lnTo>
                <a:lnTo>
                  <a:pt x="414417" y="3863212"/>
                </a:lnTo>
                <a:lnTo>
                  <a:pt x="0" y="3863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5" name="Freeform 35"/>
          <p:cNvSpPr/>
          <p:nvPr/>
        </p:nvSpPr>
        <p:spPr>
          <a:xfrm rot="782942">
            <a:off x="2149853" y="1479035"/>
            <a:ext cx="2492796" cy="1957978"/>
          </a:xfrm>
          <a:custGeom>
            <a:avLst/>
            <a:gdLst/>
            <a:ahLst/>
            <a:cxnLst/>
            <a:rect l="l" t="t" r="r" b="b"/>
            <a:pathLst>
              <a:path w="2492796" h="1957978">
                <a:moveTo>
                  <a:pt x="0" y="0"/>
                </a:moveTo>
                <a:lnTo>
                  <a:pt x="2492796" y="0"/>
                </a:lnTo>
                <a:lnTo>
                  <a:pt x="2492796" y="1957978"/>
                </a:lnTo>
                <a:lnTo>
                  <a:pt x="0" y="1957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6" name="Freeform 36"/>
          <p:cNvSpPr/>
          <p:nvPr/>
        </p:nvSpPr>
        <p:spPr>
          <a:xfrm rot="2956687">
            <a:off x="13448220" y="1230052"/>
            <a:ext cx="2911528" cy="751703"/>
          </a:xfrm>
          <a:custGeom>
            <a:avLst/>
            <a:gdLst/>
            <a:ahLst/>
            <a:cxnLst/>
            <a:rect l="l" t="t" r="r" b="b"/>
            <a:pathLst>
              <a:path w="2911528" h="751703">
                <a:moveTo>
                  <a:pt x="0" y="0"/>
                </a:moveTo>
                <a:lnTo>
                  <a:pt x="2911527" y="0"/>
                </a:lnTo>
                <a:lnTo>
                  <a:pt x="2911527" y="751704"/>
                </a:lnTo>
                <a:lnTo>
                  <a:pt x="0" y="75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4831505" y="4037990"/>
            <a:ext cx="7702900" cy="764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2976"/>
              </a:lnSpc>
            </a:pPr>
            <a:r>
              <a:rPr lang="he-IL" sz="2381" dirty="0">
                <a:solidFill>
                  <a:srgbClr val="231F20"/>
                </a:solidFill>
                <a:latin typeface="Narkisim" panose="020E0502050101010101" pitchFamily="34" charset="-79"/>
                <a:ea typeface="Now"/>
                <a:cs typeface="Narkisim" panose="020E0502050101010101" pitchFamily="34" charset="-79"/>
                <a:sym typeface="Now"/>
                <a:rtl/>
              </a:rPr>
              <a:t>אמר ר’ שמעון בן לקיש: לא היה העולם ראוי להשתמש בזהב, ולמה נברא? בשביל המשכן ובית המקדש (שמות רבה לה, א)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67597" y="5704865"/>
            <a:ext cx="8166808" cy="764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2976"/>
              </a:lnSpc>
            </a:pPr>
            <a:r>
              <a:rPr lang="he-IL" sz="2381" dirty="0">
                <a:solidFill>
                  <a:srgbClr val="231F20"/>
                </a:solidFill>
                <a:latin typeface="Narkisim" panose="020E0502050101010101" pitchFamily="34" charset="-79"/>
                <a:ea typeface="Now"/>
                <a:cs typeface="Narkisim" panose="020E0502050101010101" pitchFamily="34" charset="-79"/>
                <a:sym typeface="Now"/>
                <a:rtl/>
              </a:rPr>
              <a:t>כל מה שברא הקדוש ברוך הוא בעולמו לא ברא אלא לכבודו שנאמר ישעיה מ"ג כל הנקרא בשמי ולכבודי בראתיו יצרתיו אף עשיתיו (משנה אבות ו, יא)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460087" y="1601330"/>
            <a:ext cx="10209321" cy="84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216"/>
              </a:lnSpc>
            </a:pPr>
            <a:r>
              <a:rPr lang="he-IL" sz="6343" b="1" spc="120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מטרת הלוויין והרדיו להפיץ תורה</a:t>
            </a:r>
          </a:p>
        </p:txBody>
      </p:sp>
      <p:sp>
        <p:nvSpPr>
          <p:cNvPr id="33" name="Freeform 33"/>
          <p:cNvSpPr/>
          <p:nvPr/>
        </p:nvSpPr>
        <p:spPr>
          <a:xfrm rot="-1358923">
            <a:off x="12883253" y="5604755"/>
            <a:ext cx="3135045" cy="3692237"/>
          </a:xfrm>
          <a:custGeom>
            <a:avLst/>
            <a:gdLst/>
            <a:ahLst/>
            <a:cxnLst/>
            <a:rect l="l" t="t" r="r" b="b"/>
            <a:pathLst>
              <a:path w="3135045" h="3692237">
                <a:moveTo>
                  <a:pt x="0" y="0"/>
                </a:moveTo>
                <a:lnTo>
                  <a:pt x="3135045" y="0"/>
                </a:lnTo>
                <a:lnTo>
                  <a:pt x="3135045" y="3692236"/>
                </a:lnTo>
                <a:lnTo>
                  <a:pt x="0" y="3692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4" name="Freeform 34"/>
          <p:cNvSpPr/>
          <p:nvPr/>
        </p:nvSpPr>
        <p:spPr>
          <a:xfrm rot="-1729736">
            <a:off x="1934433" y="5856068"/>
            <a:ext cx="414417" cy="3863212"/>
          </a:xfrm>
          <a:custGeom>
            <a:avLst/>
            <a:gdLst/>
            <a:ahLst/>
            <a:cxnLst/>
            <a:rect l="l" t="t" r="r" b="b"/>
            <a:pathLst>
              <a:path w="414417" h="3863212">
                <a:moveTo>
                  <a:pt x="0" y="0"/>
                </a:moveTo>
                <a:lnTo>
                  <a:pt x="414417" y="0"/>
                </a:lnTo>
                <a:lnTo>
                  <a:pt x="414417" y="3863212"/>
                </a:lnTo>
                <a:lnTo>
                  <a:pt x="0" y="3863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5" name="Freeform 35"/>
          <p:cNvSpPr/>
          <p:nvPr/>
        </p:nvSpPr>
        <p:spPr>
          <a:xfrm rot="782942">
            <a:off x="895243" y="1284838"/>
            <a:ext cx="2492796" cy="1957978"/>
          </a:xfrm>
          <a:custGeom>
            <a:avLst/>
            <a:gdLst/>
            <a:ahLst/>
            <a:cxnLst/>
            <a:rect l="l" t="t" r="r" b="b"/>
            <a:pathLst>
              <a:path w="2492796" h="1957978">
                <a:moveTo>
                  <a:pt x="0" y="0"/>
                </a:moveTo>
                <a:lnTo>
                  <a:pt x="2492796" y="0"/>
                </a:lnTo>
                <a:lnTo>
                  <a:pt x="2492796" y="1957977"/>
                </a:lnTo>
                <a:lnTo>
                  <a:pt x="0" y="1957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6" name="Freeform 36"/>
          <p:cNvSpPr/>
          <p:nvPr/>
        </p:nvSpPr>
        <p:spPr>
          <a:xfrm rot="2956687">
            <a:off x="13448220" y="1230052"/>
            <a:ext cx="2911528" cy="751703"/>
          </a:xfrm>
          <a:custGeom>
            <a:avLst/>
            <a:gdLst/>
            <a:ahLst/>
            <a:cxnLst/>
            <a:rect l="l" t="t" r="r" b="b"/>
            <a:pathLst>
              <a:path w="2911528" h="751703">
                <a:moveTo>
                  <a:pt x="0" y="0"/>
                </a:moveTo>
                <a:lnTo>
                  <a:pt x="2911527" y="0"/>
                </a:lnTo>
                <a:lnTo>
                  <a:pt x="2911527" y="751704"/>
                </a:lnTo>
                <a:lnTo>
                  <a:pt x="0" y="7517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37" name="Picture 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3657600" y="3573532"/>
            <a:ext cx="8635632" cy="6476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43666" y="1394216"/>
            <a:ext cx="12363159" cy="2003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8"/>
              </a:lnSpc>
            </a:pPr>
            <a:r>
              <a:rPr lang="he-IL" sz="7743" b="1" spc="147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תוכנית לימודים בהלכות בין אדם לחברו</a:t>
            </a:r>
          </a:p>
        </p:txBody>
      </p:sp>
      <p:sp>
        <p:nvSpPr>
          <p:cNvPr id="33" name="Freeform 33"/>
          <p:cNvSpPr/>
          <p:nvPr/>
        </p:nvSpPr>
        <p:spPr>
          <a:xfrm>
            <a:off x="699883" y="7802383"/>
            <a:ext cx="2949947" cy="1866512"/>
          </a:xfrm>
          <a:custGeom>
            <a:avLst/>
            <a:gdLst/>
            <a:ahLst/>
            <a:cxnLst/>
            <a:rect l="l" t="t" r="r" b="b"/>
            <a:pathLst>
              <a:path w="2949947" h="1866512">
                <a:moveTo>
                  <a:pt x="0" y="0"/>
                </a:moveTo>
                <a:lnTo>
                  <a:pt x="2949948" y="0"/>
                </a:lnTo>
                <a:lnTo>
                  <a:pt x="2949948" y="1866512"/>
                </a:lnTo>
                <a:lnTo>
                  <a:pt x="0" y="1866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4" name="Freeform 34"/>
          <p:cNvSpPr/>
          <p:nvPr/>
        </p:nvSpPr>
        <p:spPr>
          <a:xfrm rot="-2012905">
            <a:off x="15089574" y="6656981"/>
            <a:ext cx="666081" cy="2261385"/>
          </a:xfrm>
          <a:custGeom>
            <a:avLst/>
            <a:gdLst/>
            <a:ahLst/>
            <a:cxnLst/>
            <a:rect l="l" t="t" r="r" b="b"/>
            <a:pathLst>
              <a:path w="666081" h="2261385">
                <a:moveTo>
                  <a:pt x="0" y="0"/>
                </a:moveTo>
                <a:lnTo>
                  <a:pt x="666081" y="0"/>
                </a:lnTo>
                <a:lnTo>
                  <a:pt x="666081" y="2261385"/>
                </a:lnTo>
                <a:lnTo>
                  <a:pt x="0" y="2261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5" name="Freeform 35"/>
          <p:cNvSpPr/>
          <p:nvPr/>
        </p:nvSpPr>
        <p:spPr>
          <a:xfrm rot="6852690">
            <a:off x="-40079" y="1134648"/>
            <a:ext cx="2532131" cy="653750"/>
          </a:xfrm>
          <a:custGeom>
            <a:avLst/>
            <a:gdLst/>
            <a:ahLst/>
            <a:cxnLst/>
            <a:rect l="l" t="t" r="r" b="b"/>
            <a:pathLst>
              <a:path w="2532131" h="653750">
                <a:moveTo>
                  <a:pt x="0" y="0"/>
                </a:moveTo>
                <a:lnTo>
                  <a:pt x="2532131" y="0"/>
                </a:lnTo>
                <a:lnTo>
                  <a:pt x="2532131" y="653750"/>
                </a:lnTo>
                <a:lnTo>
                  <a:pt x="0" y="6537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0991127" y="8293002"/>
            <a:ext cx="2568885" cy="885274"/>
          </a:xfrm>
          <a:custGeom>
            <a:avLst/>
            <a:gdLst/>
            <a:ahLst/>
            <a:cxnLst/>
            <a:rect l="l" t="t" r="r" b="b"/>
            <a:pathLst>
              <a:path w="2568885" h="885274">
                <a:moveTo>
                  <a:pt x="0" y="0"/>
                </a:moveTo>
                <a:lnTo>
                  <a:pt x="2568884" y="0"/>
                </a:lnTo>
                <a:lnTo>
                  <a:pt x="2568884" y="885274"/>
                </a:lnTo>
                <a:lnTo>
                  <a:pt x="0" y="885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753325" y="5217502"/>
            <a:ext cx="4743842" cy="199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851"/>
              </a:lnSpc>
            </a:pPr>
            <a:r>
              <a:rPr lang="he-IL" sz="3081" b="1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  <a:rtl/>
              </a:rPr>
              <a:t>תוכנית לימודית חודשית בנושא הלכות היחסים שבין אדם לחברו. התוכנית נוצרה באמצעות  </a:t>
            </a:r>
            <a:r>
              <a:rPr lang="en-US" sz="3081" b="1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</a:rPr>
              <a:t>Chatgpt</a:t>
            </a:r>
            <a:r>
              <a:rPr lang="ar-EG" sz="3081" b="1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ow Medium"/>
                <a:sym typeface="Now Medium"/>
                <a:rtl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43666" y="1394216"/>
            <a:ext cx="12363159" cy="102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8"/>
              </a:lnSpc>
            </a:pPr>
            <a:r>
              <a:rPr lang="he-IL" sz="7743" b="1" spc="147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תוכנית הלימודים</a:t>
            </a:r>
          </a:p>
        </p:txBody>
      </p:sp>
      <p:sp>
        <p:nvSpPr>
          <p:cNvPr id="33" name="Freeform 33"/>
          <p:cNvSpPr/>
          <p:nvPr/>
        </p:nvSpPr>
        <p:spPr>
          <a:xfrm>
            <a:off x="568357" y="8325044"/>
            <a:ext cx="2949947" cy="1866512"/>
          </a:xfrm>
          <a:custGeom>
            <a:avLst/>
            <a:gdLst/>
            <a:ahLst/>
            <a:cxnLst/>
            <a:rect l="l" t="t" r="r" b="b"/>
            <a:pathLst>
              <a:path w="2949947" h="1866512">
                <a:moveTo>
                  <a:pt x="0" y="0"/>
                </a:moveTo>
                <a:lnTo>
                  <a:pt x="2949947" y="0"/>
                </a:lnTo>
                <a:lnTo>
                  <a:pt x="2949947" y="1866512"/>
                </a:lnTo>
                <a:lnTo>
                  <a:pt x="0" y="1866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4" name="Freeform 34"/>
          <p:cNvSpPr/>
          <p:nvPr/>
        </p:nvSpPr>
        <p:spPr>
          <a:xfrm rot="-2012905">
            <a:off x="15089574" y="6656981"/>
            <a:ext cx="666081" cy="2261385"/>
          </a:xfrm>
          <a:custGeom>
            <a:avLst/>
            <a:gdLst/>
            <a:ahLst/>
            <a:cxnLst/>
            <a:rect l="l" t="t" r="r" b="b"/>
            <a:pathLst>
              <a:path w="666081" h="2261385">
                <a:moveTo>
                  <a:pt x="0" y="0"/>
                </a:moveTo>
                <a:lnTo>
                  <a:pt x="666081" y="0"/>
                </a:lnTo>
                <a:lnTo>
                  <a:pt x="666081" y="2261385"/>
                </a:lnTo>
                <a:lnTo>
                  <a:pt x="0" y="22613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5" name="Freeform 35"/>
          <p:cNvSpPr/>
          <p:nvPr/>
        </p:nvSpPr>
        <p:spPr>
          <a:xfrm rot="6852690">
            <a:off x="-40079" y="1134648"/>
            <a:ext cx="2532131" cy="653750"/>
          </a:xfrm>
          <a:custGeom>
            <a:avLst/>
            <a:gdLst/>
            <a:ahLst/>
            <a:cxnLst/>
            <a:rect l="l" t="t" r="r" b="b"/>
            <a:pathLst>
              <a:path w="2532131" h="653750">
                <a:moveTo>
                  <a:pt x="0" y="0"/>
                </a:moveTo>
                <a:lnTo>
                  <a:pt x="2532131" y="0"/>
                </a:lnTo>
                <a:lnTo>
                  <a:pt x="2532131" y="653750"/>
                </a:lnTo>
                <a:lnTo>
                  <a:pt x="0" y="6537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6" name="Freeform 36"/>
          <p:cNvSpPr/>
          <p:nvPr/>
        </p:nvSpPr>
        <p:spPr>
          <a:xfrm>
            <a:off x="10991127" y="8815663"/>
            <a:ext cx="2568885" cy="885274"/>
          </a:xfrm>
          <a:custGeom>
            <a:avLst/>
            <a:gdLst/>
            <a:ahLst/>
            <a:cxnLst/>
            <a:rect l="l" t="t" r="r" b="b"/>
            <a:pathLst>
              <a:path w="2568885" h="885274">
                <a:moveTo>
                  <a:pt x="0" y="0"/>
                </a:moveTo>
                <a:lnTo>
                  <a:pt x="2568884" y="0"/>
                </a:lnTo>
                <a:lnTo>
                  <a:pt x="2568884" y="885274"/>
                </a:lnTo>
                <a:lnTo>
                  <a:pt x="0" y="885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aphicFrame>
        <p:nvGraphicFramePr>
          <p:cNvPr id="38" name="אובייקט 37">
            <a:extLst>
              <a:ext uri="{FF2B5EF4-FFF2-40B4-BE49-F238E27FC236}">
                <a16:creationId xmlns:a16="http://schemas.microsoft.com/office/drawing/2014/main" id="{BC3253BD-C036-8DC4-CC27-938D7DF145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754695"/>
              </p:ext>
            </p:extLst>
          </p:nvPr>
        </p:nvGraphicFramePr>
        <p:xfrm>
          <a:off x="7325083" y="4204346"/>
          <a:ext cx="2667000" cy="2250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showAsIcon="1" r:id="rId13" imgW="914570" imgH="771459" progId="Acrobat.Document.DC">
                  <p:embed/>
                </p:oleObj>
              </mc:Choice>
              <mc:Fallback>
                <p:oleObj name="Acrobat Document" showAsIcon="1" r:id="rId13" imgW="914570" imgH="77145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25083" y="4204346"/>
                        <a:ext cx="2667000" cy="2250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43666" y="1394216"/>
            <a:ext cx="12363159" cy="102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8"/>
              </a:lnSpc>
            </a:pPr>
            <a:r>
              <a:rPr lang="he-IL" sz="7743" b="1" spc="147" dirty="0" err="1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הפרומפט</a:t>
            </a:r>
            <a:endParaRPr lang="he-IL" sz="7743" b="1" spc="147" dirty="0">
              <a:solidFill>
                <a:srgbClr val="231F20"/>
              </a:solidFill>
              <a:latin typeface="Narkisim" panose="020E0502050101010101" pitchFamily="34" charset="-79"/>
              <a:ea typeface="TT Slabs Bold"/>
              <a:cs typeface="Narkisim" panose="020E0502050101010101" pitchFamily="34" charset="-79"/>
              <a:sym typeface="TT Slabs Bold"/>
              <a:rtl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568357" y="8325044"/>
            <a:ext cx="2949947" cy="1866512"/>
          </a:xfrm>
          <a:custGeom>
            <a:avLst/>
            <a:gdLst/>
            <a:ahLst/>
            <a:cxnLst/>
            <a:rect l="l" t="t" r="r" b="b"/>
            <a:pathLst>
              <a:path w="2949947" h="1866512">
                <a:moveTo>
                  <a:pt x="0" y="0"/>
                </a:moveTo>
                <a:lnTo>
                  <a:pt x="2949947" y="0"/>
                </a:lnTo>
                <a:lnTo>
                  <a:pt x="2949947" y="1866512"/>
                </a:lnTo>
                <a:lnTo>
                  <a:pt x="0" y="1866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4" name="Freeform 34"/>
          <p:cNvSpPr/>
          <p:nvPr/>
        </p:nvSpPr>
        <p:spPr>
          <a:xfrm rot="-2012905">
            <a:off x="15089574" y="6656981"/>
            <a:ext cx="666081" cy="2261385"/>
          </a:xfrm>
          <a:custGeom>
            <a:avLst/>
            <a:gdLst/>
            <a:ahLst/>
            <a:cxnLst/>
            <a:rect l="l" t="t" r="r" b="b"/>
            <a:pathLst>
              <a:path w="666081" h="2261385">
                <a:moveTo>
                  <a:pt x="0" y="0"/>
                </a:moveTo>
                <a:lnTo>
                  <a:pt x="666081" y="0"/>
                </a:lnTo>
                <a:lnTo>
                  <a:pt x="666081" y="2261385"/>
                </a:lnTo>
                <a:lnTo>
                  <a:pt x="0" y="22613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5" name="Freeform 35"/>
          <p:cNvSpPr/>
          <p:nvPr/>
        </p:nvSpPr>
        <p:spPr>
          <a:xfrm rot="6852690">
            <a:off x="-40079" y="1134648"/>
            <a:ext cx="2532131" cy="653750"/>
          </a:xfrm>
          <a:custGeom>
            <a:avLst/>
            <a:gdLst/>
            <a:ahLst/>
            <a:cxnLst/>
            <a:rect l="l" t="t" r="r" b="b"/>
            <a:pathLst>
              <a:path w="2532131" h="653750">
                <a:moveTo>
                  <a:pt x="0" y="0"/>
                </a:moveTo>
                <a:lnTo>
                  <a:pt x="2532131" y="0"/>
                </a:lnTo>
                <a:lnTo>
                  <a:pt x="2532131" y="653750"/>
                </a:lnTo>
                <a:lnTo>
                  <a:pt x="0" y="6537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6" name="Freeform 36"/>
          <p:cNvSpPr/>
          <p:nvPr/>
        </p:nvSpPr>
        <p:spPr>
          <a:xfrm>
            <a:off x="10991127" y="8815663"/>
            <a:ext cx="2568885" cy="885274"/>
          </a:xfrm>
          <a:custGeom>
            <a:avLst/>
            <a:gdLst/>
            <a:ahLst/>
            <a:cxnLst/>
            <a:rect l="l" t="t" r="r" b="b"/>
            <a:pathLst>
              <a:path w="2568885" h="885274">
                <a:moveTo>
                  <a:pt x="0" y="0"/>
                </a:moveTo>
                <a:lnTo>
                  <a:pt x="2568884" y="0"/>
                </a:lnTo>
                <a:lnTo>
                  <a:pt x="2568884" y="885274"/>
                </a:lnTo>
                <a:lnTo>
                  <a:pt x="0" y="885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aphicFrame>
        <p:nvGraphicFramePr>
          <p:cNvPr id="38" name="אובייקט 37">
            <a:extLst>
              <a:ext uri="{FF2B5EF4-FFF2-40B4-BE49-F238E27FC236}">
                <a16:creationId xmlns:a16="http://schemas.microsoft.com/office/drawing/2014/main" id="{22B11242-29BF-3ECE-589F-06AF17F618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910377"/>
              </p:ext>
            </p:extLst>
          </p:nvPr>
        </p:nvGraphicFramePr>
        <p:xfrm>
          <a:off x="7305002" y="4757738"/>
          <a:ext cx="2296198" cy="1937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showAsIcon="1" r:id="rId13" imgW="914570" imgH="771459" progId="Acrobat.Document.DC">
                  <p:embed/>
                </p:oleObj>
              </mc:Choice>
              <mc:Fallback>
                <p:oleObj name="Acrobat Document" showAsIcon="1" r:id="rId13" imgW="914570" imgH="77145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05002" y="4757738"/>
                        <a:ext cx="2296198" cy="1937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048792" y="2279595"/>
            <a:ext cx="10152906" cy="2003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8"/>
              </a:lnSpc>
            </a:pPr>
            <a:r>
              <a:rPr lang="he-IL" sz="7743" b="1" spc="147" dirty="0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סרטון להמחשת ההבדל בין צדקה להלוואה</a:t>
            </a:r>
          </a:p>
        </p:txBody>
      </p:sp>
      <p:sp>
        <p:nvSpPr>
          <p:cNvPr id="33" name="Freeform 33"/>
          <p:cNvSpPr/>
          <p:nvPr/>
        </p:nvSpPr>
        <p:spPr>
          <a:xfrm rot="-2012905">
            <a:off x="1438992" y="1653570"/>
            <a:ext cx="666081" cy="2261385"/>
          </a:xfrm>
          <a:custGeom>
            <a:avLst/>
            <a:gdLst/>
            <a:ahLst/>
            <a:cxnLst/>
            <a:rect l="l" t="t" r="r" b="b"/>
            <a:pathLst>
              <a:path w="666081" h="2261385">
                <a:moveTo>
                  <a:pt x="0" y="0"/>
                </a:moveTo>
                <a:lnTo>
                  <a:pt x="666080" y="0"/>
                </a:lnTo>
                <a:lnTo>
                  <a:pt x="666080" y="2261386"/>
                </a:lnTo>
                <a:lnTo>
                  <a:pt x="0" y="2261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4" name="TextBox 34"/>
          <p:cNvSpPr txBox="1"/>
          <p:nvPr/>
        </p:nvSpPr>
        <p:spPr>
          <a:xfrm>
            <a:off x="5753325" y="5460390"/>
            <a:ext cx="4743842" cy="993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851"/>
              </a:lnSpc>
            </a:pPr>
            <a:r>
              <a:rPr lang="he-IL" sz="3081" b="1" dirty="0" err="1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  <a:rtl/>
              </a:rPr>
              <a:t>הפרומפט</a:t>
            </a:r>
            <a:r>
              <a:rPr lang="he-IL" sz="3081" b="1" dirty="0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  <a:rtl/>
              </a:rPr>
              <a:t> נוצר באמצעות </a:t>
            </a:r>
            <a:r>
              <a:rPr lang="en-US" sz="3081" b="1" dirty="0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</a:rPr>
              <a:t>Claude</a:t>
            </a:r>
            <a:r>
              <a:rPr lang="he-IL" sz="3081" b="1" dirty="0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  <a:rtl/>
              </a:rPr>
              <a:t> והסרטון באמצעות </a:t>
            </a:r>
            <a:r>
              <a:rPr lang="en-US" sz="3081" b="1" dirty="0" err="1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</a:rPr>
              <a:t>Invideo</a:t>
            </a:r>
            <a:r>
              <a:rPr lang="en-US" sz="3081" b="1" dirty="0">
                <a:solidFill>
                  <a:srgbClr val="231F20"/>
                </a:solidFill>
                <a:latin typeface="Narkisim" panose="020E0502050101010101" pitchFamily="34" charset="-79"/>
                <a:ea typeface="Now Medium"/>
                <a:cs typeface="Narkisim" panose="020E0502050101010101" pitchFamily="34" charset="-79"/>
                <a:sym typeface="Now Medium"/>
              </a:rPr>
              <a:t> AI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048792" y="2279595"/>
            <a:ext cx="10152906" cy="102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88"/>
              </a:lnSpc>
            </a:pPr>
            <a:r>
              <a:rPr lang="he-IL" sz="7743" b="1" spc="147" dirty="0" err="1">
                <a:solidFill>
                  <a:srgbClr val="231F20"/>
                </a:solidFill>
                <a:latin typeface="Narkisim" panose="020E0502050101010101" pitchFamily="34" charset="-79"/>
                <a:ea typeface="TT Slabs Bold"/>
                <a:cs typeface="Narkisim" panose="020E0502050101010101" pitchFamily="34" charset="-79"/>
                <a:sym typeface="TT Slabs Bold"/>
                <a:rtl/>
              </a:rPr>
              <a:t>הפרומפט</a:t>
            </a:r>
            <a:endParaRPr lang="he-IL" sz="7743" b="1" spc="147" dirty="0">
              <a:solidFill>
                <a:srgbClr val="231F20"/>
              </a:solidFill>
              <a:latin typeface="Narkisim" panose="020E0502050101010101" pitchFamily="34" charset="-79"/>
              <a:ea typeface="TT Slabs Bold"/>
              <a:cs typeface="Narkisim" panose="020E0502050101010101" pitchFamily="34" charset="-79"/>
              <a:sym typeface="TT Slabs Bold"/>
              <a:rtl/>
            </a:endParaRPr>
          </a:p>
        </p:txBody>
      </p:sp>
      <p:sp>
        <p:nvSpPr>
          <p:cNvPr id="33" name="Freeform 33"/>
          <p:cNvSpPr/>
          <p:nvPr/>
        </p:nvSpPr>
        <p:spPr>
          <a:xfrm rot="-2012905">
            <a:off x="1438992" y="1653570"/>
            <a:ext cx="666081" cy="2261385"/>
          </a:xfrm>
          <a:custGeom>
            <a:avLst/>
            <a:gdLst/>
            <a:ahLst/>
            <a:cxnLst/>
            <a:rect l="l" t="t" r="r" b="b"/>
            <a:pathLst>
              <a:path w="666081" h="2261385">
                <a:moveTo>
                  <a:pt x="0" y="0"/>
                </a:moveTo>
                <a:lnTo>
                  <a:pt x="666080" y="0"/>
                </a:lnTo>
                <a:lnTo>
                  <a:pt x="666080" y="2261386"/>
                </a:lnTo>
                <a:lnTo>
                  <a:pt x="0" y="22613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aphicFrame>
        <p:nvGraphicFramePr>
          <p:cNvPr id="34" name="אובייקט 33">
            <a:extLst>
              <a:ext uri="{FF2B5EF4-FFF2-40B4-BE49-F238E27FC236}">
                <a16:creationId xmlns:a16="http://schemas.microsoft.com/office/drawing/2014/main" id="{E4AD4A9D-A660-2342-AF49-5E8E8F0531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366489"/>
              </p:ext>
            </p:extLst>
          </p:nvPr>
        </p:nvGraphicFramePr>
        <p:xfrm>
          <a:off x="6969070" y="4757738"/>
          <a:ext cx="2632130" cy="2220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showAsIcon="1" r:id="rId7" imgW="914570" imgH="771459" progId="Acrobat.Document.DC">
                  <p:embed/>
                </p:oleObj>
              </mc:Choice>
              <mc:Fallback>
                <p:oleObj name="Acrobat Document" showAsIcon="1" r:id="rId7" imgW="914570" imgH="77145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69070" y="4757738"/>
                        <a:ext cx="2632130" cy="2220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166</Words>
  <Application>Microsoft Office PowerPoint</Application>
  <PresentationFormat>מותאם אישית</PresentationFormat>
  <Paragraphs>23</Paragraphs>
  <Slides>13</Slides>
  <Notes>0</Notes>
  <HiddenSlides>0</HiddenSlides>
  <MMClips>2</MMClips>
  <ScaleCrop>false</ScaleCrop>
  <HeadingPairs>
    <vt:vector size="8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13</vt:i4>
      </vt:variant>
    </vt:vector>
  </HeadingPairs>
  <TitlesOfParts>
    <vt:vector size="19" baseType="lpstr">
      <vt:lpstr>Arial</vt:lpstr>
      <vt:lpstr>Calibri</vt:lpstr>
      <vt:lpstr>Narkisim</vt:lpstr>
      <vt:lpstr>TT Slabs Bold</vt:lpstr>
      <vt:lpstr>Office Theme</vt:lpstr>
      <vt:lpstr>Acrobat Document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בינה מלאכותית ותושב”ע - הילכו יחדיו?</dc:title>
  <dc:creator>חיים שרקי</dc:creator>
  <cp:lastModifiedBy>חיים שרקי</cp:lastModifiedBy>
  <cp:revision>6</cp:revision>
  <dcterms:created xsi:type="dcterms:W3CDTF">2006-08-16T00:00:00Z</dcterms:created>
  <dcterms:modified xsi:type="dcterms:W3CDTF">2025-01-08T09:32:08Z</dcterms:modified>
  <dc:identifier>DAGZWn3b6YI</dc:identifier>
</cp:coreProperties>
</file>