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12192000"/>
  <p:notesSz cx="6858000" cy="12192000"/>
  <p:embeddedFontLst>
    <p:embeddedFont>
      <p:font typeface="Google Sans"/>
      <p:regular r:id="rId17"/>
      <p:bold r:id="rId18"/>
      <p:italic r:id="rId19"/>
      <p:boldItalic r:id="rId20"/>
    </p:embeddedFont>
    <p:embeddedFont>
      <p:font typeface="Noto Sans Hebrew"/>
      <p:regular r:id="rId21"/>
      <p:bold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GoogleSans-boldItalic.fntdata"/><Relationship Id="rId11" Type="http://schemas.openxmlformats.org/officeDocument/2006/relationships/slide" Target="slides/slide7.xml"/><Relationship Id="rId22" Type="http://schemas.openxmlformats.org/officeDocument/2006/relationships/font" Target="fonts/NotoSansHebrew-bold.fntdata"/><Relationship Id="rId10" Type="http://schemas.openxmlformats.org/officeDocument/2006/relationships/slide" Target="slides/slide6.xml"/><Relationship Id="rId21" Type="http://schemas.openxmlformats.org/officeDocument/2006/relationships/font" Target="fonts/NotoSansHebrew-regular.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GoogleSans-regular.fntdata"/><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GoogleSans-italic.fntdata"/><Relationship Id="rId6" Type="http://schemas.openxmlformats.org/officeDocument/2006/relationships/slide" Target="slides/slide2.xml"/><Relationship Id="rId18" Type="http://schemas.openxmlformats.org/officeDocument/2006/relationships/font" Target="fonts/GoogleSans-bold.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iw-IL"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פתיחה: להציג את מטרת השיעור. הדגש אינו “כישלון זה כיף”, אלא שטעות יכולה להפוך למידע אם יודעים לעבוד איתה.</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אפשר לבחור דוגמה אחת: קוד עם שגיאה פשוטה או פלט AI לא מדויק. לפתור יחד במליאה לפני עבודה עצמאית.</a:t>
            </a:r>
            <a:endParaRPr/>
          </a:p>
        </p:txBody>
      </p:sp>
      <p:sp>
        <p:nvSpPr>
          <p:cNvPr id="191" name="Google Shape;19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הפרוטוקול נותן לתלמידים פעולה ברגע של תקיעות. להדגיש שלא פותרים הכול בבת אחת.</a:t>
            </a:r>
            <a:endParaRPr/>
          </a:p>
        </p:txBody>
      </p:sp>
      <p:sp>
        <p:nvSpPr>
          <p:cNvPr id="224" name="Google Shape;22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סיום: המטרה אינה לאהוב טעויות, אלא לדעת לעבוד איתן. זו מיומנות מקצועית בלמידת AI.</a:t>
            </a:r>
            <a:endParaRPr/>
          </a:p>
        </p:txBody>
      </p:sp>
      <p:sp>
        <p:nvSpPr>
          <p:cNvPr id="262" name="Google Shape;26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iw-IL"/>
              <a:t>להציג את מפת השיעור. מומלץ לומר: היום נחבר בין תאוריה פסיכולוגית לבין פעולה ממשית בכיתה וב־AI.</a:t>
            </a:r>
            <a:endParaRPr/>
          </a:p>
        </p:txBody>
      </p:sp>
      <p:sp>
        <p:nvSpPr>
          <p:cNvPr id="32" name="Google Shape;3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 name="Google Shape;5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iw-IL"/>
              <a:t>הסקר אינו אבחון אישי. המטרה היא להציף אמונות. אפשר להשתמש ב-Wooclap, Mentimeter, Forms או הצבעה ידנית.</a:t>
            </a:r>
            <a:endParaRPr/>
          </a:p>
        </p:txBody>
      </p:sp>
      <p:sp>
        <p:nvSpPr>
          <p:cNvPr id="60" name="Google Shape;6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להציג את דווק בקצרה בלבד. אין צורך בהרצאה תאורטית ארוכה. החיבור המרכזי: אמונה על יכולת משנה תגובה לטעות.</a:t>
            </a:r>
            <a:endParaRPr/>
          </a:p>
        </p:txBody>
      </p:sp>
      <p:sp>
        <p:nvSpPr>
          <p:cNvPr id="75" name="Google Shape;7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להדגיש: דפוס חשיבה אינו תווית על אדם. לכולנו יכולים להיות אזורים מקובעים ואזורים מתפתחים.</a:t>
            </a:r>
            <a:endParaRPr/>
          </a:p>
        </p:txBody>
      </p:sp>
      <p:sp>
        <p:nvSpPr>
          <p:cNvPr id="96" name="Google Shape;9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מטרות ביצוע אינן שליליות תמיד. הבעיה היא כשכל המיקוד הוא להיראות חכמים, ואז כל טעות הופכת לאיום.</a:t>
            </a:r>
            <a:endParaRPr/>
          </a:p>
        </p:txBody>
      </p:sp>
      <p:sp>
        <p:nvSpPr>
          <p:cNvPr id="116" name="Google Shape;11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00000"/>
              </a:lnSpc>
              <a:spcBef>
                <a:spcPts val="0"/>
              </a:spcBef>
              <a:spcAft>
                <a:spcPts val="0"/>
              </a:spcAft>
              <a:buSzPts val="1400"/>
              <a:buNone/>
            </a:pPr>
            <a:r>
              <a:rPr lang="iw-IL"/>
              <a:t>להציג בקצרה את הרעיון מתוך ניסוי הפאזל: סוג המחמאה משפיע על בחירת אתגר. להימנע מהצגה פשטנית או דטרמיניסטית.</a:t>
            </a:r>
            <a:endParaRPr/>
          </a:p>
          <a:p>
            <a:pPr indent="0" lvl="0" marL="0" rtl="1" algn="r">
              <a:lnSpc>
                <a:spcPct val="115000"/>
              </a:lnSpc>
              <a:spcBef>
                <a:spcPts val="0"/>
              </a:spcBef>
              <a:spcAft>
                <a:spcPts val="0"/>
              </a:spcAft>
              <a:buClr>
                <a:schemeClr val="dk1"/>
              </a:buClr>
              <a:buSzPts val="1100"/>
              <a:buFont typeface="Arial"/>
              <a:buNone/>
            </a:pPr>
            <a:r>
              <a:rPr lang="iw-IL" sz="1100">
                <a:latin typeface="Noto Sans Hebrew"/>
                <a:ea typeface="Noto Sans Hebrew"/>
                <a:cs typeface="Noto Sans Hebrew"/>
                <a:sym typeface="Noto Sans Hebrew"/>
              </a:rPr>
              <a:t>הרעיון אינו שמחמאה היא דבר רע. השאלה היא על מה אנחנו מחמיאים. כשמשבחים חוכמה מולדת, תלמידים עלולים לרצות להמשיך להוכיח שהם חכמים, ולכן להימנע מאתגר. כשמשבחים מאמץ, חשיבה ואסטרטגיה, אנחנו מראים מה אפשר לעשות שוב בעתיד.</a:t>
            </a:r>
            <a:endParaRPr/>
          </a:p>
        </p:txBody>
      </p:sp>
      <p:sp>
        <p:nvSpPr>
          <p:cNvPr id="137" name="Google Shape;13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15000"/>
              </a:lnSpc>
              <a:spcBef>
                <a:spcPts val="0"/>
              </a:spcBef>
              <a:spcAft>
                <a:spcPts val="0"/>
              </a:spcAft>
              <a:buClr>
                <a:schemeClr val="dk1"/>
              </a:buClr>
              <a:buSzPts val="1100"/>
              <a:buFont typeface="Arial"/>
              <a:buNone/>
            </a:pPr>
            <a:r>
              <a:rPr lang="iw-IL" sz="1100">
                <a:latin typeface="Noto Sans Hebrew"/>
                <a:ea typeface="Noto Sans Hebrew"/>
                <a:cs typeface="Noto Sans Hebrew"/>
                <a:sym typeface="Noto Sans Hebrew"/>
              </a:rPr>
              <a:t>כאן נכנסת הפלסטיות של המוח. המוח משתנה בעקבות למידה ותרגול, אבל לא בצורה קסומה. לא מספיק לטעות כדי ללמוד. צריך לעצור, לבדוק, לקבל משוב, לנסות אסטרטגיה, ולחזור שוב. לכן אנחנו לא אומרים “טעויות זה תמיד טוב”, אלא “טעויות יכולות להפוך למידע אם עובדים איתן נכון”.</a:t>
            </a:r>
            <a:endParaRPr sz="1100">
              <a:latin typeface="Noto Sans Hebrew"/>
              <a:ea typeface="Noto Sans Hebrew"/>
              <a:cs typeface="Noto Sans Hebrew"/>
              <a:sym typeface="Noto Sans Hebrew"/>
            </a:endParaRPr>
          </a:p>
          <a:p>
            <a:pPr indent="0" lvl="0" marL="0" rtl="1" algn="r">
              <a:lnSpc>
                <a:spcPct val="100000"/>
              </a:lnSpc>
              <a:spcBef>
                <a:spcPts val="0"/>
              </a:spcBef>
              <a:spcAft>
                <a:spcPts val="0"/>
              </a:spcAft>
              <a:buSzPts val="1400"/>
              <a:buNone/>
            </a:pPr>
            <a:r>
              <a:t/>
            </a:r>
            <a:endParaRPr/>
          </a:p>
        </p:txBody>
      </p:sp>
      <p:sp>
        <p:nvSpPr>
          <p:cNvPr id="157" name="Google Shape;15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lnSpc>
                <a:spcPct val="115000"/>
              </a:lnSpc>
              <a:spcBef>
                <a:spcPts val="0"/>
              </a:spcBef>
              <a:spcAft>
                <a:spcPts val="0"/>
              </a:spcAft>
              <a:buClr>
                <a:schemeClr val="dk1"/>
              </a:buClr>
              <a:buSzPts val="1100"/>
              <a:buFont typeface="Arial"/>
              <a:buNone/>
            </a:pPr>
            <a:r>
              <a:rPr lang="iw-IL" sz="1100">
                <a:latin typeface="Noto Sans Hebrew"/>
                <a:ea typeface="Noto Sans Hebrew"/>
                <a:cs typeface="Noto Sans Hebrew"/>
                <a:sym typeface="Noto Sans Hebrew"/>
              </a:rPr>
              <a:t>במדעי המחשב וב־AI, טעות היא לא רק משהו לא נעים. היא רמז. הודעת שגיאה, פלט מוזר או תשובה לא מדויקת של AI יכולים לעזור לנו להבין מה צריך לבדוק. לכן התגובה המקצועית אינה להיבהל, אלא לחקור.</a:t>
            </a:r>
            <a:endParaRPr/>
          </a:p>
        </p:txBody>
      </p:sp>
      <p:sp>
        <p:nvSpPr>
          <p:cNvPr id="174" name="Google Shape;17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iw-IL"/>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19.png"/><Relationship Id="rId6"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5.png"/><Relationship Id="rId5" Type="http://schemas.openxmlformats.org/officeDocument/2006/relationships/image" Target="../media/image15.png"/><Relationship Id="rId6"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hyperlink" Target="https://youtu.be/M1CHPnZfFmU?si=xGCI-PQsXXlEdC6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5" name="Shape 15"/>
        <p:cNvGrpSpPr/>
        <p:nvPr/>
      </p:nvGrpSpPr>
      <p:grpSpPr>
        <a:xfrm>
          <a:off x="0" y="0"/>
          <a:ext cx="0" cy="0"/>
          <a:chOff x="0" y="0"/>
          <a:chExt cx="0" cy="0"/>
        </a:xfrm>
      </p:grpSpPr>
      <p:sp>
        <p:nvSpPr>
          <p:cNvPr id="16" name="Google Shape;16;p3"/>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3"/>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3"/>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1</a:t>
            </a:r>
            <a:endParaRPr b="0" i="0" sz="1100" u="none" cap="none" strike="noStrike">
              <a:solidFill>
                <a:schemeClr val="dk1"/>
              </a:solidFill>
              <a:latin typeface="Arial"/>
              <a:ea typeface="Arial"/>
              <a:cs typeface="Arial"/>
              <a:sym typeface="Arial"/>
            </a:endParaRPr>
          </a:p>
        </p:txBody>
      </p:sp>
      <p:sp>
        <p:nvSpPr>
          <p:cNvPr id="19" name="Google Shape;19;p3"/>
          <p:cNvSpPr/>
          <p:nvPr/>
        </p:nvSpPr>
        <p:spPr>
          <a:xfrm>
            <a:off x="6400800" y="1143000"/>
            <a:ext cx="4709160" cy="141732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3600"/>
              <a:buFont typeface="Arial"/>
              <a:buNone/>
            </a:pPr>
            <a:r>
              <a:rPr b="1" i="0" lang="iw-IL" sz="3600" u="none" cap="none" strike="noStrike">
                <a:solidFill>
                  <a:srgbClr val="1E3A8A"/>
                </a:solidFill>
                <a:latin typeface="Noto Sans Hebrew"/>
                <a:ea typeface="Noto Sans Hebrew"/>
                <a:cs typeface="Noto Sans Hebrew"/>
                <a:sym typeface="Noto Sans Hebrew"/>
              </a:rPr>
              <a:t>הביולוגיה</a:t>
            </a:r>
            <a:r>
              <a:rPr b="0" i="0" lang="iw-IL" sz="3600" u="none" cap="none" strike="noStrike">
                <a:solidFill>
                  <a:schemeClr val="dk1"/>
                </a:solidFill>
                <a:latin typeface="Noto Sans Hebrew"/>
                <a:ea typeface="Noto Sans Hebrew"/>
                <a:cs typeface="Noto Sans Hebrew"/>
                <a:sym typeface="Noto Sans Hebrew"/>
              </a:rPr>
              <a:t> </a:t>
            </a:r>
            <a:r>
              <a:rPr b="1" i="0" lang="iw-IL" sz="3600" u="none" cap="none" strike="noStrike">
                <a:solidFill>
                  <a:srgbClr val="1E3A8A"/>
                </a:solidFill>
                <a:latin typeface="Noto Sans Hebrew"/>
                <a:ea typeface="Noto Sans Hebrew"/>
                <a:cs typeface="Noto Sans Hebrew"/>
                <a:sym typeface="Noto Sans Hebrew"/>
              </a:rPr>
              <a:t>של הטעות</a:t>
            </a:r>
            <a:endParaRPr b="0" i="0" sz="3600" u="none" cap="none" strike="noStrike">
              <a:solidFill>
                <a:schemeClr val="dk1"/>
              </a:solidFill>
              <a:latin typeface="Noto Sans Hebrew"/>
              <a:ea typeface="Noto Sans Hebrew"/>
              <a:cs typeface="Noto Sans Hebrew"/>
              <a:sym typeface="Noto Sans Hebrew"/>
            </a:endParaRPr>
          </a:p>
        </p:txBody>
      </p:sp>
      <p:sp>
        <p:nvSpPr>
          <p:cNvPr id="20" name="Google Shape;20;p3"/>
          <p:cNvSpPr/>
          <p:nvPr/>
        </p:nvSpPr>
        <p:spPr>
          <a:xfrm>
            <a:off x="5623560" y="2178295"/>
            <a:ext cx="5486400" cy="6858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84CC16"/>
              </a:buClr>
              <a:buSzPts val="1800"/>
              <a:buFont typeface="Arial"/>
              <a:buNone/>
            </a:pPr>
            <a:r>
              <a:rPr b="1" i="0" lang="iw-IL" sz="1800" u="none" cap="none" strike="noStrike">
                <a:solidFill>
                  <a:srgbClr val="84CC16"/>
                </a:solidFill>
                <a:latin typeface="Noto Sans Hebrew"/>
                <a:ea typeface="Noto Sans Hebrew"/>
                <a:cs typeface="Noto Sans Hebrew"/>
                <a:sym typeface="Noto Sans Hebrew"/>
              </a:rPr>
              <a:t>דפוס חשיבה מתפתח, באגים</a:t>
            </a:r>
            <a:endParaRPr b="0" i="0" sz="18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84CC16"/>
              </a:buClr>
              <a:buSzPts val="1800"/>
              <a:buFont typeface="Arial"/>
              <a:buNone/>
            </a:pPr>
            <a:r>
              <a:rPr b="1" i="0" lang="iw-IL" sz="1800" u="none" cap="none" strike="noStrike">
                <a:solidFill>
                  <a:srgbClr val="84CC16"/>
                </a:solidFill>
                <a:latin typeface="Noto Sans Hebrew"/>
                <a:ea typeface="Noto Sans Hebrew"/>
                <a:cs typeface="Noto Sans Hebrew"/>
                <a:sym typeface="Noto Sans Hebrew"/>
              </a:rPr>
              <a:t>ולמידה מכישלונות ב־AI</a:t>
            </a:r>
            <a:endParaRPr b="0" i="0" sz="1800" u="none" cap="none" strike="noStrike">
              <a:solidFill>
                <a:schemeClr val="dk1"/>
              </a:solidFill>
              <a:latin typeface="Noto Sans Hebrew"/>
              <a:ea typeface="Noto Sans Hebrew"/>
              <a:cs typeface="Noto Sans Hebrew"/>
              <a:sym typeface="Noto Sans Hebrew"/>
            </a:endParaRPr>
          </a:p>
        </p:txBody>
      </p:sp>
      <p:sp>
        <p:nvSpPr>
          <p:cNvPr id="21" name="Google Shape;21;p3"/>
          <p:cNvSpPr/>
          <p:nvPr/>
        </p:nvSpPr>
        <p:spPr>
          <a:xfrm>
            <a:off x="10258865" y="3027541"/>
            <a:ext cx="7314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3"/>
          <p:cNvSpPr/>
          <p:nvPr/>
        </p:nvSpPr>
        <p:spPr>
          <a:xfrm>
            <a:off x="594360" y="6355080"/>
            <a:ext cx="1280160" cy="237744"/>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FFFFFF"/>
              </a:buClr>
              <a:buSzPts val="1200"/>
              <a:buFont typeface="Arial"/>
              <a:buNone/>
            </a:pPr>
            <a:r>
              <a:rPr b="1" i="0" lang="iw-IL" sz="1200" u="none" cap="none" strike="noStrike">
                <a:solidFill>
                  <a:srgbClr val="FFFFFF"/>
                </a:solidFill>
                <a:latin typeface="Arial"/>
                <a:ea typeface="Arial"/>
                <a:cs typeface="Arial"/>
                <a:sym typeface="Arial"/>
              </a:rPr>
              <a:t>מערך 3</a:t>
            </a:r>
            <a:endParaRPr b="0" i="0" sz="1200" u="none" cap="none" strike="noStrike">
              <a:solidFill>
                <a:schemeClr val="dk1"/>
              </a:solidFill>
              <a:latin typeface="Arial"/>
              <a:ea typeface="Arial"/>
              <a:cs typeface="Arial"/>
              <a:sym typeface="Arial"/>
            </a:endParaRPr>
          </a:p>
        </p:txBody>
      </p:sp>
      <p:pic>
        <p:nvPicPr>
          <p:cNvPr descr="אלמנט עיצובי" id="23" name="Google Shape;23;p3"/>
          <p:cNvPicPr preferRelativeResize="0"/>
          <p:nvPr/>
        </p:nvPicPr>
        <p:blipFill rotWithShape="1">
          <a:blip r:embed="rId3">
            <a:alphaModFix/>
          </a:blip>
          <a:srcRect b="0" l="0" r="61867" t="0"/>
          <a:stretch/>
        </p:blipFill>
        <p:spPr>
          <a:xfrm>
            <a:off x="152400" y="5771775"/>
            <a:ext cx="4533000" cy="920400"/>
          </a:xfrm>
          <a:prstGeom prst="roundRect">
            <a:avLst>
              <a:gd fmla="val 16667" name="adj"/>
            </a:avLst>
          </a:prstGeom>
          <a:noFill/>
          <a:ln>
            <a:noFill/>
          </a:ln>
        </p:spPr>
      </p:pic>
      <p:pic>
        <p:nvPicPr>
          <p:cNvPr descr="אלמנט עיצובי" id="24" name="Google Shape;24;p3"/>
          <p:cNvPicPr preferRelativeResize="0"/>
          <p:nvPr/>
        </p:nvPicPr>
        <p:blipFill rotWithShape="1">
          <a:blip r:embed="rId3">
            <a:alphaModFix/>
          </a:blip>
          <a:srcRect b="0" l="96591" r="0" t="0"/>
          <a:stretch/>
        </p:blipFill>
        <p:spPr>
          <a:xfrm>
            <a:off x="11619150" y="5633898"/>
            <a:ext cx="465976" cy="1058225"/>
          </a:xfrm>
          <a:prstGeom prst="rect">
            <a:avLst/>
          </a:prstGeom>
          <a:noFill/>
          <a:ln>
            <a:noFill/>
          </a:ln>
        </p:spPr>
      </p:pic>
      <p:sp>
        <p:nvSpPr>
          <p:cNvPr id="25" name="Google Shape;25;p3"/>
          <p:cNvSpPr txBox="1"/>
          <p:nvPr/>
        </p:nvSpPr>
        <p:spPr>
          <a:xfrm>
            <a:off x="4909125" y="5793350"/>
            <a:ext cx="6562200" cy="877200"/>
          </a:xfrm>
          <a:prstGeom prst="rect">
            <a:avLst/>
          </a:prstGeom>
          <a:noFill/>
          <a:ln>
            <a:noFill/>
          </a:ln>
        </p:spPr>
        <p:txBody>
          <a:bodyPr anchorCtr="0" anchor="t" bIns="91425" lIns="91425" spcFirstLastPara="1" rIns="91425" wrap="square" tIns="91425">
            <a:spAutoFit/>
          </a:bodyPr>
          <a:lstStyle/>
          <a:p>
            <a:pPr indent="0" lvl="0" marL="0" marR="0" rtl="1" algn="r">
              <a:lnSpc>
                <a:spcPct val="100000"/>
              </a:lnSpc>
              <a:spcBef>
                <a:spcPts val="0"/>
              </a:spcBef>
              <a:spcAft>
                <a:spcPts val="0"/>
              </a:spcAft>
              <a:buClr>
                <a:srgbClr val="000000"/>
              </a:buClr>
              <a:buSzPts val="1500"/>
              <a:buFont typeface="Arial"/>
              <a:buNone/>
            </a:pPr>
            <a:r>
              <a:rPr b="0" i="0" lang="iw-IL" sz="1500" u="none" cap="none" strike="noStrike">
                <a:solidFill>
                  <a:srgbClr val="000000"/>
                </a:solidFill>
                <a:latin typeface="Google Sans"/>
                <a:ea typeface="Google Sans"/>
                <a:cs typeface="Google Sans"/>
                <a:sym typeface="Google Sans"/>
              </a:rPr>
              <a:t>מערך השיעור נוצר במסגרת מחקר מלווה לפרויקט המכינה למגמת מדעי בינה מלאכותית באגף א' STEM ע"י החוקרות מעיין סייג וד"ר אורנית מימון, המכון למחקר יישומי של בינה מלאכותית בחינוך </a:t>
            </a:r>
            <a:endParaRPr/>
          </a:p>
        </p:txBody>
      </p:sp>
      <p:sp>
        <p:nvSpPr>
          <p:cNvPr id="26" name="Google Shape;26;p3"/>
          <p:cNvSpPr/>
          <p:nvPr/>
        </p:nvSpPr>
        <p:spPr>
          <a:xfrm>
            <a:off x="5669305" y="3358863"/>
            <a:ext cx="5394900" cy="2742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64748B"/>
              </a:buClr>
              <a:buSzPts val="1200"/>
              <a:buFont typeface="Arial"/>
              <a:buNone/>
            </a:pPr>
            <a:r>
              <a:rPr b="0" i="0" lang="iw-IL" sz="1800" u="none" cap="none" strike="noStrike">
                <a:solidFill>
                  <a:srgbClr val="64748B"/>
                </a:solidFill>
                <a:latin typeface="Noto Sans Hebrew"/>
                <a:ea typeface="Noto Sans Hebrew"/>
                <a:cs typeface="Noto Sans Hebrew"/>
                <a:sym typeface="Noto Sans Hebrew"/>
              </a:rPr>
              <a:t>מערך 3 · מכינה למגמת מדעי בינה מלאכותית</a:t>
            </a:r>
            <a:endParaRPr b="0" i="0" sz="1800" u="none" cap="none" strike="noStrike">
              <a:solidFill>
                <a:srgbClr val="000000"/>
              </a:solidFill>
              <a:latin typeface="Noto Sans Hebrew"/>
              <a:ea typeface="Noto Sans Hebrew"/>
              <a:cs typeface="Noto Sans Hebrew"/>
              <a:sym typeface="Noto Sans Hebrew"/>
            </a:endParaRPr>
          </a:p>
        </p:txBody>
      </p:sp>
      <p:pic>
        <p:nvPicPr>
          <p:cNvPr descr="איור דיגיטלי של תלמידה יושבת מול מחשב נייד עם מחברת ועט, מוקפת באייקונים של חיפוש, שגיאה, רעיונות ומחזור. ההקשר מדגיש תהליך למידה, פתרון בעיות וחשיבה יצירתית באמצעות סמלים צבעוניים וכחולים המייצגים זרימה ומחזור מידע.&#10;&#10;" id="27" name="Google Shape;27;p3"/>
          <p:cNvPicPr preferRelativeResize="0"/>
          <p:nvPr/>
        </p:nvPicPr>
        <p:blipFill rotWithShape="1">
          <a:blip r:embed="rId4">
            <a:alphaModFix/>
          </a:blip>
          <a:srcRect b="0" l="0" r="0" t="0"/>
          <a:stretch/>
        </p:blipFill>
        <p:spPr>
          <a:xfrm>
            <a:off x="475500" y="1404900"/>
            <a:ext cx="5318762" cy="2993394"/>
          </a:xfrm>
          <a:prstGeom prst="rect">
            <a:avLst/>
          </a:prstGeom>
          <a:noFill/>
          <a:ln>
            <a:noFill/>
          </a:ln>
        </p:spPr>
      </p:pic>
      <p:sp>
        <p:nvSpPr>
          <p:cNvPr id="28" name="Google Shape;28;p3"/>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הביולוגיה של הטעות</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92" name="Shape 192"/>
        <p:cNvGrpSpPr/>
        <p:nvPr/>
      </p:nvGrpSpPr>
      <p:grpSpPr>
        <a:xfrm>
          <a:off x="0" y="0"/>
          <a:ext cx="0" cy="0"/>
          <a:chOff x="0" y="0"/>
          <a:chExt cx="0" cy="0"/>
        </a:xfrm>
      </p:grpSpPr>
      <p:sp>
        <p:nvSpPr>
          <p:cNvPr id="193" name="Google Shape;193;p12"/>
          <p:cNvSpPr/>
          <p:nvPr/>
        </p:nvSpPr>
        <p:spPr>
          <a:xfrm>
            <a:off x="6400798" y="2495993"/>
            <a:ext cx="2286000" cy="1798200"/>
          </a:xfrm>
          <a:prstGeom prst="roundRect">
            <a:avLst>
              <a:gd fmla="val 3200"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12"/>
          <p:cNvSpPr/>
          <p:nvPr/>
        </p:nvSpPr>
        <p:spPr>
          <a:xfrm>
            <a:off x="9189722" y="2495993"/>
            <a:ext cx="2286000" cy="1798200"/>
          </a:xfrm>
          <a:prstGeom prst="roundRect">
            <a:avLst>
              <a:gd fmla="val 3200"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12"/>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12"/>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12"/>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10</a:t>
            </a:r>
            <a:endParaRPr b="0" i="0" sz="1100" u="none" cap="none" strike="noStrike">
              <a:solidFill>
                <a:schemeClr val="dk1"/>
              </a:solidFill>
              <a:latin typeface="Arial"/>
              <a:ea typeface="Arial"/>
              <a:cs typeface="Arial"/>
              <a:sym typeface="Arial"/>
            </a:endParaRPr>
          </a:p>
        </p:txBody>
      </p:sp>
      <p:sp>
        <p:nvSpPr>
          <p:cNvPr id="198" name="Google Shape;198;p12"/>
          <p:cNvSpPr/>
          <p:nvPr/>
        </p:nvSpPr>
        <p:spPr>
          <a:xfrm>
            <a:off x="5519600" y="547743"/>
            <a:ext cx="5852100" cy="5943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2700"/>
              <a:buFont typeface="Arial"/>
              <a:buNone/>
            </a:pPr>
            <a:r>
              <a:rPr b="1" i="0" lang="iw-IL" sz="3600" u="none" cap="none" strike="noStrike">
                <a:solidFill>
                  <a:srgbClr val="1E3A8A"/>
                </a:solidFill>
                <a:latin typeface="Noto Sans Hebrew"/>
                <a:ea typeface="Noto Sans Hebrew"/>
                <a:cs typeface="Noto Sans Hebrew"/>
                <a:sym typeface="Noto Sans Hebrew"/>
              </a:rPr>
              <a:t>מעבדת באגים</a:t>
            </a:r>
            <a:endParaRPr b="0" i="0" sz="3600" u="none" cap="none" strike="noStrike">
              <a:solidFill>
                <a:schemeClr val="dk1"/>
              </a:solidFill>
              <a:latin typeface="Noto Sans Hebrew"/>
              <a:ea typeface="Noto Sans Hebrew"/>
              <a:cs typeface="Noto Sans Hebrew"/>
              <a:sym typeface="Noto Sans Hebrew"/>
            </a:endParaRPr>
          </a:p>
        </p:txBody>
      </p:sp>
      <p:sp>
        <p:nvSpPr>
          <p:cNvPr id="199" name="Google Shape;199;p12"/>
          <p:cNvSpPr/>
          <p:nvPr/>
        </p:nvSpPr>
        <p:spPr>
          <a:xfrm>
            <a:off x="10814603" y="1280197"/>
            <a:ext cx="411600" cy="321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12"/>
          <p:cNvSpPr/>
          <p:nvPr/>
        </p:nvSpPr>
        <p:spPr>
          <a:xfrm>
            <a:off x="5519600" y="1450450"/>
            <a:ext cx="5852100" cy="347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250"/>
              <a:buFont typeface="Arial"/>
              <a:buNone/>
            </a:pPr>
            <a:r>
              <a:rPr b="0" i="0" lang="iw-IL" sz="2150" u="none" cap="none" strike="noStrike">
                <a:solidFill>
                  <a:srgbClr val="334155"/>
                </a:solidFill>
                <a:latin typeface="Noto Sans Hebrew"/>
                <a:ea typeface="Noto Sans Hebrew"/>
                <a:cs typeface="Noto Sans Hebrew"/>
                <a:sym typeface="Noto Sans Hebrew"/>
              </a:rPr>
              <a:t>מתרגלים חקירת טעות</a:t>
            </a:r>
            <a:endParaRPr b="0" i="0" sz="2150" u="none" cap="none" strike="noStrike">
              <a:solidFill>
                <a:schemeClr val="dk1"/>
              </a:solidFill>
              <a:latin typeface="Noto Sans Hebrew"/>
              <a:ea typeface="Noto Sans Hebrew"/>
              <a:cs typeface="Noto Sans Hebrew"/>
              <a:sym typeface="Noto Sans Hebrew"/>
            </a:endParaRPr>
          </a:p>
        </p:txBody>
      </p:sp>
      <p:sp>
        <p:nvSpPr>
          <p:cNvPr id="201" name="Google Shape;201;p12"/>
          <p:cNvSpPr/>
          <p:nvPr/>
        </p:nvSpPr>
        <p:spPr>
          <a:xfrm>
            <a:off x="1720533" y="2194241"/>
            <a:ext cx="493800" cy="493800"/>
          </a:xfrm>
          <a:prstGeom prst="ellipse">
            <a:avLst/>
          </a:prstGeom>
          <a:solidFill>
            <a:srgbClr val="E11D48"/>
          </a:solidFill>
          <a:ln cap="flat" cmpd="sng" w="12700">
            <a:solidFill>
              <a:srgbClr val="E11D4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12"/>
          <p:cNvSpPr/>
          <p:nvPr/>
        </p:nvSpPr>
        <p:spPr>
          <a:xfrm>
            <a:off x="1720533" y="2294825"/>
            <a:ext cx="493800" cy="2013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Arial"/>
              <a:buNone/>
            </a:pPr>
            <a:r>
              <a:rPr b="1" i="0" lang="iw-IL" sz="1800" u="none" cap="none" strike="noStrike">
                <a:solidFill>
                  <a:srgbClr val="FFFFFF"/>
                </a:solidFill>
                <a:latin typeface="Noto Sans Hebrew"/>
                <a:ea typeface="Noto Sans Hebrew"/>
                <a:cs typeface="Noto Sans Hebrew"/>
                <a:sym typeface="Noto Sans Hebrew"/>
              </a:rPr>
              <a:t>4</a:t>
            </a:r>
            <a:endParaRPr b="0" i="0" sz="1800" u="none" cap="none" strike="noStrike">
              <a:solidFill>
                <a:schemeClr val="dk1"/>
              </a:solidFill>
              <a:latin typeface="Noto Sans Hebrew"/>
              <a:ea typeface="Noto Sans Hebrew"/>
              <a:cs typeface="Noto Sans Hebrew"/>
              <a:sym typeface="Noto Sans Hebrew"/>
            </a:endParaRPr>
          </a:p>
        </p:txBody>
      </p:sp>
      <p:sp>
        <p:nvSpPr>
          <p:cNvPr id="203" name="Google Shape;203;p12"/>
          <p:cNvSpPr/>
          <p:nvPr/>
        </p:nvSpPr>
        <p:spPr>
          <a:xfrm>
            <a:off x="822950" y="2495993"/>
            <a:ext cx="2286000" cy="1798200"/>
          </a:xfrm>
          <a:prstGeom prst="roundRect">
            <a:avLst>
              <a:gd fmla="val 3200"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204" name="Google Shape;204;p12"/>
          <p:cNvPicPr preferRelativeResize="0"/>
          <p:nvPr/>
        </p:nvPicPr>
        <p:blipFill rotWithShape="1">
          <a:blip r:embed="rId3">
            <a:alphaModFix/>
          </a:blip>
          <a:srcRect b="0" l="0" r="0" t="0"/>
          <a:stretch/>
        </p:blipFill>
        <p:spPr>
          <a:xfrm>
            <a:off x="10881417" y="2752025"/>
            <a:ext cx="411480" cy="411480"/>
          </a:xfrm>
          <a:prstGeom prst="rect">
            <a:avLst/>
          </a:prstGeom>
          <a:noFill/>
          <a:ln>
            <a:noFill/>
          </a:ln>
        </p:spPr>
      </p:pic>
      <p:sp>
        <p:nvSpPr>
          <p:cNvPr id="205" name="Google Shape;205;p12"/>
          <p:cNvSpPr/>
          <p:nvPr/>
        </p:nvSpPr>
        <p:spPr>
          <a:xfrm>
            <a:off x="9372600" y="3223217"/>
            <a:ext cx="1920300" cy="5943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500"/>
              <a:buFont typeface="Arial"/>
              <a:buNone/>
            </a:pPr>
            <a:r>
              <a:rPr b="1" i="0" lang="iw-IL" sz="2000" u="none" cap="none" strike="noStrike">
                <a:solidFill>
                  <a:srgbClr val="1E3A8A"/>
                </a:solidFill>
                <a:latin typeface="Noto Sans Hebrew"/>
                <a:ea typeface="Noto Sans Hebrew"/>
                <a:cs typeface="Noto Sans Hebrew"/>
                <a:sym typeface="Noto Sans Hebrew"/>
              </a:rPr>
              <a:t>מה בדיוק לא עבד?</a:t>
            </a:r>
            <a:endParaRPr b="0" i="0" sz="2000" u="none" cap="none" strike="noStrike">
              <a:solidFill>
                <a:schemeClr val="dk1"/>
              </a:solidFill>
              <a:latin typeface="Noto Sans Hebrew"/>
              <a:ea typeface="Noto Sans Hebrew"/>
              <a:cs typeface="Noto Sans Hebrew"/>
              <a:sym typeface="Noto Sans Hebrew"/>
            </a:endParaRPr>
          </a:p>
        </p:txBody>
      </p:sp>
      <p:sp>
        <p:nvSpPr>
          <p:cNvPr id="206" name="Google Shape;206;p12"/>
          <p:cNvSpPr/>
          <p:nvPr/>
        </p:nvSpPr>
        <p:spPr>
          <a:xfrm>
            <a:off x="4509453" y="2194241"/>
            <a:ext cx="493800" cy="493800"/>
          </a:xfrm>
          <a:prstGeom prst="ellipse">
            <a:avLst/>
          </a:prstGeom>
          <a:solidFill>
            <a:srgbClr val="06B6D4"/>
          </a:solidFill>
          <a:ln cap="flat" cmpd="sng" w="12700">
            <a:solidFill>
              <a:srgbClr val="06B6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12"/>
          <p:cNvSpPr/>
          <p:nvPr/>
        </p:nvSpPr>
        <p:spPr>
          <a:xfrm>
            <a:off x="4509453" y="2294825"/>
            <a:ext cx="493800" cy="2013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Arial"/>
              <a:buNone/>
            </a:pPr>
            <a:r>
              <a:rPr b="1" i="0" lang="iw-IL" sz="1800" u="none" cap="none" strike="noStrike">
                <a:solidFill>
                  <a:srgbClr val="FFFFFF"/>
                </a:solidFill>
                <a:latin typeface="Noto Sans Hebrew"/>
                <a:ea typeface="Noto Sans Hebrew"/>
                <a:cs typeface="Noto Sans Hebrew"/>
                <a:sym typeface="Noto Sans Hebrew"/>
              </a:rPr>
              <a:t>3</a:t>
            </a:r>
            <a:endParaRPr b="0" i="0" sz="1800" u="none" cap="none" strike="noStrike">
              <a:solidFill>
                <a:schemeClr val="dk1"/>
              </a:solidFill>
              <a:latin typeface="Noto Sans Hebrew"/>
              <a:ea typeface="Noto Sans Hebrew"/>
              <a:cs typeface="Noto Sans Hebrew"/>
              <a:sym typeface="Noto Sans Hebrew"/>
            </a:endParaRPr>
          </a:p>
        </p:txBody>
      </p:sp>
      <p:sp>
        <p:nvSpPr>
          <p:cNvPr id="208" name="Google Shape;208;p12"/>
          <p:cNvSpPr/>
          <p:nvPr/>
        </p:nvSpPr>
        <p:spPr>
          <a:xfrm>
            <a:off x="3611874" y="2495993"/>
            <a:ext cx="2286000" cy="1798200"/>
          </a:xfrm>
          <a:prstGeom prst="roundRect">
            <a:avLst>
              <a:gd fmla="val 3200"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209" name="Google Shape;209;p12"/>
          <p:cNvPicPr preferRelativeResize="0"/>
          <p:nvPr/>
        </p:nvPicPr>
        <p:blipFill rotWithShape="1">
          <a:blip r:embed="rId4">
            <a:alphaModFix/>
          </a:blip>
          <a:srcRect b="0" l="0" r="0" t="0"/>
          <a:stretch/>
        </p:blipFill>
        <p:spPr>
          <a:xfrm>
            <a:off x="5239512" y="2752025"/>
            <a:ext cx="411480" cy="411480"/>
          </a:xfrm>
          <a:prstGeom prst="rect">
            <a:avLst/>
          </a:prstGeom>
          <a:noFill/>
          <a:ln>
            <a:noFill/>
          </a:ln>
        </p:spPr>
      </p:pic>
      <p:sp>
        <p:nvSpPr>
          <p:cNvPr id="210" name="Google Shape;210;p12"/>
          <p:cNvSpPr/>
          <p:nvPr/>
        </p:nvSpPr>
        <p:spPr>
          <a:xfrm>
            <a:off x="6583685" y="3364920"/>
            <a:ext cx="1920300" cy="310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500"/>
              <a:buFont typeface="Arial"/>
              <a:buNone/>
            </a:pPr>
            <a:r>
              <a:rPr b="1" i="0" lang="iw-IL" sz="2000" u="none" cap="none" strike="noStrike">
                <a:solidFill>
                  <a:srgbClr val="1E3A8A"/>
                </a:solidFill>
                <a:latin typeface="Noto Sans Hebrew"/>
                <a:ea typeface="Noto Sans Hebrew"/>
                <a:cs typeface="Noto Sans Hebrew"/>
                <a:sym typeface="Noto Sans Hebrew"/>
              </a:rPr>
              <a:t>איזה רמז יש לנו?</a:t>
            </a:r>
            <a:endParaRPr b="0" i="0" sz="2000" u="none" cap="none" strike="noStrike">
              <a:solidFill>
                <a:schemeClr val="dk1"/>
              </a:solidFill>
              <a:latin typeface="Noto Sans Hebrew"/>
              <a:ea typeface="Noto Sans Hebrew"/>
              <a:cs typeface="Noto Sans Hebrew"/>
              <a:sym typeface="Noto Sans Hebrew"/>
            </a:endParaRPr>
          </a:p>
        </p:txBody>
      </p:sp>
      <p:sp>
        <p:nvSpPr>
          <p:cNvPr id="211" name="Google Shape;211;p12"/>
          <p:cNvSpPr/>
          <p:nvPr/>
        </p:nvSpPr>
        <p:spPr>
          <a:xfrm>
            <a:off x="7298373" y="2194241"/>
            <a:ext cx="493800" cy="493800"/>
          </a:xfrm>
          <a:prstGeom prst="ellipse">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12"/>
          <p:cNvSpPr/>
          <p:nvPr/>
        </p:nvSpPr>
        <p:spPr>
          <a:xfrm>
            <a:off x="7298373" y="2294825"/>
            <a:ext cx="493800" cy="2013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Arial"/>
              <a:buNone/>
            </a:pPr>
            <a:r>
              <a:rPr b="1" i="0" lang="iw-IL" sz="1800" u="none" cap="none" strike="noStrike">
                <a:solidFill>
                  <a:srgbClr val="FFFFFF"/>
                </a:solidFill>
                <a:latin typeface="Noto Sans Hebrew"/>
                <a:ea typeface="Noto Sans Hebrew"/>
                <a:cs typeface="Noto Sans Hebrew"/>
                <a:sym typeface="Noto Sans Hebrew"/>
              </a:rPr>
              <a:t>2</a:t>
            </a:r>
            <a:endParaRPr b="0" i="0" sz="1800" u="none" cap="none" strike="noStrike">
              <a:solidFill>
                <a:schemeClr val="dk1"/>
              </a:solidFill>
              <a:latin typeface="Noto Sans Hebrew"/>
              <a:ea typeface="Noto Sans Hebrew"/>
              <a:cs typeface="Noto Sans Hebrew"/>
              <a:sym typeface="Noto Sans Hebrew"/>
            </a:endParaRPr>
          </a:p>
        </p:txBody>
      </p:sp>
      <p:pic>
        <p:nvPicPr>
          <p:cNvPr descr="preencoded.png" id="213" name="Google Shape;213;p12"/>
          <p:cNvPicPr preferRelativeResize="0"/>
          <p:nvPr/>
        </p:nvPicPr>
        <p:blipFill rotWithShape="1">
          <a:blip r:embed="rId5">
            <a:alphaModFix/>
          </a:blip>
          <a:srcRect b="0" l="0" r="0" t="0"/>
          <a:stretch/>
        </p:blipFill>
        <p:spPr>
          <a:xfrm>
            <a:off x="8028432" y="2752025"/>
            <a:ext cx="411480" cy="411480"/>
          </a:xfrm>
          <a:prstGeom prst="rect">
            <a:avLst/>
          </a:prstGeom>
          <a:noFill/>
          <a:ln>
            <a:noFill/>
          </a:ln>
        </p:spPr>
      </p:pic>
      <p:sp>
        <p:nvSpPr>
          <p:cNvPr id="214" name="Google Shape;214;p12"/>
          <p:cNvSpPr/>
          <p:nvPr/>
        </p:nvSpPr>
        <p:spPr>
          <a:xfrm>
            <a:off x="3794730" y="3364970"/>
            <a:ext cx="1920300" cy="310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500"/>
              <a:buFont typeface="Arial"/>
              <a:buNone/>
            </a:pPr>
            <a:r>
              <a:rPr b="1" i="0" lang="iw-IL" sz="2000" u="none" cap="none" strike="noStrike">
                <a:solidFill>
                  <a:srgbClr val="1E3A8A"/>
                </a:solidFill>
                <a:latin typeface="Noto Sans Hebrew"/>
                <a:ea typeface="Noto Sans Hebrew"/>
                <a:cs typeface="Noto Sans Hebrew"/>
                <a:sym typeface="Noto Sans Hebrew"/>
              </a:rPr>
              <a:t>מה נבדוק קודם?</a:t>
            </a:r>
            <a:endParaRPr b="0" i="0" sz="2000" u="none" cap="none" strike="noStrike">
              <a:solidFill>
                <a:schemeClr val="dk1"/>
              </a:solidFill>
              <a:latin typeface="Noto Sans Hebrew"/>
              <a:ea typeface="Noto Sans Hebrew"/>
              <a:cs typeface="Noto Sans Hebrew"/>
              <a:sym typeface="Noto Sans Hebrew"/>
            </a:endParaRPr>
          </a:p>
        </p:txBody>
      </p:sp>
      <p:sp>
        <p:nvSpPr>
          <p:cNvPr id="215" name="Google Shape;215;p12"/>
          <p:cNvSpPr/>
          <p:nvPr/>
        </p:nvSpPr>
        <p:spPr>
          <a:xfrm>
            <a:off x="10087293" y="2194241"/>
            <a:ext cx="493800" cy="493800"/>
          </a:xfrm>
          <a:prstGeom prst="ellipse">
            <a:avLst/>
          </a:prstGeom>
          <a:solidFill>
            <a:srgbClr val="1E3A8A"/>
          </a:solidFill>
          <a:ln cap="flat" cmpd="sng" w="12700">
            <a:solidFill>
              <a:srgbClr val="1E3A8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12"/>
          <p:cNvSpPr/>
          <p:nvPr/>
        </p:nvSpPr>
        <p:spPr>
          <a:xfrm>
            <a:off x="10087293" y="2294825"/>
            <a:ext cx="493800" cy="2013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200"/>
              <a:buFont typeface="Arial"/>
              <a:buNone/>
            </a:pPr>
            <a:r>
              <a:rPr b="1" i="0" lang="iw-IL" sz="1800" u="none" cap="none" strike="noStrike">
                <a:solidFill>
                  <a:srgbClr val="FFFFFF"/>
                </a:solidFill>
                <a:latin typeface="Noto Sans Hebrew"/>
                <a:ea typeface="Noto Sans Hebrew"/>
                <a:cs typeface="Noto Sans Hebrew"/>
                <a:sym typeface="Noto Sans Hebrew"/>
              </a:rPr>
              <a:t>1</a:t>
            </a:r>
            <a:endParaRPr b="0" i="0" sz="1800" u="none" cap="none" strike="noStrike">
              <a:solidFill>
                <a:schemeClr val="dk1"/>
              </a:solidFill>
              <a:latin typeface="Noto Sans Hebrew"/>
              <a:ea typeface="Noto Sans Hebrew"/>
              <a:cs typeface="Noto Sans Hebrew"/>
              <a:sym typeface="Noto Sans Hebrew"/>
            </a:endParaRPr>
          </a:p>
        </p:txBody>
      </p:sp>
      <p:pic>
        <p:nvPicPr>
          <p:cNvPr descr="preencoded.png" id="217" name="Google Shape;217;p12"/>
          <p:cNvPicPr preferRelativeResize="0"/>
          <p:nvPr/>
        </p:nvPicPr>
        <p:blipFill rotWithShape="1">
          <a:blip r:embed="rId6">
            <a:alphaModFix/>
          </a:blip>
          <a:srcRect b="0" l="0" r="0" t="0"/>
          <a:stretch/>
        </p:blipFill>
        <p:spPr>
          <a:xfrm>
            <a:off x="1651202" y="2749900"/>
            <a:ext cx="411480" cy="411480"/>
          </a:xfrm>
          <a:prstGeom prst="rect">
            <a:avLst/>
          </a:prstGeom>
          <a:noFill/>
          <a:ln>
            <a:noFill/>
          </a:ln>
        </p:spPr>
      </p:pic>
      <p:sp>
        <p:nvSpPr>
          <p:cNvPr id="218" name="Google Shape;218;p12"/>
          <p:cNvSpPr/>
          <p:nvPr/>
        </p:nvSpPr>
        <p:spPr>
          <a:xfrm>
            <a:off x="1005775" y="3223216"/>
            <a:ext cx="1920300" cy="5943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500"/>
              <a:buFont typeface="Arial"/>
              <a:buNone/>
            </a:pPr>
            <a:r>
              <a:rPr b="1" i="0" lang="iw-IL" sz="2000" u="none" cap="none" strike="noStrike">
                <a:solidFill>
                  <a:srgbClr val="1E3A8A"/>
                </a:solidFill>
                <a:latin typeface="Noto Sans Hebrew"/>
                <a:ea typeface="Noto Sans Hebrew"/>
                <a:cs typeface="Noto Sans Hebrew"/>
                <a:sym typeface="Noto Sans Hebrew"/>
              </a:rPr>
              <a:t>מה הפעולה הבאה?</a:t>
            </a:r>
            <a:endParaRPr b="0" i="0" sz="2000" u="none" cap="none" strike="noStrike">
              <a:solidFill>
                <a:schemeClr val="dk1"/>
              </a:solidFill>
              <a:latin typeface="Noto Sans Hebrew"/>
              <a:ea typeface="Noto Sans Hebrew"/>
              <a:cs typeface="Noto Sans Hebrew"/>
              <a:sym typeface="Noto Sans Hebrew"/>
            </a:endParaRPr>
          </a:p>
        </p:txBody>
      </p:sp>
      <p:sp>
        <p:nvSpPr>
          <p:cNvPr id="219" name="Google Shape;219;p12"/>
          <p:cNvSpPr/>
          <p:nvPr/>
        </p:nvSpPr>
        <p:spPr>
          <a:xfrm>
            <a:off x="1097280" y="5532120"/>
            <a:ext cx="10012680" cy="384048"/>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1600"/>
              <a:buFont typeface="Arial"/>
              <a:buNone/>
            </a:pPr>
            <a:r>
              <a:rPr b="1" i="0" lang="iw-IL" sz="2100" u="none" cap="none" strike="noStrike">
                <a:solidFill>
                  <a:srgbClr val="1E3A8A"/>
                </a:solidFill>
                <a:latin typeface="Noto Sans Hebrew"/>
                <a:ea typeface="Noto Sans Hebrew"/>
                <a:cs typeface="Noto Sans Hebrew"/>
                <a:sym typeface="Noto Sans Hebrew"/>
              </a:rPr>
              <a:t>המטרה אינה למצוא מי טעה, אלא להבין מה הטעות מספרת.</a:t>
            </a:r>
            <a:endParaRPr b="0" i="0" sz="2100" u="none" cap="none" strike="noStrike">
              <a:solidFill>
                <a:schemeClr val="dk1"/>
              </a:solidFill>
              <a:latin typeface="Noto Sans Hebrew"/>
              <a:ea typeface="Noto Sans Hebrew"/>
              <a:cs typeface="Noto Sans Hebrew"/>
              <a:sym typeface="Noto Sans Hebrew"/>
            </a:endParaRPr>
          </a:p>
        </p:txBody>
      </p:sp>
      <p:sp>
        <p:nvSpPr>
          <p:cNvPr id="220" name="Google Shape;220;p12"/>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מעבדת באגים</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25" name="Shape 225"/>
        <p:cNvGrpSpPr/>
        <p:nvPr/>
      </p:nvGrpSpPr>
      <p:grpSpPr>
        <a:xfrm>
          <a:off x="0" y="0"/>
          <a:ext cx="0" cy="0"/>
          <a:chOff x="0" y="0"/>
          <a:chExt cx="0" cy="0"/>
        </a:xfrm>
      </p:grpSpPr>
      <p:sp>
        <p:nvSpPr>
          <p:cNvPr id="226" name="Google Shape;226;p13"/>
          <p:cNvSpPr/>
          <p:nvPr/>
        </p:nvSpPr>
        <p:spPr>
          <a:xfrm>
            <a:off x="7179161" y="1852031"/>
            <a:ext cx="548700" cy="548700"/>
          </a:xfrm>
          <a:prstGeom prst="ellipse">
            <a:avLst/>
          </a:prstGeom>
          <a:solidFill>
            <a:srgbClr val="06B6D4"/>
          </a:solidFill>
          <a:ln cap="flat" cmpd="sng" w="12700">
            <a:solidFill>
              <a:srgbClr val="06B6D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13"/>
          <p:cNvSpPr/>
          <p:nvPr/>
        </p:nvSpPr>
        <p:spPr>
          <a:xfrm>
            <a:off x="6264742" y="2228315"/>
            <a:ext cx="2377500" cy="2560200"/>
          </a:xfrm>
          <a:prstGeom prst="roundRect">
            <a:avLst>
              <a:gd fmla="val 3077"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13"/>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13"/>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13"/>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11</a:t>
            </a:r>
            <a:endParaRPr b="0" i="0" sz="1100" u="none" cap="none" strike="noStrike">
              <a:solidFill>
                <a:schemeClr val="dk1"/>
              </a:solidFill>
              <a:latin typeface="Arial"/>
              <a:ea typeface="Arial"/>
              <a:cs typeface="Arial"/>
              <a:sym typeface="Arial"/>
            </a:endParaRPr>
          </a:p>
        </p:txBody>
      </p:sp>
      <p:sp>
        <p:nvSpPr>
          <p:cNvPr id="231" name="Google Shape;231;p13"/>
          <p:cNvSpPr/>
          <p:nvPr/>
        </p:nvSpPr>
        <p:spPr>
          <a:xfrm>
            <a:off x="5486400" y="658368"/>
            <a:ext cx="5852160" cy="59436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2700"/>
              <a:buFont typeface="Arial"/>
              <a:buNone/>
            </a:pPr>
            <a:r>
              <a:rPr b="1" i="0" lang="iw-IL" sz="3000" u="none" cap="none" strike="noStrike">
                <a:solidFill>
                  <a:srgbClr val="1E3A8A"/>
                </a:solidFill>
                <a:latin typeface="Noto Sans Hebrew"/>
                <a:ea typeface="Noto Sans Hebrew"/>
                <a:cs typeface="Noto Sans Hebrew"/>
                <a:sym typeface="Noto Sans Hebrew"/>
              </a:rPr>
              <a:t>פרוטוקול תקיעות</a:t>
            </a:r>
            <a:endParaRPr b="0" i="0" sz="3000" u="none" cap="none" strike="noStrike">
              <a:solidFill>
                <a:schemeClr val="dk1"/>
              </a:solidFill>
              <a:latin typeface="Noto Sans Hebrew"/>
              <a:ea typeface="Noto Sans Hebrew"/>
              <a:cs typeface="Noto Sans Hebrew"/>
              <a:sym typeface="Noto Sans Hebrew"/>
            </a:endParaRPr>
          </a:p>
        </p:txBody>
      </p:sp>
      <p:sp>
        <p:nvSpPr>
          <p:cNvPr id="232" name="Google Shape;232;p13"/>
          <p:cNvSpPr/>
          <p:nvPr/>
        </p:nvSpPr>
        <p:spPr>
          <a:xfrm>
            <a:off x="10760919" y="1298448"/>
            <a:ext cx="411600" cy="321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13"/>
          <p:cNvSpPr/>
          <p:nvPr/>
        </p:nvSpPr>
        <p:spPr>
          <a:xfrm>
            <a:off x="9006850" y="1405975"/>
            <a:ext cx="2331600" cy="347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250"/>
              <a:buFont typeface="Arial"/>
              <a:buNone/>
            </a:pPr>
            <a:r>
              <a:rPr b="0" i="0" lang="iw-IL" sz="1550" u="none" cap="none" strike="noStrike">
                <a:solidFill>
                  <a:srgbClr val="334155"/>
                </a:solidFill>
                <a:latin typeface="Noto Sans Hebrew"/>
                <a:ea typeface="Noto Sans Hebrew"/>
                <a:cs typeface="Noto Sans Hebrew"/>
                <a:sym typeface="Noto Sans Hebrew"/>
              </a:rPr>
              <a:t>מה עושים כשנתקעים?</a:t>
            </a:r>
            <a:endParaRPr b="0" i="0" sz="1550" u="none" cap="none" strike="noStrike">
              <a:solidFill>
                <a:schemeClr val="dk1"/>
              </a:solidFill>
              <a:latin typeface="Noto Sans Hebrew"/>
              <a:ea typeface="Noto Sans Hebrew"/>
              <a:cs typeface="Noto Sans Hebrew"/>
              <a:sym typeface="Noto Sans Hebrew"/>
            </a:endParaRPr>
          </a:p>
        </p:txBody>
      </p:sp>
      <p:sp>
        <p:nvSpPr>
          <p:cNvPr id="234" name="Google Shape;234;p13"/>
          <p:cNvSpPr/>
          <p:nvPr/>
        </p:nvSpPr>
        <p:spPr>
          <a:xfrm>
            <a:off x="9811512" y="1873521"/>
            <a:ext cx="548700" cy="548700"/>
          </a:xfrm>
          <a:prstGeom prst="ellipse">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13"/>
          <p:cNvSpPr/>
          <p:nvPr/>
        </p:nvSpPr>
        <p:spPr>
          <a:xfrm>
            <a:off x="9811512" y="1983249"/>
            <a:ext cx="548700" cy="183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300"/>
              <a:buFont typeface="Arial"/>
              <a:buNone/>
            </a:pPr>
            <a:r>
              <a:rPr b="1" i="0" lang="iw-IL" sz="1700" u="none" cap="none" strike="noStrike">
                <a:solidFill>
                  <a:srgbClr val="FFFFFF"/>
                </a:solidFill>
                <a:latin typeface="Noto Sans Hebrew"/>
                <a:ea typeface="Noto Sans Hebrew"/>
                <a:cs typeface="Noto Sans Hebrew"/>
                <a:sym typeface="Noto Sans Hebrew"/>
              </a:rPr>
              <a:t>1</a:t>
            </a:r>
            <a:endParaRPr b="0" i="0" sz="1700" u="none" cap="none" strike="noStrike">
              <a:solidFill>
                <a:schemeClr val="dk1"/>
              </a:solidFill>
              <a:latin typeface="Noto Sans Hebrew"/>
              <a:ea typeface="Noto Sans Hebrew"/>
              <a:cs typeface="Noto Sans Hebrew"/>
              <a:sym typeface="Noto Sans Hebrew"/>
            </a:endParaRPr>
          </a:p>
        </p:txBody>
      </p:sp>
      <p:sp>
        <p:nvSpPr>
          <p:cNvPr id="236" name="Google Shape;236;p13"/>
          <p:cNvSpPr/>
          <p:nvPr/>
        </p:nvSpPr>
        <p:spPr>
          <a:xfrm>
            <a:off x="9006840" y="2228315"/>
            <a:ext cx="2377500" cy="2560200"/>
          </a:xfrm>
          <a:prstGeom prst="roundRect">
            <a:avLst>
              <a:gd fmla="val 3077"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237" name="Google Shape;237;p13"/>
          <p:cNvPicPr preferRelativeResize="0"/>
          <p:nvPr/>
        </p:nvPicPr>
        <p:blipFill rotWithShape="1">
          <a:blip r:embed="rId3">
            <a:alphaModFix/>
          </a:blip>
          <a:srcRect b="0" l="0" r="0" t="0"/>
          <a:stretch/>
        </p:blipFill>
        <p:spPr>
          <a:xfrm>
            <a:off x="10790037" y="2452910"/>
            <a:ext cx="411480" cy="411480"/>
          </a:xfrm>
          <a:prstGeom prst="rect">
            <a:avLst/>
          </a:prstGeom>
          <a:noFill/>
          <a:ln>
            <a:noFill/>
          </a:ln>
        </p:spPr>
      </p:pic>
      <p:sp>
        <p:nvSpPr>
          <p:cNvPr id="238" name="Google Shape;238;p13"/>
          <p:cNvSpPr/>
          <p:nvPr/>
        </p:nvSpPr>
        <p:spPr>
          <a:xfrm>
            <a:off x="9189720" y="2910180"/>
            <a:ext cx="2011800" cy="310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450"/>
              <a:buFont typeface="Arial"/>
              <a:buNone/>
            </a:pPr>
            <a:r>
              <a:rPr b="1" i="0" lang="iw-IL" sz="1750" u="none" cap="none" strike="noStrike">
                <a:solidFill>
                  <a:srgbClr val="1E3A8A"/>
                </a:solidFill>
                <a:latin typeface="Noto Sans Hebrew"/>
                <a:ea typeface="Noto Sans Hebrew"/>
                <a:cs typeface="Noto Sans Hebrew"/>
                <a:sym typeface="Noto Sans Hebrew"/>
              </a:rPr>
              <a:t>עוצרים ונושמים</a:t>
            </a:r>
            <a:endParaRPr b="0" i="0" sz="1750" u="none" cap="none" strike="noStrike">
              <a:solidFill>
                <a:schemeClr val="dk1"/>
              </a:solidFill>
              <a:latin typeface="Noto Sans Hebrew"/>
              <a:ea typeface="Noto Sans Hebrew"/>
              <a:cs typeface="Noto Sans Hebrew"/>
              <a:sym typeface="Noto Sans Hebrew"/>
            </a:endParaRPr>
          </a:p>
        </p:txBody>
      </p:sp>
      <p:sp>
        <p:nvSpPr>
          <p:cNvPr id="239" name="Google Shape;239;p13"/>
          <p:cNvSpPr/>
          <p:nvPr/>
        </p:nvSpPr>
        <p:spPr>
          <a:xfrm>
            <a:off x="9189725" y="3266797"/>
            <a:ext cx="2011800" cy="5943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200"/>
              <a:buFont typeface="Arial"/>
              <a:buNone/>
            </a:pPr>
            <a:r>
              <a:rPr b="0" i="0" lang="iw-IL" sz="1500" u="none" cap="none" strike="noStrike">
                <a:solidFill>
                  <a:srgbClr val="334155"/>
                </a:solidFill>
                <a:latin typeface="Noto Sans Hebrew"/>
                <a:ea typeface="Noto Sans Hebrew"/>
                <a:cs typeface="Noto Sans Hebrew"/>
                <a:sym typeface="Noto Sans Hebrew"/>
              </a:rPr>
              <a:t>נסחו פעולה קטנה וברורה להמשך.</a:t>
            </a:r>
            <a:endParaRPr b="0" i="0" sz="1500" u="none" cap="none" strike="noStrike">
              <a:solidFill>
                <a:schemeClr val="dk1"/>
              </a:solidFill>
              <a:latin typeface="Noto Sans Hebrew"/>
              <a:ea typeface="Noto Sans Hebrew"/>
              <a:cs typeface="Noto Sans Hebrew"/>
              <a:sym typeface="Noto Sans Hebrew"/>
            </a:endParaRPr>
          </a:p>
        </p:txBody>
      </p:sp>
      <p:pic>
        <p:nvPicPr>
          <p:cNvPr descr="preencoded.png" id="240" name="Google Shape;240;p13"/>
          <p:cNvPicPr preferRelativeResize="0"/>
          <p:nvPr/>
        </p:nvPicPr>
        <p:blipFill rotWithShape="1">
          <a:blip r:embed="rId4">
            <a:alphaModFix/>
          </a:blip>
          <a:srcRect b="0" l="0" r="0" t="0"/>
          <a:stretch/>
        </p:blipFill>
        <p:spPr>
          <a:xfrm>
            <a:off x="8081689" y="2452910"/>
            <a:ext cx="411480" cy="411480"/>
          </a:xfrm>
          <a:prstGeom prst="rect">
            <a:avLst/>
          </a:prstGeom>
          <a:noFill/>
          <a:ln>
            <a:noFill/>
          </a:ln>
        </p:spPr>
      </p:pic>
      <p:sp>
        <p:nvSpPr>
          <p:cNvPr id="241" name="Google Shape;241;p13"/>
          <p:cNvSpPr/>
          <p:nvPr/>
        </p:nvSpPr>
        <p:spPr>
          <a:xfrm>
            <a:off x="6539035" y="3000030"/>
            <a:ext cx="2011800" cy="310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450"/>
              <a:buFont typeface="Arial"/>
              <a:buNone/>
            </a:pPr>
            <a:r>
              <a:rPr b="1" i="0" lang="iw-IL" sz="1750" u="none" cap="none" strike="noStrike">
                <a:solidFill>
                  <a:srgbClr val="1E3A8A"/>
                </a:solidFill>
                <a:latin typeface="Noto Sans Hebrew"/>
                <a:ea typeface="Noto Sans Hebrew"/>
                <a:cs typeface="Noto Sans Hebrew"/>
                <a:sym typeface="Noto Sans Hebrew"/>
              </a:rPr>
              <a:t>מה אני כן יודע ויודעת?</a:t>
            </a:r>
            <a:endParaRPr b="0" i="0" sz="1750" u="none" cap="none" strike="noStrike">
              <a:solidFill>
                <a:schemeClr val="dk1"/>
              </a:solidFill>
              <a:latin typeface="Noto Sans Hebrew"/>
              <a:ea typeface="Noto Sans Hebrew"/>
              <a:cs typeface="Noto Sans Hebrew"/>
              <a:sym typeface="Noto Sans Hebrew"/>
            </a:endParaRPr>
          </a:p>
        </p:txBody>
      </p:sp>
      <p:sp>
        <p:nvSpPr>
          <p:cNvPr id="242" name="Google Shape;242;p13"/>
          <p:cNvSpPr/>
          <p:nvPr/>
        </p:nvSpPr>
        <p:spPr>
          <a:xfrm>
            <a:off x="6539025" y="3375229"/>
            <a:ext cx="2011800" cy="5943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200"/>
              <a:buFont typeface="Arial"/>
              <a:buNone/>
            </a:pPr>
            <a:r>
              <a:rPr b="0" i="0" lang="iw-IL" sz="1500" u="none" cap="none" strike="noStrike">
                <a:solidFill>
                  <a:srgbClr val="334155"/>
                </a:solidFill>
                <a:latin typeface="Noto Sans Hebrew"/>
                <a:ea typeface="Noto Sans Hebrew"/>
                <a:cs typeface="Noto Sans Hebrew"/>
                <a:sym typeface="Noto Sans Hebrew"/>
              </a:rPr>
              <a:t>נסחו פעולה קטנה וברורה להמשך.</a:t>
            </a:r>
            <a:endParaRPr b="0" i="0" sz="1500" u="none" cap="none" strike="noStrike">
              <a:solidFill>
                <a:schemeClr val="dk1"/>
              </a:solidFill>
              <a:latin typeface="Noto Sans Hebrew"/>
              <a:ea typeface="Noto Sans Hebrew"/>
              <a:cs typeface="Noto Sans Hebrew"/>
              <a:sym typeface="Noto Sans Hebrew"/>
            </a:endParaRPr>
          </a:p>
        </p:txBody>
      </p:sp>
      <p:sp>
        <p:nvSpPr>
          <p:cNvPr id="243" name="Google Shape;243;p13"/>
          <p:cNvSpPr/>
          <p:nvPr/>
        </p:nvSpPr>
        <p:spPr>
          <a:xfrm>
            <a:off x="4426169" y="1879933"/>
            <a:ext cx="548700" cy="548700"/>
          </a:xfrm>
          <a:prstGeom prst="ellipse">
            <a:avLst/>
          </a:prstGeom>
          <a:solidFill>
            <a:srgbClr val="E11D48"/>
          </a:solidFill>
          <a:ln cap="flat" cmpd="sng" w="12700">
            <a:solidFill>
              <a:srgbClr val="E11D4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13"/>
          <p:cNvSpPr/>
          <p:nvPr/>
        </p:nvSpPr>
        <p:spPr>
          <a:xfrm>
            <a:off x="4426169" y="1989661"/>
            <a:ext cx="548700" cy="183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300"/>
              <a:buFont typeface="Arial"/>
              <a:buNone/>
            </a:pPr>
            <a:r>
              <a:rPr b="1" i="0" lang="iw-IL" sz="1600" u="none" cap="none" strike="noStrike">
                <a:solidFill>
                  <a:srgbClr val="FFFFFF"/>
                </a:solidFill>
                <a:latin typeface="Noto Sans Hebrew"/>
                <a:ea typeface="Noto Sans Hebrew"/>
                <a:cs typeface="Noto Sans Hebrew"/>
                <a:sym typeface="Noto Sans Hebrew"/>
              </a:rPr>
              <a:t>3</a:t>
            </a:r>
            <a:endParaRPr b="0" i="0" sz="1600" u="none" cap="none" strike="noStrike">
              <a:solidFill>
                <a:schemeClr val="dk1"/>
              </a:solidFill>
              <a:latin typeface="Noto Sans Hebrew"/>
              <a:ea typeface="Noto Sans Hebrew"/>
              <a:cs typeface="Noto Sans Hebrew"/>
              <a:sym typeface="Noto Sans Hebrew"/>
            </a:endParaRPr>
          </a:p>
        </p:txBody>
      </p:sp>
      <p:sp>
        <p:nvSpPr>
          <p:cNvPr id="245" name="Google Shape;245;p13"/>
          <p:cNvSpPr/>
          <p:nvPr/>
        </p:nvSpPr>
        <p:spPr>
          <a:xfrm>
            <a:off x="3522719" y="2228195"/>
            <a:ext cx="2377440" cy="2560320"/>
          </a:xfrm>
          <a:prstGeom prst="roundRect">
            <a:avLst>
              <a:gd fmla="val 3077"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246" name="Google Shape;246;p13"/>
          <p:cNvPicPr preferRelativeResize="0"/>
          <p:nvPr/>
        </p:nvPicPr>
        <p:blipFill rotWithShape="1">
          <a:blip r:embed="rId5">
            <a:alphaModFix/>
          </a:blip>
          <a:srcRect b="0" l="0" r="0" t="0"/>
          <a:stretch/>
        </p:blipFill>
        <p:spPr>
          <a:xfrm>
            <a:off x="5241791" y="2484227"/>
            <a:ext cx="411480" cy="411480"/>
          </a:xfrm>
          <a:prstGeom prst="rect">
            <a:avLst/>
          </a:prstGeom>
          <a:noFill/>
          <a:ln>
            <a:noFill/>
          </a:ln>
        </p:spPr>
      </p:pic>
      <p:sp>
        <p:nvSpPr>
          <p:cNvPr id="247" name="Google Shape;247;p13"/>
          <p:cNvSpPr/>
          <p:nvPr/>
        </p:nvSpPr>
        <p:spPr>
          <a:xfrm>
            <a:off x="3705599" y="2987147"/>
            <a:ext cx="2011680" cy="310896"/>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450"/>
              <a:buFont typeface="Arial"/>
              <a:buNone/>
            </a:pPr>
            <a:r>
              <a:rPr b="1" i="0" lang="iw-IL" sz="1750" u="none" cap="none" strike="noStrike">
                <a:solidFill>
                  <a:srgbClr val="1E3A8A"/>
                </a:solidFill>
                <a:latin typeface="Noto Sans Hebrew"/>
                <a:ea typeface="Noto Sans Hebrew"/>
                <a:cs typeface="Noto Sans Hebrew"/>
                <a:sym typeface="Noto Sans Hebrew"/>
              </a:rPr>
              <a:t>מה חסר לי להבין?</a:t>
            </a:r>
            <a:endParaRPr b="0" i="0" sz="1750" u="none" cap="none" strike="noStrike">
              <a:solidFill>
                <a:schemeClr val="dk1"/>
              </a:solidFill>
              <a:latin typeface="Noto Sans Hebrew"/>
              <a:ea typeface="Noto Sans Hebrew"/>
              <a:cs typeface="Noto Sans Hebrew"/>
              <a:sym typeface="Noto Sans Hebrew"/>
            </a:endParaRPr>
          </a:p>
        </p:txBody>
      </p:sp>
      <p:sp>
        <p:nvSpPr>
          <p:cNvPr id="248" name="Google Shape;248;p13"/>
          <p:cNvSpPr/>
          <p:nvPr/>
        </p:nvSpPr>
        <p:spPr>
          <a:xfrm>
            <a:off x="3705600" y="3343765"/>
            <a:ext cx="2011800" cy="5943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200"/>
              <a:buFont typeface="Arial"/>
              <a:buNone/>
            </a:pPr>
            <a:r>
              <a:rPr b="0" i="0" lang="iw-IL" sz="1500" u="none" cap="none" strike="noStrike">
                <a:solidFill>
                  <a:srgbClr val="334155"/>
                </a:solidFill>
                <a:latin typeface="Noto Sans Hebrew"/>
                <a:ea typeface="Noto Sans Hebrew"/>
                <a:cs typeface="Noto Sans Hebrew"/>
                <a:sym typeface="Noto Sans Hebrew"/>
              </a:rPr>
              <a:t>נסחו פעולה קטנה וברורה להמשך.</a:t>
            </a:r>
            <a:endParaRPr b="0" i="0" sz="1500" u="none" cap="none" strike="noStrike">
              <a:solidFill>
                <a:schemeClr val="dk1"/>
              </a:solidFill>
              <a:latin typeface="Noto Sans Hebrew"/>
              <a:ea typeface="Noto Sans Hebrew"/>
              <a:cs typeface="Noto Sans Hebrew"/>
              <a:sym typeface="Noto Sans Hebrew"/>
            </a:endParaRPr>
          </a:p>
        </p:txBody>
      </p:sp>
      <p:sp>
        <p:nvSpPr>
          <p:cNvPr id="249" name="Google Shape;249;p13"/>
          <p:cNvSpPr/>
          <p:nvPr/>
        </p:nvSpPr>
        <p:spPr>
          <a:xfrm>
            <a:off x="1708843" y="1873533"/>
            <a:ext cx="548700" cy="548700"/>
          </a:xfrm>
          <a:prstGeom prst="ellipse">
            <a:avLst/>
          </a:prstGeom>
          <a:solidFill>
            <a:srgbClr val="1E3A8A"/>
          </a:solidFill>
          <a:ln cap="flat" cmpd="sng" w="12700">
            <a:solidFill>
              <a:srgbClr val="1E3A8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13"/>
          <p:cNvSpPr/>
          <p:nvPr/>
        </p:nvSpPr>
        <p:spPr>
          <a:xfrm>
            <a:off x="1708843" y="1983261"/>
            <a:ext cx="548700" cy="1830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300"/>
              <a:buFont typeface="Arial"/>
              <a:buNone/>
            </a:pPr>
            <a:r>
              <a:rPr b="1" i="0" lang="iw-IL" sz="1600" u="none" cap="none" strike="noStrike">
                <a:solidFill>
                  <a:srgbClr val="FFFFFF"/>
                </a:solidFill>
                <a:latin typeface="Noto Sans Hebrew"/>
                <a:ea typeface="Noto Sans Hebrew"/>
                <a:cs typeface="Noto Sans Hebrew"/>
                <a:sym typeface="Noto Sans Hebrew"/>
              </a:rPr>
              <a:t>4</a:t>
            </a:r>
            <a:endParaRPr b="0" i="0" sz="1600" u="none" cap="none" strike="noStrike">
              <a:solidFill>
                <a:schemeClr val="dk1"/>
              </a:solidFill>
              <a:latin typeface="Noto Sans Hebrew"/>
              <a:ea typeface="Noto Sans Hebrew"/>
              <a:cs typeface="Noto Sans Hebrew"/>
              <a:sym typeface="Noto Sans Hebrew"/>
            </a:endParaRPr>
          </a:p>
        </p:txBody>
      </p:sp>
      <p:sp>
        <p:nvSpPr>
          <p:cNvPr id="251" name="Google Shape;251;p13"/>
          <p:cNvSpPr/>
          <p:nvPr/>
        </p:nvSpPr>
        <p:spPr>
          <a:xfrm>
            <a:off x="777171" y="2228315"/>
            <a:ext cx="2377500" cy="2560200"/>
          </a:xfrm>
          <a:prstGeom prst="roundRect">
            <a:avLst>
              <a:gd fmla="val 3077"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252" name="Google Shape;252;p13"/>
          <p:cNvPicPr preferRelativeResize="0"/>
          <p:nvPr/>
        </p:nvPicPr>
        <p:blipFill rotWithShape="1">
          <a:blip r:embed="rId6">
            <a:alphaModFix/>
          </a:blip>
          <a:srcRect b="0" l="0" r="0" t="0"/>
          <a:stretch/>
        </p:blipFill>
        <p:spPr>
          <a:xfrm>
            <a:off x="2496243" y="2407272"/>
            <a:ext cx="411480" cy="411480"/>
          </a:xfrm>
          <a:prstGeom prst="rect">
            <a:avLst/>
          </a:prstGeom>
          <a:noFill/>
          <a:ln>
            <a:noFill/>
          </a:ln>
        </p:spPr>
      </p:pic>
      <p:sp>
        <p:nvSpPr>
          <p:cNvPr id="253" name="Google Shape;253;p13"/>
          <p:cNvSpPr/>
          <p:nvPr/>
        </p:nvSpPr>
        <p:spPr>
          <a:xfrm>
            <a:off x="960051" y="2910192"/>
            <a:ext cx="2011800" cy="310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450"/>
              <a:buFont typeface="Arial"/>
              <a:buNone/>
            </a:pPr>
            <a:r>
              <a:rPr b="1" i="0" lang="iw-IL" sz="1750" u="none" cap="none" strike="noStrike">
                <a:solidFill>
                  <a:srgbClr val="1E3A8A"/>
                </a:solidFill>
                <a:latin typeface="Noto Sans Hebrew"/>
                <a:ea typeface="Noto Sans Hebrew"/>
                <a:cs typeface="Noto Sans Hebrew"/>
                <a:sym typeface="Noto Sans Hebrew"/>
              </a:rPr>
              <a:t>בוחרים פעולה אחת</a:t>
            </a:r>
            <a:endParaRPr b="0" i="0" sz="1750" u="none" cap="none" strike="noStrike">
              <a:solidFill>
                <a:schemeClr val="dk1"/>
              </a:solidFill>
              <a:latin typeface="Noto Sans Hebrew"/>
              <a:ea typeface="Noto Sans Hebrew"/>
              <a:cs typeface="Noto Sans Hebrew"/>
              <a:sym typeface="Noto Sans Hebrew"/>
            </a:endParaRPr>
          </a:p>
        </p:txBody>
      </p:sp>
      <p:sp>
        <p:nvSpPr>
          <p:cNvPr id="254" name="Google Shape;254;p13"/>
          <p:cNvSpPr/>
          <p:nvPr/>
        </p:nvSpPr>
        <p:spPr>
          <a:xfrm>
            <a:off x="960050" y="3266805"/>
            <a:ext cx="2011800" cy="5487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200"/>
              <a:buFont typeface="Arial"/>
              <a:buNone/>
            </a:pPr>
            <a:r>
              <a:rPr b="0" i="0" lang="iw-IL" sz="1500" u="none" cap="none" strike="noStrike">
                <a:solidFill>
                  <a:srgbClr val="334155"/>
                </a:solidFill>
                <a:latin typeface="Noto Sans Hebrew"/>
                <a:ea typeface="Noto Sans Hebrew"/>
                <a:cs typeface="Noto Sans Hebrew"/>
                <a:sym typeface="Noto Sans Hebrew"/>
              </a:rPr>
              <a:t>נסחו פעולה קטנה וברורה להמשך.</a:t>
            </a:r>
            <a:endParaRPr b="0" i="0" sz="1500" u="none" cap="none" strike="noStrike">
              <a:solidFill>
                <a:schemeClr val="dk1"/>
              </a:solidFill>
              <a:latin typeface="Noto Sans Hebrew"/>
              <a:ea typeface="Noto Sans Hebrew"/>
              <a:cs typeface="Noto Sans Hebrew"/>
              <a:sym typeface="Noto Sans Hebrew"/>
            </a:endParaRPr>
          </a:p>
        </p:txBody>
      </p:sp>
      <p:sp>
        <p:nvSpPr>
          <p:cNvPr id="255" name="Google Shape;255;p13"/>
          <p:cNvSpPr/>
          <p:nvPr/>
        </p:nvSpPr>
        <p:spPr>
          <a:xfrm>
            <a:off x="1234440" y="5212080"/>
            <a:ext cx="9738360" cy="658368"/>
          </a:xfrm>
          <a:prstGeom prst="roundRect">
            <a:avLst>
              <a:gd fmla="val 11111" name="adj"/>
            </a:avLst>
          </a:prstGeom>
          <a:solidFill>
            <a:srgbClr val="EFF9E7"/>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13"/>
          <p:cNvSpPr/>
          <p:nvPr/>
        </p:nvSpPr>
        <p:spPr>
          <a:xfrm>
            <a:off x="1508760" y="5394960"/>
            <a:ext cx="9144000" cy="256032"/>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1700"/>
              <a:buFont typeface="Arial"/>
              <a:buNone/>
            </a:pPr>
            <a:r>
              <a:rPr b="1" i="0" lang="iw-IL" sz="2000" u="none" cap="none" strike="noStrike">
                <a:solidFill>
                  <a:srgbClr val="1E3A8A"/>
                </a:solidFill>
                <a:latin typeface="Noto Sans Hebrew"/>
                <a:ea typeface="Noto Sans Hebrew"/>
                <a:cs typeface="Noto Sans Hebrew"/>
                <a:sym typeface="Noto Sans Hebrew"/>
              </a:rPr>
              <a:t>אני יודע ויודעת ש־__________, וחסר לי להבין את __________.</a:t>
            </a:r>
            <a:endParaRPr b="0" i="0" sz="2000" u="none" cap="none" strike="noStrike">
              <a:solidFill>
                <a:schemeClr val="dk1"/>
              </a:solidFill>
              <a:latin typeface="Noto Sans Hebrew"/>
              <a:ea typeface="Noto Sans Hebrew"/>
              <a:cs typeface="Noto Sans Hebrew"/>
              <a:sym typeface="Noto Sans Hebrew"/>
            </a:endParaRPr>
          </a:p>
        </p:txBody>
      </p:sp>
      <p:sp>
        <p:nvSpPr>
          <p:cNvPr id="257" name="Google Shape;257;p13"/>
          <p:cNvSpPr txBox="1"/>
          <p:nvPr/>
        </p:nvSpPr>
        <p:spPr>
          <a:xfrm>
            <a:off x="7279796" y="1860842"/>
            <a:ext cx="347400" cy="446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700"/>
              <a:buFont typeface="Arial"/>
              <a:buNone/>
            </a:pPr>
            <a:r>
              <a:rPr b="1" i="0" lang="iw-IL" sz="1700" u="none" cap="none" strike="noStrike">
                <a:solidFill>
                  <a:schemeClr val="lt1"/>
                </a:solidFill>
                <a:latin typeface="Noto Sans Hebrew"/>
                <a:ea typeface="Noto Sans Hebrew"/>
                <a:cs typeface="Noto Sans Hebrew"/>
                <a:sym typeface="Noto Sans Hebrew"/>
              </a:rPr>
              <a:t>2</a:t>
            </a:r>
            <a:endParaRPr b="0" i="0" sz="1400" u="none" cap="none" strike="noStrike">
              <a:solidFill>
                <a:srgbClr val="000000"/>
              </a:solidFill>
              <a:latin typeface="Arial"/>
              <a:ea typeface="Arial"/>
              <a:cs typeface="Arial"/>
              <a:sym typeface="Arial"/>
            </a:endParaRPr>
          </a:p>
        </p:txBody>
      </p:sp>
      <p:sp>
        <p:nvSpPr>
          <p:cNvPr id="258" name="Google Shape;258;p13"/>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פרוטוקול תקיעות</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63" name="Shape 263"/>
        <p:cNvGrpSpPr/>
        <p:nvPr/>
      </p:nvGrpSpPr>
      <p:grpSpPr>
        <a:xfrm>
          <a:off x="0" y="0"/>
          <a:ext cx="0" cy="0"/>
          <a:chOff x="0" y="0"/>
          <a:chExt cx="0" cy="0"/>
        </a:xfrm>
      </p:grpSpPr>
      <p:sp>
        <p:nvSpPr>
          <p:cNvPr id="264" name="Google Shape;264;p14"/>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14"/>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14"/>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12</a:t>
            </a:r>
            <a:endParaRPr b="0" i="0" sz="1100" u="none" cap="none" strike="noStrike">
              <a:solidFill>
                <a:schemeClr val="dk1"/>
              </a:solidFill>
              <a:latin typeface="Arial"/>
              <a:ea typeface="Arial"/>
              <a:cs typeface="Arial"/>
              <a:sym typeface="Arial"/>
            </a:endParaRPr>
          </a:p>
        </p:txBody>
      </p:sp>
      <p:sp>
        <p:nvSpPr>
          <p:cNvPr id="267" name="Google Shape;267;p14"/>
          <p:cNvSpPr/>
          <p:nvPr/>
        </p:nvSpPr>
        <p:spPr>
          <a:xfrm>
            <a:off x="5486400" y="356616"/>
            <a:ext cx="5852100" cy="5943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2700"/>
              <a:buFont typeface="Arial"/>
              <a:buNone/>
            </a:pPr>
            <a:r>
              <a:rPr b="1" i="0" lang="iw-IL" sz="3200" u="none" cap="none" strike="noStrike">
                <a:solidFill>
                  <a:srgbClr val="1E3A8A"/>
                </a:solidFill>
                <a:latin typeface="Noto Sans Hebrew"/>
                <a:ea typeface="Noto Sans Hebrew"/>
                <a:cs typeface="Noto Sans Hebrew"/>
                <a:sym typeface="Noto Sans Hebrew"/>
              </a:rPr>
              <a:t>באג הוא רמז</a:t>
            </a:r>
            <a:endParaRPr b="0" i="0" sz="3200" u="none" cap="none" strike="noStrike">
              <a:solidFill>
                <a:schemeClr val="dk1"/>
              </a:solidFill>
              <a:latin typeface="Noto Sans Hebrew"/>
              <a:ea typeface="Noto Sans Hebrew"/>
              <a:cs typeface="Noto Sans Hebrew"/>
              <a:sym typeface="Noto Sans Hebrew"/>
            </a:endParaRPr>
          </a:p>
        </p:txBody>
      </p:sp>
      <p:sp>
        <p:nvSpPr>
          <p:cNvPr id="268" name="Google Shape;268;p14"/>
          <p:cNvSpPr/>
          <p:nvPr/>
        </p:nvSpPr>
        <p:spPr>
          <a:xfrm>
            <a:off x="10725912" y="996696"/>
            <a:ext cx="411600" cy="321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14"/>
          <p:cNvSpPr/>
          <p:nvPr/>
        </p:nvSpPr>
        <p:spPr>
          <a:xfrm>
            <a:off x="5486400" y="1147572"/>
            <a:ext cx="5852100" cy="347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250"/>
              <a:buFont typeface="Arial"/>
              <a:buNone/>
            </a:pPr>
            <a:r>
              <a:rPr b="0" i="0" lang="iw-IL" sz="1750" u="none" cap="none" strike="noStrike">
                <a:solidFill>
                  <a:srgbClr val="334155"/>
                </a:solidFill>
                <a:latin typeface="Noto Sans Hebrew"/>
                <a:ea typeface="Noto Sans Hebrew"/>
                <a:cs typeface="Noto Sans Hebrew"/>
                <a:sym typeface="Noto Sans Hebrew"/>
              </a:rPr>
              <a:t>מה לקחת מהשיעור?</a:t>
            </a:r>
            <a:endParaRPr b="0" i="0" sz="1750" u="none" cap="none" strike="noStrike">
              <a:solidFill>
                <a:schemeClr val="dk1"/>
              </a:solidFill>
              <a:latin typeface="Noto Sans Hebrew"/>
              <a:ea typeface="Noto Sans Hebrew"/>
              <a:cs typeface="Noto Sans Hebrew"/>
              <a:sym typeface="Noto Sans Hebrew"/>
            </a:endParaRPr>
          </a:p>
        </p:txBody>
      </p:sp>
      <p:sp>
        <p:nvSpPr>
          <p:cNvPr id="270" name="Google Shape;270;p14"/>
          <p:cNvSpPr/>
          <p:nvPr/>
        </p:nvSpPr>
        <p:spPr>
          <a:xfrm>
            <a:off x="1931221" y="1691650"/>
            <a:ext cx="8995800" cy="3063300"/>
          </a:xfrm>
          <a:prstGeom prst="roundRect">
            <a:avLst>
              <a:gd fmla="val 2388"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271" name="Google Shape;271;p14"/>
          <p:cNvPicPr preferRelativeResize="0"/>
          <p:nvPr/>
        </p:nvPicPr>
        <p:blipFill rotWithShape="1">
          <a:blip r:embed="rId3">
            <a:alphaModFix/>
          </a:blip>
          <a:srcRect b="0" l="0" r="0" t="0"/>
          <a:stretch/>
        </p:blipFill>
        <p:spPr>
          <a:xfrm>
            <a:off x="10268712" y="1947672"/>
            <a:ext cx="411480" cy="411480"/>
          </a:xfrm>
          <a:prstGeom prst="rect">
            <a:avLst/>
          </a:prstGeom>
          <a:noFill/>
          <a:ln>
            <a:noFill/>
          </a:ln>
        </p:spPr>
      </p:pic>
      <p:sp>
        <p:nvSpPr>
          <p:cNvPr id="272" name="Google Shape;272;p14"/>
          <p:cNvSpPr/>
          <p:nvPr/>
        </p:nvSpPr>
        <p:spPr>
          <a:xfrm>
            <a:off x="5852160" y="2450592"/>
            <a:ext cx="4892040" cy="310896"/>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800"/>
              <a:buFont typeface="Arial"/>
              <a:buNone/>
            </a:pPr>
            <a:r>
              <a:rPr b="1" i="0" lang="iw-IL" sz="2300" u="none" cap="none" strike="noStrike">
                <a:solidFill>
                  <a:srgbClr val="1E3A8A"/>
                </a:solidFill>
                <a:latin typeface="Noto Sans Hebrew"/>
                <a:ea typeface="Noto Sans Hebrew"/>
                <a:cs typeface="Noto Sans Hebrew"/>
                <a:sym typeface="Noto Sans Hebrew"/>
              </a:rPr>
              <a:t>שלושה משפטים לקחת:</a:t>
            </a:r>
            <a:endParaRPr b="0" i="0" sz="2300" u="none" cap="none" strike="noStrike">
              <a:solidFill>
                <a:schemeClr val="dk1"/>
              </a:solidFill>
              <a:latin typeface="Noto Sans Hebrew"/>
              <a:ea typeface="Noto Sans Hebrew"/>
              <a:cs typeface="Noto Sans Hebrew"/>
              <a:sym typeface="Noto Sans Hebrew"/>
            </a:endParaRPr>
          </a:p>
        </p:txBody>
      </p:sp>
      <p:sp>
        <p:nvSpPr>
          <p:cNvPr id="273" name="Google Shape;273;p14"/>
          <p:cNvSpPr/>
          <p:nvPr/>
        </p:nvSpPr>
        <p:spPr>
          <a:xfrm>
            <a:off x="2713025" y="2807200"/>
            <a:ext cx="8031300" cy="1828800"/>
          </a:xfrm>
          <a:prstGeom prst="rect">
            <a:avLst/>
          </a:prstGeom>
          <a:noFill/>
          <a:ln>
            <a:noFill/>
          </a:ln>
        </p:spPr>
        <p:txBody>
          <a:bodyPr anchorCtr="0" anchor="t" bIns="250" lIns="250" spcFirstLastPara="1" rIns="250" wrap="square" tIns="250">
            <a:noAutofit/>
          </a:bodyPr>
          <a:lstStyle/>
          <a:p>
            <a:pPr indent="0" lvl="0" marL="0" marR="0" rtl="1" algn="r">
              <a:lnSpc>
                <a:spcPct val="15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אני לא יודע ויודעת עדיין.</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5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אני יודע ויודעת ש־___, וחסר לי להבין את ___.</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5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הטעות נותנת לי רמז לפעולה הבאה.</a:t>
            </a:r>
            <a:endParaRPr b="0" i="0" sz="2000" u="none" cap="none" strike="noStrike">
              <a:solidFill>
                <a:schemeClr val="dk1"/>
              </a:solidFill>
              <a:latin typeface="Noto Sans Hebrew"/>
              <a:ea typeface="Noto Sans Hebrew"/>
              <a:cs typeface="Noto Sans Hebrew"/>
              <a:sym typeface="Noto Sans Hebrew"/>
            </a:endParaRPr>
          </a:p>
        </p:txBody>
      </p:sp>
      <p:sp>
        <p:nvSpPr>
          <p:cNvPr id="274" name="Google Shape;274;p14"/>
          <p:cNvSpPr/>
          <p:nvPr/>
        </p:nvSpPr>
        <p:spPr>
          <a:xfrm>
            <a:off x="1862621" y="5074925"/>
            <a:ext cx="9064500" cy="713100"/>
          </a:xfrm>
          <a:prstGeom prst="roundRect">
            <a:avLst>
              <a:gd fmla="val 10256" name="adj"/>
            </a:avLst>
          </a:prstGeom>
          <a:solidFill>
            <a:srgbClr val="FFFFFF"/>
          </a:solidFill>
          <a:ln cap="flat" cmpd="sng" w="12700">
            <a:solidFill>
              <a:srgbClr val="1E3A8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14"/>
          <p:cNvSpPr/>
          <p:nvPr/>
        </p:nvSpPr>
        <p:spPr>
          <a:xfrm>
            <a:off x="2082096" y="5276100"/>
            <a:ext cx="8616300" cy="3108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1350"/>
              <a:buFont typeface="Arial"/>
              <a:buNone/>
            </a:pPr>
            <a:r>
              <a:rPr b="1" i="0" lang="iw-IL" sz="1850" u="none" cap="none" strike="noStrike">
                <a:solidFill>
                  <a:srgbClr val="1E3A8A"/>
                </a:solidFill>
                <a:latin typeface="Noto Sans Hebrew"/>
                <a:ea typeface="Noto Sans Hebrew"/>
                <a:cs typeface="Noto Sans Hebrew"/>
                <a:sym typeface="Noto Sans Hebrew"/>
              </a:rPr>
              <a:t>משימת יציאה: כתבו פעולה אחת שתנסו בפעם הבאה שתיתקלו בבאג או בתשובה שגויה של AI.</a:t>
            </a:r>
            <a:endParaRPr b="0" i="0" sz="1850" u="none" cap="none" strike="noStrike">
              <a:solidFill>
                <a:schemeClr val="dk1"/>
              </a:solidFill>
              <a:latin typeface="Noto Sans Hebrew"/>
              <a:ea typeface="Noto Sans Hebrew"/>
              <a:cs typeface="Noto Sans Hebrew"/>
              <a:sym typeface="Noto Sans Hebrew"/>
            </a:endParaRPr>
          </a:p>
        </p:txBody>
      </p:sp>
      <p:sp>
        <p:nvSpPr>
          <p:cNvPr id="276" name="Google Shape;276;p14"/>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באג הוא רמז</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33" name="Shape 33"/>
        <p:cNvGrpSpPr/>
        <p:nvPr/>
      </p:nvGrpSpPr>
      <p:grpSpPr>
        <a:xfrm>
          <a:off x="0" y="0"/>
          <a:ext cx="0" cy="0"/>
          <a:chOff x="0" y="0"/>
          <a:chExt cx="0" cy="0"/>
        </a:xfrm>
      </p:grpSpPr>
      <p:sp>
        <p:nvSpPr>
          <p:cNvPr id="34" name="Google Shape;34;p4"/>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4"/>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4"/>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2</a:t>
            </a:r>
            <a:endParaRPr b="0" i="0" sz="1100" u="none" cap="none" strike="noStrike">
              <a:solidFill>
                <a:schemeClr val="dk1"/>
              </a:solidFill>
              <a:latin typeface="Arial"/>
              <a:ea typeface="Arial"/>
              <a:cs typeface="Arial"/>
              <a:sym typeface="Arial"/>
            </a:endParaRPr>
          </a:p>
        </p:txBody>
      </p:sp>
      <p:sp>
        <p:nvSpPr>
          <p:cNvPr id="37" name="Google Shape;37;p4"/>
          <p:cNvSpPr/>
          <p:nvPr/>
        </p:nvSpPr>
        <p:spPr>
          <a:xfrm>
            <a:off x="5486400" y="658368"/>
            <a:ext cx="5852160" cy="59436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2700"/>
              <a:buFont typeface="Arial"/>
              <a:buNone/>
            </a:pPr>
            <a:r>
              <a:rPr b="1" i="0" lang="iw-IL" sz="3200" u="none" cap="none" strike="noStrike">
                <a:solidFill>
                  <a:srgbClr val="1E3A8A"/>
                </a:solidFill>
                <a:latin typeface="Noto Sans Hebrew"/>
                <a:ea typeface="Noto Sans Hebrew"/>
                <a:cs typeface="Noto Sans Hebrew"/>
                <a:sym typeface="Noto Sans Hebrew"/>
              </a:rPr>
              <a:t>מה נלמד היום?</a:t>
            </a:r>
            <a:endParaRPr b="0" i="0" sz="3200" u="none" cap="none" strike="noStrike">
              <a:solidFill>
                <a:schemeClr val="dk1"/>
              </a:solidFill>
              <a:latin typeface="Noto Sans Hebrew"/>
              <a:ea typeface="Noto Sans Hebrew"/>
              <a:cs typeface="Noto Sans Hebrew"/>
              <a:sym typeface="Noto Sans Hebrew"/>
            </a:endParaRPr>
          </a:p>
        </p:txBody>
      </p:sp>
      <p:sp>
        <p:nvSpPr>
          <p:cNvPr id="38" name="Google Shape;38;p4"/>
          <p:cNvSpPr/>
          <p:nvPr/>
        </p:nvSpPr>
        <p:spPr>
          <a:xfrm>
            <a:off x="10776642" y="1298448"/>
            <a:ext cx="411600" cy="321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4"/>
          <p:cNvSpPr/>
          <p:nvPr/>
        </p:nvSpPr>
        <p:spPr>
          <a:xfrm>
            <a:off x="5486400" y="1447257"/>
            <a:ext cx="5852100" cy="347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250"/>
              <a:buFont typeface="Arial"/>
              <a:buNone/>
            </a:pPr>
            <a:r>
              <a:rPr b="0" i="0" lang="iw-IL" sz="1750" u="none" cap="none" strike="noStrike">
                <a:solidFill>
                  <a:srgbClr val="334155"/>
                </a:solidFill>
                <a:latin typeface="Noto Sans Hebrew"/>
                <a:ea typeface="Noto Sans Hebrew"/>
                <a:cs typeface="Noto Sans Hebrew"/>
                <a:sym typeface="Noto Sans Hebrew"/>
              </a:rPr>
              <a:t>מקרול דווק ועד דיבוג ב־AI</a:t>
            </a:r>
            <a:endParaRPr b="0" i="0" sz="1750" u="none" cap="none" strike="noStrike">
              <a:solidFill>
                <a:schemeClr val="dk1"/>
              </a:solidFill>
              <a:latin typeface="Noto Sans Hebrew"/>
              <a:ea typeface="Noto Sans Hebrew"/>
              <a:cs typeface="Noto Sans Hebrew"/>
              <a:sym typeface="Noto Sans Hebrew"/>
            </a:endParaRPr>
          </a:p>
        </p:txBody>
      </p:sp>
      <p:sp>
        <p:nvSpPr>
          <p:cNvPr id="40" name="Google Shape;40;p4"/>
          <p:cNvSpPr/>
          <p:nvPr/>
        </p:nvSpPr>
        <p:spPr>
          <a:xfrm>
            <a:off x="822960" y="2057400"/>
            <a:ext cx="2240280" cy="2514600"/>
          </a:xfrm>
          <a:prstGeom prst="roundRect">
            <a:avLst>
              <a:gd fmla="val 3265"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41" name="Google Shape;41;p4"/>
          <p:cNvPicPr preferRelativeResize="0"/>
          <p:nvPr/>
        </p:nvPicPr>
        <p:blipFill rotWithShape="1">
          <a:blip r:embed="rId3">
            <a:alphaModFix/>
          </a:blip>
          <a:srcRect b="0" l="0" r="0" t="0"/>
          <a:stretch/>
        </p:blipFill>
        <p:spPr>
          <a:xfrm>
            <a:off x="2404872" y="2313432"/>
            <a:ext cx="411480" cy="411480"/>
          </a:xfrm>
          <a:prstGeom prst="rect">
            <a:avLst/>
          </a:prstGeom>
          <a:noFill/>
          <a:ln>
            <a:noFill/>
          </a:ln>
        </p:spPr>
      </p:pic>
      <p:sp>
        <p:nvSpPr>
          <p:cNvPr id="42" name="Google Shape;42;p4"/>
          <p:cNvSpPr/>
          <p:nvPr/>
        </p:nvSpPr>
        <p:spPr>
          <a:xfrm>
            <a:off x="1005840" y="2816352"/>
            <a:ext cx="1874520" cy="310896"/>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450"/>
              <a:buFont typeface="Arial"/>
              <a:buNone/>
            </a:pPr>
            <a:r>
              <a:rPr b="1" i="0" lang="iw-IL" sz="1950" u="none" cap="none" strike="noStrike">
                <a:solidFill>
                  <a:srgbClr val="1E3A8A"/>
                </a:solidFill>
                <a:latin typeface="Noto Sans Hebrew"/>
                <a:ea typeface="Noto Sans Hebrew"/>
                <a:cs typeface="Noto Sans Hebrew"/>
                <a:sym typeface="Noto Sans Hebrew"/>
              </a:rPr>
              <a:t>דפוסי חשיבה</a:t>
            </a:r>
            <a:endParaRPr b="0" i="0" sz="1950" u="none" cap="none" strike="noStrike">
              <a:solidFill>
                <a:schemeClr val="dk1"/>
              </a:solidFill>
              <a:latin typeface="Noto Sans Hebrew"/>
              <a:ea typeface="Noto Sans Hebrew"/>
              <a:cs typeface="Noto Sans Hebrew"/>
              <a:sym typeface="Noto Sans Hebrew"/>
            </a:endParaRPr>
          </a:p>
        </p:txBody>
      </p:sp>
      <p:sp>
        <p:nvSpPr>
          <p:cNvPr id="43" name="Google Shape;43;p4"/>
          <p:cNvSpPr/>
          <p:nvPr/>
        </p:nvSpPr>
        <p:spPr>
          <a:xfrm>
            <a:off x="1005840" y="3360858"/>
            <a:ext cx="1874400" cy="12801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180"/>
              <a:buFont typeface="Arial"/>
              <a:buNone/>
            </a:pPr>
            <a:r>
              <a:rPr b="0" i="0" lang="iw-IL" sz="1680" u="none" cap="none" strike="noStrike">
                <a:solidFill>
                  <a:srgbClr val="334155"/>
                </a:solidFill>
                <a:latin typeface="Noto Sans Hebrew"/>
                <a:ea typeface="Noto Sans Hebrew"/>
                <a:cs typeface="Noto Sans Hebrew"/>
                <a:sym typeface="Noto Sans Hebrew"/>
              </a:rPr>
              <a:t>נבחין בין דפוס חשיבה מקובע לדפוס חשיבה מתפתח.</a:t>
            </a:r>
            <a:endParaRPr b="0" i="0" sz="1680" u="none" cap="none" strike="noStrike">
              <a:solidFill>
                <a:schemeClr val="dk1"/>
              </a:solidFill>
              <a:latin typeface="Noto Sans Hebrew"/>
              <a:ea typeface="Noto Sans Hebrew"/>
              <a:cs typeface="Noto Sans Hebrew"/>
              <a:sym typeface="Noto Sans Hebrew"/>
            </a:endParaRPr>
          </a:p>
        </p:txBody>
      </p:sp>
      <p:sp>
        <p:nvSpPr>
          <p:cNvPr id="44" name="Google Shape;44;p4"/>
          <p:cNvSpPr/>
          <p:nvPr/>
        </p:nvSpPr>
        <p:spPr>
          <a:xfrm>
            <a:off x="3611880" y="2057400"/>
            <a:ext cx="2240280" cy="2514600"/>
          </a:xfrm>
          <a:prstGeom prst="roundRect">
            <a:avLst>
              <a:gd fmla="val 3265"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45" name="Google Shape;45;p4"/>
          <p:cNvPicPr preferRelativeResize="0"/>
          <p:nvPr/>
        </p:nvPicPr>
        <p:blipFill rotWithShape="1">
          <a:blip r:embed="rId4">
            <a:alphaModFix/>
          </a:blip>
          <a:srcRect b="0" l="0" r="0" t="0"/>
          <a:stretch/>
        </p:blipFill>
        <p:spPr>
          <a:xfrm>
            <a:off x="5193792" y="2313432"/>
            <a:ext cx="411480" cy="411480"/>
          </a:xfrm>
          <a:prstGeom prst="rect">
            <a:avLst/>
          </a:prstGeom>
          <a:noFill/>
          <a:ln>
            <a:noFill/>
          </a:ln>
        </p:spPr>
      </p:pic>
      <p:sp>
        <p:nvSpPr>
          <p:cNvPr id="46" name="Google Shape;46;p4"/>
          <p:cNvSpPr/>
          <p:nvPr/>
        </p:nvSpPr>
        <p:spPr>
          <a:xfrm>
            <a:off x="3794760" y="2816352"/>
            <a:ext cx="1874520" cy="310896"/>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450"/>
              <a:buFont typeface="Arial"/>
              <a:buNone/>
            </a:pPr>
            <a:r>
              <a:rPr b="1" i="0" lang="iw-IL" sz="1950" u="none" cap="none" strike="noStrike">
                <a:solidFill>
                  <a:srgbClr val="1E3A8A"/>
                </a:solidFill>
                <a:latin typeface="Noto Sans Hebrew"/>
                <a:ea typeface="Noto Sans Hebrew"/>
                <a:cs typeface="Noto Sans Hebrew"/>
                <a:sym typeface="Noto Sans Hebrew"/>
              </a:rPr>
              <a:t>מטרות למידה</a:t>
            </a:r>
            <a:endParaRPr b="0" i="0" sz="1950" u="none" cap="none" strike="noStrike">
              <a:solidFill>
                <a:schemeClr val="dk1"/>
              </a:solidFill>
              <a:latin typeface="Noto Sans Hebrew"/>
              <a:ea typeface="Noto Sans Hebrew"/>
              <a:cs typeface="Noto Sans Hebrew"/>
              <a:sym typeface="Noto Sans Hebrew"/>
            </a:endParaRPr>
          </a:p>
        </p:txBody>
      </p:sp>
      <p:sp>
        <p:nvSpPr>
          <p:cNvPr id="47" name="Google Shape;47;p4"/>
          <p:cNvSpPr/>
          <p:nvPr/>
        </p:nvSpPr>
        <p:spPr>
          <a:xfrm>
            <a:off x="3794760" y="3360858"/>
            <a:ext cx="1874400" cy="12801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180"/>
              <a:buFont typeface="Arial"/>
              <a:buNone/>
            </a:pPr>
            <a:r>
              <a:rPr b="0" i="0" lang="iw-IL" sz="1680" u="none" cap="none" strike="noStrike">
                <a:solidFill>
                  <a:srgbClr val="334155"/>
                </a:solidFill>
                <a:latin typeface="Noto Sans Hebrew"/>
                <a:ea typeface="Noto Sans Hebrew"/>
                <a:cs typeface="Noto Sans Hebrew"/>
                <a:sym typeface="Noto Sans Hebrew"/>
              </a:rPr>
              <a:t>נבין למה חשוב להתמקד בלמידה ולא רק בהוכחת יכולת.</a:t>
            </a:r>
            <a:endParaRPr b="0" i="0" sz="1680" u="none" cap="none" strike="noStrike">
              <a:solidFill>
                <a:schemeClr val="dk1"/>
              </a:solidFill>
              <a:latin typeface="Noto Sans Hebrew"/>
              <a:ea typeface="Noto Sans Hebrew"/>
              <a:cs typeface="Noto Sans Hebrew"/>
              <a:sym typeface="Noto Sans Hebrew"/>
            </a:endParaRPr>
          </a:p>
        </p:txBody>
      </p:sp>
      <p:sp>
        <p:nvSpPr>
          <p:cNvPr id="48" name="Google Shape;48;p4"/>
          <p:cNvSpPr/>
          <p:nvPr/>
        </p:nvSpPr>
        <p:spPr>
          <a:xfrm>
            <a:off x="6400800" y="2057400"/>
            <a:ext cx="2240280" cy="2514600"/>
          </a:xfrm>
          <a:prstGeom prst="roundRect">
            <a:avLst>
              <a:gd fmla="val 3265"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49" name="Google Shape;49;p4"/>
          <p:cNvPicPr preferRelativeResize="0"/>
          <p:nvPr/>
        </p:nvPicPr>
        <p:blipFill rotWithShape="1">
          <a:blip r:embed="rId5">
            <a:alphaModFix/>
          </a:blip>
          <a:srcRect b="0" l="0" r="0" t="0"/>
          <a:stretch/>
        </p:blipFill>
        <p:spPr>
          <a:xfrm>
            <a:off x="7982712" y="2313432"/>
            <a:ext cx="411480" cy="411480"/>
          </a:xfrm>
          <a:prstGeom prst="rect">
            <a:avLst/>
          </a:prstGeom>
          <a:noFill/>
          <a:ln>
            <a:noFill/>
          </a:ln>
        </p:spPr>
      </p:pic>
      <p:sp>
        <p:nvSpPr>
          <p:cNvPr id="50" name="Google Shape;50;p4"/>
          <p:cNvSpPr/>
          <p:nvPr/>
        </p:nvSpPr>
        <p:spPr>
          <a:xfrm>
            <a:off x="6583680" y="2816352"/>
            <a:ext cx="1874520" cy="310896"/>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450"/>
              <a:buFont typeface="Arial"/>
              <a:buNone/>
            </a:pPr>
            <a:r>
              <a:rPr b="1" i="0" lang="iw-IL" sz="1950" u="none" cap="none" strike="noStrike">
                <a:solidFill>
                  <a:srgbClr val="1E3A8A"/>
                </a:solidFill>
                <a:latin typeface="Noto Sans Hebrew"/>
                <a:ea typeface="Noto Sans Hebrew"/>
                <a:cs typeface="Noto Sans Hebrew"/>
                <a:sym typeface="Noto Sans Hebrew"/>
              </a:rPr>
              <a:t>טעות כמידע</a:t>
            </a:r>
            <a:endParaRPr b="0" i="0" sz="1950" u="none" cap="none" strike="noStrike">
              <a:solidFill>
                <a:schemeClr val="dk1"/>
              </a:solidFill>
              <a:latin typeface="Noto Sans Hebrew"/>
              <a:ea typeface="Noto Sans Hebrew"/>
              <a:cs typeface="Noto Sans Hebrew"/>
              <a:sym typeface="Noto Sans Hebrew"/>
            </a:endParaRPr>
          </a:p>
        </p:txBody>
      </p:sp>
      <p:sp>
        <p:nvSpPr>
          <p:cNvPr id="51" name="Google Shape;51;p4"/>
          <p:cNvSpPr/>
          <p:nvPr/>
        </p:nvSpPr>
        <p:spPr>
          <a:xfrm>
            <a:off x="6583680" y="3360858"/>
            <a:ext cx="1874400" cy="12801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180"/>
              <a:buFont typeface="Arial"/>
              <a:buNone/>
            </a:pPr>
            <a:r>
              <a:rPr b="0" i="0" lang="iw-IL" sz="1680" u="none" cap="none" strike="noStrike">
                <a:solidFill>
                  <a:srgbClr val="334155"/>
                </a:solidFill>
                <a:latin typeface="Noto Sans Hebrew"/>
                <a:ea typeface="Noto Sans Hebrew"/>
                <a:cs typeface="Noto Sans Hebrew"/>
                <a:sym typeface="Noto Sans Hebrew"/>
              </a:rPr>
              <a:t>נלמד לקרוא באגים, פלטים שגויים ומשוב כרמזים לפעולה.</a:t>
            </a:r>
            <a:endParaRPr b="0" i="0" sz="1680" u="none" cap="none" strike="noStrike">
              <a:solidFill>
                <a:schemeClr val="dk1"/>
              </a:solidFill>
              <a:latin typeface="Noto Sans Hebrew"/>
              <a:ea typeface="Noto Sans Hebrew"/>
              <a:cs typeface="Noto Sans Hebrew"/>
              <a:sym typeface="Noto Sans Hebrew"/>
            </a:endParaRPr>
          </a:p>
        </p:txBody>
      </p:sp>
      <p:sp>
        <p:nvSpPr>
          <p:cNvPr id="52" name="Google Shape;52;p4"/>
          <p:cNvSpPr/>
          <p:nvPr/>
        </p:nvSpPr>
        <p:spPr>
          <a:xfrm>
            <a:off x="9189720" y="2057400"/>
            <a:ext cx="2240280" cy="2514600"/>
          </a:xfrm>
          <a:prstGeom prst="roundRect">
            <a:avLst>
              <a:gd fmla="val 3265"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53" name="Google Shape;53;p4"/>
          <p:cNvPicPr preferRelativeResize="0"/>
          <p:nvPr/>
        </p:nvPicPr>
        <p:blipFill rotWithShape="1">
          <a:blip r:embed="rId6">
            <a:alphaModFix/>
          </a:blip>
          <a:srcRect b="0" l="0" r="0" t="0"/>
          <a:stretch/>
        </p:blipFill>
        <p:spPr>
          <a:xfrm>
            <a:off x="10771632" y="2313432"/>
            <a:ext cx="411480" cy="411480"/>
          </a:xfrm>
          <a:prstGeom prst="rect">
            <a:avLst/>
          </a:prstGeom>
          <a:noFill/>
          <a:ln>
            <a:noFill/>
          </a:ln>
        </p:spPr>
      </p:pic>
      <p:sp>
        <p:nvSpPr>
          <p:cNvPr id="54" name="Google Shape;54;p4"/>
          <p:cNvSpPr/>
          <p:nvPr/>
        </p:nvSpPr>
        <p:spPr>
          <a:xfrm>
            <a:off x="9372600" y="2816352"/>
            <a:ext cx="1874520" cy="310896"/>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450"/>
              <a:buFont typeface="Arial"/>
              <a:buNone/>
            </a:pPr>
            <a:r>
              <a:rPr b="1" i="0" lang="iw-IL" sz="1950" u="none" cap="none" strike="noStrike">
                <a:solidFill>
                  <a:srgbClr val="1E3A8A"/>
                </a:solidFill>
                <a:latin typeface="Noto Sans Hebrew"/>
                <a:ea typeface="Noto Sans Hebrew"/>
                <a:cs typeface="Noto Sans Hebrew"/>
                <a:sym typeface="Noto Sans Hebrew"/>
              </a:rPr>
              <a:t>פרוטוקול תקיעות</a:t>
            </a:r>
            <a:endParaRPr b="0" i="0" sz="1950" u="none" cap="none" strike="noStrike">
              <a:solidFill>
                <a:schemeClr val="dk1"/>
              </a:solidFill>
              <a:latin typeface="Noto Sans Hebrew"/>
              <a:ea typeface="Noto Sans Hebrew"/>
              <a:cs typeface="Noto Sans Hebrew"/>
              <a:sym typeface="Noto Sans Hebrew"/>
            </a:endParaRPr>
          </a:p>
        </p:txBody>
      </p:sp>
      <p:sp>
        <p:nvSpPr>
          <p:cNvPr id="55" name="Google Shape;55;p4"/>
          <p:cNvSpPr/>
          <p:nvPr/>
        </p:nvSpPr>
        <p:spPr>
          <a:xfrm>
            <a:off x="9372600" y="3360858"/>
            <a:ext cx="1874400" cy="12801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180"/>
              <a:buFont typeface="Arial"/>
              <a:buNone/>
            </a:pPr>
            <a:r>
              <a:rPr b="0" i="0" lang="iw-IL" sz="1680" u="none" cap="none" strike="noStrike">
                <a:solidFill>
                  <a:srgbClr val="334155"/>
                </a:solidFill>
                <a:latin typeface="Noto Sans Hebrew"/>
                <a:ea typeface="Noto Sans Hebrew"/>
                <a:cs typeface="Noto Sans Hebrew"/>
                <a:sym typeface="Noto Sans Hebrew"/>
              </a:rPr>
              <a:t>נבנה דרך פעולה קצרה למצבים שבהם משהו לא עובד.</a:t>
            </a:r>
            <a:endParaRPr b="0" i="0" sz="1680" u="none" cap="none" strike="noStrike">
              <a:solidFill>
                <a:schemeClr val="dk1"/>
              </a:solidFill>
              <a:latin typeface="Noto Sans Hebrew"/>
              <a:ea typeface="Noto Sans Hebrew"/>
              <a:cs typeface="Noto Sans Hebrew"/>
              <a:sym typeface="Noto Sans Hebrew"/>
            </a:endParaRPr>
          </a:p>
        </p:txBody>
      </p:sp>
      <p:sp>
        <p:nvSpPr>
          <p:cNvPr id="56" name="Google Shape;56;p4"/>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מה נלמד היום?</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61" name="Shape 61"/>
        <p:cNvGrpSpPr/>
        <p:nvPr/>
      </p:nvGrpSpPr>
      <p:grpSpPr>
        <a:xfrm>
          <a:off x="0" y="0"/>
          <a:ext cx="0" cy="0"/>
          <a:chOff x="0" y="0"/>
          <a:chExt cx="0" cy="0"/>
        </a:xfrm>
      </p:grpSpPr>
      <p:sp>
        <p:nvSpPr>
          <p:cNvPr id="62" name="Google Shape;62;p5"/>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5"/>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5"/>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3</a:t>
            </a:r>
            <a:endParaRPr b="0" i="0" sz="1100" u="none" cap="none" strike="noStrike">
              <a:solidFill>
                <a:schemeClr val="dk1"/>
              </a:solidFill>
              <a:latin typeface="Arial"/>
              <a:ea typeface="Arial"/>
              <a:cs typeface="Arial"/>
              <a:sym typeface="Arial"/>
            </a:endParaRPr>
          </a:p>
        </p:txBody>
      </p:sp>
      <p:sp>
        <p:nvSpPr>
          <p:cNvPr id="65" name="Google Shape;65;p5"/>
          <p:cNvSpPr/>
          <p:nvPr/>
        </p:nvSpPr>
        <p:spPr>
          <a:xfrm>
            <a:off x="5486400" y="658368"/>
            <a:ext cx="5852100" cy="5943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2700"/>
              <a:buFont typeface="Arial"/>
              <a:buNone/>
            </a:pPr>
            <a:r>
              <a:rPr b="1" i="0" lang="iw-IL" sz="3200" u="none" cap="none" strike="noStrike">
                <a:solidFill>
                  <a:srgbClr val="1E3A8A"/>
                </a:solidFill>
                <a:latin typeface="Noto Sans Hebrew"/>
                <a:ea typeface="Noto Sans Hebrew"/>
                <a:cs typeface="Noto Sans Hebrew"/>
                <a:sym typeface="Noto Sans Hebrew"/>
              </a:rPr>
              <a:t>סקר פתיחה</a:t>
            </a:r>
            <a:endParaRPr b="0" i="0" sz="3200" u="none" cap="none" strike="noStrike">
              <a:solidFill>
                <a:schemeClr val="dk1"/>
              </a:solidFill>
              <a:latin typeface="Noto Sans Hebrew"/>
              <a:ea typeface="Noto Sans Hebrew"/>
              <a:cs typeface="Noto Sans Hebrew"/>
              <a:sym typeface="Noto Sans Hebrew"/>
            </a:endParaRPr>
          </a:p>
        </p:txBody>
      </p:sp>
      <p:sp>
        <p:nvSpPr>
          <p:cNvPr id="66" name="Google Shape;66;p5"/>
          <p:cNvSpPr/>
          <p:nvPr/>
        </p:nvSpPr>
        <p:spPr>
          <a:xfrm>
            <a:off x="10795229" y="1298448"/>
            <a:ext cx="411600" cy="321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5"/>
          <p:cNvSpPr/>
          <p:nvPr/>
        </p:nvSpPr>
        <p:spPr>
          <a:xfrm>
            <a:off x="5486400" y="1427054"/>
            <a:ext cx="5852100" cy="347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250"/>
              <a:buFont typeface="Arial"/>
              <a:buNone/>
            </a:pPr>
            <a:r>
              <a:rPr b="0" i="0" lang="iw-IL" sz="1750" u="none" cap="none" strike="noStrike">
                <a:solidFill>
                  <a:srgbClr val="334155"/>
                </a:solidFill>
                <a:latin typeface="Noto Sans Hebrew"/>
                <a:ea typeface="Noto Sans Hebrew"/>
                <a:cs typeface="Noto Sans Hebrew"/>
                <a:sym typeface="Noto Sans Hebrew"/>
              </a:rPr>
              <a:t>מה אני חושב וחושבת על יכולת?</a:t>
            </a:r>
            <a:endParaRPr b="0" i="0" sz="1750" u="none" cap="none" strike="noStrike">
              <a:solidFill>
                <a:schemeClr val="dk1"/>
              </a:solidFill>
              <a:latin typeface="Noto Sans Hebrew"/>
              <a:ea typeface="Noto Sans Hebrew"/>
              <a:cs typeface="Noto Sans Hebrew"/>
              <a:sym typeface="Noto Sans Hebrew"/>
            </a:endParaRPr>
          </a:p>
        </p:txBody>
      </p:sp>
      <p:sp>
        <p:nvSpPr>
          <p:cNvPr id="68" name="Google Shape;68;p5"/>
          <p:cNvSpPr/>
          <p:nvPr/>
        </p:nvSpPr>
        <p:spPr>
          <a:xfrm>
            <a:off x="1412909" y="1828800"/>
            <a:ext cx="9879900" cy="3749100"/>
          </a:xfrm>
          <a:prstGeom prst="roundRect">
            <a:avLst>
              <a:gd fmla="val 1951" name="adj"/>
            </a:avLst>
          </a:prstGeom>
          <a:solidFill>
            <a:srgbClr val="FFFFFF"/>
          </a:solidFill>
          <a:ln cap="flat" cmpd="sng" w="12700">
            <a:solidFill>
              <a:srgbClr val="E2E8F0"/>
            </a:solidFill>
            <a:prstDash val="solid"/>
            <a:round/>
            <a:headEnd len="sm" w="sm" type="none"/>
            <a:tailEnd len="sm" w="sm" type="none"/>
          </a:ln>
          <a:effectLst>
            <a:outerShdw blurRad="12700" rotWithShape="0" algn="bl" dir="2700000" dist="50800">
              <a:srgbClr val="94A3B8">
                <a:alpha val="1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5"/>
          <p:cNvSpPr/>
          <p:nvPr/>
        </p:nvSpPr>
        <p:spPr>
          <a:xfrm>
            <a:off x="6446395" y="2204900"/>
            <a:ext cx="4572000" cy="3201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1700"/>
              <a:buFont typeface="Arial"/>
              <a:buNone/>
            </a:pPr>
            <a:r>
              <a:rPr b="1" i="0" lang="iw-IL" sz="2200" u="none" cap="none" strike="noStrike">
                <a:solidFill>
                  <a:srgbClr val="1E3A8A"/>
                </a:solidFill>
                <a:latin typeface="Noto Sans Hebrew"/>
                <a:ea typeface="Noto Sans Hebrew"/>
                <a:cs typeface="Noto Sans Hebrew"/>
                <a:sym typeface="Noto Sans Hebrew"/>
              </a:rPr>
              <a:t>עם אילו מההיגדים אתם מסכימים? </a:t>
            </a:r>
            <a:endParaRPr b="0" i="0" sz="2200" u="none" cap="none" strike="noStrike">
              <a:solidFill>
                <a:schemeClr val="dk1"/>
              </a:solidFill>
              <a:latin typeface="Noto Sans Hebrew"/>
              <a:ea typeface="Noto Sans Hebrew"/>
              <a:cs typeface="Noto Sans Hebrew"/>
              <a:sym typeface="Noto Sans Hebrew"/>
            </a:endParaRPr>
          </a:p>
        </p:txBody>
      </p:sp>
      <p:sp>
        <p:nvSpPr>
          <p:cNvPr id="70" name="Google Shape;70;p5"/>
          <p:cNvSpPr/>
          <p:nvPr/>
        </p:nvSpPr>
        <p:spPr>
          <a:xfrm>
            <a:off x="2268305" y="2606050"/>
            <a:ext cx="8750100" cy="2514600"/>
          </a:xfrm>
          <a:prstGeom prst="rect">
            <a:avLst/>
          </a:prstGeom>
          <a:noFill/>
          <a:ln>
            <a:noFill/>
          </a:ln>
        </p:spPr>
        <p:txBody>
          <a:bodyPr anchorCtr="0" anchor="ctr" bIns="45700" lIns="91425" spcFirstLastPara="1" rIns="91425" wrap="square" tIns="45700">
            <a:noAutofit/>
          </a:bodyPr>
          <a:lstStyle/>
          <a:p>
            <a:pPr indent="0" lvl="0" marL="0" marR="0" rtl="1" algn="r">
              <a:lnSpc>
                <a:spcPct val="15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יש דברים שאני לעולם לא אהיה בהם טוב/ה.</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5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כשאני טועה, אני מנסה להבין מה אפשר ללמוד מזה.</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5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ביקורת יכולה לעזור לי להשתפר.</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5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אינטליגנציה היא בעיקר יכולת מולדת.</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5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כשמשהו קשה לי, זה לא בהכרח אומר שאני לא מתאים/ה.</a:t>
            </a:r>
            <a:endParaRPr b="0" i="0" sz="2000" u="none" cap="none" strike="noStrike">
              <a:solidFill>
                <a:schemeClr val="dk1"/>
              </a:solidFill>
              <a:latin typeface="Noto Sans Hebrew"/>
              <a:ea typeface="Noto Sans Hebrew"/>
              <a:cs typeface="Noto Sans Hebrew"/>
              <a:sym typeface="Noto Sans Hebrew"/>
            </a:endParaRPr>
          </a:p>
        </p:txBody>
      </p:sp>
      <p:sp>
        <p:nvSpPr>
          <p:cNvPr id="71" name="Google Shape;71;p5"/>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סקר פתיחה</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76" name="Shape 76"/>
        <p:cNvGrpSpPr/>
        <p:nvPr/>
      </p:nvGrpSpPr>
      <p:grpSpPr>
        <a:xfrm>
          <a:off x="0" y="0"/>
          <a:ext cx="0" cy="0"/>
          <a:chOff x="0" y="0"/>
          <a:chExt cx="0" cy="0"/>
        </a:xfrm>
      </p:grpSpPr>
      <p:sp>
        <p:nvSpPr>
          <p:cNvPr id="77" name="Google Shape;77;p6"/>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6"/>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6"/>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4</a:t>
            </a:r>
            <a:endParaRPr b="0" i="0" sz="1100" u="none" cap="none" strike="noStrike">
              <a:solidFill>
                <a:schemeClr val="dk1"/>
              </a:solidFill>
              <a:latin typeface="Arial"/>
              <a:ea typeface="Arial"/>
              <a:cs typeface="Arial"/>
              <a:sym typeface="Arial"/>
            </a:endParaRPr>
          </a:p>
        </p:txBody>
      </p:sp>
      <p:sp>
        <p:nvSpPr>
          <p:cNvPr id="80" name="Google Shape;80;p6"/>
          <p:cNvSpPr/>
          <p:nvPr/>
        </p:nvSpPr>
        <p:spPr>
          <a:xfrm>
            <a:off x="5486400" y="658368"/>
            <a:ext cx="5852160" cy="59436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2700"/>
              <a:buFont typeface="Arial"/>
              <a:buNone/>
            </a:pPr>
            <a:r>
              <a:rPr b="1" i="0" lang="iw-IL" sz="3200" u="none" cap="none" strike="noStrike">
                <a:solidFill>
                  <a:srgbClr val="1E3A8A"/>
                </a:solidFill>
                <a:latin typeface="Noto Sans Hebrew"/>
                <a:ea typeface="Noto Sans Hebrew"/>
                <a:cs typeface="Noto Sans Hebrew"/>
                <a:sym typeface="Noto Sans Hebrew"/>
              </a:rPr>
              <a:t>קרול דווק ודפוסי חשיבה</a:t>
            </a:r>
            <a:endParaRPr b="0" i="0" sz="3200" u="none" cap="none" strike="noStrike">
              <a:solidFill>
                <a:schemeClr val="dk1"/>
              </a:solidFill>
              <a:latin typeface="Noto Sans Hebrew"/>
              <a:ea typeface="Noto Sans Hebrew"/>
              <a:cs typeface="Noto Sans Hebrew"/>
              <a:sym typeface="Noto Sans Hebrew"/>
            </a:endParaRPr>
          </a:p>
        </p:txBody>
      </p:sp>
      <p:sp>
        <p:nvSpPr>
          <p:cNvPr id="81" name="Google Shape;81;p6"/>
          <p:cNvSpPr/>
          <p:nvPr/>
        </p:nvSpPr>
        <p:spPr>
          <a:xfrm>
            <a:off x="10765733" y="1298448"/>
            <a:ext cx="411600" cy="321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6"/>
          <p:cNvSpPr/>
          <p:nvPr/>
        </p:nvSpPr>
        <p:spPr>
          <a:xfrm>
            <a:off x="5486425" y="1533950"/>
            <a:ext cx="5852100" cy="347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250"/>
              <a:buFont typeface="Arial"/>
              <a:buNone/>
            </a:pPr>
            <a:r>
              <a:rPr b="0" i="0" lang="iw-IL" sz="1750" u="none" cap="none" strike="noStrike">
                <a:solidFill>
                  <a:srgbClr val="334155"/>
                </a:solidFill>
                <a:latin typeface="Noto Sans Hebrew"/>
                <a:ea typeface="Noto Sans Hebrew"/>
                <a:cs typeface="Noto Sans Hebrew"/>
                <a:sym typeface="Noto Sans Hebrew"/>
              </a:rPr>
              <a:t>איך אמונות על יכולת משפיעות על למידה</a:t>
            </a:r>
            <a:endParaRPr b="0" i="0" sz="1750" u="none" cap="none" strike="noStrike">
              <a:solidFill>
                <a:schemeClr val="dk1"/>
              </a:solidFill>
              <a:latin typeface="Noto Sans Hebrew"/>
              <a:ea typeface="Noto Sans Hebrew"/>
              <a:cs typeface="Noto Sans Hebrew"/>
              <a:sym typeface="Noto Sans Hebrew"/>
            </a:endParaRPr>
          </a:p>
        </p:txBody>
      </p:sp>
      <p:sp>
        <p:nvSpPr>
          <p:cNvPr id="83" name="Google Shape;83;p6"/>
          <p:cNvSpPr/>
          <p:nvPr/>
        </p:nvSpPr>
        <p:spPr>
          <a:xfrm>
            <a:off x="6355080" y="2271252"/>
            <a:ext cx="4663500" cy="2880300"/>
          </a:xfrm>
          <a:prstGeom prst="roundRect">
            <a:avLst>
              <a:gd fmla="val 2540"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84" name="Google Shape;84;p6"/>
          <p:cNvPicPr preferRelativeResize="0"/>
          <p:nvPr/>
        </p:nvPicPr>
        <p:blipFill rotWithShape="1">
          <a:blip r:embed="rId3">
            <a:alphaModFix/>
          </a:blip>
          <a:srcRect b="0" l="0" r="0" t="0"/>
          <a:stretch/>
        </p:blipFill>
        <p:spPr>
          <a:xfrm>
            <a:off x="10360152" y="2527284"/>
            <a:ext cx="411480" cy="411480"/>
          </a:xfrm>
          <a:prstGeom prst="rect">
            <a:avLst/>
          </a:prstGeom>
          <a:noFill/>
          <a:ln>
            <a:noFill/>
          </a:ln>
        </p:spPr>
      </p:pic>
      <p:sp>
        <p:nvSpPr>
          <p:cNvPr id="85" name="Google Shape;85;p6"/>
          <p:cNvSpPr/>
          <p:nvPr/>
        </p:nvSpPr>
        <p:spPr>
          <a:xfrm>
            <a:off x="6537960" y="3030204"/>
            <a:ext cx="4297800" cy="310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800"/>
              <a:buFont typeface="Arial"/>
              <a:buNone/>
            </a:pPr>
            <a:r>
              <a:rPr b="1" i="0" lang="iw-IL" sz="2300" u="none" cap="none" strike="noStrike">
                <a:solidFill>
                  <a:srgbClr val="1E3A8A"/>
                </a:solidFill>
                <a:latin typeface="Noto Sans Hebrew"/>
                <a:ea typeface="Noto Sans Hebrew"/>
                <a:cs typeface="Noto Sans Hebrew"/>
                <a:sym typeface="Noto Sans Hebrew"/>
              </a:rPr>
              <a:t>מהם דפוסי חשיבה?</a:t>
            </a:r>
            <a:endParaRPr b="0" i="0" sz="2300" u="none" cap="none" strike="noStrike">
              <a:solidFill>
                <a:schemeClr val="dk1"/>
              </a:solidFill>
              <a:latin typeface="Noto Sans Hebrew"/>
              <a:ea typeface="Noto Sans Hebrew"/>
              <a:cs typeface="Noto Sans Hebrew"/>
              <a:sym typeface="Noto Sans Hebrew"/>
            </a:endParaRPr>
          </a:p>
        </p:txBody>
      </p:sp>
      <p:sp>
        <p:nvSpPr>
          <p:cNvPr id="86" name="Google Shape;86;p6"/>
          <p:cNvSpPr/>
          <p:nvPr/>
        </p:nvSpPr>
        <p:spPr>
          <a:xfrm>
            <a:off x="6537960" y="3386820"/>
            <a:ext cx="4297800" cy="16458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דפוס חשיבה הוא האופן שבו אנחנו מפרשים יכולת, כישרון, מאמץ וכישלון.</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chemeClr val="dk1"/>
              </a:buClr>
              <a:buSzPts val="1400"/>
              <a:buFont typeface="Arial"/>
              <a:buNone/>
            </a:pPr>
            <a:r>
              <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לפי פרופ׳ קרול דווק, קיימים שני דפוסים מרכזיים: מקובע ומתפתח.</a:t>
            </a:r>
            <a:endParaRPr b="0" i="0" sz="1900" u="none" cap="none" strike="noStrike">
              <a:solidFill>
                <a:schemeClr val="dk1"/>
              </a:solidFill>
              <a:latin typeface="Noto Sans Hebrew"/>
              <a:ea typeface="Noto Sans Hebrew"/>
              <a:cs typeface="Noto Sans Hebrew"/>
              <a:sym typeface="Noto Sans Hebrew"/>
            </a:endParaRPr>
          </a:p>
        </p:txBody>
      </p:sp>
      <p:sp>
        <p:nvSpPr>
          <p:cNvPr id="87" name="Google Shape;87;p6"/>
          <p:cNvSpPr/>
          <p:nvPr/>
        </p:nvSpPr>
        <p:spPr>
          <a:xfrm>
            <a:off x="1143000" y="2271252"/>
            <a:ext cx="4663500" cy="2880300"/>
          </a:xfrm>
          <a:prstGeom prst="roundRect">
            <a:avLst>
              <a:gd fmla="val 2540"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88" name="Google Shape;88;p6"/>
          <p:cNvPicPr preferRelativeResize="0"/>
          <p:nvPr/>
        </p:nvPicPr>
        <p:blipFill rotWithShape="1">
          <a:blip r:embed="rId4">
            <a:alphaModFix/>
          </a:blip>
          <a:srcRect b="0" l="0" r="0" t="0"/>
          <a:stretch/>
        </p:blipFill>
        <p:spPr>
          <a:xfrm>
            <a:off x="5148072" y="2527284"/>
            <a:ext cx="411480" cy="411480"/>
          </a:xfrm>
          <a:prstGeom prst="rect">
            <a:avLst/>
          </a:prstGeom>
          <a:noFill/>
          <a:ln>
            <a:noFill/>
          </a:ln>
        </p:spPr>
      </p:pic>
      <p:sp>
        <p:nvSpPr>
          <p:cNvPr id="89" name="Google Shape;89;p6"/>
          <p:cNvSpPr/>
          <p:nvPr/>
        </p:nvSpPr>
        <p:spPr>
          <a:xfrm>
            <a:off x="1325880" y="3030204"/>
            <a:ext cx="4297800" cy="310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800"/>
              <a:buFont typeface="Arial"/>
              <a:buNone/>
            </a:pPr>
            <a:r>
              <a:rPr b="1" i="0" lang="iw-IL" sz="2300" u="none" cap="none" strike="noStrike">
                <a:solidFill>
                  <a:srgbClr val="1E3A8A"/>
                </a:solidFill>
                <a:latin typeface="Noto Sans Hebrew"/>
                <a:ea typeface="Noto Sans Hebrew"/>
                <a:cs typeface="Noto Sans Hebrew"/>
                <a:sym typeface="Noto Sans Hebrew"/>
              </a:rPr>
              <a:t>השאלה החשובה</a:t>
            </a:r>
            <a:endParaRPr b="0" i="0" sz="2300" u="none" cap="none" strike="noStrike">
              <a:solidFill>
                <a:schemeClr val="dk1"/>
              </a:solidFill>
              <a:latin typeface="Noto Sans Hebrew"/>
              <a:ea typeface="Noto Sans Hebrew"/>
              <a:cs typeface="Noto Sans Hebrew"/>
              <a:sym typeface="Noto Sans Hebrew"/>
            </a:endParaRPr>
          </a:p>
        </p:txBody>
      </p:sp>
      <p:sp>
        <p:nvSpPr>
          <p:cNvPr id="90" name="Google Shape;90;p6"/>
          <p:cNvSpPr/>
          <p:nvPr/>
        </p:nvSpPr>
        <p:spPr>
          <a:xfrm>
            <a:off x="1325880" y="3386820"/>
            <a:ext cx="4297800" cy="16458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לא רק “מה אני יודע ויודעת עכשיו?”, אלא גם:</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chemeClr val="dk1"/>
              </a:buClr>
              <a:buSzPts val="1400"/>
              <a:buFont typeface="Arial"/>
              <a:buNone/>
            </a:pPr>
            <a:r>
              <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מה אני מאמין ומאמיןה לגבי היכולת שלי ללמוד, להשתפר ולהתמודד עם קושי?</a:t>
            </a:r>
            <a:endParaRPr b="0" i="0" sz="1900" u="none" cap="none" strike="noStrike">
              <a:solidFill>
                <a:schemeClr val="dk1"/>
              </a:solidFill>
              <a:latin typeface="Noto Sans Hebrew"/>
              <a:ea typeface="Noto Sans Hebrew"/>
              <a:cs typeface="Noto Sans Hebrew"/>
              <a:sym typeface="Noto Sans Hebrew"/>
            </a:endParaRPr>
          </a:p>
        </p:txBody>
      </p:sp>
      <p:sp>
        <p:nvSpPr>
          <p:cNvPr id="91" name="Google Shape;91;p6"/>
          <p:cNvSpPr txBox="1"/>
          <p:nvPr/>
        </p:nvSpPr>
        <p:spPr>
          <a:xfrm>
            <a:off x="3934875" y="5625025"/>
            <a:ext cx="7020300" cy="461700"/>
          </a:xfrm>
          <a:prstGeom prst="rect">
            <a:avLst/>
          </a:prstGeom>
          <a:noFill/>
          <a:ln>
            <a:noFill/>
          </a:ln>
        </p:spPr>
        <p:txBody>
          <a:bodyPr anchorCtr="0" anchor="t" bIns="91425" lIns="91425" spcFirstLastPara="1" rIns="91425" wrap="square" tIns="91425">
            <a:spAutoFit/>
          </a:bodyPr>
          <a:lstStyle/>
          <a:p>
            <a:pPr indent="0" lvl="0" marL="0" marR="0" rtl="1" algn="r">
              <a:lnSpc>
                <a:spcPct val="100000"/>
              </a:lnSpc>
              <a:spcBef>
                <a:spcPts val="0"/>
              </a:spcBef>
              <a:spcAft>
                <a:spcPts val="0"/>
              </a:spcAft>
              <a:buClr>
                <a:srgbClr val="000000"/>
              </a:buClr>
              <a:buSzPts val="1800"/>
              <a:buFont typeface="Arial"/>
              <a:buNone/>
            </a:pPr>
            <a:r>
              <a:rPr b="0" i="0" lang="iw-IL" sz="1800" u="sng" cap="none" strike="noStrike">
                <a:solidFill>
                  <a:schemeClr val="hlink"/>
                </a:solidFill>
                <a:latin typeface="Noto Sans Hebrew"/>
                <a:ea typeface="Noto Sans Hebrew"/>
                <a:cs typeface="Noto Sans Hebrew"/>
                <a:sym typeface="Noto Sans Hebrew"/>
                <a:hlinkClick r:id="rId5"/>
              </a:rPr>
              <a:t>צפייה בסרטון קצר (2:20 דק') שמסביר על דפוסי החשיבה</a:t>
            </a:r>
            <a:endParaRPr b="0" i="0" sz="1800" u="none" cap="none" strike="noStrike">
              <a:solidFill>
                <a:srgbClr val="000000"/>
              </a:solidFill>
              <a:latin typeface="Noto Sans Hebrew"/>
              <a:ea typeface="Noto Sans Hebrew"/>
              <a:cs typeface="Noto Sans Hebrew"/>
              <a:sym typeface="Noto Sans Hebrew"/>
            </a:endParaRPr>
          </a:p>
        </p:txBody>
      </p:sp>
      <p:sp>
        <p:nvSpPr>
          <p:cNvPr id="92" name="Google Shape;92;p6"/>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קרול דווק ודפוסי חשיבה</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97" name="Shape 97"/>
        <p:cNvGrpSpPr/>
        <p:nvPr/>
      </p:nvGrpSpPr>
      <p:grpSpPr>
        <a:xfrm>
          <a:off x="0" y="0"/>
          <a:ext cx="0" cy="0"/>
          <a:chOff x="0" y="0"/>
          <a:chExt cx="0" cy="0"/>
        </a:xfrm>
      </p:grpSpPr>
      <p:sp>
        <p:nvSpPr>
          <p:cNvPr id="98" name="Google Shape;98;p7"/>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7"/>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7"/>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5</a:t>
            </a:r>
            <a:endParaRPr b="0" i="0" sz="1100" u="none" cap="none" strike="noStrike">
              <a:solidFill>
                <a:schemeClr val="dk1"/>
              </a:solidFill>
              <a:latin typeface="Arial"/>
              <a:ea typeface="Arial"/>
              <a:cs typeface="Arial"/>
              <a:sym typeface="Arial"/>
            </a:endParaRPr>
          </a:p>
        </p:txBody>
      </p:sp>
      <p:sp>
        <p:nvSpPr>
          <p:cNvPr id="101" name="Google Shape;101;p7"/>
          <p:cNvSpPr/>
          <p:nvPr/>
        </p:nvSpPr>
        <p:spPr>
          <a:xfrm>
            <a:off x="5486400" y="658368"/>
            <a:ext cx="5852160" cy="59436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2700"/>
              <a:buFont typeface="Arial"/>
              <a:buNone/>
            </a:pPr>
            <a:r>
              <a:rPr b="1" i="0" lang="iw-IL" sz="3200" u="none" cap="none" strike="noStrike">
                <a:solidFill>
                  <a:srgbClr val="1E3A8A"/>
                </a:solidFill>
                <a:latin typeface="Noto Sans Hebrew"/>
                <a:ea typeface="Noto Sans Hebrew"/>
                <a:cs typeface="Noto Sans Hebrew"/>
                <a:sym typeface="Noto Sans Hebrew"/>
              </a:rPr>
              <a:t>מקובע או מתפתח?</a:t>
            </a:r>
            <a:endParaRPr b="0" i="0" sz="3200" u="none" cap="none" strike="noStrike">
              <a:solidFill>
                <a:schemeClr val="dk1"/>
              </a:solidFill>
              <a:latin typeface="Noto Sans Hebrew"/>
              <a:ea typeface="Noto Sans Hebrew"/>
              <a:cs typeface="Noto Sans Hebrew"/>
              <a:sym typeface="Noto Sans Hebrew"/>
            </a:endParaRPr>
          </a:p>
        </p:txBody>
      </p:sp>
      <p:sp>
        <p:nvSpPr>
          <p:cNvPr id="102" name="Google Shape;102;p7"/>
          <p:cNvSpPr/>
          <p:nvPr/>
        </p:nvSpPr>
        <p:spPr>
          <a:xfrm>
            <a:off x="10765733" y="1298448"/>
            <a:ext cx="411600" cy="321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7"/>
          <p:cNvSpPr/>
          <p:nvPr/>
        </p:nvSpPr>
        <p:spPr>
          <a:xfrm>
            <a:off x="5486425" y="1453287"/>
            <a:ext cx="5852100" cy="347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250"/>
              <a:buFont typeface="Arial"/>
              <a:buNone/>
            </a:pPr>
            <a:r>
              <a:rPr b="0" i="0" lang="iw-IL" sz="1750" u="none" cap="none" strike="noStrike">
                <a:solidFill>
                  <a:srgbClr val="334155"/>
                </a:solidFill>
                <a:latin typeface="Noto Sans Hebrew"/>
                <a:ea typeface="Noto Sans Hebrew"/>
                <a:cs typeface="Noto Sans Hebrew"/>
                <a:sym typeface="Noto Sans Hebrew"/>
              </a:rPr>
              <a:t>שתי דרכים לפרש קושי</a:t>
            </a:r>
            <a:endParaRPr b="0" i="0" sz="1750" u="none" cap="none" strike="noStrike">
              <a:solidFill>
                <a:schemeClr val="dk1"/>
              </a:solidFill>
              <a:latin typeface="Noto Sans Hebrew"/>
              <a:ea typeface="Noto Sans Hebrew"/>
              <a:cs typeface="Noto Sans Hebrew"/>
              <a:sym typeface="Noto Sans Hebrew"/>
            </a:endParaRPr>
          </a:p>
        </p:txBody>
      </p:sp>
      <p:sp>
        <p:nvSpPr>
          <p:cNvPr id="104" name="Google Shape;104;p7"/>
          <p:cNvSpPr/>
          <p:nvPr/>
        </p:nvSpPr>
        <p:spPr>
          <a:xfrm>
            <a:off x="6301520" y="2178300"/>
            <a:ext cx="4755000" cy="3043940"/>
          </a:xfrm>
          <a:prstGeom prst="roundRect">
            <a:avLst>
              <a:gd fmla="val 1758" name="adj"/>
            </a:avLst>
          </a:prstGeom>
          <a:solidFill>
            <a:srgbClr val="FFFFFF"/>
          </a:solidFill>
          <a:ln cap="flat" cmpd="sng" w="12700">
            <a:solidFill>
              <a:srgbClr val="E2E8F0"/>
            </a:solidFill>
            <a:prstDash val="solid"/>
            <a:round/>
            <a:headEnd len="sm" w="sm" type="none"/>
            <a:tailEnd len="sm" w="sm" type="none"/>
          </a:ln>
          <a:effectLst>
            <a:outerShdw blurRad="12700" rotWithShape="0" algn="bl" dir="2700000" dist="50800">
              <a:srgbClr val="94A3B8">
                <a:alpha val="1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7"/>
          <p:cNvSpPr/>
          <p:nvPr/>
        </p:nvSpPr>
        <p:spPr>
          <a:xfrm>
            <a:off x="6758736" y="2869957"/>
            <a:ext cx="3840600" cy="5943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E11D48"/>
              </a:buClr>
              <a:buSzPts val="1550"/>
              <a:buFont typeface="Arial"/>
              <a:buNone/>
            </a:pPr>
            <a:r>
              <a:rPr b="1" i="0" lang="iw-IL" sz="2350" u="none" cap="none" strike="noStrike">
                <a:solidFill>
                  <a:srgbClr val="CC0000"/>
                </a:solidFill>
                <a:latin typeface="Noto Sans Hebrew"/>
                <a:ea typeface="Noto Sans Hebrew"/>
                <a:cs typeface="Noto Sans Hebrew"/>
                <a:sym typeface="Noto Sans Hebrew"/>
              </a:rPr>
              <a:t>דפוס חשיבה מקובע</a:t>
            </a:r>
            <a:endParaRPr b="0" i="0" sz="2350" u="none" cap="none" strike="noStrike">
              <a:solidFill>
                <a:srgbClr val="CC0000"/>
              </a:solidFill>
              <a:latin typeface="Noto Sans Hebrew"/>
              <a:ea typeface="Noto Sans Hebrew"/>
              <a:cs typeface="Noto Sans Hebrew"/>
              <a:sym typeface="Noto Sans Hebrew"/>
            </a:endParaRPr>
          </a:p>
        </p:txBody>
      </p:sp>
      <p:sp>
        <p:nvSpPr>
          <p:cNvPr id="106" name="Google Shape;106;p7"/>
          <p:cNvSpPr/>
          <p:nvPr/>
        </p:nvSpPr>
        <p:spPr>
          <a:xfrm>
            <a:off x="6594175" y="3464262"/>
            <a:ext cx="4169700" cy="1576418"/>
          </a:xfrm>
          <a:prstGeom prst="rect">
            <a:avLst/>
          </a:prstGeom>
          <a:noFill/>
          <a:ln>
            <a:noFill/>
          </a:ln>
        </p:spPr>
        <p:txBody>
          <a:bodyPr anchorCtr="0" anchor="t" bIns="45700" lIns="91425" spcFirstLastPara="1" rIns="91425" wrap="square" tIns="45700">
            <a:noAutofit/>
          </a:bodyPr>
          <a:lstStyle/>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 אם קשה לי, כנראה אני לא טוב או טובה בזה</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 כישלון מראה מי אני</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 מאמץ מוכיח שאני לא מספיק חכם או חכמה</a:t>
            </a:r>
            <a:endParaRPr b="0" i="0" sz="1900" u="none" cap="none" strike="noStrike">
              <a:solidFill>
                <a:schemeClr val="dk1"/>
              </a:solidFill>
              <a:latin typeface="Noto Sans Hebrew"/>
              <a:ea typeface="Noto Sans Hebrew"/>
              <a:cs typeface="Noto Sans Hebrew"/>
              <a:sym typeface="Noto Sans Hebrew"/>
            </a:endParaRPr>
          </a:p>
        </p:txBody>
      </p:sp>
      <p:sp>
        <p:nvSpPr>
          <p:cNvPr id="107" name="Google Shape;107;p7"/>
          <p:cNvSpPr/>
          <p:nvPr/>
        </p:nvSpPr>
        <p:spPr>
          <a:xfrm>
            <a:off x="1135150" y="2178300"/>
            <a:ext cx="4755000" cy="3043940"/>
          </a:xfrm>
          <a:prstGeom prst="roundRect">
            <a:avLst>
              <a:gd fmla="val 1758" name="adj"/>
            </a:avLst>
          </a:prstGeom>
          <a:solidFill>
            <a:srgbClr val="FFFFFF"/>
          </a:solidFill>
          <a:ln cap="flat" cmpd="sng" w="12700">
            <a:solidFill>
              <a:srgbClr val="E2E8F0"/>
            </a:solidFill>
            <a:prstDash val="solid"/>
            <a:round/>
            <a:headEnd len="sm" w="sm" type="none"/>
            <a:tailEnd len="sm" w="sm" type="none"/>
          </a:ln>
          <a:effectLst>
            <a:outerShdw blurRad="12700" rotWithShape="0" algn="bl" dir="2700000" dist="50800">
              <a:srgbClr val="94A3B8">
                <a:alpha val="1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7"/>
          <p:cNvSpPr/>
          <p:nvPr/>
        </p:nvSpPr>
        <p:spPr>
          <a:xfrm>
            <a:off x="1592363" y="2869957"/>
            <a:ext cx="3840600" cy="5943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84CC16"/>
              </a:buClr>
              <a:buSzPts val="1550"/>
              <a:buFont typeface="Arial"/>
              <a:buNone/>
            </a:pPr>
            <a:r>
              <a:rPr b="1" i="0" lang="iw-IL" sz="2350" u="none" cap="none" strike="noStrike">
                <a:solidFill>
                  <a:srgbClr val="84CC16"/>
                </a:solidFill>
                <a:latin typeface="Noto Sans Hebrew"/>
                <a:ea typeface="Noto Sans Hebrew"/>
                <a:cs typeface="Noto Sans Hebrew"/>
                <a:sym typeface="Noto Sans Hebrew"/>
              </a:rPr>
              <a:t>דפוס חשיבה מתפתח</a:t>
            </a:r>
            <a:endParaRPr b="0" i="0" sz="2350" u="none" cap="none" strike="noStrike">
              <a:solidFill>
                <a:schemeClr val="dk1"/>
              </a:solidFill>
              <a:latin typeface="Noto Sans Hebrew"/>
              <a:ea typeface="Noto Sans Hebrew"/>
              <a:cs typeface="Noto Sans Hebrew"/>
              <a:sym typeface="Noto Sans Hebrew"/>
            </a:endParaRPr>
          </a:p>
        </p:txBody>
      </p:sp>
      <p:sp>
        <p:nvSpPr>
          <p:cNvPr id="109" name="Google Shape;109;p7"/>
          <p:cNvSpPr/>
          <p:nvPr/>
        </p:nvSpPr>
        <p:spPr>
          <a:xfrm>
            <a:off x="1427825" y="3464262"/>
            <a:ext cx="4169700" cy="1017600"/>
          </a:xfrm>
          <a:prstGeom prst="rect">
            <a:avLst/>
          </a:prstGeom>
          <a:noFill/>
          <a:ln>
            <a:noFill/>
          </a:ln>
        </p:spPr>
        <p:txBody>
          <a:bodyPr anchorCtr="0" anchor="t" bIns="45700" lIns="91425" spcFirstLastPara="1" rIns="91425" wrap="square" tIns="45700">
            <a:noAutofit/>
          </a:bodyPr>
          <a:lstStyle/>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 אם קשה לי, צריך להבין מה חסר</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 כישלון נותן מידע על מה לשפר</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 מאמץ הוא חלק מבניית יכולת</a:t>
            </a:r>
            <a:endParaRPr b="0" i="0" sz="1900" u="none" cap="none" strike="noStrike">
              <a:solidFill>
                <a:schemeClr val="dk1"/>
              </a:solidFill>
              <a:latin typeface="Noto Sans Hebrew"/>
              <a:ea typeface="Noto Sans Hebrew"/>
              <a:cs typeface="Noto Sans Hebrew"/>
              <a:sym typeface="Noto Sans Hebrew"/>
            </a:endParaRPr>
          </a:p>
        </p:txBody>
      </p:sp>
      <p:pic>
        <p:nvPicPr>
          <p:cNvPr descr="אלמנט עיצובי" id="110" name="Google Shape;110;p7" title="ChatGPT Image May 13, 2026, 10_11_46 AM.png"/>
          <p:cNvPicPr preferRelativeResize="0"/>
          <p:nvPr/>
        </p:nvPicPr>
        <p:blipFill rotWithShape="1">
          <a:blip r:embed="rId3">
            <a:alphaModFix/>
          </a:blip>
          <a:srcRect b="31699" l="51562" r="37104" t="53449"/>
          <a:stretch/>
        </p:blipFill>
        <p:spPr>
          <a:xfrm>
            <a:off x="4828249" y="2321175"/>
            <a:ext cx="604732" cy="594349"/>
          </a:xfrm>
          <a:prstGeom prst="rect">
            <a:avLst/>
          </a:prstGeom>
          <a:noFill/>
          <a:ln>
            <a:noFill/>
          </a:ln>
        </p:spPr>
      </p:pic>
      <p:pic>
        <p:nvPicPr>
          <p:cNvPr descr="אלמנט עיצובי" id="111" name="Google Shape;111;p7" title="ChatGPT Image May 13, 2026, 10_11_46 AM.png"/>
          <p:cNvPicPr preferRelativeResize="0"/>
          <p:nvPr/>
        </p:nvPicPr>
        <p:blipFill rotWithShape="1">
          <a:blip r:embed="rId3">
            <a:alphaModFix/>
          </a:blip>
          <a:srcRect b="32211" l="21542" r="67635" t="52586"/>
          <a:stretch/>
        </p:blipFill>
        <p:spPr>
          <a:xfrm>
            <a:off x="10159150" y="2313907"/>
            <a:ext cx="604725" cy="637105"/>
          </a:xfrm>
          <a:prstGeom prst="rect">
            <a:avLst/>
          </a:prstGeom>
          <a:noFill/>
          <a:ln>
            <a:noFill/>
          </a:ln>
        </p:spPr>
      </p:pic>
      <p:sp>
        <p:nvSpPr>
          <p:cNvPr id="112" name="Google Shape;112;p7"/>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מקובע או מתפתח?</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17" name="Shape 117"/>
        <p:cNvGrpSpPr/>
        <p:nvPr/>
      </p:nvGrpSpPr>
      <p:grpSpPr>
        <a:xfrm>
          <a:off x="0" y="0"/>
          <a:ext cx="0" cy="0"/>
          <a:chOff x="0" y="0"/>
          <a:chExt cx="0" cy="0"/>
        </a:xfrm>
      </p:grpSpPr>
      <p:sp>
        <p:nvSpPr>
          <p:cNvPr id="118" name="Google Shape;118;p8"/>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8"/>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8"/>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6</a:t>
            </a:r>
            <a:endParaRPr b="0" i="0" sz="1100" u="none" cap="none" strike="noStrike">
              <a:solidFill>
                <a:schemeClr val="dk1"/>
              </a:solidFill>
              <a:latin typeface="Arial"/>
              <a:ea typeface="Arial"/>
              <a:cs typeface="Arial"/>
              <a:sym typeface="Arial"/>
            </a:endParaRPr>
          </a:p>
        </p:txBody>
      </p:sp>
      <p:sp>
        <p:nvSpPr>
          <p:cNvPr id="121" name="Google Shape;121;p8"/>
          <p:cNvSpPr/>
          <p:nvPr/>
        </p:nvSpPr>
        <p:spPr>
          <a:xfrm>
            <a:off x="5486400" y="658368"/>
            <a:ext cx="5852160" cy="59436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2700"/>
              <a:buFont typeface="Arial"/>
              <a:buNone/>
            </a:pPr>
            <a:r>
              <a:rPr b="1" i="0" lang="iw-IL" sz="3200" u="none" cap="none" strike="noStrike">
                <a:solidFill>
                  <a:srgbClr val="1E3A8A"/>
                </a:solidFill>
                <a:latin typeface="Noto Sans Hebrew"/>
                <a:ea typeface="Noto Sans Hebrew"/>
                <a:cs typeface="Noto Sans Hebrew"/>
                <a:sym typeface="Noto Sans Hebrew"/>
              </a:rPr>
              <a:t>מטרות למידה מול מטרות ביצוע</a:t>
            </a:r>
            <a:endParaRPr b="0" i="0" sz="3200" u="none" cap="none" strike="noStrike">
              <a:solidFill>
                <a:schemeClr val="dk1"/>
              </a:solidFill>
              <a:latin typeface="Noto Sans Hebrew"/>
              <a:ea typeface="Noto Sans Hebrew"/>
              <a:cs typeface="Noto Sans Hebrew"/>
              <a:sym typeface="Noto Sans Hebrew"/>
            </a:endParaRPr>
          </a:p>
        </p:txBody>
      </p:sp>
      <p:sp>
        <p:nvSpPr>
          <p:cNvPr id="122" name="Google Shape;122;p8"/>
          <p:cNvSpPr/>
          <p:nvPr/>
        </p:nvSpPr>
        <p:spPr>
          <a:xfrm>
            <a:off x="10854227" y="1336173"/>
            <a:ext cx="411600" cy="321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8"/>
          <p:cNvSpPr/>
          <p:nvPr/>
        </p:nvSpPr>
        <p:spPr>
          <a:xfrm>
            <a:off x="5486400" y="1451625"/>
            <a:ext cx="5852100" cy="347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250"/>
              <a:buFont typeface="Arial"/>
              <a:buNone/>
            </a:pPr>
            <a:r>
              <a:rPr b="0" i="0" lang="iw-IL" sz="1750" u="none" cap="none" strike="noStrike">
                <a:solidFill>
                  <a:srgbClr val="334155"/>
                </a:solidFill>
                <a:latin typeface="Noto Sans Hebrew"/>
                <a:ea typeface="Noto Sans Hebrew"/>
                <a:cs typeface="Noto Sans Hebrew"/>
                <a:sym typeface="Noto Sans Hebrew"/>
              </a:rPr>
              <a:t>מה המטרה שלי: להוכיח או ללמוד?</a:t>
            </a:r>
            <a:endParaRPr b="0" i="0" sz="1750" u="none" cap="none" strike="noStrike">
              <a:solidFill>
                <a:schemeClr val="dk1"/>
              </a:solidFill>
              <a:latin typeface="Noto Sans Hebrew"/>
              <a:ea typeface="Noto Sans Hebrew"/>
              <a:cs typeface="Noto Sans Hebrew"/>
              <a:sym typeface="Noto Sans Hebrew"/>
            </a:endParaRPr>
          </a:p>
        </p:txBody>
      </p:sp>
      <p:sp>
        <p:nvSpPr>
          <p:cNvPr id="124" name="Google Shape;124;p8"/>
          <p:cNvSpPr/>
          <p:nvPr/>
        </p:nvSpPr>
        <p:spPr>
          <a:xfrm>
            <a:off x="6446520" y="1920240"/>
            <a:ext cx="4251960" cy="3474720"/>
          </a:xfrm>
          <a:prstGeom prst="roundRect">
            <a:avLst>
              <a:gd fmla="val 2105"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8"/>
          <p:cNvSpPr/>
          <p:nvPr/>
        </p:nvSpPr>
        <p:spPr>
          <a:xfrm>
            <a:off x="6629400" y="2722680"/>
            <a:ext cx="3886200" cy="310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800"/>
              <a:buFont typeface="Arial"/>
              <a:buNone/>
            </a:pPr>
            <a:r>
              <a:rPr b="1" i="0" lang="iw-IL" sz="2300" u="none" cap="none" strike="noStrike">
                <a:solidFill>
                  <a:srgbClr val="1E3A8A"/>
                </a:solidFill>
                <a:latin typeface="Noto Sans Hebrew"/>
                <a:ea typeface="Noto Sans Hebrew"/>
                <a:cs typeface="Noto Sans Hebrew"/>
                <a:sym typeface="Noto Sans Hebrew"/>
              </a:rPr>
              <a:t>מטרות ביצוע</a:t>
            </a:r>
            <a:endParaRPr b="0" i="0" sz="2300" u="none" cap="none" strike="noStrike">
              <a:solidFill>
                <a:schemeClr val="dk1"/>
              </a:solidFill>
              <a:latin typeface="Noto Sans Hebrew"/>
              <a:ea typeface="Noto Sans Hebrew"/>
              <a:cs typeface="Noto Sans Hebrew"/>
              <a:sym typeface="Noto Sans Hebrew"/>
            </a:endParaRPr>
          </a:p>
        </p:txBody>
      </p:sp>
      <p:sp>
        <p:nvSpPr>
          <p:cNvPr id="126" name="Google Shape;126;p8"/>
          <p:cNvSpPr/>
          <p:nvPr/>
        </p:nvSpPr>
        <p:spPr>
          <a:xfrm>
            <a:off x="6629375" y="3168428"/>
            <a:ext cx="3886200" cy="13503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להראות שיש לי ידע</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לקבל אישור שאני חכם וחכמה</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להימנע מטעות</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להיות טוב וטובה מאחרים</a:t>
            </a:r>
            <a:endParaRPr b="0" i="0" sz="2000" u="none" cap="none" strike="noStrike">
              <a:solidFill>
                <a:schemeClr val="dk1"/>
              </a:solidFill>
              <a:latin typeface="Noto Sans Hebrew"/>
              <a:ea typeface="Noto Sans Hebrew"/>
              <a:cs typeface="Noto Sans Hebrew"/>
              <a:sym typeface="Noto Sans Hebrew"/>
            </a:endParaRPr>
          </a:p>
        </p:txBody>
      </p:sp>
      <p:sp>
        <p:nvSpPr>
          <p:cNvPr id="127" name="Google Shape;127;p8"/>
          <p:cNvSpPr/>
          <p:nvPr/>
        </p:nvSpPr>
        <p:spPr>
          <a:xfrm>
            <a:off x="1463040" y="1920240"/>
            <a:ext cx="4251960" cy="3474720"/>
          </a:xfrm>
          <a:prstGeom prst="roundRect">
            <a:avLst>
              <a:gd fmla="val 2105"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128" name="Google Shape;128;p8"/>
          <p:cNvPicPr preferRelativeResize="0"/>
          <p:nvPr/>
        </p:nvPicPr>
        <p:blipFill rotWithShape="1">
          <a:blip r:embed="rId3">
            <a:alphaModFix/>
          </a:blip>
          <a:srcRect b="0" l="0" r="0" t="0"/>
          <a:stretch/>
        </p:blipFill>
        <p:spPr>
          <a:xfrm>
            <a:off x="4950726" y="2099300"/>
            <a:ext cx="594351" cy="594351"/>
          </a:xfrm>
          <a:prstGeom prst="rect">
            <a:avLst/>
          </a:prstGeom>
          <a:noFill/>
          <a:ln>
            <a:noFill/>
          </a:ln>
        </p:spPr>
      </p:pic>
      <p:sp>
        <p:nvSpPr>
          <p:cNvPr id="129" name="Google Shape;129;p8"/>
          <p:cNvSpPr/>
          <p:nvPr/>
        </p:nvSpPr>
        <p:spPr>
          <a:xfrm>
            <a:off x="1645895" y="2722680"/>
            <a:ext cx="3886200" cy="310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800"/>
              <a:buFont typeface="Arial"/>
              <a:buNone/>
            </a:pPr>
            <a:r>
              <a:rPr b="1" i="0" lang="iw-IL" sz="2300" u="none" cap="none" strike="noStrike">
                <a:solidFill>
                  <a:srgbClr val="1E3A8A"/>
                </a:solidFill>
                <a:latin typeface="Noto Sans Hebrew"/>
                <a:ea typeface="Noto Sans Hebrew"/>
                <a:cs typeface="Noto Sans Hebrew"/>
                <a:sym typeface="Noto Sans Hebrew"/>
              </a:rPr>
              <a:t>מטרות למידה</a:t>
            </a:r>
            <a:endParaRPr b="0" i="0" sz="2300" u="none" cap="none" strike="noStrike">
              <a:solidFill>
                <a:schemeClr val="dk1"/>
              </a:solidFill>
              <a:latin typeface="Noto Sans Hebrew"/>
              <a:ea typeface="Noto Sans Hebrew"/>
              <a:cs typeface="Noto Sans Hebrew"/>
              <a:sym typeface="Noto Sans Hebrew"/>
            </a:endParaRPr>
          </a:p>
        </p:txBody>
      </p:sp>
      <p:sp>
        <p:nvSpPr>
          <p:cNvPr id="130" name="Google Shape;130;p8"/>
          <p:cNvSpPr/>
          <p:nvPr/>
        </p:nvSpPr>
        <p:spPr>
          <a:xfrm>
            <a:off x="1645925" y="3168528"/>
            <a:ext cx="3886200" cy="14094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להבין טוב יותר</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לפתח מיומנות</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ללמוד מהטעות</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להשתפר ביחס לעצמי</a:t>
            </a:r>
            <a:endParaRPr b="0" i="0" sz="2000" u="none" cap="none" strike="noStrike">
              <a:solidFill>
                <a:schemeClr val="dk1"/>
              </a:solidFill>
              <a:latin typeface="Noto Sans Hebrew"/>
              <a:ea typeface="Noto Sans Hebrew"/>
              <a:cs typeface="Noto Sans Hebrew"/>
              <a:sym typeface="Noto Sans Hebrew"/>
            </a:endParaRPr>
          </a:p>
        </p:txBody>
      </p:sp>
      <p:cxnSp>
        <p:nvCxnSpPr>
          <p:cNvPr id="131" name="Google Shape;131;p8"/>
          <p:cNvCxnSpPr/>
          <p:nvPr/>
        </p:nvCxnSpPr>
        <p:spPr>
          <a:xfrm>
            <a:off x="6080760" y="2331720"/>
            <a:ext cx="0" cy="2651760"/>
          </a:xfrm>
          <a:prstGeom prst="straightConnector1">
            <a:avLst/>
          </a:prstGeom>
          <a:noFill/>
          <a:ln cap="flat" cmpd="sng" w="12700">
            <a:solidFill>
              <a:srgbClr val="CBD5E1"/>
            </a:solidFill>
            <a:prstDash val="solid"/>
            <a:round/>
            <a:headEnd len="sm" w="sm" type="none"/>
            <a:tailEnd len="sm" w="sm" type="none"/>
          </a:ln>
        </p:spPr>
      </p:cxnSp>
      <p:pic>
        <p:nvPicPr>
          <p:cNvPr descr="אלמנט עיצובי" id="132" name="Google Shape;132;p8" title="ChatGPT Image May 13, 2026, 10_11_46 AM.png"/>
          <p:cNvPicPr preferRelativeResize="0"/>
          <p:nvPr/>
        </p:nvPicPr>
        <p:blipFill rotWithShape="1">
          <a:blip r:embed="rId4">
            <a:alphaModFix/>
          </a:blip>
          <a:srcRect b="52876" l="68713" r="22173" t="31844"/>
          <a:stretch/>
        </p:blipFill>
        <p:spPr>
          <a:xfrm>
            <a:off x="10104100" y="2109589"/>
            <a:ext cx="411500" cy="517398"/>
          </a:xfrm>
          <a:prstGeom prst="rect">
            <a:avLst/>
          </a:prstGeom>
          <a:noFill/>
          <a:ln>
            <a:noFill/>
          </a:ln>
        </p:spPr>
      </p:pic>
      <p:sp>
        <p:nvSpPr>
          <p:cNvPr id="133" name="Google Shape;133;p8"/>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מטרות למידה מול מטרות ביצוע</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38" name="Shape 138"/>
        <p:cNvGrpSpPr/>
        <p:nvPr/>
      </p:nvGrpSpPr>
      <p:grpSpPr>
        <a:xfrm>
          <a:off x="0" y="0"/>
          <a:ext cx="0" cy="0"/>
          <a:chOff x="0" y="0"/>
          <a:chExt cx="0" cy="0"/>
        </a:xfrm>
      </p:grpSpPr>
      <p:sp>
        <p:nvSpPr>
          <p:cNvPr id="139" name="Google Shape;139;p9"/>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9"/>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9"/>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7</a:t>
            </a:r>
            <a:endParaRPr b="0" i="0" sz="1100" u="none" cap="none" strike="noStrike">
              <a:solidFill>
                <a:schemeClr val="dk1"/>
              </a:solidFill>
              <a:latin typeface="Arial"/>
              <a:ea typeface="Arial"/>
              <a:cs typeface="Arial"/>
              <a:sym typeface="Arial"/>
            </a:endParaRPr>
          </a:p>
        </p:txBody>
      </p:sp>
      <p:sp>
        <p:nvSpPr>
          <p:cNvPr id="142" name="Google Shape;142;p9"/>
          <p:cNvSpPr/>
          <p:nvPr/>
        </p:nvSpPr>
        <p:spPr>
          <a:xfrm>
            <a:off x="5486400" y="658368"/>
            <a:ext cx="5852100" cy="5943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2700"/>
              <a:buFont typeface="Arial"/>
              <a:buNone/>
            </a:pPr>
            <a:r>
              <a:rPr b="1" i="0" lang="iw-IL" sz="3200" u="none" cap="none" strike="noStrike">
                <a:solidFill>
                  <a:srgbClr val="1E3A8A"/>
                </a:solidFill>
                <a:latin typeface="Noto Sans Hebrew"/>
                <a:ea typeface="Noto Sans Hebrew"/>
                <a:cs typeface="Noto Sans Hebrew"/>
                <a:sym typeface="Noto Sans Hebrew"/>
              </a:rPr>
              <a:t>ניסוי הפאזל</a:t>
            </a:r>
            <a:endParaRPr b="0" i="0" sz="3200" u="none" cap="none" strike="noStrike">
              <a:solidFill>
                <a:schemeClr val="dk1"/>
              </a:solidFill>
              <a:latin typeface="Noto Sans Hebrew"/>
              <a:ea typeface="Noto Sans Hebrew"/>
              <a:cs typeface="Noto Sans Hebrew"/>
              <a:sym typeface="Noto Sans Hebrew"/>
            </a:endParaRPr>
          </a:p>
        </p:txBody>
      </p:sp>
      <p:sp>
        <p:nvSpPr>
          <p:cNvPr id="143" name="Google Shape;143;p9"/>
          <p:cNvSpPr/>
          <p:nvPr/>
        </p:nvSpPr>
        <p:spPr>
          <a:xfrm>
            <a:off x="10780481" y="1298448"/>
            <a:ext cx="411600" cy="321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9"/>
          <p:cNvSpPr/>
          <p:nvPr/>
        </p:nvSpPr>
        <p:spPr>
          <a:xfrm>
            <a:off x="5486375" y="1405900"/>
            <a:ext cx="5852100" cy="347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250"/>
              <a:buFont typeface="Arial"/>
              <a:buNone/>
            </a:pPr>
            <a:r>
              <a:rPr b="0" i="0" lang="iw-IL" sz="1750" u="none" cap="none" strike="noStrike">
                <a:solidFill>
                  <a:srgbClr val="334155"/>
                </a:solidFill>
                <a:latin typeface="Noto Sans Hebrew"/>
                <a:ea typeface="Noto Sans Hebrew"/>
                <a:cs typeface="Noto Sans Hebrew"/>
                <a:sym typeface="Noto Sans Hebrew"/>
              </a:rPr>
              <a:t>מה משבחים?</a:t>
            </a:r>
            <a:endParaRPr b="0" i="0" sz="1750" u="none" cap="none" strike="noStrike">
              <a:solidFill>
                <a:schemeClr val="dk1"/>
              </a:solidFill>
              <a:latin typeface="Noto Sans Hebrew"/>
              <a:ea typeface="Noto Sans Hebrew"/>
              <a:cs typeface="Noto Sans Hebrew"/>
              <a:sym typeface="Noto Sans Hebrew"/>
            </a:endParaRPr>
          </a:p>
        </p:txBody>
      </p:sp>
      <p:sp>
        <p:nvSpPr>
          <p:cNvPr id="145" name="Google Shape;145;p9"/>
          <p:cNvSpPr/>
          <p:nvPr/>
        </p:nvSpPr>
        <p:spPr>
          <a:xfrm>
            <a:off x="6446525" y="2077876"/>
            <a:ext cx="4389000" cy="2661300"/>
          </a:xfrm>
          <a:prstGeom prst="roundRect">
            <a:avLst>
              <a:gd fmla="val 2133"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146" name="Google Shape;146;p9"/>
          <p:cNvPicPr preferRelativeResize="0"/>
          <p:nvPr/>
        </p:nvPicPr>
        <p:blipFill rotWithShape="1">
          <a:blip r:embed="rId3">
            <a:alphaModFix/>
          </a:blip>
          <a:srcRect b="0" l="0" r="0" t="0"/>
          <a:stretch/>
        </p:blipFill>
        <p:spPr>
          <a:xfrm>
            <a:off x="10085825" y="2242530"/>
            <a:ext cx="594299" cy="594299"/>
          </a:xfrm>
          <a:prstGeom prst="rect">
            <a:avLst/>
          </a:prstGeom>
          <a:noFill/>
          <a:ln>
            <a:noFill/>
          </a:ln>
        </p:spPr>
      </p:pic>
      <p:sp>
        <p:nvSpPr>
          <p:cNvPr id="147" name="Google Shape;147;p9"/>
          <p:cNvSpPr/>
          <p:nvPr/>
        </p:nvSpPr>
        <p:spPr>
          <a:xfrm>
            <a:off x="6629400" y="2836832"/>
            <a:ext cx="4023300" cy="310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700"/>
              <a:buFont typeface="Arial"/>
              <a:buNone/>
            </a:pPr>
            <a:r>
              <a:rPr b="1" i="0" lang="iw-IL" sz="2200" u="none" cap="none" strike="noStrike">
                <a:solidFill>
                  <a:srgbClr val="1E3A8A"/>
                </a:solidFill>
                <a:latin typeface="Noto Sans Hebrew"/>
                <a:ea typeface="Noto Sans Hebrew"/>
                <a:cs typeface="Noto Sans Hebrew"/>
                <a:sym typeface="Noto Sans Hebrew"/>
              </a:rPr>
              <a:t>שבח על חוכמה</a:t>
            </a:r>
            <a:endParaRPr b="0" i="0" sz="2200" u="none" cap="none" strike="noStrike">
              <a:solidFill>
                <a:schemeClr val="dk1"/>
              </a:solidFill>
              <a:latin typeface="Noto Sans Hebrew"/>
              <a:ea typeface="Noto Sans Hebrew"/>
              <a:cs typeface="Noto Sans Hebrew"/>
              <a:sym typeface="Noto Sans Hebrew"/>
            </a:endParaRPr>
          </a:p>
        </p:txBody>
      </p:sp>
      <p:sp>
        <p:nvSpPr>
          <p:cNvPr id="148" name="Google Shape;148;p9"/>
          <p:cNvSpPr/>
          <p:nvPr/>
        </p:nvSpPr>
        <p:spPr>
          <a:xfrm>
            <a:off x="6629400" y="3193449"/>
            <a:ext cx="4023300" cy="13299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“את חכמה.”</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chemeClr val="dk1"/>
              </a:buClr>
              <a:buSzPts val="1400"/>
              <a:buFont typeface="Arial"/>
              <a:buNone/>
            </a:pPr>
            <a:r>
              <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עלול לחזק רצון להמשיך להוכיח חוכמה, ולכן להימנע מאתגר.</a:t>
            </a:r>
            <a:endParaRPr b="0" i="0" sz="1900" u="none" cap="none" strike="noStrike">
              <a:solidFill>
                <a:schemeClr val="dk1"/>
              </a:solidFill>
              <a:latin typeface="Noto Sans Hebrew"/>
              <a:ea typeface="Noto Sans Hebrew"/>
              <a:cs typeface="Noto Sans Hebrew"/>
              <a:sym typeface="Noto Sans Hebrew"/>
            </a:endParaRPr>
          </a:p>
        </p:txBody>
      </p:sp>
      <p:sp>
        <p:nvSpPr>
          <p:cNvPr id="149" name="Google Shape;149;p9"/>
          <p:cNvSpPr/>
          <p:nvPr/>
        </p:nvSpPr>
        <p:spPr>
          <a:xfrm>
            <a:off x="1508750" y="2077876"/>
            <a:ext cx="4389000" cy="2661300"/>
          </a:xfrm>
          <a:prstGeom prst="roundRect">
            <a:avLst>
              <a:gd fmla="val 2133"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150" name="Google Shape;150;p9"/>
          <p:cNvPicPr preferRelativeResize="0"/>
          <p:nvPr/>
        </p:nvPicPr>
        <p:blipFill rotWithShape="1">
          <a:blip r:embed="rId4">
            <a:alphaModFix/>
          </a:blip>
          <a:srcRect b="0" l="0" r="0" t="0"/>
          <a:stretch/>
        </p:blipFill>
        <p:spPr>
          <a:xfrm>
            <a:off x="5120696" y="2300787"/>
            <a:ext cx="594299" cy="594262"/>
          </a:xfrm>
          <a:prstGeom prst="rect">
            <a:avLst/>
          </a:prstGeom>
          <a:noFill/>
          <a:ln>
            <a:noFill/>
          </a:ln>
        </p:spPr>
      </p:pic>
      <p:sp>
        <p:nvSpPr>
          <p:cNvPr id="151" name="Google Shape;151;p9"/>
          <p:cNvSpPr/>
          <p:nvPr/>
        </p:nvSpPr>
        <p:spPr>
          <a:xfrm>
            <a:off x="1691640" y="2836832"/>
            <a:ext cx="4023300" cy="3108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700"/>
              <a:buFont typeface="Arial"/>
              <a:buNone/>
            </a:pPr>
            <a:r>
              <a:rPr b="1" i="0" lang="iw-IL" sz="2200" u="none" cap="none" strike="noStrike">
                <a:solidFill>
                  <a:srgbClr val="1E3A8A"/>
                </a:solidFill>
                <a:latin typeface="Noto Sans Hebrew"/>
                <a:ea typeface="Noto Sans Hebrew"/>
                <a:cs typeface="Noto Sans Hebrew"/>
                <a:sym typeface="Noto Sans Hebrew"/>
              </a:rPr>
              <a:t>שבח על תהליך</a:t>
            </a:r>
            <a:endParaRPr b="0" i="0" sz="2200" u="none" cap="none" strike="noStrike">
              <a:solidFill>
                <a:schemeClr val="dk1"/>
              </a:solidFill>
              <a:latin typeface="Noto Sans Hebrew"/>
              <a:ea typeface="Noto Sans Hebrew"/>
              <a:cs typeface="Noto Sans Hebrew"/>
              <a:sym typeface="Noto Sans Hebrew"/>
            </a:endParaRPr>
          </a:p>
        </p:txBody>
      </p:sp>
      <p:sp>
        <p:nvSpPr>
          <p:cNvPr id="152" name="Google Shape;152;p9"/>
          <p:cNvSpPr/>
          <p:nvPr/>
        </p:nvSpPr>
        <p:spPr>
          <a:xfrm>
            <a:off x="1691650" y="3193449"/>
            <a:ext cx="4023300" cy="13299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“השקעת מאמץ וחשיבה.”</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chemeClr val="dk1"/>
              </a:buClr>
              <a:buSzPts val="1400"/>
              <a:buFont typeface="Arial"/>
              <a:buNone/>
            </a:pPr>
            <a:r>
              <a:t/>
            </a:r>
            <a:endParaRPr b="0" i="0" sz="19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400"/>
              <a:buFont typeface="Arial"/>
              <a:buNone/>
            </a:pPr>
            <a:r>
              <a:rPr b="0" i="0" lang="iw-IL" sz="1900" u="none" cap="none" strike="noStrike">
                <a:solidFill>
                  <a:srgbClr val="334155"/>
                </a:solidFill>
                <a:latin typeface="Noto Sans Hebrew"/>
                <a:ea typeface="Noto Sans Hebrew"/>
                <a:cs typeface="Noto Sans Hebrew"/>
                <a:sym typeface="Noto Sans Hebrew"/>
              </a:rPr>
              <a:t>מדגיש פעולה שאפשר לחזור עליה: אסטרטגיה, בדיקה, תרגול ושיפור.</a:t>
            </a:r>
            <a:endParaRPr b="0" i="0" sz="1900" u="none" cap="none" strike="noStrike">
              <a:solidFill>
                <a:schemeClr val="dk1"/>
              </a:solidFill>
              <a:latin typeface="Noto Sans Hebrew"/>
              <a:ea typeface="Noto Sans Hebrew"/>
              <a:cs typeface="Noto Sans Hebrew"/>
              <a:sym typeface="Noto Sans Hebrew"/>
            </a:endParaRPr>
          </a:p>
        </p:txBody>
      </p:sp>
      <p:sp>
        <p:nvSpPr>
          <p:cNvPr id="153" name="Google Shape;153;p9"/>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ניסוי הפאזל</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58" name="Shape 158"/>
        <p:cNvGrpSpPr/>
        <p:nvPr/>
      </p:nvGrpSpPr>
      <p:grpSpPr>
        <a:xfrm>
          <a:off x="0" y="0"/>
          <a:ext cx="0" cy="0"/>
          <a:chOff x="0" y="0"/>
          <a:chExt cx="0" cy="0"/>
        </a:xfrm>
      </p:grpSpPr>
      <p:sp>
        <p:nvSpPr>
          <p:cNvPr id="159" name="Google Shape;159;p10"/>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10"/>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10"/>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8</a:t>
            </a:r>
            <a:endParaRPr b="0" i="0" sz="1100" u="none" cap="none" strike="noStrike">
              <a:solidFill>
                <a:schemeClr val="dk1"/>
              </a:solidFill>
              <a:latin typeface="Arial"/>
              <a:ea typeface="Arial"/>
              <a:cs typeface="Arial"/>
              <a:sym typeface="Arial"/>
            </a:endParaRPr>
          </a:p>
        </p:txBody>
      </p:sp>
      <p:sp>
        <p:nvSpPr>
          <p:cNvPr id="162" name="Google Shape;162;p10"/>
          <p:cNvSpPr/>
          <p:nvPr/>
        </p:nvSpPr>
        <p:spPr>
          <a:xfrm>
            <a:off x="5486400" y="658368"/>
            <a:ext cx="5852160" cy="59436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2700"/>
              <a:buFont typeface="Arial"/>
              <a:buNone/>
            </a:pPr>
            <a:r>
              <a:rPr b="1" i="0" lang="iw-IL" sz="3200" u="none" cap="none" strike="noStrike">
                <a:solidFill>
                  <a:srgbClr val="1E3A8A"/>
                </a:solidFill>
                <a:latin typeface="Noto Sans Hebrew"/>
                <a:ea typeface="Noto Sans Hebrew"/>
                <a:cs typeface="Noto Sans Hebrew"/>
                <a:sym typeface="Noto Sans Hebrew"/>
              </a:rPr>
              <a:t>המוח משתנה כשלומדים</a:t>
            </a:r>
            <a:endParaRPr b="0" i="0" sz="3200" u="none" cap="none" strike="noStrike">
              <a:solidFill>
                <a:schemeClr val="dk1"/>
              </a:solidFill>
              <a:latin typeface="Noto Sans Hebrew"/>
              <a:ea typeface="Noto Sans Hebrew"/>
              <a:cs typeface="Noto Sans Hebrew"/>
              <a:sym typeface="Noto Sans Hebrew"/>
            </a:endParaRPr>
          </a:p>
        </p:txBody>
      </p:sp>
      <p:sp>
        <p:nvSpPr>
          <p:cNvPr id="163" name="Google Shape;163;p10"/>
          <p:cNvSpPr/>
          <p:nvPr/>
        </p:nvSpPr>
        <p:spPr>
          <a:xfrm>
            <a:off x="10704989" y="1298448"/>
            <a:ext cx="411600" cy="321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10"/>
          <p:cNvSpPr/>
          <p:nvPr/>
        </p:nvSpPr>
        <p:spPr>
          <a:xfrm>
            <a:off x="5486425" y="1418162"/>
            <a:ext cx="5852100" cy="347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250"/>
              <a:buFont typeface="Arial"/>
              <a:buNone/>
            </a:pPr>
            <a:r>
              <a:rPr b="0" i="0" lang="iw-IL" sz="1750" u="none" cap="none" strike="noStrike">
                <a:solidFill>
                  <a:srgbClr val="334155"/>
                </a:solidFill>
                <a:latin typeface="Noto Sans Hebrew"/>
                <a:ea typeface="Noto Sans Hebrew"/>
                <a:cs typeface="Noto Sans Hebrew"/>
                <a:sym typeface="Noto Sans Hebrew"/>
              </a:rPr>
              <a:t>פלסטיות מוחית בזהירות ובדיוק</a:t>
            </a:r>
            <a:endParaRPr b="0" i="0" sz="1750" u="none" cap="none" strike="noStrike">
              <a:solidFill>
                <a:schemeClr val="dk1"/>
              </a:solidFill>
              <a:latin typeface="Noto Sans Hebrew"/>
              <a:ea typeface="Noto Sans Hebrew"/>
              <a:cs typeface="Noto Sans Hebrew"/>
              <a:sym typeface="Noto Sans Hebrew"/>
            </a:endParaRPr>
          </a:p>
        </p:txBody>
      </p:sp>
      <p:sp>
        <p:nvSpPr>
          <p:cNvPr id="165" name="Google Shape;165;p10"/>
          <p:cNvSpPr/>
          <p:nvPr/>
        </p:nvSpPr>
        <p:spPr>
          <a:xfrm>
            <a:off x="5989320" y="1828800"/>
            <a:ext cx="5166360" cy="3566160"/>
          </a:xfrm>
          <a:prstGeom prst="roundRect">
            <a:avLst>
              <a:gd fmla="val 2051" name="adj"/>
            </a:avLst>
          </a:prstGeom>
          <a:solidFill>
            <a:srgbClr val="FFFFFF"/>
          </a:solidFill>
          <a:ln cap="flat" cmpd="sng" w="12700">
            <a:solidFill>
              <a:srgbClr val="E2E8F0">
                <a:alpha val="80000"/>
              </a:srgbClr>
            </a:solidFill>
            <a:prstDash val="solid"/>
            <a:round/>
            <a:headEnd len="sm" w="sm" type="none"/>
            <a:tailEnd len="sm" w="sm" type="none"/>
          </a:ln>
          <a:effectLst>
            <a:outerShdw blurRad="12700" rotWithShape="0" algn="bl" dir="2700000" dist="50800">
              <a:srgbClr val="94A3B8">
                <a:alpha val="1294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10"/>
          <p:cNvSpPr/>
          <p:nvPr/>
        </p:nvSpPr>
        <p:spPr>
          <a:xfrm>
            <a:off x="6172200" y="2183490"/>
            <a:ext cx="4800600" cy="766500"/>
          </a:xfrm>
          <a:prstGeom prst="rect">
            <a:avLst/>
          </a:prstGeom>
          <a:noFill/>
          <a:ln>
            <a:noFill/>
          </a:ln>
        </p:spPr>
        <p:txBody>
          <a:bodyPr anchorCtr="0" anchor="ctr" bIns="250" lIns="250" spcFirstLastPara="1" rIns="250" wrap="square" tIns="250">
            <a:noAutofit/>
          </a:bodyPr>
          <a:lstStyle/>
          <a:p>
            <a:pPr indent="0" lvl="0" marL="0" marR="0" rtl="1" algn="r">
              <a:lnSpc>
                <a:spcPct val="100000"/>
              </a:lnSpc>
              <a:spcBef>
                <a:spcPts val="0"/>
              </a:spcBef>
              <a:spcAft>
                <a:spcPts val="0"/>
              </a:spcAft>
              <a:buClr>
                <a:srgbClr val="1E3A8A"/>
              </a:buClr>
              <a:buSzPts val="1700"/>
              <a:buFont typeface="Arial"/>
              <a:buNone/>
            </a:pPr>
            <a:r>
              <a:rPr b="1" i="0" lang="iw-IL" sz="2200" u="none" cap="none" strike="noStrike">
                <a:solidFill>
                  <a:srgbClr val="1E3A8A"/>
                </a:solidFill>
                <a:latin typeface="Noto Sans Hebrew"/>
                <a:ea typeface="Noto Sans Hebrew"/>
                <a:cs typeface="Noto Sans Hebrew"/>
                <a:sym typeface="Noto Sans Hebrew"/>
              </a:rPr>
              <a:t>למידה מחזקת דרכי חשיבה חדשות כאשר יש:</a:t>
            </a:r>
            <a:endParaRPr b="0" i="0" sz="2200" u="none" cap="none" strike="noStrike">
              <a:solidFill>
                <a:schemeClr val="dk1"/>
              </a:solidFill>
              <a:latin typeface="Noto Sans Hebrew"/>
              <a:ea typeface="Noto Sans Hebrew"/>
              <a:cs typeface="Noto Sans Hebrew"/>
              <a:sym typeface="Noto Sans Hebrew"/>
            </a:endParaRPr>
          </a:p>
        </p:txBody>
      </p:sp>
      <p:sp>
        <p:nvSpPr>
          <p:cNvPr id="167" name="Google Shape;167;p10"/>
          <p:cNvSpPr/>
          <p:nvPr/>
        </p:nvSpPr>
        <p:spPr>
          <a:xfrm>
            <a:off x="6172200" y="3133811"/>
            <a:ext cx="4800600" cy="1678500"/>
          </a:xfrm>
          <a:prstGeom prst="rect">
            <a:avLst/>
          </a:prstGeom>
          <a:noFill/>
          <a:ln>
            <a:noFill/>
          </a:ln>
        </p:spPr>
        <p:txBody>
          <a:bodyPr anchorCtr="0" anchor="t" bIns="250" lIns="250" spcFirstLastPara="1" rIns="250" wrap="square" tIns="250">
            <a:noAutofit/>
          </a:bodyPr>
          <a:lstStyle/>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מאמץ מכוון</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תרגול</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משוב</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תיקון</a:t>
            </a:r>
            <a:endParaRPr b="0" i="0" sz="20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500"/>
              <a:buFont typeface="Arial"/>
              <a:buNone/>
            </a:pPr>
            <a:r>
              <a:rPr b="0" i="0" lang="iw-IL" sz="2000" u="none" cap="none" strike="noStrike">
                <a:solidFill>
                  <a:srgbClr val="334155"/>
                </a:solidFill>
                <a:latin typeface="Noto Sans Hebrew"/>
                <a:ea typeface="Noto Sans Hebrew"/>
                <a:cs typeface="Noto Sans Hebrew"/>
                <a:sym typeface="Noto Sans Hebrew"/>
              </a:rPr>
              <a:t>• חזרה לאורך זמן</a:t>
            </a:r>
            <a:endParaRPr b="0" i="0" sz="2000" u="none" cap="none" strike="noStrike">
              <a:solidFill>
                <a:schemeClr val="dk1"/>
              </a:solidFill>
              <a:latin typeface="Noto Sans Hebrew"/>
              <a:ea typeface="Noto Sans Hebrew"/>
              <a:cs typeface="Noto Sans Hebrew"/>
              <a:sym typeface="Noto Sans Hebrew"/>
            </a:endParaRPr>
          </a:p>
        </p:txBody>
      </p:sp>
      <p:sp>
        <p:nvSpPr>
          <p:cNvPr id="168" name="Google Shape;168;p10"/>
          <p:cNvSpPr/>
          <p:nvPr/>
        </p:nvSpPr>
        <p:spPr>
          <a:xfrm>
            <a:off x="914400" y="5623560"/>
            <a:ext cx="10287000" cy="32004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E11D48"/>
              </a:buClr>
              <a:buSzPts val="1500"/>
              <a:buFont typeface="Arial"/>
              <a:buNone/>
            </a:pPr>
            <a:r>
              <a:rPr b="1" i="0" lang="iw-IL" sz="2000" u="none" cap="none" strike="noStrike">
                <a:solidFill>
                  <a:srgbClr val="E11D48"/>
                </a:solidFill>
                <a:latin typeface="Noto Sans Hebrew"/>
                <a:ea typeface="Noto Sans Hebrew"/>
                <a:cs typeface="Noto Sans Hebrew"/>
                <a:sym typeface="Noto Sans Hebrew"/>
              </a:rPr>
              <a:t>לא כל טעות מובילה אוטומטית ללמידה. צריך לעבוד איתה נכון.</a:t>
            </a:r>
            <a:endParaRPr b="0" i="0" sz="2000" u="none" cap="none" strike="noStrike">
              <a:solidFill>
                <a:schemeClr val="dk1"/>
              </a:solidFill>
              <a:latin typeface="Noto Sans Hebrew"/>
              <a:ea typeface="Noto Sans Hebrew"/>
              <a:cs typeface="Noto Sans Hebrew"/>
              <a:sym typeface="Noto Sans Hebrew"/>
            </a:endParaRPr>
          </a:p>
        </p:txBody>
      </p:sp>
      <p:pic>
        <p:nvPicPr>
          <p:cNvPr descr="איור המחשה של תהליך חשיבה ופתרון בעיות, המציג ארבעה שלבים עיקריים עם דמויות של נערה במצבים שונים. השלבים כוללים עצירה, אימות, התלבטות והגעה למטרה, עם צבעים כחול וירוק המסמלים כל שלב, וקו מתפתל שמוביל להצלחה.&#10;&#10;" id="169" name="Google Shape;169;p10"/>
          <p:cNvPicPr preferRelativeResize="0"/>
          <p:nvPr/>
        </p:nvPicPr>
        <p:blipFill rotWithShape="1">
          <a:blip r:embed="rId3">
            <a:alphaModFix/>
          </a:blip>
          <a:srcRect b="0" l="0" r="0" t="0"/>
          <a:stretch/>
        </p:blipFill>
        <p:spPr>
          <a:xfrm>
            <a:off x="128025" y="1930984"/>
            <a:ext cx="5684520" cy="3199242"/>
          </a:xfrm>
          <a:prstGeom prst="rect">
            <a:avLst/>
          </a:prstGeom>
          <a:noFill/>
          <a:ln>
            <a:noFill/>
          </a:ln>
        </p:spPr>
      </p:pic>
      <p:sp>
        <p:nvSpPr>
          <p:cNvPr id="170" name="Google Shape;170;p10"/>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המוח משתנה כשלומדים</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75" name="Shape 175"/>
        <p:cNvGrpSpPr/>
        <p:nvPr/>
      </p:nvGrpSpPr>
      <p:grpSpPr>
        <a:xfrm>
          <a:off x="0" y="0"/>
          <a:ext cx="0" cy="0"/>
          <a:chOff x="0" y="0"/>
          <a:chExt cx="0" cy="0"/>
        </a:xfrm>
      </p:grpSpPr>
      <p:sp>
        <p:nvSpPr>
          <p:cNvPr id="176" name="Google Shape;176;p11"/>
          <p:cNvSpPr/>
          <p:nvPr/>
        </p:nvSpPr>
        <p:spPr>
          <a:xfrm>
            <a:off x="0" y="6693408"/>
            <a:ext cx="12191695" cy="164592"/>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11"/>
          <p:cNvSpPr/>
          <p:nvPr/>
        </p:nvSpPr>
        <p:spPr>
          <a:xfrm>
            <a:off x="128016" y="6473952"/>
            <a:ext cx="347472" cy="228600"/>
          </a:xfrm>
          <a:prstGeom prst="roundRect">
            <a:avLst>
              <a:gd fmla="val 20000" name="adj"/>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11"/>
          <p:cNvSpPr/>
          <p:nvPr/>
        </p:nvSpPr>
        <p:spPr>
          <a:xfrm>
            <a:off x="128016" y="6464808"/>
            <a:ext cx="347472" cy="201168"/>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100"/>
              <a:buFont typeface="Arial"/>
              <a:buNone/>
            </a:pPr>
            <a:r>
              <a:rPr b="1" i="0" lang="iw-IL" sz="1100" u="none" cap="none" strike="noStrike">
                <a:solidFill>
                  <a:srgbClr val="FFFFFF"/>
                </a:solidFill>
                <a:latin typeface="Arial"/>
                <a:ea typeface="Arial"/>
                <a:cs typeface="Arial"/>
                <a:sym typeface="Arial"/>
              </a:rPr>
              <a:t>9</a:t>
            </a:r>
            <a:endParaRPr b="0" i="0" sz="1100" u="none" cap="none" strike="noStrike">
              <a:solidFill>
                <a:schemeClr val="dk1"/>
              </a:solidFill>
              <a:latin typeface="Arial"/>
              <a:ea typeface="Arial"/>
              <a:cs typeface="Arial"/>
              <a:sym typeface="Arial"/>
            </a:endParaRPr>
          </a:p>
        </p:txBody>
      </p:sp>
      <p:sp>
        <p:nvSpPr>
          <p:cNvPr id="179" name="Google Shape;179;p11"/>
          <p:cNvSpPr/>
          <p:nvPr/>
        </p:nvSpPr>
        <p:spPr>
          <a:xfrm>
            <a:off x="5486400" y="658368"/>
            <a:ext cx="5852160" cy="59436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1E3A8A"/>
              </a:buClr>
              <a:buSzPts val="2700"/>
              <a:buFont typeface="Arial"/>
              <a:buNone/>
            </a:pPr>
            <a:r>
              <a:rPr b="1" i="0" lang="iw-IL" sz="3600" u="none" cap="none" strike="noStrike">
                <a:solidFill>
                  <a:srgbClr val="1E3A8A"/>
                </a:solidFill>
                <a:latin typeface="Noto Sans Hebrew"/>
                <a:ea typeface="Noto Sans Hebrew"/>
                <a:cs typeface="Noto Sans Hebrew"/>
                <a:sym typeface="Noto Sans Hebrew"/>
              </a:rPr>
              <a:t>טעות = מידע</a:t>
            </a:r>
            <a:endParaRPr b="0" i="0" sz="3600" u="none" cap="none" strike="noStrike">
              <a:solidFill>
                <a:schemeClr val="dk1"/>
              </a:solidFill>
              <a:latin typeface="Noto Sans Hebrew"/>
              <a:ea typeface="Noto Sans Hebrew"/>
              <a:cs typeface="Noto Sans Hebrew"/>
              <a:sym typeface="Noto Sans Hebrew"/>
            </a:endParaRPr>
          </a:p>
        </p:txBody>
      </p:sp>
      <p:sp>
        <p:nvSpPr>
          <p:cNvPr id="180" name="Google Shape;180;p11"/>
          <p:cNvSpPr/>
          <p:nvPr/>
        </p:nvSpPr>
        <p:spPr>
          <a:xfrm>
            <a:off x="10754805" y="1431291"/>
            <a:ext cx="411600" cy="321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11"/>
          <p:cNvSpPr/>
          <p:nvPr/>
        </p:nvSpPr>
        <p:spPr>
          <a:xfrm>
            <a:off x="5486400" y="1603275"/>
            <a:ext cx="5852100" cy="347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250"/>
              <a:buFont typeface="Arial"/>
              <a:buNone/>
            </a:pPr>
            <a:r>
              <a:rPr b="0" i="0" lang="iw-IL" sz="2150" u="none" cap="none" strike="noStrike">
                <a:solidFill>
                  <a:srgbClr val="334155"/>
                </a:solidFill>
                <a:latin typeface="Noto Sans Hebrew"/>
                <a:ea typeface="Noto Sans Hebrew"/>
                <a:cs typeface="Noto Sans Hebrew"/>
                <a:sym typeface="Noto Sans Hebrew"/>
              </a:rPr>
              <a:t>מה הטעות מגלה לנו?</a:t>
            </a:r>
            <a:endParaRPr b="0" i="0" sz="2150" u="none" cap="none" strike="noStrike">
              <a:solidFill>
                <a:schemeClr val="dk1"/>
              </a:solidFill>
              <a:latin typeface="Noto Sans Hebrew"/>
              <a:ea typeface="Noto Sans Hebrew"/>
              <a:cs typeface="Noto Sans Hebrew"/>
              <a:sym typeface="Noto Sans Hebrew"/>
            </a:endParaRPr>
          </a:p>
        </p:txBody>
      </p:sp>
      <p:sp>
        <p:nvSpPr>
          <p:cNvPr id="182" name="Google Shape;182;p11"/>
          <p:cNvSpPr/>
          <p:nvPr/>
        </p:nvSpPr>
        <p:spPr>
          <a:xfrm>
            <a:off x="6296625" y="2081825"/>
            <a:ext cx="4892100" cy="2694300"/>
          </a:xfrm>
          <a:prstGeom prst="roundRect">
            <a:avLst>
              <a:gd fmla="val 2051" name="adj"/>
            </a:avLst>
          </a:prstGeom>
          <a:solidFill>
            <a:srgbClr val="FFFFFF"/>
          </a:solidFill>
          <a:ln cap="flat" cmpd="sng" w="12700">
            <a:solidFill>
              <a:srgbClr val="E2E8F0"/>
            </a:solidFill>
            <a:prstDash val="solid"/>
            <a:round/>
            <a:headEnd len="sm" w="sm" type="none"/>
            <a:tailEnd len="sm" w="sm" type="none"/>
          </a:ln>
          <a:effectLst>
            <a:outerShdw blurRad="12700" rotWithShape="0" algn="bl" dir="2700000" dist="50800">
              <a:srgbClr val="94A3B8">
                <a:alpha val="10196"/>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preencoded.png" id="183" name="Google Shape;183;p11"/>
          <p:cNvPicPr preferRelativeResize="0"/>
          <p:nvPr/>
        </p:nvPicPr>
        <p:blipFill rotWithShape="1">
          <a:blip r:embed="rId3">
            <a:alphaModFix/>
          </a:blip>
          <a:srcRect b="0" l="0" r="0" t="0"/>
          <a:stretch/>
        </p:blipFill>
        <p:spPr>
          <a:xfrm>
            <a:off x="10576027" y="2301281"/>
            <a:ext cx="384045" cy="384045"/>
          </a:xfrm>
          <a:prstGeom prst="rect">
            <a:avLst/>
          </a:prstGeom>
          <a:noFill/>
          <a:ln>
            <a:noFill/>
          </a:ln>
        </p:spPr>
      </p:pic>
      <p:sp>
        <p:nvSpPr>
          <p:cNvPr id="184" name="Google Shape;184;p11"/>
          <p:cNvSpPr/>
          <p:nvPr/>
        </p:nvSpPr>
        <p:spPr>
          <a:xfrm>
            <a:off x="6525235" y="2319569"/>
            <a:ext cx="3977700" cy="3201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06B6D4"/>
              </a:buClr>
              <a:buSzPts val="1550"/>
              <a:buFont typeface="Arial"/>
              <a:buNone/>
            </a:pPr>
            <a:r>
              <a:rPr b="1" i="0" lang="iw-IL" sz="2450" u="none" cap="none" strike="noStrike">
                <a:solidFill>
                  <a:srgbClr val="06B6D4"/>
                </a:solidFill>
                <a:latin typeface="Noto Sans Hebrew"/>
                <a:ea typeface="Noto Sans Hebrew"/>
                <a:cs typeface="Noto Sans Hebrew"/>
                <a:sym typeface="Noto Sans Hebrew"/>
              </a:rPr>
              <a:t>טעות יכולה לגלות לנו</a:t>
            </a:r>
            <a:endParaRPr b="0" i="0" sz="2450" u="none" cap="none" strike="noStrike">
              <a:solidFill>
                <a:schemeClr val="dk1"/>
              </a:solidFill>
              <a:latin typeface="Noto Sans Hebrew"/>
              <a:ea typeface="Noto Sans Hebrew"/>
              <a:cs typeface="Noto Sans Hebrew"/>
              <a:sym typeface="Noto Sans Hebrew"/>
            </a:endParaRPr>
          </a:p>
        </p:txBody>
      </p:sp>
      <p:sp>
        <p:nvSpPr>
          <p:cNvPr id="185" name="Google Shape;185;p11"/>
          <p:cNvSpPr/>
          <p:nvPr/>
        </p:nvSpPr>
        <p:spPr>
          <a:xfrm>
            <a:off x="6589250" y="2904778"/>
            <a:ext cx="4306800" cy="1871400"/>
          </a:xfrm>
          <a:prstGeom prst="rect">
            <a:avLst/>
          </a:prstGeom>
          <a:no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rgbClr val="334155"/>
              </a:buClr>
              <a:buSzPts val="1400"/>
              <a:buFont typeface="Arial"/>
              <a:buNone/>
            </a:pPr>
            <a:r>
              <a:rPr b="0" i="0" lang="iw-IL" sz="2300" u="none" cap="none" strike="noStrike">
                <a:solidFill>
                  <a:srgbClr val="334155"/>
                </a:solidFill>
                <a:latin typeface="Noto Sans Hebrew"/>
                <a:ea typeface="Noto Sans Hebrew"/>
                <a:cs typeface="Noto Sans Hebrew"/>
                <a:sym typeface="Noto Sans Hebrew"/>
              </a:rPr>
              <a:t>• מה חסר לנו להבין</a:t>
            </a:r>
            <a:endParaRPr b="0" i="0" sz="23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400"/>
              <a:buFont typeface="Arial"/>
              <a:buNone/>
            </a:pPr>
            <a:r>
              <a:rPr b="0" i="0" lang="iw-IL" sz="2300" u="none" cap="none" strike="noStrike">
                <a:solidFill>
                  <a:srgbClr val="334155"/>
                </a:solidFill>
                <a:latin typeface="Noto Sans Hebrew"/>
                <a:ea typeface="Noto Sans Hebrew"/>
                <a:cs typeface="Noto Sans Hebrew"/>
                <a:sym typeface="Noto Sans Hebrew"/>
              </a:rPr>
              <a:t>• איפה הקוד נשבר</a:t>
            </a:r>
            <a:endParaRPr b="0" i="0" sz="23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400"/>
              <a:buFont typeface="Arial"/>
              <a:buNone/>
            </a:pPr>
            <a:r>
              <a:rPr b="0" i="0" lang="iw-IL" sz="2300" u="none" cap="none" strike="noStrike">
                <a:solidFill>
                  <a:srgbClr val="334155"/>
                </a:solidFill>
                <a:latin typeface="Noto Sans Hebrew"/>
                <a:ea typeface="Noto Sans Hebrew"/>
                <a:cs typeface="Noto Sans Hebrew"/>
                <a:sym typeface="Noto Sans Hebrew"/>
              </a:rPr>
              <a:t>• איזה ניסוח לא עבד</a:t>
            </a:r>
            <a:endParaRPr b="0" i="0" sz="2300" u="none" cap="none" strike="noStrike">
              <a:solidFill>
                <a:schemeClr val="dk1"/>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334155"/>
              </a:buClr>
              <a:buSzPts val="1400"/>
              <a:buFont typeface="Arial"/>
              <a:buNone/>
            </a:pPr>
            <a:r>
              <a:rPr b="0" i="0" lang="iw-IL" sz="2300" u="none" cap="none" strike="noStrike">
                <a:solidFill>
                  <a:srgbClr val="334155"/>
                </a:solidFill>
                <a:latin typeface="Noto Sans Hebrew"/>
                <a:ea typeface="Noto Sans Hebrew"/>
                <a:cs typeface="Noto Sans Hebrew"/>
                <a:sym typeface="Noto Sans Hebrew"/>
              </a:rPr>
              <a:t>• איזו הנחה צריך לבדוק</a:t>
            </a:r>
            <a:endParaRPr b="0" i="0" sz="2300" u="none" cap="none" strike="noStrike">
              <a:solidFill>
                <a:schemeClr val="dk1"/>
              </a:solidFill>
              <a:latin typeface="Noto Sans Hebrew"/>
              <a:ea typeface="Noto Sans Hebrew"/>
              <a:cs typeface="Noto Sans Hebrew"/>
              <a:sym typeface="Noto Sans Hebrew"/>
            </a:endParaRPr>
          </a:p>
        </p:txBody>
      </p:sp>
      <p:pic>
        <p:nvPicPr>
          <p:cNvPr descr="איור דיגיטלי של שני צעירים לומדים ומשתמשים במחשב נייד וטאבלט, מוקפים באייקונים המייצגים למידה, בינה מלאכותית, התקדמות ויעדים. האייקונים כוללים מוח מחולק לשני חלקים, גרף עלייה, סמל צ'אטבוט עם דירוג כוכבים, ומסלול עם דגלים, המדגישים תהליך למידה מתקדם וטכנולוגי.&#10;&#10;תוכן בינה מלאכותית גנרטיבית עשוי להיות שגוי." id="186" name="Google Shape;186;p11"/>
          <p:cNvPicPr preferRelativeResize="0"/>
          <p:nvPr/>
        </p:nvPicPr>
        <p:blipFill rotWithShape="1">
          <a:blip r:embed="rId4">
            <a:alphaModFix/>
          </a:blip>
          <a:srcRect b="0" l="0" r="0" t="0"/>
          <a:stretch/>
        </p:blipFill>
        <p:spPr>
          <a:xfrm>
            <a:off x="128025" y="1742874"/>
            <a:ext cx="5991825" cy="3372193"/>
          </a:xfrm>
          <a:prstGeom prst="rect">
            <a:avLst/>
          </a:prstGeom>
          <a:noFill/>
          <a:ln>
            <a:noFill/>
          </a:ln>
        </p:spPr>
      </p:pic>
      <p:sp>
        <p:nvSpPr>
          <p:cNvPr id="187" name="Google Shape;187;p11"/>
          <p:cNvSpPr txBox="1"/>
          <p:nvPr>
            <p:ph type="title"/>
          </p:nvPr>
        </p:nvSpPr>
        <p:spPr>
          <a:xfrm>
            <a:off x="0" y="-1000000"/>
            <a:ext cx="9144000" cy="6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טעות = מידע</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