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Lato" panose="020F0502020204030203" pitchFamily="34" charset="0"/>
      <p:regular r:id="rId16"/>
      <p:bold r:id="rId17"/>
      <p:italic r:id="rId18"/>
      <p:boldItalic r:id="rId19"/>
    </p:embeddedFont>
    <p:embeddedFont>
      <p:font typeface="Rubik" panose="020B0604020202020204" charset="-79"/>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Jxyo6wzJizDjB6/drSSp5jognT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58" y="29"/>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e846ba4f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3e846ba4f3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e846ba4f31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 name="Google Shape;60;g3e846ba4f31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e846ba4f31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3e846ba4f31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e846ba4f3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 name="Google Shape;75;g3e846ba4f31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e846ba4f3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g3e846ba4f31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e846ba4f31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g3e846ba4f31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e846ba4f31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3e846ba4f31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e846ba4f31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g3e846ba4f31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e846ba4f31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g3e846ba4f31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e846ba4f31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g3e846ba4f31_0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e846ba4f31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g3e846ba4f31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e846ba4f31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g3e846ba4f31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e846ba4f31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g3e846ba4f31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1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1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1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1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2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2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2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g3e846ba4f31_0_0"/>
          <p:cNvSpPr txBox="1">
            <a:spLocks noGrp="1"/>
          </p:cNvSpPr>
          <p:nvPr>
            <p:ph type="ctrTitle"/>
          </p:nvPr>
        </p:nvSpPr>
        <p:spPr>
          <a:xfrm>
            <a:off x="477076" y="-188075"/>
            <a:ext cx="7572600" cy="1012500"/>
          </a:xfrm>
          <a:prstGeom prst="rect">
            <a:avLst/>
          </a:prstGeom>
          <a:noFill/>
          <a:ln>
            <a:noFill/>
          </a:ln>
        </p:spPr>
        <p:txBody>
          <a:bodyPr spcFirstLastPara="1" wrap="square" lIns="91425" tIns="91425" rIns="91425" bIns="91425" anchor="b" anchorCtr="0">
            <a:normAutofit/>
          </a:bodyPr>
          <a:lstStyle/>
          <a:p>
            <a:pPr marL="0" lvl="0" indent="0" algn="ctr" rtl="1">
              <a:lnSpc>
                <a:spcPct val="100000"/>
              </a:lnSpc>
              <a:spcBef>
                <a:spcPts val="0"/>
              </a:spcBef>
              <a:spcAft>
                <a:spcPts val="0"/>
              </a:spcAft>
              <a:buSzPts val="5200"/>
              <a:buNone/>
            </a:pPr>
            <a:r>
              <a:rPr lang="iw"/>
              <a:t>בלשים בסופר</a:t>
            </a:r>
            <a:endParaRPr/>
          </a:p>
        </p:txBody>
      </p:sp>
      <p:pic>
        <p:nvPicPr>
          <p:cNvPr id="57" name="Google Shape;57;g3e846ba4f31_0_0" descr="מה רואים בתמונה:&#10;דמות של בלש (חוקר פרטי) העומד במרכז הרחוב. הוא לובש מעיל גשם ארוך וחום (בז') וכובע שחור. ביד אחת הוא מחזיק זכוכית מגדלת עגולה ממש מול העין שלו ומביט דרכה אלינו, וביד השנייה הוא מחזיק פנקס קטן סגור.&#10;&#10;איך זה נראה:&#10;הבלש עומד ברחוב עתיק וצר העשוי מאבנים קטנות ומבריקות (כמו אחרי גשם). ברקע מאחור דולק פנס רחוב ישן שמפיץ אור צהוב חם, ונותן תחושה מסתורית של סיפור מתח.&#10;&#10;&#10;הדמות של הבלש מייצגת את החוקר שבנו. זכוכית המגדלת הגדולה שהוא מציב מול העין שלו מזמינה אותנו &quot;לפתוח עיניים&quot;, להסתכל מקרוב ולגלות את כל הרמזים והסודות המסתתרים סביבנו (בדיוק כמו שאנחנו חוקרים ומגלים את הטריקים של הסופרמרקט!)."/>
          <p:cNvPicPr preferRelativeResize="0"/>
          <p:nvPr/>
        </p:nvPicPr>
        <p:blipFill rotWithShape="1">
          <a:blip r:embed="rId4">
            <a:alphaModFix/>
          </a:blip>
          <a:srcRect/>
          <a:stretch/>
        </p:blipFill>
        <p:spPr>
          <a:xfrm>
            <a:off x="2835325" y="673425"/>
            <a:ext cx="3158100" cy="3158100"/>
          </a:xfrm>
          <a:prstGeom prst="rect">
            <a:avLst/>
          </a:prstGeom>
          <a:noFill/>
          <a:ln>
            <a:noFill/>
          </a:ln>
        </p:spPr>
      </p:pic>
      <p:sp>
        <p:nvSpPr>
          <p:cNvPr id="55" name="Google Shape;55;g3e846ba4f31_0_0"/>
          <p:cNvSpPr txBox="1">
            <a:spLocks noGrp="1"/>
          </p:cNvSpPr>
          <p:nvPr>
            <p:ph type="subTitle" idx="1"/>
          </p:nvPr>
        </p:nvSpPr>
        <p:spPr>
          <a:xfrm>
            <a:off x="390000" y="3935325"/>
            <a:ext cx="8520600" cy="792600"/>
          </a:xfrm>
          <a:prstGeom prst="rect">
            <a:avLst/>
          </a:prstGeom>
          <a:noFill/>
          <a:ln>
            <a:noFill/>
          </a:ln>
        </p:spPr>
        <p:txBody>
          <a:bodyPr spcFirstLastPara="1" wrap="square" lIns="91425" tIns="91425" rIns="91425" bIns="91425" anchor="t" anchorCtr="0">
            <a:normAutofit fontScale="85000" lnSpcReduction="20000"/>
          </a:bodyPr>
          <a:lstStyle/>
          <a:p>
            <a:pPr marL="0" lvl="0" indent="0" algn="r" rtl="1">
              <a:lnSpc>
                <a:spcPct val="100000"/>
              </a:lnSpc>
              <a:spcBef>
                <a:spcPts val="0"/>
              </a:spcBef>
              <a:spcAft>
                <a:spcPts val="0"/>
              </a:spcAft>
              <a:buSzPct val="117647"/>
              <a:buNone/>
            </a:pPr>
            <a:r>
              <a:rPr lang="iw"/>
              <a:t>"היום אנחנו כבר לא סתם קונים. אנחנו יוצאים לחשוף את הסודות של הסופרמרקט והקניון. איך גורמים לנו לקנות דברים שלא תכננו?".</a:t>
            </a:r>
            <a:endParaRPr/>
          </a:p>
        </p:txBody>
      </p:sp>
      <p:sp>
        <p:nvSpPr>
          <p:cNvPr id="56" name="Google Shape;56;g3e846ba4f31_0_0"/>
          <p:cNvSpPr txBox="1"/>
          <p:nvPr/>
        </p:nvSpPr>
        <p:spPr>
          <a:xfrm>
            <a:off x="3920075" y="4651500"/>
            <a:ext cx="4893000" cy="4920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iw" sz="1100" b="1" i="0" u="none" strike="noStrike" cap="none">
                <a:solidFill>
                  <a:schemeClr val="dk1"/>
                </a:solidFill>
                <a:latin typeface="Arial"/>
                <a:ea typeface="Arial"/>
                <a:cs typeface="Arial"/>
                <a:sym typeface="Arial"/>
              </a:rPr>
              <a:t>מסר מרכזי:</a:t>
            </a:r>
            <a:r>
              <a:rPr lang="iw" sz="1100" b="0" i="0" u="none" strike="noStrike" cap="none">
                <a:solidFill>
                  <a:schemeClr val="dk1"/>
                </a:solidFill>
                <a:latin typeface="Arial"/>
                <a:ea typeface="Arial"/>
                <a:cs typeface="Arial"/>
                <a:sym typeface="Arial"/>
              </a:rPr>
              <a:t> ידע הוא כוח – מי שמבין את הטריקים, שומר על הכסף שלו.</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
        <p:cNvGrpSpPr/>
        <p:nvPr/>
      </p:nvGrpSpPr>
      <p:grpSpPr>
        <a:xfrm>
          <a:off x="0" y="0"/>
          <a:ext cx="0" cy="0"/>
          <a:chOff x="0" y="0"/>
          <a:chExt cx="0" cy="0"/>
        </a:xfrm>
      </p:grpSpPr>
      <p:sp>
        <p:nvSpPr>
          <p:cNvPr id="62" name="Google Shape;62;g3e846ba4f31_0_7"/>
          <p:cNvSpPr txBox="1">
            <a:spLocks noGrp="1"/>
          </p:cNvSpPr>
          <p:nvPr>
            <p:ph type="ctrTitle"/>
          </p:nvPr>
        </p:nvSpPr>
        <p:spPr>
          <a:xfrm>
            <a:off x="785701" y="-70825"/>
            <a:ext cx="7572600" cy="1012500"/>
          </a:xfrm>
          <a:prstGeom prst="rect">
            <a:avLst/>
          </a:prstGeom>
          <a:noFill/>
          <a:ln>
            <a:noFill/>
          </a:ln>
        </p:spPr>
        <p:txBody>
          <a:bodyPr spcFirstLastPara="1" wrap="square" lIns="91425" tIns="91425" rIns="91425" bIns="91425" anchor="b" anchorCtr="0">
            <a:noAutofit/>
          </a:bodyPr>
          <a:lstStyle/>
          <a:p>
            <a:pPr marL="0" lvl="0" indent="0" algn="ctr" rtl="1">
              <a:lnSpc>
                <a:spcPct val="100000"/>
              </a:lnSpc>
              <a:spcBef>
                <a:spcPts val="0"/>
              </a:spcBef>
              <a:spcAft>
                <a:spcPts val="0"/>
              </a:spcAft>
              <a:buSzPts val="990"/>
              <a:buNone/>
            </a:pPr>
            <a:r>
              <a:rPr lang="iw" sz="3480"/>
              <a:t>אפקט הפיצוי – למה אנחנו קונים כשרע לנו?</a:t>
            </a:r>
            <a:endParaRPr sz="3480"/>
          </a:p>
        </p:txBody>
      </p:sp>
      <p:pic>
        <p:nvPicPr>
          <p:cNvPr id="65" name="Google Shape;65;g3e846ba4f31_0_7" descr="מה רואים בתמונה:&#10;ילד צעיר יושב על קצה המיטה שלו בחדר. מעל הראש שלו מופיעות שתי בועות מחשבה עגולות: בבועה השמאלית מצוירת גלידה צבעונית גדולה בכוס זכוכית עם סירופ שוקולד ודובדבנים, ובבועה הימנית מצויר מסך טלוויזיה שמראה משחק וידאו תוסס ושני שלטי משחק (ג'ויסטיקים).&#10;&#10;איך זה נראה:&#10;הילד יושב עם פנים נפולות ותומך את ראשו בידיו, נראה מבולבל או חסר חשק. החדר שלו מעט מבולגן עם בגדים וספרים פתוחים על הרצפה, והצבעים בבועות המחשבה שלו הרבה יותר בהירים ומפתים משאר החדר.&#10;&#10;&#10;התמונה הזו ממחישה את הקושי להתמודד עם פיתויים (רצון מול צורך). הילד כנראה צריך לעשות משהו פחות מעניין (כמו ללמוד או לסדר את החדר), אבל המחשבות שלו בורחות אוטומטית לדברים הכי מתוקים ומהנים. זה בדיוק מה שקורה לנו בסופרמרקט – המוח שלנו נמשך לפיתויים קלים וצבעוניים שמפריעים לנו להתרכז במטרה האמיתית שלנו."/>
          <p:cNvPicPr preferRelativeResize="0"/>
          <p:nvPr/>
        </p:nvPicPr>
        <p:blipFill rotWithShape="1">
          <a:blip r:embed="rId4">
            <a:alphaModFix/>
          </a:blip>
          <a:srcRect/>
          <a:stretch/>
        </p:blipFill>
        <p:spPr>
          <a:xfrm>
            <a:off x="3380300" y="672174"/>
            <a:ext cx="3102999" cy="3102976"/>
          </a:xfrm>
          <a:prstGeom prst="rect">
            <a:avLst/>
          </a:prstGeom>
          <a:noFill/>
          <a:ln>
            <a:noFill/>
          </a:ln>
        </p:spPr>
      </p:pic>
      <p:sp>
        <p:nvSpPr>
          <p:cNvPr id="63" name="Google Shape;63;g3e846ba4f31_0_7"/>
          <p:cNvSpPr txBox="1">
            <a:spLocks noGrp="1"/>
          </p:cNvSpPr>
          <p:nvPr>
            <p:ph type="subTitle" idx="1"/>
          </p:nvPr>
        </p:nvSpPr>
        <p:spPr>
          <a:xfrm>
            <a:off x="144600" y="3925875"/>
            <a:ext cx="8520600" cy="792600"/>
          </a:xfrm>
          <a:prstGeom prst="rect">
            <a:avLst/>
          </a:prstGeom>
          <a:noFill/>
          <a:ln>
            <a:noFill/>
          </a:ln>
        </p:spPr>
        <p:txBody>
          <a:bodyPr spcFirstLastPara="1" wrap="square" lIns="91425" tIns="91425" rIns="91425" bIns="91425" anchor="t" anchorCtr="0">
            <a:normAutofit fontScale="85000" lnSpcReduction="20000"/>
          </a:bodyPr>
          <a:lstStyle/>
          <a:p>
            <a:pPr marL="0" lvl="0" indent="0" algn="r" rtl="1">
              <a:lnSpc>
                <a:spcPct val="100000"/>
              </a:lnSpc>
              <a:spcBef>
                <a:spcPts val="0"/>
              </a:spcBef>
              <a:spcAft>
                <a:spcPts val="0"/>
              </a:spcAft>
              <a:buSzPct val="117647"/>
              <a:buNone/>
            </a:pPr>
            <a:r>
              <a:rPr lang="iw"/>
              <a:t> "לפעמים אנחנו קונים 'פרס' לעצמנו כי היינו עייפים או עצובים. הסופר יודע את זה ונותן לנו להרגיש טוב כבר בכניסה".</a:t>
            </a:r>
            <a:endParaRPr/>
          </a:p>
        </p:txBody>
      </p:sp>
      <p:sp>
        <p:nvSpPr>
          <p:cNvPr id="64" name="Google Shape;64;g3e846ba4f31_0_7"/>
          <p:cNvSpPr txBox="1"/>
          <p:nvPr/>
        </p:nvSpPr>
        <p:spPr>
          <a:xfrm>
            <a:off x="3920075" y="4651500"/>
            <a:ext cx="4893000" cy="4920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iw" sz="1100" b="1" i="0" u="none" strike="noStrike" cap="none">
                <a:solidFill>
                  <a:schemeClr val="dk1"/>
                </a:solidFill>
                <a:latin typeface="Arial"/>
                <a:ea typeface="Arial"/>
                <a:cs typeface="Arial"/>
                <a:sym typeface="Arial"/>
              </a:rPr>
              <a:t>מסר מרכזי:</a:t>
            </a:r>
            <a:r>
              <a:rPr lang="iw" sz="1100" b="0" i="0" u="none" strike="noStrike" cap="none">
                <a:solidFill>
                  <a:schemeClr val="dk1"/>
                </a:solidFill>
                <a:latin typeface="Arial"/>
                <a:ea typeface="Arial"/>
                <a:cs typeface="Arial"/>
                <a:sym typeface="Arial"/>
              </a:rPr>
              <a:t> לפני שקונים, שואלים: "אני קונה כי אני צריך, או כי אני רוצה להרגיש טוב?"</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sp>
        <p:nvSpPr>
          <p:cNvPr id="70" name="Google Shape;70;g3e846ba4f31_0_14"/>
          <p:cNvSpPr txBox="1">
            <a:spLocks noGrp="1"/>
          </p:cNvSpPr>
          <p:nvPr>
            <p:ph type="ctrTitle"/>
          </p:nvPr>
        </p:nvSpPr>
        <p:spPr>
          <a:xfrm>
            <a:off x="967774" y="-341476"/>
            <a:ext cx="7572600" cy="1012500"/>
          </a:xfrm>
          <a:prstGeom prst="rect">
            <a:avLst/>
          </a:prstGeom>
          <a:noFill/>
          <a:ln>
            <a:noFill/>
          </a:ln>
        </p:spPr>
        <p:txBody>
          <a:bodyPr spcFirstLastPara="1" wrap="square" lIns="91425" tIns="91425" rIns="91425" bIns="91425" anchor="b" anchorCtr="0">
            <a:noAutofit/>
          </a:bodyPr>
          <a:lstStyle/>
          <a:p>
            <a:pPr marL="0" lvl="0" indent="0" algn="ctr" rtl="1">
              <a:lnSpc>
                <a:spcPct val="100000"/>
              </a:lnSpc>
              <a:spcBef>
                <a:spcPts val="0"/>
              </a:spcBef>
              <a:spcAft>
                <a:spcPts val="0"/>
              </a:spcAft>
              <a:buSzPts val="990"/>
              <a:buNone/>
            </a:pPr>
            <a:r>
              <a:rPr lang="iw" sz="3480" dirty="0"/>
              <a:t>יובל אפור</a:t>
            </a:r>
            <a:endParaRPr sz="3480" dirty="0"/>
          </a:p>
        </p:txBody>
      </p:sp>
      <p:pic>
        <p:nvPicPr>
          <p:cNvPr id="72" name="Google Shape;72;g3e846ba4f31_0_14" descr="מה רואים בתמונה:&#10;נער צעיר עומד במעבר של סופרמרקט, בין שני מדפים ארוכים ועמוסים במוצרים. ביד אחת הוא מחזיק בקבוק משקה כהה (כמו קולה), ביד השנייה הוא מחזיק סל קניות ריק, ובידו החופשית הוא מושיט יד לקחת מוצר מהמדף.&#10;&#10;איך זה נראה:&#10;יש בתמונה ניגודיות (קונטרסט) חזקה מאוד: הנער עצמו מצויר כולו בגוונים של שחור ואפור (ללא צבע), אבל כל הסופרמרקט סביבו – המדפים, מאות הבקבוקים והקופסאות, הרצפה ואפילו התקרה – צבועים בצבעי קשת בהירים, זוהרים ומבולגנים מאוד (כמו ציור בצבעי מים צבעוניים במיוחד)."/>
          <p:cNvPicPr preferRelativeResize="0"/>
          <p:nvPr/>
        </p:nvPicPr>
        <p:blipFill rotWithShape="1">
          <a:blip r:embed="rId4">
            <a:alphaModFix/>
          </a:blip>
          <a:srcRect/>
          <a:stretch/>
        </p:blipFill>
        <p:spPr>
          <a:xfrm>
            <a:off x="3304543" y="732398"/>
            <a:ext cx="2899062" cy="3801452"/>
          </a:xfrm>
          <a:prstGeom prst="rect">
            <a:avLst/>
          </a:prstGeom>
          <a:noFill/>
          <a:ln>
            <a:noFill/>
          </a:ln>
        </p:spPr>
      </p:pic>
      <p:sp>
        <p:nvSpPr>
          <p:cNvPr id="71" name="Google Shape;71;g3e846ba4f31_0_14"/>
          <p:cNvSpPr txBox="1"/>
          <p:nvPr/>
        </p:nvSpPr>
        <p:spPr>
          <a:xfrm>
            <a:off x="0" y="4533850"/>
            <a:ext cx="8291100" cy="492000"/>
          </a:xfrm>
          <a:prstGeom prst="rect">
            <a:avLst/>
          </a:prstGeom>
          <a:noFill/>
          <a:ln>
            <a:noFill/>
          </a:ln>
        </p:spPr>
        <p:txBody>
          <a:bodyPr spcFirstLastPara="1" wrap="square" lIns="91425" tIns="91425" rIns="91425" bIns="91425" anchor="t" anchorCtr="0">
            <a:noAutofit/>
          </a:bodyPr>
          <a:lstStyle/>
          <a:p>
            <a:pPr marL="457200" marR="0" lvl="0" indent="-304800" algn="r" rtl="1">
              <a:lnSpc>
                <a:spcPct val="150000"/>
              </a:lnSpc>
              <a:spcBef>
                <a:spcPts val="1200"/>
              </a:spcBef>
              <a:spcAft>
                <a:spcPts val="0"/>
              </a:spcAft>
              <a:buClr>
                <a:schemeClr val="dk1"/>
              </a:buClr>
              <a:buSzPts val="1200"/>
              <a:buFont typeface="Rubik"/>
              <a:buChar char="●"/>
            </a:pPr>
            <a:r>
              <a:rPr lang="iw" sz="1200" b="1" i="0" u="none" strike="noStrike" cap="none">
                <a:solidFill>
                  <a:schemeClr val="dk1"/>
                </a:solidFill>
                <a:latin typeface="Rubik"/>
                <a:ea typeface="Rubik"/>
                <a:cs typeface="Rubik"/>
                <a:sym typeface="Rubik"/>
              </a:rPr>
              <a:t>הסבר:</a:t>
            </a:r>
            <a:r>
              <a:rPr lang="iw" sz="1200" b="0" i="0" u="none" strike="noStrike" cap="none">
                <a:solidFill>
                  <a:schemeClr val="dk1"/>
                </a:solidFill>
                <a:latin typeface="Rubik"/>
                <a:ea typeface="Rubik"/>
                <a:cs typeface="Rubik"/>
                <a:sym typeface="Rubik"/>
              </a:rPr>
              <a:t> "ככה יובל נראה בפנים. הוא מרגיש 'אפור' וריק. הוא מטרה קלה לסופר כי הוא מחפש צבע ושמחה".</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
        <p:cNvGrpSpPr/>
        <p:nvPr/>
      </p:nvGrpSpPr>
      <p:grpSpPr>
        <a:xfrm>
          <a:off x="0" y="0"/>
          <a:ext cx="0" cy="0"/>
          <a:chOff x="0" y="0"/>
          <a:chExt cx="0" cy="0"/>
        </a:xfrm>
      </p:grpSpPr>
      <p:sp>
        <p:nvSpPr>
          <p:cNvPr id="77" name="Google Shape;77;g3e846ba4f31_0_20"/>
          <p:cNvSpPr txBox="1">
            <a:spLocks noGrp="1"/>
          </p:cNvSpPr>
          <p:nvPr>
            <p:ph type="ctrTitle"/>
          </p:nvPr>
        </p:nvSpPr>
        <p:spPr>
          <a:xfrm>
            <a:off x="120188" y="-166948"/>
            <a:ext cx="9216000" cy="1012500"/>
          </a:xfrm>
          <a:prstGeom prst="rect">
            <a:avLst/>
          </a:prstGeom>
          <a:noFill/>
          <a:ln>
            <a:noFill/>
          </a:ln>
        </p:spPr>
        <p:txBody>
          <a:bodyPr spcFirstLastPara="1" wrap="square" lIns="91425" tIns="91425" rIns="91425" bIns="91425" anchor="b" anchorCtr="0">
            <a:normAutofit/>
          </a:bodyPr>
          <a:lstStyle/>
          <a:p>
            <a:pPr marL="0" lvl="0" indent="0" algn="ctr" rtl="1">
              <a:lnSpc>
                <a:spcPct val="100000"/>
              </a:lnSpc>
              <a:spcBef>
                <a:spcPts val="0"/>
              </a:spcBef>
              <a:spcAft>
                <a:spcPts val="0"/>
              </a:spcAft>
              <a:buSzPts val="5200"/>
              <a:buNone/>
            </a:pPr>
            <a:r>
              <a:rPr lang="iw" sz="2900"/>
              <a:t> </a:t>
            </a:r>
            <a:r>
              <a:rPr lang="iw" sz="3567"/>
              <a:t>מלכודת הטריות והמצפון (פירות וירקות)</a:t>
            </a:r>
            <a:endParaRPr sz="3567"/>
          </a:p>
        </p:txBody>
      </p:sp>
      <p:pic>
        <p:nvPicPr>
          <p:cNvPr id="80" name="Google Shape;80;g3e846ba4f31_0_20" descr="מה רואים בתמונה:&#10;במרכז החנות עומד מתקן תצוגה ענקי ועגול, ועליו מסודרים המון פירות טריים וצבעוניים בצורה של פירמידה (או הר) גבוהה ומדורגת. ברקע רואים את מעברי הסופרמרקט הרגילים עם מדפים בצדדים ושני קונים שעומדים עם עגלות.&#10;&#10;איך זה נראה:&#10;הפירות מסודרים בשורות וקומות מושלמות לפי צבעים: למטה קומות רחבות של תפוחים אדומים, מעליהם תפוחים ירוקים, מעליהם תפוזים כתומים, בננות צהובות, פירות פיטאיה ורודים, ובקצה למעלה ענבים כהים. התקרה מסביב חשוכה, אבל מנורות ספוט חזקות מאירות ישירות על פירמידת הפירות וגורמות להן לזהור ולהיראות חגיגיות מאוד.&#10;&#10;&#10;התמונה מדגימה את טריק התצוגה המפוארת והתאורה. הסופרמרקט מסדר את הפירות כמו הר של אוצר צבעוני ומאיר עליו בפנסים חזקים (כמו שחקנים על במה). זה גורם לפירות להיראות מושלמים, מבריקים ורעננים במיוחד, ומפתה אותנו לגשת ישירות לשם ולהעמיס את העגלה כבר ברגע הראשון שנכנסנו לחנות."/>
          <p:cNvPicPr preferRelativeResize="0"/>
          <p:nvPr/>
        </p:nvPicPr>
        <p:blipFill rotWithShape="1">
          <a:blip r:embed="rId4">
            <a:alphaModFix/>
          </a:blip>
          <a:srcRect/>
          <a:stretch/>
        </p:blipFill>
        <p:spPr>
          <a:xfrm>
            <a:off x="3446500" y="845552"/>
            <a:ext cx="2942774" cy="2942774"/>
          </a:xfrm>
          <a:prstGeom prst="rect">
            <a:avLst/>
          </a:prstGeom>
          <a:noFill/>
          <a:ln>
            <a:noFill/>
          </a:ln>
        </p:spPr>
      </p:pic>
      <p:sp>
        <p:nvSpPr>
          <p:cNvPr id="78" name="Google Shape;78;g3e846ba4f31_0_20"/>
          <p:cNvSpPr txBox="1">
            <a:spLocks noGrp="1"/>
          </p:cNvSpPr>
          <p:nvPr>
            <p:ph type="subTitle" idx="1"/>
          </p:nvPr>
        </p:nvSpPr>
        <p:spPr>
          <a:xfrm>
            <a:off x="181725" y="3788325"/>
            <a:ext cx="8520600" cy="792600"/>
          </a:xfrm>
          <a:prstGeom prst="rect">
            <a:avLst/>
          </a:prstGeom>
          <a:noFill/>
          <a:ln>
            <a:noFill/>
          </a:ln>
        </p:spPr>
        <p:txBody>
          <a:bodyPr spcFirstLastPara="1" wrap="square" lIns="91425" tIns="91425" rIns="91425" bIns="91425" anchor="t" anchorCtr="0">
            <a:normAutofit fontScale="70000"/>
          </a:bodyPr>
          <a:lstStyle/>
          <a:p>
            <a:pPr marL="0" lvl="0" indent="0" algn="r" rtl="1">
              <a:lnSpc>
                <a:spcPct val="100000"/>
              </a:lnSpc>
              <a:spcBef>
                <a:spcPts val="0"/>
              </a:spcBef>
              <a:spcAft>
                <a:spcPts val="0"/>
              </a:spcAft>
              <a:buSzPct val="129032"/>
              <a:buNone/>
            </a:pPr>
            <a:r>
              <a:rPr lang="iw"/>
              <a:t>"למה הם תמיד בהתחלה? הצבעים שלהם 'פותחים' לנו את התיאבון. כשהסל שלנו מלא בירקות, הלב שלנו שקט ואנחנו מרשים לעצמנו לקנות ממתקים בהמשך".</a:t>
            </a:r>
            <a:endParaRPr/>
          </a:p>
        </p:txBody>
      </p:sp>
      <p:sp>
        <p:nvSpPr>
          <p:cNvPr id="79" name="Google Shape;79;g3e846ba4f31_0_20"/>
          <p:cNvSpPr txBox="1"/>
          <p:nvPr/>
        </p:nvSpPr>
        <p:spPr>
          <a:xfrm>
            <a:off x="3920075" y="4651500"/>
            <a:ext cx="4893000" cy="4920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iw" sz="1100" b="1" i="0" u="none" strike="noStrike" cap="none">
                <a:solidFill>
                  <a:schemeClr val="dk1"/>
                </a:solidFill>
                <a:latin typeface="Arial"/>
                <a:ea typeface="Arial"/>
                <a:cs typeface="Arial"/>
                <a:sym typeface="Arial"/>
              </a:rPr>
              <a:t>מסר מרכזי:</a:t>
            </a:r>
            <a:r>
              <a:rPr lang="iw" sz="1100" b="0" i="0" u="none" strike="noStrike" cap="none">
                <a:solidFill>
                  <a:schemeClr val="dk1"/>
                </a:solidFill>
                <a:latin typeface="Arial"/>
                <a:ea typeface="Arial"/>
                <a:cs typeface="Arial"/>
                <a:sym typeface="Arial"/>
              </a:rPr>
              <a:t> אל תתנו לצבעים להטעות אתכם – היצמדו לרשימה!</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g3e846ba4f31_0_27"/>
          <p:cNvSpPr txBox="1">
            <a:spLocks noGrp="1"/>
          </p:cNvSpPr>
          <p:nvPr>
            <p:ph type="ctrTitle"/>
          </p:nvPr>
        </p:nvSpPr>
        <p:spPr>
          <a:xfrm>
            <a:off x="-799449" y="348125"/>
            <a:ext cx="7572600" cy="1012500"/>
          </a:xfrm>
          <a:prstGeom prst="rect">
            <a:avLst/>
          </a:prstGeom>
          <a:noFill/>
          <a:ln>
            <a:noFill/>
          </a:ln>
        </p:spPr>
        <p:txBody>
          <a:bodyPr spcFirstLastPara="1" wrap="square" lIns="91425" tIns="91425" rIns="91425" bIns="91425" anchor="b" anchorCtr="0">
            <a:noAutofit/>
          </a:bodyPr>
          <a:lstStyle/>
          <a:p>
            <a:pPr marL="0" lvl="0" indent="0" algn="ctr" rtl="1">
              <a:lnSpc>
                <a:spcPct val="100000"/>
              </a:lnSpc>
              <a:spcBef>
                <a:spcPts val="0"/>
              </a:spcBef>
              <a:spcAft>
                <a:spcPts val="0"/>
              </a:spcAft>
              <a:buSzPts val="990"/>
              <a:buNone/>
            </a:pPr>
            <a:r>
              <a:rPr lang="iw" sz="3480"/>
              <a:t>יובל צבעוני</a:t>
            </a:r>
            <a:endParaRPr sz="3480"/>
          </a:p>
        </p:txBody>
      </p:sp>
      <p:pic>
        <p:nvPicPr>
          <p:cNvPr id="87" name="Google Shape;87;g3e846ba4f31_0_27" descr="מה רואים בתמונה:&#10;נער צעיר עומד באותו מעבר סופרמרקט צבעוני ומבולגן מהתמונה הקודמת. אבל הפעם, במקום להיות אפור ורגוע, גם הוא עצמו התמלא בצבעים ובציורים משוגעים: על הלחיים והמצח שלו מצוירים עיגולי מלפפון ועגבנייה, החולצה שלו מלאה באיורי לימונים וחצילים, והמכנסיים שלו מלאים בגזרים כתומים. הסל שלו כבר לא ריק, אלא עמוס ומלא עד למעלה בחטיפים וממתקים צבעוניים.&#10;&#10;איך זה נראה:&#10;אין יותר שום הפרדה או ניגודיות – הנער &quot;נבלע&quot; לחלוטין בתוך הצבעוניות המשוגעת של הסופרמרקט. הכל נראה כמו ציור אחד גדול, עמוס, בוהק ומלא בפרטים קטנים ומבלבלים של אוכל, צבעים וממתקים.&#10;&#10;&#10;"/>
          <p:cNvPicPr preferRelativeResize="0"/>
          <p:nvPr/>
        </p:nvPicPr>
        <p:blipFill rotWithShape="1">
          <a:blip r:embed="rId4">
            <a:alphaModFix/>
          </a:blip>
          <a:srcRect/>
          <a:stretch/>
        </p:blipFill>
        <p:spPr>
          <a:xfrm>
            <a:off x="5445525" y="969250"/>
            <a:ext cx="2668225" cy="4000399"/>
          </a:xfrm>
          <a:prstGeom prst="rect">
            <a:avLst/>
          </a:prstGeom>
          <a:noFill/>
          <a:ln>
            <a:noFill/>
          </a:ln>
        </p:spPr>
      </p:pic>
      <p:sp>
        <p:nvSpPr>
          <p:cNvPr id="86" name="Google Shape;86;g3e846ba4f31_0_27"/>
          <p:cNvSpPr txBox="1"/>
          <p:nvPr/>
        </p:nvSpPr>
        <p:spPr>
          <a:xfrm>
            <a:off x="224875" y="2036075"/>
            <a:ext cx="4976400" cy="2578200"/>
          </a:xfrm>
          <a:prstGeom prst="rect">
            <a:avLst/>
          </a:prstGeom>
          <a:noFill/>
          <a:ln>
            <a:noFill/>
          </a:ln>
        </p:spPr>
        <p:txBody>
          <a:bodyPr spcFirstLastPara="1" wrap="square" lIns="91425" tIns="91425" rIns="91425" bIns="91425" anchor="t" anchorCtr="0">
            <a:noAutofit/>
          </a:bodyPr>
          <a:lstStyle/>
          <a:p>
            <a:pPr marL="457200" marR="0" lvl="0" indent="-336550" algn="r" rtl="1">
              <a:lnSpc>
                <a:spcPct val="150000"/>
              </a:lnSpc>
              <a:spcBef>
                <a:spcPts val="1200"/>
              </a:spcBef>
              <a:spcAft>
                <a:spcPts val="0"/>
              </a:spcAft>
              <a:buClr>
                <a:schemeClr val="dk1"/>
              </a:buClr>
              <a:buSzPts val="1700"/>
              <a:buFont typeface="Rubik"/>
              <a:buChar char="●"/>
            </a:pPr>
            <a:r>
              <a:rPr lang="iw" sz="1600" b="1" i="0" u="none" strike="noStrike" cap="none">
                <a:solidFill>
                  <a:schemeClr val="dk1"/>
                </a:solidFill>
                <a:latin typeface="Arial"/>
                <a:ea typeface="Arial"/>
                <a:cs typeface="Arial"/>
                <a:sym typeface="Arial"/>
              </a:rPr>
              <a:t>הסבר:</a:t>
            </a:r>
            <a:r>
              <a:rPr lang="iw" sz="1600" b="0" i="0" u="none" strike="noStrike" cap="none">
                <a:solidFill>
                  <a:schemeClr val="dk1"/>
                </a:solidFill>
                <a:latin typeface="Arial"/>
                <a:ea typeface="Arial"/>
                <a:cs typeface="Arial"/>
                <a:sym typeface="Arial"/>
              </a:rPr>
              <a:t> הסופר שם את הירקות בהתחלה כדי "לצבוע" את יובל. זה גורם לו להרגיש שהכל בסדר, שהוא במקום בריא.</a:t>
            </a:r>
            <a:endParaRPr sz="1600" b="0" i="0" u="none" strike="noStrike" cap="none">
              <a:solidFill>
                <a:schemeClr val="dk1"/>
              </a:solidFill>
              <a:latin typeface="Arial"/>
              <a:ea typeface="Arial"/>
              <a:cs typeface="Arial"/>
              <a:sym typeface="Arial"/>
            </a:endParaRPr>
          </a:p>
          <a:p>
            <a:pPr marL="457200" marR="0" lvl="0" indent="-336550" algn="r" rtl="1">
              <a:lnSpc>
                <a:spcPct val="150000"/>
              </a:lnSpc>
              <a:spcBef>
                <a:spcPts val="0"/>
              </a:spcBef>
              <a:spcAft>
                <a:spcPts val="0"/>
              </a:spcAft>
              <a:buClr>
                <a:schemeClr val="dk1"/>
              </a:buClr>
              <a:buSzPts val="1700"/>
              <a:buFont typeface="Rubik"/>
              <a:buChar char="●"/>
            </a:pPr>
            <a:r>
              <a:rPr lang="iw" sz="1600" b="1" i="0" u="none" strike="noStrike" cap="none">
                <a:solidFill>
                  <a:schemeClr val="dk1"/>
                </a:solidFill>
                <a:latin typeface="Arial"/>
                <a:ea typeface="Arial"/>
                <a:cs typeface="Arial"/>
                <a:sym typeface="Arial"/>
              </a:rPr>
              <a:t>התוצאה:</a:t>
            </a:r>
            <a:r>
              <a:rPr lang="iw" sz="1600" b="0" i="0" u="none" strike="noStrike" cap="none">
                <a:solidFill>
                  <a:schemeClr val="dk1"/>
                </a:solidFill>
                <a:latin typeface="Arial"/>
                <a:ea typeface="Arial"/>
                <a:cs typeface="Arial"/>
                <a:sym typeface="Arial"/>
              </a:rPr>
              <a:t> יובל לא אכל תפוח, הוא רק </a:t>
            </a:r>
            <a:r>
              <a:rPr lang="iw" sz="1600" b="1" i="0" u="none" strike="noStrike" cap="none">
                <a:solidFill>
                  <a:schemeClr val="dk1"/>
                </a:solidFill>
                <a:latin typeface="Arial"/>
                <a:ea typeface="Arial"/>
                <a:cs typeface="Arial"/>
                <a:sym typeface="Arial"/>
              </a:rPr>
              <a:t>ראה</a:t>
            </a:r>
            <a:r>
              <a:rPr lang="iw" sz="1600" b="0" i="0" u="none" strike="noStrike" cap="none">
                <a:solidFill>
                  <a:schemeClr val="dk1"/>
                </a:solidFill>
                <a:latin typeface="Arial"/>
                <a:ea typeface="Arial"/>
                <a:cs typeface="Arial"/>
                <a:sym typeface="Arial"/>
              </a:rPr>
              <a:t> אותם. המצפון שלו נרגע ("וואו, איזה מקום בריא"), וזה נתן לו </a:t>
            </a:r>
            <a:r>
              <a:rPr lang="iw" sz="1600" b="1" i="0" u="none" strike="noStrike" cap="none">
                <a:solidFill>
                  <a:schemeClr val="dk1"/>
                </a:solidFill>
                <a:latin typeface="Arial"/>
                <a:ea typeface="Arial"/>
                <a:cs typeface="Arial"/>
                <a:sym typeface="Arial"/>
              </a:rPr>
              <a:t>רישיון</a:t>
            </a:r>
            <a:r>
              <a:rPr lang="iw" sz="1600" b="0" i="0" u="none" strike="noStrike" cap="none">
                <a:solidFill>
                  <a:schemeClr val="dk1"/>
                </a:solidFill>
                <a:latin typeface="Arial"/>
                <a:ea typeface="Arial"/>
                <a:cs typeface="Arial"/>
                <a:sym typeface="Arial"/>
              </a:rPr>
              <a:t> לעבור לממתקים  ולהשתולל.</a:t>
            </a:r>
            <a:endParaRPr sz="1600" b="0" i="0" u="none" strike="noStrike" cap="none">
              <a:solidFill>
                <a:schemeClr val="dk1"/>
              </a:solidFill>
              <a:latin typeface="Arial"/>
              <a:ea typeface="Arial"/>
              <a:cs typeface="Arial"/>
              <a:sym typeface="Arial"/>
            </a:endParaRPr>
          </a:p>
          <a:p>
            <a:pPr marL="457200" marR="0" lvl="0" indent="0" algn="r" rtl="1">
              <a:lnSpc>
                <a:spcPct val="150000"/>
              </a:lnSpc>
              <a:spcBef>
                <a:spcPts val="1200"/>
              </a:spcBef>
              <a:spcAft>
                <a:spcPts val="1200"/>
              </a:spcAft>
              <a:buClr>
                <a:srgbClr val="000000"/>
              </a:buClr>
              <a:buSzPts val="1700"/>
              <a:buFont typeface="Arial"/>
              <a:buNone/>
            </a:pPr>
            <a:endParaRPr sz="1700" b="1" i="0" u="none" strike="noStrike" cap="none">
              <a:solidFill>
                <a:schemeClr val="dk1"/>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g3e846ba4f31_0_33"/>
          <p:cNvSpPr txBox="1">
            <a:spLocks noGrp="1"/>
          </p:cNvSpPr>
          <p:nvPr>
            <p:ph type="ctrTitle"/>
          </p:nvPr>
        </p:nvSpPr>
        <p:spPr>
          <a:xfrm>
            <a:off x="296025" y="54775"/>
            <a:ext cx="6226500" cy="781800"/>
          </a:xfrm>
          <a:prstGeom prst="rect">
            <a:avLst/>
          </a:prstGeom>
          <a:noFill/>
          <a:ln>
            <a:noFill/>
          </a:ln>
        </p:spPr>
        <p:txBody>
          <a:bodyPr spcFirstLastPara="1" wrap="square" lIns="91425" tIns="91425" rIns="91425" bIns="91425" anchor="b" anchorCtr="0">
            <a:noAutofit/>
          </a:bodyPr>
          <a:lstStyle/>
          <a:p>
            <a:pPr marL="0" lvl="0" indent="0" algn="ctr" rtl="1">
              <a:lnSpc>
                <a:spcPct val="100000"/>
              </a:lnSpc>
              <a:spcBef>
                <a:spcPts val="0"/>
              </a:spcBef>
              <a:spcAft>
                <a:spcPts val="0"/>
              </a:spcAft>
              <a:buSzPts val="990"/>
              <a:buNone/>
            </a:pPr>
            <a:r>
              <a:rPr lang="iw" sz="3480"/>
              <a:t>למה המקרר כל כך רחוק?  </a:t>
            </a:r>
            <a:endParaRPr sz="3480"/>
          </a:p>
        </p:txBody>
      </p:sp>
      <p:pic>
        <p:nvPicPr>
          <p:cNvPr id="94" name="Google Shape;94;g3e846ba4f31_0_33" descr="מה רואים בתמונה:&#10;הנער הצעיר (בצבעי שחור ואפור) עומד במרכז מעבר הסופרמרקט הצבעוני. ביד אחת הוא מחזיק בקבוק משקה וסל קניות (שכבר יש בו כמה חטיפים). הוא מניח את כף היד שלו מעל העיניים (כמו מצחייה שמגינה מפני השמש) ומביט קדימה במבט מרוכז ומאומץ. בקצה המעבר, רחוק מאחוריו, רואים מקרר ועליו שלט גדול שכתוב עליו באנגלית: &quot;MILK FRIDGE&quot; (מקרר חלב).&#10;&#10;איך זה נראה:&#10;המעבר והמדפים מסביב לנער מלאים בצבעי קשת חזקים, זוהרים ומבולגנים מאוד. הנער עצמו נראה רציני וממוקד, והתנועה שלו – הצללה על העיניים בעזרת היד – מראה שהוא מנסה להתעלם מכל הצבעוניות שמסביב כדי להצליח לראות את המקרר הרחוק."/>
          <p:cNvPicPr preferRelativeResize="0"/>
          <p:nvPr/>
        </p:nvPicPr>
        <p:blipFill rotWithShape="1">
          <a:blip r:embed="rId4">
            <a:alphaModFix/>
          </a:blip>
          <a:srcRect/>
          <a:stretch/>
        </p:blipFill>
        <p:spPr>
          <a:xfrm>
            <a:off x="3587976" y="758475"/>
            <a:ext cx="2585876" cy="3876925"/>
          </a:xfrm>
          <a:prstGeom prst="rect">
            <a:avLst/>
          </a:prstGeom>
          <a:noFill/>
          <a:ln>
            <a:noFill/>
          </a:ln>
        </p:spPr>
      </p:pic>
      <p:sp>
        <p:nvSpPr>
          <p:cNvPr id="93" name="Google Shape;93;g3e846ba4f31_0_33"/>
          <p:cNvSpPr txBox="1"/>
          <p:nvPr/>
        </p:nvSpPr>
        <p:spPr>
          <a:xfrm>
            <a:off x="-233800" y="4557300"/>
            <a:ext cx="8291100" cy="492000"/>
          </a:xfrm>
          <a:prstGeom prst="rect">
            <a:avLst/>
          </a:prstGeom>
          <a:noFill/>
          <a:ln>
            <a:noFill/>
          </a:ln>
        </p:spPr>
        <p:txBody>
          <a:bodyPr spcFirstLastPara="1" wrap="square" lIns="91425" tIns="91425" rIns="91425" bIns="91425" anchor="t" anchorCtr="0">
            <a:noAutofit/>
          </a:bodyPr>
          <a:lstStyle/>
          <a:p>
            <a:pPr marL="457200" marR="0" lvl="0" indent="-304800" algn="r" rtl="1">
              <a:lnSpc>
                <a:spcPct val="150000"/>
              </a:lnSpc>
              <a:spcBef>
                <a:spcPts val="1200"/>
              </a:spcBef>
              <a:spcAft>
                <a:spcPts val="0"/>
              </a:spcAft>
              <a:buClr>
                <a:schemeClr val="dk1"/>
              </a:buClr>
              <a:buSzPts val="1200"/>
              <a:buFont typeface="Rubik"/>
              <a:buChar char="●"/>
            </a:pPr>
            <a:r>
              <a:rPr lang="iw" sz="1200" b="1" i="0" u="none" strike="noStrike" cap="none">
                <a:solidFill>
                  <a:schemeClr val="dk1"/>
                </a:solidFill>
                <a:latin typeface="Rubik"/>
                <a:ea typeface="Rubik"/>
                <a:cs typeface="Rubik"/>
                <a:sym typeface="Rubik"/>
              </a:rPr>
              <a:t>הסבר:</a:t>
            </a:r>
            <a:r>
              <a:rPr lang="iw" sz="1200" b="0" i="0" u="none" strike="noStrike" cap="none">
                <a:solidFill>
                  <a:schemeClr val="dk1"/>
                </a:solidFill>
                <a:latin typeface="Rubik"/>
                <a:ea typeface="Rubik"/>
                <a:cs typeface="Rubik"/>
                <a:sym typeface="Rubik"/>
              </a:rPr>
              <a:t> "ככה יובל נראה בפנים. הוא מרגיש 'אפור' וריק. הוא מטרה קלה לסופר כי הוא מחפש צבע ושמחה".</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99" name="Google Shape;99;g3e846ba4f31_0_39"/>
          <p:cNvSpPr txBox="1">
            <a:spLocks noGrp="1"/>
          </p:cNvSpPr>
          <p:nvPr>
            <p:ph type="ctrTitle"/>
          </p:nvPr>
        </p:nvSpPr>
        <p:spPr>
          <a:xfrm>
            <a:off x="-323400" y="105575"/>
            <a:ext cx="8467200" cy="1012500"/>
          </a:xfrm>
          <a:prstGeom prst="rect">
            <a:avLst/>
          </a:prstGeom>
          <a:noFill/>
          <a:ln>
            <a:noFill/>
          </a:ln>
        </p:spPr>
        <p:txBody>
          <a:bodyPr spcFirstLastPara="1" wrap="square" lIns="91425" tIns="91425" rIns="91425" bIns="91425" anchor="b" anchorCtr="0">
            <a:normAutofit fontScale="90000"/>
          </a:bodyPr>
          <a:lstStyle/>
          <a:p>
            <a:pPr marL="0" lvl="0" indent="0" algn="ctr" rtl="1">
              <a:lnSpc>
                <a:spcPct val="100000"/>
              </a:lnSpc>
              <a:spcBef>
                <a:spcPts val="0"/>
              </a:spcBef>
              <a:spcAft>
                <a:spcPts val="0"/>
              </a:spcAft>
              <a:buSzPct val="111111"/>
              <a:buNone/>
            </a:pPr>
            <a:r>
              <a:rPr lang="iw"/>
              <a:t>מלחמת המדפים – "גובה העיניים"</a:t>
            </a:r>
            <a:endParaRPr/>
          </a:p>
        </p:txBody>
      </p:sp>
      <p:pic>
        <p:nvPicPr>
          <p:cNvPr id="102" name="Google Shape;102;g3e846ba4f31_0_39" descr="מה רואים בתמונה:&#10;מדפי סופרמרקט ארוכים ומסודרים בצורה ישרה ונקייה מאוד. על המדפים עומדות המון קופסאות קרטון צבעוניות של דגני בוקר וחטיפים (כמו קורנפלקס ועוגיות). בצד ימין, רחוק ברקע, רואים את עמדת הקופה עם מסך המחשב.&#10;&#10;איך זה נראה:&#10;התמונה מעוצבת כמו ציור ברור ומסודר. המדפים מחולקים לצבעים: המדף העליון אדום, האמצעי כחול, והתחתון ירוק. מתחת לכל קופסה תלוי תג מחיר קטן ובולט בצבע צהוב-לבן. הרצפה לבנה, חלקה ומבריקה ומחזירה אור מהתקרה.&#10;&#10;&#10;התמונה ממחישה את טריק הסדר המושלם. כשהכל מסודר בשורות ישרות ובצבעים נעימים בעיניים, המוח שלנו מרגיש &quot;שקט&quot; ורוגע. הסדר הזה גורם לנו לרצות לעצור, להסתכל מקרוב ולהושיט יד לקחת מוצר. תגי המחיר הבולטים תלויים בדיוק בגובה היד כדי שיהיה לנו הכי קל ונוח &quot;להתפתות&quot; ולקנות."/>
          <p:cNvPicPr preferRelativeResize="0"/>
          <p:nvPr/>
        </p:nvPicPr>
        <p:blipFill rotWithShape="1">
          <a:blip r:embed="rId4">
            <a:alphaModFix/>
          </a:blip>
          <a:srcRect/>
          <a:stretch/>
        </p:blipFill>
        <p:spPr>
          <a:xfrm>
            <a:off x="3360875" y="924400"/>
            <a:ext cx="2924575" cy="2924575"/>
          </a:xfrm>
          <a:prstGeom prst="rect">
            <a:avLst/>
          </a:prstGeom>
          <a:noFill/>
          <a:ln>
            <a:noFill/>
          </a:ln>
        </p:spPr>
      </p:pic>
      <p:sp>
        <p:nvSpPr>
          <p:cNvPr id="100" name="Google Shape;100;g3e846ba4f31_0_39"/>
          <p:cNvSpPr txBox="1">
            <a:spLocks noGrp="1"/>
          </p:cNvSpPr>
          <p:nvPr>
            <p:ph type="subTitle" idx="1"/>
          </p:nvPr>
        </p:nvSpPr>
        <p:spPr>
          <a:xfrm>
            <a:off x="144600" y="3925875"/>
            <a:ext cx="8520600" cy="792600"/>
          </a:xfrm>
          <a:prstGeom prst="rect">
            <a:avLst/>
          </a:prstGeom>
          <a:noFill/>
          <a:ln>
            <a:noFill/>
          </a:ln>
        </p:spPr>
        <p:txBody>
          <a:bodyPr spcFirstLastPara="1" wrap="square" lIns="91425" tIns="91425" rIns="91425" bIns="91425" anchor="t" anchorCtr="0">
            <a:normAutofit fontScale="85000" lnSpcReduction="20000"/>
          </a:bodyPr>
          <a:lstStyle/>
          <a:p>
            <a:pPr marL="0" lvl="0" indent="0" algn="r" rtl="1">
              <a:lnSpc>
                <a:spcPct val="100000"/>
              </a:lnSpc>
              <a:spcBef>
                <a:spcPts val="0"/>
              </a:spcBef>
              <a:spcAft>
                <a:spcPts val="0"/>
              </a:spcAft>
              <a:buSzPct val="117647"/>
              <a:buNone/>
            </a:pPr>
            <a:r>
              <a:rPr lang="iw"/>
              <a:t>"המדף בגובה העיניים (1.67 מ') הוא המדף היקר ביותר. המוצרים הזולים? הם מתחבאים למטה במדף 'הכדורסל' או למעלה".</a:t>
            </a:r>
            <a:endParaRPr/>
          </a:p>
        </p:txBody>
      </p:sp>
      <p:sp>
        <p:nvSpPr>
          <p:cNvPr id="101" name="Google Shape;101;g3e846ba4f31_0_39"/>
          <p:cNvSpPr txBox="1"/>
          <p:nvPr/>
        </p:nvSpPr>
        <p:spPr>
          <a:xfrm>
            <a:off x="3920075" y="4651500"/>
            <a:ext cx="4893000" cy="4920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iw" sz="1100" b="1" i="0" u="none" strike="noStrike" cap="none">
                <a:solidFill>
                  <a:schemeClr val="dk1"/>
                </a:solidFill>
                <a:latin typeface="Arial"/>
                <a:ea typeface="Arial"/>
                <a:cs typeface="Arial"/>
                <a:sym typeface="Arial"/>
              </a:rPr>
              <a:t>מסר מרכזי:</a:t>
            </a:r>
            <a:r>
              <a:rPr lang="iw" sz="1100" b="0" i="0" u="none" strike="noStrike" cap="none">
                <a:solidFill>
                  <a:schemeClr val="dk1"/>
                </a:solidFill>
                <a:latin typeface="Arial"/>
                <a:ea typeface="Arial"/>
                <a:cs typeface="Arial"/>
                <a:sym typeface="Arial"/>
              </a:rPr>
              <a:t> הבלש האמיתי תמיד מסתכל למטה! שם נמצאים המותגים הזולים.</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sp>
        <p:nvSpPr>
          <p:cNvPr id="107" name="Google Shape;107;g3e846ba4f31_0_46"/>
          <p:cNvSpPr txBox="1">
            <a:spLocks noGrp="1"/>
          </p:cNvSpPr>
          <p:nvPr>
            <p:ph type="subTitle" idx="1"/>
          </p:nvPr>
        </p:nvSpPr>
        <p:spPr>
          <a:xfrm>
            <a:off x="874609" y="179900"/>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iw"/>
              <a:t>החלב בסופר</a:t>
            </a:r>
            <a:endParaRPr/>
          </a:p>
        </p:txBody>
      </p:sp>
      <p:sp>
        <p:nvSpPr>
          <p:cNvPr id="110" name="Google Shape;110;g3e846ba4f31_0_46"/>
          <p:cNvSpPr txBox="1"/>
          <p:nvPr/>
        </p:nvSpPr>
        <p:spPr>
          <a:xfrm>
            <a:off x="7523450" y="1357550"/>
            <a:ext cx="1086300" cy="3621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800"/>
              <a:buFont typeface="Arial"/>
              <a:buNone/>
            </a:pPr>
            <a:r>
              <a:rPr lang="iw" sz="1800" b="1" i="0" u="none" strike="noStrike" cap="none">
                <a:solidFill>
                  <a:schemeClr val="accent1"/>
                </a:solidFill>
                <a:latin typeface="Lato"/>
                <a:ea typeface="Lato"/>
                <a:cs typeface="Lato"/>
                <a:sym typeface="Lato"/>
              </a:rPr>
              <a:t>יקר</a:t>
            </a:r>
            <a:endParaRPr sz="1800" b="1" i="0" u="none" strike="noStrike" cap="none">
              <a:solidFill>
                <a:schemeClr val="accent1"/>
              </a:solidFill>
              <a:latin typeface="Lato"/>
              <a:ea typeface="Lato"/>
              <a:cs typeface="Lato"/>
              <a:sym typeface="Lato"/>
            </a:endParaRPr>
          </a:p>
        </p:txBody>
      </p:sp>
      <p:pic>
        <p:nvPicPr>
          <p:cNvPr id="108" name="Google Shape;108;g3e846ba4f31_0_46" descr="בקבטק חלב בקרטון יקר"/>
          <p:cNvPicPr preferRelativeResize="0"/>
          <p:nvPr/>
        </p:nvPicPr>
        <p:blipFill rotWithShape="1">
          <a:blip r:embed="rId3">
            <a:alphaModFix/>
          </a:blip>
          <a:srcRect/>
          <a:stretch/>
        </p:blipFill>
        <p:spPr>
          <a:xfrm>
            <a:off x="7598948" y="1923408"/>
            <a:ext cx="1251200" cy="3040192"/>
          </a:xfrm>
          <a:prstGeom prst="rect">
            <a:avLst/>
          </a:prstGeom>
          <a:noFill/>
          <a:ln>
            <a:noFill/>
          </a:ln>
        </p:spPr>
      </p:pic>
      <p:sp>
        <p:nvSpPr>
          <p:cNvPr id="111" name="Google Shape;111;g3e846ba4f31_0_46"/>
          <p:cNvSpPr txBox="1">
            <a:spLocks noGrp="1"/>
          </p:cNvSpPr>
          <p:nvPr>
            <p:ph type="title" idx="4294967295"/>
          </p:nvPr>
        </p:nvSpPr>
        <p:spPr>
          <a:xfrm>
            <a:off x="5223475" y="2446350"/>
            <a:ext cx="900600" cy="2508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900"/>
              <a:buFont typeface="Arial"/>
              <a:buNone/>
            </a:pPr>
            <a:r>
              <a:rPr lang="iw" sz="1900" b="1" i="0" u="none" strike="noStrike" cap="none">
                <a:solidFill>
                  <a:schemeClr val="accent1"/>
                </a:solidFill>
                <a:latin typeface="Lato"/>
                <a:ea typeface="Lato"/>
                <a:cs typeface="Lato"/>
                <a:sym typeface="Lato"/>
              </a:rPr>
              <a:t>זול</a:t>
            </a:r>
            <a:endParaRPr sz="2200" b="1" i="0" u="none" strike="noStrike" cap="none">
              <a:solidFill>
                <a:schemeClr val="accent1"/>
              </a:solidFill>
              <a:latin typeface="Lato"/>
              <a:ea typeface="Lato"/>
              <a:cs typeface="Lato"/>
              <a:sym typeface="Lato"/>
            </a:endParaRPr>
          </a:p>
        </p:txBody>
      </p:sp>
      <p:pic>
        <p:nvPicPr>
          <p:cNvPr id="109" name="Google Shape;109;g3e846ba4f31_0_46" descr="שקית חלב"/>
          <p:cNvPicPr preferRelativeResize="0"/>
          <p:nvPr/>
        </p:nvPicPr>
        <p:blipFill rotWithShape="1">
          <a:blip r:embed="rId4">
            <a:alphaModFix/>
          </a:blip>
          <a:srcRect/>
          <a:stretch/>
        </p:blipFill>
        <p:spPr>
          <a:xfrm>
            <a:off x="5223475" y="2909659"/>
            <a:ext cx="1086300" cy="1901491"/>
          </a:xfrm>
          <a:prstGeom prst="rect">
            <a:avLst/>
          </a:prstGeom>
          <a:noFill/>
          <a:ln>
            <a:noFill/>
          </a:ln>
        </p:spPr>
      </p:pic>
      <p:pic>
        <p:nvPicPr>
          <p:cNvPr id="112" name="Google Shape;112;g3e846ba4f31_0_46" descr="מה רואים בתמונה:&#10;מבט מקרוב אל תוך מקרר חלב המחולק לשני מדפים: במדף העליון עומדים חמישה קרטוני חלב ארוזים וישרים, ובמדף התחתון מונחות שקיות חלב רכות שנראות כמו כריות קטנות שנערמו זו על גבי זו.&#10;&#10;איך זה נראה:&#10;קרטוני החלב למעלה צבועים בלבן עם כתמים שחורים גדולים (כמו ציור של פרה) וכתוב עליהם בכתב שחור ובולט המילה &quot;חלב&quot;. שקיות החלב למטה הן לבנות ונפוחות עם שוליים בריבוע כחול-לבן (כמו מפת שולחן של פיקניק). פסי אור לבנים וחזקים מתקרת המקרר משתקפים על דלת הזכוכית."/>
          <p:cNvPicPr preferRelativeResize="0"/>
          <p:nvPr/>
        </p:nvPicPr>
        <p:blipFill rotWithShape="1">
          <a:blip r:embed="rId5">
            <a:alphaModFix/>
          </a:blip>
          <a:srcRect/>
          <a:stretch/>
        </p:blipFill>
        <p:spPr>
          <a:xfrm>
            <a:off x="1926375" y="658325"/>
            <a:ext cx="2534774" cy="4436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6"/>
        <p:cNvGrpSpPr/>
        <p:nvPr/>
      </p:nvGrpSpPr>
      <p:grpSpPr>
        <a:xfrm>
          <a:off x="0" y="0"/>
          <a:ext cx="0" cy="0"/>
          <a:chOff x="0" y="0"/>
          <a:chExt cx="0" cy="0"/>
        </a:xfrm>
      </p:grpSpPr>
      <p:sp>
        <p:nvSpPr>
          <p:cNvPr id="117" name="Google Shape;117;g3e846ba4f31_0_55"/>
          <p:cNvSpPr txBox="1">
            <a:spLocks noGrp="1"/>
          </p:cNvSpPr>
          <p:nvPr>
            <p:ph type="ctrTitle"/>
          </p:nvPr>
        </p:nvSpPr>
        <p:spPr>
          <a:xfrm>
            <a:off x="2767054" y="457400"/>
            <a:ext cx="5176946" cy="454800"/>
          </a:xfrm>
          <a:prstGeom prst="rect">
            <a:avLst/>
          </a:prstGeom>
          <a:noFill/>
          <a:ln>
            <a:noFill/>
          </a:ln>
        </p:spPr>
        <p:txBody>
          <a:bodyPr spcFirstLastPara="1" wrap="square" lIns="91425" tIns="91425" rIns="91425" bIns="91425" anchor="b" anchorCtr="0">
            <a:normAutofit fontScale="90000"/>
          </a:bodyPr>
          <a:lstStyle/>
          <a:p>
            <a:pPr marL="0" lvl="0" indent="0" algn="ctr" rtl="1">
              <a:lnSpc>
                <a:spcPct val="100000"/>
              </a:lnSpc>
              <a:spcBef>
                <a:spcPts val="0"/>
              </a:spcBef>
              <a:spcAft>
                <a:spcPts val="0"/>
              </a:spcAft>
              <a:buSzPct val="111111"/>
              <a:buNone/>
            </a:pPr>
            <a:r>
              <a:rPr lang="iw"/>
              <a:t>ריח המאפייה</a:t>
            </a:r>
            <a:endParaRPr/>
          </a:p>
        </p:txBody>
      </p:sp>
      <p:pic>
        <p:nvPicPr>
          <p:cNvPr id="120" name="Google Shape;120;g3e846ba4f31_0_55" descr="מה רואים בתמונה:&#10;הרבה לחמניות עגולות, תפוחות ושחומות-זהובות המסודרות בצפיפות זו לצד זו.&#10;&#10;איך זה נראה:&#10;הלחמניות חלקות ומבריקות מאוד (כאילו מרחו עליהן שמן או ביצה). עולים מהן פסי אדים לבנים, דקים ומפותלים שמראים שהן חמות מאוד ויצאו הרגע מהתנור.&#10;&#10;&#10;האדים החמים שעולים מהלחמניות ממחישים באופן חזותי את הריח הטוב והטרי שממלא את חלל הסופרמרקט וגורם לנו להרגיש רעבים מיד כשאנחנו נכנסים. הריח הופך ל&quot;מלכודת&quot; שמפתה אותנו לקנות הרבה יותר ממה שבאמת תכננו."/>
          <p:cNvPicPr preferRelativeResize="0"/>
          <p:nvPr/>
        </p:nvPicPr>
        <p:blipFill rotWithShape="1">
          <a:blip r:embed="rId4">
            <a:alphaModFix/>
          </a:blip>
          <a:srcRect l="-9730" t="-4450" r="9730" b="4450"/>
          <a:stretch/>
        </p:blipFill>
        <p:spPr>
          <a:xfrm>
            <a:off x="1916425" y="1215588"/>
            <a:ext cx="4677377" cy="2712325"/>
          </a:xfrm>
          <a:prstGeom prst="rect">
            <a:avLst/>
          </a:prstGeom>
          <a:noFill/>
          <a:ln>
            <a:noFill/>
          </a:ln>
        </p:spPr>
      </p:pic>
      <p:sp>
        <p:nvSpPr>
          <p:cNvPr id="118" name="Google Shape;118;g3e846ba4f31_0_55"/>
          <p:cNvSpPr txBox="1">
            <a:spLocks noGrp="1"/>
          </p:cNvSpPr>
          <p:nvPr>
            <p:ph type="subTitle" idx="1"/>
          </p:nvPr>
        </p:nvSpPr>
        <p:spPr>
          <a:xfrm>
            <a:off x="1328577" y="3929325"/>
            <a:ext cx="7688100" cy="541200"/>
          </a:xfrm>
          <a:prstGeom prst="rect">
            <a:avLst/>
          </a:prstGeom>
          <a:noFill/>
          <a:ln>
            <a:noFill/>
          </a:ln>
        </p:spPr>
        <p:txBody>
          <a:bodyPr spcFirstLastPara="1" wrap="square" lIns="91425" tIns="91425" rIns="91425" bIns="91425" anchor="t" anchorCtr="0">
            <a:normAutofit fontScale="62500"/>
          </a:bodyPr>
          <a:lstStyle/>
          <a:p>
            <a:pPr marL="0" lvl="0" indent="0" algn="ctr" rtl="1">
              <a:lnSpc>
                <a:spcPct val="100000"/>
              </a:lnSpc>
              <a:spcBef>
                <a:spcPts val="0"/>
              </a:spcBef>
              <a:spcAft>
                <a:spcPts val="0"/>
              </a:spcAft>
              <a:buSzPct val="142857"/>
              <a:buNone/>
            </a:pPr>
            <a:r>
              <a:rPr lang="iw">
                <a:solidFill>
                  <a:schemeClr val="dk2"/>
                </a:solidFill>
              </a:rPr>
              <a:t>הסבר: הריח הטוב עושה אותנו רעבים. כשאנחנו רעבים – אנחנו קונים יותר מדי.</a:t>
            </a:r>
            <a:endParaRPr>
              <a:solidFill>
                <a:schemeClr val="dk2"/>
              </a:solidFill>
            </a:endParaRPr>
          </a:p>
        </p:txBody>
      </p:sp>
      <p:sp>
        <p:nvSpPr>
          <p:cNvPr id="119" name="Google Shape;119;g3e846ba4f31_0_55"/>
          <p:cNvSpPr txBox="1"/>
          <p:nvPr/>
        </p:nvSpPr>
        <p:spPr>
          <a:xfrm>
            <a:off x="577700" y="4470525"/>
            <a:ext cx="8104200" cy="454800"/>
          </a:xfrm>
          <a:prstGeom prst="rect">
            <a:avLst/>
          </a:prstGeom>
          <a:noFill/>
          <a:ln>
            <a:noFill/>
          </a:ln>
        </p:spPr>
        <p:txBody>
          <a:bodyPr spcFirstLastPara="1" wrap="square" lIns="91425" tIns="91425" rIns="91425" bIns="91425" anchor="t" anchorCtr="0">
            <a:noAutofit/>
          </a:bodyPr>
          <a:lstStyle/>
          <a:p>
            <a:pPr marL="457200" marR="0" lvl="0" indent="-292100" algn="r" rtl="1">
              <a:lnSpc>
                <a:spcPct val="100000"/>
              </a:lnSpc>
              <a:spcBef>
                <a:spcPts val="1200"/>
              </a:spcBef>
              <a:spcAft>
                <a:spcPts val="0"/>
              </a:spcAft>
              <a:buClr>
                <a:schemeClr val="dk2"/>
              </a:buClr>
              <a:buSzPts val="1000"/>
              <a:buFont typeface="Arial"/>
              <a:buChar char="●"/>
            </a:pPr>
            <a:r>
              <a:rPr lang="iw" sz="1200" b="0" i="0" u="none" strike="noStrike" cap="none">
                <a:solidFill>
                  <a:schemeClr val="dk2"/>
                </a:solidFill>
                <a:latin typeface="Lato"/>
                <a:ea typeface="Lato"/>
                <a:cs typeface="Lato"/>
                <a:sym typeface="Lato"/>
              </a:rPr>
              <a:t>עיון להפעלה (חובה!): להביא לכיתה שקית עם לחמניות טריות או לחם שחומם בטוסטר. לתת להם להריח בעיניים עצומות. לשאול: "זה עושה אתכם רעבים?".</a:t>
            </a:r>
            <a:endParaRPr sz="1200" b="0" i="0" u="none" strike="noStrike" cap="none">
              <a:solidFill>
                <a:schemeClr val="dk2"/>
              </a:solidFill>
              <a:latin typeface="Lato"/>
              <a:ea typeface="Lato"/>
              <a:cs typeface="Lato"/>
              <a:sym typeface="Lato"/>
            </a:endParaRPr>
          </a:p>
          <a:p>
            <a:pPr marL="0" marR="0" lvl="0" indent="0" algn="r" rtl="1">
              <a:lnSpc>
                <a:spcPct val="100000"/>
              </a:lnSpc>
              <a:spcBef>
                <a:spcPts val="1200"/>
              </a:spcBef>
              <a:spcAft>
                <a:spcPts val="0"/>
              </a:spcAft>
              <a:buClr>
                <a:srgbClr val="000000"/>
              </a:buClr>
              <a:buSzPts val="1200"/>
              <a:buFont typeface="Arial"/>
              <a:buNone/>
            </a:pPr>
            <a:endParaRPr sz="1200" b="0" i="0" u="none" strike="noStrike" cap="none">
              <a:solidFill>
                <a:schemeClr val="dk2"/>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24"/>
        <p:cNvGrpSpPr/>
        <p:nvPr/>
      </p:nvGrpSpPr>
      <p:grpSpPr>
        <a:xfrm>
          <a:off x="0" y="0"/>
          <a:ext cx="0" cy="0"/>
          <a:chOff x="0" y="0"/>
          <a:chExt cx="0" cy="0"/>
        </a:xfrm>
      </p:grpSpPr>
      <p:sp>
        <p:nvSpPr>
          <p:cNvPr id="125" name="Google Shape;125;g3e846ba4f31_0_62"/>
          <p:cNvSpPr txBox="1">
            <a:spLocks noGrp="1"/>
          </p:cNvSpPr>
          <p:nvPr>
            <p:ph type="ctrTitle"/>
          </p:nvPr>
        </p:nvSpPr>
        <p:spPr>
          <a:xfrm>
            <a:off x="4350" y="-70825"/>
            <a:ext cx="8520600" cy="1012500"/>
          </a:xfrm>
          <a:prstGeom prst="rect">
            <a:avLst/>
          </a:prstGeom>
          <a:noFill/>
          <a:ln>
            <a:noFill/>
          </a:ln>
        </p:spPr>
        <p:txBody>
          <a:bodyPr spcFirstLastPara="1" wrap="square" lIns="91425" tIns="91425" rIns="91425" bIns="91425" anchor="b" anchorCtr="0">
            <a:noAutofit/>
          </a:bodyPr>
          <a:lstStyle/>
          <a:p>
            <a:pPr marL="0" lvl="0" indent="0" algn="ctr" rtl="1">
              <a:lnSpc>
                <a:spcPct val="100000"/>
              </a:lnSpc>
              <a:spcBef>
                <a:spcPts val="0"/>
              </a:spcBef>
              <a:spcAft>
                <a:spcPts val="0"/>
              </a:spcAft>
              <a:buSzPts val="990"/>
              <a:buNone/>
            </a:pPr>
            <a:r>
              <a:rPr lang="iw" sz="4480"/>
              <a:t> מלכודת הטעימות – "אפקט ההדדיות"</a:t>
            </a:r>
            <a:endParaRPr sz="4480"/>
          </a:p>
        </p:txBody>
      </p:sp>
      <p:pic>
        <p:nvPicPr>
          <p:cNvPr id="128" name="Google Shape;128;g3e846ba4f31_0_62" descr="מה רואים בתמונה:&#10;עובדת סופרמרקט צעירה ומחייכת עומדת במרכז ומגישה לנו מגש עם טעימות קטנות של אוכל (שוקולד וגבינה).&#10;&#10;איך זה נראה:&#10;העובדת לובשת חולצה תכלת וסינר ירוק כהה. היא מחזיקה בשתי ידיה מגש כסף מלבני ומציעה אותו אלינו. על המגש מסודרות בשורות ישרות קוביות קטנות של שוקולד חום כהה וקוביות של גבינה צהובה, שבכל אחת מהן נעוץ קיסם קטן. ברקע רואים את מדפי הסופרמרקט מטושטשים מעט.&#10;&#10;&#10;התמונה הזו ממחישה את מלכודת ה&quot;חינם&quot; והחיוך. כשאנחנו מקבלים משהו קטן וטעים לאכול בחינם, חוש הטעם שלנו מתעורר ואנחנו רוצים לקנות עוד ממנו. בנוסף, כשאדם נחמד מחייך אלינו ומציע לנו אוכל, המוח שלנו מרגיש &quot;לא נעים&quot; לסרב, ואנחנו מתפתים לקנות את המוצר רק בגלל היחס החם והחיוך שקיבלנו."/>
          <p:cNvPicPr preferRelativeResize="0"/>
          <p:nvPr/>
        </p:nvPicPr>
        <p:blipFill rotWithShape="1">
          <a:blip r:embed="rId3">
            <a:alphaModFix/>
          </a:blip>
          <a:srcRect/>
          <a:stretch/>
        </p:blipFill>
        <p:spPr>
          <a:xfrm>
            <a:off x="3374050" y="982650"/>
            <a:ext cx="2679401" cy="2679401"/>
          </a:xfrm>
          <a:prstGeom prst="rect">
            <a:avLst/>
          </a:prstGeom>
          <a:noFill/>
          <a:ln>
            <a:noFill/>
          </a:ln>
        </p:spPr>
      </p:pic>
      <p:sp>
        <p:nvSpPr>
          <p:cNvPr id="126" name="Google Shape;126;g3e846ba4f31_0_62"/>
          <p:cNvSpPr txBox="1">
            <a:spLocks noGrp="1"/>
          </p:cNvSpPr>
          <p:nvPr>
            <p:ph type="subTitle" idx="1"/>
          </p:nvPr>
        </p:nvSpPr>
        <p:spPr>
          <a:xfrm>
            <a:off x="144600" y="3925875"/>
            <a:ext cx="8520600" cy="792600"/>
          </a:xfrm>
          <a:prstGeom prst="rect">
            <a:avLst/>
          </a:prstGeom>
          <a:noFill/>
          <a:ln>
            <a:noFill/>
          </a:ln>
        </p:spPr>
        <p:txBody>
          <a:bodyPr spcFirstLastPara="1" wrap="square" lIns="91425" tIns="91425" rIns="91425" bIns="91425" anchor="t" anchorCtr="0">
            <a:normAutofit fontScale="85000" lnSpcReduction="20000"/>
          </a:bodyPr>
          <a:lstStyle/>
          <a:p>
            <a:pPr marL="0" lvl="0" indent="0" algn="r" rtl="1">
              <a:lnSpc>
                <a:spcPct val="100000"/>
              </a:lnSpc>
              <a:spcBef>
                <a:spcPts val="0"/>
              </a:spcBef>
              <a:spcAft>
                <a:spcPts val="0"/>
              </a:spcAft>
              <a:buSzPct val="117647"/>
              <a:buNone/>
            </a:pPr>
            <a:r>
              <a:rPr lang="iw"/>
              <a:t>"קיבלתם טעימה בחינם? המוח מרגיש 'חייב' להחזיר טובה. אנחנו קונים את המוצר לא כי אנחנו צריכים אותו, אלא כי לא נעים לנו מהמוכר".</a:t>
            </a:r>
            <a:endParaRPr/>
          </a:p>
        </p:txBody>
      </p:sp>
      <p:sp>
        <p:nvSpPr>
          <p:cNvPr id="127" name="Google Shape;127;g3e846ba4f31_0_62"/>
          <p:cNvSpPr txBox="1"/>
          <p:nvPr/>
        </p:nvSpPr>
        <p:spPr>
          <a:xfrm>
            <a:off x="3920075" y="4651500"/>
            <a:ext cx="4893000" cy="4920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iw" sz="1100" b="1" i="0" u="none" strike="noStrike" cap="none">
                <a:solidFill>
                  <a:schemeClr val="dk1"/>
                </a:solidFill>
                <a:latin typeface="Arial"/>
                <a:ea typeface="Arial"/>
                <a:cs typeface="Arial"/>
                <a:sym typeface="Arial"/>
              </a:rPr>
              <a:t>מותר לטעום ולהגיד 'לא תודה'. הנימוס לא מחייב קנייה!</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32"/>
        <p:cNvGrpSpPr/>
        <p:nvPr/>
      </p:nvGrpSpPr>
      <p:grpSpPr>
        <a:xfrm>
          <a:off x="0" y="0"/>
          <a:ext cx="0" cy="0"/>
          <a:chOff x="0" y="0"/>
          <a:chExt cx="0" cy="0"/>
        </a:xfrm>
      </p:grpSpPr>
      <p:sp>
        <p:nvSpPr>
          <p:cNvPr id="133" name="Google Shape;133;g3e846ba4f31_0_69"/>
          <p:cNvSpPr txBox="1">
            <a:spLocks noGrp="1"/>
          </p:cNvSpPr>
          <p:nvPr>
            <p:ph type="ctrTitle"/>
          </p:nvPr>
        </p:nvSpPr>
        <p:spPr>
          <a:xfrm>
            <a:off x="680700" y="48325"/>
            <a:ext cx="7984500" cy="1012500"/>
          </a:xfrm>
          <a:prstGeom prst="rect">
            <a:avLst/>
          </a:prstGeom>
          <a:noFill/>
          <a:ln>
            <a:noFill/>
          </a:ln>
        </p:spPr>
        <p:txBody>
          <a:bodyPr spcFirstLastPara="1" wrap="square" lIns="91425" tIns="91425" rIns="91425" bIns="91425" anchor="b" anchorCtr="0">
            <a:normAutofit/>
          </a:bodyPr>
          <a:lstStyle/>
          <a:p>
            <a:pPr marL="0" lvl="0" indent="0" algn="ctr" rtl="1">
              <a:lnSpc>
                <a:spcPct val="100000"/>
              </a:lnSpc>
              <a:spcBef>
                <a:spcPts val="0"/>
              </a:spcBef>
              <a:spcAft>
                <a:spcPts val="0"/>
              </a:spcAft>
              <a:buSzPts val="5200"/>
              <a:buNone/>
            </a:pPr>
            <a:r>
              <a:rPr lang="iw" sz="3500"/>
              <a:t>המרחב הסטרילי – עולם ללא זמן</a:t>
            </a:r>
            <a:endParaRPr sz="3500"/>
          </a:p>
        </p:txBody>
      </p:sp>
      <p:pic>
        <p:nvPicPr>
          <p:cNvPr id="136" name="Google Shape;136;g3e846ba4f31_0_69" descr="תמונה של סופרמרקט. אנשים קונים. אין חלונות. אין שעון. "/>
          <p:cNvPicPr preferRelativeResize="0"/>
          <p:nvPr/>
        </p:nvPicPr>
        <p:blipFill>
          <a:blip r:embed="rId3">
            <a:alphaModFix/>
          </a:blip>
          <a:stretch>
            <a:fillRect/>
          </a:stretch>
        </p:blipFill>
        <p:spPr>
          <a:xfrm>
            <a:off x="2107602" y="1060825"/>
            <a:ext cx="5280323" cy="2882525"/>
          </a:xfrm>
          <a:prstGeom prst="rect">
            <a:avLst/>
          </a:prstGeom>
          <a:noFill/>
          <a:ln>
            <a:noFill/>
          </a:ln>
        </p:spPr>
      </p:pic>
      <p:sp>
        <p:nvSpPr>
          <p:cNvPr id="134" name="Google Shape;134;g3e846ba4f31_0_69"/>
          <p:cNvSpPr txBox="1">
            <a:spLocks noGrp="1"/>
          </p:cNvSpPr>
          <p:nvPr>
            <p:ph type="subTitle" idx="1"/>
          </p:nvPr>
        </p:nvSpPr>
        <p:spPr>
          <a:xfrm>
            <a:off x="238975" y="4095750"/>
            <a:ext cx="8520600" cy="792600"/>
          </a:xfrm>
          <a:prstGeom prst="rect">
            <a:avLst/>
          </a:prstGeom>
          <a:noFill/>
          <a:ln>
            <a:noFill/>
          </a:ln>
        </p:spPr>
        <p:txBody>
          <a:bodyPr spcFirstLastPara="1" wrap="square" lIns="91425" tIns="91425" rIns="91425" bIns="91425" anchor="t" anchorCtr="0">
            <a:normAutofit fontScale="55000" lnSpcReduction="20000"/>
          </a:bodyPr>
          <a:lstStyle/>
          <a:p>
            <a:pPr marL="0" lvl="0" indent="0" algn="r" rtl="1">
              <a:lnSpc>
                <a:spcPct val="100000"/>
              </a:lnSpc>
              <a:spcBef>
                <a:spcPts val="0"/>
              </a:spcBef>
              <a:spcAft>
                <a:spcPts val="0"/>
              </a:spcAft>
              <a:buClr>
                <a:schemeClr val="dk1"/>
              </a:buClr>
              <a:buSzPct val="39286"/>
              <a:buFont typeface="Arial"/>
              <a:buNone/>
            </a:pPr>
            <a:r>
              <a:rPr lang="iw"/>
              <a:t>"למה אין חלונות ושעונים? כדי שנשכח מהעולם בחוץ. תמיד 24 מעלות, המוזיקה רגועה והרצפה מבריקה. ככל שנשארים יותר זמן – קונים יותר".</a:t>
            </a:r>
            <a:endParaRPr/>
          </a:p>
          <a:p>
            <a:pPr marL="0" lvl="0" indent="0" algn="r" rtl="1">
              <a:lnSpc>
                <a:spcPct val="100000"/>
              </a:lnSpc>
              <a:spcBef>
                <a:spcPts val="0"/>
              </a:spcBef>
              <a:spcAft>
                <a:spcPts val="0"/>
              </a:spcAft>
              <a:buSzPct val="117647"/>
              <a:buNone/>
            </a:pPr>
            <a:endParaRPr/>
          </a:p>
        </p:txBody>
      </p:sp>
      <p:sp>
        <p:nvSpPr>
          <p:cNvPr id="135" name="Google Shape;135;g3e846ba4f31_0_69"/>
          <p:cNvSpPr txBox="1"/>
          <p:nvPr/>
        </p:nvSpPr>
        <p:spPr>
          <a:xfrm>
            <a:off x="3920075" y="4651500"/>
            <a:ext cx="4893000" cy="4920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iw" sz="1100" b="1" i="0" u="none" strike="noStrike" cap="none">
                <a:solidFill>
                  <a:schemeClr val="dk1"/>
                </a:solidFill>
                <a:latin typeface="Arial"/>
                <a:ea typeface="Arial"/>
                <a:cs typeface="Arial"/>
                <a:sym typeface="Arial"/>
              </a:rPr>
              <a:t>מסר מרכזי:</a:t>
            </a:r>
            <a:r>
              <a:rPr lang="iw" sz="1100" b="0" i="0" u="none" strike="noStrike" cap="none">
                <a:solidFill>
                  <a:schemeClr val="dk1"/>
                </a:solidFill>
                <a:latin typeface="Arial"/>
                <a:ea typeface="Arial"/>
                <a:cs typeface="Arial"/>
                <a:sym typeface="Arial"/>
              </a:rPr>
              <a:t> שימו לב לשעון בטלפון שלכם. אל תלכו לאיבוד בזמן.</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sp>
        <p:nvSpPr>
          <p:cNvPr id="141" name="Google Shape;141;g3e846ba4f31_0_76"/>
          <p:cNvSpPr txBox="1">
            <a:spLocks noGrp="1"/>
          </p:cNvSpPr>
          <p:nvPr>
            <p:ph type="ctrTitle"/>
          </p:nvPr>
        </p:nvSpPr>
        <p:spPr>
          <a:xfrm>
            <a:off x="311700" y="-11091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iw"/>
              <a:t>מלכודת הילדים.</a:t>
            </a:r>
            <a:endParaRPr/>
          </a:p>
        </p:txBody>
      </p:sp>
      <p:pic>
        <p:nvPicPr>
          <p:cNvPr id="143" name="Google Shape;143;g3e846ba4f31_0_76" descr="מה רואים בתמונה:&#10;ילד קטן וחייכן עומד ליד דלפק הקופה בסופרמרקט יחד עם אמא שלו. מולם עומדת קופאית נחמדה וחייכנית הלובשת חולצה כחולה ומעבירה את המוצרים בקופה.&#10;&#10;איך זה נראה:&#10;דלפק הקופה והמדפים שמסביבו עמוסים לחלוטין בהמוני ממתקים צבעוניים: סוכריות צבעוניות על מקל, חטיפי שוקולד מוכרים (כמו &quot;קליק&quot; ו&quot;קינדר&quot;) וחפיסות מסטיק בצבעים בוהקים של אדום, כחול וצהוב. הממתקים מסודרים נמוך, ממש בגובה הבטן והידיים של הילד, שמביט בהם בשמחה ומחזיק חטיף קטן בידו.&#10;&#10;&#10;התמונה הזו מדגימה באופן מושלם את מלכודת הקופה לילדים. הממתקים הכי מפתים לא נמצאים על מדפים גבוהים של מבוגרים, אלא מונחים נמוך, בדיוק בגובה היד של הילדים. בזמן שההורים עסוקים בלשלם ומחכים בתור, הילדים מוקפים בריחות ובצבעים של שוקולדים ומסטיקים במרחק נגיעה קל, ומאוד קשה להם (ולהורים) לעמוד בפיתוי ולא לבקש לקנות אותם ברגע האחרון."/>
          <p:cNvPicPr preferRelativeResize="0"/>
          <p:nvPr/>
        </p:nvPicPr>
        <p:blipFill rotWithShape="1">
          <a:blip r:embed="rId4">
            <a:alphaModFix/>
          </a:blip>
          <a:srcRect/>
          <a:stretch/>
        </p:blipFill>
        <p:spPr>
          <a:xfrm>
            <a:off x="1075925" y="1105325"/>
            <a:ext cx="7172549" cy="39154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sp>
        <p:nvSpPr>
          <p:cNvPr id="148" name="Google Shape;148;g3e846ba4f31_0_82"/>
          <p:cNvSpPr txBox="1">
            <a:spLocks noGrp="1"/>
          </p:cNvSpPr>
          <p:nvPr>
            <p:ph type="ctrTitle"/>
          </p:nvPr>
        </p:nvSpPr>
        <p:spPr>
          <a:xfrm>
            <a:off x="2853976" y="435875"/>
            <a:ext cx="7572600" cy="10125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15000"/>
              </a:lnSpc>
              <a:spcBef>
                <a:spcPts val="1800"/>
              </a:spcBef>
              <a:spcAft>
                <a:spcPts val="0"/>
              </a:spcAft>
              <a:buClr>
                <a:schemeClr val="dk1"/>
              </a:buClr>
              <a:buSzPct val="46479"/>
              <a:buFont typeface="Arial"/>
              <a:buNone/>
            </a:pPr>
            <a:r>
              <a:rPr lang="iw" sz="2367" b="1"/>
              <a:t>המשימה המסכמת – הבלש יוצא לשטח</a:t>
            </a:r>
            <a:endParaRPr sz="2367" b="1"/>
          </a:p>
          <a:p>
            <a:pPr marL="0" lvl="0" indent="0" algn="ctr" rtl="1">
              <a:lnSpc>
                <a:spcPct val="100000"/>
              </a:lnSpc>
              <a:spcBef>
                <a:spcPts val="400"/>
              </a:spcBef>
              <a:spcAft>
                <a:spcPts val="0"/>
              </a:spcAft>
              <a:buSzPct val="100000"/>
              <a:buNone/>
            </a:pPr>
            <a:endParaRPr/>
          </a:p>
        </p:txBody>
      </p:sp>
      <p:sp>
        <p:nvSpPr>
          <p:cNvPr id="149" name="Google Shape;149;g3e846ba4f31_0_82"/>
          <p:cNvSpPr txBox="1">
            <a:spLocks noGrp="1"/>
          </p:cNvSpPr>
          <p:nvPr>
            <p:ph type="subTitle" idx="1"/>
          </p:nvPr>
        </p:nvSpPr>
        <p:spPr>
          <a:xfrm>
            <a:off x="5190975" y="1280300"/>
            <a:ext cx="3546600" cy="792600"/>
          </a:xfrm>
          <a:prstGeom prst="rect">
            <a:avLst/>
          </a:prstGeom>
          <a:noFill/>
          <a:ln>
            <a:noFill/>
          </a:ln>
        </p:spPr>
        <p:txBody>
          <a:bodyPr spcFirstLastPara="1" wrap="square" lIns="91425" tIns="91425" rIns="91425" bIns="91425" anchor="t" anchorCtr="0">
            <a:noAutofit/>
          </a:bodyPr>
          <a:lstStyle/>
          <a:p>
            <a:pPr marL="0" lvl="0" indent="0" algn="r" rtl="1">
              <a:lnSpc>
                <a:spcPct val="95000"/>
              </a:lnSpc>
              <a:spcBef>
                <a:spcPts val="1200"/>
              </a:spcBef>
              <a:spcAft>
                <a:spcPts val="0"/>
              </a:spcAft>
              <a:buClr>
                <a:schemeClr val="dk1"/>
              </a:buClr>
              <a:buSzPts val="275"/>
              <a:buFont typeface="Arial"/>
              <a:buNone/>
            </a:pPr>
            <a:r>
              <a:rPr lang="iw" sz="1700"/>
              <a:t> "צאו לסופר הקרוב וגלו:</a:t>
            </a:r>
            <a:endParaRPr sz="1700"/>
          </a:p>
          <a:p>
            <a:pPr marL="457200" lvl="0" indent="-309563" algn="r" rtl="1">
              <a:lnSpc>
                <a:spcPct val="95000"/>
              </a:lnSpc>
              <a:spcBef>
                <a:spcPts val="1200"/>
              </a:spcBef>
              <a:spcAft>
                <a:spcPts val="0"/>
              </a:spcAft>
              <a:buClr>
                <a:schemeClr val="dk1"/>
              </a:buClr>
              <a:buSzPts val="1275"/>
              <a:buAutoNum type="arabicPeriod"/>
            </a:pPr>
            <a:r>
              <a:rPr lang="iw" sz="1700"/>
              <a:t>איפה נמצא הלחם? (רחוק מאוד?).</a:t>
            </a:r>
            <a:endParaRPr sz="1700"/>
          </a:p>
          <a:p>
            <a:pPr marL="457200" lvl="0" indent="-309563" algn="r" rtl="1">
              <a:lnSpc>
                <a:spcPct val="95000"/>
              </a:lnSpc>
              <a:spcBef>
                <a:spcPts val="0"/>
              </a:spcBef>
              <a:spcAft>
                <a:spcPts val="0"/>
              </a:spcAft>
              <a:buClr>
                <a:schemeClr val="dk1"/>
              </a:buClr>
              <a:buSzPts val="1275"/>
              <a:buAutoNum type="arabicPeriod"/>
            </a:pPr>
            <a:r>
              <a:rPr lang="iw" sz="1700"/>
              <a:t>איזה מוצר נמצא במדף הכי נמוך?</a:t>
            </a:r>
            <a:endParaRPr sz="1700"/>
          </a:p>
          <a:p>
            <a:pPr marL="457200" lvl="0" indent="-309563" algn="r" rtl="1">
              <a:lnSpc>
                <a:spcPct val="95000"/>
              </a:lnSpc>
              <a:spcBef>
                <a:spcPts val="0"/>
              </a:spcBef>
              <a:spcAft>
                <a:spcPts val="0"/>
              </a:spcAft>
              <a:buClr>
                <a:schemeClr val="dk1"/>
              </a:buClr>
              <a:buSzPts val="1275"/>
              <a:buAutoNum type="arabicPeriod"/>
            </a:pPr>
            <a:r>
              <a:rPr lang="iw" sz="1700"/>
              <a:t>האם הצלחתם למצוא שעון על הקיר?".</a:t>
            </a:r>
            <a:endParaRPr sz="1700"/>
          </a:p>
          <a:p>
            <a:pPr marL="457200" lvl="0" indent="0" algn="r" rtl="1">
              <a:lnSpc>
                <a:spcPct val="95000"/>
              </a:lnSpc>
              <a:spcBef>
                <a:spcPts val="1200"/>
              </a:spcBef>
              <a:spcAft>
                <a:spcPts val="0"/>
              </a:spcAft>
              <a:buSzPts val="2800"/>
              <a:buNone/>
            </a:pPr>
            <a:endParaRPr sz="1700"/>
          </a:p>
          <a:p>
            <a:pPr marL="0" lvl="0" indent="0" algn="r" rtl="1">
              <a:lnSpc>
                <a:spcPct val="80000"/>
              </a:lnSpc>
              <a:spcBef>
                <a:spcPts val="1200"/>
              </a:spcBef>
              <a:spcAft>
                <a:spcPts val="0"/>
              </a:spcAft>
              <a:buSzPts val="275"/>
              <a:buNone/>
            </a:pPr>
            <a:r>
              <a:rPr lang="iw" sz="1700"/>
              <a:t>.</a:t>
            </a:r>
            <a:endParaRPr sz="1700"/>
          </a:p>
        </p:txBody>
      </p:sp>
      <p:sp>
        <p:nvSpPr>
          <p:cNvPr id="150" name="Google Shape;150;g3e846ba4f31_0_82"/>
          <p:cNvSpPr txBox="1"/>
          <p:nvPr/>
        </p:nvSpPr>
        <p:spPr>
          <a:xfrm>
            <a:off x="3920075" y="4651500"/>
            <a:ext cx="4893000" cy="492000"/>
          </a:xfrm>
          <a:prstGeom prst="rect">
            <a:avLst/>
          </a:prstGeom>
          <a:noFill/>
          <a:ln>
            <a:noFill/>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Clr>
                <a:srgbClr val="000000"/>
              </a:buClr>
              <a:buSzPts val="1100"/>
              <a:buFont typeface="Arial"/>
              <a:buNone/>
            </a:pPr>
            <a:r>
              <a:rPr lang="iw" sz="1100" b="1" i="0" u="none" strike="noStrike" cap="none">
                <a:solidFill>
                  <a:schemeClr val="dk1"/>
                </a:solidFill>
                <a:latin typeface="Arial"/>
                <a:ea typeface="Arial"/>
                <a:cs typeface="Arial"/>
                <a:sym typeface="Arial"/>
              </a:rPr>
              <a:t>מסר מרכזי:</a:t>
            </a:r>
            <a:r>
              <a:rPr lang="iw" sz="1100" b="0" i="0" u="none" strike="noStrike" cap="none">
                <a:solidFill>
                  <a:schemeClr val="dk1"/>
                </a:solidFill>
                <a:latin typeface="Arial"/>
                <a:ea typeface="Arial"/>
                <a:cs typeface="Arial"/>
                <a:sym typeface="Arial"/>
              </a:rPr>
              <a:t> הניצחון שלכם הוא לצאת מהסופר רק עם מה שרציתם..</a:t>
            </a:r>
            <a:endParaRPr sz="1800" b="0" i="0" u="none" strike="noStrike" cap="none">
              <a:solidFill>
                <a:schemeClr val="dk2"/>
              </a:solidFill>
              <a:latin typeface="Arial"/>
              <a:ea typeface="Arial"/>
              <a:cs typeface="Arial"/>
              <a:sym typeface="Arial"/>
            </a:endParaRPr>
          </a:p>
        </p:txBody>
      </p:sp>
      <p:pic>
        <p:nvPicPr>
          <p:cNvPr id="151" name="Google Shape;151;g3e846ba4f31_0_82" descr="דף עם ריבועים שממחיש רשימת קניות. "/>
          <p:cNvPicPr preferRelativeResize="0"/>
          <p:nvPr/>
        </p:nvPicPr>
        <p:blipFill rotWithShape="1">
          <a:blip r:embed="rId4">
            <a:alphaModFix/>
          </a:blip>
          <a:srcRect/>
          <a:stretch/>
        </p:blipFill>
        <p:spPr>
          <a:xfrm>
            <a:off x="881300" y="1363437"/>
            <a:ext cx="3247124" cy="3247124"/>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508</Words>
  <Application>Microsoft Office PowerPoint</Application>
  <PresentationFormat>‫הצגה על המסך (16:9)</PresentationFormat>
  <Paragraphs>40</Paragraphs>
  <Slides>13</Slides>
  <Notes>13</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13</vt:i4>
      </vt:variant>
    </vt:vector>
  </HeadingPairs>
  <TitlesOfParts>
    <vt:vector size="17" baseType="lpstr">
      <vt:lpstr>Rubik</vt:lpstr>
      <vt:lpstr>Lato</vt:lpstr>
      <vt:lpstr>Arial</vt:lpstr>
      <vt:lpstr>Simple Light</vt:lpstr>
      <vt:lpstr>בלשים בסופר</vt:lpstr>
      <vt:lpstr>אפקט הפיצוי – למה אנחנו קונים כשרע לנו?</vt:lpstr>
      <vt:lpstr>יובל אפור</vt:lpstr>
      <vt:lpstr> מלכודת הטריות והמצפון (פירות וירקות)</vt:lpstr>
      <vt:lpstr>יובל צבעוני</vt:lpstr>
      <vt:lpstr>למה המקרר כל כך רחוק?  </vt:lpstr>
      <vt:lpstr>מלחמת המדפים – "גובה העיניים"</vt:lpstr>
      <vt:lpstr>זול</vt:lpstr>
      <vt:lpstr>ריח המאפייה</vt:lpstr>
      <vt:lpstr> מלכודת הטעימות – "אפקט ההדדיות"</vt:lpstr>
      <vt:lpstr>המרחב הסטרילי – עולם ללא זמן</vt:lpstr>
      <vt:lpstr>מלכודת הילדים.</vt:lpstr>
      <vt:lpstr>המשימה המסכמת – הבלש יוצא לשטח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דורית מנשה</dc:creator>
  <cp:lastModifiedBy>דורית נעמי מנשה</cp:lastModifiedBy>
  <cp:revision>1</cp:revision>
  <dcterms:modified xsi:type="dcterms:W3CDTF">2026-07-19T17:44:59Z</dcterms:modified>
</cp:coreProperties>
</file>