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6858000" cx="12192000"/>
  <p:notesSz cx="7315200" cy="96012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gS98Wz7E2QU0LnjNZsTnx4bA+R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3170237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ress.wolt.com/he-IL/259534-78-61-70/?utm_source=chatgpt.com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13tv.co.il/allshows/series/222/season/5/2025792/" TargetMode="External"/><Relationship Id="rId3" Type="http://schemas.openxmlformats.org/officeDocument/2006/relationships/hyperlink" Target="https://youtu.be/PQ1ktgKzyuI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iw-I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מקור: </a:t>
            </a:r>
            <a:r>
              <a:rPr b="1" lang="iw-IL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https://press.wolt.com/he-IL/259534-78-61-70/?utm_source=chatgpt.com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כתבה על פסולת: https://www.youtube.com/watch?v=Jb-3n9EXqZ8</a:t>
            </a:r>
            <a:endParaRPr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8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https://www.globes.co.il/news/article.aspx?did=1000894356</a:t>
            </a:r>
            <a:endParaRPr/>
          </a:p>
        </p:txBody>
      </p:sp>
      <p:sp>
        <p:nvSpPr>
          <p:cNvPr id="261" name="Google Shape;261;p19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2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1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2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השארת המוצרים בעגלה:</a:t>
            </a:r>
            <a:br>
              <a:rPr lang="iw-IL"/>
            </a:br>
            <a:r>
              <a:rPr lang="iw-IL"/>
              <a:t>לבדוק אחרי 24 שעות, אולי אז כבר לא נרגיש דחף לקנות. קניות זולות יוצרות קנייה אימפולסיבית</a:t>
            </a:r>
            <a:endParaRPr/>
          </a:p>
        </p:txBody>
      </p:sp>
      <p:sp>
        <p:nvSpPr>
          <p:cNvPr id="294" name="Google Shape;294;p22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2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-IL" sz="1200">
                <a:solidFill>
                  <a:schemeClr val="dk1"/>
                </a:solidFill>
              </a:rPr>
              <a:t>קישור לסרט 1- </a:t>
            </a:r>
            <a:r>
              <a:rPr lang="iw-IL" sz="1200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"המערכת: המחיר היקר של האופנה הזולה"</a:t>
            </a:r>
            <a:r>
              <a:rPr lang="iw-IL" sz="1200" u="sng">
                <a:solidFill>
                  <a:srgbClr val="1155CC"/>
                </a:solidFill>
              </a:rPr>
              <a:t>- https://13tv.co.il/allshows/series/222/season/5/2025792/</a:t>
            </a:r>
            <a:endParaRPr sz="1200">
              <a:solidFill>
                <a:schemeClr val="dk1"/>
              </a:solidFill>
            </a:endParaRPr>
          </a:p>
          <a:p>
            <a:pPr indent="0" lvl="0" marL="0" rt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w-IL" sz="1200">
                <a:solidFill>
                  <a:schemeClr val="dk1"/>
                </a:solidFill>
              </a:rPr>
              <a:t> קישור לסרט 2- </a:t>
            </a:r>
            <a:r>
              <a:rPr lang="iw-IL" sz="12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"מאחורי אתר שיין- Inside the shein machine"</a:t>
            </a:r>
            <a:r>
              <a:rPr lang="iw-IL" sz="1200" u="sng">
                <a:solidFill>
                  <a:srgbClr val="1155CC"/>
                </a:solidFill>
              </a:rPr>
              <a:t>- https://www.youtube.com/watch?v=PQ1ktgKzyuI</a:t>
            </a:r>
            <a:endParaRPr sz="1200" u="sng">
              <a:solidFill>
                <a:srgbClr val="1155CC"/>
              </a:solidFill>
            </a:endParaRPr>
          </a:p>
          <a:p>
            <a:pPr indent="0" lvl="0" marL="0" rtl="1" algn="ctr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/>
          </a:p>
          <a:p>
            <a:pPr indent="0" lvl="0" marL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3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27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50" name="Google Shape;50;p3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3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3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3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hyperlink" Target="https://www.israelhayom.co.il/tech/tech-news/article/14675500" TargetMode="External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hyperlink" Target="https://www.youtube.com/watch?v=Jb-3n9EXqZ8" TargetMode="External"/><Relationship Id="rId5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hyperlink" Target="https://www.globes.co.il/news/article.aspx?did=1000894356" TargetMode="External"/><Relationship Id="rId5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hyperlink" Target="https://13tv.co.il/allshows/series/222/season/5/2025792/" TargetMode="External"/><Relationship Id="rId5" Type="http://schemas.openxmlformats.org/officeDocument/2006/relationships/hyperlink" Target="https://www.youtube.com/watch?v=PQ1ktgKzyuI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ct val="100000"/>
              <a:buFont typeface="Arial"/>
              <a:buNone/>
            </a:pPr>
            <a:r>
              <a:rPr b="1" lang="iw-IL" sz="9600">
                <a:solidFill>
                  <a:srgbClr val="2B4F7B"/>
                </a:solidFill>
              </a:rPr>
              <a:t>המחיר היקר </a:t>
            </a:r>
            <a:br>
              <a:rPr b="1" lang="iw-IL" sz="9600">
                <a:solidFill>
                  <a:srgbClr val="2B4F7B"/>
                </a:solidFill>
              </a:rPr>
            </a:br>
            <a:r>
              <a:rPr b="1" lang="iw-IL" sz="9600">
                <a:solidFill>
                  <a:srgbClr val="2B4F7B"/>
                </a:solidFill>
              </a:rPr>
              <a:t>של הצריכה הזולה</a:t>
            </a:r>
            <a:endParaRPr sz="9600">
              <a:solidFill>
                <a:srgbClr val="2C4B74"/>
              </a:solidFill>
            </a:endParaRPr>
          </a:p>
        </p:txBody>
      </p:sp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4000">
                <a:latin typeface="Arial"/>
                <a:ea typeface="Arial"/>
                <a:cs typeface="Arial"/>
                <a:sym typeface="Arial"/>
              </a:rPr>
              <a:t>היבטים כלכליים וסביבתיים של הצריכה</a:t>
            </a:r>
            <a:endParaRPr/>
          </a:p>
        </p:txBody>
      </p:sp>
      <p:sp>
        <p:nvSpPr>
          <p:cNvPr id="94" name="Google Shape;94;p1"/>
          <p:cNvSpPr txBox="1"/>
          <p:nvPr>
            <p:ph idx="1" type="subTitle"/>
          </p:nvPr>
        </p:nvSpPr>
        <p:spPr>
          <a:xfrm>
            <a:off x="7255000" y="5885375"/>
            <a:ext cx="45183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3200"/>
              <a:t>אביב כץ דקל ומאור בלילטי.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אתגר תוחלת החיים- מקרי או מתוכנן?</a:t>
            </a:r>
            <a:endParaRPr/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b="27163" l="73592" r="10874" t="33139"/>
          <a:stretch/>
        </p:blipFill>
        <p:spPr>
          <a:xfrm>
            <a:off x="7569465" y="4504044"/>
            <a:ext cx="1412335" cy="2030233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3210200" y="1356967"/>
            <a:ext cx="5771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72964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מי מחזיק יותר זמן מעמד?</a:t>
            </a:r>
            <a:endParaRPr b="1" sz="2667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8461430" y="2665400"/>
            <a:ext cx="2911200" cy="9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1" i="0" lang="iw-IL" sz="2667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סמארטפון חדיש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819371" y="2661327"/>
            <a:ext cx="2911200" cy="92007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1" i="0" lang="iw-IL" sz="2667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טלפון נוקיה</a:t>
            </a:r>
            <a:endParaRPr/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4">
            <a:alphaModFix/>
          </a:blip>
          <a:srcRect b="7895" l="33755" r="33428" t="36543"/>
          <a:stretch/>
        </p:blipFill>
        <p:spPr>
          <a:xfrm>
            <a:off x="4584699" y="2661327"/>
            <a:ext cx="3022601" cy="285783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/>
          <p:nvPr/>
        </p:nvSpPr>
        <p:spPr>
          <a:xfrm>
            <a:off x="8461428" y="3359827"/>
            <a:ext cx="2911200" cy="146083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964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שביר, סוללה נחלשת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964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תוחלת חיים קצרה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819371" y="3424927"/>
            <a:ext cx="2911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עמיד, סוללה חזקה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חיים ארוכים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אתגר תוחלת החיים- מקרי או מתוכנן?</a:t>
            </a:r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 b="27163" l="73592" r="10874" t="33139"/>
          <a:stretch/>
        </p:blipFill>
        <p:spPr>
          <a:xfrm>
            <a:off x="7569465" y="4504044"/>
            <a:ext cx="1412335" cy="2030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>
            <p:ph idx="1" type="body"/>
          </p:nvPr>
        </p:nvSpPr>
        <p:spPr>
          <a:xfrm>
            <a:off x="3210200" y="1356967"/>
            <a:ext cx="5771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72964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מי מחזיק יותר זמן מעמד?</a:t>
            </a:r>
            <a:endParaRPr b="1" sz="2667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8461430" y="2665400"/>
            <a:ext cx="2911200" cy="9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1" i="0" lang="iw-IL" sz="2667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מקרר מודרני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819371" y="2661327"/>
            <a:ext cx="2911200" cy="92007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1" i="0" lang="iw-IL" sz="2667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מקרר "של פעם"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8461428" y="3359827"/>
            <a:ext cx="2911200" cy="146083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מתוחכם, אורך חיים קצר יותר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819371" y="3424927"/>
            <a:ext cx="2911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אמין, אורך חיים ארוך</a:t>
            </a:r>
            <a:endParaRPr/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4">
            <a:alphaModFix/>
          </a:blip>
          <a:srcRect b="6359" l="33454" r="32213" t="34472"/>
          <a:stretch/>
        </p:blipFill>
        <p:spPr>
          <a:xfrm>
            <a:off x="4514849" y="2353956"/>
            <a:ext cx="3162301" cy="3043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אתגר תוחלת החיים- מקרי או מתוכנן?</a:t>
            </a:r>
            <a:endParaRPr/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27163" l="73592" r="10874" t="33139"/>
          <a:stretch/>
        </p:blipFill>
        <p:spPr>
          <a:xfrm>
            <a:off x="4982503" y="3075127"/>
            <a:ext cx="1412335" cy="2030233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"/>
          <p:cNvSpPr txBox="1"/>
          <p:nvPr>
            <p:ph idx="1" type="body"/>
          </p:nvPr>
        </p:nvSpPr>
        <p:spPr>
          <a:xfrm>
            <a:off x="3210200" y="1356967"/>
            <a:ext cx="5771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72964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מי מחזיק יותר זמן מעמד?</a:t>
            </a:r>
            <a:endParaRPr b="1" sz="2667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8461430" y="2665400"/>
            <a:ext cx="2911200" cy="9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1" i="0" lang="iw-IL" sz="2667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אופנה מהירה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819371" y="2661327"/>
            <a:ext cx="2911200" cy="92007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1" i="0" lang="iw-IL" sz="2667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ג'ינס איכותי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8461428" y="3359827"/>
            <a:ext cx="2911200" cy="146083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מתכלה מהר, אורך חיים קצר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819371" y="3424927"/>
            <a:ext cx="2911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עמיד, אורך חיים ארוך</a:t>
            </a:r>
            <a:endParaRPr/>
          </a:p>
        </p:txBody>
      </p:sp>
      <p:pic>
        <p:nvPicPr>
          <p:cNvPr id="130" name="Google Shape;130;p4"/>
          <p:cNvPicPr preferRelativeResize="0"/>
          <p:nvPr/>
        </p:nvPicPr>
        <p:blipFill rotWithShape="1">
          <a:blip r:embed="rId4">
            <a:alphaModFix/>
          </a:blip>
          <a:srcRect b="21743" l="15969" r="68312" t="48628"/>
          <a:stretch/>
        </p:blipFill>
        <p:spPr>
          <a:xfrm>
            <a:off x="3693840" y="2884167"/>
            <a:ext cx="1447801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4">
            <a:alphaModFix/>
          </a:blip>
          <a:srcRect b="21743" l="61985" r="11367" t="48628"/>
          <a:stretch/>
        </p:blipFill>
        <p:spPr>
          <a:xfrm>
            <a:off x="6235700" y="2884167"/>
            <a:ext cx="2454487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אתגר תוחלת החיים- סיכום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1724136" y="1456557"/>
            <a:ext cx="8743728" cy="146083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ייצור הבגדים בעולם </a:t>
            </a:r>
            <a:r>
              <a:rPr b="1" i="0" lang="iw-IL" sz="2667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עלה ב- 400%</a:t>
            </a: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אך זמן </a:t>
            </a:r>
            <a:r>
              <a:rPr b="1" i="0" lang="iw-IL" sz="2667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השימוש במוצרים 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</a:pPr>
            <a:r>
              <a:rPr b="1" i="0" lang="iw-IL" sz="2667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ירד</a:t>
            </a:r>
            <a:r>
              <a:rPr b="0" i="0" lang="iw-IL" sz="26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באופן משמעותי. </a:t>
            </a:r>
            <a:endParaRPr/>
          </a:p>
        </p:txBody>
      </p:sp>
      <p:sp>
        <p:nvSpPr>
          <p:cNvPr id="138" name="Google Shape;138;p5"/>
          <p:cNvSpPr txBox="1"/>
          <p:nvPr>
            <p:ph idx="1" type="body"/>
          </p:nvPr>
        </p:nvSpPr>
        <p:spPr>
          <a:xfrm>
            <a:off x="3210200" y="5799787"/>
            <a:ext cx="57716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None/>
            </a:pPr>
            <a:r>
              <a:rPr b="1" lang="iw-IL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"הזול" הפך ל-"חד פעמי"</a:t>
            </a:r>
            <a:endParaRPr/>
          </a:p>
        </p:txBody>
      </p:sp>
      <p:grpSp>
        <p:nvGrpSpPr>
          <p:cNvPr id="139" name="Google Shape;139;p5"/>
          <p:cNvGrpSpPr/>
          <p:nvPr/>
        </p:nvGrpSpPr>
        <p:grpSpPr>
          <a:xfrm>
            <a:off x="4111624" y="3158493"/>
            <a:ext cx="3968751" cy="2161740"/>
            <a:chOff x="3854449" y="3158493"/>
            <a:chExt cx="3968751" cy="2161740"/>
          </a:xfrm>
        </p:grpSpPr>
        <p:pic>
          <p:nvPicPr>
            <p:cNvPr descr="שיפור השקף הזה" id="140" name="Google Shape;140;p5"/>
            <p:cNvPicPr preferRelativeResize="0"/>
            <p:nvPr/>
          </p:nvPicPr>
          <p:blipFill rotWithShape="1">
            <a:blip r:embed="rId3">
              <a:alphaModFix/>
            </a:blip>
            <a:srcRect b="30247" l="17788" r="62288" t="36913"/>
            <a:stretch/>
          </p:blipFill>
          <p:spPr>
            <a:xfrm>
              <a:off x="3854449" y="3158493"/>
              <a:ext cx="2160869" cy="2161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שיפור השקף הזה" id="141" name="Google Shape;141;p5"/>
            <p:cNvPicPr preferRelativeResize="0"/>
            <p:nvPr/>
          </p:nvPicPr>
          <p:blipFill rotWithShape="1">
            <a:blip r:embed="rId3">
              <a:alphaModFix/>
            </a:blip>
            <a:srcRect b="30247" l="60738" r="23336" t="36913"/>
            <a:stretch/>
          </p:blipFill>
          <p:spPr>
            <a:xfrm>
              <a:off x="6096000" y="3158493"/>
              <a:ext cx="1727200" cy="2161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שיפור השקף הזה" id="142" name="Google Shape;142;p5"/>
            <p:cNvPicPr preferRelativeResize="0"/>
            <p:nvPr/>
          </p:nvPicPr>
          <p:blipFill rotWithShape="1">
            <a:blip r:embed="rId3">
              <a:alphaModFix/>
            </a:blip>
            <a:srcRect b="0" l="0" r="96377" t="90638"/>
            <a:stretch/>
          </p:blipFill>
          <p:spPr>
            <a:xfrm>
              <a:off x="6009834" y="3396945"/>
              <a:ext cx="333700" cy="4815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קצת נתונים על קניות ברשת</a:t>
            </a:r>
            <a:endParaRPr/>
          </a:p>
        </p:txBody>
      </p:sp>
      <p:sp>
        <p:nvSpPr>
          <p:cNvPr id="148" name="Google Shape;148;p6"/>
          <p:cNvSpPr txBox="1"/>
          <p:nvPr>
            <p:ph idx="1" type="body"/>
          </p:nvPr>
        </p:nvSpPr>
        <p:spPr>
          <a:xfrm>
            <a:off x="7416800" y="1608786"/>
            <a:ext cx="3111500" cy="206151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1800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78%</a:t>
            </a:r>
            <a:endParaRPr/>
          </a:p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iw-IL" sz="2400">
                <a:latin typeface="Arial"/>
                <a:ea typeface="Arial"/>
                <a:cs typeface="Arial"/>
                <a:sym typeface="Arial"/>
              </a:rPr>
              <a:t>מהישראלים קנו אונליין</a:t>
            </a:r>
            <a:endParaRPr/>
          </a:p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iw-IL" sz="2400">
                <a:latin typeface="Arial"/>
                <a:ea typeface="Arial"/>
                <a:cs typeface="Arial"/>
                <a:sym typeface="Arial"/>
              </a:rPr>
              <a:t>בשנה האחרונה</a:t>
            </a:r>
            <a:endParaRPr/>
          </a:p>
        </p:txBody>
      </p:sp>
      <p:sp>
        <p:nvSpPr>
          <p:cNvPr id="149" name="Google Shape;149;p6"/>
          <p:cNvSpPr txBox="1"/>
          <p:nvPr/>
        </p:nvSpPr>
        <p:spPr>
          <a:xfrm>
            <a:off x="7416800" y="3922118"/>
            <a:ext cx="3111500" cy="206151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1800"/>
              <a:buFont typeface="Arial"/>
              <a:buNone/>
            </a:pPr>
            <a:r>
              <a:rPr b="1" i="0" lang="iw-IL" sz="66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61%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קונים אונליין באופן קבוע לפחות פעם בחודש</a:t>
            </a:r>
            <a:endParaRPr/>
          </a:p>
        </p:txBody>
      </p:sp>
      <p:sp>
        <p:nvSpPr>
          <p:cNvPr id="150" name="Google Shape;150;p6"/>
          <p:cNvSpPr txBox="1"/>
          <p:nvPr/>
        </p:nvSpPr>
        <p:spPr>
          <a:xfrm>
            <a:off x="4305300" y="2688160"/>
            <a:ext cx="3111500" cy="206151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1800"/>
              <a:buFont typeface="Arial"/>
              <a:buNone/>
            </a:pPr>
            <a:r>
              <a:rPr b="1" i="0" lang="iw-IL" sz="66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85%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טוענים שקניון אונליין חוסכות זמן משמעותית</a:t>
            </a:r>
            <a:endParaRPr/>
          </a:p>
        </p:txBody>
      </p:sp>
      <p:sp>
        <p:nvSpPr>
          <p:cNvPr id="151" name="Google Shape;151;p6"/>
          <p:cNvSpPr txBox="1"/>
          <p:nvPr/>
        </p:nvSpPr>
        <p:spPr>
          <a:xfrm>
            <a:off x="1193800" y="1657403"/>
            <a:ext cx="3111500" cy="206151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1800"/>
              <a:buFont typeface="Arial"/>
              <a:buNone/>
            </a:pPr>
            <a:r>
              <a:rPr b="1" i="0" lang="iw-IL" sz="66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56%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מבצעים השוואת מחירים בין אתרים לפני הקנייה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1193800" y="4019353"/>
            <a:ext cx="3111500" cy="206151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1800"/>
              <a:buFont typeface="Arial"/>
              <a:buNone/>
            </a:pPr>
            <a:r>
              <a:rPr b="1" i="0" lang="iw-IL" sz="66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72%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בודקת חוות דעת לפני כל רכישה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המודל העסקי מאחורי ה"מחיר הזול"</a:t>
            </a:r>
            <a:endParaRPr/>
          </a:p>
        </p:txBody>
      </p:sp>
      <p:sp>
        <p:nvSpPr>
          <p:cNvPr id="158" name="Google Shape;158;p7"/>
          <p:cNvSpPr txBox="1"/>
          <p:nvPr>
            <p:ph idx="1" type="body"/>
          </p:nvPr>
        </p:nvSpPr>
        <p:spPr>
          <a:xfrm>
            <a:off x="6004800" y="2661900"/>
            <a:ext cx="5771600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איך חברות כמו TEMU או SHEIN</a:t>
            </a:r>
            <a:endParaRPr b="1" sz="2667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מצליחות למכור במחירי רצפה? </a:t>
            </a:r>
            <a:endParaRPr b="1" sz="2667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 rot="-1556386">
            <a:off x="5556475" y="4054336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 txBox="1"/>
          <p:nvPr/>
        </p:nvSpPr>
        <p:spPr>
          <a:xfrm rot="-1551381">
            <a:off x="6538699" y="5888013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71661" y="2009860"/>
            <a:ext cx="2839534" cy="396833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 txBox="1"/>
          <p:nvPr/>
        </p:nvSpPr>
        <p:spPr>
          <a:xfrm>
            <a:off x="2747230" y="3018471"/>
            <a:ext cx="2477913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מי זו TEMU?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ואיך היא מוכרת במחירי הפסד?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המודל העסקי מאחורי ה"מחיר הזול"</a:t>
            </a:r>
            <a:endParaRPr/>
          </a:p>
        </p:txBody>
      </p:sp>
      <p:sp>
        <p:nvSpPr>
          <p:cNvPr id="168" name="Google Shape;168;p8"/>
          <p:cNvSpPr txBox="1"/>
          <p:nvPr>
            <p:ph idx="1" type="body"/>
          </p:nvPr>
        </p:nvSpPr>
        <p:spPr>
          <a:xfrm>
            <a:off x="6096000" y="3100957"/>
            <a:ext cx="5771600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514350" lvl="0" marL="51435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AutoNum type="arabicPeriod"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מיקור חוץ של עלויות: </a:t>
            </a:r>
            <a:r>
              <a:rPr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שכר זעום לעובדים ושימוש בחומרים נחותים</a:t>
            </a:r>
            <a:endParaRPr sz="2667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 b="46032" l="0" r="53690" t="0"/>
          <a:stretch/>
        </p:blipFill>
        <p:spPr>
          <a:xfrm>
            <a:off x="711200" y="2017486"/>
            <a:ext cx="5646057" cy="3701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המודל העסקי מאחורי ה"מחיר הזול"</a:t>
            </a:r>
            <a:endParaRPr/>
          </a:p>
        </p:txBody>
      </p:sp>
      <p:sp>
        <p:nvSpPr>
          <p:cNvPr id="175" name="Google Shape;175;p9"/>
          <p:cNvSpPr txBox="1"/>
          <p:nvPr>
            <p:ph idx="1" type="body"/>
          </p:nvPr>
        </p:nvSpPr>
        <p:spPr>
          <a:xfrm>
            <a:off x="6096000" y="3039272"/>
            <a:ext cx="5771600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2. עקיפת המכס: </a:t>
            </a:r>
            <a:r>
              <a:rPr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ניצול פתורים ממכס</a:t>
            </a:r>
            <a:endParaRPr sz="2667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9"/>
          <p:cNvPicPr preferRelativeResize="0"/>
          <p:nvPr/>
        </p:nvPicPr>
        <p:blipFill rotWithShape="1">
          <a:blip r:embed="rId3">
            <a:alphaModFix/>
          </a:blip>
          <a:srcRect b="-9206" l="45357" r="8333" t="55238"/>
          <a:stretch/>
        </p:blipFill>
        <p:spPr>
          <a:xfrm>
            <a:off x="841829" y="2438400"/>
            <a:ext cx="5646057" cy="3701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המודל העסקי מאחורי ה"מחיר הזול"</a:t>
            </a:r>
            <a:endParaRPr/>
          </a:p>
        </p:txBody>
      </p:sp>
      <p:sp>
        <p:nvSpPr>
          <p:cNvPr id="182" name="Google Shape;182;p10"/>
          <p:cNvSpPr txBox="1"/>
          <p:nvPr>
            <p:ph idx="1" type="body"/>
          </p:nvPr>
        </p:nvSpPr>
        <p:spPr>
          <a:xfrm>
            <a:off x="6299200" y="3379919"/>
            <a:ext cx="5771600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85000" lnSpcReduction="10000"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79402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3. ייצור לפי דרישה: </a:t>
            </a:r>
            <a:r>
              <a:rPr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רק מוצר מבוקש מיוצר בכמויות- כך נמנעים הפסים על מוצרים "מתים".</a:t>
            </a:r>
            <a:endParaRPr sz="2667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0"/>
          <p:cNvPicPr preferRelativeResize="0"/>
          <p:nvPr/>
        </p:nvPicPr>
        <p:blipFill rotWithShape="1">
          <a:blip r:embed="rId3">
            <a:alphaModFix/>
          </a:blip>
          <a:srcRect b="-7936" l="-595" r="54285" t="53968"/>
          <a:stretch/>
        </p:blipFill>
        <p:spPr>
          <a:xfrm>
            <a:off x="653143" y="2563490"/>
            <a:ext cx="5646057" cy="3701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Arial"/>
              <a:buNone/>
            </a:pPr>
            <a:r>
              <a:rPr b="1" lang="iw-IL" sz="40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דפוסים אפלים</a:t>
            </a:r>
            <a:endParaRPr/>
          </a:p>
        </p:txBody>
      </p:sp>
      <p:pic>
        <p:nvPicPr>
          <p:cNvPr id="189" name="Google Shape;189;p11"/>
          <p:cNvPicPr preferRelativeResize="0"/>
          <p:nvPr/>
        </p:nvPicPr>
        <p:blipFill rotWithShape="1">
          <a:blip r:embed="rId3">
            <a:alphaModFix/>
          </a:blip>
          <a:srcRect b="0" l="65326" r="0" t="31900"/>
          <a:stretch/>
        </p:blipFill>
        <p:spPr>
          <a:xfrm>
            <a:off x="7964556" y="2223072"/>
            <a:ext cx="4227443" cy="463492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 txBox="1"/>
          <p:nvPr>
            <p:ph idx="1" type="body"/>
          </p:nvPr>
        </p:nvSpPr>
        <p:spPr>
          <a:xfrm>
            <a:off x="8322364" y="4259621"/>
            <a:ext cx="3001253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77500" lnSpcReduction="20000"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87086"/>
              <a:buNone/>
            </a:pPr>
            <a:r>
              <a:rPr b="1"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אישור מבייש </a:t>
            </a:r>
            <a:endParaRPr/>
          </a:p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87086"/>
              <a:buNone/>
            </a:pPr>
            <a:r>
              <a:rPr lang="iw-IL" sz="2667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שימוש במניפולציה רגשית כדי למנוע יציאה מהאתר</a:t>
            </a:r>
            <a:endParaRPr sz="2667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1"/>
          <p:cNvPicPr preferRelativeResize="0"/>
          <p:nvPr/>
        </p:nvPicPr>
        <p:blipFill rotWithShape="1">
          <a:blip r:embed="rId3">
            <a:alphaModFix/>
          </a:blip>
          <a:srcRect b="0" l="34348" r="34239" t="31900"/>
          <a:stretch/>
        </p:blipFill>
        <p:spPr>
          <a:xfrm>
            <a:off x="4187687" y="2223072"/>
            <a:ext cx="3829878" cy="463492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1"/>
          <p:cNvSpPr txBox="1"/>
          <p:nvPr/>
        </p:nvSpPr>
        <p:spPr>
          <a:xfrm>
            <a:off x="4459035" y="4418648"/>
            <a:ext cx="3273930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1" i="0" lang="iw-IL" sz="2400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גיימיפיקציה (משחוק)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b="0" i="0" lang="iw-IL" sz="1600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משחקים הגורמים למח להפריש דופמין ולהתמכר לחווית הקניה עצמה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1"/>
          <p:cNvPicPr preferRelativeResize="0"/>
          <p:nvPr/>
        </p:nvPicPr>
        <p:blipFill rotWithShape="1">
          <a:blip r:embed="rId3">
            <a:alphaModFix/>
          </a:blip>
          <a:srcRect b="0" l="2084" r="65521" t="31900"/>
          <a:stretch/>
        </p:blipFill>
        <p:spPr>
          <a:xfrm>
            <a:off x="254001" y="2223072"/>
            <a:ext cx="3949700" cy="463492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1"/>
          <p:cNvSpPr txBox="1"/>
          <p:nvPr/>
        </p:nvSpPr>
        <p:spPr>
          <a:xfrm>
            <a:off x="712535" y="4304348"/>
            <a:ext cx="3273930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25000" lnSpcReduction="20000"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Font typeface="Arial"/>
              <a:buNone/>
            </a:pPr>
            <a:r>
              <a:rPr b="1" i="0" lang="iw-IL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אפקט הדחיפות ו-FOMO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iw-IL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טיימרים הסופרים לאחור והודעות שקריות על מלאי מוגבל שמייצרות פחד מהחמצה</a:t>
            </a:r>
            <a:endParaRPr b="0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Arial"/>
              <a:buNone/>
            </a:pPr>
            <a:r>
              <a:rPr b="1" lang="iw-IL">
                <a:solidFill>
                  <a:srgbClr val="2C4B74"/>
                </a:solidFill>
              </a:rPr>
              <a:t>משימה: ציידי המלכודות</a:t>
            </a:r>
            <a:endParaRPr>
              <a:solidFill>
                <a:srgbClr val="2C4B74"/>
              </a:solidFill>
            </a:endParaRPr>
          </a:p>
        </p:txBody>
      </p:sp>
      <p:sp>
        <p:nvSpPr>
          <p:cNvPr id="201" name="Google Shape;201;p12"/>
          <p:cNvSpPr txBox="1"/>
          <p:nvPr>
            <p:ph idx="2" type="body"/>
          </p:nvPr>
        </p:nvSpPr>
        <p:spPr>
          <a:xfrm>
            <a:off x="971550" y="1690688"/>
            <a:ext cx="10248900" cy="1438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w-IL"/>
              <a:t>פתחו את אחת מאפליקציות הקניות הפופולריות</a:t>
            </a:r>
            <a:endParaRPr/>
          </a:p>
          <a:p>
            <a:pPr indent="0" lvl="0" marL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אל תסתכלו על המוצרים, חפשו את "המלכודות" שמעודדות אתכם לקנות</a:t>
            </a:r>
            <a:endParaRPr/>
          </a:p>
        </p:txBody>
      </p:sp>
      <p:sp>
        <p:nvSpPr>
          <p:cNvPr id="202" name="Google Shape;202;p12"/>
          <p:cNvSpPr/>
          <p:nvPr/>
        </p:nvSpPr>
        <p:spPr>
          <a:xfrm>
            <a:off x="3116921" y="4338077"/>
            <a:ext cx="8782050" cy="2341379"/>
          </a:xfrm>
          <a:custGeom>
            <a:rect b="b" l="l" r="r" t="t"/>
            <a:pathLst>
              <a:path extrusionOk="0" fill="none" h="2341379" w="8782050">
                <a:moveTo>
                  <a:pt x="0" y="0"/>
                </a:moveTo>
                <a:cubicBezTo>
                  <a:pt x="1509041" y="-33775"/>
                  <a:pt x="4438207" y="138873"/>
                  <a:pt x="8782050" y="0"/>
                </a:cubicBezTo>
                <a:cubicBezTo>
                  <a:pt x="8708279" y="953326"/>
                  <a:pt x="8626167" y="1181044"/>
                  <a:pt x="8782050" y="2341379"/>
                </a:cubicBezTo>
                <a:cubicBezTo>
                  <a:pt x="6910416" y="2204049"/>
                  <a:pt x="4035884" y="2203523"/>
                  <a:pt x="0" y="2341379"/>
                </a:cubicBezTo>
                <a:cubicBezTo>
                  <a:pt x="152408" y="1910221"/>
                  <a:pt x="73868" y="935093"/>
                  <a:pt x="0" y="0"/>
                </a:cubicBezTo>
                <a:close/>
              </a:path>
              <a:path extrusionOk="0" h="2341379" w="8782050">
                <a:moveTo>
                  <a:pt x="0" y="0"/>
                </a:moveTo>
                <a:cubicBezTo>
                  <a:pt x="3627258" y="-101487"/>
                  <a:pt x="5229206" y="-162162"/>
                  <a:pt x="8782050" y="0"/>
                </a:cubicBezTo>
                <a:cubicBezTo>
                  <a:pt x="8842763" y="651824"/>
                  <a:pt x="8720978" y="2002116"/>
                  <a:pt x="8782050" y="2341379"/>
                </a:cubicBezTo>
                <a:cubicBezTo>
                  <a:pt x="6329476" y="2391444"/>
                  <a:pt x="3568583" y="2182930"/>
                  <a:pt x="0" y="2341379"/>
                </a:cubicBezTo>
                <a:cubicBezTo>
                  <a:pt x="-24452" y="1285503"/>
                  <a:pt x="-67663" y="590157"/>
                  <a:pt x="0" y="0"/>
                </a:cubicBezTo>
                <a:close/>
              </a:path>
            </a:pathLst>
          </a:custGeom>
          <a:solidFill>
            <a:srgbClr val="C7EDF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אפקט דחיפות-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שעוני עצר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הוכחה חברתית מזויפת: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"12 אנשים צופים במוצר זה עכשיו"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מלאי מוגבל (FOMO)-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נותרו רק 2 יחידות במלאי!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אישור מבייש: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"אני מעדיף לשלם מחיר מלא"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הוספה אוטומטית: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מוצרים שנוספים לעגלת הקניות כברירת מחדל</a:t>
            </a:r>
            <a:endParaRPr/>
          </a:p>
        </p:txBody>
      </p:sp>
      <p:pic>
        <p:nvPicPr>
          <p:cNvPr id="203" name="Google Shape;203;p12"/>
          <p:cNvPicPr preferRelativeResize="0"/>
          <p:nvPr/>
        </p:nvPicPr>
        <p:blipFill rotWithShape="1">
          <a:blip r:embed="rId3">
            <a:alphaModFix/>
          </a:blip>
          <a:srcRect b="27163" l="73592" r="10874" t="33139"/>
          <a:stretch/>
        </p:blipFill>
        <p:spPr>
          <a:xfrm>
            <a:off x="971550" y="2527479"/>
            <a:ext cx="2519092" cy="3621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54"/>
            <a:ext cx="12192000" cy="681009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3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6000"/>
              <a:buFont typeface="Arial"/>
              <a:buNone/>
            </a:pPr>
            <a:r>
              <a:rPr b="1" i="0" lang="iw-IL" sz="6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החשבונית הגלובלית</a:t>
            </a:r>
            <a:endParaRPr b="0" i="0" sz="6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3382962" y="1580134"/>
            <a:ext cx="7740650" cy="1325564"/>
          </a:xfrm>
          <a:custGeom>
            <a:rect b="b" l="l" r="r" t="t"/>
            <a:pathLst>
              <a:path extrusionOk="0" fill="none" h="1325564" w="7740650">
                <a:moveTo>
                  <a:pt x="0" y="0"/>
                </a:moveTo>
                <a:cubicBezTo>
                  <a:pt x="878554" y="-109175"/>
                  <a:pt x="6055901" y="-48220"/>
                  <a:pt x="7740650" y="0"/>
                </a:cubicBezTo>
                <a:cubicBezTo>
                  <a:pt x="7843691" y="290568"/>
                  <a:pt x="7731293" y="1187342"/>
                  <a:pt x="7740650" y="1325564"/>
                </a:cubicBezTo>
                <a:cubicBezTo>
                  <a:pt x="4171996" y="1292742"/>
                  <a:pt x="820027" y="1301004"/>
                  <a:pt x="0" y="1325564"/>
                </a:cubicBezTo>
                <a:cubicBezTo>
                  <a:pt x="-92936" y="902630"/>
                  <a:pt x="-44654" y="190388"/>
                  <a:pt x="0" y="0"/>
                </a:cubicBezTo>
                <a:close/>
              </a:path>
              <a:path extrusionOk="0" h="1325564" w="7740650">
                <a:moveTo>
                  <a:pt x="0" y="0"/>
                </a:moveTo>
                <a:cubicBezTo>
                  <a:pt x="909458" y="56275"/>
                  <a:pt x="4340057" y="-36696"/>
                  <a:pt x="7740650" y="0"/>
                </a:cubicBezTo>
                <a:cubicBezTo>
                  <a:pt x="7753545" y="139542"/>
                  <a:pt x="7705945" y="1121596"/>
                  <a:pt x="7740650" y="1325564"/>
                </a:cubicBezTo>
                <a:cubicBezTo>
                  <a:pt x="4987225" y="1266110"/>
                  <a:pt x="3338694" y="1349659"/>
                  <a:pt x="0" y="1325564"/>
                </a:cubicBezTo>
                <a:cubicBezTo>
                  <a:pt x="-4241" y="1043612"/>
                  <a:pt x="-68146" y="442672"/>
                  <a:pt x="0" y="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מחיר של 20 שקלים לחולצה זה מחיר "הוגן"?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האם זה באמת המחיר שהיא עולה?</a:t>
            </a:r>
            <a:endParaRPr/>
          </a:p>
        </p:txBody>
      </p:sp>
      <p:sp>
        <p:nvSpPr>
          <p:cNvPr id="211" name="Google Shape;211;p13"/>
          <p:cNvSpPr txBox="1"/>
          <p:nvPr/>
        </p:nvSpPr>
        <p:spPr>
          <a:xfrm>
            <a:off x="9909175" y="3572558"/>
            <a:ext cx="1444625" cy="691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שינוע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8348662" y="3158223"/>
            <a:ext cx="1444625" cy="691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תנאי העסקה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6530975" y="3226826"/>
            <a:ext cx="1444625" cy="691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זיהום אוויר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3"/>
          <p:cNvSpPr txBox="1"/>
          <p:nvPr/>
        </p:nvSpPr>
        <p:spPr>
          <a:xfrm>
            <a:off x="4899819" y="3226826"/>
            <a:ext cx="1444625" cy="691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עלויות מים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4867275" y="5575301"/>
            <a:ext cx="6711950" cy="1138310"/>
          </a:xfrm>
          <a:custGeom>
            <a:rect b="b" l="l" r="r" t="t"/>
            <a:pathLst>
              <a:path extrusionOk="0" fill="none" h="1138310" w="6711950">
                <a:moveTo>
                  <a:pt x="0" y="0"/>
                </a:moveTo>
                <a:cubicBezTo>
                  <a:pt x="1060248" y="15167"/>
                  <a:pt x="3685297" y="-95568"/>
                  <a:pt x="6711950" y="0"/>
                </a:cubicBezTo>
                <a:cubicBezTo>
                  <a:pt x="6742323" y="490219"/>
                  <a:pt x="6723123" y="761829"/>
                  <a:pt x="6711950" y="1138310"/>
                </a:cubicBezTo>
                <a:cubicBezTo>
                  <a:pt x="3944940" y="1205892"/>
                  <a:pt x="1511402" y="978016"/>
                  <a:pt x="0" y="1138310"/>
                </a:cubicBezTo>
                <a:cubicBezTo>
                  <a:pt x="-93733" y="699737"/>
                  <a:pt x="50915" y="517964"/>
                  <a:pt x="0" y="0"/>
                </a:cubicBezTo>
                <a:close/>
              </a:path>
              <a:path extrusionOk="0" h="1138310" w="6711950">
                <a:moveTo>
                  <a:pt x="0" y="0"/>
                </a:moveTo>
                <a:cubicBezTo>
                  <a:pt x="2468853" y="-146499"/>
                  <a:pt x="4536699" y="70806"/>
                  <a:pt x="6711950" y="0"/>
                </a:cubicBezTo>
                <a:cubicBezTo>
                  <a:pt x="6753755" y="174261"/>
                  <a:pt x="6623481" y="841586"/>
                  <a:pt x="6711950" y="1138310"/>
                </a:cubicBezTo>
                <a:cubicBezTo>
                  <a:pt x="4911136" y="1119835"/>
                  <a:pt x="1889473" y="1261341"/>
                  <a:pt x="0" y="1138310"/>
                </a:cubicBezTo>
                <a:cubicBezTo>
                  <a:pt x="27578" y="824551"/>
                  <a:pt x="-95101" y="251339"/>
                  <a:pt x="0" y="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המחיר של 20 שקלים בעצם לא כולל עלויות חברתיות ואקולוגיות</a:t>
            </a:r>
            <a:endParaRPr b="0" i="0" sz="3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01599"/>
            <a:ext cx="12192000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4"/>
          <p:cNvSpPr txBox="1"/>
          <p:nvPr/>
        </p:nvSpPr>
        <p:spPr>
          <a:xfrm>
            <a:off x="838200" y="365125"/>
            <a:ext cx="10515600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א'- שדות הכותנה (צריכת מים)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2597150" y="1798637"/>
            <a:ext cx="6997700" cy="2189163"/>
          </a:xfrm>
          <a:custGeom>
            <a:rect b="b" l="l" r="r" t="t"/>
            <a:pathLst>
              <a:path extrusionOk="0" fill="none" h="2189163" w="6997700">
                <a:moveTo>
                  <a:pt x="0" y="0"/>
                </a:moveTo>
                <a:cubicBezTo>
                  <a:pt x="2010709" y="-109175"/>
                  <a:pt x="5079851" y="-48220"/>
                  <a:pt x="6997700" y="0"/>
                </a:cubicBezTo>
                <a:cubicBezTo>
                  <a:pt x="6893301" y="1025598"/>
                  <a:pt x="7009202" y="1108592"/>
                  <a:pt x="6997700" y="2189163"/>
                </a:cubicBezTo>
                <a:cubicBezTo>
                  <a:pt x="5403367" y="2156341"/>
                  <a:pt x="1264006" y="2164603"/>
                  <a:pt x="0" y="2189163"/>
                </a:cubicBezTo>
                <a:cubicBezTo>
                  <a:pt x="-141869" y="1555366"/>
                  <a:pt x="-147724" y="776524"/>
                  <a:pt x="0" y="0"/>
                </a:cubicBezTo>
                <a:close/>
              </a:path>
              <a:path extrusionOk="0" h="2189163" w="6997700">
                <a:moveTo>
                  <a:pt x="0" y="0"/>
                </a:moveTo>
                <a:cubicBezTo>
                  <a:pt x="2359106" y="56275"/>
                  <a:pt x="5355383" y="-36696"/>
                  <a:pt x="6997700" y="0"/>
                </a:cubicBezTo>
                <a:cubicBezTo>
                  <a:pt x="6847849" y="449428"/>
                  <a:pt x="6964662" y="1376897"/>
                  <a:pt x="6997700" y="2189163"/>
                </a:cubicBezTo>
                <a:cubicBezTo>
                  <a:pt x="5939146" y="2129709"/>
                  <a:pt x="3416922" y="2213258"/>
                  <a:pt x="0" y="2189163"/>
                </a:cubicBezTo>
                <a:cubicBezTo>
                  <a:pt x="-22238" y="1419366"/>
                  <a:pt x="-143762" y="496391"/>
                  <a:pt x="0" y="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נדרשים כ- </a:t>
            </a:r>
            <a:r>
              <a:rPr b="1" i="0" lang="iw-IL" sz="6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10,000</a:t>
            </a:r>
            <a:r>
              <a:rPr b="1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ליטרים של מים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כדי לייצר ג'ינס אחד!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(כמות מים שאדם שותה בכ- 10 שנים)</a:t>
            </a:r>
            <a:endParaRPr/>
          </a:p>
        </p:txBody>
      </p:sp>
      <p:sp>
        <p:nvSpPr>
          <p:cNvPr id="223" name="Google Shape;223;p14"/>
          <p:cNvSpPr/>
          <p:nvPr/>
        </p:nvSpPr>
        <p:spPr>
          <a:xfrm>
            <a:off x="2597150" y="4591050"/>
            <a:ext cx="6997700" cy="1663700"/>
          </a:xfrm>
          <a:custGeom>
            <a:rect b="b" l="l" r="r" t="t"/>
            <a:pathLst>
              <a:path extrusionOk="0" h="1663700" w="6997700">
                <a:moveTo>
                  <a:pt x="0" y="0"/>
                </a:moveTo>
                <a:cubicBezTo>
                  <a:pt x="2359106" y="56275"/>
                  <a:pt x="5355383" y="-36696"/>
                  <a:pt x="6997700" y="0"/>
                </a:cubicBezTo>
                <a:cubicBezTo>
                  <a:pt x="6960958" y="511028"/>
                  <a:pt x="6997229" y="1079873"/>
                  <a:pt x="6997700" y="1663700"/>
                </a:cubicBezTo>
                <a:cubicBezTo>
                  <a:pt x="5939146" y="1604246"/>
                  <a:pt x="3416922" y="1687795"/>
                  <a:pt x="0" y="1663700"/>
                </a:cubicBezTo>
                <a:cubicBezTo>
                  <a:pt x="-87003" y="1003766"/>
                  <a:pt x="91423" y="358928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אם על כל ג'ינס אנחנו "שותים" לאדם אחר את המים שלו לעשות הקרוב, האם המחיר עדיין זול?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65100"/>
            <a:ext cx="12192000" cy="71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5"/>
          <p:cNvSpPr txBox="1"/>
          <p:nvPr/>
        </p:nvSpPr>
        <p:spPr>
          <a:xfrm>
            <a:off x="838200" y="365125"/>
            <a:ext cx="10515600" cy="145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ב'- המפעלים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(זיהום ועבדות מודרנית)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5"/>
          <p:cNvSpPr/>
          <p:nvPr/>
        </p:nvSpPr>
        <p:spPr>
          <a:xfrm>
            <a:off x="482600" y="2565400"/>
            <a:ext cx="11163300" cy="1028700"/>
          </a:xfrm>
          <a:custGeom>
            <a:rect b="b" l="l" r="r" t="t"/>
            <a:pathLst>
              <a:path extrusionOk="0" h="1028700" w="11163300">
                <a:moveTo>
                  <a:pt x="0" y="0"/>
                </a:moveTo>
                <a:cubicBezTo>
                  <a:pt x="4929810" y="56275"/>
                  <a:pt x="5807656" y="-36696"/>
                  <a:pt x="11163300" y="0"/>
                </a:cubicBezTo>
                <a:cubicBezTo>
                  <a:pt x="11240858" y="161972"/>
                  <a:pt x="11103393" y="721715"/>
                  <a:pt x="11163300" y="1028700"/>
                </a:cubicBezTo>
                <a:cubicBezTo>
                  <a:pt x="8265570" y="969246"/>
                  <a:pt x="3863484" y="1052795"/>
                  <a:pt x="0" y="1028700"/>
                </a:cubicBezTo>
                <a:cubicBezTo>
                  <a:pt x="-73287" y="921112"/>
                  <a:pt x="79993" y="433805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תעשיית הטקסטיל אחראית ל-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מזיהום המים בעולם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ול-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מפליטת גזי החממה. </a:t>
            </a:r>
            <a:endParaRPr/>
          </a:p>
        </p:txBody>
      </p:sp>
      <p:sp>
        <p:nvSpPr>
          <p:cNvPr id="231" name="Google Shape;231;p15"/>
          <p:cNvSpPr/>
          <p:nvPr/>
        </p:nvSpPr>
        <p:spPr>
          <a:xfrm>
            <a:off x="514350" y="4019550"/>
            <a:ext cx="11163300" cy="1130300"/>
          </a:xfrm>
          <a:custGeom>
            <a:rect b="b" l="l" r="r" t="t"/>
            <a:pathLst>
              <a:path extrusionOk="0" h="1130300" w="11163300">
                <a:moveTo>
                  <a:pt x="0" y="0"/>
                </a:moveTo>
                <a:cubicBezTo>
                  <a:pt x="4929810" y="56275"/>
                  <a:pt x="5807656" y="-36696"/>
                  <a:pt x="11163300" y="0"/>
                </a:cubicBezTo>
                <a:cubicBezTo>
                  <a:pt x="11243144" y="487346"/>
                  <a:pt x="11096535" y="670919"/>
                  <a:pt x="11163300" y="1130300"/>
                </a:cubicBezTo>
                <a:cubicBezTo>
                  <a:pt x="8265570" y="1070846"/>
                  <a:pt x="3863484" y="1154395"/>
                  <a:pt x="0" y="1130300"/>
                </a:cubicBezTo>
                <a:cubicBezTo>
                  <a:pt x="-4707" y="753197"/>
                  <a:pt x="73135" y="245558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הבגדים שאנחנו לובשים נצבעו בכימיקלים שחלקם מסרטנים.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הפועלים שצבעו אותם לא תמיד מקבלים ציון מגן יקר. האם אתם הייתם מוכנים לעבוד שם?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54"/>
            <a:ext cx="12192000" cy="681009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6"/>
          <p:cNvSpPr txBox="1"/>
          <p:nvPr/>
        </p:nvSpPr>
        <p:spPr>
          <a:xfrm>
            <a:off x="838200" y="365125"/>
            <a:ext cx="10515600" cy="152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ג'- נמלים ומטוסים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(שינוע ופליטת פחמן)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6"/>
          <p:cNvSpPr/>
          <p:nvPr/>
        </p:nvSpPr>
        <p:spPr>
          <a:xfrm>
            <a:off x="2057400" y="2774949"/>
            <a:ext cx="9677400" cy="1130300"/>
          </a:xfrm>
          <a:custGeom>
            <a:rect b="b" l="l" r="r" t="t"/>
            <a:pathLst>
              <a:path extrusionOk="0" h="1130300" w="9677400">
                <a:moveTo>
                  <a:pt x="0" y="0"/>
                </a:moveTo>
                <a:cubicBezTo>
                  <a:pt x="3150482" y="56275"/>
                  <a:pt x="7442107" y="-36696"/>
                  <a:pt x="9677400" y="0"/>
                </a:cubicBezTo>
                <a:cubicBezTo>
                  <a:pt x="9757244" y="487346"/>
                  <a:pt x="9610635" y="670919"/>
                  <a:pt x="9677400" y="1130300"/>
                </a:cubicBezTo>
                <a:cubicBezTo>
                  <a:pt x="8543756" y="1070846"/>
                  <a:pt x="2572017" y="1154395"/>
                  <a:pt x="0" y="1130300"/>
                </a:cubicBezTo>
                <a:cubicBezTo>
                  <a:pt x="-4707" y="753197"/>
                  <a:pt x="73135" y="245558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שליחת מליוני חבילות בודדות במטוסים מייצרת "טביעת רגל אקולוגית" עצומה וערימות של אריזות פלסטיק שאינן מתכלות.</a:t>
            </a:r>
            <a:endParaRPr/>
          </a:p>
        </p:txBody>
      </p:sp>
      <p:sp>
        <p:nvSpPr>
          <p:cNvPr id="239" name="Google Shape;239;p16"/>
          <p:cNvSpPr/>
          <p:nvPr/>
        </p:nvSpPr>
        <p:spPr>
          <a:xfrm>
            <a:off x="1930400" y="3905248"/>
            <a:ext cx="9677400" cy="1403351"/>
          </a:xfrm>
          <a:custGeom>
            <a:rect b="b" l="l" r="r" t="t"/>
            <a:pathLst>
              <a:path extrusionOk="0" h="1403351" w="9677400">
                <a:moveTo>
                  <a:pt x="0" y="0"/>
                </a:moveTo>
                <a:cubicBezTo>
                  <a:pt x="3150482" y="56275"/>
                  <a:pt x="7442107" y="-36696"/>
                  <a:pt x="9677400" y="0"/>
                </a:cubicBezTo>
                <a:cubicBezTo>
                  <a:pt x="9631033" y="582904"/>
                  <a:pt x="9763404" y="1163040"/>
                  <a:pt x="9677400" y="1403351"/>
                </a:cubicBezTo>
                <a:cubicBezTo>
                  <a:pt x="8543756" y="1343897"/>
                  <a:pt x="2572017" y="1427446"/>
                  <a:pt x="0" y="1403351"/>
                </a:cubicBezTo>
                <a:cubicBezTo>
                  <a:pt x="1550" y="727517"/>
                  <a:pt x="-100196" y="524694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האם הפינוק לקבל חבילה "כאן ועכשיו" שווה את המחיר שהאטמוספירה שלנו משלמת?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הייתם מוכנים לחכות חודש למשלוח ימי בידיעה שזה מזהם הרבה פחות?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54"/>
            <a:ext cx="12192000" cy="681009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7"/>
          <p:cNvSpPr txBox="1"/>
          <p:nvPr/>
        </p:nvSpPr>
        <p:spPr>
          <a:xfrm>
            <a:off x="838200" y="758825"/>
            <a:ext cx="10515600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ד'- המזבלות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(הרי הזבל/ מטמנות)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7"/>
          <p:cNvSpPr/>
          <p:nvPr/>
        </p:nvSpPr>
        <p:spPr>
          <a:xfrm>
            <a:off x="514350" y="2711449"/>
            <a:ext cx="11163300" cy="1130300"/>
          </a:xfrm>
          <a:custGeom>
            <a:rect b="b" l="l" r="r" t="t"/>
            <a:pathLst>
              <a:path extrusionOk="0" h="1130300" w="11163300">
                <a:moveTo>
                  <a:pt x="0" y="0"/>
                </a:moveTo>
                <a:cubicBezTo>
                  <a:pt x="4929810" y="56275"/>
                  <a:pt x="5807656" y="-36696"/>
                  <a:pt x="11163300" y="0"/>
                </a:cubicBezTo>
                <a:cubicBezTo>
                  <a:pt x="11243144" y="487346"/>
                  <a:pt x="11096535" y="670919"/>
                  <a:pt x="11163300" y="1130300"/>
                </a:cubicBezTo>
                <a:cubicBezTo>
                  <a:pt x="8265570" y="1070846"/>
                  <a:pt x="3863484" y="1154395"/>
                  <a:pt x="0" y="1130300"/>
                </a:cubicBezTo>
                <a:cubicBezTo>
                  <a:pt x="-4707" y="753197"/>
                  <a:pt x="73135" y="245558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מדבר אטקמה בצ'ילה הפך לבית קברות לבגדים שלא נמכרו או נזרקו- הרים של בגדים שניתן לראות מהחלל!</a:t>
            </a:r>
            <a:endParaRPr/>
          </a:p>
        </p:txBody>
      </p:sp>
      <p:sp>
        <p:nvSpPr>
          <p:cNvPr id="247" name="Google Shape;247;p17"/>
          <p:cNvSpPr/>
          <p:nvPr/>
        </p:nvSpPr>
        <p:spPr>
          <a:xfrm>
            <a:off x="635000" y="3934545"/>
            <a:ext cx="10922000" cy="1403351"/>
          </a:xfrm>
          <a:custGeom>
            <a:rect b="b" l="l" r="r" t="t"/>
            <a:pathLst>
              <a:path extrusionOk="0" h="1403351" w="10922000">
                <a:moveTo>
                  <a:pt x="0" y="0"/>
                </a:moveTo>
                <a:cubicBezTo>
                  <a:pt x="1781471" y="56275"/>
                  <a:pt x="8745161" y="-36696"/>
                  <a:pt x="10922000" y="0"/>
                </a:cubicBezTo>
                <a:cubicBezTo>
                  <a:pt x="10875633" y="582904"/>
                  <a:pt x="11008004" y="1163040"/>
                  <a:pt x="10922000" y="1403351"/>
                </a:cubicBezTo>
                <a:cubicBezTo>
                  <a:pt x="8058568" y="1343897"/>
                  <a:pt x="4972212" y="1427446"/>
                  <a:pt x="0" y="1403351"/>
                </a:cubicBezTo>
                <a:cubicBezTo>
                  <a:pt x="1550" y="727517"/>
                  <a:pt x="-100196" y="524694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אם הייתם צריכים לאחסן את כל הבגדים שזרקתם בשנה האחרונה בחדר שלכם, האם עדיין היה לכם מקום לישון?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למה זה לגיטימי לזרוק את הזבל שלנו בשטח של מדינה אחרת?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Arial"/>
              <a:buNone/>
            </a:pPr>
            <a:r>
              <a:rPr b="1" lang="iw-IL">
                <a:solidFill>
                  <a:srgbClr val="2C4B74"/>
                </a:solidFill>
              </a:rPr>
              <a:t>הרי זבל/ מטמנות</a:t>
            </a:r>
            <a:endParaRPr>
              <a:solidFill>
                <a:srgbClr val="2C4B74"/>
              </a:solidFill>
            </a:endParaRPr>
          </a:p>
        </p:txBody>
      </p:sp>
      <p:sp>
        <p:nvSpPr>
          <p:cNvPr id="254" name="Google Shape;254;p18"/>
          <p:cNvSpPr/>
          <p:nvPr/>
        </p:nvSpPr>
        <p:spPr>
          <a:xfrm rot="-1556386">
            <a:off x="7661047" y="4054336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8"/>
          <p:cNvSpPr txBox="1"/>
          <p:nvPr/>
        </p:nvSpPr>
        <p:spPr>
          <a:xfrm rot="-1551381">
            <a:off x="8643271" y="5888013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6233" y="2009860"/>
            <a:ext cx="2839534" cy="396833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8"/>
          <p:cNvSpPr txBox="1"/>
          <p:nvPr/>
        </p:nvSpPr>
        <p:spPr>
          <a:xfrm>
            <a:off x="4851802" y="3018471"/>
            <a:ext cx="2477913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פסולת בישראל: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גם עוד 100 שנים נמצא פסולת שנזרקה היום!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Arial"/>
              <a:buNone/>
            </a:pPr>
            <a:r>
              <a:rPr b="1" lang="iw-IL">
                <a:solidFill>
                  <a:srgbClr val="2C4B74"/>
                </a:solidFill>
              </a:rPr>
              <a:t>הרי זבל/ מטמנות</a:t>
            </a:r>
            <a:endParaRPr>
              <a:solidFill>
                <a:srgbClr val="2C4B74"/>
              </a:solidFill>
            </a:endParaRPr>
          </a:p>
        </p:txBody>
      </p:sp>
      <p:sp>
        <p:nvSpPr>
          <p:cNvPr id="264" name="Google Shape;264;p19"/>
          <p:cNvSpPr/>
          <p:nvPr/>
        </p:nvSpPr>
        <p:spPr>
          <a:xfrm rot="-1475787">
            <a:off x="7767826" y="4054336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9"/>
          <p:cNvSpPr txBox="1"/>
          <p:nvPr/>
        </p:nvSpPr>
        <p:spPr>
          <a:xfrm rot="-1470782">
            <a:off x="8750050" y="5888013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6233" y="2009860"/>
            <a:ext cx="2839534" cy="396833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9"/>
          <p:cNvSpPr txBox="1"/>
          <p:nvPr/>
        </p:nvSpPr>
        <p:spPr>
          <a:xfrm>
            <a:off x="4851802" y="3018471"/>
            <a:ext cx="2477913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500 מליארד דולר!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בכירות את תעשיית הפסולת הבינלאומית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54"/>
            <a:ext cx="12192000" cy="681009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0"/>
          <p:cNvSpPr txBox="1"/>
          <p:nvPr/>
        </p:nvSpPr>
        <p:spPr>
          <a:xfrm>
            <a:off x="838200" y="365125"/>
            <a:ext cx="10515600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סיכום: החשבונית הסופית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0"/>
          <p:cNvSpPr/>
          <p:nvPr/>
        </p:nvSpPr>
        <p:spPr>
          <a:xfrm>
            <a:off x="8331200" y="2863849"/>
            <a:ext cx="2844800" cy="996952"/>
          </a:xfrm>
          <a:custGeom>
            <a:rect b="b" l="l" r="r" t="t"/>
            <a:pathLst>
              <a:path extrusionOk="0" h="996952" w="2844800">
                <a:moveTo>
                  <a:pt x="0" y="0"/>
                </a:moveTo>
                <a:cubicBezTo>
                  <a:pt x="1297781" y="56275"/>
                  <a:pt x="2125172" y="-36696"/>
                  <a:pt x="2844800" y="0"/>
                </a:cubicBezTo>
                <a:cubicBezTo>
                  <a:pt x="2818749" y="453563"/>
                  <a:pt x="2817549" y="505140"/>
                  <a:pt x="2844800" y="996952"/>
                </a:cubicBezTo>
                <a:cubicBezTo>
                  <a:pt x="2456380" y="937498"/>
                  <a:pt x="692100" y="1021047"/>
                  <a:pt x="0" y="996952"/>
                </a:cubicBezTo>
                <a:cubicBezTo>
                  <a:pt x="-86093" y="803716"/>
                  <a:pt x="88098" y="222542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כימיקלים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זיהום אוויר ומים</a:t>
            </a:r>
            <a:endParaRPr/>
          </a:p>
        </p:txBody>
      </p:sp>
      <p:sp>
        <p:nvSpPr>
          <p:cNvPr id="275" name="Google Shape;275;p20"/>
          <p:cNvSpPr/>
          <p:nvPr/>
        </p:nvSpPr>
        <p:spPr>
          <a:xfrm>
            <a:off x="4673600" y="2863849"/>
            <a:ext cx="2844800" cy="996952"/>
          </a:xfrm>
          <a:custGeom>
            <a:rect b="b" l="l" r="r" t="t"/>
            <a:pathLst>
              <a:path extrusionOk="0" h="996952" w="2844800">
                <a:moveTo>
                  <a:pt x="0" y="0"/>
                </a:moveTo>
                <a:cubicBezTo>
                  <a:pt x="1297781" y="56275"/>
                  <a:pt x="2125172" y="-36696"/>
                  <a:pt x="2844800" y="0"/>
                </a:cubicBezTo>
                <a:cubicBezTo>
                  <a:pt x="2818749" y="453563"/>
                  <a:pt x="2817549" y="505140"/>
                  <a:pt x="2844800" y="996952"/>
                </a:cubicBezTo>
                <a:cubicBezTo>
                  <a:pt x="2456380" y="937498"/>
                  <a:pt x="692100" y="1021047"/>
                  <a:pt x="0" y="996952"/>
                </a:cubicBezTo>
                <a:cubicBezTo>
                  <a:pt x="-86093" y="803716"/>
                  <a:pt x="88098" y="222542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10,000 ליטר מים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שנגזלו מהנזקקים</a:t>
            </a:r>
            <a:endParaRPr/>
          </a:p>
        </p:txBody>
      </p:sp>
      <p:sp>
        <p:nvSpPr>
          <p:cNvPr id="276" name="Google Shape;276;p20"/>
          <p:cNvSpPr/>
          <p:nvPr/>
        </p:nvSpPr>
        <p:spPr>
          <a:xfrm>
            <a:off x="1016000" y="2863849"/>
            <a:ext cx="2844800" cy="996952"/>
          </a:xfrm>
          <a:custGeom>
            <a:rect b="b" l="l" r="r" t="t"/>
            <a:pathLst>
              <a:path extrusionOk="0" h="996952" w="2844800">
                <a:moveTo>
                  <a:pt x="0" y="0"/>
                </a:moveTo>
                <a:cubicBezTo>
                  <a:pt x="1297781" y="56275"/>
                  <a:pt x="2125172" y="-36696"/>
                  <a:pt x="2844800" y="0"/>
                </a:cubicBezTo>
                <a:cubicBezTo>
                  <a:pt x="2818749" y="453563"/>
                  <a:pt x="2817549" y="505140"/>
                  <a:pt x="2844800" y="996952"/>
                </a:cubicBezTo>
                <a:cubicBezTo>
                  <a:pt x="2456380" y="937498"/>
                  <a:pt x="692100" y="1021047"/>
                  <a:pt x="0" y="996952"/>
                </a:cubicBezTo>
                <a:cubicBezTo>
                  <a:pt x="-86093" y="803716"/>
                  <a:pt x="88098" y="222542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רק 20 ש"ח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כסף שיצא מהכיס</a:t>
            </a:r>
            <a:endParaRPr/>
          </a:p>
        </p:txBody>
      </p:sp>
      <p:sp>
        <p:nvSpPr>
          <p:cNvPr id="277" name="Google Shape;277;p20"/>
          <p:cNvSpPr/>
          <p:nvPr/>
        </p:nvSpPr>
        <p:spPr>
          <a:xfrm>
            <a:off x="6527800" y="5340349"/>
            <a:ext cx="2844800" cy="996952"/>
          </a:xfrm>
          <a:custGeom>
            <a:rect b="b" l="l" r="r" t="t"/>
            <a:pathLst>
              <a:path extrusionOk="0" h="996952" w="2844800">
                <a:moveTo>
                  <a:pt x="0" y="0"/>
                </a:moveTo>
                <a:cubicBezTo>
                  <a:pt x="1297781" y="56275"/>
                  <a:pt x="2125172" y="-36696"/>
                  <a:pt x="2844800" y="0"/>
                </a:cubicBezTo>
                <a:cubicBezTo>
                  <a:pt x="2818749" y="453563"/>
                  <a:pt x="2817549" y="505140"/>
                  <a:pt x="2844800" y="996952"/>
                </a:cubicBezTo>
                <a:cubicBezTo>
                  <a:pt x="2456380" y="937498"/>
                  <a:pt x="692100" y="1021047"/>
                  <a:pt x="0" y="996952"/>
                </a:cubicBezTo>
                <a:cubicBezTo>
                  <a:pt x="-86093" y="803716"/>
                  <a:pt x="88098" y="222542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שכר רעב וניצול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פגיעה בזכויות אדם</a:t>
            </a:r>
            <a:endParaRPr/>
          </a:p>
        </p:txBody>
      </p:sp>
      <p:sp>
        <p:nvSpPr>
          <p:cNvPr id="278" name="Google Shape;278;p20"/>
          <p:cNvSpPr/>
          <p:nvPr/>
        </p:nvSpPr>
        <p:spPr>
          <a:xfrm>
            <a:off x="2819401" y="5340349"/>
            <a:ext cx="2844800" cy="996952"/>
          </a:xfrm>
          <a:custGeom>
            <a:rect b="b" l="l" r="r" t="t"/>
            <a:pathLst>
              <a:path extrusionOk="0" h="996952" w="2844800">
                <a:moveTo>
                  <a:pt x="0" y="0"/>
                </a:moveTo>
                <a:cubicBezTo>
                  <a:pt x="1297781" y="56275"/>
                  <a:pt x="2125172" y="-36696"/>
                  <a:pt x="2844800" y="0"/>
                </a:cubicBezTo>
                <a:cubicBezTo>
                  <a:pt x="2818749" y="453563"/>
                  <a:pt x="2817549" y="505140"/>
                  <a:pt x="2844800" y="996952"/>
                </a:cubicBezTo>
                <a:cubicBezTo>
                  <a:pt x="2456380" y="937498"/>
                  <a:pt x="692100" y="1021047"/>
                  <a:pt x="0" y="996952"/>
                </a:cubicBezTo>
                <a:cubicBezTo>
                  <a:pt x="-86093" y="803716"/>
                  <a:pt x="88098" y="222542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קילומטרים רעילים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של מטמנה במדבר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54"/>
            <a:ext cx="12192000" cy="681009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1"/>
          <p:cNvSpPr txBox="1"/>
          <p:nvPr/>
        </p:nvSpPr>
        <p:spPr>
          <a:xfrm>
            <a:off x="838200" y="542925"/>
            <a:ext cx="10515600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חישוב- עלות לפי שימוש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685800" y="1814371"/>
            <a:ext cx="10515600" cy="609599"/>
          </a:xfrm>
          <a:custGeom>
            <a:rect b="b" l="l" r="r" t="t"/>
            <a:pathLst>
              <a:path extrusionOk="0" h="609599" w="10515600">
                <a:moveTo>
                  <a:pt x="0" y="0"/>
                </a:moveTo>
                <a:cubicBezTo>
                  <a:pt x="1070256" y="56275"/>
                  <a:pt x="9232831" y="-36696"/>
                  <a:pt x="10515600" y="0"/>
                </a:cubicBezTo>
                <a:cubicBezTo>
                  <a:pt x="10488246" y="211467"/>
                  <a:pt x="10508312" y="344523"/>
                  <a:pt x="10515600" y="609599"/>
                </a:cubicBezTo>
                <a:cubicBezTo>
                  <a:pt x="6432982" y="550145"/>
                  <a:pt x="1863283" y="633694"/>
                  <a:pt x="0" y="609599"/>
                </a:cubicBezTo>
                <a:cubicBezTo>
                  <a:pt x="4053" y="315359"/>
                  <a:pt x="28940" y="209054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עלות לפי שימוש (CPW)= מחיר הרכישה/ מספר השימושים במוצר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1"/>
          <p:cNvSpPr/>
          <p:nvPr/>
        </p:nvSpPr>
        <p:spPr>
          <a:xfrm>
            <a:off x="9220200" y="3824432"/>
            <a:ext cx="2222500" cy="609599"/>
          </a:xfrm>
          <a:custGeom>
            <a:rect b="b" l="l" r="r" t="t"/>
            <a:pathLst>
              <a:path extrusionOk="0" h="609599" w="2222500">
                <a:moveTo>
                  <a:pt x="0" y="0"/>
                </a:moveTo>
                <a:cubicBezTo>
                  <a:pt x="986218" y="56275"/>
                  <a:pt x="1244778" y="-36696"/>
                  <a:pt x="2222500" y="0"/>
                </a:cubicBezTo>
                <a:cubicBezTo>
                  <a:pt x="2195146" y="211467"/>
                  <a:pt x="2215212" y="344523"/>
                  <a:pt x="2222500" y="609599"/>
                </a:cubicBezTo>
                <a:cubicBezTo>
                  <a:pt x="1754468" y="550145"/>
                  <a:pt x="879672" y="633694"/>
                  <a:pt x="0" y="609599"/>
                </a:cubicBezTo>
                <a:cubicBezTo>
                  <a:pt x="4053" y="315359"/>
                  <a:pt x="28940" y="209054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אפשרות א'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6959600" y="4751389"/>
            <a:ext cx="4051300" cy="1765298"/>
          </a:xfrm>
          <a:custGeom>
            <a:rect b="b" l="l" r="r" t="t"/>
            <a:pathLst>
              <a:path extrusionOk="0" h="1765298" w="4051300">
                <a:moveTo>
                  <a:pt x="0" y="0"/>
                </a:moveTo>
                <a:cubicBezTo>
                  <a:pt x="1474750" y="56275"/>
                  <a:pt x="2114043" y="-36696"/>
                  <a:pt x="4051300" y="0"/>
                </a:cubicBezTo>
                <a:cubicBezTo>
                  <a:pt x="3994778" y="339721"/>
                  <a:pt x="3957757" y="1364376"/>
                  <a:pt x="4051300" y="1765298"/>
                </a:cubicBezTo>
                <a:cubicBezTo>
                  <a:pt x="2698526" y="1705844"/>
                  <a:pt x="471452" y="1789393"/>
                  <a:pt x="0" y="1765298"/>
                </a:cubicBezTo>
                <a:cubicBezTo>
                  <a:pt x="42409" y="1520393"/>
                  <a:pt x="-146057" y="677368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נעלי ספורט ב- 400 ₪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מחזיקות כשנתיים וננעלות לפחות 200 פעמים</a:t>
            </a:r>
            <a:endParaRPr/>
          </a:p>
        </p:txBody>
      </p:sp>
      <p:sp>
        <p:nvSpPr>
          <p:cNvPr id="289" name="Google Shape;289;p21"/>
          <p:cNvSpPr/>
          <p:nvPr/>
        </p:nvSpPr>
        <p:spPr>
          <a:xfrm>
            <a:off x="3632200" y="3824431"/>
            <a:ext cx="2222500" cy="609599"/>
          </a:xfrm>
          <a:custGeom>
            <a:rect b="b" l="l" r="r" t="t"/>
            <a:pathLst>
              <a:path extrusionOk="0" h="609599" w="2222500">
                <a:moveTo>
                  <a:pt x="0" y="0"/>
                </a:moveTo>
                <a:cubicBezTo>
                  <a:pt x="986218" y="56275"/>
                  <a:pt x="1244778" y="-36696"/>
                  <a:pt x="2222500" y="0"/>
                </a:cubicBezTo>
                <a:cubicBezTo>
                  <a:pt x="2195146" y="211467"/>
                  <a:pt x="2215212" y="344523"/>
                  <a:pt x="2222500" y="609599"/>
                </a:cubicBezTo>
                <a:cubicBezTo>
                  <a:pt x="1754468" y="550145"/>
                  <a:pt x="879672" y="633694"/>
                  <a:pt x="0" y="609599"/>
                </a:cubicBezTo>
                <a:cubicBezTo>
                  <a:pt x="4053" y="315359"/>
                  <a:pt x="28940" y="209054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אפשרות ב'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1181101" y="4751388"/>
            <a:ext cx="4051300" cy="1765298"/>
          </a:xfrm>
          <a:custGeom>
            <a:rect b="b" l="l" r="r" t="t"/>
            <a:pathLst>
              <a:path extrusionOk="0" h="1765298" w="4051300">
                <a:moveTo>
                  <a:pt x="0" y="0"/>
                </a:moveTo>
                <a:cubicBezTo>
                  <a:pt x="1474750" y="56275"/>
                  <a:pt x="2114043" y="-36696"/>
                  <a:pt x="4051300" y="0"/>
                </a:cubicBezTo>
                <a:cubicBezTo>
                  <a:pt x="3994778" y="339721"/>
                  <a:pt x="3957757" y="1364376"/>
                  <a:pt x="4051300" y="1765298"/>
                </a:cubicBezTo>
                <a:cubicBezTo>
                  <a:pt x="2698526" y="1705844"/>
                  <a:pt x="471452" y="1789393"/>
                  <a:pt x="0" y="1765298"/>
                </a:cubicBezTo>
                <a:cubicBezTo>
                  <a:pt x="42409" y="1520393"/>
                  <a:pt x="-146057" y="677368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נעלי ספורט ב- 100 ₪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בגלל איכות ירודה מחזיקות מעמד כ- 3 חודשים וננעלו 30 פעמים.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954"/>
            <a:ext cx="12192000" cy="681009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2"/>
          <p:cNvSpPr txBox="1"/>
          <p:nvPr/>
        </p:nvSpPr>
        <p:spPr>
          <a:xfrm>
            <a:off x="838200" y="682625"/>
            <a:ext cx="10515600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פתרונות פרקטיים וצרכנות מודעות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2"/>
          <p:cNvSpPr/>
          <p:nvPr/>
        </p:nvSpPr>
        <p:spPr>
          <a:xfrm>
            <a:off x="9144000" y="3708400"/>
            <a:ext cx="2514600" cy="2466975"/>
          </a:xfrm>
          <a:custGeom>
            <a:rect b="b" l="l" r="r" t="t"/>
            <a:pathLst>
              <a:path extrusionOk="0" h="2466975" w="2514600">
                <a:moveTo>
                  <a:pt x="0" y="0"/>
                </a:moveTo>
                <a:cubicBezTo>
                  <a:pt x="817527" y="56275"/>
                  <a:pt x="1848179" y="-36696"/>
                  <a:pt x="2514600" y="0"/>
                </a:cubicBezTo>
                <a:cubicBezTo>
                  <a:pt x="2364749" y="379833"/>
                  <a:pt x="2481562" y="2031431"/>
                  <a:pt x="2514600" y="2466975"/>
                </a:cubicBezTo>
                <a:cubicBezTo>
                  <a:pt x="1427866" y="2407521"/>
                  <a:pt x="1157334" y="2491070"/>
                  <a:pt x="0" y="2466975"/>
                </a:cubicBezTo>
                <a:cubicBezTo>
                  <a:pt x="-22238" y="2149010"/>
                  <a:pt x="-143762" y="1208235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ארון קפסולה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בניית מלתחה חכמה של בגדים איכותיים שלא יוצאים מהאופנה מהר</a:t>
            </a:r>
            <a:endParaRPr/>
          </a:p>
        </p:txBody>
      </p:sp>
      <p:sp>
        <p:nvSpPr>
          <p:cNvPr id="299" name="Google Shape;299;p22"/>
          <p:cNvSpPr/>
          <p:nvPr/>
        </p:nvSpPr>
        <p:spPr>
          <a:xfrm>
            <a:off x="6311900" y="3708399"/>
            <a:ext cx="2514600" cy="2466975"/>
          </a:xfrm>
          <a:custGeom>
            <a:rect b="b" l="l" r="r" t="t"/>
            <a:pathLst>
              <a:path extrusionOk="0" h="2466975" w="2514600">
                <a:moveTo>
                  <a:pt x="0" y="0"/>
                </a:moveTo>
                <a:cubicBezTo>
                  <a:pt x="817527" y="56275"/>
                  <a:pt x="1848179" y="-36696"/>
                  <a:pt x="2514600" y="0"/>
                </a:cubicBezTo>
                <a:cubicBezTo>
                  <a:pt x="2364749" y="379833"/>
                  <a:pt x="2481562" y="2031431"/>
                  <a:pt x="2514600" y="2466975"/>
                </a:cubicBezTo>
                <a:cubicBezTo>
                  <a:pt x="1427866" y="2407521"/>
                  <a:pt x="1157334" y="2491070"/>
                  <a:pt x="0" y="2466975"/>
                </a:cubicBezTo>
                <a:cubicBezTo>
                  <a:pt x="-22238" y="2149010"/>
                  <a:pt x="-143762" y="1208235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מחזור ותיקון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הפיכת בגד ישן למשהו חדש במקום לזרוק אותו</a:t>
            </a:r>
            <a:endParaRPr/>
          </a:p>
        </p:txBody>
      </p:sp>
      <p:sp>
        <p:nvSpPr>
          <p:cNvPr id="300" name="Google Shape;300;p22"/>
          <p:cNvSpPr/>
          <p:nvPr/>
        </p:nvSpPr>
        <p:spPr>
          <a:xfrm>
            <a:off x="3365501" y="3708399"/>
            <a:ext cx="2514600" cy="2466975"/>
          </a:xfrm>
          <a:custGeom>
            <a:rect b="b" l="l" r="r" t="t"/>
            <a:pathLst>
              <a:path extrusionOk="0" h="2466975" w="2514600">
                <a:moveTo>
                  <a:pt x="0" y="0"/>
                </a:moveTo>
                <a:cubicBezTo>
                  <a:pt x="817527" y="56275"/>
                  <a:pt x="1848179" y="-36696"/>
                  <a:pt x="2514600" y="0"/>
                </a:cubicBezTo>
                <a:cubicBezTo>
                  <a:pt x="2364749" y="379833"/>
                  <a:pt x="2481562" y="2031431"/>
                  <a:pt x="2514600" y="2466975"/>
                </a:cubicBezTo>
                <a:cubicBezTo>
                  <a:pt x="1427866" y="2407521"/>
                  <a:pt x="1157334" y="2491070"/>
                  <a:pt x="0" y="2466975"/>
                </a:cubicBezTo>
                <a:cubicBezTo>
                  <a:pt x="-22238" y="2149010"/>
                  <a:pt x="-143762" y="1208235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יד שנייה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קניה בחנויות יד שנייה כאלטרנטיבה זולה</a:t>
            </a:r>
            <a:endParaRPr/>
          </a:p>
        </p:txBody>
      </p:sp>
      <p:sp>
        <p:nvSpPr>
          <p:cNvPr id="301" name="Google Shape;301;p22"/>
          <p:cNvSpPr/>
          <p:nvPr/>
        </p:nvSpPr>
        <p:spPr>
          <a:xfrm>
            <a:off x="635002" y="3708399"/>
            <a:ext cx="2514600" cy="2466975"/>
          </a:xfrm>
          <a:custGeom>
            <a:rect b="b" l="l" r="r" t="t"/>
            <a:pathLst>
              <a:path extrusionOk="0" h="2466975" w="2514600">
                <a:moveTo>
                  <a:pt x="0" y="0"/>
                </a:moveTo>
                <a:cubicBezTo>
                  <a:pt x="817527" y="56275"/>
                  <a:pt x="1848179" y="-36696"/>
                  <a:pt x="2514600" y="0"/>
                </a:cubicBezTo>
                <a:cubicBezTo>
                  <a:pt x="2364749" y="379833"/>
                  <a:pt x="2481562" y="2031431"/>
                  <a:pt x="2514600" y="2466975"/>
                </a:cubicBezTo>
                <a:cubicBezTo>
                  <a:pt x="1427866" y="2407521"/>
                  <a:pt x="1157334" y="2491070"/>
                  <a:pt x="0" y="2466975"/>
                </a:cubicBezTo>
                <a:cubicBezTo>
                  <a:pt x="-22238" y="2149010"/>
                  <a:pt x="-143762" y="1208235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חוק 24 שעות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אל תקנו מיד,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תשאירו את המוצרים בעגלה הווירטואלית לפחות עוד 24 שעות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3"/>
          <p:cNvSpPr/>
          <p:nvPr/>
        </p:nvSpPr>
        <p:spPr>
          <a:xfrm rot="-1556386">
            <a:off x="9867219" y="3875389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Arial"/>
              <a:buNone/>
            </a:pPr>
            <a:r>
              <a:rPr b="1" lang="iw-IL">
                <a:solidFill>
                  <a:srgbClr val="2C4B74"/>
                </a:solidFill>
              </a:rPr>
              <a:t>צפייה בסרט</a:t>
            </a:r>
            <a:endParaRPr>
              <a:solidFill>
                <a:srgbClr val="2C4B74"/>
              </a:solidFill>
            </a:endParaRPr>
          </a:p>
        </p:txBody>
      </p:sp>
      <p:sp>
        <p:nvSpPr>
          <p:cNvPr id="309" name="Google Shape;309;p23"/>
          <p:cNvSpPr/>
          <p:nvPr/>
        </p:nvSpPr>
        <p:spPr>
          <a:xfrm>
            <a:off x="6589485" y="2761569"/>
            <a:ext cx="3236685" cy="2466975"/>
          </a:xfrm>
          <a:custGeom>
            <a:rect b="b" l="l" r="r" t="t"/>
            <a:pathLst>
              <a:path extrusionOk="0" h="2466975" w="3236685">
                <a:moveTo>
                  <a:pt x="0" y="0"/>
                </a:moveTo>
                <a:cubicBezTo>
                  <a:pt x="733724" y="56275"/>
                  <a:pt x="1636417" y="-36696"/>
                  <a:pt x="3236685" y="0"/>
                </a:cubicBezTo>
                <a:cubicBezTo>
                  <a:pt x="3086834" y="379833"/>
                  <a:pt x="3203647" y="2031431"/>
                  <a:pt x="3236685" y="2466975"/>
                </a:cubicBezTo>
                <a:cubicBezTo>
                  <a:pt x="1734490" y="2407521"/>
                  <a:pt x="1078460" y="2491070"/>
                  <a:pt x="0" y="2466975"/>
                </a:cubicBezTo>
                <a:cubicBezTo>
                  <a:pt x="-22238" y="2149010"/>
                  <a:pt x="-143762" y="1208235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צפייה בסרט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המערכת: המחיר היקר של האופנה הזולה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3"/>
          <p:cNvSpPr txBox="1"/>
          <p:nvPr/>
        </p:nvSpPr>
        <p:spPr>
          <a:xfrm rot="-1551381">
            <a:off x="10849443" y="5709066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3"/>
          <p:cNvSpPr/>
          <p:nvPr/>
        </p:nvSpPr>
        <p:spPr>
          <a:xfrm rot="-1556386">
            <a:off x="4614051" y="4017638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3"/>
          <p:cNvSpPr/>
          <p:nvPr/>
        </p:nvSpPr>
        <p:spPr>
          <a:xfrm>
            <a:off x="2365830" y="2761568"/>
            <a:ext cx="3236685" cy="2466975"/>
          </a:xfrm>
          <a:custGeom>
            <a:rect b="b" l="l" r="r" t="t"/>
            <a:pathLst>
              <a:path extrusionOk="0" h="2466975" w="3236685">
                <a:moveTo>
                  <a:pt x="0" y="0"/>
                </a:moveTo>
                <a:cubicBezTo>
                  <a:pt x="733724" y="56275"/>
                  <a:pt x="1636417" y="-36696"/>
                  <a:pt x="3236685" y="0"/>
                </a:cubicBezTo>
                <a:cubicBezTo>
                  <a:pt x="3086834" y="379833"/>
                  <a:pt x="3203647" y="2031431"/>
                  <a:pt x="3236685" y="2466975"/>
                </a:cubicBezTo>
                <a:cubicBezTo>
                  <a:pt x="1734490" y="2407521"/>
                  <a:pt x="1078460" y="2491070"/>
                  <a:pt x="0" y="2466975"/>
                </a:cubicBezTo>
                <a:cubicBezTo>
                  <a:pt x="-22238" y="2149010"/>
                  <a:pt x="-143762" y="1208235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צפייה בסרט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מאחורי אתר שיין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3"/>
          <p:cNvSpPr txBox="1"/>
          <p:nvPr/>
        </p:nvSpPr>
        <p:spPr>
          <a:xfrm rot="-1551381">
            <a:off x="5557440" y="5871951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iw-IL"/>
              <a:t>תודה! צוות הדרכה חינוך פיננסי</a:t>
            </a:r>
            <a:endParaRPr/>
          </a:p>
        </p:txBody>
      </p:sp>
      <p:pic>
        <p:nvPicPr>
          <p:cNvPr descr="תודה!&#10;צוות הדרכה חינוך פיננסי" id="319" name="Google Shape;31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2026-06-06T06:46:41Z</dcterms:created>
  <dc:creator>אביב כץ דקל</dc:creator>
</cp:coreProperties>
</file>