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y="6858000" cx="12192000"/>
  <p:notesSz cx="7315200" cy="96012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4144963" y="0"/>
            <a:ext cx="3170237" cy="481013"/>
          </a:xfrm>
          <a:prstGeom prst="rect">
            <a:avLst/>
          </a:prstGeom>
          <a:noFill/>
          <a:ln>
            <a:noFill/>
          </a:ln>
        </p:spPr>
        <p:txBody>
          <a:bodyPr anchorCtr="0" anchor="t" bIns="45700" lIns="91425" spcFirstLastPara="1" rIns="91425" wrap="square" tIns="45700">
            <a:noAutofit/>
          </a:bodyPr>
          <a:lstStyle>
            <a:lvl1pPr lvl="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1" algn="r">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1" algn="r">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1" algn="r">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1" algn="r">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1" algn="r">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1" algn="r">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1" algn="r">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1" algn="r">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1588" y="0"/>
            <a:ext cx="3170237" cy="481013"/>
          </a:xfrm>
          <a:prstGeom prst="rect">
            <a:avLst/>
          </a:prstGeom>
          <a:noFill/>
          <a:ln>
            <a:noFill/>
          </a:ln>
        </p:spPr>
        <p:txBody>
          <a:bodyPr anchorCtr="0" anchor="t" bIns="45700" lIns="91425" spcFirstLastPara="1" rIns="91425" wrap="square" tIns="45700">
            <a:noAutofit/>
          </a:bodyPr>
          <a:lstStyle>
            <a:lvl1pPr lvl="0" marR="0" rtl="1"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1" algn="r">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1" algn="r">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1" algn="r">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1" algn="r">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1" algn="r">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1" algn="r">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1" algn="r">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1" algn="r">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lvl1pPr indent="-228600" lvl="0" marL="45720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4144963" y="9120188"/>
            <a:ext cx="3170237" cy="481012"/>
          </a:xfrm>
          <a:prstGeom prst="rect">
            <a:avLst/>
          </a:prstGeom>
          <a:noFill/>
          <a:ln>
            <a:noFill/>
          </a:ln>
        </p:spPr>
        <p:txBody>
          <a:bodyPr anchorCtr="0" anchor="b" bIns="45700" lIns="91425" spcFirstLastPara="1" rIns="91425" wrap="square" tIns="45700">
            <a:noAutofit/>
          </a:bodyPr>
          <a:lstStyle>
            <a:lvl1pPr lvl="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1" algn="r">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1" algn="r">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1" algn="r">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1" algn="r">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1" algn="r">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1" algn="r">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1" algn="r">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1" algn="r">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marR="0" rtl="1" algn="l">
              <a:spcBef>
                <a:spcPts val="0"/>
              </a:spcBef>
              <a:spcAft>
                <a:spcPts val="0"/>
              </a:spcAft>
              <a:buNone/>
            </a:pPr>
            <a:fld id="{00000000-1234-1234-1234-123412341234}" type="slidenum">
              <a:rPr b="0" i="0" lang="iw-IL"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ress.wolt.com/he-IL/259534-78-61-70/?utm_source=chatgpt.com"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PQ1ktgKzyuI"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1: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 name="Google Shape;90;p1: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 name="Google Shape;9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 name="Google Shape;11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 name="Google Shape;12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 name="Google Shape;13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 name="Google Shape;14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200"/>
              <a:buFont typeface="Arial"/>
              <a:buNone/>
            </a:pPr>
            <a:r>
              <a:rPr b="1" lang="iw-IL" sz="1200">
                <a:solidFill>
                  <a:schemeClr val="dk1"/>
                </a:solidFill>
                <a:latin typeface="Arial"/>
                <a:ea typeface="Arial"/>
                <a:cs typeface="Arial"/>
                <a:sym typeface="Arial"/>
              </a:rPr>
              <a:t> مصدر: </a:t>
            </a:r>
            <a:r>
              <a:rPr b="1" lang="iw-IL" sz="1200" u="sng">
                <a:solidFill>
                  <a:schemeClr val="hlink"/>
                </a:solidFill>
                <a:latin typeface="Arial"/>
                <a:ea typeface="Arial"/>
                <a:cs typeface="Arial"/>
                <a:sym typeface="Arial"/>
                <a:hlinkClick r:id="rId2"/>
              </a:rPr>
              <a:t>https://press.wolt.com/he-IL/259534-78-61-70/?utm_source=chatgpt.com</a:t>
            </a:r>
            <a:endParaRPr sz="1200">
              <a:solidFill>
                <a:schemeClr val="dk1"/>
              </a:solidFill>
              <a:latin typeface="Arial"/>
              <a:ea typeface="Arial"/>
              <a:cs typeface="Arial"/>
              <a:sym typeface="Arial"/>
            </a:endParaRPr>
          </a:p>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 name="Google Shape;155;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 name="Google Shape;17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 name="Google Shape;18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2: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 name="Google Shape;197;p12: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198" name="Google Shape;198;p12: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3: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p13: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4: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 name="Google Shape;218;p14: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5: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p15: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6: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 name="Google Shape;234;p16: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7: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2" name="Google Shape;242;p17: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8: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0" name="Google Shape;250;p18: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rPr lang="iw-IL"/>
              <a:t>مقال حول النفايات.: https://www.youtube.com/watch?v=Jb-3n9EXqZ8</a:t>
            </a:r>
            <a:endParaRPr/>
          </a:p>
          <a:p>
            <a:pPr indent="0" lvl="0" marL="0" rtl="1" algn="r">
              <a:spcBef>
                <a:spcPts val="0"/>
              </a:spcBef>
              <a:spcAft>
                <a:spcPts val="0"/>
              </a:spcAft>
              <a:buNone/>
            </a:pPr>
            <a:r>
              <a:t/>
            </a:r>
            <a:endParaRPr/>
          </a:p>
        </p:txBody>
      </p:sp>
      <p:sp>
        <p:nvSpPr>
          <p:cNvPr id="251" name="Google Shape;251;p18: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9: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0" name="Google Shape;260;p19: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rPr lang="iw-IL"/>
              <a:t>https://www.globes.co.il/news/article.aspx?did=1000894356</a:t>
            </a:r>
            <a:endParaRPr/>
          </a:p>
        </p:txBody>
      </p:sp>
      <p:sp>
        <p:nvSpPr>
          <p:cNvPr id="261" name="Google Shape;261;p19: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20: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0" name="Google Shape;270;p20: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21: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1" name="Google Shape;281;p21: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282" name="Google Shape;282;p21: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22: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3" name="Google Shape;293;p22: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rPr lang="iw-IL"/>
              <a:t>ترك المنتجات في سلة التسوق:التحقق منها بعد 24 ساعة؛ فقد لا نشعر حينها بنفس الرغبة الملحّة في الشراء. فالمشتريات الرخيصة غالبًا ما تشجّع على الشراء الاندفاعي.</a:t>
            </a:r>
            <a:endParaRPr/>
          </a:p>
        </p:txBody>
      </p:sp>
      <p:sp>
        <p:nvSpPr>
          <p:cNvPr id="294" name="Google Shape;294;p22: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23: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4" name="Google Shape;304;p23: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ctr">
              <a:lnSpc>
                <a:spcPct val="150000"/>
              </a:lnSpc>
              <a:spcBef>
                <a:spcPts val="0"/>
              </a:spcBef>
              <a:spcAft>
                <a:spcPts val="0"/>
              </a:spcAft>
              <a:buClr>
                <a:schemeClr val="dk1"/>
              </a:buClr>
              <a:buSzPts val="1100"/>
              <a:buFont typeface="Arial"/>
              <a:buNone/>
            </a:pPr>
            <a:r>
              <a:rPr lang="iw-IL" sz="1200">
                <a:solidFill>
                  <a:schemeClr val="dk1"/>
                </a:solidFill>
              </a:rPr>
              <a:t>رابط الفيلم 1: "النظام: الثمن الباهظ للأزياء الرخيصة".</a:t>
            </a:r>
            <a:r>
              <a:rPr lang="iw-IL" sz="1200" u="sng">
                <a:solidFill>
                  <a:srgbClr val="1155CC"/>
                </a:solidFill>
              </a:rPr>
              <a:t>https://13tv.co.il/allshows/series/222/season/5/2025792/</a:t>
            </a:r>
            <a:endParaRPr sz="1200">
              <a:solidFill>
                <a:schemeClr val="dk1"/>
              </a:solidFill>
            </a:endParaRPr>
          </a:p>
          <a:p>
            <a:pPr indent="0" lvl="0" marL="0" rtl="1" algn="ctr">
              <a:lnSpc>
                <a:spcPct val="150000"/>
              </a:lnSpc>
              <a:spcBef>
                <a:spcPts val="1200"/>
              </a:spcBef>
              <a:spcAft>
                <a:spcPts val="0"/>
              </a:spcAft>
              <a:buClr>
                <a:schemeClr val="dk1"/>
              </a:buClr>
              <a:buSzPts val="1200"/>
              <a:buFont typeface="Arial"/>
              <a:buNone/>
            </a:pPr>
            <a:r>
              <a:rPr lang="iw-IL" sz="1200">
                <a:solidFill>
                  <a:schemeClr val="dk1"/>
                </a:solidFill>
              </a:rPr>
              <a:t> קישור לסרט 2- </a:t>
            </a:r>
            <a:r>
              <a:rPr lang="iw-IL" sz="1200" u="sng">
                <a:solidFill>
                  <a:schemeClr val="hlink"/>
                </a:solidFill>
                <a:hlinkClick r:id="rId2"/>
              </a:rPr>
              <a:t>"מאחורי אתר שיין- Inside the shein machine"</a:t>
            </a:r>
            <a:r>
              <a:rPr lang="iw-IL" sz="1200" u="sng">
                <a:solidFill>
                  <a:srgbClr val="1155CC"/>
                </a:solidFill>
              </a:rPr>
              <a:t>- https://www.youtube.com/watch?v=PQ1ktgKzyuI</a:t>
            </a:r>
            <a:endParaRPr sz="1200" u="sng">
              <a:solidFill>
                <a:srgbClr val="1155CC"/>
              </a:solidFill>
            </a:endParaRPr>
          </a:p>
          <a:p>
            <a:pPr indent="0" lvl="0" marL="0" rtl="1" algn="ctr">
              <a:lnSpc>
                <a:spcPct val="150000"/>
              </a:lnSpc>
              <a:spcBef>
                <a:spcPts val="2400"/>
              </a:spcBef>
              <a:spcAft>
                <a:spcPts val="0"/>
              </a:spcAft>
              <a:buClr>
                <a:schemeClr val="dk1"/>
              </a:buClr>
              <a:buSzPts val="1200"/>
              <a:buFont typeface="Arial"/>
              <a:buNone/>
            </a:pPr>
            <a:r>
              <a:t/>
            </a:r>
            <a:endParaRPr sz="1200"/>
          </a:p>
          <a:p>
            <a:pPr indent="0" lvl="0" marL="0" rtl="1" algn="r">
              <a:spcBef>
                <a:spcPts val="1200"/>
              </a:spcBef>
              <a:spcAft>
                <a:spcPts val="0"/>
              </a:spcAft>
              <a:buNone/>
            </a:pPr>
            <a:r>
              <a:t/>
            </a:r>
            <a:endParaRPr/>
          </a:p>
        </p:txBody>
      </p:sp>
      <p:sp>
        <p:nvSpPr>
          <p:cNvPr id="305" name="Google Shape;305;p23: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24: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6" name="Google Shape;316;p24: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rtl="1"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rtl="1" algn="ctr">
              <a:lnSpc>
                <a:spcPct val="90000"/>
              </a:lnSpc>
              <a:spcBef>
                <a:spcPts val="1000"/>
              </a:spcBef>
              <a:spcAft>
                <a:spcPts val="0"/>
              </a:spcAft>
              <a:buClr>
                <a:schemeClr val="dk1"/>
              </a:buClr>
              <a:buSzPts val="2400"/>
              <a:buNone/>
              <a:defRPr sz="2400"/>
            </a:lvl1pPr>
            <a:lvl2pPr lvl="1" rtl="1" algn="ctr">
              <a:lnSpc>
                <a:spcPct val="90000"/>
              </a:lnSpc>
              <a:spcBef>
                <a:spcPts val="500"/>
              </a:spcBef>
              <a:spcAft>
                <a:spcPts val="0"/>
              </a:spcAft>
              <a:buClr>
                <a:schemeClr val="dk1"/>
              </a:buClr>
              <a:buSzPts val="2000"/>
              <a:buNone/>
              <a:defRPr sz="2000"/>
            </a:lvl2pPr>
            <a:lvl3pPr lvl="2" rtl="1" algn="ctr">
              <a:lnSpc>
                <a:spcPct val="90000"/>
              </a:lnSpc>
              <a:spcBef>
                <a:spcPts val="500"/>
              </a:spcBef>
              <a:spcAft>
                <a:spcPts val="0"/>
              </a:spcAft>
              <a:buClr>
                <a:schemeClr val="dk1"/>
              </a:buClr>
              <a:buSzPts val="1800"/>
              <a:buNone/>
              <a:defRPr sz="1800"/>
            </a:lvl3pPr>
            <a:lvl4pPr lvl="3" rtl="1" algn="ctr">
              <a:lnSpc>
                <a:spcPct val="90000"/>
              </a:lnSpc>
              <a:spcBef>
                <a:spcPts val="500"/>
              </a:spcBef>
              <a:spcAft>
                <a:spcPts val="0"/>
              </a:spcAft>
              <a:buClr>
                <a:schemeClr val="dk1"/>
              </a:buClr>
              <a:buSzPts val="1600"/>
              <a:buNone/>
              <a:defRPr sz="1600"/>
            </a:lvl4pPr>
            <a:lvl5pPr lvl="4" rtl="1" algn="ctr">
              <a:lnSpc>
                <a:spcPct val="90000"/>
              </a:lnSpc>
              <a:spcBef>
                <a:spcPts val="500"/>
              </a:spcBef>
              <a:spcAft>
                <a:spcPts val="0"/>
              </a:spcAft>
              <a:buClr>
                <a:schemeClr val="dk1"/>
              </a:buClr>
              <a:buSzPts val="1600"/>
              <a:buNone/>
              <a:defRPr sz="1600"/>
            </a:lvl5pPr>
            <a:lvl6pPr lvl="5" rtl="1" algn="ctr">
              <a:lnSpc>
                <a:spcPct val="90000"/>
              </a:lnSpc>
              <a:spcBef>
                <a:spcPts val="500"/>
              </a:spcBef>
              <a:spcAft>
                <a:spcPts val="0"/>
              </a:spcAft>
              <a:buClr>
                <a:schemeClr val="dk1"/>
              </a:buClr>
              <a:buSzPts val="1600"/>
              <a:buNone/>
              <a:defRPr sz="1600"/>
            </a:lvl6pPr>
            <a:lvl7pPr lvl="6" rtl="1" algn="ctr">
              <a:lnSpc>
                <a:spcPct val="90000"/>
              </a:lnSpc>
              <a:spcBef>
                <a:spcPts val="500"/>
              </a:spcBef>
              <a:spcAft>
                <a:spcPts val="0"/>
              </a:spcAft>
              <a:buClr>
                <a:schemeClr val="dk1"/>
              </a:buClr>
              <a:buSzPts val="1600"/>
              <a:buNone/>
              <a:defRPr sz="1600"/>
            </a:lvl7pPr>
            <a:lvl8pPr lvl="7" rtl="1" algn="ctr">
              <a:lnSpc>
                <a:spcPct val="90000"/>
              </a:lnSpc>
              <a:spcBef>
                <a:spcPts val="500"/>
              </a:spcBef>
              <a:spcAft>
                <a:spcPts val="0"/>
              </a:spcAft>
              <a:buClr>
                <a:schemeClr val="dk1"/>
              </a:buClr>
              <a:buSzPts val="1600"/>
              <a:buNone/>
              <a:defRPr sz="1600"/>
            </a:lvl8pPr>
            <a:lvl9pPr lvl="8" rtl="1" algn="ctr">
              <a:lnSpc>
                <a:spcPct val="90000"/>
              </a:lnSpc>
              <a:spcBef>
                <a:spcPts val="500"/>
              </a:spcBef>
              <a:spcAft>
                <a:spcPts val="0"/>
              </a:spcAft>
              <a:buClr>
                <a:schemeClr val="dk1"/>
              </a:buClr>
              <a:buSzPts val="1600"/>
              <a:buNone/>
              <a:defRPr sz="1600"/>
            </a:lvl9pPr>
          </a:lstStyle>
          <a:p/>
        </p:txBody>
      </p:sp>
      <p:sp>
        <p:nvSpPr>
          <p:cNvPr id="18" name="Google Shape;18;p2"/>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0" name="Google Shape;20;p2"/>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sp>
        <p:nvSpPr>
          <p:cNvPr id="22" name="Google Shape;22;p3"/>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rmAutofit/>
          </a:bodyPr>
          <a:lstStyle>
            <a:lvl1pPr lvl="0" rtl="1" algn="r">
              <a:lnSpc>
                <a:spcPct val="90000"/>
              </a:lnSpc>
              <a:spcBef>
                <a:spcPts val="0"/>
              </a:spcBef>
              <a:spcAft>
                <a:spcPts val="0"/>
              </a:spcAft>
              <a:buClr>
                <a:schemeClr val="dk1"/>
              </a:buClr>
              <a:buSzPts val="2800"/>
              <a:buFont typeface="Play"/>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3"/>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rmAutofit/>
          </a:bodyPr>
          <a:lstStyle>
            <a:lvl1pPr indent="-342900" lvl="0" marL="457200" rtl="1" algn="r">
              <a:lnSpc>
                <a:spcPct val="90000"/>
              </a:lnSpc>
              <a:spcBef>
                <a:spcPts val="0"/>
              </a:spcBef>
              <a:spcAft>
                <a:spcPts val="0"/>
              </a:spcAft>
              <a:buClr>
                <a:schemeClr val="dk1"/>
              </a:buClr>
              <a:buSzPts val="1800"/>
              <a:buChar char="●"/>
              <a:defRPr/>
            </a:lvl1pPr>
            <a:lvl2pPr indent="-317500" lvl="1" marL="914400" rtl="1" algn="r">
              <a:lnSpc>
                <a:spcPct val="90000"/>
              </a:lnSpc>
              <a:spcBef>
                <a:spcPts val="0"/>
              </a:spcBef>
              <a:spcAft>
                <a:spcPts val="0"/>
              </a:spcAft>
              <a:buClr>
                <a:schemeClr val="dk1"/>
              </a:buClr>
              <a:buSzPts val="1400"/>
              <a:buChar char="○"/>
              <a:defRPr/>
            </a:lvl2pPr>
            <a:lvl3pPr indent="-317500" lvl="2" marL="1371600" rtl="1" algn="r">
              <a:lnSpc>
                <a:spcPct val="90000"/>
              </a:lnSpc>
              <a:spcBef>
                <a:spcPts val="0"/>
              </a:spcBef>
              <a:spcAft>
                <a:spcPts val="0"/>
              </a:spcAft>
              <a:buClr>
                <a:schemeClr val="dk1"/>
              </a:buClr>
              <a:buSzPts val="1400"/>
              <a:buChar char="■"/>
              <a:defRPr/>
            </a:lvl3pPr>
            <a:lvl4pPr indent="-317500" lvl="3" marL="1828800" rtl="1" algn="r">
              <a:lnSpc>
                <a:spcPct val="90000"/>
              </a:lnSpc>
              <a:spcBef>
                <a:spcPts val="0"/>
              </a:spcBef>
              <a:spcAft>
                <a:spcPts val="0"/>
              </a:spcAft>
              <a:buClr>
                <a:schemeClr val="dk1"/>
              </a:buClr>
              <a:buSzPts val="1400"/>
              <a:buChar char="●"/>
              <a:defRPr/>
            </a:lvl4pPr>
            <a:lvl5pPr indent="-317500" lvl="4" marL="2286000" rtl="1" algn="r">
              <a:lnSpc>
                <a:spcPct val="90000"/>
              </a:lnSpc>
              <a:spcBef>
                <a:spcPts val="0"/>
              </a:spcBef>
              <a:spcAft>
                <a:spcPts val="0"/>
              </a:spcAft>
              <a:buClr>
                <a:schemeClr val="dk1"/>
              </a:buClr>
              <a:buSzPts val="1400"/>
              <a:buChar char="○"/>
              <a:defRPr/>
            </a:lvl5pPr>
            <a:lvl6pPr indent="-317500" lvl="5" marL="2743200" rtl="1" algn="r">
              <a:lnSpc>
                <a:spcPct val="90000"/>
              </a:lnSpc>
              <a:spcBef>
                <a:spcPts val="0"/>
              </a:spcBef>
              <a:spcAft>
                <a:spcPts val="0"/>
              </a:spcAft>
              <a:buClr>
                <a:schemeClr val="dk1"/>
              </a:buClr>
              <a:buSzPts val="1400"/>
              <a:buChar char="■"/>
              <a:defRPr/>
            </a:lvl6pPr>
            <a:lvl7pPr indent="-317500" lvl="6" marL="3200400" rtl="1" algn="r">
              <a:lnSpc>
                <a:spcPct val="90000"/>
              </a:lnSpc>
              <a:spcBef>
                <a:spcPts val="0"/>
              </a:spcBef>
              <a:spcAft>
                <a:spcPts val="0"/>
              </a:spcAft>
              <a:buClr>
                <a:schemeClr val="dk1"/>
              </a:buClr>
              <a:buSzPts val="1400"/>
              <a:buChar char="●"/>
              <a:defRPr/>
            </a:lvl7pPr>
            <a:lvl8pPr indent="-317500" lvl="7" marL="3657600" rtl="1" algn="r">
              <a:lnSpc>
                <a:spcPct val="90000"/>
              </a:lnSpc>
              <a:spcBef>
                <a:spcPts val="0"/>
              </a:spcBef>
              <a:spcAft>
                <a:spcPts val="0"/>
              </a:spcAft>
              <a:buClr>
                <a:schemeClr val="dk1"/>
              </a:buClr>
              <a:buSzPts val="1400"/>
              <a:buChar char="○"/>
              <a:defRPr/>
            </a:lvl8pPr>
            <a:lvl9pPr indent="-317500" lvl="8" marL="4114800" rtl="1" algn="r">
              <a:lnSpc>
                <a:spcPct val="90000"/>
              </a:lnSpc>
              <a:spcBef>
                <a:spcPts val="0"/>
              </a:spcBef>
              <a:spcAft>
                <a:spcPts val="0"/>
              </a:spcAft>
              <a:buClr>
                <a:schemeClr val="dk1"/>
              </a:buClr>
              <a:buSzPts val="1400"/>
              <a:buChar char="■"/>
              <a:defRPr/>
            </a:lvl9pPr>
          </a:lstStyle>
          <a:p/>
        </p:txBody>
      </p:sp>
      <p:sp>
        <p:nvSpPr>
          <p:cNvPr id="24" name="Google Shape;24;p3"/>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25" name="Shape 25"/>
        <p:cNvGrpSpPr/>
        <p:nvPr/>
      </p:nvGrpSpPr>
      <p:grpSpPr>
        <a:xfrm>
          <a:off x="0" y="0"/>
          <a:ext cx="0" cy="0"/>
          <a:chOff x="0" y="0"/>
          <a:chExt cx="0" cy="0"/>
        </a:xfrm>
      </p:grpSpPr>
      <p:sp>
        <p:nvSpPr>
          <p:cNvPr id="26" name="Google Shape;26;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28" name="Google Shape;28;p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29" name="Google Shape;29;p4"/>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0" name="Google Shape;30;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1" name="Google Shape;31;p4"/>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32" name="Shape 32"/>
        <p:cNvGrpSpPr/>
        <p:nvPr/>
      </p:nvGrpSpPr>
      <p:grpSpPr>
        <a:xfrm>
          <a:off x="0" y="0"/>
          <a:ext cx="0" cy="0"/>
          <a:chOff x="0" y="0"/>
          <a:chExt cx="0" cy="0"/>
        </a:xfrm>
      </p:grpSpPr>
      <p:sp>
        <p:nvSpPr>
          <p:cNvPr id="33" name="Google Shape;33;p5"/>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4" name="Google Shape;34;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5" name="Google Shape;35;p5"/>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6"/>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9" name="Google Shape;39;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0" name="Google Shape;40;p6"/>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41" name="Shape 41"/>
        <p:cNvGrpSpPr/>
        <p:nvPr/>
      </p:nvGrpSpPr>
      <p:grpSpPr>
        <a:xfrm>
          <a:off x="0" y="0"/>
          <a:ext cx="0" cy="0"/>
          <a:chOff x="0" y="0"/>
          <a:chExt cx="0" cy="0"/>
        </a:xfrm>
      </p:grpSpPr>
      <p:sp>
        <p:nvSpPr>
          <p:cNvPr id="42" name="Google Shape;42;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4" name="Google Shape;44;p7"/>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5" name="Google Shape;45;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6" name="Google Shape;46;p7"/>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47" name="Shape 47"/>
        <p:cNvGrpSpPr/>
        <p:nvPr/>
      </p:nvGrpSpPr>
      <p:grpSpPr>
        <a:xfrm>
          <a:off x="0" y="0"/>
          <a:ext cx="0" cy="0"/>
          <a:chOff x="0" y="0"/>
          <a:chExt cx="0" cy="0"/>
        </a:xfrm>
      </p:grpSpPr>
      <p:sp>
        <p:nvSpPr>
          <p:cNvPr id="48" name="Google Shape;48;p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757575"/>
              </a:buClr>
              <a:buSzPts val="2400"/>
              <a:buNone/>
              <a:defRPr sz="2400">
                <a:solidFill>
                  <a:srgbClr val="757575"/>
                </a:solidFill>
              </a:defRPr>
            </a:lvl1pPr>
            <a:lvl2pPr indent="-228600" lvl="1" marL="914400" rtl="1" algn="r">
              <a:lnSpc>
                <a:spcPct val="90000"/>
              </a:lnSpc>
              <a:spcBef>
                <a:spcPts val="500"/>
              </a:spcBef>
              <a:spcAft>
                <a:spcPts val="0"/>
              </a:spcAft>
              <a:buClr>
                <a:srgbClr val="757575"/>
              </a:buClr>
              <a:buSzPts val="2000"/>
              <a:buNone/>
              <a:defRPr sz="2000">
                <a:solidFill>
                  <a:srgbClr val="757575"/>
                </a:solidFill>
              </a:defRPr>
            </a:lvl2pPr>
            <a:lvl3pPr indent="-228600" lvl="2" marL="1371600" rtl="1" algn="r">
              <a:lnSpc>
                <a:spcPct val="90000"/>
              </a:lnSpc>
              <a:spcBef>
                <a:spcPts val="500"/>
              </a:spcBef>
              <a:spcAft>
                <a:spcPts val="0"/>
              </a:spcAft>
              <a:buClr>
                <a:srgbClr val="757575"/>
              </a:buClr>
              <a:buSzPts val="1800"/>
              <a:buNone/>
              <a:defRPr sz="1800">
                <a:solidFill>
                  <a:srgbClr val="757575"/>
                </a:solidFill>
              </a:defRPr>
            </a:lvl3pPr>
            <a:lvl4pPr indent="-228600" lvl="3" marL="1828800" rtl="1" algn="r">
              <a:lnSpc>
                <a:spcPct val="90000"/>
              </a:lnSpc>
              <a:spcBef>
                <a:spcPts val="500"/>
              </a:spcBef>
              <a:spcAft>
                <a:spcPts val="0"/>
              </a:spcAft>
              <a:buClr>
                <a:srgbClr val="757575"/>
              </a:buClr>
              <a:buSzPts val="1600"/>
              <a:buNone/>
              <a:defRPr sz="1600">
                <a:solidFill>
                  <a:srgbClr val="757575"/>
                </a:solidFill>
              </a:defRPr>
            </a:lvl4pPr>
            <a:lvl5pPr indent="-228600" lvl="4" marL="2286000" rtl="1" algn="r">
              <a:lnSpc>
                <a:spcPct val="90000"/>
              </a:lnSpc>
              <a:spcBef>
                <a:spcPts val="500"/>
              </a:spcBef>
              <a:spcAft>
                <a:spcPts val="0"/>
              </a:spcAft>
              <a:buClr>
                <a:srgbClr val="757575"/>
              </a:buClr>
              <a:buSzPts val="1600"/>
              <a:buNone/>
              <a:defRPr sz="1600">
                <a:solidFill>
                  <a:srgbClr val="757575"/>
                </a:solidFill>
              </a:defRPr>
            </a:lvl5pPr>
            <a:lvl6pPr indent="-228600" lvl="5" marL="2743200" rtl="1" algn="r">
              <a:lnSpc>
                <a:spcPct val="90000"/>
              </a:lnSpc>
              <a:spcBef>
                <a:spcPts val="500"/>
              </a:spcBef>
              <a:spcAft>
                <a:spcPts val="0"/>
              </a:spcAft>
              <a:buClr>
                <a:srgbClr val="757575"/>
              </a:buClr>
              <a:buSzPts val="1600"/>
              <a:buNone/>
              <a:defRPr sz="1600">
                <a:solidFill>
                  <a:srgbClr val="757575"/>
                </a:solidFill>
              </a:defRPr>
            </a:lvl6pPr>
            <a:lvl7pPr indent="-228600" lvl="6" marL="3200400" rtl="1" algn="r">
              <a:lnSpc>
                <a:spcPct val="90000"/>
              </a:lnSpc>
              <a:spcBef>
                <a:spcPts val="500"/>
              </a:spcBef>
              <a:spcAft>
                <a:spcPts val="0"/>
              </a:spcAft>
              <a:buClr>
                <a:srgbClr val="757575"/>
              </a:buClr>
              <a:buSzPts val="1600"/>
              <a:buNone/>
              <a:defRPr sz="1600">
                <a:solidFill>
                  <a:srgbClr val="757575"/>
                </a:solidFill>
              </a:defRPr>
            </a:lvl7pPr>
            <a:lvl8pPr indent="-228600" lvl="7" marL="3657600" rtl="1" algn="r">
              <a:lnSpc>
                <a:spcPct val="90000"/>
              </a:lnSpc>
              <a:spcBef>
                <a:spcPts val="500"/>
              </a:spcBef>
              <a:spcAft>
                <a:spcPts val="0"/>
              </a:spcAft>
              <a:buClr>
                <a:srgbClr val="757575"/>
              </a:buClr>
              <a:buSzPts val="1600"/>
              <a:buNone/>
              <a:defRPr sz="1600">
                <a:solidFill>
                  <a:srgbClr val="757575"/>
                </a:solidFill>
              </a:defRPr>
            </a:lvl8pPr>
            <a:lvl9pPr indent="-228600" lvl="8" marL="4114800" rtl="1" algn="r">
              <a:lnSpc>
                <a:spcPct val="90000"/>
              </a:lnSpc>
              <a:spcBef>
                <a:spcPts val="500"/>
              </a:spcBef>
              <a:spcAft>
                <a:spcPts val="0"/>
              </a:spcAft>
              <a:buClr>
                <a:srgbClr val="757575"/>
              </a:buClr>
              <a:buSzPts val="1600"/>
              <a:buNone/>
              <a:defRPr sz="1600">
                <a:solidFill>
                  <a:srgbClr val="757575"/>
                </a:solidFill>
              </a:defRPr>
            </a:lvl9pPr>
          </a:lstStyle>
          <a:p/>
        </p:txBody>
      </p:sp>
      <p:sp>
        <p:nvSpPr>
          <p:cNvPr id="50" name="Google Shape;50;p8"/>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1" name="Google Shape;51;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2" name="Google Shape;52;p8"/>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53" name="Shape 53"/>
        <p:cNvGrpSpPr/>
        <p:nvPr/>
      </p:nvGrpSpPr>
      <p:grpSpPr>
        <a:xfrm>
          <a:off x="0" y="0"/>
          <a:ext cx="0" cy="0"/>
          <a:chOff x="0" y="0"/>
          <a:chExt cx="0" cy="0"/>
        </a:xfrm>
      </p:grpSpPr>
      <p:sp>
        <p:nvSpPr>
          <p:cNvPr id="54" name="Google Shape;54;p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56" name="Google Shape;56;p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57" name="Google Shape;57;p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58" name="Google Shape;58;p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59" name="Google Shape;59;p9"/>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0" name="Google Shape;60;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1" name="Google Shape;61;p9"/>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62" name="Shape 62"/>
        <p:cNvGrpSpPr/>
        <p:nvPr/>
      </p:nvGrpSpPr>
      <p:grpSpPr>
        <a:xfrm>
          <a:off x="0" y="0"/>
          <a:ext cx="0" cy="0"/>
          <a:chOff x="0" y="0"/>
          <a:chExt cx="0" cy="0"/>
        </a:xfrm>
      </p:grpSpPr>
      <p:sp>
        <p:nvSpPr>
          <p:cNvPr id="63" name="Google Shape;63;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1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rtl="1" algn="r">
              <a:lnSpc>
                <a:spcPct val="90000"/>
              </a:lnSpc>
              <a:spcBef>
                <a:spcPts val="1000"/>
              </a:spcBef>
              <a:spcAft>
                <a:spcPts val="0"/>
              </a:spcAft>
              <a:buClr>
                <a:schemeClr val="dk1"/>
              </a:buClr>
              <a:buSzPts val="3200"/>
              <a:buChar char="•"/>
              <a:defRPr sz="3200"/>
            </a:lvl1pPr>
            <a:lvl2pPr indent="-406400" lvl="1" marL="914400" rtl="1" algn="r">
              <a:lnSpc>
                <a:spcPct val="90000"/>
              </a:lnSpc>
              <a:spcBef>
                <a:spcPts val="500"/>
              </a:spcBef>
              <a:spcAft>
                <a:spcPts val="0"/>
              </a:spcAft>
              <a:buClr>
                <a:schemeClr val="dk1"/>
              </a:buClr>
              <a:buSzPts val="2800"/>
              <a:buChar char="•"/>
              <a:defRPr sz="2800"/>
            </a:lvl2pPr>
            <a:lvl3pPr indent="-381000" lvl="2" marL="1371600" rtl="1" algn="r">
              <a:lnSpc>
                <a:spcPct val="90000"/>
              </a:lnSpc>
              <a:spcBef>
                <a:spcPts val="500"/>
              </a:spcBef>
              <a:spcAft>
                <a:spcPts val="0"/>
              </a:spcAft>
              <a:buClr>
                <a:schemeClr val="dk1"/>
              </a:buClr>
              <a:buSzPts val="2400"/>
              <a:buChar char="•"/>
              <a:defRPr sz="2400"/>
            </a:lvl3pPr>
            <a:lvl4pPr indent="-355600" lvl="3" marL="1828800" rtl="1" algn="r">
              <a:lnSpc>
                <a:spcPct val="90000"/>
              </a:lnSpc>
              <a:spcBef>
                <a:spcPts val="500"/>
              </a:spcBef>
              <a:spcAft>
                <a:spcPts val="0"/>
              </a:spcAft>
              <a:buClr>
                <a:schemeClr val="dk1"/>
              </a:buClr>
              <a:buSzPts val="2000"/>
              <a:buChar char="•"/>
              <a:defRPr sz="2000"/>
            </a:lvl4pPr>
            <a:lvl5pPr indent="-355600" lvl="4" marL="2286000" rtl="1" algn="r">
              <a:lnSpc>
                <a:spcPct val="90000"/>
              </a:lnSpc>
              <a:spcBef>
                <a:spcPts val="500"/>
              </a:spcBef>
              <a:spcAft>
                <a:spcPts val="0"/>
              </a:spcAft>
              <a:buClr>
                <a:schemeClr val="dk1"/>
              </a:buClr>
              <a:buSzPts val="2000"/>
              <a:buChar char="•"/>
              <a:defRPr sz="2000"/>
            </a:lvl5pPr>
            <a:lvl6pPr indent="-355600" lvl="5" marL="2743200" rtl="1" algn="r">
              <a:lnSpc>
                <a:spcPct val="90000"/>
              </a:lnSpc>
              <a:spcBef>
                <a:spcPts val="500"/>
              </a:spcBef>
              <a:spcAft>
                <a:spcPts val="0"/>
              </a:spcAft>
              <a:buClr>
                <a:schemeClr val="dk1"/>
              </a:buClr>
              <a:buSzPts val="2000"/>
              <a:buChar char="•"/>
              <a:defRPr sz="2000"/>
            </a:lvl6pPr>
            <a:lvl7pPr indent="-355600" lvl="6" marL="3200400" rtl="1" algn="r">
              <a:lnSpc>
                <a:spcPct val="90000"/>
              </a:lnSpc>
              <a:spcBef>
                <a:spcPts val="500"/>
              </a:spcBef>
              <a:spcAft>
                <a:spcPts val="0"/>
              </a:spcAft>
              <a:buClr>
                <a:schemeClr val="dk1"/>
              </a:buClr>
              <a:buSzPts val="2000"/>
              <a:buChar char="•"/>
              <a:defRPr sz="2000"/>
            </a:lvl7pPr>
            <a:lvl8pPr indent="-355600" lvl="7" marL="3657600" rtl="1" algn="r">
              <a:lnSpc>
                <a:spcPct val="90000"/>
              </a:lnSpc>
              <a:spcBef>
                <a:spcPts val="500"/>
              </a:spcBef>
              <a:spcAft>
                <a:spcPts val="0"/>
              </a:spcAft>
              <a:buClr>
                <a:schemeClr val="dk1"/>
              </a:buClr>
              <a:buSzPts val="2000"/>
              <a:buChar char="•"/>
              <a:defRPr sz="2000"/>
            </a:lvl8pPr>
            <a:lvl9pPr indent="-355600" lvl="8" marL="4114800" rtl="1" algn="r">
              <a:lnSpc>
                <a:spcPct val="90000"/>
              </a:lnSpc>
              <a:spcBef>
                <a:spcPts val="500"/>
              </a:spcBef>
              <a:spcAft>
                <a:spcPts val="0"/>
              </a:spcAft>
              <a:buClr>
                <a:schemeClr val="dk1"/>
              </a:buClr>
              <a:buSzPts val="2000"/>
              <a:buChar char="•"/>
              <a:defRPr sz="2000"/>
            </a:lvl9pPr>
          </a:lstStyle>
          <a:p/>
        </p:txBody>
      </p:sp>
      <p:sp>
        <p:nvSpPr>
          <p:cNvPr id="65" name="Google Shape;65;p1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66" name="Google Shape;66;p10"/>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7" name="Google Shape;67;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8" name="Google Shape;68;p10"/>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spTree>
      <p:nvGrpSpPr>
        <p:cNvPr id="69" name="Shape 69"/>
        <p:cNvGrpSpPr/>
        <p:nvPr/>
      </p:nvGrpSpPr>
      <p:grpSpPr>
        <a:xfrm>
          <a:off x="0" y="0"/>
          <a:ext cx="0" cy="0"/>
          <a:chOff x="0" y="0"/>
          <a:chExt cx="0" cy="0"/>
        </a:xfrm>
      </p:grpSpPr>
      <p:sp>
        <p:nvSpPr>
          <p:cNvPr id="70" name="Google Shape;70;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11"/>
          <p:cNvSpPr/>
          <p:nvPr>
            <p:ph idx="2" type="pic"/>
          </p:nvPr>
        </p:nvSpPr>
        <p:spPr>
          <a:xfrm>
            <a:off x="5183188" y="987425"/>
            <a:ext cx="6172200" cy="4873625"/>
          </a:xfrm>
          <a:prstGeom prst="rect">
            <a:avLst/>
          </a:prstGeom>
          <a:noFill/>
          <a:ln>
            <a:noFill/>
          </a:ln>
        </p:spPr>
      </p:sp>
      <p:sp>
        <p:nvSpPr>
          <p:cNvPr id="72" name="Google Shape;72;p1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73" name="Google Shape;73;p11"/>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4" name="Google Shape;74;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5" name="Google Shape;75;p11"/>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76" name="Shape 76"/>
        <p:cNvGrpSpPr/>
        <p:nvPr/>
      </p:nvGrpSpPr>
      <p:grpSpPr>
        <a:xfrm>
          <a:off x="0" y="0"/>
          <a:ext cx="0" cy="0"/>
          <a:chOff x="0" y="0"/>
          <a:chExt cx="0" cy="0"/>
        </a:xfrm>
      </p:grpSpPr>
      <p:sp>
        <p:nvSpPr>
          <p:cNvPr id="77" name="Google Shape;77;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79" name="Google Shape;79;p12"/>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0" name="Google Shape;80;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1" name="Google Shape;81;p12"/>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82" name="Shape 82"/>
        <p:cNvGrpSpPr/>
        <p:nvPr/>
      </p:nvGrpSpPr>
      <p:grpSpPr>
        <a:xfrm>
          <a:off x="0" y="0"/>
          <a:ext cx="0" cy="0"/>
          <a:chOff x="0" y="0"/>
          <a:chExt cx="0" cy="0"/>
        </a:xfrm>
      </p:grpSpPr>
      <p:sp>
        <p:nvSpPr>
          <p:cNvPr id="83" name="Google Shape;83;p1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1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85" name="Google Shape;85;p13"/>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6" name="Google Shape;86;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7" name="Google Shape;87;p13"/>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1" algn="r">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1" algn="r">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1" algn="r">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1" algn="r">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1" algn="r">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1" algn="r">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1" algn="r">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1" algn="r">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1" algn="r">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1" algn="r">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1" algn="r">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1" algn="r">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1" algn="r">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1" algn="r">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1" algn="r">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1" algn="r">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1" algn="r">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1" algn="r">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1" algn="r">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1" algn="r">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spcBef>
                <a:spcPts val="0"/>
              </a:spcBef>
              <a:buNone/>
              <a:defRPr b="0" i="0" sz="1200" u="none" cap="none" strike="noStrike">
                <a:solidFill>
                  <a:srgbClr val="757575"/>
                </a:solidFill>
                <a:latin typeface="Arial"/>
                <a:ea typeface="Arial"/>
                <a:cs typeface="Arial"/>
                <a:sym typeface="Arial"/>
              </a:defRPr>
            </a:lvl1pPr>
            <a:lvl2pPr indent="0" lvl="1" marL="0" marR="0" rtl="1" algn="l">
              <a:spcBef>
                <a:spcPts val="0"/>
              </a:spcBef>
              <a:buNone/>
              <a:defRPr b="0" i="0" sz="1200" u="none" cap="none" strike="noStrike">
                <a:solidFill>
                  <a:srgbClr val="757575"/>
                </a:solidFill>
                <a:latin typeface="Arial"/>
                <a:ea typeface="Arial"/>
                <a:cs typeface="Arial"/>
                <a:sym typeface="Arial"/>
              </a:defRPr>
            </a:lvl2pPr>
            <a:lvl3pPr indent="0" lvl="2" marL="0" marR="0" rtl="1" algn="l">
              <a:spcBef>
                <a:spcPts val="0"/>
              </a:spcBef>
              <a:buNone/>
              <a:defRPr b="0" i="0" sz="1200" u="none" cap="none" strike="noStrike">
                <a:solidFill>
                  <a:srgbClr val="757575"/>
                </a:solidFill>
                <a:latin typeface="Arial"/>
                <a:ea typeface="Arial"/>
                <a:cs typeface="Arial"/>
                <a:sym typeface="Arial"/>
              </a:defRPr>
            </a:lvl3pPr>
            <a:lvl4pPr indent="0" lvl="3" marL="0" marR="0" rtl="1" algn="l">
              <a:spcBef>
                <a:spcPts val="0"/>
              </a:spcBef>
              <a:buNone/>
              <a:defRPr b="0" i="0" sz="1200" u="none" cap="none" strike="noStrike">
                <a:solidFill>
                  <a:srgbClr val="757575"/>
                </a:solidFill>
                <a:latin typeface="Arial"/>
                <a:ea typeface="Arial"/>
                <a:cs typeface="Arial"/>
                <a:sym typeface="Arial"/>
              </a:defRPr>
            </a:lvl4pPr>
            <a:lvl5pPr indent="0" lvl="4" marL="0" marR="0" rtl="1" algn="l">
              <a:spcBef>
                <a:spcPts val="0"/>
              </a:spcBef>
              <a:buNone/>
              <a:defRPr b="0" i="0" sz="1200" u="none" cap="none" strike="noStrike">
                <a:solidFill>
                  <a:srgbClr val="757575"/>
                </a:solidFill>
                <a:latin typeface="Arial"/>
                <a:ea typeface="Arial"/>
                <a:cs typeface="Arial"/>
                <a:sym typeface="Arial"/>
              </a:defRPr>
            </a:lvl5pPr>
            <a:lvl6pPr indent="0" lvl="5" marL="0" marR="0" rtl="1" algn="l">
              <a:spcBef>
                <a:spcPts val="0"/>
              </a:spcBef>
              <a:buNone/>
              <a:defRPr b="0" i="0" sz="1200" u="none" cap="none" strike="noStrike">
                <a:solidFill>
                  <a:srgbClr val="757575"/>
                </a:solidFill>
                <a:latin typeface="Arial"/>
                <a:ea typeface="Arial"/>
                <a:cs typeface="Arial"/>
                <a:sym typeface="Arial"/>
              </a:defRPr>
            </a:lvl6pPr>
            <a:lvl7pPr indent="0" lvl="6" marL="0" marR="0" rtl="1" algn="l">
              <a:spcBef>
                <a:spcPts val="0"/>
              </a:spcBef>
              <a:buNone/>
              <a:defRPr b="0" i="0" sz="1200" u="none" cap="none" strike="noStrike">
                <a:solidFill>
                  <a:srgbClr val="757575"/>
                </a:solidFill>
                <a:latin typeface="Arial"/>
                <a:ea typeface="Arial"/>
                <a:cs typeface="Arial"/>
                <a:sym typeface="Arial"/>
              </a:defRPr>
            </a:lvl7pPr>
            <a:lvl8pPr indent="0" lvl="7" marL="0" marR="0" rtl="1" algn="l">
              <a:spcBef>
                <a:spcPts val="0"/>
              </a:spcBef>
              <a:buNone/>
              <a:defRPr b="0" i="0" sz="1200" u="none" cap="none" strike="noStrike">
                <a:solidFill>
                  <a:srgbClr val="757575"/>
                </a:solidFill>
                <a:latin typeface="Arial"/>
                <a:ea typeface="Arial"/>
                <a:cs typeface="Arial"/>
                <a:sym typeface="Arial"/>
              </a:defRPr>
            </a:lvl8pPr>
            <a:lvl9pPr indent="0" lvl="8" marL="0" marR="0" rtl="1" algn="l">
              <a:spcBef>
                <a:spcPts val="0"/>
              </a:spcBef>
              <a:buNone/>
              <a:defRPr b="0" i="0" sz="1200" u="none" cap="none" strike="noStrike">
                <a:solidFill>
                  <a:srgbClr val="757575"/>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1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hyperlink" Target="https://www.youtube.com/watch?v=Jb-3n9EXqZ8" TargetMode="External"/><Relationship Id="rId5"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fontScale="90000"/>
          </a:bodyPr>
          <a:lstStyle/>
          <a:p>
            <a:pPr indent="0" lvl="0" marL="0" rtl="1" algn="ctr">
              <a:lnSpc>
                <a:spcPct val="90000"/>
              </a:lnSpc>
              <a:spcBef>
                <a:spcPts val="0"/>
              </a:spcBef>
              <a:spcAft>
                <a:spcPts val="0"/>
              </a:spcAft>
              <a:buClr>
                <a:srgbClr val="2B4F7B"/>
              </a:buClr>
              <a:buSzPct val="100000"/>
              <a:buFont typeface="Play"/>
              <a:buNone/>
            </a:pPr>
            <a:r>
              <a:rPr b="1" lang="iw-IL" sz="9600">
                <a:solidFill>
                  <a:srgbClr val="2B4F7B"/>
                </a:solidFill>
              </a:rPr>
              <a:t>الثمن الباهظ للاستهلاك الرخيص</a:t>
            </a:r>
            <a:endParaRPr sz="9600">
              <a:solidFill>
                <a:srgbClr val="2C4B74"/>
              </a:solidFill>
            </a:endParaRPr>
          </a:p>
        </p:txBody>
      </p:sp>
      <p:sp>
        <p:nvSpPr>
          <p:cNvPr id="93" name="Google Shape;93;p1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1" algn="ctr">
              <a:lnSpc>
                <a:spcPct val="90000"/>
              </a:lnSpc>
              <a:spcBef>
                <a:spcPts val="0"/>
              </a:spcBef>
              <a:spcAft>
                <a:spcPts val="0"/>
              </a:spcAft>
              <a:buClr>
                <a:schemeClr val="dk1"/>
              </a:buClr>
              <a:buSzPts val="4000"/>
              <a:buNone/>
            </a:pPr>
            <a:r>
              <a:rPr lang="iw-IL" sz="4000">
                <a:latin typeface="Rubik"/>
                <a:ea typeface="Rubik"/>
                <a:cs typeface="Rubik"/>
                <a:sym typeface="Rubik"/>
              </a:rPr>
              <a:t>الجوانب الاقتصادية والبيئية للاستهلاك</a:t>
            </a:r>
            <a:endParaRPr sz="4000">
              <a:latin typeface="Rubik"/>
              <a:ea typeface="Rubik"/>
              <a:cs typeface="Rubik"/>
              <a:sym typeface="Rubik"/>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5"/>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1" algn="ctr">
              <a:lnSpc>
                <a:spcPct val="115000"/>
              </a:lnSpc>
              <a:spcBef>
                <a:spcPts val="0"/>
              </a:spcBef>
              <a:spcAft>
                <a:spcPts val="0"/>
              </a:spcAft>
              <a:buClr>
                <a:schemeClr val="dk1"/>
              </a:buClr>
              <a:buSzPts val="1100"/>
              <a:buFont typeface="Play"/>
              <a:buNone/>
            </a:pPr>
            <a:r>
              <a:rPr b="1" lang="iw-IL" sz="3600">
                <a:solidFill>
                  <a:srgbClr val="0070C0"/>
                </a:solidFill>
              </a:rPr>
              <a:t>تحدّي العمر الافتراضي – هل هو عشوائي أم مخطط له؟</a:t>
            </a:r>
            <a:br>
              <a:rPr lang="iw-IL" sz="3600">
                <a:solidFill>
                  <a:srgbClr val="0070C0"/>
                </a:solidFill>
              </a:rPr>
            </a:br>
            <a:endParaRPr b="1" sz="3600">
              <a:solidFill>
                <a:srgbClr val="0070C0"/>
              </a:solidFill>
              <a:latin typeface="Rubik"/>
              <a:ea typeface="Rubik"/>
              <a:cs typeface="Rubik"/>
              <a:sym typeface="Rubik"/>
            </a:endParaRPr>
          </a:p>
        </p:txBody>
      </p:sp>
      <p:pic>
        <p:nvPicPr>
          <p:cNvPr id="99" name="Google Shape;99;p15"/>
          <p:cNvPicPr preferRelativeResize="0"/>
          <p:nvPr/>
        </p:nvPicPr>
        <p:blipFill rotWithShape="1">
          <a:blip r:embed="rId3">
            <a:alphaModFix/>
          </a:blip>
          <a:srcRect b="27163" l="73592" r="10874" t="33139"/>
          <a:stretch/>
        </p:blipFill>
        <p:spPr>
          <a:xfrm>
            <a:off x="7569465" y="4504044"/>
            <a:ext cx="1412335" cy="2030233"/>
          </a:xfrm>
          <a:prstGeom prst="rect">
            <a:avLst/>
          </a:prstGeom>
          <a:noFill/>
          <a:ln>
            <a:noFill/>
          </a:ln>
        </p:spPr>
      </p:pic>
      <p:sp>
        <p:nvSpPr>
          <p:cNvPr id="100" name="Google Shape;100;p15"/>
          <p:cNvSpPr txBox="1"/>
          <p:nvPr>
            <p:ph idx="1" type="body"/>
          </p:nvPr>
        </p:nvSpPr>
        <p:spPr>
          <a:xfrm>
            <a:off x="3210200" y="1356967"/>
            <a:ext cx="5771600" cy="763600"/>
          </a:xfrm>
          <a:prstGeom prst="rect">
            <a:avLst/>
          </a:prstGeom>
          <a:noFill/>
          <a:ln>
            <a:noFill/>
          </a:ln>
        </p:spPr>
        <p:txBody>
          <a:bodyPr anchorCtr="0" anchor="t" bIns="121900" lIns="121900" spcFirstLastPara="1" rIns="121900" wrap="square" tIns="121900">
            <a:normAutofit lnSpcReduction="10000"/>
          </a:bodyPr>
          <a:lstStyle/>
          <a:p>
            <a:pPr indent="0" lvl="0" marL="0" rtl="1" algn="ctr">
              <a:lnSpc>
                <a:spcPct val="150000"/>
              </a:lnSpc>
              <a:spcBef>
                <a:spcPts val="0"/>
              </a:spcBef>
              <a:spcAft>
                <a:spcPts val="0"/>
              </a:spcAft>
              <a:buClr>
                <a:schemeClr val="dk1"/>
              </a:buClr>
              <a:buSzPts val="1800"/>
              <a:buNone/>
            </a:pPr>
            <a:r>
              <a:rPr b="1" lang="iw-IL" sz="2400"/>
              <a:t>من يدوم لفترة أطول؟</a:t>
            </a:r>
            <a:endParaRPr sz="2400"/>
          </a:p>
          <a:p>
            <a:pPr indent="0" lvl="0" marL="0" rtl="1" algn="ctr">
              <a:lnSpc>
                <a:spcPct val="150000"/>
              </a:lnSpc>
              <a:spcBef>
                <a:spcPts val="0"/>
              </a:spcBef>
              <a:spcAft>
                <a:spcPts val="0"/>
              </a:spcAft>
              <a:buClr>
                <a:schemeClr val="dk1"/>
              </a:buClr>
              <a:buSzPts val="1800"/>
              <a:buNone/>
            </a:pPr>
            <a:r>
              <a:t/>
            </a:r>
            <a:endParaRPr b="1" sz="2667">
              <a:latin typeface="Rubik"/>
              <a:ea typeface="Rubik"/>
              <a:cs typeface="Rubik"/>
              <a:sym typeface="Rubik"/>
            </a:endParaRPr>
          </a:p>
        </p:txBody>
      </p:sp>
      <p:sp>
        <p:nvSpPr>
          <p:cNvPr id="101" name="Google Shape;101;p15"/>
          <p:cNvSpPr txBox="1"/>
          <p:nvPr/>
        </p:nvSpPr>
        <p:spPr>
          <a:xfrm>
            <a:off x="8461430" y="2665400"/>
            <a:ext cx="2911200" cy="916000"/>
          </a:xfrm>
          <a:prstGeom prst="rect">
            <a:avLst/>
          </a:prstGeom>
          <a:noFill/>
          <a:ln>
            <a:noFill/>
          </a:ln>
        </p:spPr>
        <p:txBody>
          <a:bodyPr anchorCtr="0" anchor="t" bIns="121900" lIns="121900" spcFirstLastPara="1" rIns="121900" wrap="square" tIns="121900">
            <a:normAutofit/>
          </a:bodyPr>
          <a:lstStyle/>
          <a:p>
            <a:pPr indent="0" lvl="0" marL="0" marR="0" rtl="1" algn="ctr">
              <a:lnSpc>
                <a:spcPct val="150000"/>
              </a:lnSpc>
              <a:spcBef>
                <a:spcPts val="0"/>
              </a:spcBef>
              <a:spcAft>
                <a:spcPts val="0"/>
              </a:spcAft>
              <a:buClr>
                <a:schemeClr val="dk1"/>
              </a:buClr>
              <a:buSzPts val="1800"/>
              <a:buFont typeface="Arial"/>
              <a:buNone/>
            </a:pPr>
            <a:r>
              <a:t/>
            </a:r>
            <a:endParaRPr b="1" i="0" sz="2667" u="none" cap="none" strike="noStrike">
              <a:solidFill>
                <a:srgbClr val="1F1F1F"/>
              </a:solidFill>
              <a:latin typeface="Rubik"/>
              <a:ea typeface="Rubik"/>
              <a:cs typeface="Rubik"/>
              <a:sym typeface="Rubik"/>
            </a:endParaRPr>
          </a:p>
        </p:txBody>
      </p:sp>
      <p:sp>
        <p:nvSpPr>
          <p:cNvPr id="102" name="Google Shape;102;p15"/>
          <p:cNvSpPr txBox="1"/>
          <p:nvPr/>
        </p:nvSpPr>
        <p:spPr>
          <a:xfrm>
            <a:off x="819371" y="2661327"/>
            <a:ext cx="2911200" cy="920073"/>
          </a:xfrm>
          <a:prstGeom prst="rect">
            <a:avLst/>
          </a:prstGeom>
          <a:noFill/>
          <a:ln>
            <a:noFill/>
          </a:ln>
        </p:spPr>
        <p:txBody>
          <a:bodyPr anchorCtr="0" anchor="t" bIns="121900" lIns="121900" spcFirstLastPara="1" rIns="121900" wrap="square" tIns="121900">
            <a:normAutofit/>
          </a:bodyPr>
          <a:lstStyle/>
          <a:p>
            <a:pPr indent="0" lvl="0" marL="0" marR="0" rtl="1" algn="ctr">
              <a:lnSpc>
                <a:spcPct val="150000"/>
              </a:lnSpc>
              <a:spcBef>
                <a:spcPts val="0"/>
              </a:spcBef>
              <a:spcAft>
                <a:spcPts val="0"/>
              </a:spcAft>
              <a:buClr>
                <a:schemeClr val="dk1"/>
              </a:buClr>
              <a:buSzPts val="1800"/>
              <a:buFont typeface="Arial"/>
              <a:buNone/>
            </a:pPr>
            <a:r>
              <a:t/>
            </a:r>
            <a:endParaRPr b="1" i="0" sz="2667" u="none" cap="none" strike="noStrike">
              <a:solidFill>
                <a:srgbClr val="1F1F1F"/>
              </a:solidFill>
              <a:latin typeface="Rubik"/>
              <a:ea typeface="Rubik"/>
              <a:cs typeface="Rubik"/>
              <a:sym typeface="Rubik"/>
            </a:endParaRPr>
          </a:p>
        </p:txBody>
      </p:sp>
      <p:pic>
        <p:nvPicPr>
          <p:cNvPr id="103" name="Google Shape;103;p15"/>
          <p:cNvPicPr preferRelativeResize="0"/>
          <p:nvPr/>
        </p:nvPicPr>
        <p:blipFill rotWithShape="1">
          <a:blip r:embed="rId4">
            <a:alphaModFix/>
          </a:blip>
          <a:srcRect b="7895" l="33755" r="33428" t="36543"/>
          <a:stretch/>
        </p:blipFill>
        <p:spPr>
          <a:xfrm>
            <a:off x="4584699" y="2661327"/>
            <a:ext cx="3022601" cy="2857834"/>
          </a:xfrm>
          <a:prstGeom prst="rect">
            <a:avLst/>
          </a:prstGeom>
          <a:noFill/>
          <a:ln>
            <a:noFill/>
          </a:ln>
        </p:spPr>
      </p:pic>
      <p:sp>
        <p:nvSpPr>
          <p:cNvPr id="104" name="Google Shape;104;p15"/>
          <p:cNvSpPr txBox="1"/>
          <p:nvPr/>
        </p:nvSpPr>
        <p:spPr>
          <a:xfrm>
            <a:off x="8380330" y="3270492"/>
            <a:ext cx="2911200" cy="1460834"/>
          </a:xfrm>
          <a:prstGeom prst="rect">
            <a:avLst/>
          </a:prstGeom>
          <a:noFill/>
          <a:ln>
            <a:noFill/>
          </a:ln>
        </p:spPr>
        <p:txBody>
          <a:bodyPr anchorCtr="0" anchor="t" bIns="121900" lIns="121900" spcFirstLastPara="1" rIns="121900" wrap="square" tIns="121900">
            <a:normAutofit/>
          </a:bodyPr>
          <a:lstStyle/>
          <a:p>
            <a:pPr indent="0" lvl="0" marL="0" marR="0" rtl="1" algn="ctr">
              <a:lnSpc>
                <a:spcPct val="150000"/>
              </a:lnSpc>
              <a:spcBef>
                <a:spcPts val="0"/>
              </a:spcBef>
              <a:spcAft>
                <a:spcPts val="0"/>
              </a:spcAft>
              <a:buClr>
                <a:schemeClr val="dk1"/>
              </a:buClr>
              <a:buSzPts val="1800"/>
              <a:buFont typeface="Arial"/>
              <a:buNone/>
            </a:pPr>
            <a:r>
              <a:t/>
            </a:r>
            <a:endParaRPr b="0" i="0" sz="2667" u="none" cap="none" strike="noStrike">
              <a:solidFill>
                <a:schemeClr val="dk1"/>
              </a:solidFill>
              <a:latin typeface="Rubik"/>
              <a:ea typeface="Rubik"/>
              <a:cs typeface="Rubik"/>
              <a:sym typeface="Rubik"/>
            </a:endParaRPr>
          </a:p>
        </p:txBody>
      </p:sp>
      <p:sp>
        <p:nvSpPr>
          <p:cNvPr id="105" name="Google Shape;105;p15"/>
          <p:cNvSpPr txBox="1"/>
          <p:nvPr/>
        </p:nvSpPr>
        <p:spPr>
          <a:xfrm>
            <a:off x="819371" y="3424927"/>
            <a:ext cx="2911200" cy="1524000"/>
          </a:xfrm>
          <a:prstGeom prst="rect">
            <a:avLst/>
          </a:prstGeom>
          <a:noFill/>
          <a:ln>
            <a:noFill/>
          </a:ln>
        </p:spPr>
        <p:txBody>
          <a:bodyPr anchorCtr="0" anchor="t" bIns="121900" lIns="121900" spcFirstLastPara="1" rIns="121900" wrap="square" tIns="121900">
            <a:normAutofit/>
          </a:bodyPr>
          <a:lstStyle/>
          <a:p>
            <a:pPr indent="0" lvl="0" marL="0" marR="0" rtl="1" algn="ctr">
              <a:lnSpc>
                <a:spcPct val="150000"/>
              </a:lnSpc>
              <a:spcBef>
                <a:spcPts val="0"/>
              </a:spcBef>
              <a:spcAft>
                <a:spcPts val="0"/>
              </a:spcAft>
              <a:buClr>
                <a:schemeClr val="dk1"/>
              </a:buClr>
              <a:buSzPts val="1800"/>
              <a:buFont typeface="Arial"/>
              <a:buNone/>
            </a:pPr>
            <a:r>
              <a:t/>
            </a:r>
            <a:endParaRPr b="0" i="0" sz="2667" u="none" cap="none" strike="noStrike">
              <a:solidFill>
                <a:schemeClr val="dk1"/>
              </a:solidFill>
              <a:latin typeface="Rubik"/>
              <a:ea typeface="Rubik"/>
              <a:cs typeface="Rubik"/>
              <a:sym typeface="Rubik"/>
            </a:endParaRPr>
          </a:p>
        </p:txBody>
      </p:sp>
      <p:sp>
        <p:nvSpPr>
          <p:cNvPr id="106" name="Google Shape;106;p15"/>
          <p:cNvSpPr txBox="1"/>
          <p:nvPr/>
        </p:nvSpPr>
        <p:spPr>
          <a:xfrm>
            <a:off x="4881136" y="2849977"/>
            <a:ext cx="6306456" cy="52322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0070C0"/>
              </a:buClr>
              <a:buSzPts val="2800"/>
              <a:buFont typeface="Arial"/>
              <a:buNone/>
            </a:pPr>
            <a:r>
              <a:rPr b="1" i="0" lang="iw-IL" sz="2800" u="none" cap="none" strike="noStrike">
                <a:solidFill>
                  <a:srgbClr val="0070C0"/>
                </a:solidFill>
                <a:latin typeface="Arial"/>
                <a:ea typeface="Arial"/>
                <a:cs typeface="Arial"/>
                <a:sym typeface="Arial"/>
              </a:rPr>
              <a:t>هاتف ذكي حديث</a:t>
            </a:r>
            <a:endParaRPr b="1" i="0" sz="2800" u="none" cap="none" strike="noStrike">
              <a:solidFill>
                <a:srgbClr val="0070C0"/>
              </a:solidFill>
              <a:latin typeface="Arial"/>
              <a:ea typeface="Arial"/>
              <a:cs typeface="Arial"/>
              <a:sym typeface="Arial"/>
            </a:endParaRPr>
          </a:p>
        </p:txBody>
      </p:sp>
      <p:sp>
        <p:nvSpPr>
          <p:cNvPr id="107" name="Google Shape;107;p15"/>
          <p:cNvSpPr txBox="1"/>
          <p:nvPr/>
        </p:nvSpPr>
        <p:spPr>
          <a:xfrm>
            <a:off x="8068235" y="3360675"/>
            <a:ext cx="3330500" cy="1384995"/>
          </a:xfrm>
          <a:prstGeom prst="rect">
            <a:avLst/>
          </a:prstGeom>
          <a:noFill/>
          <a:ln>
            <a:noFill/>
          </a:ln>
        </p:spPr>
        <p:txBody>
          <a:bodyPr anchorCtr="0" anchor="t" bIns="45700" lIns="91425" spcFirstLastPara="1" rIns="91425" wrap="square" tIns="45700">
            <a:spAutoFit/>
          </a:bodyPr>
          <a:lstStyle/>
          <a:p>
            <a:pPr indent="-177800" lvl="0" marL="0" marR="0" rtl="1" algn="r">
              <a:spcBef>
                <a:spcPts val="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هشّ، بطارية تضعف مع الوقت </a:t>
            </a:r>
            <a:endParaRPr/>
          </a:p>
          <a:p>
            <a:pPr indent="-177800" lvl="0" marL="0" marR="0" rtl="1" algn="r">
              <a:spcBef>
                <a:spcPts val="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عمر افتراضي قصير </a:t>
            </a:r>
            <a:endParaRPr/>
          </a:p>
        </p:txBody>
      </p:sp>
      <p:sp>
        <p:nvSpPr>
          <p:cNvPr id="108" name="Google Shape;108;p15"/>
          <p:cNvSpPr txBox="1"/>
          <p:nvPr/>
        </p:nvSpPr>
        <p:spPr>
          <a:xfrm>
            <a:off x="-2575887" y="2929788"/>
            <a:ext cx="6306456" cy="1815882"/>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0070C0"/>
              </a:buClr>
              <a:buSzPts val="2800"/>
              <a:buFont typeface="Arial"/>
              <a:buNone/>
            </a:pPr>
            <a:r>
              <a:rPr b="1" i="0" lang="iw-IL" sz="2800" u="none" cap="none" strike="noStrike">
                <a:solidFill>
                  <a:srgbClr val="0070C0"/>
                </a:solidFill>
                <a:latin typeface="Arial"/>
                <a:ea typeface="Arial"/>
                <a:cs typeface="Arial"/>
                <a:sym typeface="Arial"/>
              </a:rPr>
              <a:t>هاتف نوكيا</a:t>
            </a:r>
            <a:endParaRPr b="1" i="0" sz="2800" u="none" cap="none" strike="noStrike">
              <a:solidFill>
                <a:srgbClr val="0070C0"/>
              </a:solidFill>
              <a:latin typeface="Arial"/>
              <a:ea typeface="Arial"/>
              <a:cs typeface="Arial"/>
              <a:sym typeface="Arial"/>
            </a:endParaRPr>
          </a:p>
          <a:p>
            <a:pPr indent="0" lvl="0" marL="0" marR="0" rtl="1" algn="r">
              <a:spcBef>
                <a:spcPts val="0"/>
              </a:spcBef>
              <a:spcAft>
                <a:spcPts val="0"/>
              </a:spcAft>
              <a:buClr>
                <a:schemeClr val="dk1"/>
              </a:buClr>
              <a:buSzPts val="2800"/>
              <a:buFont typeface="Arial"/>
              <a:buNone/>
            </a:pPr>
            <a:r>
              <a:t/>
            </a:r>
            <a:endParaRPr b="0" i="0" sz="2800" u="none" cap="none" strike="noStrike">
              <a:solidFill>
                <a:schemeClr val="dk1"/>
              </a:solidFill>
              <a:latin typeface="Arial"/>
              <a:ea typeface="Arial"/>
              <a:cs typeface="Arial"/>
              <a:sym typeface="Arial"/>
            </a:endParaRPr>
          </a:p>
          <a:p>
            <a:pPr indent="-177800" lvl="0" marL="0" marR="0" rtl="1" algn="r">
              <a:spcBef>
                <a:spcPts val="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متين، بطارية قوية </a:t>
            </a:r>
            <a:endParaRPr/>
          </a:p>
          <a:p>
            <a:pPr indent="-177800" lvl="0" marL="0" marR="0" rtl="1" algn="r">
              <a:spcBef>
                <a:spcPts val="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عمر افتراضي طويل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6"/>
          <p:cNvSpPr txBox="1"/>
          <p:nvPr>
            <p:ph type="title"/>
          </p:nvPr>
        </p:nvSpPr>
        <p:spPr>
          <a:xfrm>
            <a:off x="1025200" y="515312"/>
            <a:ext cx="10736494" cy="763600"/>
          </a:xfrm>
          <a:prstGeom prst="rect">
            <a:avLst/>
          </a:prstGeom>
          <a:noFill/>
          <a:ln>
            <a:noFill/>
          </a:ln>
        </p:spPr>
        <p:txBody>
          <a:bodyPr anchorCtr="0" anchor="t" bIns="121900" lIns="121900" spcFirstLastPara="1" rIns="121900" wrap="square" tIns="121900">
            <a:noAutofit/>
          </a:bodyPr>
          <a:lstStyle/>
          <a:p>
            <a:pPr indent="0" lvl="0" marL="0" rtl="1" algn="ctr">
              <a:lnSpc>
                <a:spcPct val="115000"/>
              </a:lnSpc>
              <a:spcBef>
                <a:spcPts val="0"/>
              </a:spcBef>
              <a:spcAft>
                <a:spcPts val="0"/>
              </a:spcAft>
              <a:buClr>
                <a:schemeClr val="dk1"/>
              </a:buClr>
              <a:buSzPts val="1100"/>
              <a:buFont typeface="Rubik"/>
              <a:buNone/>
            </a:pPr>
            <a:r>
              <a:rPr b="1" lang="iw-IL" sz="4000">
                <a:solidFill>
                  <a:srgbClr val="2B4F7B"/>
                </a:solidFill>
                <a:latin typeface="Rubik"/>
                <a:ea typeface="Rubik"/>
                <a:cs typeface="Rubik"/>
                <a:sym typeface="Rubik"/>
              </a:rPr>
              <a:t>تحدّي العمر الافتراضي – هل هو عشوائي أم مخطط له؟</a:t>
            </a:r>
            <a:br>
              <a:rPr b="1" lang="iw-IL" sz="4000">
                <a:solidFill>
                  <a:srgbClr val="2B4F7B"/>
                </a:solidFill>
                <a:latin typeface="Rubik"/>
                <a:ea typeface="Rubik"/>
                <a:cs typeface="Rubik"/>
                <a:sym typeface="Rubik"/>
              </a:rPr>
            </a:br>
            <a:endParaRPr b="1" sz="4000">
              <a:solidFill>
                <a:srgbClr val="2B4F7B"/>
              </a:solidFill>
              <a:latin typeface="Rubik"/>
              <a:ea typeface="Rubik"/>
              <a:cs typeface="Rubik"/>
              <a:sym typeface="Rubik"/>
            </a:endParaRPr>
          </a:p>
        </p:txBody>
      </p:sp>
      <p:pic>
        <p:nvPicPr>
          <p:cNvPr id="114" name="Google Shape;114;p16"/>
          <p:cNvPicPr preferRelativeResize="0"/>
          <p:nvPr/>
        </p:nvPicPr>
        <p:blipFill rotWithShape="1">
          <a:blip r:embed="rId3">
            <a:alphaModFix/>
          </a:blip>
          <a:srcRect b="27163" l="73592" r="10874" t="33139"/>
          <a:stretch/>
        </p:blipFill>
        <p:spPr>
          <a:xfrm>
            <a:off x="7569465" y="4504044"/>
            <a:ext cx="1412335" cy="2030233"/>
          </a:xfrm>
          <a:prstGeom prst="rect">
            <a:avLst/>
          </a:prstGeom>
          <a:noFill/>
          <a:ln>
            <a:noFill/>
          </a:ln>
        </p:spPr>
      </p:pic>
      <p:sp>
        <p:nvSpPr>
          <p:cNvPr id="115" name="Google Shape;115;p16"/>
          <p:cNvSpPr txBox="1"/>
          <p:nvPr>
            <p:ph idx="1" type="body"/>
          </p:nvPr>
        </p:nvSpPr>
        <p:spPr>
          <a:xfrm>
            <a:off x="3210200" y="1356967"/>
            <a:ext cx="5771600" cy="763600"/>
          </a:xfrm>
          <a:prstGeom prst="rect">
            <a:avLst/>
          </a:prstGeom>
          <a:noFill/>
          <a:ln>
            <a:noFill/>
          </a:ln>
        </p:spPr>
        <p:txBody>
          <a:bodyPr anchorCtr="0" anchor="t" bIns="121900" lIns="121900" spcFirstLastPara="1" rIns="121900" wrap="square" tIns="121900">
            <a:normAutofit fontScale="92500" lnSpcReduction="20000"/>
          </a:bodyPr>
          <a:lstStyle/>
          <a:p>
            <a:pPr indent="0" lvl="0" marL="0" rtl="1" algn="ctr">
              <a:lnSpc>
                <a:spcPct val="150000"/>
              </a:lnSpc>
              <a:spcBef>
                <a:spcPts val="0"/>
              </a:spcBef>
              <a:spcAft>
                <a:spcPts val="0"/>
              </a:spcAft>
              <a:buClr>
                <a:srgbClr val="1F1F1F"/>
              </a:buClr>
              <a:buSzPct val="72964"/>
              <a:buNone/>
            </a:pPr>
            <a:r>
              <a:rPr b="1" lang="iw-IL" sz="2667">
                <a:solidFill>
                  <a:srgbClr val="1F1F1F"/>
                </a:solidFill>
                <a:latin typeface="Rubik"/>
                <a:ea typeface="Rubik"/>
                <a:cs typeface="Rubik"/>
                <a:sym typeface="Rubik"/>
              </a:rPr>
              <a:t>מי מחזיק יותר זמן מעמד?</a:t>
            </a:r>
            <a:endParaRPr b="1" sz="2667">
              <a:latin typeface="Rubik"/>
              <a:ea typeface="Rubik"/>
              <a:cs typeface="Rubik"/>
              <a:sym typeface="Rubik"/>
            </a:endParaRPr>
          </a:p>
        </p:txBody>
      </p:sp>
      <p:sp>
        <p:nvSpPr>
          <p:cNvPr id="116" name="Google Shape;116;p16"/>
          <p:cNvSpPr txBox="1"/>
          <p:nvPr/>
        </p:nvSpPr>
        <p:spPr>
          <a:xfrm>
            <a:off x="8014447" y="2665400"/>
            <a:ext cx="3358183" cy="2072034"/>
          </a:xfrm>
          <a:prstGeom prst="rect">
            <a:avLst/>
          </a:prstGeom>
          <a:noFill/>
          <a:ln>
            <a:noFill/>
          </a:ln>
        </p:spPr>
        <p:txBody>
          <a:bodyPr anchorCtr="0" anchor="t" bIns="121900" lIns="121900" spcFirstLastPara="1" rIns="121900" wrap="square" tIns="121900">
            <a:normAutofit fontScale="92500" lnSpcReduction="20000"/>
          </a:bodyPr>
          <a:lstStyle/>
          <a:p>
            <a:pPr indent="-457189" lvl="0" marL="609585" marR="0" rtl="1" algn="r">
              <a:lnSpc>
                <a:spcPct val="90000"/>
              </a:lnSpc>
              <a:spcBef>
                <a:spcPts val="0"/>
              </a:spcBef>
              <a:spcAft>
                <a:spcPts val="0"/>
              </a:spcAft>
              <a:buClr>
                <a:srgbClr val="0070C0"/>
              </a:buClr>
              <a:buSzPct val="60811"/>
              <a:buFont typeface="Arial"/>
              <a:buNone/>
            </a:pPr>
            <a:r>
              <a:rPr b="1" i="0" lang="iw-IL" sz="3200" u="none" cap="none" strike="noStrike">
                <a:solidFill>
                  <a:srgbClr val="0070C0"/>
                </a:solidFill>
                <a:latin typeface="Arial"/>
                <a:ea typeface="Arial"/>
                <a:cs typeface="Arial"/>
                <a:sym typeface="Arial"/>
              </a:rPr>
              <a:t>ثلاجة حديثة</a:t>
            </a:r>
            <a:endParaRPr b="1" i="0" sz="3200" u="none" cap="none" strike="noStrike">
              <a:solidFill>
                <a:srgbClr val="0070C0"/>
              </a:solidFill>
              <a:latin typeface="Arial"/>
              <a:ea typeface="Arial"/>
              <a:cs typeface="Arial"/>
              <a:sym typeface="Arial"/>
            </a:endParaRPr>
          </a:p>
          <a:p>
            <a:pPr indent="-457189" lvl="0" marL="609585" marR="0" rtl="1" algn="r">
              <a:lnSpc>
                <a:spcPct val="90000"/>
              </a:lnSpc>
              <a:spcBef>
                <a:spcPts val="0"/>
              </a:spcBef>
              <a:spcAft>
                <a:spcPts val="0"/>
              </a:spcAft>
              <a:buClr>
                <a:schemeClr val="dk1"/>
              </a:buClr>
              <a:buSzPct val="60811"/>
              <a:buFont typeface="Arial"/>
              <a:buNone/>
            </a:pPr>
            <a:r>
              <a:t/>
            </a:r>
            <a:endParaRPr b="0" i="0" sz="3200" u="none" cap="none" strike="noStrike">
              <a:solidFill>
                <a:schemeClr val="dk1"/>
              </a:solidFill>
              <a:latin typeface="Arial"/>
              <a:ea typeface="Arial"/>
              <a:cs typeface="Arial"/>
              <a:sym typeface="Arial"/>
            </a:endParaRPr>
          </a:p>
          <a:p>
            <a:pPr indent="-457189" lvl="0" marL="609585" marR="0" rtl="1" algn="r">
              <a:lnSpc>
                <a:spcPct val="90000"/>
              </a:lnSpc>
              <a:spcBef>
                <a:spcPts val="0"/>
              </a:spcBef>
              <a:spcAft>
                <a:spcPts val="0"/>
              </a:spcAft>
              <a:buClr>
                <a:schemeClr val="dk1"/>
              </a:buClr>
              <a:buSzPct val="60811"/>
              <a:buFont typeface="Arial"/>
              <a:buChar char="•"/>
            </a:pPr>
            <a:r>
              <a:rPr b="0" i="0" lang="iw-IL" sz="3200" u="none" cap="none" strike="noStrike">
                <a:solidFill>
                  <a:schemeClr val="dk1"/>
                </a:solidFill>
                <a:latin typeface="Arial"/>
                <a:ea typeface="Arial"/>
                <a:cs typeface="Arial"/>
                <a:sym typeface="Arial"/>
              </a:rPr>
              <a:t>متطورة تقنيًا </a:t>
            </a:r>
            <a:endParaRPr/>
          </a:p>
          <a:p>
            <a:pPr indent="-457189" lvl="0" marL="609585" marR="0" rtl="1" algn="r">
              <a:lnSpc>
                <a:spcPct val="90000"/>
              </a:lnSpc>
              <a:spcBef>
                <a:spcPts val="0"/>
              </a:spcBef>
              <a:spcAft>
                <a:spcPts val="0"/>
              </a:spcAft>
              <a:buClr>
                <a:schemeClr val="dk1"/>
              </a:buClr>
              <a:buSzPct val="60811"/>
              <a:buFont typeface="Arial"/>
              <a:buChar char="•"/>
            </a:pPr>
            <a:r>
              <a:rPr b="0" i="0" lang="iw-IL" sz="3200" u="none" cap="none" strike="noStrike">
                <a:solidFill>
                  <a:schemeClr val="dk1"/>
                </a:solidFill>
                <a:latin typeface="Arial"/>
                <a:ea typeface="Arial"/>
                <a:cs typeface="Arial"/>
                <a:sym typeface="Arial"/>
              </a:rPr>
              <a:t>عمر افتراضي أقصر</a:t>
            </a:r>
            <a:endParaRPr b="0" i="0" sz="3200" u="none" cap="none" strike="noStrike">
              <a:solidFill>
                <a:schemeClr val="dk1"/>
              </a:solidFill>
              <a:latin typeface="Arial"/>
              <a:ea typeface="Arial"/>
              <a:cs typeface="Arial"/>
              <a:sym typeface="Arial"/>
            </a:endParaRPr>
          </a:p>
        </p:txBody>
      </p:sp>
      <p:sp>
        <p:nvSpPr>
          <p:cNvPr id="117" name="Google Shape;117;p16"/>
          <p:cNvSpPr txBox="1"/>
          <p:nvPr/>
        </p:nvSpPr>
        <p:spPr>
          <a:xfrm>
            <a:off x="519954" y="2661327"/>
            <a:ext cx="3461718" cy="1842717"/>
          </a:xfrm>
          <a:prstGeom prst="rect">
            <a:avLst/>
          </a:prstGeom>
          <a:noFill/>
          <a:ln>
            <a:noFill/>
          </a:ln>
        </p:spPr>
        <p:txBody>
          <a:bodyPr anchorCtr="0" anchor="t" bIns="121900" lIns="121900" spcFirstLastPara="1" rIns="121900" wrap="square" tIns="121900">
            <a:noAutofit/>
          </a:bodyPr>
          <a:lstStyle/>
          <a:p>
            <a:pPr indent="-457189" lvl="0" marL="609585" marR="0" rtl="1" algn="r">
              <a:lnSpc>
                <a:spcPct val="90000"/>
              </a:lnSpc>
              <a:spcBef>
                <a:spcPts val="0"/>
              </a:spcBef>
              <a:spcAft>
                <a:spcPts val="0"/>
              </a:spcAft>
              <a:buClr>
                <a:srgbClr val="0070C0"/>
              </a:buClr>
              <a:buSzPts val="1800"/>
              <a:buFont typeface="Arial"/>
              <a:buNone/>
            </a:pPr>
            <a:r>
              <a:rPr b="1" i="0" lang="iw-IL" sz="2800" u="none" cap="none" strike="noStrike">
                <a:solidFill>
                  <a:srgbClr val="0070C0"/>
                </a:solidFill>
                <a:latin typeface="Arial"/>
                <a:ea typeface="Arial"/>
                <a:cs typeface="Arial"/>
                <a:sym typeface="Arial"/>
              </a:rPr>
              <a:t>ثلاجة من الماضي</a:t>
            </a:r>
            <a:endParaRPr b="1" i="0" sz="2800" u="none" cap="none" strike="noStrike">
              <a:solidFill>
                <a:srgbClr val="0070C0"/>
              </a:solidFill>
              <a:latin typeface="Arial"/>
              <a:ea typeface="Arial"/>
              <a:cs typeface="Arial"/>
              <a:sym typeface="Arial"/>
            </a:endParaRPr>
          </a:p>
          <a:p>
            <a:pPr indent="-457189" lvl="0" marL="609585" marR="0" rtl="1" algn="r">
              <a:lnSpc>
                <a:spcPct val="90000"/>
              </a:lnSpc>
              <a:spcBef>
                <a:spcPts val="0"/>
              </a:spcBef>
              <a:spcAft>
                <a:spcPts val="0"/>
              </a:spcAft>
              <a:buClr>
                <a:schemeClr val="dk1"/>
              </a:buClr>
              <a:buSzPts val="1800"/>
              <a:buFont typeface="Arial"/>
              <a:buNone/>
            </a:pPr>
            <a:r>
              <a:t/>
            </a:r>
            <a:endParaRPr b="0" i="0" sz="2800" u="none" cap="none" strike="noStrike">
              <a:solidFill>
                <a:srgbClr val="0070C0"/>
              </a:solidFill>
              <a:latin typeface="Arial"/>
              <a:ea typeface="Arial"/>
              <a:cs typeface="Arial"/>
              <a:sym typeface="Arial"/>
            </a:endParaRPr>
          </a:p>
          <a:p>
            <a:pPr indent="-457189" lvl="0" marL="609585" marR="0" rtl="1" algn="r">
              <a:lnSpc>
                <a:spcPct val="90000"/>
              </a:lnSpc>
              <a:spcBef>
                <a:spcPts val="0"/>
              </a:spcBef>
              <a:spcAft>
                <a:spcPts val="0"/>
              </a:spcAft>
              <a:buClr>
                <a:schemeClr val="dk1"/>
              </a:buClr>
              <a:buSzPts val="1800"/>
              <a:buFont typeface="Arial"/>
              <a:buChar char="•"/>
            </a:pPr>
            <a:r>
              <a:rPr b="0" i="0" lang="iw-IL" sz="2800" u="none" cap="none" strike="noStrike">
                <a:solidFill>
                  <a:schemeClr val="dk1"/>
                </a:solidFill>
                <a:latin typeface="Arial"/>
                <a:ea typeface="Arial"/>
                <a:cs typeface="Arial"/>
                <a:sym typeface="Arial"/>
              </a:rPr>
              <a:t>موثوقة </a:t>
            </a:r>
            <a:endParaRPr/>
          </a:p>
          <a:p>
            <a:pPr indent="-457189" lvl="0" marL="609585" marR="0" rtl="1" algn="r">
              <a:lnSpc>
                <a:spcPct val="90000"/>
              </a:lnSpc>
              <a:spcBef>
                <a:spcPts val="0"/>
              </a:spcBef>
              <a:spcAft>
                <a:spcPts val="0"/>
              </a:spcAft>
              <a:buClr>
                <a:schemeClr val="dk1"/>
              </a:buClr>
              <a:buSzPts val="1800"/>
              <a:buFont typeface="Arial"/>
              <a:buChar char="•"/>
            </a:pPr>
            <a:r>
              <a:rPr b="0" i="0" lang="iw-IL" sz="2800" u="none" cap="none" strike="noStrike">
                <a:solidFill>
                  <a:schemeClr val="dk1"/>
                </a:solidFill>
                <a:latin typeface="Arial"/>
                <a:ea typeface="Arial"/>
                <a:cs typeface="Arial"/>
                <a:sym typeface="Arial"/>
              </a:rPr>
              <a:t>عمر افتراضي أطول </a:t>
            </a:r>
            <a:endParaRPr b="0" i="0" sz="2400" u="none" cap="none" strike="noStrike">
              <a:solidFill>
                <a:schemeClr val="dk1"/>
              </a:solidFill>
              <a:latin typeface="Arial"/>
              <a:ea typeface="Arial"/>
              <a:cs typeface="Arial"/>
              <a:sym typeface="Arial"/>
            </a:endParaRPr>
          </a:p>
        </p:txBody>
      </p:sp>
      <p:pic>
        <p:nvPicPr>
          <p:cNvPr id="118" name="Google Shape;118;p16"/>
          <p:cNvPicPr preferRelativeResize="0"/>
          <p:nvPr/>
        </p:nvPicPr>
        <p:blipFill rotWithShape="1">
          <a:blip r:embed="rId4">
            <a:alphaModFix/>
          </a:blip>
          <a:srcRect b="6359" l="33454" r="32213" t="34472"/>
          <a:stretch/>
        </p:blipFill>
        <p:spPr>
          <a:xfrm>
            <a:off x="4514849" y="2353956"/>
            <a:ext cx="3162301" cy="304338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7"/>
          <p:cNvSpPr txBox="1"/>
          <p:nvPr>
            <p:ph type="title"/>
          </p:nvPr>
        </p:nvSpPr>
        <p:spPr>
          <a:xfrm>
            <a:off x="819371" y="593367"/>
            <a:ext cx="10957028" cy="763600"/>
          </a:xfrm>
          <a:prstGeom prst="rect">
            <a:avLst/>
          </a:prstGeom>
          <a:noFill/>
          <a:ln>
            <a:noFill/>
          </a:ln>
        </p:spPr>
        <p:txBody>
          <a:bodyPr anchorCtr="0" anchor="t" bIns="121900" lIns="121900" spcFirstLastPara="1" rIns="121900" wrap="square" tIns="121900">
            <a:noAutofit/>
          </a:bodyPr>
          <a:lstStyle/>
          <a:p>
            <a:pPr indent="0" lvl="0" marL="0" rtl="1" algn="ctr">
              <a:lnSpc>
                <a:spcPct val="115000"/>
              </a:lnSpc>
              <a:spcBef>
                <a:spcPts val="0"/>
              </a:spcBef>
              <a:spcAft>
                <a:spcPts val="0"/>
              </a:spcAft>
              <a:buClr>
                <a:schemeClr val="dk1"/>
              </a:buClr>
              <a:buSzPts val="1100"/>
              <a:buFont typeface="Rubik"/>
              <a:buNone/>
            </a:pPr>
            <a:r>
              <a:rPr b="1" lang="iw-IL" sz="4000">
                <a:solidFill>
                  <a:srgbClr val="2B4F7B"/>
                </a:solidFill>
                <a:latin typeface="Rubik"/>
                <a:ea typeface="Rubik"/>
                <a:cs typeface="Rubik"/>
                <a:sym typeface="Rubik"/>
              </a:rPr>
              <a:t>تحدّي العمر الافتراضي – هل هو عشوائي أم مخطط له؟</a:t>
            </a:r>
            <a:br>
              <a:rPr b="1" lang="iw-IL" sz="4000">
                <a:solidFill>
                  <a:srgbClr val="2B4F7B"/>
                </a:solidFill>
                <a:latin typeface="Rubik"/>
                <a:ea typeface="Rubik"/>
                <a:cs typeface="Rubik"/>
                <a:sym typeface="Rubik"/>
              </a:rPr>
            </a:br>
            <a:endParaRPr b="1" sz="4000">
              <a:solidFill>
                <a:srgbClr val="2B4F7B"/>
              </a:solidFill>
              <a:latin typeface="Rubik"/>
              <a:ea typeface="Rubik"/>
              <a:cs typeface="Rubik"/>
              <a:sym typeface="Rubik"/>
            </a:endParaRPr>
          </a:p>
        </p:txBody>
      </p:sp>
      <p:pic>
        <p:nvPicPr>
          <p:cNvPr id="124" name="Google Shape;124;p17"/>
          <p:cNvPicPr preferRelativeResize="0"/>
          <p:nvPr/>
        </p:nvPicPr>
        <p:blipFill rotWithShape="1">
          <a:blip r:embed="rId3">
            <a:alphaModFix/>
          </a:blip>
          <a:srcRect b="27163" l="73592" r="10874" t="33139"/>
          <a:stretch/>
        </p:blipFill>
        <p:spPr>
          <a:xfrm>
            <a:off x="4982503" y="3075127"/>
            <a:ext cx="1412335" cy="2030233"/>
          </a:xfrm>
          <a:prstGeom prst="rect">
            <a:avLst/>
          </a:prstGeom>
          <a:noFill/>
          <a:ln>
            <a:noFill/>
          </a:ln>
        </p:spPr>
      </p:pic>
      <p:sp>
        <p:nvSpPr>
          <p:cNvPr id="125" name="Google Shape;125;p17"/>
          <p:cNvSpPr txBox="1"/>
          <p:nvPr>
            <p:ph idx="1" type="body"/>
          </p:nvPr>
        </p:nvSpPr>
        <p:spPr>
          <a:xfrm>
            <a:off x="3210200" y="1356967"/>
            <a:ext cx="5771600" cy="763600"/>
          </a:xfrm>
          <a:prstGeom prst="rect">
            <a:avLst/>
          </a:prstGeom>
          <a:noFill/>
          <a:ln>
            <a:noFill/>
          </a:ln>
        </p:spPr>
        <p:txBody>
          <a:bodyPr anchorCtr="0" anchor="t" bIns="121900" lIns="121900" spcFirstLastPara="1" rIns="121900" wrap="square" tIns="121900">
            <a:normAutofit fontScale="92500" lnSpcReduction="20000"/>
          </a:bodyPr>
          <a:lstStyle/>
          <a:p>
            <a:pPr indent="0" lvl="0" marL="0" rtl="1" algn="ctr">
              <a:lnSpc>
                <a:spcPct val="150000"/>
              </a:lnSpc>
              <a:spcBef>
                <a:spcPts val="0"/>
              </a:spcBef>
              <a:spcAft>
                <a:spcPts val="0"/>
              </a:spcAft>
              <a:buClr>
                <a:srgbClr val="1F1F1F"/>
              </a:buClr>
              <a:buSzPct val="72964"/>
              <a:buNone/>
            </a:pPr>
            <a:r>
              <a:rPr b="1" lang="iw-IL" sz="2667">
                <a:solidFill>
                  <a:srgbClr val="1F1F1F"/>
                </a:solidFill>
                <a:latin typeface="Rubik"/>
                <a:ea typeface="Rubik"/>
                <a:cs typeface="Rubik"/>
                <a:sym typeface="Rubik"/>
              </a:rPr>
              <a:t>أيهما يدوم لفترة أطول؟</a:t>
            </a:r>
            <a:endParaRPr b="1" sz="2667">
              <a:latin typeface="Rubik"/>
              <a:ea typeface="Rubik"/>
              <a:cs typeface="Rubik"/>
              <a:sym typeface="Rubik"/>
            </a:endParaRPr>
          </a:p>
        </p:txBody>
      </p:sp>
      <p:sp>
        <p:nvSpPr>
          <p:cNvPr id="126" name="Google Shape;126;p17"/>
          <p:cNvSpPr txBox="1"/>
          <p:nvPr/>
        </p:nvSpPr>
        <p:spPr>
          <a:xfrm>
            <a:off x="8461430" y="2665400"/>
            <a:ext cx="2911200" cy="916000"/>
          </a:xfrm>
          <a:prstGeom prst="rect">
            <a:avLst/>
          </a:prstGeom>
          <a:noFill/>
          <a:ln>
            <a:noFill/>
          </a:ln>
        </p:spPr>
        <p:txBody>
          <a:bodyPr anchorCtr="0" anchor="t" bIns="121900" lIns="121900" spcFirstLastPara="1" rIns="121900" wrap="square" tIns="121900">
            <a:normAutofit/>
          </a:bodyPr>
          <a:lstStyle/>
          <a:p>
            <a:pPr indent="0" lvl="0" marL="0" marR="0" rtl="1" algn="ctr">
              <a:lnSpc>
                <a:spcPct val="150000"/>
              </a:lnSpc>
              <a:spcBef>
                <a:spcPts val="0"/>
              </a:spcBef>
              <a:spcAft>
                <a:spcPts val="0"/>
              </a:spcAft>
              <a:buClr>
                <a:srgbClr val="1F1F1F"/>
              </a:buClr>
              <a:buSzPts val="1800"/>
              <a:buFont typeface="Arial"/>
              <a:buNone/>
            </a:pPr>
            <a:r>
              <a:rPr b="1" i="0" lang="iw-IL" sz="2667" u="none" cap="none" strike="noStrike">
                <a:solidFill>
                  <a:srgbClr val="1F1F1F"/>
                </a:solidFill>
                <a:latin typeface="Rubik"/>
                <a:ea typeface="Rubik"/>
                <a:cs typeface="Rubik"/>
                <a:sym typeface="Rubik"/>
              </a:rPr>
              <a:t>الأزياء السريعة</a:t>
            </a:r>
            <a:endParaRPr b="1" i="0" sz="2667" u="none" cap="none" strike="noStrike">
              <a:solidFill>
                <a:srgbClr val="1F1F1F"/>
              </a:solidFill>
              <a:latin typeface="Rubik"/>
              <a:ea typeface="Rubik"/>
              <a:cs typeface="Rubik"/>
              <a:sym typeface="Rubik"/>
            </a:endParaRPr>
          </a:p>
        </p:txBody>
      </p:sp>
      <p:sp>
        <p:nvSpPr>
          <p:cNvPr id="127" name="Google Shape;127;p17"/>
          <p:cNvSpPr txBox="1"/>
          <p:nvPr/>
        </p:nvSpPr>
        <p:spPr>
          <a:xfrm>
            <a:off x="8461428" y="3359827"/>
            <a:ext cx="2911200" cy="1460834"/>
          </a:xfrm>
          <a:prstGeom prst="rect">
            <a:avLst/>
          </a:prstGeom>
          <a:noFill/>
          <a:ln>
            <a:noFill/>
          </a:ln>
        </p:spPr>
        <p:txBody>
          <a:bodyPr anchorCtr="0" anchor="t" bIns="121900" lIns="121900" spcFirstLastPara="1" rIns="121900" wrap="square" tIns="121900">
            <a:normAutofit lnSpcReduction="10000"/>
          </a:bodyPr>
          <a:lstStyle/>
          <a:p>
            <a:pPr indent="0" lvl="0" marL="0" marR="0" rtl="1" algn="ctr">
              <a:lnSpc>
                <a:spcPct val="150000"/>
              </a:lnSpc>
              <a:spcBef>
                <a:spcPts val="0"/>
              </a:spcBef>
              <a:spcAft>
                <a:spcPts val="0"/>
              </a:spcAft>
              <a:buClr>
                <a:schemeClr val="dk1"/>
              </a:buClr>
              <a:buSzPts val="1800"/>
              <a:buFont typeface="Arial"/>
              <a:buNone/>
            </a:pPr>
            <a:r>
              <a:rPr b="0" i="0" lang="iw-IL" sz="2667" u="none" cap="none" strike="noStrike">
                <a:solidFill>
                  <a:schemeClr val="dk1"/>
                </a:solidFill>
                <a:latin typeface="Rubik"/>
                <a:ea typeface="Rubik"/>
                <a:cs typeface="Rubik"/>
                <a:sym typeface="Rubik"/>
              </a:rPr>
              <a:t>يتلف بسرعة، وعمره الافتراضي قصير.</a:t>
            </a:r>
            <a:endParaRPr b="0" i="0" sz="2667" u="none" cap="none" strike="noStrike">
              <a:solidFill>
                <a:schemeClr val="dk1"/>
              </a:solidFill>
              <a:latin typeface="Rubik"/>
              <a:ea typeface="Rubik"/>
              <a:cs typeface="Rubik"/>
              <a:sym typeface="Rubik"/>
            </a:endParaRPr>
          </a:p>
        </p:txBody>
      </p:sp>
      <p:sp>
        <p:nvSpPr>
          <p:cNvPr id="128" name="Google Shape;128;p17"/>
          <p:cNvSpPr txBox="1"/>
          <p:nvPr/>
        </p:nvSpPr>
        <p:spPr>
          <a:xfrm>
            <a:off x="819371" y="2661327"/>
            <a:ext cx="2911200" cy="920073"/>
          </a:xfrm>
          <a:prstGeom prst="rect">
            <a:avLst/>
          </a:prstGeom>
          <a:noFill/>
          <a:ln>
            <a:noFill/>
          </a:ln>
        </p:spPr>
        <p:txBody>
          <a:bodyPr anchorCtr="0" anchor="t" bIns="121900" lIns="121900" spcFirstLastPara="1" rIns="121900" wrap="square" tIns="121900">
            <a:normAutofit/>
          </a:bodyPr>
          <a:lstStyle/>
          <a:p>
            <a:pPr indent="0" lvl="0" marL="0" marR="0" rtl="1" algn="ctr">
              <a:lnSpc>
                <a:spcPct val="150000"/>
              </a:lnSpc>
              <a:spcBef>
                <a:spcPts val="0"/>
              </a:spcBef>
              <a:spcAft>
                <a:spcPts val="0"/>
              </a:spcAft>
              <a:buClr>
                <a:srgbClr val="1F1F1F"/>
              </a:buClr>
              <a:buSzPts val="1800"/>
              <a:buFont typeface="Arial"/>
              <a:buNone/>
            </a:pPr>
            <a:r>
              <a:rPr b="1" i="0" lang="iw-IL" sz="2667" u="none" cap="none" strike="noStrike">
                <a:solidFill>
                  <a:srgbClr val="1F1F1F"/>
                </a:solidFill>
                <a:latin typeface="Rubik"/>
                <a:ea typeface="Rubik"/>
                <a:cs typeface="Rubik"/>
                <a:sym typeface="Rubik"/>
              </a:rPr>
              <a:t>جينز عالي الجودة.</a:t>
            </a:r>
            <a:endParaRPr b="1" i="0" sz="2667" u="none" cap="none" strike="noStrike">
              <a:solidFill>
                <a:srgbClr val="1F1F1F"/>
              </a:solidFill>
              <a:latin typeface="Rubik"/>
              <a:ea typeface="Rubik"/>
              <a:cs typeface="Rubik"/>
              <a:sym typeface="Rubik"/>
            </a:endParaRPr>
          </a:p>
        </p:txBody>
      </p:sp>
      <p:sp>
        <p:nvSpPr>
          <p:cNvPr id="129" name="Google Shape;129;p17"/>
          <p:cNvSpPr txBox="1"/>
          <p:nvPr/>
        </p:nvSpPr>
        <p:spPr>
          <a:xfrm>
            <a:off x="819371" y="3424927"/>
            <a:ext cx="2911200" cy="1524000"/>
          </a:xfrm>
          <a:prstGeom prst="rect">
            <a:avLst/>
          </a:prstGeom>
          <a:noFill/>
          <a:ln>
            <a:noFill/>
          </a:ln>
        </p:spPr>
        <p:txBody>
          <a:bodyPr anchorCtr="0" anchor="t" bIns="121900" lIns="121900" spcFirstLastPara="1" rIns="121900" wrap="square" tIns="121900">
            <a:normAutofit/>
          </a:bodyPr>
          <a:lstStyle/>
          <a:p>
            <a:pPr indent="0" lvl="0" marL="0" marR="0" rtl="1" algn="ctr">
              <a:lnSpc>
                <a:spcPct val="150000"/>
              </a:lnSpc>
              <a:spcBef>
                <a:spcPts val="0"/>
              </a:spcBef>
              <a:spcAft>
                <a:spcPts val="0"/>
              </a:spcAft>
              <a:buClr>
                <a:schemeClr val="dk1"/>
              </a:buClr>
              <a:buSzPts val="1800"/>
              <a:buFont typeface="Arial"/>
              <a:buNone/>
            </a:pPr>
            <a:r>
              <a:rPr b="0" i="0" lang="iw-IL" sz="2667" u="none" cap="none" strike="noStrike">
                <a:solidFill>
                  <a:schemeClr val="dk1"/>
                </a:solidFill>
                <a:latin typeface="Rubik"/>
                <a:ea typeface="Rubik"/>
                <a:cs typeface="Rubik"/>
                <a:sym typeface="Rubik"/>
              </a:rPr>
              <a:t>متين، وعمره الافتراضي طويل.</a:t>
            </a:r>
            <a:endParaRPr b="0" i="0" sz="2667" u="none" cap="none" strike="noStrike">
              <a:solidFill>
                <a:schemeClr val="dk1"/>
              </a:solidFill>
              <a:latin typeface="Rubik"/>
              <a:ea typeface="Rubik"/>
              <a:cs typeface="Rubik"/>
              <a:sym typeface="Rubik"/>
            </a:endParaRPr>
          </a:p>
        </p:txBody>
      </p:sp>
      <p:pic>
        <p:nvPicPr>
          <p:cNvPr id="130" name="Google Shape;130;p17"/>
          <p:cNvPicPr preferRelativeResize="0"/>
          <p:nvPr/>
        </p:nvPicPr>
        <p:blipFill rotWithShape="1">
          <a:blip r:embed="rId4">
            <a:alphaModFix/>
          </a:blip>
          <a:srcRect b="21743" l="15969" r="68312" t="48628"/>
          <a:stretch/>
        </p:blipFill>
        <p:spPr>
          <a:xfrm>
            <a:off x="3693840" y="2884167"/>
            <a:ext cx="1447801" cy="1524000"/>
          </a:xfrm>
          <a:prstGeom prst="rect">
            <a:avLst/>
          </a:prstGeom>
          <a:noFill/>
          <a:ln>
            <a:noFill/>
          </a:ln>
        </p:spPr>
      </p:pic>
      <p:pic>
        <p:nvPicPr>
          <p:cNvPr id="131" name="Google Shape;131;p17"/>
          <p:cNvPicPr preferRelativeResize="0"/>
          <p:nvPr/>
        </p:nvPicPr>
        <p:blipFill rotWithShape="1">
          <a:blip r:embed="rId4">
            <a:alphaModFix/>
          </a:blip>
          <a:srcRect b="21743" l="61985" r="11367" t="48628"/>
          <a:stretch/>
        </p:blipFill>
        <p:spPr>
          <a:xfrm>
            <a:off x="6235700" y="2884167"/>
            <a:ext cx="2454487" cy="1524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8"/>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1" algn="ctr">
              <a:lnSpc>
                <a:spcPct val="115000"/>
              </a:lnSpc>
              <a:spcBef>
                <a:spcPts val="0"/>
              </a:spcBef>
              <a:spcAft>
                <a:spcPts val="0"/>
              </a:spcAft>
              <a:buClr>
                <a:schemeClr val="dk1"/>
              </a:buClr>
              <a:buSzPts val="1100"/>
              <a:buFont typeface="Rubik"/>
              <a:buNone/>
            </a:pPr>
            <a:r>
              <a:rPr b="1" lang="iw-IL" sz="4000">
                <a:solidFill>
                  <a:srgbClr val="2B4F7B"/>
                </a:solidFill>
                <a:latin typeface="Rubik"/>
                <a:ea typeface="Rubik"/>
                <a:cs typeface="Rubik"/>
                <a:sym typeface="Rubik"/>
              </a:rPr>
              <a:t>تحدّي العمر الافتراضي – الخلاصة.</a:t>
            </a:r>
            <a:endParaRPr b="1" sz="4000">
              <a:solidFill>
                <a:srgbClr val="2B4F7B"/>
              </a:solidFill>
              <a:latin typeface="Rubik"/>
              <a:ea typeface="Rubik"/>
              <a:cs typeface="Rubik"/>
              <a:sym typeface="Rubik"/>
            </a:endParaRPr>
          </a:p>
        </p:txBody>
      </p:sp>
      <p:sp>
        <p:nvSpPr>
          <p:cNvPr id="137" name="Google Shape;137;p18"/>
          <p:cNvSpPr txBox="1"/>
          <p:nvPr/>
        </p:nvSpPr>
        <p:spPr>
          <a:xfrm>
            <a:off x="1724136" y="1456557"/>
            <a:ext cx="8743728" cy="1460834"/>
          </a:xfrm>
          <a:prstGeom prst="rect">
            <a:avLst/>
          </a:prstGeom>
          <a:noFill/>
          <a:ln>
            <a:noFill/>
          </a:ln>
        </p:spPr>
        <p:txBody>
          <a:bodyPr anchorCtr="0" anchor="t" bIns="121900" lIns="121900" spcFirstLastPara="1" rIns="121900" wrap="square" tIns="121900">
            <a:normAutofit lnSpcReduction="10000"/>
          </a:bodyPr>
          <a:lstStyle/>
          <a:p>
            <a:pPr indent="0" lvl="0" marL="0" marR="0" rtl="1" algn="ctr">
              <a:lnSpc>
                <a:spcPct val="150000"/>
              </a:lnSpc>
              <a:spcBef>
                <a:spcPts val="0"/>
              </a:spcBef>
              <a:spcAft>
                <a:spcPts val="0"/>
              </a:spcAft>
              <a:buClr>
                <a:schemeClr val="dk1"/>
              </a:buClr>
              <a:buSzPts val="1800"/>
              <a:buFont typeface="Arial"/>
              <a:buNone/>
            </a:pPr>
            <a:r>
              <a:rPr b="0" i="0" lang="iw-IL" sz="2667" u="none" cap="none" strike="noStrike">
                <a:solidFill>
                  <a:schemeClr val="dk1"/>
                </a:solidFill>
                <a:latin typeface="Rubik"/>
                <a:ea typeface="Rubik"/>
                <a:cs typeface="Rubik"/>
                <a:sym typeface="Rubik"/>
              </a:rPr>
              <a:t>ازداد إنتاج الملابس في العالم بنسبة 400%، لكن مدة استخدام المنتجات انخفضت بشكل ملحوظ.</a:t>
            </a:r>
            <a:endParaRPr b="0" i="0" sz="2667" u="none" cap="none" strike="noStrike">
              <a:solidFill>
                <a:schemeClr val="dk1"/>
              </a:solidFill>
              <a:latin typeface="Rubik"/>
              <a:ea typeface="Rubik"/>
              <a:cs typeface="Rubik"/>
              <a:sym typeface="Rubik"/>
            </a:endParaRPr>
          </a:p>
        </p:txBody>
      </p:sp>
      <p:sp>
        <p:nvSpPr>
          <p:cNvPr id="138" name="Google Shape;138;p18"/>
          <p:cNvSpPr txBox="1"/>
          <p:nvPr>
            <p:ph idx="1" type="body"/>
          </p:nvPr>
        </p:nvSpPr>
        <p:spPr>
          <a:xfrm>
            <a:off x="3303271" y="5320233"/>
            <a:ext cx="5585457" cy="705948"/>
          </a:xfrm>
          <a:prstGeom prst="rect">
            <a:avLst/>
          </a:prstGeom>
          <a:noFill/>
          <a:ln>
            <a:noFill/>
          </a:ln>
        </p:spPr>
        <p:txBody>
          <a:bodyPr anchorCtr="0" anchor="t" bIns="121900" lIns="121900" spcFirstLastPara="1" rIns="121900" wrap="square" tIns="121900">
            <a:noAutofit/>
          </a:bodyPr>
          <a:lstStyle/>
          <a:p>
            <a:pPr indent="0" lvl="0" marL="0" rtl="1" algn="ctr">
              <a:lnSpc>
                <a:spcPct val="150000"/>
              </a:lnSpc>
              <a:spcBef>
                <a:spcPts val="0"/>
              </a:spcBef>
              <a:spcAft>
                <a:spcPts val="0"/>
              </a:spcAft>
              <a:buClr>
                <a:srgbClr val="FF0000"/>
              </a:buClr>
              <a:buSzPts val="1800"/>
              <a:buNone/>
            </a:pPr>
            <a:r>
              <a:rPr b="1" lang="iw-IL" sz="3200">
                <a:solidFill>
                  <a:srgbClr val="FF0000"/>
                </a:solidFill>
                <a:latin typeface="Rubik"/>
                <a:ea typeface="Rubik"/>
                <a:cs typeface="Rubik"/>
                <a:sym typeface="Rubik"/>
              </a:rPr>
              <a:t>لقد تحوّل "الرخيص" إلى "أحادي الاستخدام".</a:t>
            </a:r>
            <a:endParaRPr b="1" sz="3200">
              <a:solidFill>
                <a:srgbClr val="FF0000"/>
              </a:solidFill>
              <a:latin typeface="Rubik"/>
              <a:ea typeface="Rubik"/>
              <a:cs typeface="Rubik"/>
              <a:sym typeface="Rubik"/>
            </a:endParaRPr>
          </a:p>
        </p:txBody>
      </p:sp>
      <p:grpSp>
        <p:nvGrpSpPr>
          <p:cNvPr id="139" name="Google Shape;139;p18"/>
          <p:cNvGrpSpPr/>
          <p:nvPr/>
        </p:nvGrpSpPr>
        <p:grpSpPr>
          <a:xfrm>
            <a:off x="4111624" y="3158493"/>
            <a:ext cx="3968751" cy="2161740"/>
            <a:chOff x="3854449" y="3158493"/>
            <a:chExt cx="3968751" cy="2161740"/>
          </a:xfrm>
        </p:grpSpPr>
        <p:pic>
          <p:nvPicPr>
            <p:cNvPr descr="שיפור השקף הזה" id="140" name="Google Shape;140;p18"/>
            <p:cNvPicPr preferRelativeResize="0"/>
            <p:nvPr/>
          </p:nvPicPr>
          <p:blipFill rotWithShape="1">
            <a:blip r:embed="rId3">
              <a:alphaModFix/>
            </a:blip>
            <a:srcRect b="30247" l="17788" r="62288" t="36913"/>
            <a:stretch/>
          </p:blipFill>
          <p:spPr>
            <a:xfrm>
              <a:off x="3854449" y="3158493"/>
              <a:ext cx="2160869" cy="2161740"/>
            </a:xfrm>
            <a:prstGeom prst="rect">
              <a:avLst/>
            </a:prstGeom>
            <a:noFill/>
            <a:ln>
              <a:noFill/>
            </a:ln>
          </p:spPr>
        </p:pic>
        <p:pic>
          <p:nvPicPr>
            <p:cNvPr descr="שיפור השקף הזה" id="141" name="Google Shape;141;p18"/>
            <p:cNvPicPr preferRelativeResize="0"/>
            <p:nvPr/>
          </p:nvPicPr>
          <p:blipFill rotWithShape="1">
            <a:blip r:embed="rId3">
              <a:alphaModFix/>
            </a:blip>
            <a:srcRect b="30247" l="60738" r="23336" t="36913"/>
            <a:stretch/>
          </p:blipFill>
          <p:spPr>
            <a:xfrm>
              <a:off x="6096000" y="3158493"/>
              <a:ext cx="1727200" cy="2161740"/>
            </a:xfrm>
            <a:prstGeom prst="rect">
              <a:avLst/>
            </a:prstGeom>
            <a:noFill/>
            <a:ln>
              <a:noFill/>
            </a:ln>
          </p:spPr>
        </p:pic>
        <p:pic>
          <p:nvPicPr>
            <p:cNvPr descr="שיפור השקף הזה" id="142" name="Google Shape;142;p18"/>
            <p:cNvPicPr preferRelativeResize="0"/>
            <p:nvPr/>
          </p:nvPicPr>
          <p:blipFill rotWithShape="1">
            <a:blip r:embed="rId3">
              <a:alphaModFix/>
            </a:blip>
            <a:srcRect b="0" l="0" r="96377" t="90638"/>
            <a:stretch/>
          </p:blipFill>
          <p:spPr>
            <a:xfrm>
              <a:off x="6009834" y="3396945"/>
              <a:ext cx="333700" cy="481533"/>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9"/>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1" algn="ctr">
              <a:lnSpc>
                <a:spcPct val="115000"/>
              </a:lnSpc>
              <a:spcBef>
                <a:spcPts val="0"/>
              </a:spcBef>
              <a:spcAft>
                <a:spcPts val="0"/>
              </a:spcAft>
              <a:buClr>
                <a:schemeClr val="dk1"/>
              </a:buClr>
              <a:buSzPts val="1100"/>
              <a:buFont typeface="Rubik"/>
              <a:buNone/>
            </a:pPr>
            <a:r>
              <a:rPr b="1" lang="iw-IL">
                <a:solidFill>
                  <a:srgbClr val="2B4F7B"/>
                </a:solidFill>
                <a:latin typeface="Rubik"/>
                <a:ea typeface="Rubik"/>
                <a:cs typeface="Rubik"/>
                <a:sym typeface="Rubik"/>
              </a:rPr>
              <a:t>بعض المعطيات حول التسوق عبر الإنترنت.</a:t>
            </a:r>
            <a:endParaRPr b="1">
              <a:solidFill>
                <a:srgbClr val="2B4F7B"/>
              </a:solidFill>
              <a:latin typeface="Rubik"/>
              <a:ea typeface="Rubik"/>
              <a:cs typeface="Rubik"/>
              <a:sym typeface="Rubik"/>
            </a:endParaRPr>
          </a:p>
        </p:txBody>
      </p:sp>
      <p:sp>
        <p:nvSpPr>
          <p:cNvPr id="148" name="Google Shape;148;p19"/>
          <p:cNvSpPr txBox="1"/>
          <p:nvPr>
            <p:ph idx="1" type="body"/>
          </p:nvPr>
        </p:nvSpPr>
        <p:spPr>
          <a:xfrm>
            <a:off x="7416800" y="1608786"/>
            <a:ext cx="3111500" cy="2061513"/>
          </a:xfrm>
          <a:prstGeom prst="rect">
            <a:avLst/>
          </a:prstGeom>
          <a:noFill/>
          <a:ln>
            <a:noFill/>
          </a:ln>
        </p:spPr>
        <p:txBody>
          <a:bodyPr anchorCtr="0" anchor="t" bIns="121900" lIns="121900" spcFirstLastPara="1" rIns="121900" wrap="square" tIns="121900">
            <a:noAutofit/>
          </a:bodyPr>
          <a:lstStyle/>
          <a:p>
            <a:pPr indent="0" lvl="0" marL="0" rtl="1" algn="ctr">
              <a:lnSpc>
                <a:spcPct val="100000"/>
              </a:lnSpc>
              <a:spcBef>
                <a:spcPts val="0"/>
              </a:spcBef>
              <a:spcAft>
                <a:spcPts val="0"/>
              </a:spcAft>
              <a:buClr>
                <a:srgbClr val="2C4B74"/>
              </a:buClr>
              <a:buSzPts val="1800"/>
              <a:buNone/>
            </a:pPr>
            <a:r>
              <a:rPr b="1" lang="iw-IL" sz="6600">
                <a:solidFill>
                  <a:srgbClr val="2C4B74"/>
                </a:solidFill>
                <a:latin typeface="Rubik"/>
                <a:ea typeface="Rubik"/>
                <a:cs typeface="Rubik"/>
                <a:sym typeface="Rubik"/>
              </a:rPr>
              <a:t>78%</a:t>
            </a:r>
            <a:endParaRPr/>
          </a:p>
          <a:p>
            <a:pPr indent="0" lvl="0" marL="0" rtl="1" algn="ctr">
              <a:lnSpc>
                <a:spcPct val="100000"/>
              </a:lnSpc>
              <a:spcBef>
                <a:spcPts val="0"/>
              </a:spcBef>
              <a:spcAft>
                <a:spcPts val="0"/>
              </a:spcAft>
              <a:buClr>
                <a:schemeClr val="dk1"/>
              </a:buClr>
              <a:buSzPts val="1800"/>
              <a:buNone/>
            </a:pPr>
            <a:r>
              <a:rPr b="1" lang="iw-IL" sz="2400">
                <a:latin typeface="Rubik"/>
                <a:ea typeface="Rubik"/>
                <a:cs typeface="Rubik"/>
                <a:sym typeface="Rubik"/>
              </a:rPr>
              <a:t>من الإسرائيليين اشتروا عبر الإنترنت خلال السنة الأخيرة.</a:t>
            </a:r>
            <a:endParaRPr b="1" sz="2400">
              <a:latin typeface="Rubik"/>
              <a:ea typeface="Rubik"/>
              <a:cs typeface="Rubik"/>
              <a:sym typeface="Rubik"/>
            </a:endParaRPr>
          </a:p>
        </p:txBody>
      </p:sp>
      <p:sp>
        <p:nvSpPr>
          <p:cNvPr id="149" name="Google Shape;149;p19"/>
          <p:cNvSpPr txBox="1"/>
          <p:nvPr/>
        </p:nvSpPr>
        <p:spPr>
          <a:xfrm>
            <a:off x="7416800" y="3922118"/>
            <a:ext cx="3111500" cy="2061513"/>
          </a:xfrm>
          <a:prstGeom prst="rect">
            <a:avLst/>
          </a:prstGeom>
          <a:noFill/>
          <a:ln>
            <a:noFill/>
          </a:ln>
        </p:spPr>
        <p:txBody>
          <a:bodyPr anchorCtr="0" anchor="t" bIns="121900" lIns="121900" spcFirstLastPara="1" rIns="121900" wrap="square" tIns="121900">
            <a:noAutofit/>
          </a:bodyPr>
          <a:lstStyle/>
          <a:p>
            <a:pPr indent="0" lvl="0" marL="0" marR="0" rtl="1" algn="ctr">
              <a:lnSpc>
                <a:spcPct val="100000"/>
              </a:lnSpc>
              <a:spcBef>
                <a:spcPts val="0"/>
              </a:spcBef>
              <a:spcAft>
                <a:spcPts val="0"/>
              </a:spcAft>
              <a:buClr>
                <a:srgbClr val="2C4B74"/>
              </a:buClr>
              <a:buSzPts val="1800"/>
              <a:buFont typeface="Arial"/>
              <a:buNone/>
            </a:pPr>
            <a:r>
              <a:rPr b="1" i="0" lang="iw-IL" sz="6600" u="none" cap="none" strike="noStrike">
                <a:solidFill>
                  <a:srgbClr val="2C4B74"/>
                </a:solidFill>
                <a:latin typeface="Rubik"/>
                <a:ea typeface="Rubik"/>
                <a:cs typeface="Rubik"/>
                <a:sym typeface="Rubik"/>
              </a:rPr>
              <a:t>61%</a:t>
            </a:r>
            <a:endParaRPr/>
          </a:p>
          <a:p>
            <a:pPr indent="0" lvl="0" marL="0" marR="0" rtl="1" algn="ctr">
              <a:lnSpc>
                <a:spcPct val="100000"/>
              </a:lnSpc>
              <a:spcBef>
                <a:spcPts val="0"/>
              </a:spcBef>
              <a:spcAft>
                <a:spcPts val="0"/>
              </a:spcAft>
              <a:buClr>
                <a:schemeClr val="dk1"/>
              </a:buClr>
              <a:buSzPts val="1800"/>
              <a:buFont typeface="Arial"/>
              <a:buNone/>
            </a:pPr>
            <a:r>
              <a:rPr b="1" i="0" lang="iw-IL" sz="2400" u="none" cap="none" strike="noStrike">
                <a:solidFill>
                  <a:schemeClr val="dk1"/>
                </a:solidFill>
                <a:latin typeface="Rubik"/>
                <a:ea typeface="Rubik"/>
                <a:cs typeface="Rubik"/>
                <a:sym typeface="Rubik"/>
              </a:rPr>
              <a:t>يشترون عبر الإنترنت بشكل منتظم، مرة واحدة على الأقل كل شهر.</a:t>
            </a:r>
            <a:endParaRPr b="1" i="0" sz="2400" u="none" cap="none" strike="noStrike">
              <a:solidFill>
                <a:schemeClr val="dk1"/>
              </a:solidFill>
              <a:latin typeface="Rubik"/>
              <a:ea typeface="Rubik"/>
              <a:cs typeface="Rubik"/>
              <a:sym typeface="Rubik"/>
            </a:endParaRPr>
          </a:p>
        </p:txBody>
      </p:sp>
      <p:sp>
        <p:nvSpPr>
          <p:cNvPr id="150" name="Google Shape;150;p19"/>
          <p:cNvSpPr txBox="1"/>
          <p:nvPr/>
        </p:nvSpPr>
        <p:spPr>
          <a:xfrm>
            <a:off x="4305300" y="2688160"/>
            <a:ext cx="3111500" cy="2061513"/>
          </a:xfrm>
          <a:prstGeom prst="rect">
            <a:avLst/>
          </a:prstGeom>
          <a:noFill/>
          <a:ln>
            <a:noFill/>
          </a:ln>
        </p:spPr>
        <p:txBody>
          <a:bodyPr anchorCtr="0" anchor="t" bIns="121900" lIns="121900" spcFirstLastPara="1" rIns="121900" wrap="square" tIns="121900">
            <a:noAutofit/>
          </a:bodyPr>
          <a:lstStyle/>
          <a:p>
            <a:pPr indent="0" lvl="0" marL="0" marR="0" rtl="1" algn="ctr">
              <a:lnSpc>
                <a:spcPct val="100000"/>
              </a:lnSpc>
              <a:spcBef>
                <a:spcPts val="0"/>
              </a:spcBef>
              <a:spcAft>
                <a:spcPts val="0"/>
              </a:spcAft>
              <a:buClr>
                <a:srgbClr val="2C4B74"/>
              </a:buClr>
              <a:buSzPts val="1800"/>
              <a:buFont typeface="Arial"/>
              <a:buNone/>
            </a:pPr>
            <a:r>
              <a:rPr b="1" i="0" lang="iw-IL" sz="6600" u="none" cap="none" strike="noStrike">
                <a:solidFill>
                  <a:srgbClr val="2C4B74"/>
                </a:solidFill>
                <a:latin typeface="Rubik"/>
                <a:ea typeface="Rubik"/>
                <a:cs typeface="Rubik"/>
                <a:sym typeface="Rubik"/>
              </a:rPr>
              <a:t>85%</a:t>
            </a:r>
            <a:endParaRPr/>
          </a:p>
          <a:p>
            <a:pPr indent="0" lvl="0" marL="0" marR="0" rtl="1" algn="ctr">
              <a:lnSpc>
                <a:spcPct val="100000"/>
              </a:lnSpc>
              <a:spcBef>
                <a:spcPts val="0"/>
              </a:spcBef>
              <a:spcAft>
                <a:spcPts val="0"/>
              </a:spcAft>
              <a:buClr>
                <a:schemeClr val="dk1"/>
              </a:buClr>
              <a:buSzPts val="1800"/>
              <a:buFont typeface="Arial"/>
              <a:buNone/>
            </a:pPr>
            <a:r>
              <a:rPr b="1" i="0" lang="iw-IL" sz="2400" u="none" cap="none" strike="noStrike">
                <a:solidFill>
                  <a:schemeClr val="dk1"/>
                </a:solidFill>
                <a:latin typeface="Rubik"/>
                <a:ea typeface="Rubik"/>
                <a:cs typeface="Rubik"/>
                <a:sym typeface="Rubik"/>
              </a:rPr>
              <a:t>يدعون أن التسوق عبر الإنترنت يوفر وقتًا كبيرًا.</a:t>
            </a:r>
            <a:endParaRPr b="1" i="0" sz="2400" u="none" cap="none" strike="noStrike">
              <a:solidFill>
                <a:schemeClr val="dk1"/>
              </a:solidFill>
              <a:latin typeface="Rubik"/>
              <a:ea typeface="Rubik"/>
              <a:cs typeface="Rubik"/>
              <a:sym typeface="Rubik"/>
            </a:endParaRPr>
          </a:p>
        </p:txBody>
      </p:sp>
      <p:sp>
        <p:nvSpPr>
          <p:cNvPr id="151" name="Google Shape;151;p19"/>
          <p:cNvSpPr txBox="1"/>
          <p:nvPr/>
        </p:nvSpPr>
        <p:spPr>
          <a:xfrm>
            <a:off x="1193800" y="1657403"/>
            <a:ext cx="3111500" cy="2061513"/>
          </a:xfrm>
          <a:prstGeom prst="rect">
            <a:avLst/>
          </a:prstGeom>
          <a:noFill/>
          <a:ln>
            <a:noFill/>
          </a:ln>
        </p:spPr>
        <p:txBody>
          <a:bodyPr anchorCtr="0" anchor="t" bIns="121900" lIns="121900" spcFirstLastPara="1" rIns="121900" wrap="square" tIns="121900">
            <a:noAutofit/>
          </a:bodyPr>
          <a:lstStyle/>
          <a:p>
            <a:pPr indent="0" lvl="0" marL="0" marR="0" rtl="1" algn="ctr">
              <a:lnSpc>
                <a:spcPct val="100000"/>
              </a:lnSpc>
              <a:spcBef>
                <a:spcPts val="0"/>
              </a:spcBef>
              <a:spcAft>
                <a:spcPts val="0"/>
              </a:spcAft>
              <a:buClr>
                <a:srgbClr val="2C4B74"/>
              </a:buClr>
              <a:buSzPts val="1800"/>
              <a:buFont typeface="Arial"/>
              <a:buNone/>
            </a:pPr>
            <a:r>
              <a:rPr b="1" i="0" lang="iw-IL" sz="6600" u="none" cap="none" strike="noStrike">
                <a:solidFill>
                  <a:srgbClr val="2C4B74"/>
                </a:solidFill>
                <a:latin typeface="Rubik"/>
                <a:ea typeface="Rubik"/>
                <a:cs typeface="Rubik"/>
                <a:sym typeface="Rubik"/>
              </a:rPr>
              <a:t>56%</a:t>
            </a:r>
            <a:endParaRPr/>
          </a:p>
          <a:p>
            <a:pPr indent="0" lvl="0" marL="0" marR="0" rtl="1" algn="ctr">
              <a:lnSpc>
                <a:spcPct val="100000"/>
              </a:lnSpc>
              <a:spcBef>
                <a:spcPts val="0"/>
              </a:spcBef>
              <a:spcAft>
                <a:spcPts val="0"/>
              </a:spcAft>
              <a:buClr>
                <a:schemeClr val="dk1"/>
              </a:buClr>
              <a:buSzPts val="1800"/>
              <a:buFont typeface="Arial"/>
              <a:buNone/>
            </a:pPr>
            <a:r>
              <a:rPr b="1" i="0" lang="iw-IL" sz="2400" u="none" cap="none" strike="noStrike">
                <a:solidFill>
                  <a:schemeClr val="dk1"/>
                </a:solidFill>
                <a:latin typeface="Rubik"/>
                <a:ea typeface="Rubik"/>
                <a:cs typeface="Rubik"/>
                <a:sym typeface="Rubik"/>
              </a:rPr>
              <a:t>قارنون الأسعار بين المواقع المختلفة قبل الشراء.</a:t>
            </a:r>
            <a:endParaRPr b="1" i="0" sz="2400" u="none" cap="none" strike="noStrike">
              <a:solidFill>
                <a:schemeClr val="dk1"/>
              </a:solidFill>
              <a:latin typeface="Rubik"/>
              <a:ea typeface="Rubik"/>
              <a:cs typeface="Rubik"/>
              <a:sym typeface="Rubik"/>
            </a:endParaRPr>
          </a:p>
        </p:txBody>
      </p:sp>
      <p:sp>
        <p:nvSpPr>
          <p:cNvPr id="152" name="Google Shape;152;p19"/>
          <p:cNvSpPr txBox="1"/>
          <p:nvPr/>
        </p:nvSpPr>
        <p:spPr>
          <a:xfrm>
            <a:off x="1193800" y="4019353"/>
            <a:ext cx="3111500" cy="2061513"/>
          </a:xfrm>
          <a:prstGeom prst="rect">
            <a:avLst/>
          </a:prstGeom>
          <a:noFill/>
          <a:ln>
            <a:noFill/>
          </a:ln>
        </p:spPr>
        <p:txBody>
          <a:bodyPr anchorCtr="0" anchor="t" bIns="121900" lIns="121900" spcFirstLastPara="1" rIns="121900" wrap="square" tIns="121900">
            <a:noAutofit/>
          </a:bodyPr>
          <a:lstStyle/>
          <a:p>
            <a:pPr indent="0" lvl="0" marL="0" marR="0" rtl="1" algn="ctr">
              <a:lnSpc>
                <a:spcPct val="100000"/>
              </a:lnSpc>
              <a:spcBef>
                <a:spcPts val="0"/>
              </a:spcBef>
              <a:spcAft>
                <a:spcPts val="0"/>
              </a:spcAft>
              <a:buClr>
                <a:srgbClr val="2C4B74"/>
              </a:buClr>
              <a:buSzPts val="1800"/>
              <a:buFont typeface="Arial"/>
              <a:buNone/>
            </a:pPr>
            <a:r>
              <a:rPr b="1" i="0" lang="iw-IL" sz="6600" u="none" cap="none" strike="noStrike">
                <a:solidFill>
                  <a:srgbClr val="2C4B74"/>
                </a:solidFill>
                <a:latin typeface="Rubik"/>
                <a:ea typeface="Rubik"/>
                <a:cs typeface="Rubik"/>
                <a:sym typeface="Rubik"/>
              </a:rPr>
              <a:t>72%</a:t>
            </a:r>
            <a:endParaRPr/>
          </a:p>
          <a:p>
            <a:pPr indent="0" lvl="0" marL="0" marR="0" rtl="1" algn="ctr">
              <a:lnSpc>
                <a:spcPct val="100000"/>
              </a:lnSpc>
              <a:spcBef>
                <a:spcPts val="0"/>
              </a:spcBef>
              <a:spcAft>
                <a:spcPts val="0"/>
              </a:spcAft>
              <a:buClr>
                <a:schemeClr val="dk1"/>
              </a:buClr>
              <a:buSzPts val="1800"/>
              <a:buFont typeface="Arial"/>
              <a:buNone/>
            </a:pPr>
            <a:r>
              <a:rPr b="1" i="0" lang="iw-IL" sz="2400" u="none" cap="none" strike="noStrike">
                <a:solidFill>
                  <a:schemeClr val="dk1"/>
                </a:solidFill>
                <a:latin typeface="Rubik"/>
                <a:ea typeface="Rubik"/>
                <a:cs typeface="Rubik"/>
                <a:sym typeface="Rubik"/>
              </a:rPr>
              <a:t>يفحصون تقييمات وآراء المستخدمين قبل كل عملية شراء.</a:t>
            </a:r>
            <a:endParaRPr b="1" i="0" sz="2400" u="none" cap="none" strike="noStrike">
              <a:solidFill>
                <a:schemeClr val="dk1"/>
              </a:solidFill>
              <a:latin typeface="Rubik"/>
              <a:ea typeface="Rubik"/>
              <a:cs typeface="Rubik"/>
              <a:sym typeface="Rubik"/>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0"/>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1" algn="ctr">
              <a:lnSpc>
                <a:spcPct val="115000"/>
              </a:lnSpc>
              <a:spcBef>
                <a:spcPts val="0"/>
              </a:spcBef>
              <a:spcAft>
                <a:spcPts val="0"/>
              </a:spcAft>
              <a:buClr>
                <a:srgbClr val="2B4F7B"/>
              </a:buClr>
              <a:buSzPts val="2800"/>
              <a:buFont typeface="Rubik"/>
              <a:buNone/>
            </a:pPr>
            <a:r>
              <a:rPr b="1" lang="iw-IL" sz="4000">
                <a:solidFill>
                  <a:srgbClr val="2B4F7B"/>
                </a:solidFill>
                <a:latin typeface="Rubik"/>
                <a:ea typeface="Rubik"/>
                <a:cs typeface="Rubik"/>
                <a:sym typeface="Rubik"/>
              </a:rPr>
              <a:t>نموذج العمل الكامن وراء "السعر المنخفض".</a:t>
            </a:r>
            <a:endParaRPr b="1" sz="4000">
              <a:solidFill>
                <a:srgbClr val="2B4F7B"/>
              </a:solidFill>
              <a:latin typeface="Rubik"/>
              <a:ea typeface="Rubik"/>
              <a:cs typeface="Rubik"/>
              <a:sym typeface="Rubik"/>
            </a:endParaRPr>
          </a:p>
        </p:txBody>
      </p:sp>
      <p:sp>
        <p:nvSpPr>
          <p:cNvPr id="158" name="Google Shape;158;p20"/>
          <p:cNvSpPr txBox="1"/>
          <p:nvPr>
            <p:ph idx="1" type="body"/>
          </p:nvPr>
        </p:nvSpPr>
        <p:spPr>
          <a:xfrm>
            <a:off x="6004800" y="2661900"/>
            <a:ext cx="5771600" cy="1534200"/>
          </a:xfrm>
          <a:prstGeom prst="rect">
            <a:avLst/>
          </a:prstGeom>
          <a:noFill/>
          <a:ln>
            <a:noFill/>
          </a:ln>
        </p:spPr>
        <p:txBody>
          <a:bodyPr anchorCtr="0" anchor="t" bIns="121900" lIns="121900" spcFirstLastPara="1" rIns="121900" wrap="square" tIns="121900">
            <a:normAutofit/>
          </a:bodyPr>
          <a:lstStyle/>
          <a:p>
            <a:pPr indent="0" lvl="0" marL="0" rtl="1" algn="ctr">
              <a:lnSpc>
                <a:spcPct val="150000"/>
              </a:lnSpc>
              <a:spcBef>
                <a:spcPts val="0"/>
              </a:spcBef>
              <a:spcAft>
                <a:spcPts val="0"/>
              </a:spcAft>
              <a:buClr>
                <a:srgbClr val="1F1F1F"/>
              </a:buClr>
              <a:buSzPts val="1800"/>
              <a:buNone/>
            </a:pPr>
            <a:r>
              <a:rPr b="1" lang="iw-IL" sz="2667">
                <a:solidFill>
                  <a:srgbClr val="1F1F1F"/>
                </a:solidFill>
                <a:latin typeface="Rubik"/>
                <a:ea typeface="Rubik"/>
                <a:cs typeface="Rubik"/>
                <a:sym typeface="Rubik"/>
              </a:rPr>
              <a:t>كيف تنجح شركات مثل TEMU و SHEIN في البيع بأسعار منخفضة جدًا؟</a:t>
            </a:r>
            <a:endParaRPr b="1" sz="2667">
              <a:latin typeface="Rubik"/>
              <a:ea typeface="Rubik"/>
              <a:cs typeface="Rubik"/>
              <a:sym typeface="Rubik"/>
            </a:endParaRPr>
          </a:p>
        </p:txBody>
      </p:sp>
      <p:sp>
        <p:nvSpPr>
          <p:cNvPr id="159" name="Google Shape;159;p20"/>
          <p:cNvSpPr/>
          <p:nvPr/>
        </p:nvSpPr>
        <p:spPr>
          <a:xfrm rot="-1556386">
            <a:off x="5556475" y="4054336"/>
            <a:ext cx="1452450" cy="2421809"/>
          </a:xfrm>
          <a:custGeom>
            <a:rect b="b" l="l" r="r" t="t"/>
            <a:pathLst>
              <a:path extrusionOk="0" h="6344015" w="4248099">
                <a:moveTo>
                  <a:pt x="0" y="0"/>
                </a:moveTo>
                <a:lnTo>
                  <a:pt x="4248099" y="0"/>
                </a:lnTo>
                <a:lnTo>
                  <a:pt x="4248099" y="6344015"/>
                </a:lnTo>
                <a:lnTo>
                  <a:pt x="0" y="63440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ctr">
              <a:lnSpc>
                <a:spcPct val="259111"/>
              </a:lnSpc>
              <a:spcBef>
                <a:spcPts val="0"/>
              </a:spcBef>
              <a:spcAft>
                <a:spcPts val="0"/>
              </a:spcAft>
              <a:buNone/>
            </a:pPr>
            <a:r>
              <a:t/>
            </a:r>
            <a:endParaRPr b="1" i="0" sz="1800" u="none" cap="none" strike="noStrike">
              <a:solidFill>
                <a:srgbClr val="FFFFFF"/>
              </a:solidFill>
              <a:latin typeface="Calibri"/>
              <a:ea typeface="Calibri"/>
              <a:cs typeface="Calibri"/>
              <a:sym typeface="Calibri"/>
            </a:endParaRPr>
          </a:p>
        </p:txBody>
      </p:sp>
      <p:sp>
        <p:nvSpPr>
          <p:cNvPr id="160" name="Google Shape;160;p20"/>
          <p:cNvSpPr txBox="1"/>
          <p:nvPr/>
        </p:nvSpPr>
        <p:spPr>
          <a:xfrm rot="-1551381">
            <a:off x="6538699" y="5888013"/>
            <a:ext cx="100871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iw-IL" sz="1600" u="none" cap="none" strike="noStrike">
                <a:solidFill>
                  <a:schemeClr val="lt1"/>
                </a:solidFill>
                <a:latin typeface="Arial"/>
                <a:ea typeface="Arial"/>
                <a:cs typeface="Arial"/>
                <a:sym typeface="Arial"/>
              </a:rPr>
              <a:t>اضغط هنا</a:t>
            </a:r>
            <a:endParaRPr b="0" i="0" sz="1600" u="none" cap="none" strike="noStrike">
              <a:solidFill>
                <a:schemeClr val="lt1"/>
              </a:solidFill>
              <a:latin typeface="Arial"/>
              <a:ea typeface="Arial"/>
              <a:cs typeface="Arial"/>
              <a:sym typeface="Arial"/>
            </a:endParaRPr>
          </a:p>
        </p:txBody>
      </p:sp>
      <p:pic>
        <p:nvPicPr>
          <p:cNvPr id="161" name="Google Shape;161;p20"/>
          <p:cNvPicPr preferRelativeResize="0"/>
          <p:nvPr/>
        </p:nvPicPr>
        <p:blipFill rotWithShape="1">
          <a:blip r:embed="rId4">
            <a:alphaModFix/>
          </a:blip>
          <a:srcRect b="0" l="0" r="0" t="0"/>
          <a:stretch/>
        </p:blipFill>
        <p:spPr>
          <a:xfrm>
            <a:off x="2571661" y="2009860"/>
            <a:ext cx="2839534" cy="3968337"/>
          </a:xfrm>
          <a:prstGeom prst="rect">
            <a:avLst/>
          </a:prstGeom>
          <a:noFill/>
          <a:ln>
            <a:noFill/>
          </a:ln>
        </p:spPr>
      </p:pic>
      <p:sp>
        <p:nvSpPr>
          <p:cNvPr id="162" name="Google Shape;162;p20"/>
          <p:cNvSpPr txBox="1"/>
          <p:nvPr/>
        </p:nvSpPr>
        <p:spPr>
          <a:xfrm>
            <a:off x="2747230" y="3018471"/>
            <a:ext cx="2477913" cy="2062103"/>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iw-IL" sz="3200" u="none" cap="none" strike="noStrike">
                <a:solidFill>
                  <a:schemeClr val="dk1"/>
                </a:solidFill>
                <a:latin typeface="Arial"/>
                <a:ea typeface="Arial"/>
                <a:cs typeface="Arial"/>
                <a:sym typeface="Arial"/>
              </a:rPr>
              <a:t>من هي TEMU؟وكيف تبيع بأسعار أقل من التكلفة؟</a:t>
            </a:r>
            <a:endParaRPr b="0" i="0" sz="3200" u="none" cap="none" strike="noStrik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1"/>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1" algn="ctr">
              <a:lnSpc>
                <a:spcPct val="115000"/>
              </a:lnSpc>
              <a:spcBef>
                <a:spcPts val="0"/>
              </a:spcBef>
              <a:spcAft>
                <a:spcPts val="0"/>
              </a:spcAft>
              <a:buClr>
                <a:srgbClr val="2B4F7B"/>
              </a:buClr>
              <a:buSzPts val="2800"/>
              <a:buFont typeface="Rubik"/>
              <a:buNone/>
            </a:pPr>
            <a:r>
              <a:rPr b="1" lang="iw-IL" sz="4000">
                <a:solidFill>
                  <a:srgbClr val="2B4F7B"/>
                </a:solidFill>
                <a:latin typeface="Rubik"/>
                <a:ea typeface="Rubik"/>
                <a:cs typeface="Rubik"/>
                <a:sym typeface="Rubik"/>
              </a:rPr>
              <a:t>نموذج العمل الكامن وراء "السعر المنخفض".</a:t>
            </a:r>
            <a:endParaRPr b="1" sz="4000">
              <a:solidFill>
                <a:srgbClr val="2B4F7B"/>
              </a:solidFill>
              <a:latin typeface="Rubik"/>
              <a:ea typeface="Rubik"/>
              <a:cs typeface="Rubik"/>
              <a:sym typeface="Rubik"/>
            </a:endParaRPr>
          </a:p>
        </p:txBody>
      </p:sp>
      <p:sp>
        <p:nvSpPr>
          <p:cNvPr id="168" name="Google Shape;168;p21"/>
          <p:cNvSpPr txBox="1"/>
          <p:nvPr>
            <p:ph idx="1" type="body"/>
          </p:nvPr>
        </p:nvSpPr>
        <p:spPr>
          <a:xfrm>
            <a:off x="6096000" y="3100957"/>
            <a:ext cx="5771600" cy="1534200"/>
          </a:xfrm>
          <a:prstGeom prst="rect">
            <a:avLst/>
          </a:prstGeom>
          <a:noFill/>
          <a:ln>
            <a:noFill/>
          </a:ln>
        </p:spPr>
        <p:txBody>
          <a:bodyPr anchorCtr="0" anchor="t" bIns="121900" lIns="121900" spcFirstLastPara="1" rIns="121900" wrap="square" tIns="121900">
            <a:normAutofit/>
          </a:bodyPr>
          <a:lstStyle/>
          <a:p>
            <a:pPr indent="-514350" lvl="0" marL="514350" rtl="1" algn="ctr">
              <a:lnSpc>
                <a:spcPct val="150000"/>
              </a:lnSpc>
              <a:spcBef>
                <a:spcPts val="0"/>
              </a:spcBef>
              <a:spcAft>
                <a:spcPts val="0"/>
              </a:spcAft>
              <a:buClr>
                <a:srgbClr val="1F1F1F"/>
              </a:buClr>
              <a:buSzPts val="1800"/>
              <a:buAutoNum type="arabicPeriod"/>
            </a:pPr>
            <a:r>
              <a:rPr b="1" lang="iw-IL" sz="2667">
                <a:solidFill>
                  <a:srgbClr val="1F1F1F"/>
                </a:solidFill>
                <a:latin typeface="Rubik"/>
                <a:ea typeface="Rubik"/>
                <a:cs typeface="Rubik"/>
                <a:sym typeface="Rubik"/>
              </a:rPr>
              <a:t>نقل التكاليف إلى جهات خارجية: أجور متدنية للعمال واستخدام مواد منخفضة الجودة.</a:t>
            </a:r>
            <a:endParaRPr sz="2667">
              <a:latin typeface="Rubik"/>
              <a:ea typeface="Rubik"/>
              <a:cs typeface="Rubik"/>
              <a:sym typeface="Rubik"/>
            </a:endParaRPr>
          </a:p>
        </p:txBody>
      </p:sp>
      <p:pic>
        <p:nvPicPr>
          <p:cNvPr id="169" name="Google Shape;169;p21"/>
          <p:cNvPicPr preferRelativeResize="0"/>
          <p:nvPr/>
        </p:nvPicPr>
        <p:blipFill rotWithShape="1">
          <a:blip r:embed="rId3">
            <a:alphaModFix/>
          </a:blip>
          <a:srcRect b="46032" l="0" r="53690" t="0"/>
          <a:stretch/>
        </p:blipFill>
        <p:spPr>
          <a:xfrm>
            <a:off x="711200" y="2017486"/>
            <a:ext cx="5646057" cy="370114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2"/>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1" algn="ctr">
              <a:lnSpc>
                <a:spcPct val="115000"/>
              </a:lnSpc>
              <a:spcBef>
                <a:spcPts val="0"/>
              </a:spcBef>
              <a:spcAft>
                <a:spcPts val="0"/>
              </a:spcAft>
              <a:buClr>
                <a:srgbClr val="2B4F7B"/>
              </a:buClr>
              <a:buSzPts val="2800"/>
              <a:buFont typeface="Rubik"/>
              <a:buNone/>
            </a:pPr>
            <a:r>
              <a:rPr b="1" lang="iw-IL" sz="4000">
                <a:solidFill>
                  <a:srgbClr val="2B4F7B"/>
                </a:solidFill>
                <a:latin typeface="Rubik"/>
                <a:ea typeface="Rubik"/>
                <a:cs typeface="Rubik"/>
                <a:sym typeface="Rubik"/>
              </a:rPr>
              <a:t>نموذج العمل الكامن وراء "السعر المنخفض".</a:t>
            </a:r>
            <a:endParaRPr b="1" sz="4000">
              <a:solidFill>
                <a:srgbClr val="2B4F7B"/>
              </a:solidFill>
              <a:latin typeface="Rubik"/>
              <a:ea typeface="Rubik"/>
              <a:cs typeface="Rubik"/>
              <a:sym typeface="Rubik"/>
            </a:endParaRPr>
          </a:p>
        </p:txBody>
      </p:sp>
      <p:sp>
        <p:nvSpPr>
          <p:cNvPr id="175" name="Google Shape;175;p22"/>
          <p:cNvSpPr txBox="1"/>
          <p:nvPr>
            <p:ph idx="1" type="body"/>
          </p:nvPr>
        </p:nvSpPr>
        <p:spPr>
          <a:xfrm>
            <a:off x="6096000" y="3039272"/>
            <a:ext cx="5771600" cy="1534200"/>
          </a:xfrm>
          <a:prstGeom prst="rect">
            <a:avLst/>
          </a:prstGeom>
          <a:noFill/>
          <a:ln>
            <a:noFill/>
          </a:ln>
        </p:spPr>
        <p:txBody>
          <a:bodyPr anchorCtr="0" anchor="t" bIns="121900" lIns="121900" spcFirstLastPara="1" rIns="121900" wrap="square" tIns="121900">
            <a:normAutofit/>
          </a:bodyPr>
          <a:lstStyle/>
          <a:p>
            <a:pPr indent="0" lvl="0" marL="0" rtl="1" algn="ctr">
              <a:lnSpc>
                <a:spcPct val="150000"/>
              </a:lnSpc>
              <a:spcBef>
                <a:spcPts val="0"/>
              </a:spcBef>
              <a:spcAft>
                <a:spcPts val="0"/>
              </a:spcAft>
              <a:buClr>
                <a:srgbClr val="1F1F1F"/>
              </a:buClr>
              <a:buSzPts val="1800"/>
              <a:buNone/>
            </a:pPr>
            <a:r>
              <a:rPr b="1" lang="iw-IL" sz="2667">
                <a:solidFill>
                  <a:srgbClr val="1F1F1F"/>
                </a:solidFill>
                <a:latin typeface="Rubik"/>
                <a:ea typeface="Rubik"/>
                <a:cs typeface="Rubik"/>
                <a:sym typeface="Rubik"/>
              </a:rPr>
              <a:t>2. التحايل على الرسوم الجمركية: استغلال الإعفاءات الجمركية.</a:t>
            </a:r>
            <a:endParaRPr sz="2667">
              <a:latin typeface="Rubik"/>
              <a:ea typeface="Rubik"/>
              <a:cs typeface="Rubik"/>
              <a:sym typeface="Rubik"/>
            </a:endParaRPr>
          </a:p>
        </p:txBody>
      </p:sp>
      <p:pic>
        <p:nvPicPr>
          <p:cNvPr id="176" name="Google Shape;176;p22"/>
          <p:cNvPicPr preferRelativeResize="0"/>
          <p:nvPr/>
        </p:nvPicPr>
        <p:blipFill rotWithShape="1">
          <a:blip r:embed="rId3">
            <a:alphaModFix/>
          </a:blip>
          <a:srcRect b="-9206" l="45357" r="8333" t="55238"/>
          <a:stretch/>
        </p:blipFill>
        <p:spPr>
          <a:xfrm>
            <a:off x="841829" y="2438400"/>
            <a:ext cx="5646057" cy="370114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3"/>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1" algn="ctr">
              <a:lnSpc>
                <a:spcPct val="115000"/>
              </a:lnSpc>
              <a:spcBef>
                <a:spcPts val="0"/>
              </a:spcBef>
              <a:spcAft>
                <a:spcPts val="0"/>
              </a:spcAft>
              <a:buClr>
                <a:srgbClr val="2B4F7B"/>
              </a:buClr>
              <a:buSzPts val="2800"/>
              <a:buFont typeface="Rubik"/>
              <a:buNone/>
            </a:pPr>
            <a:r>
              <a:rPr b="1" lang="iw-IL" sz="4000">
                <a:solidFill>
                  <a:srgbClr val="2B4F7B"/>
                </a:solidFill>
                <a:latin typeface="Rubik"/>
                <a:ea typeface="Rubik"/>
                <a:cs typeface="Rubik"/>
                <a:sym typeface="Rubik"/>
              </a:rPr>
              <a:t>نموذج العمل الكامن وراء "السعر المنخفض".</a:t>
            </a:r>
            <a:endParaRPr b="1" sz="4000">
              <a:solidFill>
                <a:srgbClr val="2B4F7B"/>
              </a:solidFill>
              <a:latin typeface="Rubik"/>
              <a:ea typeface="Rubik"/>
              <a:cs typeface="Rubik"/>
              <a:sym typeface="Rubik"/>
            </a:endParaRPr>
          </a:p>
        </p:txBody>
      </p:sp>
      <p:sp>
        <p:nvSpPr>
          <p:cNvPr id="182" name="Google Shape;182;p23"/>
          <p:cNvSpPr txBox="1"/>
          <p:nvPr>
            <p:ph idx="1" type="body"/>
          </p:nvPr>
        </p:nvSpPr>
        <p:spPr>
          <a:xfrm>
            <a:off x="6299200" y="3379919"/>
            <a:ext cx="5771600" cy="1534200"/>
          </a:xfrm>
          <a:prstGeom prst="rect">
            <a:avLst/>
          </a:prstGeom>
          <a:noFill/>
          <a:ln>
            <a:noFill/>
          </a:ln>
        </p:spPr>
        <p:txBody>
          <a:bodyPr anchorCtr="0" anchor="t" bIns="121900" lIns="121900" spcFirstLastPara="1" rIns="121900" wrap="square" tIns="121900">
            <a:normAutofit fontScale="77500" lnSpcReduction="20000"/>
          </a:bodyPr>
          <a:lstStyle/>
          <a:p>
            <a:pPr indent="0" lvl="0" marL="0" rtl="1" algn="ctr">
              <a:lnSpc>
                <a:spcPct val="150000"/>
              </a:lnSpc>
              <a:spcBef>
                <a:spcPts val="0"/>
              </a:spcBef>
              <a:spcAft>
                <a:spcPts val="0"/>
              </a:spcAft>
              <a:buClr>
                <a:srgbClr val="1F1F1F"/>
              </a:buClr>
              <a:buSzPct val="87086"/>
              <a:buNone/>
            </a:pPr>
            <a:r>
              <a:rPr b="1" lang="iw-IL" sz="2667">
                <a:solidFill>
                  <a:srgbClr val="1F1F1F"/>
                </a:solidFill>
                <a:latin typeface="Rubik"/>
                <a:ea typeface="Rubik"/>
                <a:cs typeface="Rubik"/>
                <a:sym typeface="Rubik"/>
              </a:rPr>
              <a:t>3. الإنتاج حسب الطلب: يتم إنتاج المنتجات المطلوبة فقط بكميات كبيرة، مما يجنّب الشركة الخسائر الناتجة عن المنتجات غير المباعة أو قليلة الطلب.</a:t>
            </a:r>
            <a:endParaRPr sz="2667">
              <a:latin typeface="Rubik"/>
              <a:ea typeface="Rubik"/>
              <a:cs typeface="Rubik"/>
              <a:sym typeface="Rubik"/>
            </a:endParaRPr>
          </a:p>
        </p:txBody>
      </p:sp>
      <p:pic>
        <p:nvPicPr>
          <p:cNvPr id="183" name="Google Shape;183;p23"/>
          <p:cNvPicPr preferRelativeResize="0"/>
          <p:nvPr/>
        </p:nvPicPr>
        <p:blipFill rotWithShape="1">
          <a:blip r:embed="rId3">
            <a:alphaModFix/>
          </a:blip>
          <a:srcRect b="-7936" l="-595" r="54285" t="53968"/>
          <a:stretch/>
        </p:blipFill>
        <p:spPr>
          <a:xfrm>
            <a:off x="653143" y="2563490"/>
            <a:ext cx="5646057" cy="370114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4"/>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1" algn="ctr">
              <a:lnSpc>
                <a:spcPct val="115000"/>
              </a:lnSpc>
              <a:spcBef>
                <a:spcPts val="0"/>
              </a:spcBef>
              <a:spcAft>
                <a:spcPts val="0"/>
              </a:spcAft>
              <a:buClr>
                <a:srgbClr val="2B4F7B"/>
              </a:buClr>
              <a:buSzPts val="2800"/>
              <a:buFont typeface="Rubik"/>
              <a:buNone/>
            </a:pPr>
            <a:r>
              <a:rPr b="1" lang="iw-IL" sz="4000">
                <a:solidFill>
                  <a:srgbClr val="2B4F7B"/>
                </a:solidFill>
                <a:latin typeface="Rubik"/>
                <a:ea typeface="Rubik"/>
                <a:cs typeface="Rubik"/>
                <a:sym typeface="Rubik"/>
              </a:rPr>
              <a:t>الأنماط المظلمة</a:t>
            </a:r>
            <a:endParaRPr b="1" sz="4000">
              <a:solidFill>
                <a:srgbClr val="2B4F7B"/>
              </a:solidFill>
              <a:latin typeface="Rubik"/>
              <a:ea typeface="Rubik"/>
              <a:cs typeface="Rubik"/>
              <a:sym typeface="Rubik"/>
            </a:endParaRPr>
          </a:p>
        </p:txBody>
      </p:sp>
      <p:pic>
        <p:nvPicPr>
          <p:cNvPr id="189" name="Google Shape;189;p24"/>
          <p:cNvPicPr preferRelativeResize="0"/>
          <p:nvPr/>
        </p:nvPicPr>
        <p:blipFill rotWithShape="1">
          <a:blip r:embed="rId3">
            <a:alphaModFix/>
          </a:blip>
          <a:srcRect b="0" l="65326" r="0" t="31900"/>
          <a:stretch/>
        </p:blipFill>
        <p:spPr>
          <a:xfrm>
            <a:off x="7964556" y="2223072"/>
            <a:ext cx="4227443" cy="4634928"/>
          </a:xfrm>
          <a:prstGeom prst="rect">
            <a:avLst/>
          </a:prstGeom>
          <a:noFill/>
          <a:ln>
            <a:noFill/>
          </a:ln>
        </p:spPr>
      </p:pic>
      <p:sp>
        <p:nvSpPr>
          <p:cNvPr id="190" name="Google Shape;190;p24"/>
          <p:cNvSpPr txBox="1"/>
          <p:nvPr>
            <p:ph idx="1" type="body"/>
          </p:nvPr>
        </p:nvSpPr>
        <p:spPr>
          <a:xfrm>
            <a:off x="8322364" y="4259621"/>
            <a:ext cx="3001253" cy="1534200"/>
          </a:xfrm>
          <a:prstGeom prst="rect">
            <a:avLst/>
          </a:prstGeom>
          <a:noFill/>
          <a:ln>
            <a:noFill/>
          </a:ln>
        </p:spPr>
        <p:txBody>
          <a:bodyPr anchorCtr="0" anchor="t" bIns="121900" lIns="121900" spcFirstLastPara="1" rIns="121900" wrap="square" tIns="121900">
            <a:normAutofit fontScale="70000" lnSpcReduction="20000"/>
          </a:bodyPr>
          <a:lstStyle/>
          <a:p>
            <a:pPr indent="0" lvl="0" marL="0" rtl="1" algn="ctr">
              <a:lnSpc>
                <a:spcPct val="150000"/>
              </a:lnSpc>
              <a:spcBef>
                <a:spcPts val="0"/>
              </a:spcBef>
              <a:spcAft>
                <a:spcPts val="0"/>
              </a:spcAft>
              <a:buClr>
                <a:srgbClr val="1F1F1F"/>
              </a:buClr>
              <a:buSzPct val="96417"/>
              <a:buNone/>
            </a:pPr>
            <a:r>
              <a:rPr b="1" lang="iw-IL" sz="2667">
                <a:solidFill>
                  <a:srgbClr val="1F1F1F"/>
                </a:solidFill>
                <a:latin typeface="Rubik"/>
                <a:ea typeface="Rubik"/>
                <a:cs typeface="Rubik"/>
                <a:sym typeface="Rubik"/>
              </a:rPr>
              <a:t>التأكيد المُحرِج: استخدام التلاعب العاطفي لمنع المستخدم من مغادرة الموقع أو رفض العرض.</a:t>
            </a:r>
            <a:endParaRPr sz="2667">
              <a:latin typeface="Rubik"/>
              <a:ea typeface="Rubik"/>
              <a:cs typeface="Rubik"/>
              <a:sym typeface="Rubik"/>
            </a:endParaRPr>
          </a:p>
        </p:txBody>
      </p:sp>
      <p:pic>
        <p:nvPicPr>
          <p:cNvPr id="191" name="Google Shape;191;p24"/>
          <p:cNvPicPr preferRelativeResize="0"/>
          <p:nvPr/>
        </p:nvPicPr>
        <p:blipFill rotWithShape="1">
          <a:blip r:embed="rId3">
            <a:alphaModFix/>
          </a:blip>
          <a:srcRect b="0" l="34348" r="34239" t="31900"/>
          <a:stretch/>
        </p:blipFill>
        <p:spPr>
          <a:xfrm>
            <a:off x="4187687" y="2223072"/>
            <a:ext cx="3829878" cy="4634928"/>
          </a:xfrm>
          <a:prstGeom prst="rect">
            <a:avLst/>
          </a:prstGeom>
          <a:noFill/>
          <a:ln>
            <a:noFill/>
          </a:ln>
        </p:spPr>
      </p:pic>
      <p:sp>
        <p:nvSpPr>
          <p:cNvPr id="192" name="Google Shape;192;p24"/>
          <p:cNvSpPr txBox="1"/>
          <p:nvPr/>
        </p:nvSpPr>
        <p:spPr>
          <a:xfrm>
            <a:off x="4459035" y="4418648"/>
            <a:ext cx="3273930" cy="1534200"/>
          </a:xfrm>
          <a:prstGeom prst="rect">
            <a:avLst/>
          </a:prstGeom>
          <a:noFill/>
          <a:ln>
            <a:noFill/>
          </a:ln>
        </p:spPr>
        <p:txBody>
          <a:bodyPr anchorCtr="0" anchor="t" bIns="121900" lIns="121900" spcFirstLastPara="1" rIns="121900" wrap="square" tIns="121900">
            <a:normAutofit fontScale="62500" lnSpcReduction="20000"/>
          </a:bodyPr>
          <a:lstStyle/>
          <a:p>
            <a:pPr indent="0" lvl="0" marL="0" marR="0" rtl="1" algn="ctr">
              <a:lnSpc>
                <a:spcPct val="150000"/>
              </a:lnSpc>
              <a:spcBef>
                <a:spcPts val="0"/>
              </a:spcBef>
              <a:spcAft>
                <a:spcPts val="0"/>
              </a:spcAft>
              <a:buClr>
                <a:schemeClr val="dk1"/>
              </a:buClr>
              <a:buSzPct val="120000"/>
              <a:buFont typeface="Arial"/>
              <a:buNone/>
            </a:pPr>
            <a:r>
              <a:rPr b="1" i="0" lang="iw-IL" sz="2400" u="none" cap="none" strike="noStrike">
                <a:solidFill>
                  <a:schemeClr val="dk1"/>
                </a:solidFill>
                <a:latin typeface="Arial"/>
                <a:ea typeface="Arial"/>
                <a:cs typeface="Arial"/>
                <a:sym typeface="Arial"/>
              </a:rPr>
              <a:t>التلعيب (Gamification):</a:t>
            </a:r>
            <a:br>
              <a:rPr b="0" i="0" lang="iw-IL" sz="2400" u="none" cap="none" strike="noStrike">
                <a:solidFill>
                  <a:schemeClr val="dk1"/>
                </a:solidFill>
                <a:latin typeface="Arial"/>
                <a:ea typeface="Arial"/>
                <a:cs typeface="Arial"/>
                <a:sym typeface="Arial"/>
              </a:rPr>
            </a:br>
            <a:r>
              <a:rPr b="0" i="0" lang="iw-IL" sz="2400" u="none" cap="none" strike="noStrike">
                <a:solidFill>
                  <a:schemeClr val="dk1"/>
                </a:solidFill>
                <a:latin typeface="Arial"/>
                <a:ea typeface="Arial"/>
                <a:cs typeface="Arial"/>
                <a:sym typeface="Arial"/>
              </a:rPr>
              <a:t>استخدام عناصر وأساليب الألعاب التي تدفع الدماغ إلى إفراز الدوبامين، مما قد يؤدي إلى التعلق بتجربة التسوق نفسها والإقبال المتكرر عليها.</a:t>
            </a:r>
            <a:endParaRPr b="0" i="0" sz="1600" u="none" cap="none" strike="noStrike">
              <a:solidFill>
                <a:schemeClr val="dk1"/>
              </a:solidFill>
              <a:latin typeface="Rubik"/>
              <a:ea typeface="Rubik"/>
              <a:cs typeface="Rubik"/>
              <a:sym typeface="Rubik"/>
            </a:endParaRPr>
          </a:p>
        </p:txBody>
      </p:sp>
      <p:pic>
        <p:nvPicPr>
          <p:cNvPr id="193" name="Google Shape;193;p24"/>
          <p:cNvPicPr preferRelativeResize="0"/>
          <p:nvPr/>
        </p:nvPicPr>
        <p:blipFill rotWithShape="1">
          <a:blip r:embed="rId3">
            <a:alphaModFix/>
          </a:blip>
          <a:srcRect b="0" l="2084" r="65521" t="31900"/>
          <a:stretch/>
        </p:blipFill>
        <p:spPr>
          <a:xfrm>
            <a:off x="237987" y="1694067"/>
            <a:ext cx="3949700" cy="5040562"/>
          </a:xfrm>
          <a:prstGeom prst="rect">
            <a:avLst/>
          </a:prstGeom>
          <a:noFill/>
          <a:ln>
            <a:noFill/>
          </a:ln>
        </p:spPr>
      </p:pic>
      <p:sp>
        <p:nvSpPr>
          <p:cNvPr id="194" name="Google Shape;194;p24"/>
          <p:cNvSpPr txBox="1"/>
          <p:nvPr/>
        </p:nvSpPr>
        <p:spPr>
          <a:xfrm>
            <a:off x="682166" y="3392392"/>
            <a:ext cx="3273930" cy="1534200"/>
          </a:xfrm>
          <a:prstGeom prst="rect">
            <a:avLst/>
          </a:prstGeom>
          <a:noFill/>
          <a:ln>
            <a:noFill/>
          </a:ln>
        </p:spPr>
        <p:txBody>
          <a:bodyPr anchorCtr="0" anchor="t" bIns="121900" lIns="121900" spcFirstLastPara="1" rIns="121900" wrap="square" tIns="121900">
            <a:normAutofit fontScale="25000" lnSpcReduction="20000"/>
          </a:bodyPr>
          <a:lstStyle/>
          <a:p>
            <a:pPr indent="0" lvl="0" marL="0" marR="0" rtl="1" algn="ctr">
              <a:lnSpc>
                <a:spcPct val="150000"/>
              </a:lnSpc>
              <a:spcBef>
                <a:spcPts val="0"/>
              </a:spcBef>
              <a:spcAft>
                <a:spcPts val="0"/>
              </a:spcAft>
              <a:buClr>
                <a:schemeClr val="dk1"/>
              </a:buClr>
              <a:buSzPct val="90000"/>
              <a:buFont typeface="Arial"/>
              <a:buNone/>
            </a:pPr>
            <a:r>
              <a:rPr b="1" i="0" lang="iw-IL" sz="8000" u="none" cap="none" strike="noStrike">
                <a:solidFill>
                  <a:schemeClr val="dk1"/>
                </a:solidFill>
                <a:latin typeface="Arial"/>
                <a:ea typeface="Arial"/>
                <a:cs typeface="Arial"/>
                <a:sym typeface="Arial"/>
              </a:rPr>
              <a:t>تأثير الإلحاح والخوف من فوات الفرصة (FOMO):عدادات تنازلية ورسائل مضللة حول محدودية المخزون تخلق شعورًا بالخوف من تفويت الفرصة وتدفع إلى الشراء السريع.</a:t>
            </a:r>
            <a:endParaRPr b="0" i="0" sz="7200" u="none" cap="none" strike="noStrike">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4400"/>
              <a:buFont typeface="Play"/>
              <a:buNone/>
            </a:pPr>
            <a:r>
              <a:rPr b="1" lang="iw-IL">
                <a:solidFill>
                  <a:srgbClr val="2C4B74"/>
                </a:solidFill>
              </a:rPr>
              <a:t>المهمة: صائدو الفخاخ.</a:t>
            </a:r>
            <a:endParaRPr>
              <a:solidFill>
                <a:srgbClr val="2C4B74"/>
              </a:solidFill>
            </a:endParaRPr>
          </a:p>
        </p:txBody>
      </p:sp>
      <p:sp>
        <p:nvSpPr>
          <p:cNvPr id="201" name="Google Shape;201;p25"/>
          <p:cNvSpPr txBox="1"/>
          <p:nvPr>
            <p:ph idx="2" type="body"/>
          </p:nvPr>
        </p:nvSpPr>
        <p:spPr>
          <a:xfrm>
            <a:off x="971550" y="1690688"/>
            <a:ext cx="10248900" cy="1438277"/>
          </a:xfrm>
          <a:prstGeom prst="rect">
            <a:avLst/>
          </a:prstGeom>
          <a:noFill/>
          <a:ln>
            <a:noFill/>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2800"/>
              <a:buNone/>
            </a:pPr>
            <a:r>
              <a:rPr b="1" lang="iw-IL"/>
              <a:t>افتحوا إحدى تطبيقات التسوق الشائعة. لا تركزوا على المنتجات، بل ابحثوا عن "الفخاخ" أو الأساليب التي تشجعكم على الشراء، مثل العروض المغرية، العدّادات التنازلية، الرسائل التي توحي بنفاد الكمية، والتوصيات المخصصة.</a:t>
            </a:r>
            <a:endParaRPr/>
          </a:p>
        </p:txBody>
      </p:sp>
      <p:sp>
        <p:nvSpPr>
          <p:cNvPr id="202" name="Google Shape;202;p25"/>
          <p:cNvSpPr/>
          <p:nvPr/>
        </p:nvSpPr>
        <p:spPr>
          <a:xfrm>
            <a:off x="3242427" y="3729036"/>
            <a:ext cx="8782050" cy="3128964"/>
          </a:xfrm>
          <a:custGeom>
            <a:rect b="b" l="l" r="r" t="t"/>
            <a:pathLst>
              <a:path extrusionOk="0" fill="none" h="3128964" w="8782050">
                <a:moveTo>
                  <a:pt x="0" y="0"/>
                </a:moveTo>
                <a:cubicBezTo>
                  <a:pt x="1509041" y="-33775"/>
                  <a:pt x="4438207" y="138873"/>
                  <a:pt x="8782050" y="0"/>
                </a:cubicBezTo>
                <a:cubicBezTo>
                  <a:pt x="8708279" y="1114990"/>
                  <a:pt x="8626167" y="2094041"/>
                  <a:pt x="8782050" y="3128964"/>
                </a:cubicBezTo>
                <a:cubicBezTo>
                  <a:pt x="6910416" y="2991634"/>
                  <a:pt x="4035884" y="2991108"/>
                  <a:pt x="0" y="3128964"/>
                </a:cubicBezTo>
                <a:cubicBezTo>
                  <a:pt x="152408" y="2145177"/>
                  <a:pt x="73868" y="1441321"/>
                  <a:pt x="0" y="0"/>
                </a:cubicBezTo>
                <a:close/>
              </a:path>
              <a:path extrusionOk="0" h="3128964" w="8782050">
                <a:moveTo>
                  <a:pt x="0" y="0"/>
                </a:moveTo>
                <a:cubicBezTo>
                  <a:pt x="3627258" y="-101487"/>
                  <a:pt x="5229206" y="-162162"/>
                  <a:pt x="8782050" y="0"/>
                </a:cubicBezTo>
                <a:cubicBezTo>
                  <a:pt x="8842763" y="1110410"/>
                  <a:pt x="8720978" y="2399562"/>
                  <a:pt x="8782050" y="3128964"/>
                </a:cubicBezTo>
                <a:cubicBezTo>
                  <a:pt x="6329476" y="3179029"/>
                  <a:pt x="3568583" y="2970515"/>
                  <a:pt x="0" y="3128964"/>
                </a:cubicBezTo>
                <a:cubicBezTo>
                  <a:pt x="-24452" y="1794040"/>
                  <a:pt x="-67663" y="718131"/>
                  <a:pt x="0" y="0"/>
                </a:cubicBezTo>
                <a:close/>
              </a:path>
            </a:pathLst>
          </a:custGeom>
          <a:solidFill>
            <a:srgbClr val="C9EDFB"/>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514350" lvl="0" marL="514350" marR="0" rtl="1" algn="r">
              <a:lnSpc>
                <a:spcPct val="100000"/>
              </a:lnSpc>
              <a:spcBef>
                <a:spcPts val="0"/>
              </a:spcBef>
              <a:spcAft>
                <a:spcPts val="0"/>
              </a:spcAft>
              <a:buClr>
                <a:schemeClr val="dk1"/>
              </a:buClr>
              <a:buSzPts val="2800"/>
              <a:buFont typeface="Arial"/>
              <a:buAutoNum type="arabicPeriod"/>
            </a:pPr>
            <a:r>
              <a:rPr b="1" i="0" lang="iw-IL" sz="2800" u="none" cap="none" strike="noStrike">
                <a:solidFill>
                  <a:schemeClr val="dk1"/>
                </a:solidFill>
                <a:latin typeface="Arial"/>
                <a:ea typeface="Arial"/>
                <a:cs typeface="Arial"/>
                <a:sym typeface="Arial"/>
              </a:rPr>
              <a:t>تأثير الإلحاح:</a:t>
            </a:r>
            <a:r>
              <a:rPr b="0" i="0" lang="iw-IL" sz="2800" u="none" cap="none" strike="noStrike">
                <a:solidFill>
                  <a:schemeClr val="dk1"/>
                </a:solidFill>
                <a:latin typeface="Arial"/>
                <a:ea typeface="Arial"/>
                <a:cs typeface="Arial"/>
                <a:sym typeface="Arial"/>
              </a:rPr>
              <a:t> عدّادات تنازلية (مؤقتات). </a:t>
            </a:r>
            <a:r>
              <a:rPr b="1" i="0" lang="iw-IL" sz="2800" u="none" cap="none" strike="noStrike">
                <a:solidFill>
                  <a:schemeClr val="dk1"/>
                </a:solidFill>
                <a:latin typeface="Arial"/>
                <a:ea typeface="Arial"/>
                <a:cs typeface="Arial"/>
                <a:sym typeface="Arial"/>
              </a:rPr>
              <a:t>إثبات اجتماعي مزيف:</a:t>
            </a:r>
            <a:r>
              <a:rPr b="0" i="0" lang="iw-IL" sz="2800" u="none" cap="none" strike="noStrike">
                <a:solidFill>
                  <a:schemeClr val="dk1"/>
                </a:solidFill>
                <a:latin typeface="Arial"/>
                <a:ea typeface="Arial"/>
                <a:cs typeface="Arial"/>
                <a:sym typeface="Arial"/>
              </a:rPr>
              <a:t>"12 شخصًا يشاهدون هذا المنتج الآن".</a:t>
            </a:r>
            <a:endParaRPr/>
          </a:p>
          <a:p>
            <a:pPr indent="-514350" lvl="0" marL="514350" marR="0" rtl="1" algn="r">
              <a:lnSpc>
                <a:spcPct val="100000"/>
              </a:lnSpc>
              <a:spcBef>
                <a:spcPts val="1000"/>
              </a:spcBef>
              <a:spcAft>
                <a:spcPts val="0"/>
              </a:spcAft>
              <a:buClr>
                <a:schemeClr val="dk1"/>
              </a:buClr>
              <a:buSzPts val="2800"/>
              <a:buFont typeface="Arial"/>
              <a:buAutoNum type="arabicPeriod"/>
            </a:pPr>
            <a:r>
              <a:rPr b="0" i="0" lang="iw-IL" sz="2800" u="none" cap="none" strike="noStrike">
                <a:solidFill>
                  <a:schemeClr val="dk1"/>
                </a:solidFill>
                <a:latin typeface="Arial"/>
                <a:ea typeface="Arial"/>
                <a:cs typeface="Arial"/>
                <a:sym typeface="Arial"/>
              </a:rPr>
              <a:t> </a:t>
            </a:r>
            <a:r>
              <a:rPr b="1" i="0" lang="iw-IL" sz="2800" u="none" cap="none" strike="noStrike">
                <a:solidFill>
                  <a:schemeClr val="dk1"/>
                </a:solidFill>
                <a:latin typeface="Arial"/>
                <a:ea typeface="Arial"/>
                <a:cs typeface="Arial"/>
                <a:sym typeface="Arial"/>
              </a:rPr>
              <a:t>مخزون محدود (FOMO):</a:t>
            </a:r>
            <a:r>
              <a:rPr b="0" i="0" lang="iw-IL" sz="2800" u="none" cap="none" strike="noStrike">
                <a:solidFill>
                  <a:schemeClr val="dk1"/>
                </a:solidFill>
                <a:latin typeface="Arial"/>
                <a:ea typeface="Arial"/>
                <a:cs typeface="Arial"/>
                <a:sym typeface="Arial"/>
              </a:rPr>
              <a:t> "لم يتبقَّ سوى وحدتين في المخزون!" </a:t>
            </a:r>
            <a:r>
              <a:rPr b="1" i="0" lang="iw-IL" sz="2800" u="none" cap="none" strike="noStrike">
                <a:solidFill>
                  <a:schemeClr val="dk1"/>
                </a:solidFill>
                <a:latin typeface="Arial"/>
                <a:ea typeface="Arial"/>
                <a:cs typeface="Arial"/>
                <a:sym typeface="Arial"/>
              </a:rPr>
              <a:t>تأكيد مُحرِج:</a:t>
            </a:r>
            <a:r>
              <a:rPr b="0" i="0" lang="iw-IL" sz="2800" u="none" cap="none" strike="noStrike">
                <a:solidFill>
                  <a:schemeClr val="dk1"/>
                </a:solidFill>
                <a:latin typeface="Arial"/>
                <a:ea typeface="Arial"/>
                <a:cs typeface="Arial"/>
                <a:sym typeface="Arial"/>
              </a:rPr>
              <a:t> "أفضل أن أدفع السعر الكامل".</a:t>
            </a:r>
            <a:endParaRPr/>
          </a:p>
          <a:p>
            <a:pPr indent="-514350" lvl="0" marL="514350" marR="0" rtl="1" algn="r">
              <a:lnSpc>
                <a:spcPct val="100000"/>
              </a:lnSpc>
              <a:spcBef>
                <a:spcPts val="1000"/>
              </a:spcBef>
              <a:spcAft>
                <a:spcPts val="0"/>
              </a:spcAft>
              <a:buClr>
                <a:schemeClr val="dk1"/>
              </a:buClr>
              <a:buSzPts val="2800"/>
              <a:buFont typeface="Arial"/>
              <a:buAutoNum type="arabicPeriod"/>
            </a:pPr>
            <a:r>
              <a:rPr b="1" i="0" lang="iw-IL" sz="2800" u="none" cap="none" strike="noStrike">
                <a:solidFill>
                  <a:schemeClr val="dk1"/>
                </a:solidFill>
                <a:latin typeface="Arial"/>
                <a:ea typeface="Arial"/>
                <a:cs typeface="Arial"/>
                <a:sym typeface="Arial"/>
              </a:rPr>
              <a:t>إضافة تلقائية:</a:t>
            </a:r>
            <a:r>
              <a:rPr b="0" i="0" lang="iw-IL" sz="2800" u="none" cap="none" strike="noStrike">
                <a:solidFill>
                  <a:schemeClr val="dk1"/>
                </a:solidFill>
                <a:latin typeface="Arial"/>
                <a:ea typeface="Arial"/>
                <a:cs typeface="Arial"/>
                <a:sym typeface="Arial"/>
              </a:rPr>
              <a:t> "منتجات تُضاف إلى سلة التسوق بشكل افتراضي دون اختيار مباشر من المستخدم."</a:t>
            </a:r>
            <a:endParaRPr/>
          </a:p>
        </p:txBody>
      </p:sp>
      <p:pic>
        <p:nvPicPr>
          <p:cNvPr id="203" name="Google Shape;203;p25"/>
          <p:cNvPicPr preferRelativeResize="0"/>
          <p:nvPr/>
        </p:nvPicPr>
        <p:blipFill rotWithShape="1">
          <a:blip r:embed="rId3">
            <a:alphaModFix/>
          </a:blip>
          <a:srcRect b="27163" l="73592" r="10874" t="33139"/>
          <a:stretch/>
        </p:blipFill>
        <p:spPr>
          <a:xfrm>
            <a:off x="971550" y="2527479"/>
            <a:ext cx="2519092" cy="362119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pic>
        <p:nvPicPr>
          <p:cNvPr id="208" name="Google Shape;208;p26"/>
          <p:cNvPicPr preferRelativeResize="0"/>
          <p:nvPr/>
        </p:nvPicPr>
        <p:blipFill rotWithShape="1">
          <a:blip r:embed="rId3">
            <a:alphaModFix/>
          </a:blip>
          <a:srcRect b="0" l="0" r="0" t="0"/>
          <a:stretch/>
        </p:blipFill>
        <p:spPr>
          <a:xfrm>
            <a:off x="0" y="0"/>
            <a:ext cx="12192000" cy="6810091"/>
          </a:xfrm>
          <a:prstGeom prst="rect">
            <a:avLst/>
          </a:prstGeom>
          <a:noFill/>
          <a:ln>
            <a:noFill/>
          </a:ln>
        </p:spPr>
      </p:pic>
      <p:sp>
        <p:nvSpPr>
          <p:cNvPr id="209" name="Google Shape;209;p26"/>
          <p:cNvSpPr txBox="1"/>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p>
            <a:pPr indent="0" lvl="0" marL="0" marR="0" rtl="1" algn="ctr">
              <a:lnSpc>
                <a:spcPct val="90000"/>
              </a:lnSpc>
              <a:spcBef>
                <a:spcPts val="0"/>
              </a:spcBef>
              <a:spcAft>
                <a:spcPts val="0"/>
              </a:spcAft>
              <a:buClr>
                <a:srgbClr val="2C4B74"/>
              </a:buClr>
              <a:buSzPts val="6000"/>
              <a:buFont typeface="Play"/>
              <a:buNone/>
            </a:pPr>
            <a:r>
              <a:rPr b="1" i="0" lang="iw-IL" sz="6000" u="none" cap="none" strike="noStrike">
                <a:solidFill>
                  <a:srgbClr val="2C4B74"/>
                </a:solidFill>
                <a:latin typeface="Play"/>
                <a:ea typeface="Play"/>
                <a:cs typeface="Play"/>
                <a:sym typeface="Play"/>
              </a:rPr>
              <a:t>الفاتورة العالمية.</a:t>
            </a:r>
            <a:endParaRPr b="0" i="0" sz="6000" u="none" cap="none" strike="noStrike">
              <a:solidFill>
                <a:srgbClr val="2C4B74"/>
              </a:solidFill>
              <a:latin typeface="Play"/>
              <a:ea typeface="Play"/>
              <a:cs typeface="Play"/>
              <a:sym typeface="Play"/>
            </a:endParaRPr>
          </a:p>
        </p:txBody>
      </p:sp>
      <p:sp>
        <p:nvSpPr>
          <p:cNvPr id="210" name="Google Shape;210;p26"/>
          <p:cNvSpPr/>
          <p:nvPr/>
        </p:nvSpPr>
        <p:spPr>
          <a:xfrm>
            <a:off x="3382962" y="1580134"/>
            <a:ext cx="7740650" cy="1325564"/>
          </a:xfrm>
          <a:custGeom>
            <a:rect b="b" l="l" r="r" t="t"/>
            <a:pathLst>
              <a:path extrusionOk="0" fill="none" h="1325564" w="7740650">
                <a:moveTo>
                  <a:pt x="0" y="0"/>
                </a:moveTo>
                <a:cubicBezTo>
                  <a:pt x="878554" y="-109175"/>
                  <a:pt x="6055901" y="-48220"/>
                  <a:pt x="7740650" y="0"/>
                </a:cubicBezTo>
                <a:cubicBezTo>
                  <a:pt x="7843691" y="290568"/>
                  <a:pt x="7731293" y="1187342"/>
                  <a:pt x="7740650" y="1325564"/>
                </a:cubicBezTo>
                <a:cubicBezTo>
                  <a:pt x="4171996" y="1292742"/>
                  <a:pt x="820027" y="1301004"/>
                  <a:pt x="0" y="1325564"/>
                </a:cubicBezTo>
                <a:cubicBezTo>
                  <a:pt x="-92936" y="902630"/>
                  <a:pt x="-44654" y="190388"/>
                  <a:pt x="0" y="0"/>
                </a:cubicBezTo>
                <a:close/>
              </a:path>
              <a:path extrusionOk="0" h="1325564" w="7740650">
                <a:moveTo>
                  <a:pt x="0" y="0"/>
                </a:moveTo>
                <a:cubicBezTo>
                  <a:pt x="909458" y="56275"/>
                  <a:pt x="4340057" y="-36696"/>
                  <a:pt x="7740650" y="0"/>
                </a:cubicBezTo>
                <a:cubicBezTo>
                  <a:pt x="7753545" y="139542"/>
                  <a:pt x="7705945" y="1121596"/>
                  <a:pt x="7740650" y="1325564"/>
                </a:cubicBezTo>
                <a:cubicBezTo>
                  <a:pt x="4987225" y="1266110"/>
                  <a:pt x="3338694" y="1349659"/>
                  <a:pt x="0" y="1325564"/>
                </a:cubicBezTo>
                <a:cubicBezTo>
                  <a:pt x="-4241" y="1043612"/>
                  <a:pt x="-68146" y="442672"/>
                  <a:pt x="0" y="0"/>
                </a:cubicBezTo>
                <a:close/>
              </a:path>
            </a:pathLst>
          </a:custGeom>
          <a:solidFill>
            <a:schemeClr val="lt1"/>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3200"/>
              <a:buFont typeface="Arial"/>
              <a:buNone/>
            </a:pPr>
            <a:r>
              <a:rPr b="1" i="0" lang="iw-IL" sz="3200" u="none" cap="none" strike="noStrike">
                <a:solidFill>
                  <a:schemeClr val="dk1"/>
                </a:solidFill>
                <a:latin typeface="Arial"/>
                <a:ea typeface="Arial"/>
                <a:cs typeface="Arial"/>
                <a:sym typeface="Arial"/>
              </a:rPr>
              <a:t>هل يُعدّ سعر 20 شيكلًا لقميص سعرًا "عادلًا"؟وهل هذا هو فعلًا ثمنه الحقيقي؟</a:t>
            </a:r>
            <a:endParaRPr b="0" i="0" sz="3200" u="none" cap="none" strike="noStrike">
              <a:solidFill>
                <a:schemeClr val="dk1"/>
              </a:solidFill>
              <a:latin typeface="Arial"/>
              <a:ea typeface="Arial"/>
              <a:cs typeface="Arial"/>
              <a:sym typeface="Arial"/>
            </a:endParaRPr>
          </a:p>
        </p:txBody>
      </p:sp>
      <p:sp>
        <p:nvSpPr>
          <p:cNvPr id="211" name="Google Shape;211;p26"/>
          <p:cNvSpPr txBox="1"/>
          <p:nvPr/>
        </p:nvSpPr>
        <p:spPr>
          <a:xfrm>
            <a:off x="9909175" y="3572558"/>
            <a:ext cx="1774825" cy="691464"/>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i="0" lang="iw-IL" sz="2800" u="none" cap="none" strike="noStrike">
                <a:solidFill>
                  <a:schemeClr val="dk1"/>
                </a:solidFill>
                <a:latin typeface="Arial"/>
                <a:ea typeface="Arial"/>
                <a:cs typeface="Arial"/>
                <a:sym typeface="Arial"/>
              </a:rPr>
              <a:t>الشحن والنقل</a:t>
            </a:r>
            <a:endParaRPr b="0" i="0" sz="2800" u="none" cap="none" strike="noStrike">
              <a:solidFill>
                <a:schemeClr val="dk1"/>
              </a:solidFill>
              <a:latin typeface="Arial"/>
              <a:ea typeface="Arial"/>
              <a:cs typeface="Arial"/>
              <a:sym typeface="Arial"/>
            </a:endParaRPr>
          </a:p>
        </p:txBody>
      </p:sp>
      <p:sp>
        <p:nvSpPr>
          <p:cNvPr id="212" name="Google Shape;212;p26"/>
          <p:cNvSpPr txBox="1"/>
          <p:nvPr/>
        </p:nvSpPr>
        <p:spPr>
          <a:xfrm>
            <a:off x="8348662" y="3158223"/>
            <a:ext cx="1444625" cy="691464"/>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i="0" lang="iw-IL" sz="2800" u="none" cap="none" strike="noStrike">
                <a:solidFill>
                  <a:schemeClr val="dk1"/>
                </a:solidFill>
                <a:latin typeface="Arial"/>
                <a:ea typeface="Arial"/>
                <a:cs typeface="Arial"/>
                <a:sym typeface="Arial"/>
              </a:rPr>
              <a:t>ظروف العمل والتشغيل</a:t>
            </a:r>
            <a:endParaRPr b="0" i="0" sz="2800" u="none" cap="none" strike="noStrike">
              <a:solidFill>
                <a:schemeClr val="dk1"/>
              </a:solidFill>
              <a:latin typeface="Arial"/>
              <a:ea typeface="Arial"/>
              <a:cs typeface="Arial"/>
              <a:sym typeface="Arial"/>
            </a:endParaRPr>
          </a:p>
        </p:txBody>
      </p:sp>
      <p:sp>
        <p:nvSpPr>
          <p:cNvPr id="213" name="Google Shape;213;p26"/>
          <p:cNvSpPr txBox="1"/>
          <p:nvPr/>
        </p:nvSpPr>
        <p:spPr>
          <a:xfrm>
            <a:off x="6530975" y="3226826"/>
            <a:ext cx="1444625" cy="691464"/>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i="0" lang="iw-IL" sz="2800" u="none" cap="none" strike="noStrike">
                <a:solidFill>
                  <a:schemeClr val="dk1"/>
                </a:solidFill>
                <a:latin typeface="Arial"/>
                <a:ea typeface="Arial"/>
                <a:cs typeface="Arial"/>
                <a:sym typeface="Arial"/>
              </a:rPr>
              <a:t>تلوث الهواء</a:t>
            </a:r>
            <a:endParaRPr b="0" i="0" sz="2800" u="none" cap="none" strike="noStrike">
              <a:solidFill>
                <a:schemeClr val="dk1"/>
              </a:solidFill>
              <a:latin typeface="Arial"/>
              <a:ea typeface="Arial"/>
              <a:cs typeface="Arial"/>
              <a:sym typeface="Arial"/>
            </a:endParaRPr>
          </a:p>
        </p:txBody>
      </p:sp>
      <p:sp>
        <p:nvSpPr>
          <p:cNvPr id="214" name="Google Shape;214;p26"/>
          <p:cNvSpPr txBox="1"/>
          <p:nvPr/>
        </p:nvSpPr>
        <p:spPr>
          <a:xfrm>
            <a:off x="4899819" y="3226826"/>
            <a:ext cx="1444625" cy="691464"/>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i="0" lang="iw-IL" sz="2800" u="none" cap="none" strike="noStrike">
                <a:solidFill>
                  <a:schemeClr val="dk1"/>
                </a:solidFill>
                <a:latin typeface="Arial"/>
                <a:ea typeface="Arial"/>
                <a:cs typeface="Arial"/>
                <a:sym typeface="Arial"/>
              </a:rPr>
              <a:t>تكاليف استهلاك المياه</a:t>
            </a:r>
            <a:endParaRPr b="0" i="0" sz="2800" u="none" cap="none" strike="noStrike">
              <a:solidFill>
                <a:schemeClr val="dk1"/>
              </a:solidFill>
              <a:latin typeface="Arial"/>
              <a:ea typeface="Arial"/>
              <a:cs typeface="Arial"/>
              <a:sym typeface="Arial"/>
            </a:endParaRPr>
          </a:p>
        </p:txBody>
      </p:sp>
      <p:sp>
        <p:nvSpPr>
          <p:cNvPr id="215" name="Google Shape;215;p26"/>
          <p:cNvSpPr/>
          <p:nvPr/>
        </p:nvSpPr>
        <p:spPr>
          <a:xfrm>
            <a:off x="4867275" y="5575301"/>
            <a:ext cx="6711950" cy="1138310"/>
          </a:xfrm>
          <a:custGeom>
            <a:rect b="b" l="l" r="r" t="t"/>
            <a:pathLst>
              <a:path extrusionOk="0" fill="none" h="1138310" w="6711950">
                <a:moveTo>
                  <a:pt x="0" y="0"/>
                </a:moveTo>
                <a:cubicBezTo>
                  <a:pt x="1060248" y="15167"/>
                  <a:pt x="3685297" y="-95568"/>
                  <a:pt x="6711950" y="0"/>
                </a:cubicBezTo>
                <a:cubicBezTo>
                  <a:pt x="6742323" y="490219"/>
                  <a:pt x="6723123" y="761829"/>
                  <a:pt x="6711950" y="1138310"/>
                </a:cubicBezTo>
                <a:cubicBezTo>
                  <a:pt x="3944940" y="1205892"/>
                  <a:pt x="1511402" y="978016"/>
                  <a:pt x="0" y="1138310"/>
                </a:cubicBezTo>
                <a:cubicBezTo>
                  <a:pt x="-93733" y="699737"/>
                  <a:pt x="50915" y="517964"/>
                  <a:pt x="0" y="0"/>
                </a:cubicBezTo>
                <a:close/>
              </a:path>
              <a:path extrusionOk="0" h="1138310" w="6711950">
                <a:moveTo>
                  <a:pt x="0" y="0"/>
                </a:moveTo>
                <a:cubicBezTo>
                  <a:pt x="2468853" y="-146499"/>
                  <a:pt x="4536699" y="70806"/>
                  <a:pt x="6711950" y="0"/>
                </a:cubicBezTo>
                <a:cubicBezTo>
                  <a:pt x="6753755" y="174261"/>
                  <a:pt x="6623481" y="841586"/>
                  <a:pt x="6711950" y="1138310"/>
                </a:cubicBezTo>
                <a:cubicBezTo>
                  <a:pt x="4911136" y="1119835"/>
                  <a:pt x="1889473" y="1261341"/>
                  <a:pt x="0" y="1138310"/>
                </a:cubicBezTo>
                <a:cubicBezTo>
                  <a:pt x="27578" y="824551"/>
                  <a:pt x="-95101" y="251339"/>
                  <a:pt x="0" y="0"/>
                </a:cubicBezTo>
                <a:close/>
              </a:path>
            </a:pathLst>
          </a:custGeom>
          <a:solidFill>
            <a:schemeClr val="lt1"/>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C00000"/>
              </a:buClr>
              <a:buSzPts val="3200"/>
              <a:buFont typeface="Arial"/>
              <a:buNone/>
            </a:pPr>
            <a:r>
              <a:rPr b="1" i="0" lang="iw-IL" sz="3200" u="none" cap="none" strike="noStrike">
                <a:solidFill>
                  <a:srgbClr val="C00000"/>
                </a:solidFill>
                <a:latin typeface="Arial"/>
                <a:ea typeface="Arial"/>
                <a:cs typeface="Arial"/>
                <a:sym typeface="Arial"/>
              </a:rPr>
              <a:t>سعر الـ20  شيكلًا لا يشمل في الواقع التكاليف الاجتماعية والبيئية المترتبة على إنتاج المنتج.</a:t>
            </a:r>
            <a:endParaRPr b="0" i="0" sz="3200" u="none" cap="none" strike="noStrike">
              <a:solidFill>
                <a:srgbClr val="C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p27"/>
          <p:cNvPicPr preferRelativeResize="0"/>
          <p:nvPr/>
        </p:nvPicPr>
        <p:blipFill rotWithShape="1">
          <a:blip r:embed="rId3">
            <a:alphaModFix/>
          </a:blip>
          <a:srcRect b="0" l="0" r="0" t="0"/>
          <a:stretch/>
        </p:blipFill>
        <p:spPr>
          <a:xfrm>
            <a:off x="0" y="-101599"/>
            <a:ext cx="12192000" cy="6959600"/>
          </a:xfrm>
          <a:prstGeom prst="rect">
            <a:avLst/>
          </a:prstGeom>
          <a:noFill/>
          <a:ln>
            <a:noFill/>
          </a:ln>
        </p:spPr>
      </p:pic>
      <p:sp>
        <p:nvSpPr>
          <p:cNvPr id="221" name="Google Shape;221;p27"/>
          <p:cNvSpPr txBox="1"/>
          <p:nvPr/>
        </p:nvSpPr>
        <p:spPr>
          <a:xfrm>
            <a:off x="838200" y="365125"/>
            <a:ext cx="10515600" cy="752475"/>
          </a:xfrm>
          <a:prstGeom prst="rect">
            <a:avLst/>
          </a:prstGeom>
          <a:noFill/>
          <a:ln>
            <a:noFill/>
          </a:ln>
        </p:spPr>
        <p:txBody>
          <a:bodyPr anchorCtr="0" anchor="t" bIns="45700" lIns="91425" spcFirstLastPara="1" rIns="91425" wrap="square" tIns="45700">
            <a:noAutofit/>
          </a:bodyPr>
          <a:lstStyle/>
          <a:p>
            <a:pPr indent="0" lvl="0" marL="0" marR="0" rtl="1" algn="ctr">
              <a:lnSpc>
                <a:spcPct val="90000"/>
              </a:lnSpc>
              <a:spcBef>
                <a:spcPts val="0"/>
              </a:spcBef>
              <a:spcAft>
                <a:spcPts val="0"/>
              </a:spcAft>
              <a:buClr>
                <a:srgbClr val="2C4B74"/>
              </a:buClr>
              <a:buSzPts val="4000"/>
              <a:buFont typeface="Play"/>
              <a:buNone/>
            </a:pPr>
            <a:r>
              <a:rPr b="1" i="0" lang="iw-IL" sz="4000" u="none" cap="none" strike="noStrike">
                <a:solidFill>
                  <a:srgbClr val="2C4B74"/>
                </a:solidFill>
                <a:latin typeface="Play"/>
                <a:ea typeface="Play"/>
                <a:cs typeface="Play"/>
                <a:sym typeface="Play"/>
              </a:rPr>
              <a:t>المحطة الأولى – حقول القطن (استهلاك المياه)</a:t>
            </a:r>
            <a:endParaRPr b="0" i="0" sz="4000" u="none" cap="none" strike="noStrike">
              <a:solidFill>
                <a:srgbClr val="2C4B74"/>
              </a:solidFill>
              <a:latin typeface="Play"/>
              <a:ea typeface="Play"/>
              <a:cs typeface="Play"/>
              <a:sym typeface="Play"/>
            </a:endParaRPr>
          </a:p>
        </p:txBody>
      </p:sp>
      <p:sp>
        <p:nvSpPr>
          <p:cNvPr id="222" name="Google Shape;222;p27"/>
          <p:cNvSpPr/>
          <p:nvPr/>
        </p:nvSpPr>
        <p:spPr>
          <a:xfrm>
            <a:off x="2597150" y="1798637"/>
            <a:ext cx="6997700" cy="2189163"/>
          </a:xfrm>
          <a:custGeom>
            <a:rect b="b" l="l" r="r" t="t"/>
            <a:pathLst>
              <a:path extrusionOk="0" fill="none" h="2189163" w="6997700">
                <a:moveTo>
                  <a:pt x="0" y="0"/>
                </a:moveTo>
                <a:cubicBezTo>
                  <a:pt x="2010709" y="-109175"/>
                  <a:pt x="5079851" y="-48220"/>
                  <a:pt x="6997700" y="0"/>
                </a:cubicBezTo>
                <a:cubicBezTo>
                  <a:pt x="6893301" y="1025598"/>
                  <a:pt x="7009202" y="1108592"/>
                  <a:pt x="6997700" y="2189163"/>
                </a:cubicBezTo>
                <a:cubicBezTo>
                  <a:pt x="5403367" y="2156341"/>
                  <a:pt x="1264006" y="2164603"/>
                  <a:pt x="0" y="2189163"/>
                </a:cubicBezTo>
                <a:cubicBezTo>
                  <a:pt x="-141869" y="1555366"/>
                  <a:pt x="-147724" y="776524"/>
                  <a:pt x="0" y="0"/>
                </a:cubicBezTo>
                <a:close/>
              </a:path>
              <a:path extrusionOk="0" h="2189163" w="6997700">
                <a:moveTo>
                  <a:pt x="0" y="0"/>
                </a:moveTo>
                <a:cubicBezTo>
                  <a:pt x="2359106" y="56275"/>
                  <a:pt x="5355383" y="-36696"/>
                  <a:pt x="6997700" y="0"/>
                </a:cubicBezTo>
                <a:cubicBezTo>
                  <a:pt x="6847849" y="449428"/>
                  <a:pt x="6964662" y="1376897"/>
                  <a:pt x="6997700" y="2189163"/>
                </a:cubicBezTo>
                <a:cubicBezTo>
                  <a:pt x="5939146" y="2129709"/>
                  <a:pt x="3416922" y="2213258"/>
                  <a:pt x="0" y="2189163"/>
                </a:cubicBezTo>
                <a:cubicBezTo>
                  <a:pt x="-22238" y="1419366"/>
                  <a:pt x="-143762" y="496391"/>
                  <a:pt x="0" y="0"/>
                </a:cubicBezTo>
                <a:close/>
              </a:path>
            </a:pathLst>
          </a:custGeom>
          <a:solidFill>
            <a:schemeClr val="lt1"/>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3200"/>
              <a:buFont typeface="Arial"/>
              <a:buNone/>
            </a:pPr>
            <a:r>
              <a:rPr b="1" i="0" lang="iw-IL" sz="3200" u="none" cap="none" strike="noStrike">
                <a:solidFill>
                  <a:schemeClr val="dk1"/>
                </a:solidFill>
                <a:latin typeface="Arial"/>
                <a:ea typeface="Arial"/>
                <a:cs typeface="Arial"/>
                <a:sym typeface="Arial"/>
              </a:rPr>
              <a:t>يُحتاج إلى حوالي 10,000 لتر من المياه لإنتاج بنطال جينز واحد!</a:t>
            </a:r>
            <a:endParaRPr/>
          </a:p>
          <a:p>
            <a:pPr indent="0" lvl="0" marL="0" marR="0" rtl="1" algn="ctr">
              <a:lnSpc>
                <a:spcPct val="100000"/>
              </a:lnSpc>
              <a:spcBef>
                <a:spcPts val="1000"/>
              </a:spcBef>
              <a:spcAft>
                <a:spcPts val="0"/>
              </a:spcAft>
              <a:buClr>
                <a:schemeClr val="dk1"/>
              </a:buClr>
              <a:buSzPts val="3200"/>
              <a:buFont typeface="Arial"/>
              <a:buNone/>
            </a:pPr>
            <a:r>
              <a:rPr b="1" i="0" lang="iw-IL" sz="3200" u="none" cap="none" strike="noStrike">
                <a:solidFill>
                  <a:schemeClr val="dk1"/>
                </a:solidFill>
                <a:latin typeface="Arial"/>
                <a:ea typeface="Arial"/>
                <a:cs typeface="Arial"/>
                <a:sym typeface="Arial"/>
              </a:rPr>
              <a:t>(كمية المياه التي يشربها شخص خلال نحو 10 سنوات)</a:t>
            </a:r>
            <a:endParaRPr b="0" i="0" sz="3200" u="none" cap="none" strike="noStrike">
              <a:solidFill>
                <a:schemeClr val="dk1"/>
              </a:solidFill>
              <a:latin typeface="Arial"/>
              <a:ea typeface="Arial"/>
              <a:cs typeface="Arial"/>
              <a:sym typeface="Arial"/>
            </a:endParaRPr>
          </a:p>
        </p:txBody>
      </p:sp>
      <p:sp>
        <p:nvSpPr>
          <p:cNvPr id="223" name="Google Shape;223;p27"/>
          <p:cNvSpPr/>
          <p:nvPr/>
        </p:nvSpPr>
        <p:spPr>
          <a:xfrm>
            <a:off x="2597150" y="4591050"/>
            <a:ext cx="6997700" cy="1663700"/>
          </a:xfrm>
          <a:custGeom>
            <a:rect b="b" l="l" r="r" t="t"/>
            <a:pathLst>
              <a:path extrusionOk="0" h="1663700" w="6997700">
                <a:moveTo>
                  <a:pt x="0" y="0"/>
                </a:moveTo>
                <a:cubicBezTo>
                  <a:pt x="2359106" y="56275"/>
                  <a:pt x="5355383" y="-36696"/>
                  <a:pt x="6997700" y="0"/>
                </a:cubicBezTo>
                <a:cubicBezTo>
                  <a:pt x="6960958" y="511028"/>
                  <a:pt x="6997229" y="1079873"/>
                  <a:pt x="6997700" y="1663700"/>
                </a:cubicBezTo>
                <a:cubicBezTo>
                  <a:pt x="5939146" y="1604246"/>
                  <a:pt x="3416922" y="1687795"/>
                  <a:pt x="0" y="1663700"/>
                </a:cubicBezTo>
                <a:cubicBezTo>
                  <a:pt x="-87003" y="1003766"/>
                  <a:pt x="91423" y="358928"/>
                  <a:pt x="0" y="0"/>
                </a:cubicBezTo>
                <a:close/>
              </a:path>
            </a:pathLst>
          </a:cu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3200"/>
              <a:buFont typeface="Arial"/>
              <a:buNone/>
            </a:pPr>
            <a:r>
              <a:rPr b="0" i="0" lang="iw-IL" sz="3200" u="none" cap="none" strike="noStrike">
                <a:solidFill>
                  <a:schemeClr val="dk1"/>
                </a:solidFill>
                <a:latin typeface="Arial"/>
                <a:ea typeface="Arial"/>
                <a:cs typeface="Arial"/>
                <a:sym typeface="Arial"/>
              </a:rPr>
              <a:t>إذا كنا مع كل بنطال جينز "نستهلك" المياه التي يحتاجها شخص آخر في السنوات القادمة، فهل ما زلنا نستطيع القول إن السعر رخيص؟</a:t>
            </a:r>
            <a:endParaRPr b="0" i="0" sz="3200" u="none" cap="none" strike="noStrike">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pic>
        <p:nvPicPr>
          <p:cNvPr id="228" name="Google Shape;228;p28"/>
          <p:cNvPicPr preferRelativeResize="0"/>
          <p:nvPr/>
        </p:nvPicPr>
        <p:blipFill rotWithShape="1">
          <a:blip r:embed="rId3">
            <a:alphaModFix/>
          </a:blip>
          <a:srcRect b="0" l="0" r="0" t="0"/>
          <a:stretch/>
        </p:blipFill>
        <p:spPr>
          <a:xfrm>
            <a:off x="0" y="-165100"/>
            <a:ext cx="12192000" cy="7124700"/>
          </a:xfrm>
          <a:prstGeom prst="rect">
            <a:avLst/>
          </a:prstGeom>
          <a:noFill/>
          <a:ln>
            <a:noFill/>
          </a:ln>
        </p:spPr>
      </p:pic>
      <p:sp>
        <p:nvSpPr>
          <p:cNvPr id="229" name="Google Shape;229;p28"/>
          <p:cNvSpPr txBox="1"/>
          <p:nvPr/>
        </p:nvSpPr>
        <p:spPr>
          <a:xfrm>
            <a:off x="838200" y="365125"/>
            <a:ext cx="10515600" cy="1450975"/>
          </a:xfrm>
          <a:prstGeom prst="rect">
            <a:avLst/>
          </a:prstGeom>
          <a:noFill/>
          <a:ln>
            <a:noFill/>
          </a:ln>
        </p:spPr>
        <p:txBody>
          <a:bodyPr anchorCtr="0" anchor="t" bIns="45700" lIns="91425" spcFirstLastPara="1" rIns="91425" wrap="square" tIns="45700">
            <a:noAutofit/>
          </a:bodyPr>
          <a:lstStyle/>
          <a:p>
            <a:pPr indent="0" lvl="0" marL="0" marR="0" rtl="1" algn="ctr">
              <a:lnSpc>
                <a:spcPct val="90000"/>
              </a:lnSpc>
              <a:spcBef>
                <a:spcPts val="0"/>
              </a:spcBef>
              <a:spcAft>
                <a:spcPts val="0"/>
              </a:spcAft>
              <a:buClr>
                <a:srgbClr val="2C4B74"/>
              </a:buClr>
              <a:buSzPts val="4000"/>
              <a:buFont typeface="Play"/>
              <a:buNone/>
            </a:pPr>
            <a:r>
              <a:rPr b="1" i="0" lang="iw-IL" sz="4000" u="none" cap="none" strike="noStrike">
                <a:solidFill>
                  <a:srgbClr val="2C4B74"/>
                </a:solidFill>
                <a:latin typeface="Play"/>
                <a:ea typeface="Play"/>
                <a:cs typeface="Play"/>
                <a:sym typeface="Play"/>
              </a:rPr>
              <a:t>المحطة الثانية – المصانع(التلوث والعبودية الحديثة)</a:t>
            </a:r>
            <a:endParaRPr b="0" i="0" sz="4000" u="none" cap="none" strike="noStrike">
              <a:solidFill>
                <a:srgbClr val="2C4B74"/>
              </a:solidFill>
              <a:latin typeface="Play"/>
              <a:ea typeface="Play"/>
              <a:cs typeface="Play"/>
              <a:sym typeface="Play"/>
            </a:endParaRPr>
          </a:p>
        </p:txBody>
      </p:sp>
      <p:sp>
        <p:nvSpPr>
          <p:cNvPr id="230" name="Google Shape;230;p28"/>
          <p:cNvSpPr/>
          <p:nvPr/>
        </p:nvSpPr>
        <p:spPr>
          <a:xfrm>
            <a:off x="482600" y="2565400"/>
            <a:ext cx="11163300" cy="1028700"/>
          </a:xfrm>
          <a:custGeom>
            <a:rect b="b" l="l" r="r" t="t"/>
            <a:pathLst>
              <a:path extrusionOk="0" h="1028700" w="11163300">
                <a:moveTo>
                  <a:pt x="0" y="0"/>
                </a:moveTo>
                <a:cubicBezTo>
                  <a:pt x="4929810" y="56275"/>
                  <a:pt x="5807656" y="-36696"/>
                  <a:pt x="11163300" y="0"/>
                </a:cubicBezTo>
                <a:cubicBezTo>
                  <a:pt x="11240858" y="161972"/>
                  <a:pt x="11103393" y="721715"/>
                  <a:pt x="11163300" y="1028700"/>
                </a:cubicBezTo>
                <a:cubicBezTo>
                  <a:pt x="8265570" y="969246"/>
                  <a:pt x="3863484" y="1052795"/>
                  <a:pt x="0" y="1028700"/>
                </a:cubicBezTo>
                <a:cubicBezTo>
                  <a:pt x="-73287" y="921112"/>
                  <a:pt x="79993" y="433805"/>
                  <a:pt x="0" y="0"/>
                </a:cubicBezTo>
                <a:close/>
              </a:path>
            </a:pathLst>
          </a:cu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0" i="0" lang="iw-IL" sz="2800" u="none" cap="none" strike="noStrike">
                <a:solidFill>
                  <a:schemeClr val="dk1"/>
                </a:solidFill>
                <a:latin typeface="Arial"/>
                <a:ea typeface="Arial"/>
                <a:cs typeface="Arial"/>
                <a:sym typeface="Arial"/>
              </a:rPr>
              <a:t>تُعدّ صناعة النسيج مسؤولة عن 20% من تلوث المياه في العالم و10% من انبعاثات الغازات الدفيئة.</a:t>
            </a:r>
            <a:endParaRPr b="0" i="0" sz="2800" u="none" cap="none" strike="noStrike">
              <a:solidFill>
                <a:schemeClr val="dk1"/>
              </a:solidFill>
              <a:latin typeface="Arial"/>
              <a:ea typeface="Arial"/>
              <a:cs typeface="Arial"/>
              <a:sym typeface="Arial"/>
            </a:endParaRPr>
          </a:p>
        </p:txBody>
      </p:sp>
      <p:sp>
        <p:nvSpPr>
          <p:cNvPr id="231" name="Google Shape;231;p28"/>
          <p:cNvSpPr/>
          <p:nvPr/>
        </p:nvSpPr>
        <p:spPr>
          <a:xfrm>
            <a:off x="514350" y="4019550"/>
            <a:ext cx="11163300" cy="1130300"/>
          </a:xfrm>
          <a:custGeom>
            <a:rect b="b" l="l" r="r" t="t"/>
            <a:pathLst>
              <a:path extrusionOk="0" h="1130300" w="11163300">
                <a:moveTo>
                  <a:pt x="0" y="0"/>
                </a:moveTo>
                <a:cubicBezTo>
                  <a:pt x="4929810" y="56275"/>
                  <a:pt x="5807656" y="-36696"/>
                  <a:pt x="11163300" y="0"/>
                </a:cubicBezTo>
                <a:cubicBezTo>
                  <a:pt x="11243144" y="487346"/>
                  <a:pt x="11096535" y="670919"/>
                  <a:pt x="11163300" y="1130300"/>
                </a:cubicBezTo>
                <a:cubicBezTo>
                  <a:pt x="8265570" y="1070846"/>
                  <a:pt x="3863484" y="1154395"/>
                  <a:pt x="0" y="1130300"/>
                </a:cubicBezTo>
                <a:cubicBezTo>
                  <a:pt x="-4707" y="753197"/>
                  <a:pt x="73135" y="245558"/>
                  <a:pt x="0" y="0"/>
                </a:cubicBezTo>
                <a:close/>
              </a:path>
            </a:pathLst>
          </a:cu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الملابس التي نرتديها صُبغت بمواد كيميائية، وبعض هذه المواد قد تكون مسرطنة.أما العمال الذين قاموا بصباغتها، فغالبًا لا يحصلون على أجر عادل أو على ظروف عمل آمنة.هل كنتم مستعدين للعمل في مثل هذه الظروف؟</a:t>
            </a:r>
            <a:endParaRPr b="1" i="0" sz="2400" u="none" cap="none" strike="noStrike">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pic>
        <p:nvPicPr>
          <p:cNvPr id="236" name="Google Shape;236;p29"/>
          <p:cNvPicPr preferRelativeResize="0"/>
          <p:nvPr/>
        </p:nvPicPr>
        <p:blipFill rotWithShape="1">
          <a:blip r:embed="rId3">
            <a:alphaModFix/>
          </a:blip>
          <a:srcRect b="0" l="0" r="0" t="0"/>
          <a:stretch/>
        </p:blipFill>
        <p:spPr>
          <a:xfrm>
            <a:off x="0" y="23954"/>
            <a:ext cx="12192000" cy="6810091"/>
          </a:xfrm>
          <a:prstGeom prst="rect">
            <a:avLst/>
          </a:prstGeom>
          <a:noFill/>
          <a:ln>
            <a:noFill/>
          </a:ln>
        </p:spPr>
      </p:pic>
      <p:sp>
        <p:nvSpPr>
          <p:cNvPr id="237" name="Google Shape;237;p29"/>
          <p:cNvSpPr txBox="1"/>
          <p:nvPr/>
        </p:nvSpPr>
        <p:spPr>
          <a:xfrm>
            <a:off x="838200" y="365125"/>
            <a:ext cx="10515600" cy="1527175"/>
          </a:xfrm>
          <a:prstGeom prst="rect">
            <a:avLst/>
          </a:prstGeom>
          <a:noFill/>
          <a:ln>
            <a:noFill/>
          </a:ln>
        </p:spPr>
        <p:txBody>
          <a:bodyPr anchorCtr="0" anchor="t" bIns="45700" lIns="91425" spcFirstLastPara="1" rIns="91425" wrap="square" tIns="45700">
            <a:noAutofit/>
          </a:bodyPr>
          <a:lstStyle/>
          <a:p>
            <a:pPr indent="0" lvl="0" marL="0" marR="0" rtl="1" algn="ctr">
              <a:lnSpc>
                <a:spcPct val="90000"/>
              </a:lnSpc>
              <a:spcBef>
                <a:spcPts val="0"/>
              </a:spcBef>
              <a:spcAft>
                <a:spcPts val="0"/>
              </a:spcAft>
              <a:buClr>
                <a:srgbClr val="2C4B74"/>
              </a:buClr>
              <a:buSzPts val="4000"/>
              <a:buFont typeface="Play"/>
              <a:buNone/>
            </a:pPr>
            <a:r>
              <a:rPr b="1" i="0" lang="iw-IL" sz="4000" u="none" cap="none" strike="noStrike">
                <a:solidFill>
                  <a:srgbClr val="2C4B74"/>
                </a:solidFill>
                <a:latin typeface="Play"/>
                <a:ea typeface="Play"/>
                <a:cs typeface="Play"/>
                <a:sym typeface="Play"/>
              </a:rPr>
              <a:t>المحطة الثالثة – الموانئ والطائرات(النقل وانبعاثات الكربون)</a:t>
            </a:r>
            <a:endParaRPr b="0" i="0" sz="4000" u="none" cap="none" strike="noStrike">
              <a:solidFill>
                <a:srgbClr val="2C4B74"/>
              </a:solidFill>
              <a:latin typeface="Play"/>
              <a:ea typeface="Play"/>
              <a:cs typeface="Play"/>
              <a:sym typeface="Play"/>
            </a:endParaRPr>
          </a:p>
        </p:txBody>
      </p:sp>
      <p:sp>
        <p:nvSpPr>
          <p:cNvPr id="238" name="Google Shape;238;p29"/>
          <p:cNvSpPr/>
          <p:nvPr/>
        </p:nvSpPr>
        <p:spPr>
          <a:xfrm>
            <a:off x="2057400" y="2774949"/>
            <a:ext cx="9677400" cy="1130300"/>
          </a:xfrm>
          <a:custGeom>
            <a:rect b="b" l="l" r="r" t="t"/>
            <a:pathLst>
              <a:path extrusionOk="0" h="1130300" w="9677400">
                <a:moveTo>
                  <a:pt x="0" y="0"/>
                </a:moveTo>
                <a:cubicBezTo>
                  <a:pt x="3150482" y="56275"/>
                  <a:pt x="7442107" y="-36696"/>
                  <a:pt x="9677400" y="0"/>
                </a:cubicBezTo>
                <a:cubicBezTo>
                  <a:pt x="9757244" y="487346"/>
                  <a:pt x="9610635" y="670919"/>
                  <a:pt x="9677400" y="1130300"/>
                </a:cubicBezTo>
                <a:cubicBezTo>
                  <a:pt x="8543756" y="1070846"/>
                  <a:pt x="2572017" y="1154395"/>
                  <a:pt x="0" y="1130300"/>
                </a:cubicBezTo>
                <a:cubicBezTo>
                  <a:pt x="-4707" y="753197"/>
                  <a:pt x="73135" y="245558"/>
                  <a:pt x="0" y="0"/>
                </a:cubicBezTo>
                <a:close/>
              </a:path>
            </a:pathLst>
          </a:cu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i="0" lang="iw-IL" sz="2800" u="none" cap="none" strike="noStrike">
                <a:solidFill>
                  <a:schemeClr val="dk1"/>
                </a:solidFill>
                <a:latin typeface="Arial"/>
                <a:ea typeface="Arial"/>
                <a:cs typeface="Arial"/>
                <a:sym typeface="Arial"/>
              </a:rPr>
              <a:t>إن شحن ملايين الطرود الفردية عبر الطائرات يخلّف بصمة بيئية هائلة ويؤدي إلى تراكم كميات كبيرة من العبوات البلاستيكية غير القابلة للتحلل.</a:t>
            </a:r>
            <a:endParaRPr b="1" i="0" sz="2800" u="none" cap="none" strike="noStrike">
              <a:solidFill>
                <a:schemeClr val="dk1"/>
              </a:solidFill>
              <a:latin typeface="Arial"/>
              <a:ea typeface="Arial"/>
              <a:cs typeface="Arial"/>
              <a:sym typeface="Arial"/>
            </a:endParaRPr>
          </a:p>
        </p:txBody>
      </p:sp>
      <p:sp>
        <p:nvSpPr>
          <p:cNvPr id="239" name="Google Shape;239;p29"/>
          <p:cNvSpPr/>
          <p:nvPr/>
        </p:nvSpPr>
        <p:spPr>
          <a:xfrm>
            <a:off x="1930400" y="3905248"/>
            <a:ext cx="9677400" cy="1403351"/>
          </a:xfrm>
          <a:custGeom>
            <a:rect b="b" l="l" r="r" t="t"/>
            <a:pathLst>
              <a:path extrusionOk="0" h="1403351" w="9677400">
                <a:moveTo>
                  <a:pt x="0" y="0"/>
                </a:moveTo>
                <a:cubicBezTo>
                  <a:pt x="3150482" y="56275"/>
                  <a:pt x="7442107" y="-36696"/>
                  <a:pt x="9677400" y="0"/>
                </a:cubicBezTo>
                <a:cubicBezTo>
                  <a:pt x="9631033" y="582904"/>
                  <a:pt x="9763404" y="1163040"/>
                  <a:pt x="9677400" y="1403351"/>
                </a:cubicBezTo>
                <a:cubicBezTo>
                  <a:pt x="8543756" y="1343897"/>
                  <a:pt x="2572017" y="1427446"/>
                  <a:pt x="0" y="1403351"/>
                </a:cubicBezTo>
                <a:cubicBezTo>
                  <a:pt x="1550" y="727517"/>
                  <a:pt x="-100196" y="524694"/>
                  <a:pt x="0" y="0"/>
                </a:cubicBezTo>
                <a:close/>
              </a:path>
            </a:pathLst>
          </a:cu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0" i="0" lang="iw-IL" sz="2400" u="none" cap="none" strike="noStrike">
                <a:solidFill>
                  <a:schemeClr val="dk1"/>
                </a:solidFill>
                <a:latin typeface="Arial"/>
                <a:ea typeface="Arial"/>
                <a:cs typeface="Arial"/>
                <a:sym typeface="Arial"/>
              </a:rPr>
              <a:t>هل تستحق متعة الحصول على الطرد "هنا والآن" الثمن الذي يدفعه غلافنا الجوي؟هل كنتم مستعدين للانتظار شهرًا كاملًا لوصول الشحنة بحرًا، مع العلم أن ذلك يسبب تلوثًا أقل بكثير؟</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pic>
        <p:nvPicPr>
          <p:cNvPr id="244" name="Google Shape;244;p30"/>
          <p:cNvPicPr preferRelativeResize="0"/>
          <p:nvPr/>
        </p:nvPicPr>
        <p:blipFill rotWithShape="1">
          <a:blip r:embed="rId3">
            <a:alphaModFix/>
          </a:blip>
          <a:srcRect b="0" l="0" r="0" t="0"/>
          <a:stretch/>
        </p:blipFill>
        <p:spPr>
          <a:xfrm>
            <a:off x="0" y="23954"/>
            <a:ext cx="12192000" cy="6810091"/>
          </a:xfrm>
          <a:prstGeom prst="rect">
            <a:avLst/>
          </a:prstGeom>
          <a:noFill/>
          <a:ln>
            <a:noFill/>
          </a:ln>
        </p:spPr>
      </p:pic>
      <p:sp>
        <p:nvSpPr>
          <p:cNvPr id="245" name="Google Shape;245;p30"/>
          <p:cNvSpPr txBox="1"/>
          <p:nvPr/>
        </p:nvSpPr>
        <p:spPr>
          <a:xfrm>
            <a:off x="3334870" y="615226"/>
            <a:ext cx="5522260" cy="752475"/>
          </a:xfrm>
          <a:prstGeom prst="rect">
            <a:avLst/>
          </a:prstGeom>
          <a:noFill/>
          <a:ln>
            <a:noFill/>
          </a:ln>
        </p:spPr>
        <p:txBody>
          <a:bodyPr anchorCtr="0" anchor="t" bIns="45700" lIns="91425" spcFirstLastPara="1" rIns="91425" wrap="square" tIns="45700">
            <a:noAutofit/>
          </a:bodyPr>
          <a:lstStyle/>
          <a:p>
            <a:pPr indent="0" lvl="0" marL="0" marR="0" rtl="1" algn="ctr">
              <a:lnSpc>
                <a:spcPct val="90000"/>
              </a:lnSpc>
              <a:spcBef>
                <a:spcPts val="0"/>
              </a:spcBef>
              <a:spcAft>
                <a:spcPts val="0"/>
              </a:spcAft>
              <a:buClr>
                <a:srgbClr val="2C4B74"/>
              </a:buClr>
              <a:buSzPts val="4000"/>
              <a:buFont typeface="Play"/>
              <a:buNone/>
            </a:pPr>
            <a:r>
              <a:rPr b="1" i="0" lang="iw-IL" sz="4000" u="none" cap="none" strike="noStrike">
                <a:solidFill>
                  <a:srgbClr val="2C4B74"/>
                </a:solidFill>
                <a:latin typeface="Play"/>
                <a:ea typeface="Play"/>
                <a:cs typeface="Play"/>
                <a:sym typeface="Play"/>
              </a:rPr>
              <a:t>المحطة الرابعة – مكبّات النفايات(جبال النفايات / مطامر النفايات)</a:t>
            </a:r>
            <a:endParaRPr b="0" i="0" sz="4000" u="none" cap="none" strike="noStrike">
              <a:solidFill>
                <a:srgbClr val="2C4B74"/>
              </a:solidFill>
              <a:latin typeface="Play"/>
              <a:ea typeface="Play"/>
              <a:cs typeface="Play"/>
              <a:sym typeface="Play"/>
            </a:endParaRPr>
          </a:p>
        </p:txBody>
      </p:sp>
      <p:sp>
        <p:nvSpPr>
          <p:cNvPr id="246" name="Google Shape;246;p30"/>
          <p:cNvSpPr/>
          <p:nvPr/>
        </p:nvSpPr>
        <p:spPr>
          <a:xfrm>
            <a:off x="514350" y="2711449"/>
            <a:ext cx="11163300" cy="1130300"/>
          </a:xfrm>
          <a:custGeom>
            <a:rect b="b" l="l" r="r" t="t"/>
            <a:pathLst>
              <a:path extrusionOk="0" h="1130300" w="11163300">
                <a:moveTo>
                  <a:pt x="0" y="0"/>
                </a:moveTo>
                <a:cubicBezTo>
                  <a:pt x="4929810" y="56275"/>
                  <a:pt x="5807656" y="-36696"/>
                  <a:pt x="11163300" y="0"/>
                </a:cubicBezTo>
                <a:cubicBezTo>
                  <a:pt x="11243144" y="487346"/>
                  <a:pt x="11096535" y="670919"/>
                  <a:pt x="11163300" y="1130300"/>
                </a:cubicBezTo>
                <a:cubicBezTo>
                  <a:pt x="8265570" y="1070846"/>
                  <a:pt x="3863484" y="1154395"/>
                  <a:pt x="0" y="1130300"/>
                </a:cubicBezTo>
                <a:cubicBezTo>
                  <a:pt x="-4707" y="753197"/>
                  <a:pt x="73135" y="245558"/>
                  <a:pt x="0" y="0"/>
                </a:cubicBezTo>
                <a:close/>
              </a:path>
            </a:pathLst>
          </a:cu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i="0" lang="iw-IL" sz="2800" u="none" cap="none" strike="noStrike">
                <a:solidFill>
                  <a:schemeClr val="dk1"/>
                </a:solidFill>
                <a:latin typeface="Arial"/>
                <a:ea typeface="Arial"/>
                <a:cs typeface="Arial"/>
                <a:sym typeface="Arial"/>
              </a:rPr>
              <a:t>أصبح صحراء أتاكاما في تشيلي مقبرةً للملابس التي لم تُبع أو التي تم التخلص منها، حيث تشكّلت جبال من الملابس يمكن رؤيتها حتى من الفضاء!</a:t>
            </a:r>
            <a:endParaRPr b="1" i="0" sz="2800" u="none" cap="none" strike="noStrike">
              <a:solidFill>
                <a:schemeClr val="dk1"/>
              </a:solidFill>
              <a:latin typeface="Arial"/>
              <a:ea typeface="Arial"/>
              <a:cs typeface="Arial"/>
              <a:sym typeface="Arial"/>
            </a:endParaRPr>
          </a:p>
        </p:txBody>
      </p:sp>
      <p:sp>
        <p:nvSpPr>
          <p:cNvPr id="247" name="Google Shape;247;p30"/>
          <p:cNvSpPr/>
          <p:nvPr/>
        </p:nvSpPr>
        <p:spPr>
          <a:xfrm>
            <a:off x="635000" y="3934545"/>
            <a:ext cx="10922000" cy="1403351"/>
          </a:xfrm>
          <a:custGeom>
            <a:rect b="b" l="l" r="r" t="t"/>
            <a:pathLst>
              <a:path extrusionOk="0" h="1403351" w="10922000">
                <a:moveTo>
                  <a:pt x="0" y="0"/>
                </a:moveTo>
                <a:cubicBezTo>
                  <a:pt x="1781471" y="56275"/>
                  <a:pt x="8745161" y="-36696"/>
                  <a:pt x="10922000" y="0"/>
                </a:cubicBezTo>
                <a:cubicBezTo>
                  <a:pt x="10875633" y="582904"/>
                  <a:pt x="11008004" y="1163040"/>
                  <a:pt x="10922000" y="1403351"/>
                </a:cubicBezTo>
                <a:cubicBezTo>
                  <a:pt x="8058568" y="1343897"/>
                  <a:pt x="4972212" y="1427446"/>
                  <a:pt x="0" y="1403351"/>
                </a:cubicBezTo>
                <a:cubicBezTo>
                  <a:pt x="1550" y="727517"/>
                  <a:pt x="-100196" y="524694"/>
                  <a:pt x="0" y="0"/>
                </a:cubicBezTo>
                <a:close/>
              </a:path>
            </a:pathLst>
          </a:cu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0" i="0" lang="iw-IL" sz="2400" u="none" cap="none" strike="noStrike">
                <a:solidFill>
                  <a:schemeClr val="dk1"/>
                </a:solidFill>
                <a:latin typeface="Arial"/>
                <a:ea typeface="Arial"/>
                <a:cs typeface="Arial"/>
                <a:sym typeface="Arial"/>
              </a:rPr>
              <a:t>لو اضطررتم إلى تخزين جميع الملابس التي تخلصتم منها خلال السنة الماضية في غرفكم، فهل كان سيبقى لديكم مكان للنوم؟لماذا يُعتبر من المقبول إلقاء نفاياتنا في أراضي دولة أخرى؟</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4400"/>
              <a:buFont typeface="Play"/>
              <a:buNone/>
            </a:pPr>
            <a:r>
              <a:rPr b="1" lang="iw-IL">
                <a:solidFill>
                  <a:srgbClr val="2C4B74"/>
                </a:solidFill>
              </a:rPr>
              <a:t>جبال النفايات / مطامر النفايات</a:t>
            </a:r>
            <a:endParaRPr>
              <a:solidFill>
                <a:srgbClr val="2C4B74"/>
              </a:solidFill>
            </a:endParaRPr>
          </a:p>
        </p:txBody>
      </p:sp>
      <p:sp>
        <p:nvSpPr>
          <p:cNvPr id="254" name="Google Shape;254;p31"/>
          <p:cNvSpPr/>
          <p:nvPr/>
        </p:nvSpPr>
        <p:spPr>
          <a:xfrm rot="-1556386">
            <a:off x="7661047" y="4054336"/>
            <a:ext cx="1452450" cy="2421809"/>
          </a:xfrm>
          <a:custGeom>
            <a:rect b="b" l="l" r="r" t="t"/>
            <a:pathLst>
              <a:path extrusionOk="0" h="6344015" w="4248099">
                <a:moveTo>
                  <a:pt x="0" y="0"/>
                </a:moveTo>
                <a:lnTo>
                  <a:pt x="4248099" y="0"/>
                </a:lnTo>
                <a:lnTo>
                  <a:pt x="4248099" y="6344015"/>
                </a:lnTo>
                <a:lnTo>
                  <a:pt x="0" y="63440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ctr">
              <a:lnSpc>
                <a:spcPct val="259111"/>
              </a:lnSpc>
              <a:spcBef>
                <a:spcPts val="0"/>
              </a:spcBef>
              <a:spcAft>
                <a:spcPts val="0"/>
              </a:spcAft>
              <a:buNone/>
            </a:pPr>
            <a:r>
              <a:t/>
            </a:r>
            <a:endParaRPr b="1" i="0" sz="1800" u="none" cap="none" strike="noStrike">
              <a:solidFill>
                <a:srgbClr val="FFFFFF"/>
              </a:solidFill>
              <a:latin typeface="Calibri"/>
              <a:ea typeface="Calibri"/>
              <a:cs typeface="Calibri"/>
              <a:sym typeface="Calibri"/>
            </a:endParaRPr>
          </a:p>
        </p:txBody>
      </p:sp>
      <p:sp>
        <p:nvSpPr>
          <p:cNvPr id="255" name="Google Shape;255;p31"/>
          <p:cNvSpPr txBox="1"/>
          <p:nvPr/>
        </p:nvSpPr>
        <p:spPr>
          <a:xfrm rot="-1551381">
            <a:off x="8537970" y="5887294"/>
            <a:ext cx="100871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iw-IL" sz="1600" u="sng" cap="none" strike="noStrike">
                <a:solidFill>
                  <a:schemeClr val="hlink"/>
                </a:solidFill>
                <a:latin typeface="Arial"/>
                <a:ea typeface="Arial"/>
                <a:cs typeface="Arial"/>
                <a:sym typeface="Arial"/>
                <a:hlinkClick r:id="rId4"/>
              </a:rPr>
              <a:t>اضغط هناן</a:t>
            </a:r>
            <a:endParaRPr b="0" i="0" sz="1600" u="none" cap="none" strike="noStrike">
              <a:solidFill>
                <a:schemeClr val="lt1"/>
              </a:solidFill>
              <a:latin typeface="Arial"/>
              <a:ea typeface="Arial"/>
              <a:cs typeface="Arial"/>
              <a:sym typeface="Arial"/>
            </a:endParaRPr>
          </a:p>
        </p:txBody>
      </p:sp>
      <p:pic>
        <p:nvPicPr>
          <p:cNvPr id="256" name="Google Shape;256;p31"/>
          <p:cNvPicPr preferRelativeResize="0"/>
          <p:nvPr/>
        </p:nvPicPr>
        <p:blipFill rotWithShape="1">
          <a:blip r:embed="rId5">
            <a:alphaModFix/>
          </a:blip>
          <a:srcRect b="0" l="0" r="0" t="0"/>
          <a:stretch/>
        </p:blipFill>
        <p:spPr>
          <a:xfrm>
            <a:off x="4676233" y="2009860"/>
            <a:ext cx="2839534" cy="3968337"/>
          </a:xfrm>
          <a:prstGeom prst="rect">
            <a:avLst/>
          </a:prstGeom>
          <a:noFill/>
          <a:ln>
            <a:noFill/>
          </a:ln>
        </p:spPr>
      </p:pic>
      <p:sp>
        <p:nvSpPr>
          <p:cNvPr id="257" name="Google Shape;257;p31"/>
          <p:cNvSpPr txBox="1"/>
          <p:nvPr/>
        </p:nvSpPr>
        <p:spPr>
          <a:xfrm>
            <a:off x="4851802" y="3018471"/>
            <a:ext cx="2477913" cy="2246769"/>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iw-IL" sz="2800" u="none" cap="none" strike="noStrike">
                <a:solidFill>
                  <a:schemeClr val="dk1"/>
                </a:solidFill>
                <a:latin typeface="Arial"/>
                <a:ea typeface="Arial"/>
                <a:cs typeface="Arial"/>
                <a:sym typeface="Arial"/>
              </a:rPr>
              <a:t>لنفايات في إسرائيل:حتى بعد 100 عام، سنظل نجد نفايات يتم التخلص منها اليوم!</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4400"/>
              <a:buFont typeface="Play"/>
              <a:buNone/>
            </a:pPr>
            <a:r>
              <a:rPr b="1" lang="iw-IL">
                <a:solidFill>
                  <a:srgbClr val="2C4B74"/>
                </a:solidFill>
              </a:rPr>
              <a:t>הרי זבל/ מטמנות</a:t>
            </a:r>
            <a:endParaRPr>
              <a:solidFill>
                <a:srgbClr val="2C4B74"/>
              </a:solidFill>
            </a:endParaRPr>
          </a:p>
        </p:txBody>
      </p:sp>
      <p:sp>
        <p:nvSpPr>
          <p:cNvPr id="264" name="Google Shape;264;p32"/>
          <p:cNvSpPr/>
          <p:nvPr/>
        </p:nvSpPr>
        <p:spPr>
          <a:xfrm rot="-1475787">
            <a:off x="7767826" y="4054336"/>
            <a:ext cx="1452450" cy="2421809"/>
          </a:xfrm>
          <a:custGeom>
            <a:rect b="b" l="l" r="r" t="t"/>
            <a:pathLst>
              <a:path extrusionOk="0" h="6344015" w="4248099">
                <a:moveTo>
                  <a:pt x="0" y="0"/>
                </a:moveTo>
                <a:lnTo>
                  <a:pt x="4248099" y="0"/>
                </a:lnTo>
                <a:lnTo>
                  <a:pt x="4248099" y="6344015"/>
                </a:lnTo>
                <a:lnTo>
                  <a:pt x="0" y="63440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ctr">
              <a:lnSpc>
                <a:spcPct val="259111"/>
              </a:lnSpc>
              <a:spcBef>
                <a:spcPts val="0"/>
              </a:spcBef>
              <a:spcAft>
                <a:spcPts val="0"/>
              </a:spcAft>
              <a:buNone/>
            </a:pPr>
            <a:r>
              <a:t/>
            </a:r>
            <a:endParaRPr b="1" i="0" sz="1800" u="none" cap="none" strike="noStrike">
              <a:solidFill>
                <a:srgbClr val="FFFFFF"/>
              </a:solidFill>
              <a:latin typeface="Calibri"/>
              <a:ea typeface="Calibri"/>
              <a:cs typeface="Calibri"/>
              <a:sym typeface="Calibri"/>
            </a:endParaRPr>
          </a:p>
        </p:txBody>
      </p:sp>
      <p:sp>
        <p:nvSpPr>
          <p:cNvPr id="265" name="Google Shape;265;p32"/>
          <p:cNvSpPr txBox="1"/>
          <p:nvPr/>
        </p:nvSpPr>
        <p:spPr>
          <a:xfrm rot="-1470782">
            <a:off x="8750050" y="5888013"/>
            <a:ext cx="100871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iw-IL" sz="1600" u="none" cap="none" strike="noStrike">
                <a:solidFill>
                  <a:schemeClr val="lt1"/>
                </a:solidFill>
                <a:latin typeface="Arial"/>
                <a:ea typeface="Arial"/>
                <a:cs typeface="Arial"/>
                <a:sym typeface="Arial"/>
              </a:rPr>
              <a:t>اضغط هنا</a:t>
            </a:r>
            <a:endParaRPr b="0" i="0" sz="1600" u="none" cap="none" strike="noStrike">
              <a:solidFill>
                <a:schemeClr val="lt1"/>
              </a:solidFill>
              <a:latin typeface="Arial"/>
              <a:ea typeface="Arial"/>
              <a:cs typeface="Arial"/>
              <a:sym typeface="Arial"/>
            </a:endParaRPr>
          </a:p>
        </p:txBody>
      </p:sp>
      <p:pic>
        <p:nvPicPr>
          <p:cNvPr id="266" name="Google Shape;266;p32"/>
          <p:cNvPicPr preferRelativeResize="0"/>
          <p:nvPr/>
        </p:nvPicPr>
        <p:blipFill rotWithShape="1">
          <a:blip r:embed="rId4">
            <a:alphaModFix/>
          </a:blip>
          <a:srcRect b="0" l="0" r="0" t="0"/>
          <a:stretch/>
        </p:blipFill>
        <p:spPr>
          <a:xfrm>
            <a:off x="4676233" y="2009860"/>
            <a:ext cx="2839534" cy="3968337"/>
          </a:xfrm>
          <a:prstGeom prst="rect">
            <a:avLst/>
          </a:prstGeom>
          <a:noFill/>
          <a:ln>
            <a:noFill/>
          </a:ln>
        </p:spPr>
      </p:pic>
      <p:sp>
        <p:nvSpPr>
          <p:cNvPr id="267" name="Google Shape;267;p32"/>
          <p:cNvSpPr txBox="1"/>
          <p:nvPr/>
        </p:nvSpPr>
        <p:spPr>
          <a:xfrm>
            <a:off x="4851802" y="3018471"/>
            <a:ext cx="2477913" cy="2246769"/>
          </a:xfrm>
          <a:prstGeom prst="rect">
            <a:avLst/>
          </a:prstGeom>
          <a:noFill/>
          <a:ln>
            <a:noFill/>
          </a:ln>
        </p:spPr>
        <p:txBody>
          <a:bodyPr anchorCtr="0" anchor="t" bIns="45700" lIns="91425" spcFirstLastPara="1" rIns="91425" wrap="square" tIns="45700">
            <a:spAutoFit/>
          </a:bodyPr>
          <a:lstStyle/>
          <a:p>
            <a:pPr indent="0" lvl="0" marL="0" marR="0" rtl="1" algn="ctr">
              <a:spcBef>
                <a:spcPts val="0"/>
              </a:spcBef>
              <a:spcAft>
                <a:spcPts val="0"/>
              </a:spcAft>
              <a:buNone/>
            </a:pPr>
            <a:r>
              <a:rPr b="1" i="0" lang="iw-IL" sz="2800" u="none" cap="none" strike="noStrike">
                <a:solidFill>
                  <a:schemeClr val="dk1"/>
                </a:solidFill>
                <a:latin typeface="Arial"/>
                <a:ea typeface="Arial"/>
                <a:cs typeface="Arial"/>
                <a:sym typeface="Arial"/>
              </a:rPr>
              <a:t>500 مليار دولار!</a:t>
            </a:r>
            <a:endParaRPr/>
          </a:p>
          <a:p>
            <a:pPr indent="0" lvl="0" marL="0" marR="0" rtl="1" algn="ctr">
              <a:spcBef>
                <a:spcPts val="0"/>
              </a:spcBef>
              <a:spcAft>
                <a:spcPts val="0"/>
              </a:spcAft>
              <a:buNone/>
            </a:pPr>
            <a:r>
              <a:t/>
            </a:r>
            <a:endParaRPr b="1" i="0" sz="2800" u="none" cap="none" strike="noStrike">
              <a:solidFill>
                <a:schemeClr val="dk1"/>
              </a:solidFill>
              <a:latin typeface="Arial"/>
              <a:ea typeface="Arial"/>
              <a:cs typeface="Arial"/>
              <a:sym typeface="Arial"/>
            </a:endParaRPr>
          </a:p>
          <a:p>
            <a:pPr indent="0" lvl="0" marL="0" marR="0" rtl="1" algn="ctr">
              <a:spcBef>
                <a:spcPts val="0"/>
              </a:spcBef>
              <a:spcAft>
                <a:spcPts val="0"/>
              </a:spcAft>
              <a:buNone/>
            </a:pPr>
            <a:r>
              <a:rPr b="1" i="0" lang="iw-IL" sz="2800" u="none" cap="none" strike="noStrike">
                <a:solidFill>
                  <a:schemeClr val="dk1"/>
                </a:solidFill>
                <a:latin typeface="Arial"/>
                <a:ea typeface="Arial"/>
                <a:cs typeface="Arial"/>
                <a:sym typeface="Arial"/>
              </a:rPr>
              <a:t>تُقدَّر قيمة صناعة النفايات العالمية بهذا المبلغ.</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pic>
        <p:nvPicPr>
          <p:cNvPr id="272" name="Google Shape;272;p33"/>
          <p:cNvPicPr preferRelativeResize="0"/>
          <p:nvPr/>
        </p:nvPicPr>
        <p:blipFill rotWithShape="1">
          <a:blip r:embed="rId3">
            <a:alphaModFix/>
          </a:blip>
          <a:srcRect b="0" l="0" r="0" t="0"/>
          <a:stretch/>
        </p:blipFill>
        <p:spPr>
          <a:xfrm>
            <a:off x="0" y="-193760"/>
            <a:ext cx="12192000" cy="6810091"/>
          </a:xfrm>
          <a:prstGeom prst="rect">
            <a:avLst/>
          </a:prstGeom>
          <a:noFill/>
          <a:ln>
            <a:noFill/>
          </a:ln>
        </p:spPr>
      </p:pic>
      <p:sp>
        <p:nvSpPr>
          <p:cNvPr id="273" name="Google Shape;273;p33"/>
          <p:cNvSpPr txBox="1"/>
          <p:nvPr/>
        </p:nvSpPr>
        <p:spPr>
          <a:xfrm>
            <a:off x="838200" y="365125"/>
            <a:ext cx="10515600" cy="752475"/>
          </a:xfrm>
          <a:prstGeom prst="rect">
            <a:avLst/>
          </a:prstGeom>
          <a:noFill/>
          <a:ln>
            <a:noFill/>
          </a:ln>
        </p:spPr>
        <p:txBody>
          <a:bodyPr anchorCtr="0" anchor="t" bIns="45700" lIns="91425" spcFirstLastPara="1" rIns="91425" wrap="square" tIns="45700">
            <a:noAutofit/>
          </a:bodyPr>
          <a:lstStyle/>
          <a:p>
            <a:pPr indent="0" lvl="0" marL="0" marR="0" rtl="1" algn="ctr">
              <a:lnSpc>
                <a:spcPct val="90000"/>
              </a:lnSpc>
              <a:spcBef>
                <a:spcPts val="0"/>
              </a:spcBef>
              <a:spcAft>
                <a:spcPts val="0"/>
              </a:spcAft>
              <a:buClr>
                <a:srgbClr val="2C4B74"/>
              </a:buClr>
              <a:buSzPts val="4000"/>
              <a:buFont typeface="Play"/>
              <a:buNone/>
            </a:pPr>
            <a:r>
              <a:rPr b="1" i="0" lang="iw-IL" sz="4000" u="none" cap="none" strike="noStrike">
                <a:solidFill>
                  <a:srgbClr val="2C4B74"/>
                </a:solidFill>
                <a:latin typeface="Play"/>
                <a:ea typeface="Play"/>
                <a:cs typeface="Play"/>
                <a:sym typeface="Play"/>
              </a:rPr>
              <a:t>الخلاصة: الفاتورة النهائية</a:t>
            </a:r>
            <a:endParaRPr b="0" i="0" sz="4000" u="none" cap="none" strike="noStrike">
              <a:solidFill>
                <a:srgbClr val="2C4B74"/>
              </a:solidFill>
              <a:latin typeface="Play"/>
              <a:ea typeface="Play"/>
              <a:cs typeface="Play"/>
              <a:sym typeface="Play"/>
            </a:endParaRPr>
          </a:p>
        </p:txBody>
      </p:sp>
      <p:sp>
        <p:nvSpPr>
          <p:cNvPr id="274" name="Google Shape;274;p33"/>
          <p:cNvSpPr/>
          <p:nvPr/>
        </p:nvSpPr>
        <p:spPr>
          <a:xfrm>
            <a:off x="8331200" y="2863849"/>
            <a:ext cx="2844800" cy="996952"/>
          </a:xfrm>
          <a:custGeom>
            <a:rect b="b" l="l" r="r" t="t"/>
            <a:pathLst>
              <a:path extrusionOk="0" h="996952" w="2844800">
                <a:moveTo>
                  <a:pt x="0" y="0"/>
                </a:moveTo>
                <a:cubicBezTo>
                  <a:pt x="1297781" y="56275"/>
                  <a:pt x="2125172" y="-36696"/>
                  <a:pt x="2844800" y="0"/>
                </a:cubicBezTo>
                <a:cubicBezTo>
                  <a:pt x="2818749" y="453563"/>
                  <a:pt x="2817549" y="505140"/>
                  <a:pt x="2844800" y="996952"/>
                </a:cubicBezTo>
                <a:cubicBezTo>
                  <a:pt x="2456380" y="937498"/>
                  <a:pt x="692100" y="1021047"/>
                  <a:pt x="0" y="996952"/>
                </a:cubicBezTo>
                <a:cubicBezTo>
                  <a:pt x="-86093" y="803716"/>
                  <a:pt x="88098" y="222542"/>
                  <a:pt x="0" y="0"/>
                </a:cubicBezTo>
                <a:close/>
              </a:path>
            </a:pathLst>
          </a:cu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المواد الكيميائية</a:t>
            </a:r>
            <a:endParaRPr/>
          </a:p>
          <a:p>
            <a:pPr indent="0" lvl="0" marL="0" marR="0" rtl="1" algn="ctr">
              <a:lnSpc>
                <a:spcPct val="100000"/>
              </a:lnSpc>
              <a:spcBef>
                <a:spcPts val="100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تلوث الهواء والمياه</a:t>
            </a:r>
            <a:endParaRPr b="0" i="0" sz="2400" u="none" cap="none" strike="noStrike">
              <a:solidFill>
                <a:schemeClr val="dk1"/>
              </a:solidFill>
              <a:latin typeface="Arial"/>
              <a:ea typeface="Arial"/>
              <a:cs typeface="Arial"/>
              <a:sym typeface="Arial"/>
            </a:endParaRPr>
          </a:p>
        </p:txBody>
      </p:sp>
      <p:sp>
        <p:nvSpPr>
          <p:cNvPr id="275" name="Google Shape;275;p33"/>
          <p:cNvSpPr/>
          <p:nvPr/>
        </p:nvSpPr>
        <p:spPr>
          <a:xfrm>
            <a:off x="4673600" y="2863849"/>
            <a:ext cx="2844800" cy="996952"/>
          </a:xfrm>
          <a:custGeom>
            <a:rect b="b" l="l" r="r" t="t"/>
            <a:pathLst>
              <a:path extrusionOk="0" h="996952" w="2844800">
                <a:moveTo>
                  <a:pt x="0" y="0"/>
                </a:moveTo>
                <a:cubicBezTo>
                  <a:pt x="1297781" y="56275"/>
                  <a:pt x="2125172" y="-36696"/>
                  <a:pt x="2844800" y="0"/>
                </a:cubicBezTo>
                <a:cubicBezTo>
                  <a:pt x="2818749" y="453563"/>
                  <a:pt x="2817549" y="505140"/>
                  <a:pt x="2844800" y="996952"/>
                </a:cubicBezTo>
                <a:cubicBezTo>
                  <a:pt x="2456380" y="937498"/>
                  <a:pt x="692100" y="1021047"/>
                  <a:pt x="0" y="996952"/>
                </a:cubicBezTo>
                <a:cubicBezTo>
                  <a:pt x="-86093" y="803716"/>
                  <a:pt x="88098" y="222542"/>
                  <a:pt x="0" y="0"/>
                </a:cubicBezTo>
                <a:close/>
              </a:path>
            </a:pathLst>
          </a:cu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10,000 لتر من المياه تم سلبها من المحتاجين.</a:t>
            </a:r>
            <a:endParaRPr b="0" i="0" sz="2400" u="none" cap="none" strike="noStrike">
              <a:solidFill>
                <a:schemeClr val="dk1"/>
              </a:solidFill>
              <a:latin typeface="Arial"/>
              <a:ea typeface="Arial"/>
              <a:cs typeface="Arial"/>
              <a:sym typeface="Arial"/>
            </a:endParaRPr>
          </a:p>
        </p:txBody>
      </p:sp>
      <p:sp>
        <p:nvSpPr>
          <p:cNvPr id="276" name="Google Shape;276;p33"/>
          <p:cNvSpPr/>
          <p:nvPr/>
        </p:nvSpPr>
        <p:spPr>
          <a:xfrm>
            <a:off x="1016000" y="2863849"/>
            <a:ext cx="2844800" cy="996952"/>
          </a:xfrm>
          <a:custGeom>
            <a:rect b="b" l="l" r="r" t="t"/>
            <a:pathLst>
              <a:path extrusionOk="0" h="996952" w="2844800">
                <a:moveTo>
                  <a:pt x="0" y="0"/>
                </a:moveTo>
                <a:cubicBezTo>
                  <a:pt x="1297781" y="56275"/>
                  <a:pt x="2125172" y="-36696"/>
                  <a:pt x="2844800" y="0"/>
                </a:cubicBezTo>
                <a:cubicBezTo>
                  <a:pt x="2818749" y="453563"/>
                  <a:pt x="2817549" y="505140"/>
                  <a:pt x="2844800" y="996952"/>
                </a:cubicBezTo>
                <a:cubicBezTo>
                  <a:pt x="2456380" y="937498"/>
                  <a:pt x="692100" y="1021047"/>
                  <a:pt x="0" y="996952"/>
                </a:cubicBezTo>
                <a:cubicBezTo>
                  <a:pt x="-86093" y="803716"/>
                  <a:pt x="88098" y="222542"/>
                  <a:pt x="0" y="0"/>
                </a:cubicBezTo>
                <a:close/>
              </a:path>
            </a:pathLst>
          </a:cu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20 شيكلًا فقطأموال خرجت من الجيب</a:t>
            </a:r>
            <a:endParaRPr b="0" i="0" sz="2400" u="none" cap="none" strike="noStrike">
              <a:solidFill>
                <a:schemeClr val="dk1"/>
              </a:solidFill>
              <a:latin typeface="Arial"/>
              <a:ea typeface="Arial"/>
              <a:cs typeface="Arial"/>
              <a:sym typeface="Arial"/>
            </a:endParaRPr>
          </a:p>
        </p:txBody>
      </p:sp>
      <p:sp>
        <p:nvSpPr>
          <p:cNvPr id="277" name="Google Shape;277;p33"/>
          <p:cNvSpPr/>
          <p:nvPr/>
        </p:nvSpPr>
        <p:spPr>
          <a:xfrm>
            <a:off x="6527799" y="5340349"/>
            <a:ext cx="2979057" cy="996952"/>
          </a:xfrm>
          <a:custGeom>
            <a:rect b="b" l="l" r="r" t="t"/>
            <a:pathLst>
              <a:path extrusionOk="0" h="996952" w="2979057">
                <a:moveTo>
                  <a:pt x="0" y="0"/>
                </a:moveTo>
                <a:cubicBezTo>
                  <a:pt x="800450" y="56275"/>
                  <a:pt x="2659762" y="-36696"/>
                  <a:pt x="2979057" y="0"/>
                </a:cubicBezTo>
                <a:cubicBezTo>
                  <a:pt x="2953006" y="453563"/>
                  <a:pt x="2951806" y="505140"/>
                  <a:pt x="2979057" y="996952"/>
                </a:cubicBezTo>
                <a:cubicBezTo>
                  <a:pt x="2678670" y="937498"/>
                  <a:pt x="605063" y="1021047"/>
                  <a:pt x="0" y="996952"/>
                </a:cubicBezTo>
                <a:cubicBezTo>
                  <a:pt x="-86093" y="803716"/>
                  <a:pt x="88098" y="222542"/>
                  <a:pt x="0" y="0"/>
                </a:cubicBezTo>
                <a:close/>
              </a:path>
            </a:pathLst>
          </a:cu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أجور متدنية واستغلال انتهاك لحقوق الإنسان</a:t>
            </a:r>
            <a:endParaRPr b="0" i="0" sz="2400" u="none" cap="none" strike="noStrike">
              <a:solidFill>
                <a:schemeClr val="dk1"/>
              </a:solidFill>
              <a:latin typeface="Arial"/>
              <a:ea typeface="Arial"/>
              <a:cs typeface="Arial"/>
              <a:sym typeface="Arial"/>
            </a:endParaRPr>
          </a:p>
        </p:txBody>
      </p:sp>
      <p:sp>
        <p:nvSpPr>
          <p:cNvPr id="278" name="Google Shape;278;p33"/>
          <p:cNvSpPr/>
          <p:nvPr/>
        </p:nvSpPr>
        <p:spPr>
          <a:xfrm>
            <a:off x="2819400" y="5108574"/>
            <a:ext cx="2979057" cy="996952"/>
          </a:xfrm>
          <a:custGeom>
            <a:rect b="b" l="l" r="r" t="t"/>
            <a:pathLst>
              <a:path extrusionOk="0" h="996952" w="2979057">
                <a:moveTo>
                  <a:pt x="0" y="0"/>
                </a:moveTo>
                <a:cubicBezTo>
                  <a:pt x="800450" y="56275"/>
                  <a:pt x="2659762" y="-36696"/>
                  <a:pt x="2979057" y="0"/>
                </a:cubicBezTo>
                <a:cubicBezTo>
                  <a:pt x="2953006" y="453563"/>
                  <a:pt x="2951806" y="505140"/>
                  <a:pt x="2979057" y="996952"/>
                </a:cubicBezTo>
                <a:cubicBezTo>
                  <a:pt x="2678670" y="937498"/>
                  <a:pt x="605063" y="1021047"/>
                  <a:pt x="0" y="996952"/>
                </a:cubicBezTo>
                <a:cubicBezTo>
                  <a:pt x="-86093" y="803716"/>
                  <a:pt x="88098" y="222542"/>
                  <a:pt x="0" y="0"/>
                </a:cubicBezTo>
                <a:close/>
              </a:path>
            </a:pathLst>
          </a:cu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كيلومترات من النفايات السامةفي مطامر النفايات الصحراوية.</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pic>
        <p:nvPicPr>
          <p:cNvPr id="284" name="Google Shape;284;p34"/>
          <p:cNvPicPr preferRelativeResize="0"/>
          <p:nvPr/>
        </p:nvPicPr>
        <p:blipFill rotWithShape="1">
          <a:blip r:embed="rId3">
            <a:alphaModFix/>
          </a:blip>
          <a:srcRect b="0" l="0" r="0" t="0"/>
          <a:stretch/>
        </p:blipFill>
        <p:spPr>
          <a:xfrm>
            <a:off x="0" y="23954"/>
            <a:ext cx="12192000" cy="6810091"/>
          </a:xfrm>
          <a:prstGeom prst="rect">
            <a:avLst/>
          </a:prstGeom>
          <a:noFill/>
          <a:ln>
            <a:noFill/>
          </a:ln>
        </p:spPr>
      </p:pic>
      <p:sp>
        <p:nvSpPr>
          <p:cNvPr id="285" name="Google Shape;285;p34"/>
          <p:cNvSpPr txBox="1"/>
          <p:nvPr/>
        </p:nvSpPr>
        <p:spPr>
          <a:xfrm>
            <a:off x="838200" y="542925"/>
            <a:ext cx="10515600" cy="752475"/>
          </a:xfrm>
          <a:prstGeom prst="rect">
            <a:avLst/>
          </a:prstGeom>
          <a:noFill/>
          <a:ln>
            <a:noFill/>
          </a:ln>
        </p:spPr>
        <p:txBody>
          <a:bodyPr anchorCtr="0" anchor="t" bIns="45700" lIns="91425" spcFirstLastPara="1" rIns="91425" wrap="square" tIns="45700">
            <a:noAutofit/>
          </a:bodyPr>
          <a:lstStyle/>
          <a:p>
            <a:pPr indent="0" lvl="0" marL="0" marR="0" rtl="1" algn="ctr">
              <a:lnSpc>
                <a:spcPct val="90000"/>
              </a:lnSpc>
              <a:spcBef>
                <a:spcPts val="0"/>
              </a:spcBef>
              <a:spcAft>
                <a:spcPts val="0"/>
              </a:spcAft>
              <a:buClr>
                <a:srgbClr val="2C4B74"/>
              </a:buClr>
              <a:buSzPts val="4000"/>
              <a:buFont typeface="Play"/>
              <a:buNone/>
            </a:pPr>
            <a:r>
              <a:rPr b="1" i="0" lang="iw-IL" sz="4000" u="none" cap="none" strike="noStrike">
                <a:solidFill>
                  <a:srgbClr val="2C4B74"/>
                </a:solidFill>
                <a:latin typeface="Play"/>
                <a:ea typeface="Play"/>
                <a:cs typeface="Play"/>
                <a:sym typeface="Play"/>
              </a:rPr>
              <a:t>حساب التكلفة لكل استخدام.</a:t>
            </a:r>
            <a:endParaRPr b="0" i="0" sz="4000" u="none" cap="none" strike="noStrike">
              <a:solidFill>
                <a:srgbClr val="2C4B74"/>
              </a:solidFill>
              <a:latin typeface="Play"/>
              <a:ea typeface="Play"/>
              <a:cs typeface="Play"/>
              <a:sym typeface="Play"/>
            </a:endParaRPr>
          </a:p>
        </p:txBody>
      </p:sp>
      <p:sp>
        <p:nvSpPr>
          <p:cNvPr id="286" name="Google Shape;286;p34"/>
          <p:cNvSpPr/>
          <p:nvPr/>
        </p:nvSpPr>
        <p:spPr>
          <a:xfrm>
            <a:off x="838200" y="1791638"/>
            <a:ext cx="10515600" cy="609599"/>
          </a:xfrm>
          <a:custGeom>
            <a:rect b="b" l="l" r="r" t="t"/>
            <a:pathLst>
              <a:path extrusionOk="0" h="609599" w="10515600">
                <a:moveTo>
                  <a:pt x="0" y="0"/>
                </a:moveTo>
                <a:cubicBezTo>
                  <a:pt x="1070256" y="56275"/>
                  <a:pt x="9232831" y="-36696"/>
                  <a:pt x="10515600" y="0"/>
                </a:cubicBezTo>
                <a:cubicBezTo>
                  <a:pt x="10488246" y="211467"/>
                  <a:pt x="10508312" y="344523"/>
                  <a:pt x="10515600" y="609599"/>
                </a:cubicBezTo>
                <a:cubicBezTo>
                  <a:pt x="6432982" y="550145"/>
                  <a:pt x="1863283" y="633694"/>
                  <a:pt x="0" y="609599"/>
                </a:cubicBezTo>
                <a:cubicBezTo>
                  <a:pt x="4053" y="315359"/>
                  <a:pt x="28940" y="209054"/>
                  <a:pt x="0" y="0"/>
                </a:cubicBezTo>
                <a:close/>
              </a:path>
            </a:pathLst>
          </a:cu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التكلفة لكل استخدام (CPW) = سعر الشراء ÷ عدد مرات استخدام المنتج.</a:t>
            </a:r>
            <a:endParaRPr b="0" i="0" sz="2400" u="none" cap="none" strike="noStrike">
              <a:solidFill>
                <a:schemeClr val="dk1"/>
              </a:solidFill>
              <a:latin typeface="Arial"/>
              <a:ea typeface="Arial"/>
              <a:cs typeface="Arial"/>
              <a:sym typeface="Arial"/>
            </a:endParaRPr>
          </a:p>
        </p:txBody>
      </p:sp>
      <p:sp>
        <p:nvSpPr>
          <p:cNvPr id="287" name="Google Shape;287;p34"/>
          <p:cNvSpPr/>
          <p:nvPr/>
        </p:nvSpPr>
        <p:spPr>
          <a:xfrm>
            <a:off x="9220200" y="3824432"/>
            <a:ext cx="2222500" cy="609599"/>
          </a:xfrm>
          <a:custGeom>
            <a:rect b="b" l="l" r="r" t="t"/>
            <a:pathLst>
              <a:path extrusionOk="0" h="609599" w="2222500">
                <a:moveTo>
                  <a:pt x="0" y="0"/>
                </a:moveTo>
                <a:cubicBezTo>
                  <a:pt x="986218" y="56275"/>
                  <a:pt x="1244778" y="-36696"/>
                  <a:pt x="2222500" y="0"/>
                </a:cubicBezTo>
                <a:cubicBezTo>
                  <a:pt x="2195146" y="211467"/>
                  <a:pt x="2215212" y="344523"/>
                  <a:pt x="2222500" y="609599"/>
                </a:cubicBezTo>
                <a:cubicBezTo>
                  <a:pt x="1754468" y="550145"/>
                  <a:pt x="879672" y="633694"/>
                  <a:pt x="0" y="609599"/>
                </a:cubicBezTo>
                <a:cubicBezTo>
                  <a:pt x="4053" y="315359"/>
                  <a:pt x="28940" y="209054"/>
                  <a:pt x="0" y="0"/>
                </a:cubicBezTo>
                <a:close/>
              </a:path>
            </a:pathLst>
          </a:cu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الخيار الأول.</a:t>
            </a:r>
            <a:endParaRPr b="0" i="0" sz="2400" u="none" cap="none" strike="noStrike">
              <a:solidFill>
                <a:schemeClr val="dk1"/>
              </a:solidFill>
              <a:latin typeface="Arial"/>
              <a:ea typeface="Arial"/>
              <a:cs typeface="Arial"/>
              <a:sym typeface="Arial"/>
            </a:endParaRPr>
          </a:p>
        </p:txBody>
      </p:sp>
      <p:sp>
        <p:nvSpPr>
          <p:cNvPr id="288" name="Google Shape;288;p34"/>
          <p:cNvSpPr/>
          <p:nvPr/>
        </p:nvSpPr>
        <p:spPr>
          <a:xfrm>
            <a:off x="6959600" y="4751389"/>
            <a:ext cx="4051300" cy="1765298"/>
          </a:xfrm>
          <a:custGeom>
            <a:rect b="b" l="l" r="r" t="t"/>
            <a:pathLst>
              <a:path extrusionOk="0" h="1765298" w="4051300">
                <a:moveTo>
                  <a:pt x="0" y="0"/>
                </a:moveTo>
                <a:cubicBezTo>
                  <a:pt x="1474750" y="56275"/>
                  <a:pt x="2114043" y="-36696"/>
                  <a:pt x="4051300" y="0"/>
                </a:cubicBezTo>
                <a:cubicBezTo>
                  <a:pt x="3994778" y="339721"/>
                  <a:pt x="3957757" y="1364376"/>
                  <a:pt x="4051300" y="1765298"/>
                </a:cubicBezTo>
                <a:cubicBezTo>
                  <a:pt x="2698526" y="1705844"/>
                  <a:pt x="471452" y="1789393"/>
                  <a:pt x="0" y="1765298"/>
                </a:cubicBezTo>
                <a:cubicBezTo>
                  <a:pt x="42409" y="1520393"/>
                  <a:pt x="-146057" y="677368"/>
                  <a:pt x="0" y="0"/>
                </a:cubicBezTo>
                <a:close/>
              </a:path>
            </a:pathLst>
          </a:cu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حذاء رياضي بسعر 400 شيكل يدوم لمدة سنتين تقريبًا ويُستخدم ما لا يقل عن 200 مرة.</a:t>
            </a:r>
            <a:endParaRPr b="0" i="0" sz="2400" u="none" cap="none" strike="noStrike">
              <a:solidFill>
                <a:schemeClr val="dk1"/>
              </a:solidFill>
              <a:latin typeface="Arial"/>
              <a:ea typeface="Arial"/>
              <a:cs typeface="Arial"/>
              <a:sym typeface="Arial"/>
            </a:endParaRPr>
          </a:p>
        </p:txBody>
      </p:sp>
      <p:sp>
        <p:nvSpPr>
          <p:cNvPr id="289" name="Google Shape;289;p34"/>
          <p:cNvSpPr/>
          <p:nvPr/>
        </p:nvSpPr>
        <p:spPr>
          <a:xfrm>
            <a:off x="3498850" y="3717931"/>
            <a:ext cx="2222500" cy="609599"/>
          </a:xfrm>
          <a:custGeom>
            <a:rect b="b" l="l" r="r" t="t"/>
            <a:pathLst>
              <a:path extrusionOk="0" h="609599" w="2222500">
                <a:moveTo>
                  <a:pt x="0" y="0"/>
                </a:moveTo>
                <a:cubicBezTo>
                  <a:pt x="986218" y="56275"/>
                  <a:pt x="1244778" y="-36696"/>
                  <a:pt x="2222500" y="0"/>
                </a:cubicBezTo>
                <a:cubicBezTo>
                  <a:pt x="2195146" y="211467"/>
                  <a:pt x="2215212" y="344523"/>
                  <a:pt x="2222500" y="609599"/>
                </a:cubicBezTo>
                <a:cubicBezTo>
                  <a:pt x="1754468" y="550145"/>
                  <a:pt x="879672" y="633694"/>
                  <a:pt x="0" y="609599"/>
                </a:cubicBezTo>
                <a:cubicBezTo>
                  <a:pt x="4053" y="315359"/>
                  <a:pt x="28940" y="209054"/>
                  <a:pt x="0" y="0"/>
                </a:cubicBezTo>
                <a:close/>
              </a:path>
            </a:pathLst>
          </a:cu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الخيار الثاني.</a:t>
            </a:r>
            <a:endParaRPr b="0" i="0" sz="2400" u="none" cap="none" strike="noStrike">
              <a:solidFill>
                <a:schemeClr val="dk1"/>
              </a:solidFill>
              <a:latin typeface="Arial"/>
              <a:ea typeface="Arial"/>
              <a:cs typeface="Arial"/>
              <a:sym typeface="Arial"/>
            </a:endParaRPr>
          </a:p>
        </p:txBody>
      </p:sp>
      <p:sp>
        <p:nvSpPr>
          <p:cNvPr id="290" name="Google Shape;290;p34"/>
          <p:cNvSpPr/>
          <p:nvPr/>
        </p:nvSpPr>
        <p:spPr>
          <a:xfrm>
            <a:off x="1181101" y="4751388"/>
            <a:ext cx="4051300" cy="1765298"/>
          </a:xfrm>
          <a:custGeom>
            <a:rect b="b" l="l" r="r" t="t"/>
            <a:pathLst>
              <a:path extrusionOk="0" h="1765298" w="4051300">
                <a:moveTo>
                  <a:pt x="0" y="0"/>
                </a:moveTo>
                <a:cubicBezTo>
                  <a:pt x="1474750" y="56275"/>
                  <a:pt x="2114043" y="-36696"/>
                  <a:pt x="4051300" y="0"/>
                </a:cubicBezTo>
                <a:cubicBezTo>
                  <a:pt x="3994778" y="339721"/>
                  <a:pt x="3957757" y="1364376"/>
                  <a:pt x="4051300" y="1765298"/>
                </a:cubicBezTo>
                <a:cubicBezTo>
                  <a:pt x="2698526" y="1705844"/>
                  <a:pt x="471452" y="1789393"/>
                  <a:pt x="0" y="1765298"/>
                </a:cubicBezTo>
                <a:cubicBezTo>
                  <a:pt x="42409" y="1520393"/>
                  <a:pt x="-146057" y="677368"/>
                  <a:pt x="0" y="0"/>
                </a:cubicBezTo>
                <a:close/>
              </a:path>
            </a:pathLst>
          </a:cu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حذاء رياضي بسعر 100 شيكلبسبب جودته المتدنية، يدوم نحو 3 أشهر فقط ويُستخدم 30 مرة.</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pic>
        <p:nvPicPr>
          <p:cNvPr id="296" name="Google Shape;296;p35"/>
          <p:cNvPicPr preferRelativeResize="0"/>
          <p:nvPr/>
        </p:nvPicPr>
        <p:blipFill rotWithShape="1">
          <a:blip r:embed="rId3">
            <a:alphaModFix/>
          </a:blip>
          <a:srcRect b="0" l="0" r="0" t="0"/>
          <a:stretch/>
        </p:blipFill>
        <p:spPr>
          <a:xfrm>
            <a:off x="0" y="23954"/>
            <a:ext cx="12192000" cy="6810091"/>
          </a:xfrm>
          <a:prstGeom prst="rect">
            <a:avLst/>
          </a:prstGeom>
          <a:noFill/>
          <a:ln>
            <a:noFill/>
          </a:ln>
        </p:spPr>
      </p:pic>
      <p:sp>
        <p:nvSpPr>
          <p:cNvPr id="297" name="Google Shape;297;p35"/>
          <p:cNvSpPr txBox="1"/>
          <p:nvPr/>
        </p:nvSpPr>
        <p:spPr>
          <a:xfrm>
            <a:off x="838200" y="682625"/>
            <a:ext cx="10515600" cy="752475"/>
          </a:xfrm>
          <a:prstGeom prst="rect">
            <a:avLst/>
          </a:prstGeom>
          <a:noFill/>
          <a:ln>
            <a:noFill/>
          </a:ln>
        </p:spPr>
        <p:txBody>
          <a:bodyPr anchorCtr="0" anchor="t" bIns="45700" lIns="91425" spcFirstLastPara="1" rIns="91425" wrap="square" tIns="45700">
            <a:noAutofit/>
          </a:bodyPr>
          <a:lstStyle/>
          <a:p>
            <a:pPr indent="0" lvl="0" marL="0" marR="0" rtl="1" algn="ctr">
              <a:lnSpc>
                <a:spcPct val="90000"/>
              </a:lnSpc>
              <a:spcBef>
                <a:spcPts val="0"/>
              </a:spcBef>
              <a:spcAft>
                <a:spcPts val="0"/>
              </a:spcAft>
              <a:buClr>
                <a:srgbClr val="2C4B74"/>
              </a:buClr>
              <a:buSzPts val="4000"/>
              <a:buFont typeface="Play"/>
              <a:buNone/>
            </a:pPr>
            <a:r>
              <a:rPr b="1" i="0" lang="iw-IL" sz="4000" u="none" cap="none" strike="noStrike">
                <a:solidFill>
                  <a:srgbClr val="2C4B74"/>
                </a:solidFill>
                <a:latin typeface="Play"/>
                <a:ea typeface="Play"/>
                <a:cs typeface="Play"/>
                <a:sym typeface="Play"/>
              </a:rPr>
              <a:t>حلول عملية واستهلاك واعٍ</a:t>
            </a:r>
            <a:endParaRPr b="0" i="0" sz="4000" u="none" cap="none" strike="noStrike">
              <a:solidFill>
                <a:srgbClr val="2C4B74"/>
              </a:solidFill>
              <a:latin typeface="Play"/>
              <a:ea typeface="Play"/>
              <a:cs typeface="Play"/>
              <a:sym typeface="Play"/>
            </a:endParaRPr>
          </a:p>
        </p:txBody>
      </p:sp>
      <p:sp>
        <p:nvSpPr>
          <p:cNvPr id="298" name="Google Shape;298;p35"/>
          <p:cNvSpPr/>
          <p:nvPr/>
        </p:nvSpPr>
        <p:spPr>
          <a:xfrm>
            <a:off x="9144000" y="3708400"/>
            <a:ext cx="2514600" cy="2466975"/>
          </a:xfrm>
          <a:custGeom>
            <a:rect b="b" l="l" r="r" t="t"/>
            <a:pathLst>
              <a:path extrusionOk="0" h="2466975" w="2514600">
                <a:moveTo>
                  <a:pt x="0" y="0"/>
                </a:moveTo>
                <a:cubicBezTo>
                  <a:pt x="817527" y="56275"/>
                  <a:pt x="1848179" y="-36696"/>
                  <a:pt x="2514600" y="0"/>
                </a:cubicBezTo>
                <a:cubicBezTo>
                  <a:pt x="2364749" y="379833"/>
                  <a:pt x="2481562" y="2031431"/>
                  <a:pt x="2514600" y="2466975"/>
                </a:cubicBezTo>
                <a:cubicBezTo>
                  <a:pt x="1427866" y="2407521"/>
                  <a:pt x="1157334" y="2491070"/>
                  <a:pt x="0" y="2466975"/>
                </a:cubicBezTo>
                <a:cubicBezTo>
                  <a:pt x="-22238" y="2149010"/>
                  <a:pt x="-143762" y="1208235"/>
                  <a:pt x="0" y="0"/>
                </a:cubicBezTo>
                <a:close/>
              </a:path>
            </a:pathLst>
          </a:cu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خزانة الكبسولة (Capsule Wardrobe)بناء خزانة ملابس ذكية تضم قطعًا عالية الجودة لا تخرج من الموضة بسرعة.</a:t>
            </a:r>
            <a:endParaRPr b="0" i="0" sz="2400" u="none" cap="none" strike="noStrike">
              <a:solidFill>
                <a:schemeClr val="dk1"/>
              </a:solidFill>
              <a:latin typeface="Arial"/>
              <a:ea typeface="Arial"/>
              <a:cs typeface="Arial"/>
              <a:sym typeface="Arial"/>
            </a:endParaRPr>
          </a:p>
        </p:txBody>
      </p:sp>
      <p:sp>
        <p:nvSpPr>
          <p:cNvPr id="299" name="Google Shape;299;p35"/>
          <p:cNvSpPr/>
          <p:nvPr/>
        </p:nvSpPr>
        <p:spPr>
          <a:xfrm>
            <a:off x="6311900" y="3708399"/>
            <a:ext cx="2514600" cy="2466975"/>
          </a:xfrm>
          <a:custGeom>
            <a:rect b="b" l="l" r="r" t="t"/>
            <a:pathLst>
              <a:path extrusionOk="0" h="2466975" w="2514600">
                <a:moveTo>
                  <a:pt x="0" y="0"/>
                </a:moveTo>
                <a:cubicBezTo>
                  <a:pt x="817527" y="56275"/>
                  <a:pt x="1848179" y="-36696"/>
                  <a:pt x="2514600" y="0"/>
                </a:cubicBezTo>
                <a:cubicBezTo>
                  <a:pt x="2364749" y="379833"/>
                  <a:pt x="2481562" y="2031431"/>
                  <a:pt x="2514600" y="2466975"/>
                </a:cubicBezTo>
                <a:cubicBezTo>
                  <a:pt x="1427866" y="2407521"/>
                  <a:pt x="1157334" y="2491070"/>
                  <a:pt x="0" y="2466975"/>
                </a:cubicBezTo>
                <a:cubicBezTo>
                  <a:pt x="-22238" y="2149010"/>
                  <a:pt x="-143762" y="1208235"/>
                  <a:pt x="0" y="0"/>
                </a:cubicBezTo>
                <a:close/>
              </a:path>
            </a:pathLst>
          </a:cu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إعادة التدوير والإصلاح تحويل الملابس القديمة إلى شيء جديد بدلًا من التخلص منها.</a:t>
            </a:r>
            <a:endParaRPr b="0" i="0" sz="2400" u="none" cap="none" strike="noStrike">
              <a:solidFill>
                <a:schemeClr val="dk1"/>
              </a:solidFill>
              <a:latin typeface="Arial"/>
              <a:ea typeface="Arial"/>
              <a:cs typeface="Arial"/>
              <a:sym typeface="Arial"/>
            </a:endParaRPr>
          </a:p>
        </p:txBody>
      </p:sp>
      <p:sp>
        <p:nvSpPr>
          <p:cNvPr id="300" name="Google Shape;300;p35"/>
          <p:cNvSpPr/>
          <p:nvPr/>
        </p:nvSpPr>
        <p:spPr>
          <a:xfrm>
            <a:off x="3365501" y="3708399"/>
            <a:ext cx="2514600" cy="2466975"/>
          </a:xfrm>
          <a:custGeom>
            <a:rect b="b" l="l" r="r" t="t"/>
            <a:pathLst>
              <a:path extrusionOk="0" h="2466975" w="2514600">
                <a:moveTo>
                  <a:pt x="0" y="0"/>
                </a:moveTo>
                <a:cubicBezTo>
                  <a:pt x="817527" y="56275"/>
                  <a:pt x="1848179" y="-36696"/>
                  <a:pt x="2514600" y="0"/>
                </a:cubicBezTo>
                <a:cubicBezTo>
                  <a:pt x="2364749" y="379833"/>
                  <a:pt x="2481562" y="2031431"/>
                  <a:pt x="2514600" y="2466975"/>
                </a:cubicBezTo>
                <a:cubicBezTo>
                  <a:pt x="1427866" y="2407521"/>
                  <a:pt x="1157334" y="2491070"/>
                  <a:pt x="0" y="2466975"/>
                </a:cubicBezTo>
                <a:cubicBezTo>
                  <a:pt x="-22238" y="2149010"/>
                  <a:pt x="-143762" y="1208235"/>
                  <a:pt x="0" y="0"/>
                </a:cubicBezTo>
                <a:close/>
              </a:path>
            </a:pathLst>
          </a:cu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الملابس المستعملة (اليد الثانية)الشراء من متاجر الملابس المستعملة كبديل اقتصادي منخفض التكلفة.</a:t>
            </a:r>
            <a:endParaRPr b="0" i="0" sz="2400" u="none" cap="none" strike="noStrike">
              <a:solidFill>
                <a:schemeClr val="dk1"/>
              </a:solidFill>
              <a:latin typeface="Arial"/>
              <a:ea typeface="Arial"/>
              <a:cs typeface="Arial"/>
              <a:sym typeface="Arial"/>
            </a:endParaRPr>
          </a:p>
        </p:txBody>
      </p:sp>
      <p:sp>
        <p:nvSpPr>
          <p:cNvPr id="301" name="Google Shape;301;p35"/>
          <p:cNvSpPr/>
          <p:nvPr/>
        </p:nvSpPr>
        <p:spPr>
          <a:xfrm>
            <a:off x="635002" y="3708399"/>
            <a:ext cx="2514600" cy="2466975"/>
          </a:xfrm>
          <a:custGeom>
            <a:rect b="b" l="l" r="r" t="t"/>
            <a:pathLst>
              <a:path extrusionOk="0" h="2466975" w="2514600">
                <a:moveTo>
                  <a:pt x="0" y="0"/>
                </a:moveTo>
                <a:cubicBezTo>
                  <a:pt x="817527" y="56275"/>
                  <a:pt x="1848179" y="-36696"/>
                  <a:pt x="2514600" y="0"/>
                </a:cubicBezTo>
                <a:cubicBezTo>
                  <a:pt x="2364749" y="379833"/>
                  <a:pt x="2481562" y="2031431"/>
                  <a:pt x="2514600" y="2466975"/>
                </a:cubicBezTo>
                <a:cubicBezTo>
                  <a:pt x="1427866" y="2407521"/>
                  <a:pt x="1157334" y="2491070"/>
                  <a:pt x="0" y="2466975"/>
                </a:cubicBezTo>
                <a:cubicBezTo>
                  <a:pt x="-22238" y="2149010"/>
                  <a:pt x="-143762" y="1208235"/>
                  <a:pt x="0" y="0"/>
                </a:cubicBezTo>
                <a:close/>
              </a:path>
            </a:pathLst>
          </a:cu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قاعدة الـ24 ساعةلا تشتروا فورًا.اتركوا المنتجات في سلة التسوق الإلكترونية لمدة لا تقل عن 24 ساعة قبل اتخاذ قرار الشراء.</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36"/>
          <p:cNvSpPr/>
          <p:nvPr/>
        </p:nvSpPr>
        <p:spPr>
          <a:xfrm rot="-1556386">
            <a:off x="9867219" y="3875389"/>
            <a:ext cx="1452450" cy="2421809"/>
          </a:xfrm>
          <a:custGeom>
            <a:rect b="b" l="l" r="r" t="t"/>
            <a:pathLst>
              <a:path extrusionOk="0" h="6344015" w="4248099">
                <a:moveTo>
                  <a:pt x="0" y="0"/>
                </a:moveTo>
                <a:lnTo>
                  <a:pt x="4248099" y="0"/>
                </a:lnTo>
                <a:lnTo>
                  <a:pt x="4248099" y="6344015"/>
                </a:lnTo>
                <a:lnTo>
                  <a:pt x="0" y="63440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ctr">
              <a:lnSpc>
                <a:spcPct val="259111"/>
              </a:lnSpc>
              <a:spcBef>
                <a:spcPts val="0"/>
              </a:spcBef>
              <a:spcAft>
                <a:spcPts val="0"/>
              </a:spcAft>
              <a:buNone/>
            </a:pPr>
            <a:r>
              <a:t/>
            </a:r>
            <a:endParaRPr b="1" i="0" sz="1800" u="none" cap="none" strike="noStrike">
              <a:solidFill>
                <a:srgbClr val="FFFFFF"/>
              </a:solidFill>
              <a:latin typeface="Calibri"/>
              <a:ea typeface="Calibri"/>
              <a:cs typeface="Calibri"/>
              <a:sym typeface="Calibri"/>
            </a:endParaRPr>
          </a:p>
        </p:txBody>
      </p:sp>
      <p:sp>
        <p:nvSpPr>
          <p:cNvPr id="308" name="Google Shape;308;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4400"/>
              <a:buFont typeface="Play"/>
              <a:buNone/>
            </a:pPr>
            <a:r>
              <a:rPr b="1" lang="iw-IL">
                <a:solidFill>
                  <a:srgbClr val="2C4B74"/>
                </a:solidFill>
              </a:rPr>
              <a:t>مشاهدة فيلم.</a:t>
            </a:r>
            <a:endParaRPr>
              <a:solidFill>
                <a:srgbClr val="2C4B74"/>
              </a:solidFill>
            </a:endParaRPr>
          </a:p>
        </p:txBody>
      </p:sp>
      <p:sp>
        <p:nvSpPr>
          <p:cNvPr id="309" name="Google Shape;309;p36"/>
          <p:cNvSpPr/>
          <p:nvPr/>
        </p:nvSpPr>
        <p:spPr>
          <a:xfrm>
            <a:off x="6589485" y="2761569"/>
            <a:ext cx="3236685" cy="2466975"/>
          </a:xfrm>
          <a:custGeom>
            <a:rect b="b" l="l" r="r" t="t"/>
            <a:pathLst>
              <a:path extrusionOk="0" h="2466975" w="3236685">
                <a:moveTo>
                  <a:pt x="0" y="0"/>
                </a:moveTo>
                <a:cubicBezTo>
                  <a:pt x="733724" y="56275"/>
                  <a:pt x="1636417" y="-36696"/>
                  <a:pt x="3236685" y="0"/>
                </a:cubicBezTo>
                <a:cubicBezTo>
                  <a:pt x="3086834" y="379833"/>
                  <a:pt x="3203647" y="2031431"/>
                  <a:pt x="3236685" y="2466975"/>
                </a:cubicBezTo>
                <a:cubicBezTo>
                  <a:pt x="1734490" y="2407521"/>
                  <a:pt x="1078460" y="2491070"/>
                  <a:pt x="0" y="2466975"/>
                </a:cubicBezTo>
                <a:cubicBezTo>
                  <a:pt x="-22238" y="2149010"/>
                  <a:pt x="-143762" y="1208235"/>
                  <a:pt x="0" y="0"/>
                </a:cubicBezTo>
                <a:close/>
              </a:path>
            </a:pathLst>
          </a:cu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3600"/>
              <a:buFont typeface="Arial"/>
              <a:buNone/>
            </a:pPr>
            <a:r>
              <a:rPr b="1" i="0" lang="iw-IL" sz="3600" u="none" cap="none" strike="noStrike">
                <a:solidFill>
                  <a:schemeClr val="dk1"/>
                </a:solidFill>
                <a:latin typeface="Arial"/>
                <a:ea typeface="Arial"/>
                <a:cs typeface="Arial"/>
                <a:sym typeface="Arial"/>
              </a:rPr>
              <a:t>مشاهدة الفيلم"النظام: الثمن الباهظ للأزياء الرخيصة".</a:t>
            </a:r>
            <a:endParaRPr b="0" i="0" sz="3600" u="none" cap="none" strike="noStrike">
              <a:solidFill>
                <a:schemeClr val="dk1"/>
              </a:solidFill>
              <a:latin typeface="Arial"/>
              <a:ea typeface="Arial"/>
              <a:cs typeface="Arial"/>
              <a:sym typeface="Arial"/>
            </a:endParaRPr>
          </a:p>
        </p:txBody>
      </p:sp>
      <p:sp>
        <p:nvSpPr>
          <p:cNvPr id="310" name="Google Shape;310;p36"/>
          <p:cNvSpPr txBox="1"/>
          <p:nvPr/>
        </p:nvSpPr>
        <p:spPr>
          <a:xfrm rot="-1551381">
            <a:off x="10849443" y="5709066"/>
            <a:ext cx="100871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iw-IL" sz="1600" u="none" cap="none" strike="noStrike">
                <a:solidFill>
                  <a:schemeClr val="lt1"/>
                </a:solidFill>
                <a:latin typeface="Arial"/>
                <a:ea typeface="Arial"/>
                <a:cs typeface="Arial"/>
                <a:sym typeface="Arial"/>
              </a:rPr>
              <a:t>اضغط هنا</a:t>
            </a:r>
            <a:endParaRPr/>
          </a:p>
        </p:txBody>
      </p:sp>
      <p:sp>
        <p:nvSpPr>
          <p:cNvPr id="311" name="Google Shape;311;p36"/>
          <p:cNvSpPr/>
          <p:nvPr/>
        </p:nvSpPr>
        <p:spPr>
          <a:xfrm rot="-1556386">
            <a:off x="4614051" y="4017638"/>
            <a:ext cx="1452450" cy="2421809"/>
          </a:xfrm>
          <a:custGeom>
            <a:rect b="b" l="l" r="r" t="t"/>
            <a:pathLst>
              <a:path extrusionOk="0" h="6344015" w="4248099">
                <a:moveTo>
                  <a:pt x="0" y="0"/>
                </a:moveTo>
                <a:lnTo>
                  <a:pt x="4248099" y="0"/>
                </a:lnTo>
                <a:lnTo>
                  <a:pt x="4248099" y="6344015"/>
                </a:lnTo>
                <a:lnTo>
                  <a:pt x="0" y="63440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ctr">
              <a:lnSpc>
                <a:spcPct val="259111"/>
              </a:lnSpc>
              <a:spcBef>
                <a:spcPts val="0"/>
              </a:spcBef>
              <a:spcAft>
                <a:spcPts val="0"/>
              </a:spcAft>
              <a:buNone/>
            </a:pPr>
            <a:r>
              <a:t/>
            </a:r>
            <a:endParaRPr b="1" i="0" sz="1800" u="none" cap="none" strike="noStrike">
              <a:solidFill>
                <a:srgbClr val="FFFFFF"/>
              </a:solidFill>
              <a:latin typeface="Calibri"/>
              <a:ea typeface="Calibri"/>
              <a:cs typeface="Calibri"/>
              <a:sym typeface="Calibri"/>
            </a:endParaRPr>
          </a:p>
        </p:txBody>
      </p:sp>
      <p:sp>
        <p:nvSpPr>
          <p:cNvPr id="312" name="Google Shape;312;p36"/>
          <p:cNvSpPr/>
          <p:nvPr/>
        </p:nvSpPr>
        <p:spPr>
          <a:xfrm>
            <a:off x="2365830" y="2761568"/>
            <a:ext cx="3236685" cy="2466975"/>
          </a:xfrm>
          <a:custGeom>
            <a:rect b="b" l="l" r="r" t="t"/>
            <a:pathLst>
              <a:path extrusionOk="0" h="2466975" w="3236685">
                <a:moveTo>
                  <a:pt x="0" y="0"/>
                </a:moveTo>
                <a:cubicBezTo>
                  <a:pt x="733724" y="56275"/>
                  <a:pt x="1636417" y="-36696"/>
                  <a:pt x="3236685" y="0"/>
                </a:cubicBezTo>
                <a:cubicBezTo>
                  <a:pt x="3086834" y="379833"/>
                  <a:pt x="3203647" y="2031431"/>
                  <a:pt x="3236685" y="2466975"/>
                </a:cubicBezTo>
                <a:cubicBezTo>
                  <a:pt x="1734490" y="2407521"/>
                  <a:pt x="1078460" y="2491070"/>
                  <a:pt x="0" y="2466975"/>
                </a:cubicBezTo>
                <a:cubicBezTo>
                  <a:pt x="-22238" y="2149010"/>
                  <a:pt x="-143762" y="1208235"/>
                  <a:pt x="0" y="0"/>
                </a:cubicBezTo>
                <a:close/>
              </a:path>
            </a:pathLst>
          </a:cu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3600"/>
              <a:buFont typeface="Arial"/>
              <a:buNone/>
            </a:pPr>
            <a:r>
              <a:rPr b="1" i="0" lang="iw-IL" sz="3600" u="none" cap="none" strike="noStrike">
                <a:solidFill>
                  <a:schemeClr val="dk1"/>
                </a:solidFill>
                <a:latin typeface="Arial"/>
                <a:ea typeface="Arial"/>
                <a:cs typeface="Arial"/>
                <a:sym typeface="Arial"/>
              </a:rPr>
              <a:t>مشاهدة الفيلمما وراء موقع SHEIN</a:t>
            </a:r>
            <a:endParaRPr b="0" i="0" sz="3600" u="none" cap="none" strike="noStrike">
              <a:solidFill>
                <a:schemeClr val="dk1"/>
              </a:solidFill>
              <a:latin typeface="Arial"/>
              <a:ea typeface="Arial"/>
              <a:cs typeface="Arial"/>
              <a:sym typeface="Arial"/>
            </a:endParaRPr>
          </a:p>
        </p:txBody>
      </p:sp>
      <p:sp>
        <p:nvSpPr>
          <p:cNvPr id="313" name="Google Shape;313;p36"/>
          <p:cNvSpPr txBox="1"/>
          <p:nvPr/>
        </p:nvSpPr>
        <p:spPr>
          <a:xfrm rot="-1551381">
            <a:off x="5557440" y="5871951"/>
            <a:ext cx="100871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iw-IL" sz="1600" u="none" cap="none" strike="noStrike">
                <a:solidFill>
                  <a:schemeClr val="lt1"/>
                </a:solidFill>
                <a:latin typeface="Arial"/>
                <a:ea typeface="Arial"/>
                <a:cs typeface="Arial"/>
                <a:sym typeface="Arial"/>
              </a:rPr>
              <a:t>اضغط هنا</a:t>
            </a:r>
            <a:endParaRPr b="0" i="0" sz="1600" u="none" cap="none" strike="noStrike">
              <a:solidFill>
                <a:schemeClr val="lt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dk1"/>
              </a:buClr>
              <a:buSzPts val="4400"/>
              <a:buFont typeface="Play"/>
              <a:buNone/>
            </a:pPr>
            <a:r>
              <a:rPr lang="iw-IL"/>
              <a:t>תודה! צוות הדרכה חינוך פיננסי</a:t>
            </a:r>
            <a:endParaRPr/>
          </a:p>
        </p:txBody>
      </p:sp>
      <p:pic>
        <p:nvPicPr>
          <p:cNvPr descr="شكرًا لكم!&#10;&#10;طاقم الإرشاد – التربية المالية." id="319" name="Google Shape;319;p37"/>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20" name="Google Shape;320;p37"/>
          <p:cNvSpPr txBox="1"/>
          <p:nvPr/>
        </p:nvSpPr>
        <p:spPr>
          <a:xfrm>
            <a:off x="9144000" y="2183363"/>
            <a:ext cx="2463282" cy="2062103"/>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iw-IL" sz="3200" u="none" cap="none" strike="noStrike">
                <a:solidFill>
                  <a:schemeClr val="dk1"/>
                </a:solidFill>
                <a:latin typeface="Arial"/>
                <a:ea typeface="Arial"/>
                <a:cs typeface="Arial"/>
                <a:sym typeface="Arial"/>
              </a:rPr>
              <a:t>شكرًا لكم!</a:t>
            </a:r>
            <a:endParaRPr/>
          </a:p>
          <a:p>
            <a:pPr indent="0" lvl="0" marL="0" marR="0" rtl="1" algn="r">
              <a:spcBef>
                <a:spcPts val="0"/>
              </a:spcBef>
              <a:spcAft>
                <a:spcPts val="0"/>
              </a:spcAft>
              <a:buNone/>
            </a:pPr>
            <a:r>
              <a:t/>
            </a:r>
            <a:endParaRPr b="1" sz="3200">
              <a:solidFill>
                <a:schemeClr val="dk1"/>
              </a:solidFill>
              <a:latin typeface="Arial"/>
              <a:ea typeface="Arial"/>
              <a:cs typeface="Arial"/>
              <a:sym typeface="Arial"/>
            </a:endParaRPr>
          </a:p>
          <a:p>
            <a:pPr indent="0" lvl="0" marL="0" marR="0" rtl="1" algn="r">
              <a:spcBef>
                <a:spcPts val="0"/>
              </a:spcBef>
              <a:spcAft>
                <a:spcPts val="0"/>
              </a:spcAft>
              <a:buNone/>
            </a:pPr>
            <a:r>
              <a:rPr b="1" lang="iw-IL" sz="3200">
                <a:solidFill>
                  <a:schemeClr val="dk1"/>
                </a:solidFill>
                <a:latin typeface="Arial"/>
                <a:ea typeface="Arial"/>
                <a:cs typeface="Arial"/>
                <a:sym typeface="Arial"/>
              </a:rPr>
              <a:t>طاقم الإرشاد التربية المالية.</a:t>
            </a:r>
            <a:endParaRPr b="1" sz="3200">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