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Kv1LwwVlwUcwtslvPq9iiZAwo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01" y="1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e84ee6f51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g3e84ee6f51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e84ee6f51a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g3e84ee6f51a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e84ee6f51a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g3e84ee6f51a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84ee6f51a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3e84ee6f51a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e84ee6f51a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g3e84ee6f51a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84ee6f51a_1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g3e84ee6f51a_1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e84ee6f51a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3e84ee6f51a_1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e84ee6f51a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3e84ee6f51a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e84ee6f51a_1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3e84ee6f51a_1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e84ee6f51a_1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3e84ee6f51a_1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84ee6f51a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g3e84ee6f51a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84ee6f51a_1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g3e84ee6f51a_1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e84ee6f51a_1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g3e84ee6f51a_1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e84ee6f51a_1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3e84ee6f51a_1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e84ee6f51a_1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3e84ee6f51a_1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e84ee6f51a_1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3e84ee6f51a_1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e84ee6f51a_1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e84ee6f51a_1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e84ee6f51a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g3e84ee6f51a_1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e84ee6f51a_1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3e84ee6f51a_1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e84ee6f51a_1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3e84ee6f51a_1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e84ee6f51a_1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3e84ee6f51a_1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e84ee6f51a_1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g3e84ee6f51a_1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e84ee6f51a_1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3e84ee6f51a_1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e84ee6f51a_1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g3e84ee6f51a_1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84ee6f51a_1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e84ee6f51a_1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3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e84ee6f51a_1_0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56" name="Google Shape;56;g3e84ee6f51a_1_0" descr="בקבוק חלב פשוט"/>
          <p:cNvPicPr preferRelativeResize="0"/>
          <p:nvPr/>
        </p:nvPicPr>
        <p:blipFill rotWithShape="1">
          <a:blip r:embed="rId3">
            <a:alphaModFix/>
          </a:blip>
          <a:srcRect l="41550" t="31778" r="39649" b="37783"/>
          <a:stretch/>
        </p:blipFill>
        <p:spPr>
          <a:xfrm>
            <a:off x="3752900" y="1109350"/>
            <a:ext cx="1309100" cy="124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g3e84ee6f51a_1_0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9" name="Google Shape;59;g3e84ee6f51a_1_0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8" name="Google Shape;58;g3e84ee6f51a_1_0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7" name="Google Shape;57;g3e84ee6f51a_1_0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פיצוי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e84ee6f51a_1_9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66" name="Google Shape;66;g3e84ee6f51a_1_9" descr="בקבוק חלב פשוט"/>
          <p:cNvPicPr preferRelativeResize="0"/>
          <p:nvPr/>
        </p:nvPicPr>
        <p:blipFill rotWithShape="1">
          <a:blip r:embed="rId3">
            <a:alphaModFix/>
          </a:blip>
          <a:srcRect l="41550" t="31778" r="39649" b="37783"/>
          <a:stretch/>
        </p:blipFill>
        <p:spPr>
          <a:xfrm>
            <a:off x="3882875" y="1160575"/>
            <a:ext cx="1099536" cy="10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g3e84ee6f51a_1_9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מוצר עוגן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9" name="Google Shape;69;g3e84ee6f51a_1_9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8" name="Google Shape;68;g3e84ee6f51a_1_9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67" name="Google Shape;67;g3e84ee6f51a_1_9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פיצוי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0" name="Google Shape;70;g3e84ee6f51a_1_9"/>
          <p:cNvSpPr txBox="1"/>
          <p:nvPr/>
        </p:nvSpPr>
        <p:spPr>
          <a:xfrm>
            <a:off x="398675" y="4727775"/>
            <a:ext cx="7725000" cy="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זה מה שיובל באמת היה צריך. המוצר הבסיסי שבשבילו נכנסים לחנות.</a:t>
            </a: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e84ee6f51a_1_19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80" name="Google Shape;80;g3e84ee6f51a_1_19" descr="חטיף בטעם בצל"/>
          <p:cNvPicPr preferRelativeResize="0"/>
          <p:nvPr/>
        </p:nvPicPr>
        <p:blipFill rotWithShape="1">
          <a:blip r:embed="rId3">
            <a:alphaModFix/>
          </a:blip>
          <a:srcRect l="40406" t="31992" r="40343" b="37306"/>
          <a:stretch/>
        </p:blipFill>
        <p:spPr>
          <a:xfrm>
            <a:off x="3762226" y="1116100"/>
            <a:ext cx="1346225" cy="12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g3e84ee6f51a_1_19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9" name="Google Shape;79;g3e84ee6f51a_1_19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8" name="Google Shape;78;g3e84ee6f51a_1_19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77" name="Google Shape;77;g3e84ee6f51a_1_19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84ee6f51a_1_28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90" name="Google Shape;90;g3e84ee6f51a_1_28" descr="חטיף בטעם בצל"/>
          <p:cNvPicPr preferRelativeResize="0"/>
          <p:nvPr/>
        </p:nvPicPr>
        <p:blipFill rotWithShape="1">
          <a:blip r:embed="rId3">
            <a:alphaModFix/>
          </a:blip>
          <a:srcRect l="40406" t="31992" r="40343" b="37306"/>
          <a:stretch/>
        </p:blipFill>
        <p:spPr>
          <a:xfrm>
            <a:off x="3762226" y="1116100"/>
            <a:ext cx="1346225" cy="123555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e84ee6f51a_1_28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89" name="Google Shape;89;g3e84ee6f51a_1_28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88" name="Google Shape;88;g3e84ee6f51a_1_28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מסלול המכשולים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7" name="Google Shape;87;g3e84ee6f51a_1_28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91" name="Google Shape;91;g3e84ee6f51a_1_28"/>
          <p:cNvSpPr txBox="1"/>
          <p:nvPr/>
        </p:nvSpPr>
        <p:spPr>
          <a:xfrm>
            <a:off x="1728950" y="4857775"/>
            <a:ext cx="6489600" cy="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w"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יובל היה חייב לעבור דרך מדפי החטיפים כדי להגיע למקרר החלב. זה פשוט קפץ לו ליד בדרך!</a:t>
            </a:r>
            <a:endParaRPr sz="1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e84ee6f51a_1_38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01" name="Google Shape;101;g3e84ee6f51a_1_38" descr="דגני בוקר עם ציור צבעוני"/>
          <p:cNvPicPr preferRelativeResize="0"/>
          <p:nvPr/>
        </p:nvPicPr>
        <p:blipFill rotWithShape="1">
          <a:blip r:embed="rId3">
            <a:alphaModFix/>
          </a:blip>
          <a:srcRect l="37066" t="32346" r="36776" b="36241"/>
          <a:stretch/>
        </p:blipFill>
        <p:spPr>
          <a:xfrm>
            <a:off x="3606428" y="1160575"/>
            <a:ext cx="1483664" cy="10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g3e84ee6f51a_1_38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0" name="Google Shape;100;g3e84ee6f51a_1_38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99" name="Google Shape;99;g3e84ee6f51a_1_38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98" name="Google Shape;98;g3e84ee6f51a_1_38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e84ee6f51a_1_47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11" name="Google Shape;111;g3e84ee6f51a_1_47" descr="דגני בוקר עם ציור צבעוני"/>
          <p:cNvPicPr preferRelativeResize="0"/>
          <p:nvPr/>
        </p:nvPicPr>
        <p:blipFill rotWithShape="1">
          <a:blip r:embed="rId3">
            <a:alphaModFix/>
          </a:blip>
          <a:srcRect l="37066" t="32346" r="36776" b="36241"/>
          <a:stretch/>
        </p:blipFill>
        <p:spPr>
          <a:xfrm>
            <a:off x="3606428" y="1160575"/>
            <a:ext cx="1483664" cy="10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3e84ee6f51a_1_47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0" name="Google Shape;110;g3e84ee6f51a_1_47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09" name="Google Shape;109;g3e84ee6f51a_1_47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מלכודת הילדים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08" name="Google Shape;108;g3e84ee6f51a_1_47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2" name="Google Shape;112;g3e84ee6f51a_1_47"/>
          <p:cNvSpPr txBox="1"/>
          <p:nvPr/>
        </p:nvSpPr>
        <p:spPr>
          <a:xfrm>
            <a:off x="475550" y="4802800"/>
            <a:ext cx="79659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w"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הציורים נמצאים בגובה הברכיים של הילדים.המוח של יובל ננעל עליהם למרות שהוא כבר נער.  </a:t>
            </a:r>
            <a:endParaRPr sz="1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e84ee6f51a_1_57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22" name="Google Shape;122;g3e84ee6f51a_1_57" descr="תבנית ביצים"/>
          <p:cNvPicPr preferRelativeResize="0"/>
          <p:nvPr/>
        </p:nvPicPr>
        <p:blipFill rotWithShape="1">
          <a:blip r:embed="rId3">
            <a:alphaModFix/>
          </a:blip>
          <a:srcRect l="41966" t="34137" r="42856" b="35774"/>
          <a:stretch/>
        </p:blipFill>
        <p:spPr>
          <a:xfrm>
            <a:off x="3995263" y="1209325"/>
            <a:ext cx="926471" cy="10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e84ee6f51a_1_57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הריח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1" name="Google Shape;121;g3e84ee6f51a_1_57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פיתוי של הרגע האחרון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20" name="Google Shape;120;g3e84ee6f51a_1_57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19" name="Google Shape;119;g3e84ee6f51a_1_57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הילדים.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e84ee6f51a_1_66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33" name="Google Shape;133;g3e84ee6f51a_1_66" descr="תבנית ביצים"/>
          <p:cNvPicPr preferRelativeResize="0"/>
          <p:nvPr/>
        </p:nvPicPr>
        <p:blipFill rotWithShape="1">
          <a:blip r:embed="rId3">
            <a:alphaModFix/>
          </a:blip>
          <a:srcRect l="41966" t="34137" r="42856" b="35774"/>
          <a:stretch/>
        </p:blipFill>
        <p:spPr>
          <a:xfrm>
            <a:off x="3995263" y="1209325"/>
            <a:ext cx="926471" cy="10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3e84ee6f51a_1_66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הריח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1" name="Google Shape;131;g3e84ee6f51a_1_66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פיתוי הרגע האחרון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0" name="Google Shape;130;g3e84ee6f51a_1_66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מוצר עוגן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9" name="Google Shape;129;g3e84ee6f51a_1_66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הילדים.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32" name="Google Shape;132;g3e84ee6f51a_1_66"/>
          <p:cNvSpPr txBox="1"/>
          <p:nvPr/>
        </p:nvSpPr>
        <p:spPr>
          <a:xfrm>
            <a:off x="475550" y="4802800"/>
            <a:ext cx="7965900" cy="3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iw"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עוד מוצר יסוד. שמתם לב שהביצים תמיד בפינה הכי רחוקה? זה כדי שנחצה את כל הסופר ונתפתה בדרך. </a:t>
            </a:r>
            <a:endParaRPr sz="13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e84ee6f51a_1_76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43" name="Google Shape;143;g3e84ee6f51a_1_76" descr="שוקולד יוקרתי בזהב"/>
          <p:cNvPicPr preferRelativeResize="0"/>
          <p:nvPr/>
        </p:nvPicPr>
        <p:blipFill rotWithShape="1">
          <a:blip r:embed="rId3">
            <a:alphaModFix/>
          </a:blip>
          <a:srcRect l="38873" t="35438" r="39060" b="32827"/>
          <a:stretch/>
        </p:blipFill>
        <p:spPr>
          <a:xfrm>
            <a:off x="3472775" y="1060600"/>
            <a:ext cx="1919150" cy="12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e84ee6f51a_1_76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2" name="Google Shape;142;g3e84ee6f51a_1_76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1" name="Google Shape;141;g3e84ee6f51a_1_76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פיצוי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40" name="Google Shape;140;g3e84ee6f51a_1_76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e84ee6f51a_1_85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53" name="Google Shape;153;g3e84ee6f51a_1_85" descr="שוקולד יוקרתי בזהב"/>
          <p:cNvPicPr preferRelativeResize="0"/>
          <p:nvPr/>
        </p:nvPicPr>
        <p:blipFill rotWithShape="1">
          <a:blip r:embed="rId3">
            <a:alphaModFix/>
          </a:blip>
          <a:srcRect l="38873" t="35438" r="39060" b="32827"/>
          <a:stretch/>
        </p:blipFill>
        <p:spPr>
          <a:xfrm>
            <a:off x="3472775" y="1060600"/>
            <a:ext cx="1919150" cy="124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e84ee6f51a_1_85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2" name="Google Shape;152;g3e84ee6f51a_1_85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גובה העיניים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" name="Google Shape;151;g3e84ee6f51a_1_85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מוצר פיצוי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0" name="Google Shape;150;g3e84ee6f51a_1_85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54" name="Google Shape;154;g3e84ee6f51a_1_85"/>
          <p:cNvSpPr txBox="1"/>
          <p:nvPr/>
        </p:nvSpPr>
        <p:spPr>
          <a:xfrm>
            <a:off x="1343450" y="4802800"/>
            <a:ext cx="7266300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גם בגובה העיניים וגם מוצר פיצוי. הוא מונח מול המבט שלנו וגורם לנו לרצות לפנק את עצמינו על הדרך.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e84ee6f51a_1_95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64" name="Google Shape;164;g3e84ee6f51a_1_95" descr="חבילת מסטיקים"/>
          <p:cNvPicPr preferRelativeResize="0"/>
          <p:nvPr/>
        </p:nvPicPr>
        <p:blipFill rotWithShape="1">
          <a:blip r:embed="rId3">
            <a:alphaModFix/>
          </a:blip>
          <a:srcRect l="41551" t="33331" r="40355" b="36993"/>
          <a:stretch/>
        </p:blipFill>
        <p:spPr>
          <a:xfrm>
            <a:off x="3897650" y="1242900"/>
            <a:ext cx="1044901" cy="98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g3e84ee6f51a_1_95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3" name="Google Shape;163;g3e84ee6f51a_1_95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פיתוי של הרגע האחרון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2" name="Google Shape;162;g3e84ee6f51a_1_95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61" name="Google Shape;161;g3e84ee6f51a_1_95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e84ee6f51a_1_104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74" name="Google Shape;174;g3e84ee6f51a_1_104" descr="חבילת מסטיקים"/>
          <p:cNvPicPr preferRelativeResize="0"/>
          <p:nvPr/>
        </p:nvPicPr>
        <p:blipFill rotWithShape="1">
          <a:blip r:embed="rId3">
            <a:alphaModFix/>
          </a:blip>
          <a:srcRect l="41551" t="33331" r="40355" b="36993"/>
          <a:stretch/>
        </p:blipFill>
        <p:spPr>
          <a:xfrm>
            <a:off x="3897650" y="1242900"/>
            <a:ext cx="1044901" cy="98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g3e84ee6f51a_1_104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3" name="Google Shape;173;g3e84ee6f51a_1_104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פיתוי של הרגע האחרון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72" name="Google Shape;172;g3e84ee6f51a_1_104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1" name="Google Shape;171;g3e84ee6f51a_1_104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75" name="Google Shape;175;g3e84ee6f51a_1_104"/>
          <p:cNvSpPr txBox="1"/>
          <p:nvPr/>
        </p:nvSpPr>
        <p:spPr>
          <a:xfrm>
            <a:off x="448200" y="4802800"/>
            <a:ext cx="8164200" cy="259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המוצר הקטן והזול שליד הקופה. אנחנו אומרים "זה רק כמה שקלים" וקונים בלי לתכנן.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e84ee6f51a_1_114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85" name="Google Shape;185;g3e84ee6f51a_1_114" descr="מארז מעדנים עם צעצוע"/>
          <p:cNvPicPr preferRelativeResize="0"/>
          <p:nvPr/>
        </p:nvPicPr>
        <p:blipFill rotWithShape="1">
          <a:blip r:embed="rId3">
            <a:alphaModFix/>
          </a:blip>
          <a:srcRect l="36128" t="41734" r="37595" b="37185"/>
          <a:stretch/>
        </p:blipFill>
        <p:spPr>
          <a:xfrm>
            <a:off x="3380025" y="1170775"/>
            <a:ext cx="2300549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e84ee6f51a_1_114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4" name="Google Shape;184;g3e84ee6f51a_1_114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3" name="Google Shape;183;g3e84ee6f51a_1_114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הפרס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82" name="Google Shape;182;g3e84ee6f51a_1_114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e84ee6f51a_1_123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195" name="Google Shape;195;g3e84ee6f51a_1_123" descr="מארז מעדנים עם צעצוע"/>
          <p:cNvPicPr preferRelativeResize="0"/>
          <p:nvPr/>
        </p:nvPicPr>
        <p:blipFill rotWithShape="1">
          <a:blip r:embed="rId3">
            <a:alphaModFix/>
          </a:blip>
          <a:srcRect l="36128" t="41734" r="37595" b="37185"/>
          <a:stretch/>
        </p:blipFill>
        <p:spPr>
          <a:xfrm>
            <a:off x="3380025" y="1170775"/>
            <a:ext cx="2300549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g3e84ee6f51a_1_123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94" name="Google Shape;194;g3e84ee6f51a_1_123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93" name="Google Shape;193;g3e84ee6f51a_1_123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מלכודת הפרס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92" name="Google Shape;192;g3e84ee6f51a_1_123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196" name="Google Shape;196;g3e84ee6f51a_1_123"/>
          <p:cNvSpPr txBox="1"/>
          <p:nvPr/>
        </p:nvSpPr>
        <p:spPr>
          <a:xfrm>
            <a:off x="420150" y="4802800"/>
            <a:ext cx="8220300" cy="241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יובל לקח את המארז הזה כי יש עליו מתנה קטנה. הוא שילם יותר על המעדן רק בגלל צעצוע פלסטיק זול.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e84ee6f51a_1_133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06" name="Google Shape;206;g3e84ee6f51a_1_133" descr="בקבוק שתייה קרה מהמקרר שליד הקופה"/>
          <p:cNvPicPr preferRelativeResize="0"/>
          <p:nvPr/>
        </p:nvPicPr>
        <p:blipFill rotWithShape="1">
          <a:blip r:embed="rId3">
            <a:alphaModFix/>
          </a:blip>
          <a:srcRect l="28308" t="33435" r="29654" b="37811"/>
          <a:stretch/>
        </p:blipFill>
        <p:spPr>
          <a:xfrm>
            <a:off x="2957250" y="1132113"/>
            <a:ext cx="2973874" cy="120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e84ee6f51a_1_133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נוחות יקר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5" name="Google Shape;205;g3e84ee6f51a_1_133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4" name="Google Shape;204;g3e84ee6f51a_1_133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03" name="Google Shape;203;g3e84ee6f51a_1_133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84ee6f51a_1_142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16" name="Google Shape;216;g3e84ee6f51a_1_142" descr="בקבוק שתייה קרה מהמקרר שליד הקופה"/>
          <p:cNvPicPr preferRelativeResize="0"/>
          <p:nvPr/>
        </p:nvPicPr>
        <p:blipFill rotWithShape="1">
          <a:blip r:embed="rId3">
            <a:alphaModFix/>
          </a:blip>
          <a:srcRect l="28308" t="33435" r="29654" b="37811"/>
          <a:stretch/>
        </p:blipFill>
        <p:spPr>
          <a:xfrm>
            <a:off x="2957250" y="1132113"/>
            <a:ext cx="2973874" cy="120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3e84ee6f51a_1_142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מוצר נוחות יקר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15" name="Google Shape;215;g3e84ee6f51a_1_142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4" name="Google Shape;214;g3e84ee6f51a_1_142"/>
          <p:cNvSpPr txBox="1">
            <a:spLocks noGrp="1"/>
          </p:cNvSpPr>
          <p:nvPr>
            <p:ph type="subTitle" idx="1"/>
          </p:nvPr>
        </p:nvSpPr>
        <p:spPr>
          <a:xfrm>
            <a:off x="361525" y="24071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3" name="Google Shape;213;g3e84ee6f51a_1_142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הילדים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7" name="Google Shape;217;g3e84ee6f51a_1_142"/>
          <p:cNvSpPr txBox="1"/>
          <p:nvPr/>
        </p:nvSpPr>
        <p:spPr>
          <a:xfrm>
            <a:off x="672300" y="4739525"/>
            <a:ext cx="77994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בתוך הסופר הבקבוק עולה חצי מחיר, אבל יובל צמא עכשיו המקרר ליד הקופה הכי נגיש.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e84ee6f51a_1_152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27" name="Google Shape;227;g3e84ee6f51a_1_152" descr="מארז 3 חטיפים במבצע"/>
          <p:cNvPicPr preferRelativeResize="0"/>
          <p:nvPr/>
        </p:nvPicPr>
        <p:blipFill rotWithShape="1">
          <a:blip r:embed="rId3">
            <a:alphaModFix/>
          </a:blip>
          <a:srcRect l="37095" t="33867" r="37781" b="37692"/>
          <a:stretch/>
        </p:blipFill>
        <p:spPr>
          <a:xfrm>
            <a:off x="3571725" y="1119113"/>
            <a:ext cx="1648651" cy="113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g3e84ee6f51a_1_152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26" name="Google Shape;226;g3e84ee6f51a_1_152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25" name="Google Shape;225;g3e84ee6f51a_1_152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הכמות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24" name="Google Shape;224;g3e84ee6f51a_1_152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e84ee6f51a_1_161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37" name="Google Shape;237;g3e84ee6f51a_1_161" descr="מארז 3 חטיפים במבצע"/>
          <p:cNvPicPr preferRelativeResize="0"/>
          <p:nvPr/>
        </p:nvPicPr>
        <p:blipFill rotWithShape="1">
          <a:blip r:embed="rId3">
            <a:alphaModFix/>
          </a:blip>
          <a:srcRect l="37095" t="33867" r="37781" b="37692"/>
          <a:stretch/>
        </p:blipFill>
        <p:spPr>
          <a:xfrm>
            <a:off x="3571725" y="1119113"/>
            <a:ext cx="1648651" cy="1132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g3e84ee6f51a_1_161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36" name="Google Shape;236;g3e84ee6f51a_1_161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35" name="Google Shape;235;g3e84ee6f51a_1_161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מלכודת הכמות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4" name="Google Shape;234;g3e84ee6f51a_1_161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38" name="Google Shape;238;g3e84ee6f51a_1_161"/>
          <p:cNvSpPr txBox="1"/>
          <p:nvPr/>
        </p:nvSpPr>
        <p:spPr>
          <a:xfrm>
            <a:off x="398675" y="4817200"/>
            <a:ext cx="8538300" cy="1776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יובל רצה רק חטיף אחד, אבל המבצע גרם לו לקנות שלושה ולשלם יותר ממה שתכנן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e84ee6f51a_1_171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48" name="Google Shape;248;g3e84ee6f51a_1_171" descr="לחם ריחני שיצא מהתנור"/>
          <p:cNvPicPr preferRelativeResize="0"/>
          <p:nvPr/>
        </p:nvPicPr>
        <p:blipFill rotWithShape="1">
          <a:blip r:embed="rId3">
            <a:alphaModFix/>
          </a:blip>
          <a:srcRect l="37686" t="33658" r="36955" b="38261"/>
          <a:stretch/>
        </p:blipFill>
        <p:spPr>
          <a:xfrm>
            <a:off x="3622774" y="1092862"/>
            <a:ext cx="1737874" cy="118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3e84ee6f51a_1_171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מלכודת הריח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7" name="Google Shape;247;g3e84ee6f51a_1_171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6" name="Google Shape;246;g3e84ee6f51a_1_171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45" name="Google Shape;245;g3e84ee6f51a_1_171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e84ee6f51a_1_180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58" name="Google Shape;258;g3e84ee6f51a_1_180" descr="לחם ריחני שיצא מהתורה"/>
          <p:cNvPicPr preferRelativeResize="0"/>
          <p:nvPr/>
        </p:nvPicPr>
        <p:blipFill rotWithShape="1">
          <a:blip r:embed="rId3">
            <a:alphaModFix/>
          </a:blip>
          <a:srcRect l="37686" t="33658" r="36955" b="38261"/>
          <a:stretch/>
        </p:blipFill>
        <p:spPr>
          <a:xfrm>
            <a:off x="3622774" y="1092862"/>
            <a:ext cx="1737874" cy="11845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3e84ee6f51a_1_180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מלכודת הריח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7" name="Google Shape;257;g3e84ee6f51a_1_180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רגע לפני הקופה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56" name="Google Shape;256;g3e84ee6f51a_1_180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55" name="Google Shape;255;g3e84ee6f51a_1_180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59" name="Google Shape;259;g3e84ee6f51a_1_180"/>
          <p:cNvSpPr txBox="1"/>
          <p:nvPr/>
        </p:nvSpPr>
        <p:spPr>
          <a:xfrm>
            <a:off x="591150" y="4817200"/>
            <a:ext cx="8241300" cy="196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iw"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המאפייה נמצאת בכניסב לסופר כדי שהריח יפתח לנו את התיאבון ויגרום לנו למלא עגלה. </a:t>
            </a:r>
            <a:endParaRPr sz="1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e84ee6f51a_1_190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69" name="Google Shape;269;g3e84ee6f51a_1_190" descr="מגזין או חוברת פעילות"/>
          <p:cNvPicPr preferRelativeResize="0"/>
          <p:nvPr/>
        </p:nvPicPr>
        <p:blipFill rotWithShape="1">
          <a:blip r:embed="rId3">
            <a:alphaModFix/>
          </a:blip>
          <a:srcRect l="36865" t="30940" r="37897" b="37949"/>
          <a:stretch/>
        </p:blipFill>
        <p:spPr>
          <a:xfrm>
            <a:off x="3847235" y="1175450"/>
            <a:ext cx="1449525" cy="10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g3e84ee6f51a_1_190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8" name="Google Shape;268;g3e84ee6f51a_1_190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7" name="Google Shape;267;g3e84ee6f51a_1_190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מסיח דעת בקופה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66" name="Google Shape;266;g3e84ee6f51a_1_190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 </a:t>
            </a:r>
            <a:endParaRPr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e84ee6f51a_1_199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79" name="Google Shape;279;g3e84ee6f51a_1_199" descr="מגזין או חוברת פעילות"/>
          <p:cNvPicPr preferRelativeResize="0"/>
          <p:nvPr/>
        </p:nvPicPr>
        <p:blipFill rotWithShape="1">
          <a:blip r:embed="rId3">
            <a:alphaModFix/>
          </a:blip>
          <a:srcRect l="36865" t="30940" r="37897" b="37949"/>
          <a:stretch/>
        </p:blipFill>
        <p:spPr>
          <a:xfrm>
            <a:off x="3847235" y="1175450"/>
            <a:ext cx="1449525" cy="10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g3e84ee6f51a_1_199"/>
          <p:cNvSpPr txBox="1">
            <a:spLocks noGrp="1"/>
          </p:cNvSpPr>
          <p:nvPr>
            <p:ph type="subTitle" idx="1"/>
          </p:nvPr>
        </p:nvSpPr>
        <p:spPr>
          <a:xfrm>
            <a:off x="4942550" y="230965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מוצר עוגן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8" name="Google Shape;278;g3e84ee6f51a_1_199"/>
          <p:cNvSpPr txBox="1">
            <a:spLocks noGrp="1"/>
          </p:cNvSpPr>
          <p:nvPr>
            <p:ph type="subTitle" idx="1"/>
          </p:nvPr>
        </p:nvSpPr>
        <p:spPr>
          <a:xfrm>
            <a:off x="4942550" y="37290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מסלול המכשולים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77" name="Google Shape;277;g3e84ee6f51a_1_199"/>
          <p:cNvSpPr txBox="1">
            <a:spLocks noGrp="1"/>
          </p:cNvSpPr>
          <p:nvPr>
            <p:ph type="subTitle" idx="1"/>
          </p:nvPr>
        </p:nvSpPr>
        <p:spPr>
          <a:xfrm>
            <a:off x="511150" y="2351050"/>
            <a:ext cx="3667200" cy="1049100"/>
          </a:xfrm>
          <a:prstGeom prst="rect">
            <a:avLst/>
          </a:prstGeom>
          <a:solidFill>
            <a:srgbClr val="6AA84F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dk1"/>
                </a:solidFill>
              </a:rPr>
              <a:t>מסיח דעת בקופה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6" name="Google Shape;276;g3e84ee6f51a_1_199"/>
          <p:cNvSpPr txBox="1">
            <a:spLocks noGrp="1"/>
          </p:cNvSpPr>
          <p:nvPr>
            <p:ph type="subTitle" idx="1"/>
          </p:nvPr>
        </p:nvSpPr>
        <p:spPr>
          <a:xfrm>
            <a:off x="398675" y="3768100"/>
            <a:ext cx="3667200" cy="1049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iw">
                <a:solidFill>
                  <a:schemeClr val="accent1"/>
                </a:solidFill>
              </a:rPr>
              <a:t>גובה העיניים 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80" name="Google Shape;280;g3e84ee6f51a_1_199"/>
          <p:cNvSpPr txBox="1"/>
          <p:nvPr/>
        </p:nvSpPr>
        <p:spPr>
          <a:xfrm>
            <a:off x="1283275" y="4778100"/>
            <a:ext cx="7163400" cy="23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iw" sz="1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בזמן שיובל חיכה בתור, הוא השתעמםם והוסיף את זה לעגלה רק כדי להעביר את הזמן.</a:t>
            </a:r>
            <a:endParaRPr sz="15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e84ee6f51a_1_209"/>
          <p:cNvSpPr txBox="1">
            <a:spLocks noGrp="1"/>
          </p:cNvSpPr>
          <p:nvPr>
            <p:ph type="title"/>
          </p:nvPr>
        </p:nvSpPr>
        <p:spPr>
          <a:xfrm>
            <a:off x="3316157" y="239575"/>
            <a:ext cx="298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/>
              <a:t>הבלש בסופרמרקט</a:t>
            </a:r>
            <a:endParaRPr/>
          </a:p>
        </p:txBody>
      </p:sp>
      <p:pic>
        <p:nvPicPr>
          <p:cNvPr id="287" name="Google Shape;287;g3e84ee6f51a_1_209" descr="הבלש בסופרמרקט&#10;חלב פשוט או חלב פרימיום&#10;שאלת המחץ&#10;שניהם חלב שניהם טעימים. למה יובל לקח דווקא את היקר?&#10;גלה את התשובה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6963" y="1017725"/>
            <a:ext cx="5829300" cy="388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e84ee6f51a_1_215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293" name="Google Shape;293;g3e84ee6f51a_1_215" descr="חלב פשוט או חלב פרימיום. &#10;שניהם חלב. שניהם טעימים. למה יובל לקח דווקא את היקר? "/>
          <p:cNvPicPr preferRelativeResize="0"/>
          <p:nvPr/>
        </p:nvPicPr>
        <p:blipFill rotWithShape="1">
          <a:blip r:embed="rId3">
            <a:alphaModFix/>
          </a:blip>
          <a:srcRect b="18573"/>
          <a:stretch/>
        </p:blipFill>
        <p:spPr>
          <a:xfrm>
            <a:off x="1612200" y="1407675"/>
            <a:ext cx="5723300" cy="2419325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94" name="Google Shape;294;g3e84ee6f51a_1_215"/>
          <p:cNvSpPr txBox="1"/>
          <p:nvPr/>
        </p:nvSpPr>
        <p:spPr>
          <a:xfrm>
            <a:off x="1612200" y="4303925"/>
            <a:ext cx="5919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שניהם חלב. שניהם טעימים. למה יובל לקח דווקא את היקר?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e84ee6f51a_1_221"/>
          <p:cNvSpPr txBox="1">
            <a:spLocks noGrp="1"/>
          </p:cNvSpPr>
          <p:nvPr>
            <p:ph type="ctrTitle"/>
          </p:nvPr>
        </p:nvSpPr>
        <p:spPr>
          <a:xfrm>
            <a:off x="228150" y="131800"/>
            <a:ext cx="8604300" cy="9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iw">
                <a:solidFill>
                  <a:schemeClr val="dk1"/>
                </a:solidFill>
              </a:rPr>
              <a:t>הבלש בסופרמרקט</a:t>
            </a:r>
            <a:endParaRPr>
              <a:solidFill>
                <a:schemeClr val="dk1"/>
              </a:solidFill>
            </a:endParaRPr>
          </a:p>
          <a:p>
            <a:pPr marL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329031"/>
              <a:buNone/>
            </a:pPr>
            <a:r>
              <a:rPr lang="iw" sz="1756">
                <a:solidFill>
                  <a:schemeClr val="dk1"/>
                </a:solidFill>
              </a:rPr>
              <a:t>זיהוי</a:t>
            </a:r>
            <a:r>
              <a:rPr lang="iw" sz="644">
                <a:solidFill>
                  <a:schemeClr val="dk1"/>
                </a:solidFill>
              </a:rPr>
              <a:t> </a:t>
            </a:r>
            <a:r>
              <a:rPr lang="iw" sz="1756">
                <a:solidFill>
                  <a:schemeClr val="dk1"/>
                </a:solidFill>
              </a:rPr>
              <a:t>פלילי בשקית: עזרו ליובל להבין אילו מלכודות מחכות לו בסופר!</a:t>
            </a:r>
            <a:endParaRPr sz="1756">
              <a:solidFill>
                <a:schemeClr val="dk1"/>
              </a:solidFill>
            </a:endParaRPr>
          </a:p>
        </p:txBody>
      </p:sp>
      <p:pic>
        <p:nvPicPr>
          <p:cNvPr id="300" name="Google Shape;300;g3e84ee6f51a_1_221" descr="חלב פשוט או חלב פרימיום&#10;שאלת המחץ"/>
          <p:cNvPicPr preferRelativeResize="0"/>
          <p:nvPr/>
        </p:nvPicPr>
        <p:blipFill rotWithShape="1">
          <a:blip r:embed="rId3">
            <a:alphaModFix/>
          </a:blip>
          <a:srcRect b="18573"/>
          <a:stretch/>
        </p:blipFill>
        <p:spPr>
          <a:xfrm>
            <a:off x="2098500" y="1220650"/>
            <a:ext cx="4543375" cy="192055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01" name="Google Shape;301;g3e84ee6f51a_1_221"/>
          <p:cNvSpPr txBox="1"/>
          <p:nvPr/>
        </p:nvSpPr>
        <p:spPr>
          <a:xfrm>
            <a:off x="1350350" y="3301250"/>
            <a:ext cx="5919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שניהם חלב. שניהם טעימים. למה יובל לקח דווקא את היקר? </a:t>
            </a: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g3e84ee6f51a_1_221"/>
          <p:cNvSpPr txBox="1"/>
          <p:nvPr/>
        </p:nvSpPr>
        <p:spPr>
          <a:xfrm>
            <a:off x="619300" y="4020375"/>
            <a:ext cx="7182300" cy="9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כי הוא "עצלן אופקי"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iw" sz="18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החלב היקר היה ב"מדף הזהב" בגובה העיניים. החלב הזול דרש ממנו להתכופף למטה, והמוח שלנו תמיד מעדיף את מה שהכי קל לראות!</a:t>
            </a: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811</Words>
  <Application>Microsoft Office PowerPoint</Application>
  <PresentationFormat>‫הצגה על המסך (16:9)</PresentationFormat>
  <Paragraphs>152</Paragraphs>
  <Slides>25</Slides>
  <Notes>25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25</vt:i4>
      </vt:variant>
    </vt:vector>
  </HeadingPairs>
  <TitlesOfParts>
    <vt:vector size="27" baseType="lpstr">
      <vt:lpstr>Arial</vt:lpstr>
      <vt:lpstr>Simple Light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  <vt:lpstr>הבלש בסופרמרקט</vt:lpstr>
      <vt:lpstr>הבלש בסופרמרקט זיהוי פלילי בשקית: עזרו ליובל להבין אילו מלכודות מחכות לו בסופר!</vt:lpstr>
      <vt:lpstr>הבלש בסופרמרקט זיהוי פלילי בשקית: עזרו ליובל להבין אילו מלכודות מחכות לו בסופר!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modified xsi:type="dcterms:W3CDTF">2026-07-19T17:56:40Z</dcterms:modified>
</cp:coreProperties>
</file>