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26"/>
  </p:notesMasterIdLst>
  <p:sldIdLst>
    <p:sldId id="269" r:id="rId2"/>
    <p:sldId id="256" r:id="rId3"/>
    <p:sldId id="265" r:id="rId4"/>
    <p:sldId id="266" r:id="rId5"/>
    <p:sldId id="274" r:id="rId6"/>
    <p:sldId id="259" r:id="rId7"/>
    <p:sldId id="284" r:id="rId8"/>
    <p:sldId id="275" r:id="rId9"/>
    <p:sldId id="268" r:id="rId10"/>
    <p:sldId id="260" r:id="rId11"/>
    <p:sldId id="270" r:id="rId12"/>
    <p:sldId id="261" r:id="rId13"/>
    <p:sldId id="271" r:id="rId14"/>
    <p:sldId id="262" r:id="rId15"/>
    <p:sldId id="272" r:id="rId16"/>
    <p:sldId id="263" r:id="rId17"/>
    <p:sldId id="280" r:id="rId18"/>
    <p:sldId id="278" r:id="rId19"/>
    <p:sldId id="281" r:id="rId20"/>
    <p:sldId id="279" r:id="rId21"/>
    <p:sldId id="282" r:id="rId22"/>
    <p:sldId id="283" r:id="rId23"/>
    <p:sldId id="285" r:id="rId24"/>
    <p:sldId id="276" r:id="rId25"/>
  </p:sldIdLst>
  <p:sldSz cx="12192000" cy="6858000"/>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2A72"/>
    <a:srgbClr val="BDE686"/>
    <a:srgbClr val="6CF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4013" autoAdjust="0"/>
    <p:restoredTop sz="94660"/>
  </p:normalViewPr>
  <p:slideViewPr>
    <p:cSldViewPr snapToGrid="0">
      <p:cViewPr>
        <p:scale>
          <a:sx n="75" d="100"/>
          <a:sy n="75" d="100"/>
        </p:scale>
        <p:origin x="-282" y="-78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8E5AE26-0CCE-4E59-91ED-04FD7D8D9B4F}" type="datetimeFigureOut">
              <a:rPr lang="en-US" smtClean="0"/>
              <a:t>3/16/2020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3EB8365-A15C-4CB8-AEF2-85627BDD7674}" type="slidenum">
              <a:rPr lang="en-US" smtClean="0"/>
              <a:t>‹#›</a:t>
            </a:fld>
            <a:endParaRPr lang="en-US"/>
          </a:p>
        </p:txBody>
      </p:sp>
    </p:spTree>
    <p:extLst>
      <p:ext uri="{BB962C8B-B14F-4D97-AF65-F5344CB8AC3E}">
        <p14:creationId xmlns:p14="http://schemas.microsoft.com/office/powerpoint/2010/main" val="36237674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Google Shape;67;g37bb09f989_0_5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8" name="Google Shape;68;g37bb09f989_0_5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כותרת ראשית">
    <p:spTree>
      <p:nvGrpSpPr>
        <p:cNvPr id="1" name=""/>
        <p:cNvGrpSpPr/>
        <p:nvPr/>
      </p:nvGrpSpPr>
      <p:grpSpPr>
        <a:xfrm>
          <a:off x="0" y="0"/>
          <a:ext cx="0" cy="0"/>
          <a:chOff x="0" y="0"/>
          <a:chExt cx="0" cy="0"/>
        </a:xfrm>
      </p:grpSpPr>
      <p:sp>
        <p:nvSpPr>
          <p:cNvPr id="10" name="מלבן מעוגל 9"/>
          <p:cNvSpPr/>
          <p:nvPr userDrawn="1"/>
        </p:nvSpPr>
        <p:spPr>
          <a:xfrm>
            <a:off x="212942" y="1614882"/>
            <a:ext cx="13177381"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9036" y="1463747"/>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 של תבנית בסיס</a:t>
            </a:r>
          </a:p>
        </p:txBody>
      </p:sp>
      <p:sp>
        <p:nvSpPr>
          <p:cNvPr id="7" name="מלבן מעוגל 6"/>
          <p:cNvSpPr/>
          <p:nvPr userDrawn="1"/>
        </p:nvSpPr>
        <p:spPr>
          <a:xfrm>
            <a:off x="7329949" y="6168773"/>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8201025" y="5883881"/>
            <a:ext cx="4243715"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10058155" y="87231"/>
            <a:ext cx="276849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426027" y="230190"/>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11">
            <a:extLst>
              <a:ext uri="{FF2B5EF4-FFF2-40B4-BE49-F238E27FC236}">
                <a16:creationId xmlns="" xmlns:a16="http://schemas.microsoft.com/office/drawing/2014/main" id="{215DE988-9A71-4403-A6F4-F4E9B0F89588}"/>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2585942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81" y="1288473"/>
            <a:ext cx="10872592" cy="522444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910417" y="6189198"/>
            <a:ext cx="3068595"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0082351" y="81720"/>
            <a:ext cx="530011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2155687" y="6347802"/>
            <a:ext cx="5559136"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9" name="מציין מיקום טקסט 3"/>
          <p:cNvSpPr>
            <a:spLocks noGrp="1"/>
          </p:cNvSpPr>
          <p:nvPr>
            <p:ph type="body" sz="quarter" idx="10" hasCustomPrompt="1"/>
          </p:nvPr>
        </p:nvSpPr>
        <p:spPr>
          <a:xfrm>
            <a:off x="623888" y="192531"/>
            <a:ext cx="10872585"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2262906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תמונה עם טקסט עלי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2042933" y="1648412"/>
            <a:ext cx="801924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343171" y="346714"/>
            <a:ext cx="11418770" cy="968519"/>
          </a:xfrm>
          <a:prstGeom prst="rect">
            <a:avLst/>
          </a:prstGeom>
        </p:spPr>
        <p:txBody>
          <a:bodyPr anchor="b">
            <a:noAutofit/>
          </a:bodyPr>
          <a:lstStyle>
            <a:lvl1pPr algn="ctr">
              <a:defRPr sz="4800">
                <a:latin typeface="Varela Round" panose="00000500000000000000" pitchFamily="2" charset="-79"/>
                <a:cs typeface="Varela Round" panose="00000500000000000000" pitchFamily="2" charset="-79"/>
              </a:defRPr>
            </a:lvl1pPr>
          </a:lstStyle>
          <a:p>
            <a:r>
              <a:rPr lang="he-IL"/>
              <a:t>לחץ כדי לערוך סגנון כותרת של תבנית בסיס</a:t>
            </a:r>
            <a:endParaRPr lang="he-IL" dirty="0"/>
          </a:p>
        </p:txBody>
      </p:sp>
      <p:sp>
        <p:nvSpPr>
          <p:cNvPr id="9" name="מלבן מעוגל 8"/>
          <p:cNvSpPr/>
          <p:nvPr userDrawn="1"/>
        </p:nvSpPr>
        <p:spPr>
          <a:xfrm>
            <a:off x="8200062" y="5948086"/>
            <a:ext cx="4315788" cy="39855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300625" y="5079667"/>
            <a:ext cx="1159099" cy="426915"/>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300625" y="561868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7600230" y="6422305"/>
            <a:ext cx="5068020"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a:extLst>
              <a:ext uri="{FF2B5EF4-FFF2-40B4-BE49-F238E27FC236}">
                <a16:creationId xmlns="" xmlns:a16="http://schemas.microsoft.com/office/drawing/2014/main" id="{8C9943B2-50DD-4C34-98E9-0E5660EF29A4}"/>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11497067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תמונה עם טקסט עלי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2042933" y="1648412"/>
            <a:ext cx="801924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343171" y="346714"/>
            <a:ext cx="11418770" cy="968519"/>
          </a:xfrm>
          <a:prstGeom prst="rect">
            <a:avLst/>
          </a:prstGeom>
        </p:spPr>
        <p:txBody>
          <a:bodyPr anchor="b">
            <a:noAutofit/>
          </a:bodyPr>
          <a:lstStyle>
            <a:lvl1pPr algn="ctr">
              <a:defRPr sz="4800">
                <a:latin typeface="Varela Round" panose="00000500000000000000" pitchFamily="2" charset="-79"/>
                <a:cs typeface="Varela Round" panose="00000500000000000000" pitchFamily="2" charset="-79"/>
              </a:defRPr>
            </a:lvl1pPr>
          </a:lstStyle>
          <a:p>
            <a:r>
              <a:rPr lang="he-IL"/>
              <a:t>לחץ כדי לערוך סגנון כותרת של תבנית בסיס</a:t>
            </a:r>
            <a:endParaRPr lang="he-IL" dirty="0"/>
          </a:p>
        </p:txBody>
      </p:sp>
      <p:sp>
        <p:nvSpPr>
          <p:cNvPr id="9" name="מלבן מעוגל 8"/>
          <p:cNvSpPr/>
          <p:nvPr userDrawn="1"/>
        </p:nvSpPr>
        <p:spPr>
          <a:xfrm>
            <a:off x="10909924" y="5948086"/>
            <a:ext cx="1591052" cy="39855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300625" y="5079667"/>
            <a:ext cx="1159099" cy="426915"/>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300625" y="561868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10310092" y="6422305"/>
            <a:ext cx="2190883"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7498066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תמונה עם טקסט תחת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1016000" y="320177"/>
            <a:ext cx="1025624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hasCustomPrompt="1"/>
          </p:nvPr>
        </p:nvSpPr>
        <p:spPr>
          <a:xfrm>
            <a:off x="437568" y="5543538"/>
            <a:ext cx="11418770" cy="968519"/>
          </a:xfrm>
          <a:prstGeom prst="rect">
            <a:avLst/>
          </a:prstGeom>
        </p:spPr>
        <p:txBody>
          <a:bodyPr anchor="b">
            <a:noAutofit/>
          </a:bodyPr>
          <a:lstStyle>
            <a:lvl1pPr algn="ctr">
              <a:defRPr sz="4800">
                <a:latin typeface="Varela Round" panose="00000500000000000000" pitchFamily="2" charset="-79"/>
                <a:cs typeface="Varela Round" panose="00000500000000000000" pitchFamily="2" charset="-79"/>
              </a:defRPr>
            </a:lvl1pPr>
          </a:lstStyle>
          <a:p>
            <a:r>
              <a:rPr lang="he-IL" dirty="0"/>
              <a:t>לחץ כדי לערוך סגנון כותרת תחתית</a:t>
            </a:r>
          </a:p>
        </p:txBody>
      </p:sp>
      <p:sp>
        <p:nvSpPr>
          <p:cNvPr id="9" name="מלבן מעוגל 8"/>
          <p:cNvSpPr/>
          <p:nvPr userDrawn="1"/>
        </p:nvSpPr>
        <p:spPr>
          <a:xfrm>
            <a:off x="11186072" y="1132263"/>
            <a:ext cx="1591052" cy="39855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413012" y="764742"/>
            <a:ext cx="1159099"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10534957" y="1664351"/>
            <a:ext cx="2190883"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3" name="מלבן 12">
            <a:extLst>
              <a:ext uri="{FF2B5EF4-FFF2-40B4-BE49-F238E27FC236}">
                <a16:creationId xmlns="" xmlns:a16="http://schemas.microsoft.com/office/drawing/2014/main" id="{A74A7B49-62A9-46F1-82FB-B73F111E7A98}"/>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21752054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תמונה עם טקסט תחת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1016000" y="320177"/>
            <a:ext cx="10256245"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hasCustomPrompt="1"/>
          </p:nvPr>
        </p:nvSpPr>
        <p:spPr>
          <a:xfrm>
            <a:off x="437568" y="5543538"/>
            <a:ext cx="11418770" cy="968519"/>
          </a:xfrm>
          <a:prstGeom prst="rect">
            <a:avLst/>
          </a:prstGeom>
        </p:spPr>
        <p:txBody>
          <a:bodyPr anchor="b">
            <a:noAutofit/>
          </a:bodyPr>
          <a:lstStyle>
            <a:lvl1pPr algn="ctr">
              <a:defRPr sz="4800">
                <a:latin typeface="Varela Round" panose="00000500000000000000" pitchFamily="2" charset="-79"/>
                <a:cs typeface="Varela Round" panose="00000500000000000000" pitchFamily="2" charset="-79"/>
              </a:defRPr>
            </a:lvl1pPr>
          </a:lstStyle>
          <a:p>
            <a:r>
              <a:rPr lang="he-IL" dirty="0"/>
              <a:t>לחץ כדי לערוך סגנון כותרת תחתית</a:t>
            </a:r>
          </a:p>
        </p:txBody>
      </p:sp>
      <p:sp>
        <p:nvSpPr>
          <p:cNvPr id="9" name="מלבן מעוגל 8"/>
          <p:cNvSpPr/>
          <p:nvPr userDrawn="1"/>
        </p:nvSpPr>
        <p:spPr>
          <a:xfrm>
            <a:off x="11186072" y="1132263"/>
            <a:ext cx="1591052" cy="39855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413012" y="764742"/>
            <a:ext cx="1159099"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10534957" y="1664351"/>
            <a:ext cx="2190883"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18831711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תמונה עם טקסט תחת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258338" y="320177"/>
            <a:ext cx="6660621" cy="609078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7064216" y="320177"/>
            <a:ext cx="4917382" cy="3296783"/>
          </a:xfrm>
          <a:prstGeom prst="rect">
            <a:avLst/>
          </a:prstGeom>
        </p:spPr>
        <p:txBody>
          <a:bodyPr anchor="t">
            <a:noAutofit/>
          </a:bodyPr>
          <a:lstStyle>
            <a:lvl1pPr algn="ctr">
              <a:defRPr sz="4000">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8361908" y="5980332"/>
            <a:ext cx="4087267"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413012" y="764742"/>
            <a:ext cx="1159099"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7762078" y="6268720"/>
            <a:ext cx="4916488"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7064375" y="3856038"/>
            <a:ext cx="4916488" cy="2624137"/>
          </a:xfrm>
          <a:prstGeom prst="rect">
            <a:avLst/>
          </a:prstGeom>
        </p:spPr>
        <p:txBody>
          <a:bodyPr anchor="ctr"/>
          <a:lstStyle>
            <a:lvl1pPr marL="0" marR="0" indent="0" algn="ctr" defTabSz="914400" rtl="1" eaLnBrk="1" fontAlgn="auto" latinLnBrk="0" hangingPunct="1">
              <a:lnSpc>
                <a:spcPct val="90000"/>
              </a:lnSpc>
              <a:spcBef>
                <a:spcPts val="1000"/>
              </a:spcBef>
              <a:spcAft>
                <a:spcPts val="0"/>
              </a:spcAft>
              <a:buClrTx/>
              <a:buSzTx/>
              <a:buFont typeface="Arial" panose="020B0604020202020204" pitchFamily="34" charset="0"/>
              <a:buNone/>
              <a:tabLst/>
              <a:defRPr sz="2800">
                <a:latin typeface="Varela Round" panose="00000500000000000000" pitchFamily="2" charset="-79"/>
                <a:cs typeface="Varela Round" panose="00000500000000000000" pitchFamily="2" charset="-79"/>
              </a:defRPr>
            </a:lvl1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lang="he-IL" sz="2400" dirty="0"/>
              <a:t>לחץ כדי לערוך סגנון טקסט</a:t>
            </a:r>
          </a:p>
        </p:txBody>
      </p:sp>
      <p:sp>
        <p:nvSpPr>
          <p:cNvPr id="13" name="מלבן 12">
            <a:extLst>
              <a:ext uri="{FF2B5EF4-FFF2-40B4-BE49-F238E27FC236}">
                <a16:creationId xmlns="" xmlns:a16="http://schemas.microsoft.com/office/drawing/2014/main" id="{8826E406-3953-4189-9C60-910868B33826}"/>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14642253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3_תמונה עם טקסט תחתון">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258338" y="320177"/>
            <a:ext cx="6660621" cy="6090783"/>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8" name="כותרת 1"/>
          <p:cNvSpPr>
            <a:spLocks noGrp="1"/>
          </p:cNvSpPr>
          <p:nvPr>
            <p:ph type="ctrTitle"/>
          </p:nvPr>
        </p:nvSpPr>
        <p:spPr>
          <a:xfrm>
            <a:off x="7064216" y="320177"/>
            <a:ext cx="4917382" cy="3296783"/>
          </a:xfrm>
          <a:prstGeom prst="rect">
            <a:avLst/>
          </a:prstGeom>
        </p:spPr>
        <p:txBody>
          <a:bodyPr anchor="t">
            <a:noAutofit/>
          </a:bodyPr>
          <a:lstStyle>
            <a:lvl1pPr algn="ctr">
              <a:defRPr sz="4000">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9" name="מלבן מעוגל 8"/>
          <p:cNvSpPr/>
          <p:nvPr userDrawn="1"/>
        </p:nvSpPr>
        <p:spPr>
          <a:xfrm>
            <a:off x="6794782" y="5980332"/>
            <a:ext cx="5773456" cy="155686"/>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413012" y="764742"/>
            <a:ext cx="1159099" cy="426915"/>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1" name="מלבן מעוגל 10"/>
          <p:cNvSpPr/>
          <p:nvPr userDrawn="1"/>
        </p:nvSpPr>
        <p:spPr>
          <a:xfrm>
            <a:off x="-484994" y="320177"/>
            <a:ext cx="2095644"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2" name="מלבן מעוגל 11"/>
          <p:cNvSpPr/>
          <p:nvPr userDrawn="1"/>
        </p:nvSpPr>
        <p:spPr>
          <a:xfrm>
            <a:off x="6194952" y="6268720"/>
            <a:ext cx="6597123" cy="41718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7064375" y="3856038"/>
            <a:ext cx="4916488" cy="2624137"/>
          </a:xfrm>
          <a:prstGeom prst="rect">
            <a:avLst/>
          </a:prstGeom>
        </p:spPr>
        <p:txBody>
          <a:bodyPr anchor="ctr"/>
          <a:lstStyle>
            <a:lvl1pPr marL="0" marR="0" indent="0" algn="ctr" defTabSz="914400" rtl="1" eaLnBrk="1" fontAlgn="auto" latinLnBrk="0" hangingPunct="1">
              <a:lnSpc>
                <a:spcPct val="90000"/>
              </a:lnSpc>
              <a:spcBef>
                <a:spcPts val="1000"/>
              </a:spcBef>
              <a:spcAft>
                <a:spcPts val="0"/>
              </a:spcAft>
              <a:buClrTx/>
              <a:buSzTx/>
              <a:buFont typeface="Arial" panose="020B0604020202020204" pitchFamily="34" charset="0"/>
              <a:buNone/>
              <a:tabLst/>
              <a:defRPr sz="2800">
                <a:latin typeface="Varela Round" panose="00000500000000000000" pitchFamily="2" charset="-79"/>
                <a:cs typeface="Varela Round" panose="00000500000000000000" pitchFamily="2" charset="-79"/>
              </a:defRPr>
            </a:lvl1pPr>
          </a:lstStyle>
          <a:p>
            <a:pPr marL="0" marR="0" lvl="0" indent="0" algn="r" defTabSz="914400" rtl="1" eaLnBrk="1" fontAlgn="auto" latinLnBrk="0" hangingPunct="1">
              <a:lnSpc>
                <a:spcPct val="90000"/>
              </a:lnSpc>
              <a:spcBef>
                <a:spcPts val="1000"/>
              </a:spcBef>
              <a:spcAft>
                <a:spcPts val="0"/>
              </a:spcAft>
              <a:buClrTx/>
              <a:buSzTx/>
              <a:buFont typeface="Arial" panose="020B0604020202020204" pitchFamily="34" charset="0"/>
              <a:buNone/>
              <a:tabLst/>
              <a:defRPr/>
            </a:pPr>
            <a:r>
              <a:rPr lang="he-IL" sz="2400" dirty="0"/>
              <a:t>לחץ כדי לערוך סגנון טקסט</a:t>
            </a:r>
          </a:p>
        </p:txBody>
      </p:sp>
    </p:spTree>
    <p:extLst>
      <p:ext uri="{BB962C8B-B14F-4D97-AF65-F5344CB8AC3E}">
        <p14:creationId xmlns:p14="http://schemas.microsoft.com/office/powerpoint/2010/main" val="19911287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תמונה">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721035" y="228888"/>
            <a:ext cx="10586646" cy="635459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9" name="מלבן מעוגל 8"/>
          <p:cNvSpPr/>
          <p:nvPr userDrawn="1"/>
        </p:nvSpPr>
        <p:spPr>
          <a:xfrm>
            <a:off x="8314690" y="5666296"/>
            <a:ext cx="4192452" cy="31541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288100" y="228888"/>
            <a:ext cx="3273715" cy="375126"/>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2" name="מלבן מעוגל 11"/>
          <p:cNvSpPr/>
          <p:nvPr userDrawn="1"/>
        </p:nvSpPr>
        <p:spPr>
          <a:xfrm>
            <a:off x="7684452" y="6090859"/>
            <a:ext cx="5436236" cy="759475"/>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6" name="מלבן 5">
            <a:extLst>
              <a:ext uri="{FF2B5EF4-FFF2-40B4-BE49-F238E27FC236}">
                <a16:creationId xmlns="" xmlns:a16="http://schemas.microsoft.com/office/drawing/2014/main" id="{BFFAC9C8-3CB8-45A3-B219-A0355C45E6E1}"/>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104984946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תמונה">
    <p:spTree>
      <p:nvGrpSpPr>
        <p:cNvPr id="1" name=""/>
        <p:cNvGrpSpPr/>
        <p:nvPr/>
      </p:nvGrpSpPr>
      <p:grpSpPr>
        <a:xfrm>
          <a:off x="0" y="0"/>
          <a:ext cx="0" cy="0"/>
          <a:chOff x="0" y="0"/>
          <a:chExt cx="0" cy="0"/>
        </a:xfrm>
      </p:grpSpPr>
      <p:sp>
        <p:nvSpPr>
          <p:cNvPr id="3" name="מציין מיקום של תמונה 2"/>
          <p:cNvSpPr>
            <a:spLocks noGrp="1"/>
          </p:cNvSpPr>
          <p:nvPr>
            <p:ph type="pic" idx="1" hasCustomPrompt="1"/>
          </p:nvPr>
        </p:nvSpPr>
        <p:spPr>
          <a:xfrm>
            <a:off x="721035" y="228888"/>
            <a:ext cx="10586646" cy="635459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dirty="0"/>
              <a:t> </a:t>
            </a:r>
          </a:p>
        </p:txBody>
      </p:sp>
      <p:sp>
        <p:nvSpPr>
          <p:cNvPr id="9" name="מלבן מעוגל 8"/>
          <p:cNvSpPr/>
          <p:nvPr userDrawn="1"/>
        </p:nvSpPr>
        <p:spPr>
          <a:xfrm>
            <a:off x="9438640" y="5666296"/>
            <a:ext cx="3424657" cy="315414"/>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0" name="מלבן מעוגל 9"/>
          <p:cNvSpPr/>
          <p:nvPr userDrawn="1"/>
        </p:nvSpPr>
        <p:spPr>
          <a:xfrm>
            <a:off x="-288100" y="228888"/>
            <a:ext cx="3273715" cy="375126"/>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12" name="מלבן מעוגל 11"/>
          <p:cNvSpPr/>
          <p:nvPr userDrawn="1"/>
        </p:nvSpPr>
        <p:spPr>
          <a:xfrm>
            <a:off x="8422640" y="6090859"/>
            <a:ext cx="4440657" cy="759475"/>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4953658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415611" y="992767"/>
            <a:ext cx="11360800" cy="2736800"/>
          </a:xfrm>
          <a:prstGeom prst="rect">
            <a:avLst/>
          </a:prstGeom>
        </p:spPr>
        <p:txBody>
          <a:bodyPr spcFirstLastPara="1" wrap="square" lIns="121897" tIns="121897" rIns="121897" bIns="121897" anchor="b" anchorCtr="0">
            <a:noAutofit/>
          </a:bodyPr>
          <a:lstStyle>
            <a:lvl1pPr lvl="0" algn="ctr">
              <a:spcBef>
                <a:spcPts val="0"/>
              </a:spcBef>
              <a:spcAft>
                <a:spcPts val="0"/>
              </a:spcAft>
              <a:buSzPts val="5200"/>
              <a:buNone/>
              <a:defRPr sz="6900"/>
            </a:lvl1pPr>
            <a:lvl2pPr lvl="1" algn="ctr">
              <a:spcBef>
                <a:spcPts val="0"/>
              </a:spcBef>
              <a:spcAft>
                <a:spcPts val="0"/>
              </a:spcAft>
              <a:buSzPts val="5200"/>
              <a:buNone/>
              <a:defRPr sz="6900"/>
            </a:lvl2pPr>
            <a:lvl3pPr lvl="2" algn="ctr">
              <a:spcBef>
                <a:spcPts val="0"/>
              </a:spcBef>
              <a:spcAft>
                <a:spcPts val="0"/>
              </a:spcAft>
              <a:buSzPts val="5200"/>
              <a:buNone/>
              <a:defRPr sz="6900"/>
            </a:lvl3pPr>
            <a:lvl4pPr lvl="3" algn="ctr">
              <a:spcBef>
                <a:spcPts val="0"/>
              </a:spcBef>
              <a:spcAft>
                <a:spcPts val="0"/>
              </a:spcAft>
              <a:buSzPts val="5200"/>
              <a:buNone/>
              <a:defRPr sz="6900"/>
            </a:lvl4pPr>
            <a:lvl5pPr lvl="4" algn="ctr">
              <a:spcBef>
                <a:spcPts val="0"/>
              </a:spcBef>
              <a:spcAft>
                <a:spcPts val="0"/>
              </a:spcAft>
              <a:buSzPts val="5200"/>
              <a:buNone/>
              <a:defRPr sz="6900"/>
            </a:lvl5pPr>
            <a:lvl6pPr lvl="5" algn="ctr">
              <a:spcBef>
                <a:spcPts val="0"/>
              </a:spcBef>
              <a:spcAft>
                <a:spcPts val="0"/>
              </a:spcAft>
              <a:buSzPts val="5200"/>
              <a:buNone/>
              <a:defRPr sz="6900"/>
            </a:lvl6pPr>
            <a:lvl7pPr lvl="6" algn="ctr">
              <a:spcBef>
                <a:spcPts val="0"/>
              </a:spcBef>
              <a:spcAft>
                <a:spcPts val="0"/>
              </a:spcAft>
              <a:buSzPts val="5200"/>
              <a:buNone/>
              <a:defRPr sz="6900"/>
            </a:lvl7pPr>
            <a:lvl8pPr lvl="7" algn="ctr">
              <a:spcBef>
                <a:spcPts val="0"/>
              </a:spcBef>
              <a:spcAft>
                <a:spcPts val="0"/>
              </a:spcAft>
              <a:buSzPts val="5200"/>
              <a:buNone/>
              <a:defRPr sz="6900"/>
            </a:lvl8pPr>
            <a:lvl9pPr lvl="8" algn="ctr">
              <a:spcBef>
                <a:spcPts val="0"/>
              </a:spcBef>
              <a:spcAft>
                <a:spcPts val="0"/>
              </a:spcAft>
              <a:buSzPts val="5200"/>
              <a:buNone/>
              <a:defRPr sz="6900"/>
            </a:lvl9pPr>
          </a:lstStyle>
          <a:p>
            <a:endParaRPr/>
          </a:p>
        </p:txBody>
      </p:sp>
      <p:sp>
        <p:nvSpPr>
          <p:cNvPr id="11" name="Google Shape;11;p2"/>
          <p:cNvSpPr txBox="1">
            <a:spLocks noGrp="1"/>
          </p:cNvSpPr>
          <p:nvPr>
            <p:ph type="subTitle" idx="1"/>
          </p:nvPr>
        </p:nvSpPr>
        <p:spPr>
          <a:xfrm>
            <a:off x="415600" y="3778833"/>
            <a:ext cx="11360800" cy="1056800"/>
          </a:xfrm>
          <a:prstGeom prst="rect">
            <a:avLst/>
          </a:prstGeom>
        </p:spPr>
        <p:txBody>
          <a:bodyPr spcFirstLastPara="1" wrap="square" lIns="121897" tIns="121897" rIns="121897" bIns="121897" anchor="t" anchorCtr="0">
            <a:noAutofit/>
          </a:bodyPr>
          <a:lstStyle>
            <a:lvl1pPr lvl="0" algn="ctr">
              <a:lnSpc>
                <a:spcPct val="100000"/>
              </a:lnSpc>
              <a:spcBef>
                <a:spcPts val="0"/>
              </a:spcBef>
              <a:spcAft>
                <a:spcPts val="0"/>
              </a:spcAft>
              <a:buSzPts val="2800"/>
              <a:buNone/>
              <a:defRPr sz="3700"/>
            </a:lvl1pPr>
            <a:lvl2pPr lvl="1" algn="ctr">
              <a:lnSpc>
                <a:spcPct val="100000"/>
              </a:lnSpc>
              <a:spcBef>
                <a:spcPts val="0"/>
              </a:spcBef>
              <a:spcAft>
                <a:spcPts val="0"/>
              </a:spcAft>
              <a:buSzPts val="2800"/>
              <a:buNone/>
              <a:defRPr sz="3700"/>
            </a:lvl2pPr>
            <a:lvl3pPr lvl="2" algn="ctr">
              <a:lnSpc>
                <a:spcPct val="100000"/>
              </a:lnSpc>
              <a:spcBef>
                <a:spcPts val="0"/>
              </a:spcBef>
              <a:spcAft>
                <a:spcPts val="0"/>
              </a:spcAft>
              <a:buSzPts val="2800"/>
              <a:buNone/>
              <a:defRPr sz="3700"/>
            </a:lvl3pPr>
            <a:lvl4pPr lvl="3" algn="ctr">
              <a:lnSpc>
                <a:spcPct val="100000"/>
              </a:lnSpc>
              <a:spcBef>
                <a:spcPts val="0"/>
              </a:spcBef>
              <a:spcAft>
                <a:spcPts val="0"/>
              </a:spcAft>
              <a:buSzPts val="2800"/>
              <a:buNone/>
              <a:defRPr sz="3700"/>
            </a:lvl4pPr>
            <a:lvl5pPr lvl="4" algn="ctr">
              <a:lnSpc>
                <a:spcPct val="100000"/>
              </a:lnSpc>
              <a:spcBef>
                <a:spcPts val="0"/>
              </a:spcBef>
              <a:spcAft>
                <a:spcPts val="0"/>
              </a:spcAft>
              <a:buSzPts val="2800"/>
              <a:buNone/>
              <a:defRPr sz="3700"/>
            </a:lvl5pPr>
            <a:lvl6pPr lvl="5" algn="ctr">
              <a:lnSpc>
                <a:spcPct val="100000"/>
              </a:lnSpc>
              <a:spcBef>
                <a:spcPts val="0"/>
              </a:spcBef>
              <a:spcAft>
                <a:spcPts val="0"/>
              </a:spcAft>
              <a:buSzPts val="2800"/>
              <a:buNone/>
              <a:defRPr sz="3700"/>
            </a:lvl6pPr>
            <a:lvl7pPr lvl="6" algn="ctr">
              <a:lnSpc>
                <a:spcPct val="100000"/>
              </a:lnSpc>
              <a:spcBef>
                <a:spcPts val="0"/>
              </a:spcBef>
              <a:spcAft>
                <a:spcPts val="0"/>
              </a:spcAft>
              <a:buSzPts val="2800"/>
              <a:buNone/>
              <a:defRPr sz="3700"/>
            </a:lvl7pPr>
            <a:lvl8pPr lvl="7" algn="ctr">
              <a:lnSpc>
                <a:spcPct val="100000"/>
              </a:lnSpc>
              <a:spcBef>
                <a:spcPts val="0"/>
              </a:spcBef>
              <a:spcAft>
                <a:spcPts val="0"/>
              </a:spcAft>
              <a:buSzPts val="2800"/>
              <a:buNone/>
              <a:defRPr sz="3700"/>
            </a:lvl8pPr>
            <a:lvl9pPr lvl="8" algn="ctr">
              <a:lnSpc>
                <a:spcPct val="100000"/>
              </a:lnSpc>
              <a:spcBef>
                <a:spcPts val="0"/>
              </a:spcBef>
              <a:spcAft>
                <a:spcPts val="0"/>
              </a:spcAft>
              <a:buSzPts val="2800"/>
              <a:buNone/>
              <a:defRPr sz="3700"/>
            </a:lvl9pPr>
          </a:lstStyle>
          <a:p>
            <a:endParaRPr/>
          </a:p>
        </p:txBody>
      </p:sp>
      <p:sp>
        <p:nvSpPr>
          <p:cNvPr id="12" name="Google Shape;12;p2"/>
          <p:cNvSpPr txBox="1">
            <a:spLocks noGrp="1"/>
          </p:cNvSpPr>
          <p:nvPr>
            <p:ph type="sldNum" idx="12"/>
          </p:nvPr>
        </p:nvSpPr>
        <p:spPr>
          <a:xfrm>
            <a:off x="11296611" y="6217623"/>
            <a:ext cx="731600" cy="524800"/>
          </a:xfrm>
          <a:prstGeom prst="rect">
            <a:avLst/>
          </a:prstGeom>
        </p:spPr>
        <p:txBody>
          <a:bodyPr spcFirstLastPara="1" wrap="square" lIns="121897" tIns="121897" rIns="121897" bIns="121897"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rtl="0"/>
            <a:fld id="{00000000-1234-1234-1234-123412341234}" type="slidenum">
              <a:rPr lang="en-GB" smtClean="0"/>
              <a:pPr rtl="0"/>
              <a:t>‹#›</a:t>
            </a:fld>
            <a:endParaRPr lang="en-GB"/>
          </a:p>
        </p:txBody>
      </p:sp>
    </p:spTree>
    <p:extLst>
      <p:ext uri="{BB962C8B-B14F-4D97-AF65-F5344CB8AC3E}">
        <p14:creationId xmlns:p14="http://schemas.microsoft.com/office/powerpoint/2010/main" val="1889050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כותרת ראשית">
    <p:spTree>
      <p:nvGrpSpPr>
        <p:cNvPr id="1" name=""/>
        <p:cNvGrpSpPr/>
        <p:nvPr/>
      </p:nvGrpSpPr>
      <p:grpSpPr>
        <a:xfrm>
          <a:off x="0" y="0"/>
          <a:ext cx="0" cy="0"/>
          <a:chOff x="0" y="0"/>
          <a:chExt cx="0" cy="0"/>
        </a:xfrm>
      </p:grpSpPr>
      <p:sp>
        <p:nvSpPr>
          <p:cNvPr id="10" name="מלבן מעוגל 9"/>
          <p:cNvSpPr/>
          <p:nvPr userDrawn="1"/>
        </p:nvSpPr>
        <p:spPr>
          <a:xfrm>
            <a:off x="212942" y="1614882"/>
            <a:ext cx="13177381" cy="2978963"/>
          </a:xfrm>
          <a:prstGeom prst="roundRect">
            <a:avLst>
              <a:gd name="adj" fmla="val 5000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t>  </a:t>
            </a:r>
          </a:p>
        </p:txBody>
      </p:sp>
      <p:sp>
        <p:nvSpPr>
          <p:cNvPr id="2" name="כותרת 1"/>
          <p:cNvSpPr>
            <a:spLocks noGrp="1"/>
          </p:cNvSpPr>
          <p:nvPr>
            <p:ph type="ctrTitle"/>
          </p:nvPr>
        </p:nvSpPr>
        <p:spPr>
          <a:xfrm>
            <a:off x="739036" y="1463747"/>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 של תבנית בסיס</a:t>
            </a:r>
          </a:p>
        </p:txBody>
      </p:sp>
      <p:sp>
        <p:nvSpPr>
          <p:cNvPr id="7" name="מלבן מעוגל 6"/>
          <p:cNvSpPr/>
          <p:nvPr userDrawn="1"/>
        </p:nvSpPr>
        <p:spPr>
          <a:xfrm>
            <a:off x="7329949" y="6168773"/>
            <a:ext cx="5333866" cy="5576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9614159" y="5883881"/>
            <a:ext cx="3049656" cy="205899"/>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10058155" y="87231"/>
            <a:ext cx="2768497" cy="451249"/>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426027" y="230190"/>
            <a:ext cx="1428110" cy="322428"/>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extLst>
      <p:ext uri="{BB962C8B-B14F-4D97-AF65-F5344CB8AC3E}">
        <p14:creationId xmlns:p14="http://schemas.microsoft.com/office/powerpoint/2010/main" val="3628904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טקסט גדול\קטן">
    <p:spTree>
      <p:nvGrpSpPr>
        <p:cNvPr id="1" name=""/>
        <p:cNvGrpSpPr/>
        <p:nvPr/>
      </p:nvGrpSpPr>
      <p:grpSpPr>
        <a:xfrm>
          <a:off x="0" y="0"/>
          <a:ext cx="0" cy="0"/>
          <a:chOff x="0" y="0"/>
          <a:chExt cx="0" cy="0"/>
        </a:xfrm>
      </p:grpSpPr>
      <p:sp>
        <p:nvSpPr>
          <p:cNvPr id="2" name="כותרת 1"/>
          <p:cNvSpPr>
            <a:spLocks noGrp="1"/>
          </p:cNvSpPr>
          <p:nvPr>
            <p:ph type="ctrTitle"/>
          </p:nvPr>
        </p:nvSpPr>
        <p:spPr>
          <a:xfrm>
            <a:off x="551145" y="334188"/>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 של תבנית בסיס</a:t>
            </a:r>
          </a:p>
        </p:txBody>
      </p:sp>
      <p:sp>
        <p:nvSpPr>
          <p:cNvPr id="7" name="מלבן מעוגל 6"/>
          <p:cNvSpPr/>
          <p:nvPr userDrawn="1"/>
        </p:nvSpPr>
        <p:spPr>
          <a:xfrm>
            <a:off x="-540327" y="6319520"/>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654627" y="6109855"/>
            <a:ext cx="3246400"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795107" y="59018"/>
            <a:ext cx="2968915"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8183758" y="5982096"/>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מציין מיקום טקסט 16"/>
          <p:cNvSpPr>
            <a:spLocks noGrp="1"/>
          </p:cNvSpPr>
          <p:nvPr>
            <p:ph type="body" sz="quarter" idx="10" hasCustomPrompt="1"/>
          </p:nvPr>
        </p:nvSpPr>
        <p:spPr>
          <a:xfrm>
            <a:off x="485775" y="3554413"/>
            <a:ext cx="10780713" cy="1073150"/>
          </a:xfrm>
          <a:prstGeom prst="rect">
            <a:avLst/>
          </a:prstGeom>
        </p:spPr>
        <p:txBody>
          <a:bodyPr/>
          <a:lstStyle>
            <a:lvl1pPr marL="0" indent="0" algn="ctr">
              <a:buNone/>
              <a:defRPr sz="2800">
                <a:latin typeface="Varela Round" panose="00000500000000000000" pitchFamily="2" charset="-79"/>
                <a:ea typeface="Verdana" panose="020B0604030504040204" pitchFamily="34" charset="0"/>
                <a:cs typeface="Varela Round" panose="00000500000000000000" pitchFamily="2" charset="-79"/>
              </a:defRPr>
            </a:lvl1pPr>
          </a:lstStyle>
          <a:p>
            <a:r>
              <a:rPr lang="he-IL" sz="4800" dirty="0"/>
              <a:t>לחץ כדי לערוך סגנון כותרת משנה</a:t>
            </a:r>
          </a:p>
        </p:txBody>
      </p:sp>
      <p:sp>
        <p:nvSpPr>
          <p:cNvPr id="10" name="מלבן 9">
            <a:extLst>
              <a:ext uri="{FF2B5EF4-FFF2-40B4-BE49-F238E27FC236}">
                <a16:creationId xmlns="" xmlns:a16="http://schemas.microsoft.com/office/drawing/2014/main" id="{CF5A1B73-95BC-422C-899A-B67AB1BC4569}"/>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35576942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טקסט גדול\קטן">
    <p:spTree>
      <p:nvGrpSpPr>
        <p:cNvPr id="1" name=""/>
        <p:cNvGrpSpPr/>
        <p:nvPr/>
      </p:nvGrpSpPr>
      <p:grpSpPr>
        <a:xfrm>
          <a:off x="0" y="0"/>
          <a:ext cx="0" cy="0"/>
          <a:chOff x="0" y="0"/>
          <a:chExt cx="0" cy="0"/>
        </a:xfrm>
      </p:grpSpPr>
      <p:sp>
        <p:nvSpPr>
          <p:cNvPr id="2" name="כותרת 1"/>
          <p:cNvSpPr>
            <a:spLocks noGrp="1"/>
          </p:cNvSpPr>
          <p:nvPr>
            <p:ph type="ctrTitle"/>
          </p:nvPr>
        </p:nvSpPr>
        <p:spPr>
          <a:xfrm>
            <a:off x="551145" y="334188"/>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 של תבנית בסיס</a:t>
            </a:r>
          </a:p>
        </p:txBody>
      </p:sp>
      <p:sp>
        <p:nvSpPr>
          <p:cNvPr id="7" name="מלבן מעוגל 6"/>
          <p:cNvSpPr/>
          <p:nvPr userDrawn="1"/>
        </p:nvSpPr>
        <p:spPr>
          <a:xfrm>
            <a:off x="-540327" y="6319520"/>
            <a:ext cx="2623961" cy="45910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654627" y="6109855"/>
            <a:ext cx="3246400" cy="86423"/>
          </a:xfrm>
          <a:prstGeom prst="roundRect">
            <a:avLst>
              <a:gd name="adj" fmla="val 49359"/>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9795107" y="59018"/>
            <a:ext cx="2968915" cy="63186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8329808" y="5982096"/>
            <a:ext cx="4434214" cy="796532"/>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7" name="מציין מיקום טקסט 16"/>
          <p:cNvSpPr>
            <a:spLocks noGrp="1"/>
          </p:cNvSpPr>
          <p:nvPr>
            <p:ph type="body" sz="quarter" idx="10" hasCustomPrompt="1"/>
          </p:nvPr>
        </p:nvSpPr>
        <p:spPr>
          <a:xfrm>
            <a:off x="485775" y="3554413"/>
            <a:ext cx="10780713" cy="1073150"/>
          </a:xfrm>
          <a:prstGeom prst="rect">
            <a:avLst/>
          </a:prstGeom>
        </p:spPr>
        <p:txBody>
          <a:bodyPr/>
          <a:lstStyle>
            <a:lvl1pPr marL="0" indent="0" algn="ctr">
              <a:buNone/>
              <a:defRPr sz="2800">
                <a:latin typeface="Varela Round" panose="00000500000000000000" pitchFamily="2" charset="-79"/>
                <a:ea typeface="Verdana" panose="020B0604030504040204" pitchFamily="34" charset="0"/>
                <a:cs typeface="Varela Round" panose="00000500000000000000" pitchFamily="2" charset="-79"/>
              </a:defRPr>
            </a:lvl1pPr>
          </a:lstStyle>
          <a:p>
            <a:r>
              <a:rPr lang="he-IL" sz="4800" dirty="0"/>
              <a:t>לחץ כדי לערוך סגנון כותרת משנה</a:t>
            </a:r>
          </a:p>
        </p:txBody>
      </p:sp>
    </p:spTree>
    <p:extLst>
      <p:ext uri="{BB962C8B-B14F-4D97-AF65-F5344CB8AC3E}">
        <p14:creationId xmlns:p14="http://schemas.microsoft.com/office/powerpoint/2010/main" val="2381273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טקסט גדול-X2">
    <p:spTree>
      <p:nvGrpSpPr>
        <p:cNvPr id="1" name=""/>
        <p:cNvGrpSpPr/>
        <p:nvPr/>
      </p:nvGrpSpPr>
      <p:grpSpPr>
        <a:xfrm>
          <a:off x="0" y="0"/>
          <a:ext cx="0" cy="0"/>
          <a:chOff x="0" y="0"/>
          <a:chExt cx="0" cy="0"/>
        </a:xfrm>
      </p:grpSpPr>
      <p:sp>
        <p:nvSpPr>
          <p:cNvPr id="2" name="כותרת 1"/>
          <p:cNvSpPr>
            <a:spLocks noGrp="1"/>
          </p:cNvSpPr>
          <p:nvPr>
            <p:ph type="ctrTitle"/>
          </p:nvPr>
        </p:nvSpPr>
        <p:spPr>
          <a:xfrm>
            <a:off x="551145" y="334188"/>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8039532" y="5699021"/>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260528" y="181683"/>
            <a:ext cx="2598484" cy="216817"/>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488762" y="468418"/>
            <a:ext cx="2968915"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7384905" y="6104086"/>
            <a:ext cx="5269058"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550863" y="3498850"/>
            <a:ext cx="10872787" cy="2854325"/>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6000" dirty="0"/>
              <a:t>לחץ כדי לערוך סגנון טקסט</a:t>
            </a:r>
          </a:p>
        </p:txBody>
      </p:sp>
      <p:sp>
        <p:nvSpPr>
          <p:cNvPr id="10" name="מלבן 9">
            <a:extLst>
              <a:ext uri="{FF2B5EF4-FFF2-40B4-BE49-F238E27FC236}">
                <a16:creationId xmlns="" xmlns:a16="http://schemas.microsoft.com/office/drawing/2014/main" id="{CDFE12E5-6D8A-4F8E-AF68-3442C8773815}"/>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4149695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3_טקסט גדול-X2">
    <p:spTree>
      <p:nvGrpSpPr>
        <p:cNvPr id="1" name=""/>
        <p:cNvGrpSpPr/>
        <p:nvPr/>
      </p:nvGrpSpPr>
      <p:grpSpPr>
        <a:xfrm>
          <a:off x="0" y="0"/>
          <a:ext cx="0" cy="0"/>
          <a:chOff x="0" y="0"/>
          <a:chExt cx="0" cy="0"/>
        </a:xfrm>
      </p:grpSpPr>
      <p:sp>
        <p:nvSpPr>
          <p:cNvPr id="2" name="כותרת 1"/>
          <p:cNvSpPr>
            <a:spLocks noGrp="1"/>
          </p:cNvSpPr>
          <p:nvPr>
            <p:ph type="ctrTitle"/>
          </p:nvPr>
        </p:nvSpPr>
        <p:spPr>
          <a:xfrm>
            <a:off x="551145" y="334188"/>
            <a:ext cx="10872592" cy="2845206"/>
          </a:xfrm>
          <a:prstGeom prst="rect">
            <a:avLst/>
          </a:prstGeom>
        </p:spPr>
        <p:txBody>
          <a:bodyPr anchor="b">
            <a:noAutofit/>
          </a:bodyPr>
          <a:lstStyle>
            <a:lvl1pPr algn="ctr">
              <a:defRPr sz="8000">
                <a:latin typeface="Varela Round" panose="00000500000000000000" pitchFamily="2" charset="-79"/>
                <a:cs typeface="Varela Round" panose="00000500000000000000" pitchFamily="2" charset="-79"/>
              </a:defRPr>
            </a:lvl1pPr>
          </a:lstStyle>
          <a:p>
            <a:r>
              <a:rPr lang="he-IL" dirty="0"/>
              <a:t>לחץ כדי לערוך סגנון כותרת</a:t>
            </a:r>
          </a:p>
        </p:txBody>
      </p:sp>
      <p:sp>
        <p:nvSpPr>
          <p:cNvPr id="7" name="מלבן מעוגל 6"/>
          <p:cNvSpPr/>
          <p:nvPr userDrawn="1"/>
        </p:nvSpPr>
        <p:spPr>
          <a:xfrm>
            <a:off x="9663545" y="5699021"/>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260528" y="181683"/>
            <a:ext cx="2598484" cy="216817"/>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9" name="מלבן מעוגל 8"/>
          <p:cNvSpPr/>
          <p:nvPr userDrawn="1"/>
        </p:nvSpPr>
        <p:spPr>
          <a:xfrm>
            <a:off x="-488762" y="468418"/>
            <a:ext cx="2968915" cy="369516"/>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9008918" y="6104086"/>
            <a:ext cx="3755104"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550863" y="3498850"/>
            <a:ext cx="10872787" cy="2854325"/>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6000" dirty="0"/>
              <a:t>לחץ כדי לערוך סגנון טקסט</a:t>
            </a:r>
          </a:p>
        </p:txBody>
      </p:sp>
    </p:spTree>
    <p:extLst>
      <p:ext uri="{BB962C8B-B14F-4D97-AF65-F5344CB8AC3E}">
        <p14:creationId xmlns:p14="http://schemas.microsoft.com/office/powerpoint/2010/main" val="24642421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81" y="1645659"/>
            <a:ext cx="10872592" cy="405336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7719163" y="5699021"/>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260529" y="181683"/>
            <a:ext cx="530011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39591" y="6104086"/>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623888" y="533400"/>
            <a:ext cx="10872585"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
        <p:nvSpPr>
          <p:cNvPr id="9" name="מלבן 8">
            <a:extLst>
              <a:ext uri="{FF2B5EF4-FFF2-40B4-BE49-F238E27FC236}">
                <a16:creationId xmlns="" xmlns:a16="http://schemas.microsoft.com/office/drawing/2014/main" id="{23CC5748-59ED-417E-9C56-AEFE03824F0A}"/>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2739460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81" y="1645659"/>
            <a:ext cx="10872592" cy="405336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11148163" y="5699021"/>
            <a:ext cx="4766191" cy="357667"/>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260529" y="181683"/>
            <a:ext cx="530011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5039591" y="6104086"/>
            <a:ext cx="7724431" cy="67454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4" name="מציין מיקום טקסט 3"/>
          <p:cNvSpPr>
            <a:spLocks noGrp="1"/>
          </p:cNvSpPr>
          <p:nvPr>
            <p:ph type="body" sz="quarter" idx="10" hasCustomPrompt="1"/>
          </p:nvPr>
        </p:nvSpPr>
        <p:spPr>
          <a:xfrm>
            <a:off x="623888" y="533400"/>
            <a:ext cx="10872585"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Tree>
    <p:extLst>
      <p:ext uri="{BB962C8B-B14F-4D97-AF65-F5344CB8AC3E}">
        <p14:creationId xmlns:p14="http://schemas.microsoft.com/office/powerpoint/2010/main" val="2765169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טקסט גדול-X2">
    <p:spTree>
      <p:nvGrpSpPr>
        <p:cNvPr id="1" name=""/>
        <p:cNvGrpSpPr/>
        <p:nvPr/>
      </p:nvGrpSpPr>
      <p:grpSpPr>
        <a:xfrm>
          <a:off x="0" y="0"/>
          <a:ext cx="0" cy="0"/>
          <a:chOff x="0" y="0"/>
          <a:chExt cx="0" cy="0"/>
        </a:xfrm>
      </p:grpSpPr>
      <p:sp>
        <p:nvSpPr>
          <p:cNvPr id="2" name="כותרת 1"/>
          <p:cNvSpPr>
            <a:spLocks noGrp="1"/>
          </p:cNvSpPr>
          <p:nvPr>
            <p:ph type="ctrTitle" hasCustomPrompt="1"/>
          </p:nvPr>
        </p:nvSpPr>
        <p:spPr>
          <a:xfrm>
            <a:off x="623881" y="1288473"/>
            <a:ext cx="10872592" cy="5224442"/>
          </a:xfrm>
          <a:prstGeom prst="rect">
            <a:avLst/>
          </a:prstGeom>
        </p:spPr>
        <p:txBody>
          <a:bodyPr anchor="ctr">
            <a:noAutofit/>
          </a:bodyPr>
          <a:lstStyle>
            <a:lvl1pPr algn="ctr">
              <a:defRPr sz="3600">
                <a:latin typeface="Varela Round" panose="00000500000000000000" pitchFamily="2" charset="-79"/>
                <a:cs typeface="Varela Round" panose="00000500000000000000" pitchFamily="2" charset="-79"/>
              </a:defRPr>
            </a:lvl1pPr>
          </a:lstStyle>
          <a:p>
            <a:r>
              <a:rPr lang="he-IL" dirty="0"/>
              <a:t>לחץ כדי לערוך סגנון טקסט של תבנית בסיס</a:t>
            </a:r>
          </a:p>
        </p:txBody>
      </p:sp>
      <p:sp>
        <p:nvSpPr>
          <p:cNvPr id="7" name="מלבן מעוגל 6"/>
          <p:cNvSpPr/>
          <p:nvPr userDrawn="1"/>
        </p:nvSpPr>
        <p:spPr>
          <a:xfrm>
            <a:off x="-910417" y="6189198"/>
            <a:ext cx="3068595" cy="118918"/>
          </a:xfrm>
          <a:prstGeom prst="roundRect">
            <a:avLst>
              <a:gd name="adj" fmla="val 50000"/>
            </a:avLst>
          </a:prstGeom>
          <a:solidFill>
            <a:srgbClr val="6CF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8" name="מלבן מעוגל 7"/>
          <p:cNvSpPr/>
          <p:nvPr userDrawn="1"/>
        </p:nvSpPr>
        <p:spPr>
          <a:xfrm>
            <a:off x="10082351" y="81720"/>
            <a:ext cx="5300119" cy="221623"/>
          </a:xfrm>
          <a:prstGeom prst="roundRect">
            <a:avLst>
              <a:gd name="adj" fmla="val 50000"/>
            </a:avLst>
          </a:prstGeom>
          <a:solidFill>
            <a:srgbClr val="BDE686"/>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1" name="מלבן מעוגל 10"/>
          <p:cNvSpPr/>
          <p:nvPr userDrawn="1"/>
        </p:nvSpPr>
        <p:spPr>
          <a:xfrm>
            <a:off x="-2155687" y="6347802"/>
            <a:ext cx="5559136" cy="470511"/>
          </a:xfrm>
          <a:prstGeom prst="roundRect">
            <a:avLst>
              <a:gd name="adj" fmla="val 50000"/>
            </a:avLst>
          </a:prstGeom>
          <a:solidFill>
            <a:srgbClr val="192A7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dirty="0"/>
          </a:p>
        </p:txBody>
      </p:sp>
      <p:sp>
        <p:nvSpPr>
          <p:cNvPr id="9" name="מציין מיקום טקסט 3"/>
          <p:cNvSpPr>
            <a:spLocks noGrp="1"/>
          </p:cNvSpPr>
          <p:nvPr>
            <p:ph type="body" sz="quarter" idx="10" hasCustomPrompt="1"/>
          </p:nvPr>
        </p:nvSpPr>
        <p:spPr>
          <a:xfrm>
            <a:off x="623888" y="192531"/>
            <a:ext cx="10872585" cy="1009650"/>
          </a:xfrm>
          <a:prstGeom prst="rect">
            <a:avLst/>
          </a:prstGeom>
        </p:spPr>
        <p:txBody>
          <a:bodyPr/>
          <a:lstStyle>
            <a:lvl1pPr marL="0" indent="0" algn="ctr">
              <a:buNone/>
              <a:defRPr sz="2800">
                <a:latin typeface="Varela Round" panose="00000500000000000000" pitchFamily="2" charset="-79"/>
                <a:cs typeface="Varela Round" panose="00000500000000000000" pitchFamily="2" charset="-79"/>
              </a:defRPr>
            </a:lvl1pPr>
          </a:lstStyle>
          <a:p>
            <a:r>
              <a:rPr lang="he-IL" sz="4400" dirty="0"/>
              <a:t>לחץ כדי לערוך סגנון כותרת של תבנית בסיס</a:t>
            </a:r>
          </a:p>
        </p:txBody>
      </p:sp>
      <p:sp>
        <p:nvSpPr>
          <p:cNvPr id="10" name="מלבן 9">
            <a:extLst>
              <a:ext uri="{FF2B5EF4-FFF2-40B4-BE49-F238E27FC236}">
                <a16:creationId xmlns="" xmlns:a16="http://schemas.microsoft.com/office/drawing/2014/main" id="{F06296E3-1E9E-444D-A443-9BFF4BDF052D}"/>
              </a:ext>
            </a:extLst>
          </p:cNvPr>
          <p:cNvSpPr/>
          <p:nvPr userDrawn="1"/>
        </p:nvSpPr>
        <p:spPr>
          <a:xfrm>
            <a:off x="8674824" y="4842074"/>
            <a:ext cx="3400425" cy="1914525"/>
          </a:xfrm>
          <a:prstGeom prst="rect">
            <a:avLst/>
          </a:prstGeom>
          <a:noFill/>
          <a:ln>
            <a:solidFill>
              <a:srgbClr val="192A72"/>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a:solidFill>
                  <a:srgbClr val="002060"/>
                </a:solidFill>
                <a:latin typeface="Assistant SemiBold" panose="00000700000000000000" pitchFamily="2" charset="-79"/>
                <a:cs typeface="Assistant SemiBold" panose="00000700000000000000" pitchFamily="2" charset="-79"/>
              </a:rPr>
              <a:t>חלון מורה</a:t>
            </a:r>
            <a:r>
              <a:rPr lang="en-US" dirty="0">
                <a:solidFill>
                  <a:srgbClr val="002060"/>
                </a:solidFill>
                <a:latin typeface="Assistant SemiBold" panose="00000700000000000000" pitchFamily="2" charset="-79"/>
                <a:cs typeface="Assistant SemiBold" panose="00000700000000000000" pitchFamily="2" charset="-79"/>
              </a:rPr>
              <a:t/>
            </a:r>
            <a:br>
              <a:rPr lang="en-US" dirty="0">
                <a:solidFill>
                  <a:srgbClr val="002060"/>
                </a:solidFill>
                <a:latin typeface="Assistant SemiBold" panose="00000700000000000000" pitchFamily="2" charset="-79"/>
                <a:cs typeface="Assistant SemiBold" panose="00000700000000000000" pitchFamily="2" charset="-79"/>
              </a:rPr>
            </a:br>
            <a:r>
              <a:rPr lang="he-IL" dirty="0">
                <a:solidFill>
                  <a:srgbClr val="002060"/>
                </a:solidFill>
                <a:latin typeface="Assistant SemiBold" panose="00000700000000000000" pitchFamily="2" charset="-79"/>
                <a:cs typeface="Assistant SemiBold" panose="00000700000000000000" pitchFamily="2" charset="-79"/>
              </a:rPr>
              <a:t>אין למקם מידע</a:t>
            </a:r>
          </a:p>
        </p:txBody>
      </p:sp>
    </p:spTree>
    <p:extLst>
      <p:ext uri="{BB962C8B-B14F-4D97-AF65-F5344CB8AC3E}">
        <p14:creationId xmlns:p14="http://schemas.microsoft.com/office/powerpoint/2010/main" val="10588279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6314784"/>
      </p:ext>
    </p:extLst>
  </p:cSld>
  <p:clrMap bg1="lt1" tx1="dk1" bg2="lt2" tx2="dk2" accent1="accent1" accent2="accent2" accent3="accent3" accent4="accent4" accent5="accent5" accent6="accent6" hlink="hlink" folHlink="folHlink"/>
  <p:sldLayoutIdLst>
    <p:sldLayoutId id="2147483649" r:id="rId1"/>
    <p:sldLayoutId id="2147483667" r:id="rId2"/>
    <p:sldLayoutId id="2147483660" r:id="rId3"/>
    <p:sldLayoutId id="2147483668" r:id="rId4"/>
    <p:sldLayoutId id="2147483661" r:id="rId5"/>
    <p:sldLayoutId id="2147483669" r:id="rId6"/>
    <p:sldLayoutId id="2147483664" r:id="rId7"/>
    <p:sldLayoutId id="2147483670" r:id="rId8"/>
    <p:sldLayoutId id="2147483666" r:id="rId9"/>
    <p:sldLayoutId id="2147483671" r:id="rId10"/>
    <p:sldLayoutId id="2147483657" r:id="rId11"/>
    <p:sldLayoutId id="2147483672" r:id="rId12"/>
    <p:sldLayoutId id="2147483662" r:id="rId13"/>
    <p:sldLayoutId id="2147483673" r:id="rId14"/>
    <p:sldLayoutId id="2147483665" r:id="rId15"/>
    <p:sldLayoutId id="2147483674" r:id="rId16"/>
    <p:sldLayoutId id="2147483663" r:id="rId17"/>
    <p:sldLayoutId id="2147483675" r:id="rId18"/>
    <p:sldLayoutId id="2147483676" r:id="rId19"/>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9.xml"/><Relationship Id="rId4" Type="http://schemas.openxmlformats.org/officeDocument/2006/relationships/hyperlink" Target="about:blank"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תמונה 4"/>
          <p:cNvPicPr>
            <a:picLocks noChangeAspect="1"/>
          </p:cNvPicPr>
          <p:nvPr/>
        </p:nvPicPr>
        <p:blipFill rotWithShape="1">
          <a:blip r:embed="rId2" cstate="print">
            <a:extLst>
              <a:ext uri="{28A0092B-C50C-407E-A947-70E740481C1C}">
                <a14:useLocalDpi xmlns:a14="http://schemas.microsoft.com/office/drawing/2010/main" val="0"/>
              </a:ext>
            </a:extLst>
          </a:blip>
          <a:srcRect b="26248"/>
          <a:stretch/>
        </p:blipFill>
        <p:spPr>
          <a:xfrm>
            <a:off x="4103483" y="369916"/>
            <a:ext cx="3892911" cy="1597430"/>
          </a:xfrm>
          <a:prstGeom prst="rect">
            <a:avLst/>
          </a:prstGeom>
        </p:spPr>
      </p:pic>
      <p:sp>
        <p:nvSpPr>
          <p:cNvPr id="9" name="כותרת 1">
            <a:extLst>
              <a:ext uri="{FF2B5EF4-FFF2-40B4-BE49-F238E27FC236}">
                <a16:creationId xmlns="" xmlns:a16="http://schemas.microsoft.com/office/drawing/2014/main" id="{1909C8DB-3BEE-40F8-BD64-C6D06A19C4ED}"/>
              </a:ext>
            </a:extLst>
          </p:cNvPr>
          <p:cNvSpPr>
            <a:spLocks noGrp="1"/>
          </p:cNvSpPr>
          <p:nvPr>
            <p:ph type="ctrTitle"/>
          </p:nvPr>
        </p:nvSpPr>
        <p:spPr>
          <a:xfrm>
            <a:off x="509581" y="2798618"/>
            <a:ext cx="10872592" cy="1378303"/>
          </a:xfrm>
        </p:spPr>
        <p:txBody>
          <a:bodyPr/>
          <a:lstStyle/>
          <a:p>
            <a:r>
              <a:rPr lang="he-IL" b="1" dirty="0">
                <a:solidFill>
                  <a:srgbClr val="192A72"/>
                </a:solidFill>
              </a:rPr>
              <a:t>מערכת שידורים לאומית</a:t>
            </a:r>
            <a:endParaRPr lang="en-US" b="1" dirty="0">
              <a:solidFill>
                <a:srgbClr val="192A72"/>
              </a:solidFill>
            </a:endParaRPr>
          </a:p>
        </p:txBody>
      </p:sp>
    </p:spTree>
    <p:extLst>
      <p:ext uri="{BB962C8B-B14F-4D97-AF65-F5344CB8AC3E}">
        <p14:creationId xmlns:p14="http://schemas.microsoft.com/office/powerpoint/2010/main" val="1709990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ctrTitle"/>
          </p:nvPr>
        </p:nvSpPr>
        <p:spPr>
          <a:xfrm>
            <a:off x="674681" y="1142999"/>
            <a:ext cx="10872592" cy="4925415"/>
          </a:xfrm>
        </p:spPr>
        <p:txBody>
          <a:bodyPr/>
          <a:lstStyle/>
          <a:p>
            <a:pPr algn="r" fontAlgn="base">
              <a:lnSpc>
                <a:spcPct val="150000"/>
              </a:lnSpc>
            </a:pPr>
            <a:r>
              <a:rPr lang="he-IL" sz="3200" b="1" dirty="0" smtClean="0"/>
              <a:t>1.לשנות </a:t>
            </a:r>
            <a:r>
              <a:rPr lang="he-IL" sz="3200" b="1" dirty="0"/>
              <a:t>את מדיניות בריטניה בארץ ישראל</a:t>
            </a:r>
            <a:br>
              <a:rPr lang="he-IL" sz="3200" b="1" dirty="0"/>
            </a:br>
            <a:r>
              <a:rPr lang="he-IL" sz="3200" b="1" dirty="0" smtClean="0"/>
              <a:t>2.לאחד </a:t>
            </a:r>
            <a:r>
              <a:rPr lang="he-IL" sz="3200" b="1" dirty="0"/>
              <a:t>כוחות בישוב העברי ולתאם את המאבק </a:t>
            </a:r>
            <a:br>
              <a:rPr lang="he-IL" sz="3200" b="1" dirty="0"/>
            </a:br>
            <a:r>
              <a:rPr lang="he-IL" sz="3200" b="1" dirty="0" smtClean="0"/>
              <a:t>3.רצון </a:t>
            </a:r>
            <a:r>
              <a:rPr lang="he-IL" sz="3200" b="1" dirty="0"/>
              <a:t>לחיזוק והגברת כוחו של היישוב היהודי מול בריטניה</a:t>
            </a:r>
            <a:br>
              <a:rPr lang="he-IL" sz="3200" b="1" dirty="0"/>
            </a:br>
            <a:r>
              <a:rPr lang="he-IL" sz="3200" b="1" dirty="0" smtClean="0"/>
              <a:t>4.העלאת </a:t>
            </a:r>
            <a:r>
              <a:rPr lang="he-IL" sz="3200" b="1" dirty="0"/>
              <a:t>שאלת ארץ ישראל לסדר היום וגיוס דעת קהל עולמית</a:t>
            </a:r>
            <a:r>
              <a:rPr lang="he-IL" dirty="0"/>
              <a:t/>
            </a:r>
            <a:br>
              <a:rPr lang="he-IL" dirty="0"/>
            </a:br>
            <a:endParaRPr lang="he-IL" dirty="0"/>
          </a:p>
        </p:txBody>
      </p:sp>
      <p:sp>
        <p:nvSpPr>
          <p:cNvPr id="4" name="מציין מיקום טקסט 3"/>
          <p:cNvSpPr>
            <a:spLocks noGrp="1"/>
          </p:cNvSpPr>
          <p:nvPr>
            <p:ph type="body" sz="quarter" idx="10"/>
          </p:nvPr>
        </p:nvSpPr>
        <p:spPr/>
        <p:txBody>
          <a:bodyPr/>
          <a:lstStyle/>
          <a:p>
            <a:pPr>
              <a:spcBef>
                <a:spcPts val="0"/>
              </a:spcBef>
            </a:pPr>
            <a:r>
              <a:rPr lang="he-IL" b="1" dirty="0">
                <a:solidFill>
                  <a:srgbClr val="4A86E8"/>
                </a:solidFill>
                <a:latin typeface="Arial"/>
              </a:rPr>
              <a:t>המאבק הצבאי בבריטים 1945 - 1946</a:t>
            </a:r>
            <a:endParaRPr lang="he-IL" dirty="0"/>
          </a:p>
          <a:p>
            <a:pPr>
              <a:spcBef>
                <a:spcPts val="0"/>
              </a:spcBef>
            </a:pPr>
            <a:r>
              <a:rPr lang="he-IL" b="1" dirty="0">
                <a:solidFill>
                  <a:srgbClr val="4A86E8"/>
                </a:solidFill>
                <a:latin typeface="Arial"/>
              </a:rPr>
              <a:t>תנועת המרי העברי - </a:t>
            </a:r>
            <a:r>
              <a:rPr lang="he-IL" b="1" dirty="0">
                <a:solidFill>
                  <a:schemeClr val="tx2">
                    <a:lumMod val="75000"/>
                  </a:schemeClr>
                </a:solidFill>
                <a:latin typeface="Arial"/>
              </a:rPr>
              <a:t>מטרות </a:t>
            </a:r>
            <a:r>
              <a:rPr lang="he-IL" b="1" dirty="0">
                <a:solidFill>
                  <a:srgbClr val="4A86E8"/>
                </a:solidFill>
                <a:latin typeface="Arial"/>
              </a:rPr>
              <a:t>ההקמה ושיתוף פעולה בין מנהיגי המחתרות</a:t>
            </a:r>
            <a:endParaRPr lang="he-IL" dirty="0"/>
          </a:p>
          <a:p>
            <a:r>
              <a:rPr lang="he-IL" dirty="0"/>
              <a:t/>
            </a:r>
            <a:br>
              <a:rPr lang="he-IL" dirty="0"/>
            </a:br>
            <a:endParaRPr lang="he-IL" dirty="0"/>
          </a:p>
        </p:txBody>
      </p:sp>
    </p:spTree>
    <p:extLst>
      <p:ext uri="{BB962C8B-B14F-4D97-AF65-F5344CB8AC3E}">
        <p14:creationId xmlns:p14="http://schemas.microsoft.com/office/powerpoint/2010/main" val="1858129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2F6469D9-7AB5-4B51-A971-96A91FB99D24}"/>
              </a:ext>
            </a:extLst>
          </p:cNvPr>
          <p:cNvSpPr>
            <a:spLocks noGrp="1"/>
          </p:cNvSpPr>
          <p:nvPr>
            <p:ph type="ctrTitle"/>
          </p:nvPr>
        </p:nvSpPr>
        <p:spPr/>
        <p:txBody>
          <a:bodyPr/>
          <a:lstStyle/>
          <a:p>
            <a:pPr>
              <a:spcBef>
                <a:spcPts val="0"/>
              </a:spcBef>
            </a:pPr>
            <a:r>
              <a:rPr lang="he-IL" sz="3200" b="1" dirty="0">
                <a:solidFill>
                  <a:srgbClr val="4A86E8"/>
                </a:solidFill>
                <a:latin typeface="Arial"/>
              </a:rPr>
              <a:t> </a:t>
            </a:r>
            <a:r>
              <a:rPr lang="he-IL" sz="3200" b="1" dirty="0"/>
              <a:t/>
            </a:r>
            <a:br>
              <a:rPr lang="he-IL" sz="3200" b="1" dirty="0"/>
            </a:br>
            <a:r>
              <a:rPr lang="he-IL" sz="3200" b="1" dirty="0">
                <a:solidFill>
                  <a:srgbClr val="000000"/>
                </a:solidFill>
                <a:latin typeface="Arial"/>
              </a:rPr>
              <a:t>לאחר פירוק תנועת המרי העברי היו היחסים בין המחתרות קשים מאד. </a:t>
            </a:r>
            <a:r>
              <a:rPr lang="he-IL" sz="3200" b="1" dirty="0"/>
              <a:t/>
            </a:r>
            <a:br>
              <a:rPr lang="he-IL" sz="3200" b="1" dirty="0"/>
            </a:br>
            <a:r>
              <a:rPr lang="he-IL" sz="3200" b="1" dirty="0">
                <a:solidFill>
                  <a:srgbClr val="000000"/>
                </a:solidFill>
                <a:latin typeface="Arial"/>
              </a:rPr>
              <a:t>אנשי ההגנה ראו באצ"ל ובלח"י ארגונים רצחניים ובלתי אחראיים שפעלו בניגוד לעמדת ההנהגה הנבחרת של היהודים. </a:t>
            </a:r>
            <a:r>
              <a:rPr lang="he-IL" sz="3200" b="1" dirty="0"/>
              <a:t/>
            </a:r>
            <a:br>
              <a:rPr lang="he-IL" sz="3200" b="1" dirty="0"/>
            </a:br>
            <a:r>
              <a:rPr lang="he-IL" sz="3200" b="1" dirty="0">
                <a:solidFill>
                  <a:srgbClr val="000000"/>
                </a:solidFill>
                <a:latin typeface="Arial"/>
              </a:rPr>
              <a:t>אנשי אצ"ל והלח"י ראו בעמדת ההגנה כניעה למדיניות הספר הלבן הבריטי. </a:t>
            </a:r>
            <a:r>
              <a:rPr lang="he-IL" sz="3200" b="1" dirty="0"/>
              <a:t/>
            </a:r>
            <a:br>
              <a:rPr lang="he-IL" sz="3200" b="1" dirty="0"/>
            </a:br>
            <a:r>
              <a:rPr lang="he-IL" sz="3200" b="1" dirty="0">
                <a:solidFill>
                  <a:srgbClr val="000000"/>
                </a:solidFill>
                <a:latin typeface="Arial"/>
              </a:rPr>
              <a:t>במקרים מסוימים פעלה ההגנה נגד האצ"ל והלח"י ואף מסרה לבריטים מידע עליהם. </a:t>
            </a:r>
            <a:r>
              <a:rPr lang="he-IL" dirty="0"/>
              <a:t/>
            </a:r>
            <a:br>
              <a:rPr lang="he-IL" dirty="0"/>
            </a:br>
            <a:r>
              <a:rPr lang="he-IL" dirty="0"/>
              <a:t/>
            </a:r>
            <a:br>
              <a:rPr lang="he-IL" dirty="0"/>
            </a:br>
            <a:endParaRPr lang="he-IL" dirty="0"/>
          </a:p>
        </p:txBody>
      </p:sp>
      <p:sp>
        <p:nvSpPr>
          <p:cNvPr id="5" name="מציין מיקום טקסט 4">
            <a:extLst>
              <a:ext uri="{FF2B5EF4-FFF2-40B4-BE49-F238E27FC236}">
                <a16:creationId xmlns="" xmlns:a16="http://schemas.microsoft.com/office/drawing/2014/main" id="{FD89AA58-0A04-4EE9-BD32-746FAED42E6E}"/>
              </a:ext>
            </a:extLst>
          </p:cNvPr>
          <p:cNvSpPr>
            <a:spLocks noGrp="1"/>
          </p:cNvSpPr>
          <p:nvPr>
            <p:ph type="body" sz="quarter" idx="10"/>
          </p:nvPr>
        </p:nvSpPr>
        <p:spPr/>
        <p:txBody>
          <a:bodyPr/>
          <a:lstStyle/>
          <a:p>
            <a:r>
              <a:rPr lang="he-IL" sz="3600" b="1" dirty="0" smtClean="0">
                <a:solidFill>
                  <a:schemeClr val="accent1">
                    <a:lumMod val="75000"/>
                  </a:schemeClr>
                </a:solidFill>
              </a:rPr>
              <a:t>היחסים בין המחתרות לאחר פירוק תנועת המרי העברי</a:t>
            </a:r>
            <a:endParaRPr lang="he-IL" sz="3600" b="1" dirty="0">
              <a:solidFill>
                <a:schemeClr val="accent1">
                  <a:lumMod val="75000"/>
                </a:schemeClr>
              </a:solidFill>
            </a:endParaRPr>
          </a:p>
        </p:txBody>
      </p:sp>
    </p:spTree>
    <p:extLst>
      <p:ext uri="{BB962C8B-B14F-4D97-AF65-F5344CB8AC3E}">
        <p14:creationId xmlns:p14="http://schemas.microsoft.com/office/powerpoint/2010/main" val="948418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p:cNvSpPr>
            <a:spLocks noGrp="1"/>
          </p:cNvSpPr>
          <p:nvPr>
            <p:ph type="ctrTitle"/>
          </p:nvPr>
        </p:nvSpPr>
        <p:spPr/>
        <p:txBody>
          <a:bodyPr/>
          <a:lstStyle/>
          <a:p>
            <a:pPr>
              <a:spcBef>
                <a:spcPts val="0"/>
              </a:spcBef>
            </a:pPr>
            <a:r>
              <a:rPr lang="he-IL" sz="3600" b="1" dirty="0">
                <a:solidFill>
                  <a:srgbClr val="4A86E8"/>
                </a:solidFill>
                <a:latin typeface="Arial"/>
              </a:rPr>
              <a:t>המאבק בבריטים </a:t>
            </a:r>
            <a:r>
              <a:rPr lang="he-IL" sz="3600" dirty="0"/>
              <a:t/>
            </a:r>
            <a:br>
              <a:rPr lang="he-IL" sz="3600" dirty="0"/>
            </a:br>
            <a:r>
              <a:rPr lang="he-IL" sz="3600" b="1" dirty="0">
                <a:solidFill>
                  <a:srgbClr val="4A86E8"/>
                </a:solidFill>
                <a:latin typeface="Arial"/>
              </a:rPr>
              <a:t>הדגמה באמצעות </a:t>
            </a:r>
            <a:r>
              <a:rPr lang="he-IL" sz="3600" b="1" dirty="0">
                <a:solidFill>
                  <a:schemeClr val="tx2">
                    <a:lumMod val="75000"/>
                  </a:schemeClr>
                </a:solidFill>
                <a:latin typeface="Arial"/>
              </a:rPr>
              <a:t>אחד</a:t>
            </a:r>
            <a:r>
              <a:rPr lang="he-IL" sz="3600" b="1" dirty="0">
                <a:solidFill>
                  <a:srgbClr val="FF0000"/>
                </a:solidFill>
                <a:latin typeface="Arial"/>
              </a:rPr>
              <a:t> </a:t>
            </a:r>
            <a:r>
              <a:rPr lang="he-IL" sz="3600" b="1" dirty="0">
                <a:solidFill>
                  <a:srgbClr val="4A86E8"/>
                </a:solidFill>
                <a:latin typeface="Arial"/>
              </a:rPr>
              <a:t>מהמבצעים הצבאיים</a:t>
            </a:r>
            <a:endParaRPr lang="he-IL" sz="3600" dirty="0"/>
          </a:p>
        </p:txBody>
      </p:sp>
      <p:sp>
        <p:nvSpPr>
          <p:cNvPr id="2" name="Rectangle 1"/>
          <p:cNvSpPr/>
          <p:nvPr/>
        </p:nvSpPr>
        <p:spPr>
          <a:xfrm>
            <a:off x="914400" y="1289040"/>
            <a:ext cx="10477500" cy="4955203"/>
          </a:xfrm>
          <a:prstGeom prst="rect">
            <a:avLst/>
          </a:prstGeom>
        </p:spPr>
        <p:txBody>
          <a:bodyPr wrap="square">
            <a:spAutoFit/>
          </a:bodyPr>
          <a:lstStyle/>
          <a:p>
            <a:pPr algn="just"/>
            <a:r>
              <a:rPr lang="he-IL" sz="2800" b="1" dirty="0">
                <a:solidFill>
                  <a:srgbClr val="000000"/>
                </a:solidFill>
                <a:latin typeface="Varela Round" panose="00000500000000000000" pitchFamily="2" charset="-79"/>
                <a:cs typeface="Varela Round" panose="00000500000000000000" pitchFamily="2" charset="-79"/>
              </a:rPr>
              <a:t>פריצה לכלא עכו - אחת הפעולות המרכזיות של האצ"ל הייתה הפריצה לכלא עכו שנערכה במאי ‏1947. </a:t>
            </a:r>
            <a:endParaRPr lang="he-IL" sz="2800" b="1" dirty="0">
              <a:latin typeface="Varela Round" panose="00000500000000000000" pitchFamily="2" charset="-79"/>
              <a:cs typeface="Varela Round" panose="00000500000000000000" pitchFamily="2" charset="-79"/>
            </a:endParaRPr>
          </a:p>
          <a:p>
            <a:pPr algn="just"/>
            <a:r>
              <a:rPr lang="he-IL" sz="2800" b="1" dirty="0">
                <a:solidFill>
                  <a:srgbClr val="000000"/>
                </a:solidFill>
                <a:latin typeface="Varela Round" panose="00000500000000000000" pitchFamily="2" charset="-79"/>
                <a:cs typeface="Varela Round" panose="00000500000000000000" pitchFamily="2" charset="-79"/>
              </a:rPr>
              <a:t>כוח של האצ"ל התחזה לכוח בריטי, הגיע בכלי רכב צבאיים לכלא המבוצר, ופרץ את החומה בעזרת חומר נפץ. </a:t>
            </a:r>
            <a:endParaRPr lang="he-IL" sz="2800" b="1" dirty="0">
              <a:latin typeface="Varela Round" panose="00000500000000000000" pitchFamily="2" charset="-79"/>
              <a:cs typeface="Varela Round" panose="00000500000000000000" pitchFamily="2" charset="-79"/>
            </a:endParaRPr>
          </a:p>
          <a:p>
            <a:pPr algn="just"/>
            <a:r>
              <a:rPr lang="he-IL" sz="2800" b="1" dirty="0">
                <a:solidFill>
                  <a:srgbClr val="000000"/>
                </a:solidFill>
                <a:latin typeface="Varela Round" panose="00000500000000000000" pitchFamily="2" charset="-79"/>
                <a:cs typeface="Varela Round" panose="00000500000000000000" pitchFamily="2" charset="-79"/>
              </a:rPr>
              <a:t>חלק מאסירי המחתרת קיבלו מידע מראש על תכנון הפעולה, והפיצוץ ּפִילס להם נתיב בריחה. פריצת החומה אפְׁשְָרה גם לאסירים פליליים להימלט מן הכלא.</a:t>
            </a:r>
            <a:endParaRPr lang="he-IL" sz="2800" b="1" dirty="0">
              <a:latin typeface="Varela Round" panose="00000500000000000000" pitchFamily="2" charset="-79"/>
              <a:cs typeface="Varela Round" panose="00000500000000000000" pitchFamily="2" charset="-79"/>
            </a:endParaRPr>
          </a:p>
          <a:p>
            <a:pPr algn="just"/>
            <a:r>
              <a:rPr lang="he-IL" sz="2800" b="1" dirty="0">
                <a:solidFill>
                  <a:srgbClr val="000000"/>
                </a:solidFill>
                <a:latin typeface="Varela Round" panose="00000500000000000000" pitchFamily="2" charset="-79"/>
                <a:cs typeface="Varela Round" panose="00000500000000000000" pitchFamily="2" charset="-79"/>
              </a:rPr>
              <a:t> </a:t>
            </a:r>
            <a:r>
              <a:rPr lang="he-IL" sz="2800" b="1" dirty="0">
                <a:solidFill>
                  <a:schemeClr val="accent1">
                    <a:lumMod val="75000"/>
                  </a:schemeClr>
                </a:solidFill>
                <a:latin typeface="Varela Round" panose="00000500000000000000" pitchFamily="2" charset="-79"/>
                <a:cs typeface="Varela Round" panose="00000500000000000000" pitchFamily="2" charset="-79"/>
              </a:rPr>
              <a:t>במהלך הבריחה התפתח קרב בין הבריטים לאנשי האצ"ל.</a:t>
            </a:r>
          </a:p>
          <a:p>
            <a:pPr algn="just"/>
            <a:r>
              <a:rPr lang="he-IL" sz="2800" b="1" dirty="0">
                <a:solidFill>
                  <a:schemeClr val="accent1">
                    <a:lumMod val="75000"/>
                  </a:schemeClr>
                </a:solidFill>
                <a:latin typeface="Varela Round" panose="00000500000000000000" pitchFamily="2" charset="-79"/>
                <a:cs typeface="Varela Round" panose="00000500000000000000" pitchFamily="2" charset="-79"/>
              </a:rPr>
              <a:t> ‏27 חברי האצ"ל הצליחו להימלט, ‏8 נהרגו, ‏14 נלכדו והועמדו למשפט ו-3 מהם נידונו למוות </a:t>
            </a:r>
            <a:r>
              <a:rPr lang="he-IL" sz="2800" b="1" dirty="0" smtClean="0">
                <a:solidFill>
                  <a:schemeClr val="accent1">
                    <a:lumMod val="75000"/>
                  </a:schemeClr>
                </a:solidFill>
                <a:latin typeface="Varela Round" panose="00000500000000000000" pitchFamily="2" charset="-79"/>
                <a:cs typeface="Varela Round" panose="00000500000000000000" pitchFamily="2" charset="-79"/>
              </a:rPr>
              <a:t>.</a:t>
            </a:r>
            <a:endParaRPr lang="he-IL" sz="2800" b="1" dirty="0">
              <a:solidFill>
                <a:schemeClr val="accent1">
                  <a:lumMod val="75000"/>
                </a:schemeClr>
              </a:solidFill>
              <a:latin typeface="Varela Round" panose="00000500000000000000" pitchFamily="2" charset="-79"/>
              <a:cs typeface="Varela Round" panose="00000500000000000000" pitchFamily="2" charset="-79"/>
            </a:endParaRPr>
          </a:p>
          <a:p>
            <a:r>
              <a:rPr lang="he-IL" dirty="0"/>
              <a:t/>
            </a:r>
            <a:br>
              <a:rPr lang="he-IL" dirty="0"/>
            </a:br>
            <a:endParaRPr lang="en-US" dirty="0"/>
          </a:p>
        </p:txBody>
      </p:sp>
    </p:spTree>
    <p:extLst>
      <p:ext uri="{BB962C8B-B14F-4D97-AF65-F5344CB8AC3E}">
        <p14:creationId xmlns:p14="http://schemas.microsoft.com/office/powerpoint/2010/main" val="33852087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תמונה 2">
            <a:extLst>
              <a:ext uri="{FF2B5EF4-FFF2-40B4-BE49-F238E27FC236}">
                <a16:creationId xmlns="" xmlns:a16="http://schemas.microsoft.com/office/drawing/2014/main" id="{A5E60625-1AA5-4C8E-964F-3E0688865ADC}"/>
              </a:ext>
            </a:extLst>
          </p:cNvPr>
          <p:cNvSpPr>
            <a:spLocks noGrp="1"/>
          </p:cNvSpPr>
          <p:nvPr>
            <p:ph type="pic" idx="1"/>
          </p:nvPr>
        </p:nvSpPr>
        <p:spPr>
          <a:xfrm>
            <a:off x="431801" y="1648412"/>
            <a:ext cx="11391900" cy="4873625"/>
          </a:xfrm>
        </p:spPr>
      </p:sp>
      <p:sp>
        <p:nvSpPr>
          <p:cNvPr id="2" name="כותרת 1">
            <a:extLst>
              <a:ext uri="{FF2B5EF4-FFF2-40B4-BE49-F238E27FC236}">
                <a16:creationId xmlns="" xmlns:a16="http://schemas.microsoft.com/office/drawing/2014/main" id="{C8DD42D0-32F9-4B95-AC9D-E3C46AC2631A}"/>
              </a:ext>
            </a:extLst>
          </p:cNvPr>
          <p:cNvSpPr>
            <a:spLocks noGrp="1"/>
          </p:cNvSpPr>
          <p:nvPr>
            <p:ph type="ctrTitle"/>
          </p:nvPr>
        </p:nvSpPr>
        <p:spPr/>
        <p:txBody>
          <a:bodyPr/>
          <a:lstStyle/>
          <a:p>
            <a:r>
              <a:rPr lang="he-IL" sz="3600" b="1" dirty="0">
                <a:solidFill>
                  <a:srgbClr val="4A86E8"/>
                </a:solidFill>
                <a:latin typeface="Arial"/>
              </a:rPr>
              <a:t>המאבק בבריטים </a:t>
            </a:r>
            <a:r>
              <a:rPr lang="he-IL" sz="3600" dirty="0">
                <a:solidFill>
                  <a:prstClr val="black"/>
                </a:solidFill>
              </a:rPr>
              <a:t/>
            </a:r>
            <a:br>
              <a:rPr lang="he-IL" sz="3600" dirty="0">
                <a:solidFill>
                  <a:prstClr val="black"/>
                </a:solidFill>
              </a:rPr>
            </a:br>
            <a:r>
              <a:rPr lang="he-IL" sz="3600" b="1" dirty="0">
                <a:solidFill>
                  <a:srgbClr val="4A86E8"/>
                </a:solidFill>
                <a:latin typeface="Arial"/>
              </a:rPr>
              <a:t>הדגמה באמצעות </a:t>
            </a:r>
            <a:r>
              <a:rPr lang="he-IL" sz="3600" b="1" dirty="0">
                <a:solidFill>
                  <a:srgbClr val="44546A">
                    <a:lumMod val="75000"/>
                  </a:srgbClr>
                </a:solidFill>
                <a:latin typeface="Arial"/>
              </a:rPr>
              <a:t>אחד</a:t>
            </a:r>
            <a:r>
              <a:rPr lang="he-IL" sz="3600" b="1" dirty="0">
                <a:solidFill>
                  <a:srgbClr val="FF0000"/>
                </a:solidFill>
                <a:latin typeface="Arial"/>
              </a:rPr>
              <a:t> </a:t>
            </a:r>
            <a:r>
              <a:rPr lang="he-IL" sz="3600" b="1" dirty="0">
                <a:solidFill>
                  <a:srgbClr val="4A86E8"/>
                </a:solidFill>
                <a:latin typeface="Arial"/>
              </a:rPr>
              <a:t>מהמבצעים הצבאיים</a:t>
            </a:r>
            <a:endParaRPr lang="he-IL" dirty="0"/>
          </a:p>
        </p:txBody>
      </p:sp>
      <p:sp>
        <p:nvSpPr>
          <p:cNvPr id="4" name="Rectangle 3"/>
          <p:cNvSpPr/>
          <p:nvPr/>
        </p:nvSpPr>
        <p:spPr>
          <a:xfrm>
            <a:off x="571500" y="1997839"/>
            <a:ext cx="11137900" cy="4093428"/>
          </a:xfrm>
          <a:prstGeom prst="rect">
            <a:avLst/>
          </a:prstGeom>
        </p:spPr>
        <p:txBody>
          <a:bodyPr wrap="square">
            <a:spAutoFit/>
          </a:bodyPr>
          <a:lstStyle/>
          <a:p>
            <a:pPr marL="228600"/>
            <a:r>
              <a:rPr lang="he-IL" sz="2800" b="1" dirty="0">
                <a:solidFill>
                  <a:srgbClr val="000000"/>
                </a:solidFill>
                <a:latin typeface="Varela Round" panose="00000500000000000000" pitchFamily="2" charset="-79"/>
                <a:cs typeface="Varela Round" panose="00000500000000000000" pitchFamily="2" charset="-79"/>
              </a:rPr>
              <a:t>חטיפת הסרג'נטים -</a:t>
            </a:r>
            <a:r>
              <a:rPr lang="he-IL" sz="2800" dirty="0">
                <a:solidFill>
                  <a:srgbClr val="000000"/>
                </a:solidFill>
                <a:latin typeface="Varela Round" panose="00000500000000000000" pitchFamily="2" charset="-79"/>
                <a:cs typeface="Varela Round" panose="00000500000000000000" pitchFamily="2" charset="-79"/>
              </a:rPr>
              <a:t>  ביולי ‏1947,לפני ההוצאה להורג בתלייה של שלושת חברי האצ"ל, חטפו אנשי האצ"ל בנתניה שני סְרג'נטים (סמלים) בריטים, החזיקו אותם בתור בני ערובה ואיימו להוציאם להורג אם יבוצע גזר דין מוות שהוטל על חבריהם. </a:t>
            </a:r>
            <a:endParaRPr lang="he-IL" sz="2800" dirty="0">
              <a:latin typeface="Varela Round" panose="00000500000000000000" pitchFamily="2" charset="-79"/>
              <a:cs typeface="Varela Round" panose="00000500000000000000" pitchFamily="2" charset="-79"/>
            </a:endParaRPr>
          </a:p>
          <a:p>
            <a:pPr marL="228600"/>
            <a:r>
              <a:rPr lang="he-IL" sz="2800" dirty="0">
                <a:solidFill>
                  <a:srgbClr val="000000"/>
                </a:solidFill>
                <a:latin typeface="Varela Round" panose="00000500000000000000" pitchFamily="2" charset="-79"/>
                <a:cs typeface="Varela Round" panose="00000500000000000000" pitchFamily="2" charset="-79"/>
              </a:rPr>
              <a:t>ואולם החטיפה לא הועילה - והבריטים תלו את שלושת חברי האצ"ל -ב29 ביולי ‏1947.</a:t>
            </a:r>
            <a:endParaRPr lang="he-IL" sz="2800" dirty="0">
              <a:latin typeface="Varela Round" panose="00000500000000000000" pitchFamily="2" charset="-79"/>
              <a:cs typeface="Varela Round" panose="00000500000000000000" pitchFamily="2" charset="-79"/>
            </a:endParaRPr>
          </a:p>
          <a:p>
            <a:pPr marL="228600"/>
            <a:r>
              <a:rPr lang="he-IL" sz="2800" dirty="0">
                <a:solidFill>
                  <a:srgbClr val="000000"/>
                </a:solidFill>
                <a:latin typeface="Varela Round" panose="00000500000000000000" pitchFamily="2" charset="-79"/>
                <a:cs typeface="Varela Round" panose="00000500000000000000" pitchFamily="2" charset="-79"/>
              </a:rPr>
              <a:t>למחרת היום, -30ב ביולי ‏1947,תלו חברי האצ"ל את שני הסרג'נטים בחורשה סמוך לנתניה.</a:t>
            </a:r>
            <a:endParaRPr lang="he-IL" sz="2800" dirty="0">
              <a:latin typeface="Varela Round" panose="00000500000000000000" pitchFamily="2" charset="-79"/>
              <a:cs typeface="Varela Round" panose="00000500000000000000" pitchFamily="2" charset="-79"/>
            </a:endParaRPr>
          </a:p>
          <a:p>
            <a:r>
              <a:rPr lang="he-IL" dirty="0"/>
              <a:t/>
            </a:r>
            <a:br>
              <a:rPr lang="he-IL" dirty="0"/>
            </a:br>
            <a:endParaRPr lang="en-US" dirty="0"/>
          </a:p>
        </p:txBody>
      </p:sp>
    </p:spTree>
    <p:extLst>
      <p:ext uri="{BB962C8B-B14F-4D97-AF65-F5344CB8AC3E}">
        <p14:creationId xmlns:p14="http://schemas.microsoft.com/office/powerpoint/2010/main" val="31398512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מציין מיקום של תמונה 4"/>
          <p:cNvSpPr>
            <a:spLocks noGrp="1"/>
          </p:cNvSpPr>
          <p:nvPr>
            <p:ph type="pic" idx="1"/>
          </p:nvPr>
        </p:nvSpPr>
        <p:spPr>
          <a:xfrm>
            <a:off x="1041400" y="1717177"/>
            <a:ext cx="10256245" cy="4873625"/>
          </a:xfrm>
        </p:spPr>
      </p:sp>
      <p:sp>
        <p:nvSpPr>
          <p:cNvPr id="4" name="כותרת 3"/>
          <p:cNvSpPr>
            <a:spLocks noGrp="1"/>
          </p:cNvSpPr>
          <p:nvPr>
            <p:ph type="ctrTitle"/>
          </p:nvPr>
        </p:nvSpPr>
        <p:spPr>
          <a:xfrm>
            <a:off x="488215" y="590538"/>
            <a:ext cx="11418770" cy="968519"/>
          </a:xfrm>
        </p:spPr>
        <p:txBody>
          <a:bodyPr/>
          <a:lstStyle/>
          <a:p>
            <a:r>
              <a:rPr lang="he-IL" sz="3600" b="1" dirty="0">
                <a:solidFill>
                  <a:srgbClr val="4A86E8"/>
                </a:solidFill>
                <a:latin typeface="Arial"/>
              </a:rPr>
              <a:t>המאבק בבריטים </a:t>
            </a:r>
            <a:r>
              <a:rPr lang="he-IL" sz="3600" dirty="0">
                <a:solidFill>
                  <a:prstClr val="black"/>
                </a:solidFill>
              </a:rPr>
              <a:t/>
            </a:r>
            <a:br>
              <a:rPr lang="he-IL" sz="3600" dirty="0">
                <a:solidFill>
                  <a:prstClr val="black"/>
                </a:solidFill>
              </a:rPr>
            </a:br>
            <a:r>
              <a:rPr lang="he-IL" sz="3600" b="1" dirty="0">
                <a:solidFill>
                  <a:srgbClr val="4A86E8"/>
                </a:solidFill>
                <a:latin typeface="Arial"/>
              </a:rPr>
              <a:t>הדגמה באמצעות </a:t>
            </a:r>
            <a:r>
              <a:rPr lang="he-IL" sz="3600" b="1" dirty="0">
                <a:solidFill>
                  <a:srgbClr val="44546A">
                    <a:lumMod val="75000"/>
                  </a:srgbClr>
                </a:solidFill>
                <a:latin typeface="Arial"/>
              </a:rPr>
              <a:t>אחד</a:t>
            </a:r>
            <a:r>
              <a:rPr lang="he-IL" sz="3600" b="1" dirty="0">
                <a:solidFill>
                  <a:srgbClr val="FF0000"/>
                </a:solidFill>
                <a:latin typeface="Arial"/>
              </a:rPr>
              <a:t> </a:t>
            </a:r>
            <a:r>
              <a:rPr lang="he-IL" sz="3600" b="1" dirty="0">
                <a:solidFill>
                  <a:srgbClr val="4A86E8"/>
                </a:solidFill>
                <a:latin typeface="Arial"/>
              </a:rPr>
              <a:t>מהמבצעים הצבאיים</a:t>
            </a:r>
            <a:endParaRPr lang="he-IL" dirty="0"/>
          </a:p>
        </p:txBody>
      </p:sp>
      <p:sp>
        <p:nvSpPr>
          <p:cNvPr id="2" name="Rectangle 1"/>
          <p:cNvSpPr/>
          <p:nvPr/>
        </p:nvSpPr>
        <p:spPr>
          <a:xfrm>
            <a:off x="1308100" y="1997839"/>
            <a:ext cx="9779000" cy="4093428"/>
          </a:xfrm>
          <a:prstGeom prst="rect">
            <a:avLst/>
          </a:prstGeom>
        </p:spPr>
        <p:txBody>
          <a:bodyPr wrap="square">
            <a:spAutoFit/>
          </a:bodyPr>
          <a:lstStyle/>
          <a:p>
            <a:pPr marL="228600" algn="just"/>
            <a:r>
              <a:rPr lang="he-IL" sz="2800" b="1" dirty="0">
                <a:solidFill>
                  <a:srgbClr val="000000"/>
                </a:solidFill>
                <a:latin typeface="Varela Round" panose="00000500000000000000" pitchFamily="2" charset="-79"/>
                <a:cs typeface="Varela Round" panose="00000500000000000000" pitchFamily="2" charset="-79"/>
              </a:rPr>
              <a:t>התקפת תחנות משטרה ומתקנים בריטים בארץ: </a:t>
            </a:r>
            <a:r>
              <a:rPr lang="he-IL" sz="2800" dirty="0">
                <a:solidFill>
                  <a:srgbClr val="000000"/>
                </a:solidFill>
                <a:latin typeface="Varela Round" panose="00000500000000000000" pitchFamily="2" charset="-79"/>
                <a:cs typeface="Varela Round" panose="00000500000000000000" pitchFamily="2" charset="-79"/>
              </a:rPr>
              <a:t>האצ"ל והלח"י תקפו תחנות משטרה ומתקני שלטון בריטי ברחבי בארץ וגרמו לבריטים להרוגים ולנזק משמעותי. </a:t>
            </a:r>
            <a:endParaRPr lang="he-IL" sz="2800" dirty="0">
              <a:latin typeface="Varela Round" panose="00000500000000000000" pitchFamily="2" charset="-79"/>
              <a:cs typeface="Varela Round" panose="00000500000000000000" pitchFamily="2" charset="-79"/>
            </a:endParaRPr>
          </a:p>
          <a:p>
            <a:pPr marL="228600" algn="just"/>
            <a:r>
              <a:rPr lang="he-IL" sz="2800" dirty="0">
                <a:solidFill>
                  <a:srgbClr val="000000"/>
                </a:solidFill>
                <a:latin typeface="Varela Round" panose="00000500000000000000" pitchFamily="2" charset="-79"/>
                <a:cs typeface="Varela Round" panose="00000500000000000000" pitchFamily="2" charset="-79"/>
              </a:rPr>
              <a:t>ההתקפות היוו השפלה לאימפריה הבריטית ופגיעה בדימויה. </a:t>
            </a:r>
            <a:endParaRPr lang="he-IL" sz="2800" dirty="0">
              <a:latin typeface="Varela Round" panose="00000500000000000000" pitchFamily="2" charset="-79"/>
              <a:cs typeface="Varela Round" panose="00000500000000000000" pitchFamily="2" charset="-79"/>
            </a:endParaRPr>
          </a:p>
          <a:p>
            <a:pPr marL="228600" algn="just"/>
            <a:r>
              <a:rPr lang="he-IL" sz="2800" dirty="0">
                <a:solidFill>
                  <a:srgbClr val="000000"/>
                </a:solidFill>
                <a:latin typeface="Varela Round" panose="00000500000000000000" pitchFamily="2" charset="-79"/>
                <a:cs typeface="Varela Round" panose="00000500000000000000" pitchFamily="2" charset="-79"/>
              </a:rPr>
              <a:t>בין השאר הותקפו תחנות המשטרה ברמת גן ובירושלים על ידי האצ"ל. </a:t>
            </a:r>
            <a:endParaRPr lang="he-IL" sz="2800" dirty="0">
              <a:latin typeface="Varela Round" panose="00000500000000000000" pitchFamily="2" charset="-79"/>
              <a:cs typeface="Varela Round" panose="00000500000000000000" pitchFamily="2" charset="-79"/>
            </a:endParaRPr>
          </a:p>
          <a:p>
            <a:pPr marL="228600" algn="just"/>
            <a:r>
              <a:rPr lang="he-IL" sz="2800" dirty="0">
                <a:solidFill>
                  <a:srgbClr val="000000"/>
                </a:solidFill>
                <a:latin typeface="Varela Round" panose="00000500000000000000" pitchFamily="2" charset="-79"/>
                <a:cs typeface="Varela Round" panose="00000500000000000000" pitchFamily="2" charset="-79"/>
              </a:rPr>
              <a:t>לוחמי הלח"י חדרו לשדה התעופה בסירקין ופוצצו שמונה מטוסים בריטיים.</a:t>
            </a:r>
            <a:endParaRPr lang="he-IL" sz="2800" dirty="0">
              <a:latin typeface="Varela Round" panose="00000500000000000000" pitchFamily="2" charset="-79"/>
              <a:cs typeface="Varela Round" panose="00000500000000000000" pitchFamily="2" charset="-79"/>
            </a:endParaRPr>
          </a:p>
          <a:p>
            <a:r>
              <a:rPr lang="he-IL" dirty="0"/>
              <a:t/>
            </a:r>
            <a:br>
              <a:rPr lang="he-IL" dirty="0"/>
            </a:br>
            <a:endParaRPr lang="en-US" dirty="0"/>
          </a:p>
        </p:txBody>
      </p:sp>
    </p:spTree>
    <p:extLst>
      <p:ext uri="{BB962C8B-B14F-4D97-AF65-F5344CB8AC3E}">
        <p14:creationId xmlns:p14="http://schemas.microsoft.com/office/powerpoint/2010/main" val="4129345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מציין מיקום של תמונה 2">
            <a:extLst>
              <a:ext uri="{FF2B5EF4-FFF2-40B4-BE49-F238E27FC236}">
                <a16:creationId xmlns="" xmlns:a16="http://schemas.microsoft.com/office/drawing/2014/main" id="{B1617C8B-61F3-4C0B-9267-69421A9C7240}"/>
              </a:ext>
            </a:extLst>
          </p:cNvPr>
          <p:cNvSpPr>
            <a:spLocks noGrp="1"/>
          </p:cNvSpPr>
          <p:nvPr>
            <p:ph type="pic" idx="1"/>
          </p:nvPr>
        </p:nvSpPr>
        <p:spPr>
          <a:xfrm>
            <a:off x="1066800" y="1602877"/>
            <a:ext cx="10256245" cy="4873625"/>
          </a:xfrm>
        </p:spPr>
      </p:sp>
      <p:sp>
        <p:nvSpPr>
          <p:cNvPr id="2" name="כותרת 1">
            <a:extLst>
              <a:ext uri="{FF2B5EF4-FFF2-40B4-BE49-F238E27FC236}">
                <a16:creationId xmlns="" xmlns:a16="http://schemas.microsoft.com/office/drawing/2014/main" id="{4C68E06D-79A5-49E1-A0C0-94AAB99D8BDA}"/>
              </a:ext>
            </a:extLst>
          </p:cNvPr>
          <p:cNvSpPr>
            <a:spLocks noGrp="1"/>
          </p:cNvSpPr>
          <p:nvPr>
            <p:ph type="ctrTitle"/>
          </p:nvPr>
        </p:nvSpPr>
        <p:spPr>
          <a:xfrm>
            <a:off x="335968" y="374638"/>
            <a:ext cx="11418770" cy="968519"/>
          </a:xfrm>
        </p:spPr>
        <p:txBody>
          <a:bodyPr/>
          <a:lstStyle/>
          <a:p>
            <a:r>
              <a:rPr lang="he-IL" b="1" dirty="0" smtClean="0">
                <a:solidFill>
                  <a:srgbClr val="4A86E8"/>
                </a:solidFill>
                <a:latin typeface="Arial"/>
              </a:rPr>
              <a:t>העפלה  - עלייה בלתי לגאלית</a:t>
            </a:r>
            <a:endParaRPr lang="he-IL" dirty="0"/>
          </a:p>
        </p:txBody>
      </p:sp>
      <p:sp>
        <p:nvSpPr>
          <p:cNvPr id="4" name="Rectangle 3"/>
          <p:cNvSpPr/>
          <p:nvPr/>
        </p:nvSpPr>
        <p:spPr>
          <a:xfrm>
            <a:off x="3048000" y="2028736"/>
            <a:ext cx="6096000" cy="3539430"/>
          </a:xfrm>
          <a:prstGeom prst="rect">
            <a:avLst/>
          </a:prstGeom>
        </p:spPr>
        <p:txBody>
          <a:bodyPr>
            <a:spAutoFit/>
          </a:bodyPr>
          <a:lstStyle/>
          <a:p>
            <a:r>
              <a:rPr lang="he-IL" sz="3200" b="1" dirty="0">
                <a:solidFill>
                  <a:srgbClr val="333333"/>
                </a:solidFill>
                <a:latin typeface="Varela Round" panose="00000500000000000000" pitchFamily="2" charset="-79"/>
                <a:cs typeface="Varela Round" panose="00000500000000000000" pitchFamily="2" charset="-79"/>
              </a:rPr>
              <a:t>הַעְפָּלָה</a:t>
            </a:r>
            <a:r>
              <a:rPr lang="he-IL" sz="3200" dirty="0">
                <a:solidFill>
                  <a:srgbClr val="333333"/>
                </a:solidFill>
                <a:latin typeface="Varela Round" panose="00000500000000000000" pitchFamily="2" charset="-79"/>
                <a:cs typeface="Varela Round" panose="00000500000000000000" pitchFamily="2" charset="-79"/>
              </a:rPr>
              <a:t>” – כינוי לעלייה לא חוקית (בלתי לגאלית) של יהודים לארץ ישראל בתקופת המנדט הבריטי. ההעפלה נעשתה בעיקר דרך הים, בספינות משא קטנות וישנות שניסו להגיע לחופי הארץ ולהביא אליה בחשאי פליטים יהודים.</a:t>
            </a:r>
            <a:endParaRPr lang="en-US" sz="3200" dirty="0">
              <a:latin typeface="Varela Round" panose="00000500000000000000" pitchFamily="2" charset="-79"/>
              <a:cs typeface="Varela Round" panose="00000500000000000000" pitchFamily="2" charset="-79"/>
            </a:endParaRPr>
          </a:p>
        </p:txBody>
      </p:sp>
    </p:spTree>
    <p:extLst>
      <p:ext uri="{BB962C8B-B14F-4D97-AF65-F5344CB8AC3E}">
        <p14:creationId xmlns:p14="http://schemas.microsoft.com/office/powerpoint/2010/main" val="24089802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p:cNvSpPr>
            <a:spLocks noGrp="1"/>
          </p:cNvSpPr>
          <p:nvPr>
            <p:ph type="ctrTitle"/>
          </p:nvPr>
        </p:nvSpPr>
        <p:spPr>
          <a:xfrm>
            <a:off x="3241516" y="2847477"/>
            <a:ext cx="4917382" cy="2296023"/>
          </a:xfrm>
        </p:spPr>
        <p:txBody>
          <a:bodyPr/>
          <a:lstStyle/>
          <a:p>
            <a:pPr algn="r">
              <a:spcBef>
                <a:spcPts val="0"/>
              </a:spcBef>
            </a:pPr>
            <a:r>
              <a:rPr lang="he-IL" sz="3200" b="1" dirty="0">
                <a:solidFill>
                  <a:srgbClr val="000000"/>
                </a:solidFill>
                <a:latin typeface="Arial"/>
              </a:rPr>
              <a:t>פגיעה בתחנות מכ"ם:</a:t>
            </a:r>
            <a:r>
              <a:rPr lang="he-IL" sz="3200" dirty="0">
                <a:solidFill>
                  <a:srgbClr val="000000"/>
                </a:solidFill>
                <a:latin typeface="Arial"/>
              </a:rPr>
              <a:t> </a:t>
            </a:r>
            <a:r>
              <a:rPr lang="he-IL" sz="3200" dirty="0"/>
              <a:t/>
            </a:r>
            <a:br>
              <a:rPr lang="he-IL" sz="3200" dirty="0"/>
            </a:br>
            <a:r>
              <a:rPr lang="he-IL" sz="3200" dirty="0"/>
              <a:t/>
            </a:r>
            <a:br>
              <a:rPr lang="he-IL" sz="3200" dirty="0"/>
            </a:br>
            <a:r>
              <a:rPr lang="he-IL" sz="3200" dirty="0"/>
              <a:t/>
            </a:r>
            <a:br>
              <a:rPr lang="he-IL" sz="3200" dirty="0"/>
            </a:br>
            <a:r>
              <a:rPr lang="he-IL" sz="3200" b="1" dirty="0">
                <a:solidFill>
                  <a:srgbClr val="000000"/>
                </a:solidFill>
                <a:latin typeface="Arial"/>
              </a:rPr>
              <a:t>ליווי המעפילים שנתפסו:</a:t>
            </a:r>
            <a:r>
              <a:rPr lang="he-IL" sz="3200" dirty="0">
                <a:solidFill>
                  <a:srgbClr val="000000"/>
                </a:solidFill>
                <a:latin typeface="Arial"/>
              </a:rPr>
              <a:t> </a:t>
            </a:r>
            <a:endParaRPr lang="he-IL" sz="3200" dirty="0"/>
          </a:p>
        </p:txBody>
      </p:sp>
      <p:sp>
        <p:nvSpPr>
          <p:cNvPr id="2" name="Rectangle 1"/>
          <p:cNvSpPr/>
          <p:nvPr/>
        </p:nvSpPr>
        <p:spPr>
          <a:xfrm>
            <a:off x="660400" y="834936"/>
            <a:ext cx="10642600" cy="1631216"/>
          </a:xfrm>
          <a:prstGeom prst="rect">
            <a:avLst/>
          </a:prstGeom>
        </p:spPr>
        <p:txBody>
          <a:bodyPr wrap="square">
            <a:spAutoFit/>
          </a:bodyPr>
          <a:lstStyle/>
          <a:p>
            <a:pPr algn="ctr"/>
            <a:r>
              <a:rPr lang="he-IL" sz="3200" b="1" dirty="0">
                <a:solidFill>
                  <a:srgbClr val="4A86E8"/>
                </a:solidFill>
                <a:latin typeface="Varela Round" panose="00000500000000000000" pitchFamily="2" charset="-79"/>
                <a:cs typeface="Varela Round" panose="00000500000000000000" pitchFamily="2" charset="-79"/>
              </a:rPr>
              <a:t>המאבק להמשך ההעפלה- 1945 - 1947</a:t>
            </a:r>
            <a:endParaRPr lang="he-IL" sz="3200" dirty="0">
              <a:latin typeface="Varela Round" panose="00000500000000000000" pitchFamily="2" charset="-79"/>
              <a:cs typeface="Varela Round" panose="00000500000000000000" pitchFamily="2" charset="-79"/>
            </a:endParaRPr>
          </a:p>
          <a:p>
            <a:pPr algn="ctr"/>
            <a:r>
              <a:rPr lang="he-IL" sz="3200" b="1" dirty="0">
                <a:solidFill>
                  <a:srgbClr val="4A86E8"/>
                </a:solidFill>
                <a:latin typeface="Varela Round" panose="00000500000000000000" pitchFamily="2" charset="-79"/>
                <a:cs typeface="Varela Round" panose="00000500000000000000" pitchFamily="2" charset="-79"/>
              </a:rPr>
              <a:t>פעולות נוספות של ההגנה והפלמ"ח במסגרת המאבק להעפלה</a:t>
            </a:r>
            <a:endParaRPr lang="he-IL" sz="3200" dirty="0">
              <a:latin typeface="Varela Round" panose="00000500000000000000" pitchFamily="2" charset="-79"/>
              <a:cs typeface="Varela Round" panose="00000500000000000000" pitchFamily="2" charset="-79"/>
            </a:endParaRPr>
          </a:p>
          <a:p>
            <a:r>
              <a:rPr lang="he-IL" dirty="0"/>
              <a:t/>
            </a:r>
            <a:br>
              <a:rPr lang="he-IL" dirty="0"/>
            </a:br>
            <a:endParaRPr lang="en-US" dirty="0"/>
          </a:p>
        </p:txBody>
      </p:sp>
    </p:spTree>
    <p:extLst>
      <p:ext uri="{BB962C8B-B14F-4D97-AF65-F5344CB8AC3E}">
        <p14:creationId xmlns:p14="http://schemas.microsoft.com/office/powerpoint/2010/main" val="34225290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51145" y="334188"/>
            <a:ext cx="10872592" cy="923112"/>
          </a:xfrm>
        </p:spPr>
        <p:txBody>
          <a:bodyPr/>
          <a:lstStyle/>
          <a:p>
            <a:r>
              <a:rPr lang="he-IL" sz="4000" b="1" dirty="0">
                <a:solidFill>
                  <a:srgbClr val="4A86E8"/>
                </a:solidFill>
                <a:latin typeface="Arial"/>
              </a:rPr>
              <a:t>המאבק להמשך ההעפלה- 1945-1947</a:t>
            </a:r>
            <a:endParaRPr lang="en-US" sz="4000" dirty="0"/>
          </a:p>
        </p:txBody>
      </p:sp>
      <p:sp>
        <p:nvSpPr>
          <p:cNvPr id="3" name="Text Placeholder 2"/>
          <p:cNvSpPr>
            <a:spLocks noGrp="1"/>
          </p:cNvSpPr>
          <p:nvPr>
            <p:ph type="body" sz="quarter" idx="10"/>
          </p:nvPr>
        </p:nvSpPr>
        <p:spPr>
          <a:xfrm>
            <a:off x="550863" y="1917700"/>
            <a:ext cx="10872787" cy="4435475"/>
          </a:xfrm>
        </p:spPr>
        <p:txBody>
          <a:bodyPr/>
          <a:lstStyle/>
          <a:p>
            <a:pPr algn="just">
              <a:spcBef>
                <a:spcPts val="0"/>
              </a:spcBef>
            </a:pPr>
            <a:r>
              <a:rPr lang="he-IL" b="1" dirty="0">
                <a:solidFill>
                  <a:srgbClr val="000000"/>
                </a:solidFill>
                <a:latin typeface="Arial"/>
              </a:rPr>
              <a:t>חשיבות ההעפלה: </a:t>
            </a:r>
            <a:endParaRPr lang="he-IL" dirty="0"/>
          </a:p>
          <a:p>
            <a:pPr algn="just">
              <a:spcBef>
                <a:spcPts val="0"/>
              </a:spcBef>
            </a:pPr>
            <a:r>
              <a:rPr lang="he-IL" dirty="0">
                <a:solidFill>
                  <a:srgbClr val="000000"/>
                </a:solidFill>
                <a:latin typeface="Arial"/>
              </a:rPr>
              <a:t>להעלות את היהודים העקורים לארץ ישראל. </a:t>
            </a:r>
            <a:endParaRPr lang="he-IL" dirty="0"/>
          </a:p>
          <a:p>
            <a:pPr algn="just">
              <a:spcBef>
                <a:spcPts val="0"/>
              </a:spcBef>
            </a:pPr>
            <a:r>
              <a:rPr lang="he-IL" dirty="0">
                <a:solidFill>
                  <a:srgbClr val="000000"/>
                </a:solidFill>
                <a:latin typeface="Arial"/>
              </a:rPr>
              <a:t>להגביר את המּודעּות לבעיית העקורים היהודים ולחשוף אותה לדעת הקהל הבינלאומית. </a:t>
            </a:r>
            <a:endParaRPr lang="he-IL" dirty="0"/>
          </a:p>
          <a:p>
            <a:pPr algn="just">
              <a:spcBef>
                <a:spcPts val="0"/>
              </a:spcBef>
            </a:pPr>
            <a:r>
              <a:rPr lang="he-IL" dirty="0">
                <a:solidFill>
                  <a:srgbClr val="000000"/>
                </a:solidFill>
                <a:latin typeface="Arial"/>
              </a:rPr>
              <a:t>להציג את המאבק הנחוש של העקורים היהודים לעלות לארץ ישראל למרות כל הקשיים.</a:t>
            </a:r>
            <a:endParaRPr lang="he-IL" dirty="0"/>
          </a:p>
          <a:p>
            <a:pPr algn="just">
              <a:spcBef>
                <a:spcPts val="0"/>
              </a:spcBef>
            </a:pPr>
            <a:r>
              <a:rPr lang="he-IL" dirty="0">
                <a:solidFill>
                  <a:srgbClr val="000000"/>
                </a:solidFill>
                <a:latin typeface="Arial"/>
              </a:rPr>
              <a:t>להדגיש את מוסריותה של תביעת התנועה הציונית לעלייה לעומת אטימותה של המדיניות הבריטית. </a:t>
            </a:r>
            <a:endParaRPr lang="he-IL" dirty="0"/>
          </a:p>
          <a:p>
            <a:r>
              <a:rPr lang="he-IL" dirty="0"/>
              <a:t/>
            </a:r>
            <a:br>
              <a:rPr lang="he-IL" dirty="0"/>
            </a:br>
            <a:endParaRPr lang="en-US" dirty="0"/>
          </a:p>
        </p:txBody>
      </p:sp>
    </p:spTree>
    <p:extLst>
      <p:ext uri="{BB962C8B-B14F-4D97-AF65-F5344CB8AC3E}">
        <p14:creationId xmlns:p14="http://schemas.microsoft.com/office/powerpoint/2010/main" val="16766653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spcBef>
                <a:spcPts val="0"/>
              </a:spcBef>
            </a:pPr>
            <a:r>
              <a:rPr lang="he-IL" dirty="0"/>
              <a:t/>
            </a:r>
            <a:br>
              <a:rPr lang="he-IL" dirty="0"/>
            </a:br>
            <a:r>
              <a:rPr lang="he-IL" b="1" dirty="0">
                <a:solidFill>
                  <a:srgbClr val="000000"/>
                </a:solidFill>
                <a:latin typeface="Arial"/>
              </a:rPr>
              <a:t>ארגון המעפילים </a:t>
            </a:r>
            <a:r>
              <a:rPr lang="he-IL" b="1" dirty="0" smtClean="0">
                <a:solidFill>
                  <a:srgbClr val="000000"/>
                </a:solidFill>
                <a:latin typeface="Arial"/>
              </a:rPr>
              <a:t>באירופה</a:t>
            </a:r>
            <a:r>
              <a:rPr lang="he-IL" dirty="0">
                <a:solidFill>
                  <a:srgbClr val="000000"/>
                </a:solidFill>
                <a:latin typeface="Noto Sans Symbols"/>
              </a:rPr>
              <a:t/>
            </a:r>
            <a:br>
              <a:rPr lang="he-IL" dirty="0">
                <a:solidFill>
                  <a:srgbClr val="000000"/>
                </a:solidFill>
                <a:latin typeface="Noto Sans Symbols"/>
              </a:rPr>
            </a:br>
            <a:r>
              <a:rPr lang="he-IL" dirty="0"/>
              <a:t/>
            </a:r>
            <a:br>
              <a:rPr lang="he-IL" dirty="0"/>
            </a:br>
            <a:r>
              <a:rPr lang="he-IL" b="1" dirty="0">
                <a:solidFill>
                  <a:srgbClr val="000000"/>
                </a:solidFill>
                <a:latin typeface="Arial"/>
              </a:rPr>
              <a:t>הגעה נסתרת לחופי ארץ ישראל והורדת </a:t>
            </a:r>
            <a:r>
              <a:rPr lang="he-IL" b="1" dirty="0" smtClean="0">
                <a:solidFill>
                  <a:srgbClr val="000000"/>
                </a:solidFill>
                <a:latin typeface="Arial"/>
              </a:rPr>
              <a:t>המעפילים</a:t>
            </a:r>
            <a:r>
              <a:rPr lang="he-IL" dirty="0">
                <a:solidFill>
                  <a:srgbClr val="000000"/>
                </a:solidFill>
                <a:latin typeface="Noto Sans Symbols"/>
              </a:rPr>
              <a:t/>
            </a:r>
            <a:br>
              <a:rPr lang="he-IL" dirty="0">
                <a:solidFill>
                  <a:srgbClr val="000000"/>
                </a:solidFill>
                <a:latin typeface="Noto Sans Symbols"/>
              </a:rPr>
            </a:br>
            <a:r>
              <a:rPr lang="he-IL" dirty="0"/>
              <a:t/>
            </a:r>
            <a:br>
              <a:rPr lang="he-IL" dirty="0"/>
            </a:br>
            <a:r>
              <a:rPr lang="he-IL" b="1" dirty="0">
                <a:solidFill>
                  <a:srgbClr val="000000"/>
                </a:solidFill>
                <a:latin typeface="Arial"/>
              </a:rPr>
              <a:t>הסתרת המעפילים בארץ </a:t>
            </a:r>
            <a:r>
              <a:rPr lang="he-IL" b="1" dirty="0" smtClean="0">
                <a:solidFill>
                  <a:srgbClr val="000000"/>
                </a:solidFill>
                <a:latin typeface="Arial"/>
              </a:rPr>
              <a:t>ישראל</a:t>
            </a:r>
            <a:r>
              <a:rPr lang="he-IL" dirty="0">
                <a:solidFill>
                  <a:srgbClr val="000000"/>
                </a:solidFill>
                <a:latin typeface="Noto Sans Symbols"/>
              </a:rPr>
              <a:t/>
            </a:r>
            <a:br>
              <a:rPr lang="he-IL" dirty="0">
                <a:solidFill>
                  <a:srgbClr val="000000"/>
                </a:solidFill>
                <a:latin typeface="Noto Sans Symbols"/>
              </a:rPr>
            </a:br>
            <a:endParaRPr lang="en-US" dirty="0"/>
          </a:p>
        </p:txBody>
      </p:sp>
      <p:sp>
        <p:nvSpPr>
          <p:cNvPr id="3" name="Text Placeholder 2"/>
          <p:cNvSpPr>
            <a:spLocks noGrp="1"/>
          </p:cNvSpPr>
          <p:nvPr>
            <p:ph type="body" sz="quarter" idx="10"/>
          </p:nvPr>
        </p:nvSpPr>
        <p:spPr/>
        <p:txBody>
          <a:bodyPr/>
          <a:lstStyle/>
          <a:p>
            <a:r>
              <a:rPr lang="he-IL" sz="4400" b="1" dirty="0">
                <a:solidFill>
                  <a:schemeClr val="accent1">
                    <a:lumMod val="75000"/>
                  </a:schemeClr>
                </a:solidFill>
                <a:latin typeface="Arial"/>
              </a:rPr>
              <a:t>הקשיים בארגון ההעפלה</a:t>
            </a:r>
            <a:endParaRPr lang="en-US" sz="4400" dirty="0">
              <a:solidFill>
                <a:schemeClr val="accent1">
                  <a:lumMod val="75000"/>
                </a:schemeClr>
              </a:solidFill>
            </a:endParaRPr>
          </a:p>
        </p:txBody>
      </p:sp>
    </p:spTree>
    <p:extLst>
      <p:ext uri="{BB962C8B-B14F-4D97-AF65-F5344CB8AC3E}">
        <p14:creationId xmlns:p14="http://schemas.microsoft.com/office/powerpoint/2010/main" val="27570165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8181" y="1518659"/>
            <a:ext cx="10872592" cy="3459741"/>
          </a:xfrm>
        </p:spPr>
        <p:txBody>
          <a:bodyPr/>
          <a:lstStyle/>
          <a:p>
            <a:pPr algn="r">
              <a:spcBef>
                <a:spcPts val="0"/>
              </a:spcBef>
            </a:pPr>
            <a:r>
              <a:rPr lang="he-IL" sz="2000" b="1" dirty="0" smtClean="0">
                <a:solidFill>
                  <a:srgbClr val="000000"/>
                </a:solidFill>
                <a:latin typeface="Arial"/>
              </a:rPr>
              <a:t>אקסודוס/ יציאת אירופה:</a:t>
            </a:r>
            <a:r>
              <a:rPr lang="he-IL" sz="2000" dirty="0" smtClean="0">
                <a:solidFill>
                  <a:srgbClr val="000000"/>
                </a:solidFill>
                <a:latin typeface="Arial"/>
              </a:rPr>
              <a:t> </a:t>
            </a:r>
            <a:r>
              <a:rPr lang="he-IL" sz="2000" dirty="0" smtClean="0"/>
              <a:t/>
            </a:r>
            <a:br>
              <a:rPr lang="he-IL" sz="2000" dirty="0" smtClean="0"/>
            </a:br>
            <a:r>
              <a:rPr lang="he-IL" sz="2000" dirty="0" smtClean="0">
                <a:solidFill>
                  <a:srgbClr val="000000"/>
                </a:solidFill>
                <a:latin typeface="Arial"/>
              </a:rPr>
              <a:t>ביולי ______ הפליגה לארץ ישראל מצרפת אוניית המעפילים יציאת אירופה - 'אקסודוס'. </a:t>
            </a:r>
            <a:r>
              <a:rPr lang="he-IL" sz="2000" dirty="0" smtClean="0"/>
              <a:t/>
            </a:r>
            <a:br>
              <a:rPr lang="he-IL" sz="2000" dirty="0" smtClean="0"/>
            </a:br>
            <a:r>
              <a:rPr lang="he-IL" sz="2000" dirty="0" smtClean="0">
                <a:solidFill>
                  <a:srgbClr val="000000"/>
                </a:solidFill>
                <a:latin typeface="Arial"/>
              </a:rPr>
              <a:t>על האונייה היו כ-_______ ניצולי שואה. </a:t>
            </a:r>
            <a:r>
              <a:rPr lang="he-IL" sz="2000" dirty="0" smtClean="0"/>
              <a:t/>
            </a:r>
            <a:br>
              <a:rPr lang="he-IL" sz="2000" dirty="0" smtClean="0"/>
            </a:br>
            <a:r>
              <a:rPr lang="he-IL" sz="2000" dirty="0" smtClean="0">
                <a:solidFill>
                  <a:srgbClr val="000000"/>
                </a:solidFill>
                <a:latin typeface="Arial"/>
              </a:rPr>
              <a:t>לאחר הפלגתה נצמדו אליה ספינות מלחמה _______ שלוו אותה עד חופי ארץ ישראל. </a:t>
            </a:r>
            <a:r>
              <a:rPr lang="he-IL" sz="2000" dirty="0" smtClean="0"/>
              <a:t/>
            </a:r>
            <a:br>
              <a:rPr lang="he-IL" sz="2000" dirty="0" smtClean="0"/>
            </a:br>
            <a:r>
              <a:rPr lang="he-IL" sz="2000" dirty="0" smtClean="0">
                <a:solidFill>
                  <a:srgbClr val="000000"/>
                </a:solidFill>
                <a:latin typeface="Arial"/>
              </a:rPr>
              <a:t>סמוך לחופי הארץ התפתח קרב שבו נהרגו 3 ________ ועשרות נפצעו.</a:t>
            </a:r>
            <a:r>
              <a:rPr lang="he-IL" sz="2000" dirty="0" smtClean="0"/>
              <a:t/>
            </a:r>
            <a:br>
              <a:rPr lang="he-IL" sz="2000" dirty="0" smtClean="0"/>
            </a:br>
            <a:r>
              <a:rPr lang="he-IL" sz="2000" dirty="0" smtClean="0">
                <a:solidFill>
                  <a:srgbClr val="000000"/>
                </a:solidFill>
                <a:latin typeface="Arial"/>
              </a:rPr>
              <a:t>הבריטים גררו את ______ לנמל חיפה, המעפילים הועלו על אוניות גירוש בריטיות שהפליגו לצרפת. </a:t>
            </a:r>
            <a:r>
              <a:rPr lang="he-IL" sz="2000" dirty="0" smtClean="0"/>
              <a:t/>
            </a:r>
            <a:br>
              <a:rPr lang="he-IL" sz="2000" dirty="0" smtClean="0"/>
            </a:br>
            <a:r>
              <a:rPr lang="he-IL" sz="2000" dirty="0" smtClean="0">
                <a:solidFill>
                  <a:srgbClr val="000000"/>
                </a:solidFill>
                <a:latin typeface="Arial"/>
              </a:rPr>
              <a:t>המעפילים סירבו לרדת _________ ופתחו בשביתת רעב. לכן, אוניות הגירוש הפליגו לנמל המבורג _______, שם המעפילים הורדו בכוח על ידי חיילים בריטים. </a:t>
            </a:r>
            <a:r>
              <a:rPr lang="he-IL" sz="2000" dirty="0" smtClean="0"/>
              <a:t/>
            </a:r>
            <a:br>
              <a:rPr lang="he-IL" sz="2000" dirty="0" smtClean="0"/>
            </a:br>
            <a:r>
              <a:rPr lang="he-IL" sz="2000" dirty="0" smtClean="0">
                <a:solidFill>
                  <a:srgbClr val="000000"/>
                </a:solidFill>
                <a:latin typeface="Arial"/>
              </a:rPr>
              <a:t>במשך שבועות עקבה _________ בכל העולם ובישוב בארץ אחר גורל המעפילים בניסיונם הנואש להגיע לארץ ישראל. </a:t>
            </a:r>
            <a:r>
              <a:rPr lang="he-IL" sz="2000" dirty="0" smtClean="0"/>
              <a:t/>
            </a:r>
            <a:br>
              <a:rPr lang="he-IL" sz="2000" dirty="0" smtClean="0"/>
            </a:br>
            <a:r>
              <a:rPr lang="he-IL" sz="2000" dirty="0" smtClean="0">
                <a:solidFill>
                  <a:srgbClr val="000000"/>
                </a:solidFill>
                <a:latin typeface="Arial"/>
              </a:rPr>
              <a:t>_________ של הבריטים נגד המעפילים עוררה את דעת הקהל העולמית נגדם. </a:t>
            </a:r>
            <a:r>
              <a:rPr lang="he-IL" sz="2000" dirty="0" smtClean="0"/>
              <a:t/>
            </a:r>
            <a:br>
              <a:rPr lang="he-IL" sz="2000" dirty="0" smtClean="0"/>
            </a:br>
            <a:r>
              <a:rPr lang="he-IL" sz="2000" dirty="0" smtClean="0">
                <a:solidFill>
                  <a:srgbClr val="000000"/>
                </a:solidFill>
                <a:latin typeface="Arial"/>
              </a:rPr>
              <a:t>התנועה הציונית והמעפילים זכו לאהדת דעת הקהל בעולם.</a:t>
            </a:r>
            <a:r>
              <a:rPr lang="he-IL" dirty="0" smtClean="0"/>
              <a:t/>
            </a:r>
            <a:br>
              <a:rPr lang="he-IL" dirty="0" smtClean="0"/>
            </a:br>
            <a:endParaRPr lang="en-US" dirty="0"/>
          </a:p>
        </p:txBody>
      </p:sp>
      <p:sp>
        <p:nvSpPr>
          <p:cNvPr id="3" name="Text Placeholder 2"/>
          <p:cNvSpPr>
            <a:spLocks noGrp="1"/>
          </p:cNvSpPr>
          <p:nvPr>
            <p:ph type="body" sz="quarter" idx="10"/>
          </p:nvPr>
        </p:nvSpPr>
        <p:spPr/>
        <p:txBody>
          <a:bodyPr/>
          <a:lstStyle/>
          <a:p>
            <a:pPr>
              <a:spcBef>
                <a:spcPts val="0"/>
              </a:spcBef>
            </a:pPr>
            <a:r>
              <a:rPr lang="he-IL" b="1" dirty="0">
                <a:solidFill>
                  <a:srgbClr val="4A86E8"/>
                </a:solidFill>
                <a:latin typeface="Arial"/>
              </a:rPr>
              <a:t>המאבק להמשך ההעפלה- 1945-1947</a:t>
            </a:r>
            <a:endParaRPr lang="he-IL" dirty="0"/>
          </a:p>
          <a:p>
            <a:pPr>
              <a:spcBef>
                <a:spcPts val="0"/>
              </a:spcBef>
            </a:pPr>
            <a:r>
              <a:rPr lang="he-IL" b="1" dirty="0">
                <a:solidFill>
                  <a:srgbClr val="4A86E8"/>
                </a:solidFill>
                <a:latin typeface="Arial"/>
              </a:rPr>
              <a:t>אקסודוס, יציאת אירופה - דוגמא למבצע העפלה</a:t>
            </a:r>
            <a:endParaRPr lang="he-IL" dirty="0"/>
          </a:p>
          <a:p>
            <a:r>
              <a:rPr lang="he-IL" dirty="0"/>
              <a:t/>
            </a:r>
            <a:br>
              <a:rPr lang="he-IL" dirty="0"/>
            </a:br>
            <a:endParaRPr lang="en-US" dirty="0"/>
          </a:p>
        </p:txBody>
      </p:sp>
      <p:sp>
        <p:nvSpPr>
          <p:cNvPr id="5" name="Rectangle 4"/>
          <p:cNvSpPr/>
          <p:nvPr/>
        </p:nvSpPr>
        <p:spPr>
          <a:xfrm>
            <a:off x="889000" y="3832642"/>
            <a:ext cx="1409700" cy="2862322"/>
          </a:xfrm>
          <a:prstGeom prst="rect">
            <a:avLst/>
          </a:prstGeom>
        </p:spPr>
        <p:txBody>
          <a:bodyPr wrap="square">
            <a:spAutoFit/>
          </a:bodyPr>
          <a:lstStyle/>
          <a:p>
            <a:r>
              <a:rPr lang="he-IL" u="sng" dirty="0">
                <a:solidFill>
                  <a:srgbClr val="000000"/>
                </a:solidFill>
                <a:latin typeface="Arial"/>
              </a:rPr>
              <a:t>מחסן מילים:</a:t>
            </a:r>
            <a:endParaRPr lang="he-IL" dirty="0"/>
          </a:p>
          <a:p>
            <a:pPr algn="just"/>
            <a:r>
              <a:rPr lang="he-IL" dirty="0">
                <a:solidFill>
                  <a:srgbClr val="000000"/>
                </a:solidFill>
                <a:latin typeface="Arial"/>
              </a:rPr>
              <a:t>מעפילים</a:t>
            </a:r>
            <a:endParaRPr lang="he-IL" dirty="0"/>
          </a:p>
          <a:p>
            <a:r>
              <a:rPr lang="he-IL" dirty="0">
                <a:solidFill>
                  <a:srgbClr val="000000"/>
                </a:solidFill>
                <a:latin typeface="Arial"/>
              </a:rPr>
              <a:t>שבגרמניה</a:t>
            </a:r>
            <a:endParaRPr lang="he-IL" dirty="0"/>
          </a:p>
          <a:p>
            <a:r>
              <a:rPr lang="he-IL" dirty="0">
                <a:solidFill>
                  <a:srgbClr val="000000"/>
                </a:solidFill>
                <a:latin typeface="Arial"/>
              </a:rPr>
              <a:t>בריטיות</a:t>
            </a:r>
            <a:endParaRPr lang="he-IL" dirty="0"/>
          </a:p>
          <a:p>
            <a:r>
              <a:rPr lang="he-IL" dirty="0">
                <a:solidFill>
                  <a:srgbClr val="000000"/>
                </a:solidFill>
                <a:latin typeface="Arial"/>
              </a:rPr>
              <a:t>מהאוניות </a:t>
            </a:r>
            <a:endParaRPr lang="he-IL" dirty="0"/>
          </a:p>
          <a:p>
            <a:r>
              <a:rPr lang="he-IL" dirty="0">
                <a:solidFill>
                  <a:srgbClr val="000000"/>
                </a:solidFill>
                <a:latin typeface="Arial"/>
              </a:rPr>
              <a:t>1947</a:t>
            </a:r>
            <a:endParaRPr lang="he-IL" dirty="0"/>
          </a:p>
          <a:p>
            <a:pPr algn="just"/>
            <a:r>
              <a:rPr lang="he-IL" dirty="0">
                <a:solidFill>
                  <a:srgbClr val="000000"/>
                </a:solidFill>
                <a:latin typeface="Arial"/>
              </a:rPr>
              <a:t>האניה </a:t>
            </a:r>
            <a:endParaRPr lang="he-IL" dirty="0"/>
          </a:p>
          <a:p>
            <a:pPr algn="just"/>
            <a:r>
              <a:rPr lang="he-IL" dirty="0">
                <a:solidFill>
                  <a:srgbClr val="000000"/>
                </a:solidFill>
                <a:latin typeface="Arial"/>
              </a:rPr>
              <a:t>התקשורת </a:t>
            </a:r>
            <a:endParaRPr lang="he-IL" dirty="0"/>
          </a:p>
          <a:p>
            <a:r>
              <a:rPr lang="he-IL" dirty="0">
                <a:solidFill>
                  <a:srgbClr val="000000"/>
                </a:solidFill>
                <a:latin typeface="Arial"/>
              </a:rPr>
              <a:t>4500</a:t>
            </a:r>
            <a:endParaRPr lang="he-IL" dirty="0"/>
          </a:p>
          <a:p>
            <a:pPr algn="just"/>
            <a:r>
              <a:rPr lang="he-IL" dirty="0">
                <a:solidFill>
                  <a:srgbClr val="000000"/>
                </a:solidFill>
                <a:latin typeface="Arial"/>
              </a:rPr>
              <a:t>אכזריותם </a:t>
            </a:r>
            <a:endParaRPr lang="he-IL" dirty="0"/>
          </a:p>
        </p:txBody>
      </p:sp>
    </p:spTree>
    <p:extLst>
      <p:ext uri="{BB962C8B-B14F-4D97-AF65-F5344CB8AC3E}">
        <p14:creationId xmlns:p14="http://schemas.microsoft.com/office/powerpoint/2010/main" val="20821038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739036" y="1463747"/>
            <a:ext cx="10872592" cy="1914453"/>
          </a:xfrm>
        </p:spPr>
        <p:txBody>
          <a:bodyPr anchor="ctr"/>
          <a:lstStyle/>
          <a:p>
            <a:r>
              <a:rPr lang="he-IL" sz="6000" b="1" dirty="0"/>
              <a:t>בונים מדינה במזרח התיכון</a:t>
            </a:r>
            <a:endParaRPr lang="he-IL" sz="6000" dirty="0"/>
          </a:p>
        </p:txBody>
      </p:sp>
      <p:sp>
        <p:nvSpPr>
          <p:cNvPr id="3" name="כותרת 1"/>
          <p:cNvSpPr txBox="1">
            <a:spLocks/>
          </p:cNvSpPr>
          <p:nvPr/>
        </p:nvSpPr>
        <p:spPr>
          <a:xfrm>
            <a:off x="637436" y="3165547"/>
            <a:ext cx="10872592" cy="1914453"/>
          </a:xfrm>
          <a:prstGeom prst="rect">
            <a:avLst/>
          </a:prstGeom>
        </p:spPr>
        <p:txBody>
          <a:bodyPr anchor="ctr">
            <a:noAutofit/>
          </a:bodyPr>
          <a:lstStyle>
            <a:lvl1pPr algn="ctr" defTabSz="914400" rtl="1" eaLnBrk="1" latinLnBrk="0" hangingPunct="1">
              <a:lnSpc>
                <a:spcPct val="90000"/>
              </a:lnSpc>
              <a:spcBef>
                <a:spcPct val="0"/>
              </a:spcBef>
              <a:buNone/>
              <a:defRPr sz="8000" kern="1200">
                <a:solidFill>
                  <a:schemeClr val="tx1"/>
                </a:solidFill>
                <a:latin typeface="Varela Round" panose="00000500000000000000" pitchFamily="2" charset="-79"/>
                <a:ea typeface="+mj-ea"/>
                <a:cs typeface="Varela Round" panose="00000500000000000000" pitchFamily="2" charset="-79"/>
              </a:defRPr>
            </a:lvl1pPr>
          </a:lstStyle>
          <a:p>
            <a:r>
              <a:rPr lang="he-IL" sz="3600" dirty="0"/>
              <a:t>מאבק היישוב היהודי בשלטונות המנדט הבריטי: המאבק הצבאי, העפלה והתיישבות</a:t>
            </a:r>
            <a:endParaRPr lang="he-IL" sz="3600" dirty="0"/>
          </a:p>
        </p:txBody>
      </p:sp>
    </p:spTree>
    <p:extLst>
      <p:ext uri="{BB962C8B-B14F-4D97-AF65-F5344CB8AC3E}">
        <p14:creationId xmlns:p14="http://schemas.microsoft.com/office/powerpoint/2010/main" val="31889791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65445" y="2061388"/>
            <a:ext cx="10872592" cy="2845206"/>
          </a:xfrm>
        </p:spPr>
        <p:txBody>
          <a:bodyPr/>
          <a:lstStyle/>
          <a:p>
            <a:pPr algn="r">
              <a:spcBef>
                <a:spcPts val="0"/>
              </a:spcBef>
            </a:pPr>
            <a:r>
              <a:rPr lang="he-IL" sz="4000" dirty="0">
                <a:solidFill>
                  <a:srgbClr val="000000"/>
                </a:solidFill>
                <a:latin typeface="Arial"/>
              </a:rPr>
              <a:t>אקסודוס- עמוד האש:</a:t>
            </a:r>
            <a:r>
              <a:rPr lang="he-IL" sz="4000" dirty="0"/>
              <a:t/>
            </a:r>
            <a:br>
              <a:rPr lang="he-IL" sz="4000" dirty="0"/>
            </a:br>
            <a:r>
              <a:rPr lang="he-IL" sz="4000" dirty="0"/>
              <a:t/>
            </a:r>
            <a:br>
              <a:rPr lang="he-IL" sz="4000" dirty="0"/>
            </a:br>
            <a:r>
              <a:rPr lang="en-US" sz="4000" u="sng" dirty="0">
                <a:solidFill>
                  <a:srgbClr val="0097A7"/>
                </a:solidFill>
                <a:latin typeface="Arial"/>
                <a:hlinkClick r:id="rId2"/>
              </a:rPr>
              <a:t>https://www.youtube.com/watch?time_continue=27&amp;v=hnbkqqcanz0</a:t>
            </a:r>
            <a:r>
              <a:rPr lang="en-US" sz="4000" dirty="0"/>
              <a:t/>
            </a:r>
            <a:br>
              <a:rPr lang="en-US" sz="4000" dirty="0"/>
            </a:br>
            <a:r>
              <a:rPr lang="en-US" sz="4000" dirty="0"/>
              <a:t/>
            </a:r>
            <a:br>
              <a:rPr lang="en-US" sz="4000" dirty="0"/>
            </a:br>
            <a:endParaRPr lang="en-US" sz="4000" dirty="0"/>
          </a:p>
        </p:txBody>
      </p:sp>
    </p:spTree>
    <p:extLst>
      <p:ext uri="{BB962C8B-B14F-4D97-AF65-F5344CB8AC3E}">
        <p14:creationId xmlns:p14="http://schemas.microsoft.com/office/powerpoint/2010/main" val="125055197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spcBef>
                <a:spcPts val="0"/>
              </a:spcBef>
            </a:pPr>
            <a:r>
              <a:rPr lang="he-IL" sz="2800" dirty="0"/>
              <a:t/>
            </a:r>
            <a:br>
              <a:rPr lang="he-IL" sz="2800" dirty="0"/>
            </a:br>
            <a:r>
              <a:rPr lang="he-IL" b="1" dirty="0">
                <a:solidFill>
                  <a:srgbClr val="000000"/>
                </a:solidFill>
                <a:latin typeface="Arial"/>
              </a:rPr>
              <a:t>קביעת גבולות יישוב קובע גבול</a:t>
            </a:r>
            <a:r>
              <a:rPr lang="he-IL" dirty="0"/>
              <a:t/>
            </a:r>
            <a:br>
              <a:rPr lang="he-IL" dirty="0"/>
            </a:br>
            <a:r>
              <a:rPr lang="he-IL" b="1" dirty="0">
                <a:solidFill>
                  <a:srgbClr val="000000"/>
                </a:solidFill>
                <a:latin typeface="Arial"/>
              </a:rPr>
              <a:t>"על הבנוי לא מוותרים"</a:t>
            </a:r>
            <a:r>
              <a:rPr lang="he-IL" dirty="0"/>
              <a:t/>
            </a:r>
            <a:br>
              <a:rPr lang="he-IL" dirty="0"/>
            </a:br>
            <a:r>
              <a:rPr lang="he-IL" dirty="0"/>
              <a:t/>
            </a:r>
            <a:br>
              <a:rPr lang="he-IL" dirty="0"/>
            </a:br>
            <a:r>
              <a:rPr lang="he-IL" dirty="0"/>
              <a:t/>
            </a:r>
            <a:br>
              <a:rPr lang="he-IL" dirty="0"/>
            </a:br>
            <a:r>
              <a:rPr lang="he-IL" b="1" dirty="0">
                <a:solidFill>
                  <a:srgbClr val="000000"/>
                </a:solidFill>
                <a:latin typeface="Arial"/>
              </a:rPr>
              <a:t>דרך פעולה - רכישת אדמות יצירת עובדות בשטח עי הקמת ישובים</a:t>
            </a:r>
            <a:r>
              <a:rPr lang="he-IL" sz="2800" dirty="0"/>
              <a:t/>
            </a:r>
            <a:br>
              <a:rPr lang="he-IL" sz="2800" dirty="0"/>
            </a:br>
            <a:r>
              <a:rPr lang="he-IL" sz="2800" dirty="0"/>
              <a:t/>
            </a:r>
            <a:br>
              <a:rPr lang="he-IL" sz="2800" dirty="0"/>
            </a:br>
            <a:endParaRPr lang="en-US" sz="2800" dirty="0"/>
          </a:p>
        </p:txBody>
      </p:sp>
      <p:sp>
        <p:nvSpPr>
          <p:cNvPr id="3" name="Text Placeholder 2"/>
          <p:cNvSpPr>
            <a:spLocks noGrp="1"/>
          </p:cNvSpPr>
          <p:nvPr>
            <p:ph type="body" sz="quarter" idx="10"/>
          </p:nvPr>
        </p:nvSpPr>
        <p:spPr/>
        <p:txBody>
          <a:bodyPr/>
          <a:lstStyle/>
          <a:p>
            <a:r>
              <a:rPr lang="he-IL" sz="5400" b="1" dirty="0">
                <a:solidFill>
                  <a:schemeClr val="accent1">
                    <a:lumMod val="75000"/>
                  </a:schemeClr>
                </a:solidFill>
                <a:latin typeface="Arial"/>
              </a:rPr>
              <a:t>מטרת </a:t>
            </a:r>
            <a:r>
              <a:rPr lang="he-IL" sz="5400" b="1" dirty="0" smtClean="0">
                <a:solidFill>
                  <a:schemeClr val="accent1">
                    <a:lumMod val="75000"/>
                  </a:schemeClr>
                </a:solidFill>
                <a:latin typeface="Arial"/>
              </a:rPr>
              <a:t>המאבק</a:t>
            </a:r>
            <a:endParaRPr lang="en-US" sz="5400" dirty="0">
              <a:solidFill>
                <a:schemeClr val="accent1">
                  <a:lumMod val="75000"/>
                </a:schemeClr>
              </a:solidFill>
            </a:endParaRPr>
          </a:p>
        </p:txBody>
      </p:sp>
    </p:spTree>
    <p:extLst>
      <p:ext uri="{BB962C8B-B14F-4D97-AF65-F5344CB8AC3E}">
        <p14:creationId xmlns:p14="http://schemas.microsoft.com/office/powerpoint/2010/main" val="888143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r">
              <a:spcBef>
                <a:spcPts val="0"/>
              </a:spcBef>
            </a:pPr>
            <a:r>
              <a:rPr lang="he-IL" dirty="0"/>
              <a:t/>
            </a:r>
            <a:br>
              <a:rPr lang="he-IL" dirty="0"/>
            </a:br>
            <a:r>
              <a:rPr lang="he-IL" b="1" dirty="0">
                <a:solidFill>
                  <a:srgbClr val="000000"/>
                </a:solidFill>
                <a:latin typeface="Arial"/>
              </a:rPr>
              <a:t>דוגמה למבצע </a:t>
            </a:r>
            <a:r>
              <a:rPr lang="he-IL" b="1" dirty="0" smtClean="0">
                <a:solidFill>
                  <a:srgbClr val="000000"/>
                </a:solidFill>
                <a:latin typeface="Arial"/>
              </a:rPr>
              <a:t>התיישבות</a:t>
            </a:r>
            <a:br>
              <a:rPr lang="he-IL" b="1" dirty="0" smtClean="0">
                <a:solidFill>
                  <a:srgbClr val="000000"/>
                </a:solidFill>
                <a:latin typeface="Arial"/>
              </a:rPr>
            </a:br>
            <a:r>
              <a:rPr lang="he-IL" b="1" dirty="0" smtClean="0">
                <a:solidFill>
                  <a:srgbClr val="000000"/>
                </a:solidFill>
                <a:latin typeface="Arial"/>
              </a:rPr>
              <a:t> </a:t>
            </a:r>
            <a:r>
              <a:rPr lang="he-IL" b="1" dirty="0">
                <a:solidFill>
                  <a:srgbClr val="000000"/>
                </a:solidFill>
                <a:latin typeface="Arial"/>
              </a:rPr>
              <a:t>– 11 הישובים בנגב</a:t>
            </a:r>
            <a:r>
              <a:rPr lang="he-IL" dirty="0"/>
              <a:t/>
            </a:r>
            <a:br>
              <a:rPr lang="he-IL" dirty="0"/>
            </a:br>
            <a:r>
              <a:rPr lang="he-IL" b="1" dirty="0" smtClean="0">
                <a:solidFill>
                  <a:srgbClr val="000000"/>
                </a:solidFill>
                <a:latin typeface="Arial"/>
              </a:rPr>
              <a:t>- בירייה</a:t>
            </a:r>
            <a:r>
              <a:rPr lang="he-IL" dirty="0"/>
              <a:t/>
            </a:r>
            <a:br>
              <a:rPr lang="he-IL" dirty="0"/>
            </a:br>
            <a:r>
              <a:rPr lang="he-IL" dirty="0"/>
              <a:t/>
            </a:r>
            <a:br>
              <a:rPr lang="he-IL" dirty="0"/>
            </a:br>
            <a:endParaRPr lang="en-US" dirty="0"/>
          </a:p>
        </p:txBody>
      </p:sp>
      <p:sp>
        <p:nvSpPr>
          <p:cNvPr id="3" name="Text Placeholder 2"/>
          <p:cNvSpPr>
            <a:spLocks noGrp="1"/>
          </p:cNvSpPr>
          <p:nvPr>
            <p:ph type="body" sz="quarter" idx="10"/>
          </p:nvPr>
        </p:nvSpPr>
        <p:spPr/>
        <p:txBody>
          <a:bodyPr/>
          <a:lstStyle/>
          <a:p>
            <a:r>
              <a:rPr lang="he-IL" b="1" dirty="0">
                <a:solidFill>
                  <a:srgbClr val="4A86E8"/>
                </a:solidFill>
                <a:latin typeface="Arial"/>
              </a:rPr>
              <a:t>ההתיישבות</a:t>
            </a:r>
            <a:endParaRPr lang="en-US" dirty="0"/>
          </a:p>
        </p:txBody>
      </p:sp>
    </p:spTree>
    <p:extLst>
      <p:ext uri="{BB962C8B-B14F-4D97-AF65-F5344CB8AC3E}">
        <p14:creationId xmlns:p14="http://schemas.microsoft.com/office/powerpoint/2010/main" val="215797946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Text Placeholder 2"/>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23261758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p:cNvSpPr>
            <a:spLocks noGrp="1"/>
          </p:cNvSpPr>
          <p:nvPr>
            <p:ph type="pic" idx="1"/>
          </p:nvPr>
        </p:nvSpPr>
        <p:spPr/>
      </p:sp>
      <p:sp>
        <p:nvSpPr>
          <p:cNvPr id="3" name="Title 2"/>
          <p:cNvSpPr>
            <a:spLocks noGrp="1"/>
          </p:cNvSpPr>
          <p:nvPr>
            <p:ph type="ctrTitle"/>
          </p:nvPr>
        </p:nvSpPr>
        <p:spPr/>
        <p:txBody>
          <a:bodyPr/>
          <a:lstStyle/>
          <a:p>
            <a:endParaRPr lang="en-US"/>
          </a:p>
        </p:txBody>
      </p:sp>
      <p:sp>
        <p:nvSpPr>
          <p:cNvPr id="4" name="Text Placeholder 3"/>
          <p:cNvSpPr>
            <a:spLocks noGrp="1"/>
          </p:cNvSpPr>
          <p:nvPr>
            <p:ph type="body" sz="quarter" idx="10"/>
          </p:nvPr>
        </p:nvSpPr>
        <p:spPr/>
        <p:txBody>
          <a:bodyPr/>
          <a:lstStyle/>
          <a:p>
            <a:endParaRPr lang="en-US"/>
          </a:p>
        </p:txBody>
      </p:sp>
    </p:spTree>
    <p:extLst>
      <p:ext uri="{BB962C8B-B14F-4D97-AF65-F5344CB8AC3E}">
        <p14:creationId xmlns:p14="http://schemas.microsoft.com/office/powerpoint/2010/main" val="35228234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3">
            <a:extLst>
              <a:ext uri="{FF2B5EF4-FFF2-40B4-BE49-F238E27FC236}">
                <a16:creationId xmlns="" xmlns:a16="http://schemas.microsoft.com/office/drawing/2014/main" id="{8822BBDB-50AC-4F4D-B030-1FEC1187C1E8}"/>
              </a:ext>
            </a:extLst>
          </p:cNvPr>
          <p:cNvSpPr>
            <a:spLocks noGrp="1"/>
          </p:cNvSpPr>
          <p:nvPr>
            <p:ph type="ctrTitle"/>
          </p:nvPr>
        </p:nvSpPr>
        <p:spPr/>
        <p:txBody>
          <a:bodyPr anchor="ctr"/>
          <a:lstStyle/>
          <a:p>
            <a:r>
              <a:rPr lang="he-IL" dirty="0" smtClean="0"/>
              <a:t>על פי תוכנית הלימודים פרק שלישי</a:t>
            </a:r>
            <a:endParaRPr lang="he-IL" dirty="0"/>
          </a:p>
        </p:txBody>
      </p:sp>
    </p:spTree>
    <p:extLst>
      <p:ext uri="{BB962C8B-B14F-4D97-AF65-F5344CB8AC3E}">
        <p14:creationId xmlns:p14="http://schemas.microsoft.com/office/powerpoint/2010/main" val="127150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oogle Shape;64;p14"/>
          <p:cNvPicPr preferRelativeResize="0"/>
          <p:nvPr/>
        </p:nvPicPr>
        <p:blipFill>
          <a:blip r:embed="rId2">
            <a:alphaModFix/>
          </a:blip>
          <a:stretch>
            <a:fillRect/>
          </a:stretch>
        </p:blipFill>
        <p:spPr>
          <a:xfrm>
            <a:off x="2628900" y="445600"/>
            <a:ext cx="6070600" cy="5726600"/>
          </a:xfrm>
          <a:prstGeom prst="rect">
            <a:avLst/>
          </a:prstGeom>
          <a:noFill/>
          <a:ln>
            <a:noFill/>
          </a:ln>
        </p:spPr>
      </p:pic>
      <p:pic>
        <p:nvPicPr>
          <p:cNvPr id="7" name="Google Shape;63;p14"/>
          <p:cNvPicPr preferRelativeResize="0"/>
          <p:nvPr/>
        </p:nvPicPr>
        <p:blipFill>
          <a:blip r:embed="rId3">
            <a:alphaModFix/>
          </a:blip>
          <a:stretch>
            <a:fillRect/>
          </a:stretch>
        </p:blipFill>
        <p:spPr>
          <a:xfrm>
            <a:off x="3136900" y="952500"/>
            <a:ext cx="5359400" cy="715772"/>
          </a:xfrm>
          <a:prstGeom prst="rect">
            <a:avLst/>
          </a:prstGeom>
          <a:noFill/>
          <a:ln>
            <a:noFill/>
          </a:ln>
        </p:spPr>
      </p:pic>
    </p:spTree>
    <p:extLst>
      <p:ext uri="{BB962C8B-B14F-4D97-AF65-F5344CB8AC3E}">
        <p14:creationId xmlns:p14="http://schemas.microsoft.com/office/powerpoint/2010/main" val="40811134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Google Shape;70;p15"/>
          <p:cNvSpPr txBox="1"/>
          <p:nvPr/>
        </p:nvSpPr>
        <p:spPr>
          <a:xfrm>
            <a:off x="538367" y="221100"/>
            <a:ext cx="11140000" cy="768400"/>
          </a:xfrm>
          <a:prstGeom prst="rect">
            <a:avLst/>
          </a:prstGeom>
          <a:noFill/>
          <a:ln>
            <a:noFill/>
          </a:ln>
        </p:spPr>
        <p:txBody>
          <a:bodyPr spcFirstLastPara="1" wrap="square" lIns="121897" tIns="121897" rIns="121897" bIns="121897" anchor="t" anchorCtr="0">
            <a:noAutofit/>
          </a:bodyPr>
          <a:lstStyle/>
          <a:p>
            <a:pPr algn="ctr">
              <a:lnSpc>
                <a:spcPct val="150000"/>
              </a:lnSpc>
            </a:pPr>
            <a:r>
              <a:rPr lang="en-GB" sz="2400" b="1" dirty="0" err="1">
                <a:solidFill>
                  <a:srgbClr val="4A86E8"/>
                </a:solidFill>
                <a:latin typeface="Varela Round" panose="00000500000000000000" pitchFamily="2" charset="-79"/>
                <a:cs typeface="Varela Round" panose="00000500000000000000" pitchFamily="2" charset="-79"/>
              </a:rPr>
              <a:t>המאבק</a:t>
            </a:r>
            <a:r>
              <a:rPr lang="en-GB" sz="2400" b="1" dirty="0">
                <a:solidFill>
                  <a:srgbClr val="4A86E8"/>
                </a:solidFill>
                <a:latin typeface="Varela Round" panose="00000500000000000000" pitchFamily="2" charset="-79"/>
                <a:cs typeface="Varela Round" panose="00000500000000000000" pitchFamily="2" charset="-79"/>
              </a:rPr>
              <a:t> </a:t>
            </a:r>
            <a:r>
              <a:rPr lang="en-GB" sz="2400" b="1" dirty="0" err="1">
                <a:solidFill>
                  <a:srgbClr val="4A86E8"/>
                </a:solidFill>
                <a:latin typeface="Varela Round" panose="00000500000000000000" pitchFamily="2" charset="-79"/>
                <a:cs typeface="Varela Round" panose="00000500000000000000" pitchFamily="2" charset="-79"/>
              </a:rPr>
              <a:t>בבריטים</a:t>
            </a:r>
            <a:r>
              <a:rPr lang="en-GB" sz="2400" b="1" dirty="0">
                <a:solidFill>
                  <a:srgbClr val="4A86E8"/>
                </a:solidFill>
                <a:latin typeface="Varela Round" panose="00000500000000000000" pitchFamily="2" charset="-79"/>
                <a:cs typeface="Varela Round" panose="00000500000000000000" pitchFamily="2" charset="-79"/>
              </a:rPr>
              <a:t> - </a:t>
            </a:r>
            <a:r>
              <a:rPr lang="en-GB" sz="2400" b="1" dirty="0" err="1">
                <a:solidFill>
                  <a:srgbClr val="4A86E8"/>
                </a:solidFill>
                <a:latin typeface="Varela Round" panose="00000500000000000000" pitchFamily="2" charset="-79"/>
                <a:cs typeface="Varela Round" panose="00000500000000000000" pitchFamily="2" charset="-79"/>
              </a:rPr>
              <a:t>רקע</a:t>
            </a:r>
            <a:endParaRPr sz="2400" b="1" dirty="0">
              <a:solidFill>
                <a:srgbClr val="FF0000"/>
              </a:solidFill>
              <a:latin typeface="Varela Round" panose="00000500000000000000" pitchFamily="2" charset="-79"/>
              <a:cs typeface="Varela Round" panose="00000500000000000000" pitchFamily="2" charset="-79"/>
            </a:endParaRPr>
          </a:p>
        </p:txBody>
      </p:sp>
      <p:grpSp>
        <p:nvGrpSpPr>
          <p:cNvPr id="71" name="Google Shape;71;p15"/>
          <p:cNvGrpSpPr/>
          <p:nvPr/>
        </p:nvGrpSpPr>
        <p:grpSpPr>
          <a:xfrm>
            <a:off x="2240400" y="989499"/>
            <a:ext cx="9088301" cy="5582288"/>
            <a:chOff x="315431" y="422259"/>
            <a:chExt cx="3526972" cy="3683183"/>
          </a:xfrm>
        </p:grpSpPr>
        <p:pic>
          <p:nvPicPr>
            <p:cNvPr id="72" name="Google Shape;72;p15"/>
            <p:cNvPicPr preferRelativeResize="0"/>
            <p:nvPr/>
          </p:nvPicPr>
          <p:blipFill>
            <a:blip r:embed="rId3">
              <a:alphaModFix/>
            </a:blip>
            <a:stretch>
              <a:fillRect/>
            </a:stretch>
          </p:blipFill>
          <p:spPr>
            <a:xfrm>
              <a:off x="315431" y="422259"/>
              <a:ext cx="3526972" cy="3683183"/>
            </a:xfrm>
            <a:prstGeom prst="rect">
              <a:avLst/>
            </a:prstGeom>
            <a:noFill/>
            <a:ln>
              <a:noFill/>
            </a:ln>
          </p:spPr>
        </p:pic>
        <p:sp>
          <p:nvSpPr>
            <p:cNvPr id="73" name="Google Shape;73;p15"/>
            <p:cNvSpPr txBox="1"/>
            <p:nvPr/>
          </p:nvSpPr>
          <p:spPr>
            <a:xfrm>
              <a:off x="676829" y="633582"/>
              <a:ext cx="2426100" cy="2569200"/>
            </a:xfrm>
            <a:prstGeom prst="rect">
              <a:avLst/>
            </a:prstGeom>
            <a:noFill/>
            <a:ln>
              <a:noFill/>
            </a:ln>
          </p:spPr>
          <p:txBody>
            <a:bodyPr spcFirstLastPara="1" wrap="square" lIns="91425" tIns="91425" rIns="91425" bIns="91425" anchor="ctr" anchorCtr="0">
              <a:noAutofit/>
            </a:bodyPr>
            <a:lstStyle/>
            <a:p>
              <a:pPr>
                <a:lnSpc>
                  <a:spcPct val="150000"/>
                </a:lnSpc>
              </a:pPr>
              <a:r>
                <a:rPr lang="en-GB" dirty="0" err="1">
                  <a:solidFill>
                    <a:schemeClr val="dk1"/>
                  </a:solidFill>
                  <a:latin typeface="Varela Round" panose="00000500000000000000" pitchFamily="2" charset="-79"/>
                  <a:cs typeface="Varela Round" panose="00000500000000000000" pitchFamily="2" charset="-79"/>
                </a:rPr>
                <a:t>הספר</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הלבן</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על</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שום</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כריכתו</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הלבנה</a:t>
              </a:r>
              <a:r>
                <a:rPr lang="en-GB" dirty="0">
                  <a:solidFill>
                    <a:schemeClr val="dk1"/>
                  </a:solidFill>
                  <a:latin typeface="Varela Round" panose="00000500000000000000" pitchFamily="2" charset="-79"/>
                  <a:cs typeface="Varela Round" panose="00000500000000000000" pitchFamily="2" charset="-79"/>
                </a:rPr>
                <a:t>): </a:t>
              </a:r>
              <a:endParaRPr dirty="0">
                <a:solidFill>
                  <a:schemeClr val="dk1"/>
                </a:solidFill>
                <a:latin typeface="Varela Round" panose="00000500000000000000" pitchFamily="2" charset="-79"/>
                <a:cs typeface="Varela Round" panose="00000500000000000000" pitchFamily="2" charset="-79"/>
              </a:endParaRPr>
            </a:p>
            <a:p>
              <a:pPr>
                <a:lnSpc>
                  <a:spcPct val="150000"/>
                </a:lnSpc>
              </a:pPr>
              <a:r>
                <a:rPr lang="en-GB" dirty="0" err="1">
                  <a:solidFill>
                    <a:schemeClr val="dk1"/>
                  </a:solidFill>
                  <a:latin typeface="Varela Round" panose="00000500000000000000" pitchFamily="2" charset="-79"/>
                  <a:cs typeface="Varela Round" panose="00000500000000000000" pitchFamily="2" charset="-79"/>
                </a:rPr>
                <a:t>מסמך</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המתאר</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את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קווי</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המדיניות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של</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ממשלת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בריטניה</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בארץ</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ישראל</a:t>
              </a:r>
              <a:r>
                <a:rPr lang="en-GB" dirty="0">
                  <a:solidFill>
                    <a:schemeClr val="dk1"/>
                  </a:solidFill>
                  <a:latin typeface="Varela Round" panose="00000500000000000000" pitchFamily="2" charset="-79"/>
                  <a:cs typeface="Varela Round" panose="00000500000000000000" pitchFamily="2" charset="-79"/>
                </a:rPr>
                <a:t>. </a:t>
              </a:r>
              <a:endParaRPr dirty="0">
                <a:solidFill>
                  <a:schemeClr val="dk1"/>
                </a:solidFill>
                <a:latin typeface="Varela Round" panose="00000500000000000000" pitchFamily="2" charset="-79"/>
                <a:cs typeface="Varela Round" panose="00000500000000000000" pitchFamily="2" charset="-79"/>
              </a:endParaRPr>
            </a:p>
            <a:p>
              <a:pPr marL="609585" indent="-423323">
                <a:lnSpc>
                  <a:spcPct val="150000"/>
                </a:lnSpc>
                <a:buClr>
                  <a:schemeClr val="dk1"/>
                </a:buClr>
                <a:buSzPts val="1400"/>
                <a:buAutoNum type="arabicPeriod"/>
              </a:pPr>
              <a:r>
                <a:rPr lang="en-GB" dirty="0" err="1">
                  <a:solidFill>
                    <a:schemeClr val="dk1"/>
                  </a:solidFill>
                  <a:latin typeface="Varela Round" panose="00000500000000000000" pitchFamily="2" charset="-79"/>
                  <a:cs typeface="Varela Round" panose="00000500000000000000" pitchFamily="2" charset="-79"/>
                </a:rPr>
                <a:t>הגביל</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את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העלייה</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היהודית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לא"י</a:t>
              </a:r>
              <a:r>
                <a:rPr lang="en-GB" dirty="0">
                  <a:solidFill>
                    <a:schemeClr val="dk1"/>
                  </a:solidFill>
                  <a:latin typeface="Varela Round" panose="00000500000000000000" pitchFamily="2" charset="-79"/>
                  <a:cs typeface="Varela Round" panose="00000500000000000000" pitchFamily="2" charset="-79"/>
                </a:rPr>
                <a:t> </a:t>
              </a:r>
              <a:endParaRPr dirty="0">
                <a:solidFill>
                  <a:schemeClr val="dk1"/>
                </a:solidFill>
                <a:latin typeface="Varela Round" panose="00000500000000000000" pitchFamily="2" charset="-79"/>
                <a:cs typeface="Varela Round" panose="00000500000000000000" pitchFamily="2" charset="-79"/>
              </a:endParaRPr>
            </a:p>
            <a:p>
              <a:pPr marL="609585" indent="-423323">
                <a:lnSpc>
                  <a:spcPct val="150000"/>
                </a:lnSpc>
                <a:buClr>
                  <a:schemeClr val="dk1"/>
                </a:buClr>
                <a:buSzPts val="1400"/>
                <a:buAutoNum type="arabicPeriod"/>
              </a:pPr>
              <a:r>
                <a:rPr lang="en-GB" dirty="0" err="1">
                  <a:solidFill>
                    <a:schemeClr val="dk1"/>
                  </a:solidFill>
                  <a:latin typeface="Varela Round" panose="00000500000000000000" pitchFamily="2" charset="-79"/>
                  <a:cs typeface="Varela Round" panose="00000500000000000000" pitchFamily="2" charset="-79"/>
                </a:rPr>
                <a:t>הגביל</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את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מכירת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הקרקעות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ליהודים</a:t>
              </a:r>
              <a:r>
                <a:rPr lang="en-GB" dirty="0">
                  <a:solidFill>
                    <a:schemeClr val="dk1"/>
                  </a:solidFill>
                  <a:latin typeface="Varela Round" panose="00000500000000000000" pitchFamily="2" charset="-79"/>
                  <a:cs typeface="Varela Round" panose="00000500000000000000" pitchFamily="2" charset="-79"/>
                </a:rPr>
                <a:t>.</a:t>
              </a:r>
              <a:endParaRPr dirty="0">
                <a:solidFill>
                  <a:schemeClr val="dk1"/>
                </a:solidFill>
                <a:latin typeface="Varela Round" panose="00000500000000000000" pitchFamily="2" charset="-79"/>
                <a:cs typeface="Varela Round" panose="00000500000000000000" pitchFamily="2" charset="-79"/>
              </a:endParaRPr>
            </a:p>
            <a:p>
              <a:pPr marL="609585" marR="304792" indent="-423323">
                <a:lnSpc>
                  <a:spcPct val="115000"/>
                </a:lnSpc>
                <a:buSzPts val="1400"/>
                <a:buAutoNum type="arabicPeriod"/>
              </a:pPr>
              <a:r>
                <a:rPr lang="en-GB" dirty="0" err="1">
                  <a:solidFill>
                    <a:schemeClr val="dk1"/>
                  </a:solidFill>
                  <a:latin typeface="Varela Round" panose="00000500000000000000" pitchFamily="2" charset="-79"/>
                  <a:cs typeface="Varela Round" panose="00000500000000000000" pitchFamily="2" charset="-79"/>
                </a:rPr>
                <a:t>בשטחי</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ארץ</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ישראל</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המנדטורית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תוקם</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תוך</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עשר</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שנים</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מפרסום</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הספר</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uFill>
                    <a:noFill/>
                  </a:uFill>
                  <a:latin typeface="Varela Round" panose="00000500000000000000" pitchFamily="2" charset="-79"/>
                  <a:cs typeface="Varela Round" panose="00000500000000000000" pitchFamily="2" charset="-79"/>
                  <a:hlinkClick r:id="rId4"/>
                </a:rPr>
                <a:t>מדינה</a:t>
              </a:r>
              <a:r>
                <a:rPr lang="en-GB" dirty="0">
                  <a:solidFill>
                    <a:schemeClr val="dk1"/>
                  </a:solidFill>
                  <a:uFill>
                    <a:noFill/>
                  </a:uFill>
                  <a:latin typeface="Varela Round" panose="00000500000000000000" pitchFamily="2" charset="-79"/>
                  <a:cs typeface="Varela Round" panose="00000500000000000000" pitchFamily="2" charset="-79"/>
                  <a:hlinkClick r:id="rId4"/>
                </a:rPr>
                <a:t> </a:t>
              </a:r>
              <a:r>
                <a:rPr lang="en-GB" dirty="0" err="1">
                  <a:solidFill>
                    <a:schemeClr val="dk1"/>
                  </a:solidFill>
                  <a:uFill>
                    <a:noFill/>
                  </a:uFill>
                  <a:latin typeface="Varela Round" panose="00000500000000000000" pitchFamily="2" charset="-79"/>
                  <a:cs typeface="Varela Round" panose="00000500000000000000" pitchFamily="2" charset="-79"/>
                  <a:hlinkClick r:id="rId4"/>
                </a:rPr>
                <a:t>דו-לאומית</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לתושבי</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הארץ</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הערבים</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והיהודים</a:t>
              </a:r>
              <a:r>
                <a:rPr lang="en-GB" dirty="0">
                  <a:solidFill>
                    <a:schemeClr val="dk1"/>
                  </a:solidFill>
                  <a:latin typeface="Varela Round" panose="00000500000000000000" pitchFamily="2" charset="-79"/>
                  <a:cs typeface="Varela Round" panose="00000500000000000000" pitchFamily="2" charset="-79"/>
                </a:rPr>
                <a:t> </a:t>
              </a:r>
              <a:r>
                <a:rPr lang="en-GB" dirty="0" err="1">
                  <a:solidFill>
                    <a:schemeClr val="dk1"/>
                  </a:solidFill>
                  <a:latin typeface="Varela Round" panose="00000500000000000000" pitchFamily="2" charset="-79"/>
                  <a:cs typeface="Varela Round" panose="00000500000000000000" pitchFamily="2" charset="-79"/>
                </a:rPr>
                <a:t>כאחד</a:t>
              </a:r>
              <a:r>
                <a:rPr lang="en-GB" dirty="0">
                  <a:solidFill>
                    <a:schemeClr val="dk1"/>
                  </a:solidFill>
                  <a:latin typeface="Varela Round" panose="00000500000000000000" pitchFamily="2" charset="-79"/>
                  <a:cs typeface="Varela Round" panose="00000500000000000000" pitchFamily="2" charset="-79"/>
                </a:rPr>
                <a:t>.</a:t>
              </a:r>
              <a:endParaRPr dirty="0">
                <a:solidFill>
                  <a:srgbClr val="222222"/>
                </a:solidFill>
                <a:latin typeface="Varela Round" panose="00000500000000000000" pitchFamily="2" charset="-79"/>
                <a:cs typeface="Varela Round" panose="00000500000000000000" pitchFamily="2" charset="-79"/>
              </a:endParaRPr>
            </a:p>
            <a:p>
              <a:pPr>
                <a:lnSpc>
                  <a:spcPct val="150000"/>
                </a:lnSpc>
                <a:spcBef>
                  <a:spcPts val="133"/>
                </a:spcBef>
              </a:pPr>
              <a:endParaRPr dirty="0">
                <a:solidFill>
                  <a:schemeClr val="dk1"/>
                </a:solidFill>
                <a:latin typeface="Varela Round" panose="00000500000000000000" pitchFamily="2" charset="-79"/>
                <a:cs typeface="Varela Round" panose="00000500000000000000" pitchFamily="2" charset="-79"/>
              </a:endParaRPr>
            </a:p>
          </p:txBody>
        </p:sp>
      </p:grpSp>
      <p:sp>
        <p:nvSpPr>
          <p:cNvPr id="74" name="Google Shape;74;p15"/>
          <p:cNvSpPr txBox="1">
            <a:spLocks noGrp="1"/>
          </p:cNvSpPr>
          <p:nvPr>
            <p:ph type="sldNum" idx="12"/>
          </p:nvPr>
        </p:nvSpPr>
        <p:spPr>
          <a:xfrm>
            <a:off x="11296611" y="6217623"/>
            <a:ext cx="731600" cy="524800"/>
          </a:xfrm>
          <a:prstGeom prst="rect">
            <a:avLst/>
          </a:prstGeom>
        </p:spPr>
        <p:txBody>
          <a:bodyPr spcFirstLastPara="1" wrap="square" lIns="121897" tIns="121897" rIns="121897" bIns="121897" anchor="ctr" anchorCtr="0">
            <a:noAutofit/>
          </a:bodyPr>
          <a:lstStyle/>
          <a:p>
            <a:pPr rtl="0"/>
            <a:fld id="{00000000-1234-1234-1234-123412341234}" type="slidenum">
              <a:rPr lang="en-GB"/>
              <a:pPr rtl="0"/>
              <a:t>5</a:t>
            </a:fld>
            <a:endParaRPr/>
          </a:p>
        </p:txBody>
      </p:sp>
      <p:sp>
        <p:nvSpPr>
          <p:cNvPr id="75" name="Google Shape;75;p15"/>
          <p:cNvSpPr txBox="1"/>
          <p:nvPr/>
        </p:nvSpPr>
        <p:spPr>
          <a:xfrm>
            <a:off x="83967" y="5831633"/>
            <a:ext cx="4000000" cy="864800"/>
          </a:xfrm>
          <a:prstGeom prst="rect">
            <a:avLst/>
          </a:prstGeom>
          <a:noFill/>
          <a:ln>
            <a:noFill/>
          </a:ln>
        </p:spPr>
        <p:txBody>
          <a:bodyPr spcFirstLastPara="1" wrap="square" lIns="121897" tIns="121897" rIns="121897" bIns="121897" anchor="ctr" anchorCtr="0">
            <a:noAutofit/>
          </a:bodyPr>
          <a:lstStyle/>
          <a:p>
            <a:r>
              <a:rPr lang="en-GB" sz="1600"/>
              <a:t>מדיניות בריטניה בשאלת העקורים- יהודי אירופה לא צריכים לחשוש יותר לחיות באירופה, אלא צריכים לתרום כפי יכולתם למדינות המוצא שלהם במקום לעלות לארץ ישראל.</a:t>
            </a:r>
            <a:br>
              <a:rPr lang="en-GB" sz="1600"/>
            </a:br>
            <a:endParaRPr sz="1600"/>
          </a:p>
        </p:txBody>
      </p:sp>
    </p:spTree>
    <p:extLst>
      <p:ext uri="{BB962C8B-B14F-4D97-AF65-F5344CB8AC3E}">
        <p14:creationId xmlns:p14="http://schemas.microsoft.com/office/powerpoint/2010/main" val="7922986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כותרת 2"/>
          <p:cNvSpPr>
            <a:spLocks noGrp="1"/>
          </p:cNvSpPr>
          <p:nvPr>
            <p:ph type="ctrTitle"/>
          </p:nvPr>
        </p:nvSpPr>
        <p:spPr>
          <a:xfrm>
            <a:off x="611181" y="2013959"/>
            <a:ext cx="8101019" cy="4053362"/>
          </a:xfrm>
        </p:spPr>
        <p:txBody>
          <a:bodyPr/>
          <a:lstStyle/>
          <a:p>
            <a:pPr algn="r" fontAlgn="base">
              <a:lnSpc>
                <a:spcPct val="150000"/>
              </a:lnSpc>
              <a:spcBef>
                <a:spcPts val="0"/>
              </a:spcBef>
              <a:buFont typeface="+mj-lt"/>
              <a:buAutoNum type="arabicPeriod"/>
            </a:pPr>
            <a:r>
              <a:rPr lang="he-IL" dirty="0">
                <a:solidFill>
                  <a:srgbClr val="000000"/>
                </a:solidFill>
                <a:latin typeface="Arial"/>
              </a:rPr>
              <a:t>המשך המדיניות הבריטית</a:t>
            </a:r>
            <a:br>
              <a:rPr lang="he-IL" dirty="0">
                <a:solidFill>
                  <a:srgbClr val="000000"/>
                </a:solidFill>
                <a:latin typeface="Arial"/>
              </a:rPr>
            </a:br>
            <a:r>
              <a:rPr lang="he-IL" dirty="0" smtClean="0">
                <a:solidFill>
                  <a:srgbClr val="000000"/>
                </a:solidFill>
                <a:latin typeface="Arial"/>
              </a:rPr>
              <a:t>2.הכרזת </a:t>
            </a:r>
            <a:r>
              <a:rPr lang="he-IL" dirty="0">
                <a:solidFill>
                  <a:srgbClr val="000000"/>
                </a:solidFill>
                <a:latin typeface="Arial"/>
              </a:rPr>
              <a:t>בווין - נובמבר 45</a:t>
            </a:r>
            <a:br>
              <a:rPr lang="he-IL" dirty="0">
                <a:solidFill>
                  <a:srgbClr val="000000"/>
                </a:solidFill>
                <a:latin typeface="Arial"/>
              </a:rPr>
            </a:br>
            <a:r>
              <a:rPr lang="he-IL" dirty="0" smtClean="0">
                <a:solidFill>
                  <a:srgbClr val="000000"/>
                </a:solidFill>
                <a:latin typeface="Arial"/>
              </a:rPr>
              <a:t>3.מפלגת </a:t>
            </a:r>
            <a:r>
              <a:rPr lang="he-IL" dirty="0">
                <a:solidFill>
                  <a:srgbClr val="000000"/>
                </a:solidFill>
                <a:latin typeface="Arial"/>
              </a:rPr>
              <a:t>הלייבור ממשיכה את </a:t>
            </a:r>
            <a:r>
              <a:rPr lang="he-IL" dirty="0" smtClean="0">
                <a:solidFill>
                  <a:srgbClr val="000000"/>
                </a:solidFill>
                <a:latin typeface="Arial"/>
              </a:rPr>
              <a:t>מדיניות</a:t>
            </a:r>
            <a:r>
              <a:rPr lang="he-IL" dirty="0">
                <a:solidFill>
                  <a:srgbClr val="000000"/>
                </a:solidFill>
                <a:latin typeface="Arial"/>
              </a:rPr>
              <a:t/>
            </a:r>
            <a:br>
              <a:rPr lang="he-IL" dirty="0">
                <a:solidFill>
                  <a:srgbClr val="000000"/>
                </a:solidFill>
                <a:latin typeface="Arial"/>
              </a:rPr>
            </a:br>
            <a:r>
              <a:rPr lang="he-IL" dirty="0" smtClean="0">
                <a:solidFill>
                  <a:srgbClr val="000000"/>
                </a:solidFill>
                <a:latin typeface="Arial"/>
              </a:rPr>
              <a:t>4.מלחמת </a:t>
            </a:r>
            <a:r>
              <a:rPr lang="he-IL" dirty="0">
                <a:solidFill>
                  <a:srgbClr val="000000"/>
                </a:solidFill>
                <a:latin typeface="Arial"/>
              </a:rPr>
              <a:t>העולם השנייה - שואה </a:t>
            </a:r>
            <a:br>
              <a:rPr lang="he-IL" dirty="0">
                <a:solidFill>
                  <a:srgbClr val="000000"/>
                </a:solidFill>
                <a:latin typeface="Arial"/>
              </a:rPr>
            </a:br>
            <a:r>
              <a:rPr lang="he-IL" dirty="0" smtClean="0">
                <a:solidFill>
                  <a:srgbClr val="000000"/>
                </a:solidFill>
                <a:latin typeface="Arial"/>
              </a:rPr>
              <a:t>5.מחנות </a:t>
            </a:r>
            <a:r>
              <a:rPr lang="he-IL" dirty="0">
                <a:solidFill>
                  <a:srgbClr val="000000"/>
                </a:solidFill>
                <a:latin typeface="Arial"/>
              </a:rPr>
              <a:t>עקורים</a:t>
            </a:r>
            <a:br>
              <a:rPr lang="he-IL" dirty="0">
                <a:solidFill>
                  <a:srgbClr val="000000"/>
                </a:solidFill>
                <a:latin typeface="Arial"/>
              </a:rPr>
            </a:br>
            <a:endParaRPr lang="he-IL" dirty="0"/>
          </a:p>
        </p:txBody>
      </p:sp>
      <p:sp>
        <p:nvSpPr>
          <p:cNvPr id="4" name="מציין מיקום טקסט 3"/>
          <p:cNvSpPr>
            <a:spLocks noGrp="1"/>
          </p:cNvSpPr>
          <p:nvPr>
            <p:ph type="body" sz="quarter" idx="10"/>
          </p:nvPr>
        </p:nvSpPr>
        <p:spPr/>
        <p:txBody>
          <a:bodyPr/>
          <a:lstStyle/>
          <a:p>
            <a:r>
              <a:rPr lang="he-IL" b="1" dirty="0">
                <a:solidFill>
                  <a:srgbClr val="0070C0"/>
                </a:solidFill>
              </a:rPr>
              <a:t>המאבק הצבאי בבריטים 1945 - 1946</a:t>
            </a:r>
            <a:endParaRPr lang="he-IL" dirty="0">
              <a:solidFill>
                <a:srgbClr val="0070C0"/>
              </a:solidFill>
            </a:endParaRPr>
          </a:p>
          <a:p>
            <a:r>
              <a:rPr lang="he-IL" b="1" dirty="0">
                <a:solidFill>
                  <a:srgbClr val="0070C0"/>
                </a:solidFill>
              </a:rPr>
              <a:t>תנועת המרי העברי - </a:t>
            </a:r>
            <a:r>
              <a:rPr lang="he-IL" b="1" dirty="0">
                <a:solidFill>
                  <a:schemeClr val="tx2">
                    <a:lumMod val="75000"/>
                  </a:schemeClr>
                </a:solidFill>
              </a:rPr>
              <a:t>סיבות </a:t>
            </a:r>
            <a:r>
              <a:rPr lang="he-IL" b="1" dirty="0">
                <a:solidFill>
                  <a:srgbClr val="0070C0"/>
                </a:solidFill>
              </a:rPr>
              <a:t>ההקמה ושיתוף פעולה בין מנהיגי המחתרות</a:t>
            </a:r>
            <a:endParaRPr lang="he-IL" b="1" dirty="0">
              <a:solidFill>
                <a:srgbClr val="0070C0"/>
              </a:solidFill>
            </a:endParaRPr>
          </a:p>
        </p:txBody>
      </p:sp>
    </p:spTree>
    <p:extLst>
      <p:ext uri="{BB962C8B-B14F-4D97-AF65-F5344CB8AC3E}">
        <p14:creationId xmlns:p14="http://schemas.microsoft.com/office/powerpoint/2010/main" val="31661734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spcBef>
                <a:spcPts val="0"/>
              </a:spcBef>
            </a:pPr>
            <a:r>
              <a:rPr lang="he-IL" b="1" dirty="0" smtClean="0">
                <a:solidFill>
                  <a:srgbClr val="474747"/>
                </a:solidFill>
              </a:rPr>
              <a:t>יואש </a:t>
            </a:r>
            <a:r>
              <a:rPr lang="he-IL" b="1" dirty="0">
                <a:solidFill>
                  <a:srgbClr val="474747"/>
                </a:solidFill>
              </a:rPr>
              <a:t>צידון- תנועת המרי העברי</a:t>
            </a:r>
            <a:br>
              <a:rPr lang="he-IL" b="1" dirty="0">
                <a:solidFill>
                  <a:srgbClr val="474747"/>
                </a:solidFill>
              </a:rPr>
            </a:br>
            <a:r>
              <a:rPr lang="he-IL" b="1" dirty="0">
                <a:solidFill>
                  <a:srgbClr val="474747"/>
                </a:solidFill>
              </a:rPr>
              <a:t/>
            </a:r>
            <a:br>
              <a:rPr lang="he-IL" b="1" dirty="0">
                <a:solidFill>
                  <a:srgbClr val="474747"/>
                </a:solidFill>
              </a:rPr>
            </a:br>
            <a:r>
              <a:rPr lang="he-IL" dirty="0"/>
              <a:t/>
            </a:r>
            <a:br>
              <a:rPr lang="he-IL" dirty="0"/>
            </a:br>
            <a:r>
              <a:rPr lang="he-IL" dirty="0"/>
              <a:t/>
            </a:r>
            <a:br>
              <a:rPr lang="he-IL" dirty="0"/>
            </a:br>
            <a:r>
              <a:rPr lang="he-IL" dirty="0">
                <a:solidFill>
                  <a:srgbClr val="4F4F4F"/>
                </a:solidFill>
              </a:rPr>
              <a:t>יואש צידון מספר על הקרב שהתנהל בעת הגעתה של האניה "תנועת המרי העברי".</a:t>
            </a:r>
            <a:br>
              <a:rPr lang="he-IL" dirty="0">
                <a:solidFill>
                  <a:srgbClr val="4F4F4F"/>
                </a:solidFill>
              </a:rPr>
            </a:br>
            <a:r>
              <a:rPr lang="he-IL" dirty="0"/>
              <a:t/>
            </a:r>
            <a:br>
              <a:rPr lang="he-IL" dirty="0"/>
            </a:br>
            <a:r>
              <a:rPr lang="en-US" b="1" u="sng" dirty="0">
                <a:solidFill>
                  <a:srgbClr val="0097A7"/>
                </a:solidFill>
                <a:hlinkClick r:id="rId2"/>
              </a:rPr>
              <a:t>http://toldotofakim.cet.ac.il/ShowItem.aspx?ItemID=43a237a6-6982-4758-8793-92c8d2e24d48&amp;lang=HEB</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3911259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lh3.googleusercontent.com/j4qikeJEJaHMtX-Vpzv7UhQAYARt_X5Dy-qovg-YroEbx9LMi5UyclfX2QsTpKmf-VKle9ocRagw6KtaqV2K5X2o6NnyR_3UiiUhIpMuUYVvGFN6QUPI383gcr4s6E91nwYKtvN6Or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5675" y="-1105703"/>
            <a:ext cx="6143625" cy="79637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9184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 xmlns:a16="http://schemas.microsoft.com/office/drawing/2014/main" id="{DBC15B69-624B-4F98-A8F5-21B19BAE4CBB}"/>
              </a:ext>
            </a:extLst>
          </p:cNvPr>
          <p:cNvSpPr>
            <a:spLocks noGrp="1"/>
          </p:cNvSpPr>
          <p:nvPr>
            <p:ph type="ctrTitle"/>
          </p:nvPr>
        </p:nvSpPr>
        <p:spPr/>
        <p:txBody>
          <a:bodyPr/>
          <a:lstStyle/>
          <a:p>
            <a:pPr rtl="0"/>
            <a:r>
              <a:rPr lang="he-IL" dirty="0"/>
              <a:t>לארגון המרי הוקמה מפקדה ראשית, בה ישבו נציגי שלושת הארגונים, ומעליה תפקדה </a:t>
            </a:r>
            <a:r>
              <a:rPr lang="he-IL" dirty="0"/>
              <a:t/>
            </a:r>
            <a:br>
              <a:rPr lang="he-IL" dirty="0"/>
            </a:br>
            <a:r>
              <a:rPr lang="he-IL" b="1" dirty="0"/>
              <a:t>    וועדת איקס,</a:t>
            </a:r>
            <a:r>
              <a:rPr lang="he-IL" dirty="0"/>
              <a:t> שבראשה עמד יצחק שדה. </a:t>
            </a:r>
            <a:r>
              <a:rPr lang="he-IL" dirty="0"/>
              <a:t/>
            </a:r>
            <a:br>
              <a:rPr lang="he-IL" dirty="0"/>
            </a:br>
            <a:r>
              <a:rPr lang="he-IL" dirty="0" smtClean="0"/>
              <a:t/>
            </a:r>
            <a:br>
              <a:rPr lang="he-IL" dirty="0" smtClean="0"/>
            </a:br>
            <a:r>
              <a:rPr lang="he-IL" dirty="0" smtClean="0"/>
              <a:t>המחתרות </a:t>
            </a:r>
            <a:r>
              <a:rPr lang="he-IL" dirty="0"/>
              <a:t>חויבו שלא לצאת באף פעולה עצמאית אלא באישור המפקדה - כך נמנע מהאצ"ל ומהלח"י לפעול בטרור אישי ומוגזם</a:t>
            </a:r>
            <a:r>
              <a:rPr lang="he-IL" dirty="0"/>
              <a:t/>
            </a:r>
            <a:br>
              <a:rPr lang="he-IL" dirty="0"/>
            </a:br>
            <a:r>
              <a:rPr lang="he-IL" dirty="0"/>
              <a:t/>
            </a:r>
            <a:br>
              <a:rPr lang="he-IL" dirty="0"/>
            </a:br>
            <a:endParaRPr lang="he-IL" dirty="0"/>
          </a:p>
        </p:txBody>
      </p:sp>
      <p:sp>
        <p:nvSpPr>
          <p:cNvPr id="5" name="מציין מיקום טקסט 4">
            <a:extLst>
              <a:ext uri="{FF2B5EF4-FFF2-40B4-BE49-F238E27FC236}">
                <a16:creationId xmlns="" xmlns:a16="http://schemas.microsoft.com/office/drawing/2014/main" id="{F30A7D85-4158-44C6-A283-6FD6541CC275}"/>
              </a:ext>
            </a:extLst>
          </p:cNvPr>
          <p:cNvSpPr>
            <a:spLocks noGrp="1"/>
          </p:cNvSpPr>
          <p:nvPr>
            <p:ph type="body" sz="quarter" idx="10"/>
          </p:nvPr>
        </p:nvSpPr>
        <p:spPr/>
        <p:txBody>
          <a:bodyPr/>
          <a:lstStyle/>
          <a:p>
            <a:r>
              <a:rPr lang="he-IL" sz="6000" b="1" dirty="0" smtClean="0">
                <a:solidFill>
                  <a:schemeClr val="accent1">
                    <a:lumMod val="75000"/>
                  </a:schemeClr>
                </a:solidFill>
              </a:rPr>
              <a:t>ועדת </a:t>
            </a:r>
            <a:r>
              <a:rPr lang="en-US" sz="6000" b="1" dirty="0" smtClean="0">
                <a:solidFill>
                  <a:schemeClr val="accent1">
                    <a:lumMod val="75000"/>
                  </a:schemeClr>
                </a:solidFill>
              </a:rPr>
              <a:t>X</a:t>
            </a:r>
            <a:endParaRPr lang="he-IL" sz="6000" b="1" dirty="0">
              <a:solidFill>
                <a:schemeClr val="accent1">
                  <a:lumMod val="75000"/>
                </a:schemeClr>
              </a:solidFill>
            </a:endParaRPr>
          </a:p>
        </p:txBody>
      </p:sp>
    </p:spTree>
    <p:extLst>
      <p:ext uri="{BB962C8B-B14F-4D97-AF65-F5344CB8AC3E}">
        <p14:creationId xmlns:p14="http://schemas.microsoft.com/office/powerpoint/2010/main" val="3443214006"/>
      </p:ext>
    </p:extLst>
  </p:cSld>
  <p:clrMapOvr>
    <a:masterClrMapping/>
  </p:clrMapOvr>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1" anchor="b">
        <a:noAutofit/>
      </a:bodyPr>
      <a:lstStyle>
        <a:defPPr>
          <a:defRPr sz="4800" dirty="0" smtClean="0"/>
        </a:defPPr>
      </a:lstStyle>
    </a:txDef>
  </a:objectDefaults>
  <a:extraClrSchemeLst/>
  <a:extLst>
    <a:ext uri="{05A4C25C-085E-4340-85A3-A5531E510DB2}">
      <thm15:themeFamily xmlns="" xmlns:thm15="http://schemas.microsoft.com/office/thememl/2012/main" name="Template_Academy_Online_01.pptx" id="{C87FC7CB-BC54-4968-BC43-6F6F52A732C6}" vid="{25FF0C9D-8A06-4DCC-BAB4-CF06509D4AA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Template_Academy_Online_02</Template>
  <TotalTime>847</TotalTime>
  <Words>330</Words>
  <Application>Microsoft Office PowerPoint</Application>
  <PresentationFormat>Custom</PresentationFormat>
  <Paragraphs>76</Paragraphs>
  <Slides>24</Slides>
  <Notes>1</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ערכת נושא Office</vt:lpstr>
      <vt:lpstr>מערכת שידורים לאומית</vt:lpstr>
      <vt:lpstr>בונים מדינה במזרח התיכון</vt:lpstr>
      <vt:lpstr>על פי תוכנית הלימודים פרק שלישי</vt:lpstr>
      <vt:lpstr>PowerPoint Presentation</vt:lpstr>
      <vt:lpstr>PowerPoint Presentation</vt:lpstr>
      <vt:lpstr>המשך המדיניות הבריטית 2.הכרזת בווין - נובמבר 45 3.מפלגת הלייבור ממשיכה את מדיניות 4.מלחמת העולם השנייה - שואה  5.מחנות עקורים </vt:lpstr>
      <vt:lpstr>יואש צידון- תנועת המרי העברי    יואש צידון מספר על הקרב שהתנהל בעת הגעתה של האניה "תנועת המרי העברי".  http://toldotofakim.cet.ac.il/ShowItem.aspx?ItemID=43a237a6-6982-4758-8793-92c8d2e24d48&amp;lang=HEB  </vt:lpstr>
      <vt:lpstr>PowerPoint Presentation</vt:lpstr>
      <vt:lpstr>לארגון המרי הוקמה מפקדה ראשית, בה ישבו נציגי שלושת הארגונים, ומעליה תפקדה      וועדת איקס, שבראשה עמד יצחק שדה.   המחתרות חויבו שלא לצאת באף פעולה עצמאית אלא באישור המפקדה - כך נמנע מהאצ"ל ומהלח"י לפעול בטרור אישי ומוגזם  </vt:lpstr>
      <vt:lpstr>1.לשנות את מדיניות בריטניה בארץ ישראל 2.לאחד כוחות בישוב העברי ולתאם את המאבק  3.רצון לחיזוק והגברת כוחו של היישוב היהודי מול בריטניה 4.העלאת שאלת ארץ ישראל לסדר היום וגיוס דעת קהל עולמית </vt:lpstr>
      <vt:lpstr>  לאחר פירוק תנועת המרי העברי היו היחסים בין המחתרות קשים מאד.  אנשי ההגנה ראו באצ"ל ובלח"י ארגונים רצחניים ובלתי אחראיים שפעלו בניגוד לעמדת ההנהגה הנבחרת של היהודים.  אנשי אצ"ל והלח"י ראו בעמדת ההגנה כניעה למדיניות הספר הלבן הבריטי.  במקרים מסוימים פעלה ההגנה נגד האצ"ל והלח"י ואף מסרה לבריטים מידע עליהם.   </vt:lpstr>
      <vt:lpstr>המאבק בבריטים  הדגמה באמצעות אחד מהמבצעים הצבאיים</vt:lpstr>
      <vt:lpstr>המאבק בבריטים  הדגמה באמצעות אחד מהמבצעים הצבאיים</vt:lpstr>
      <vt:lpstr>המאבק בבריטים  הדגמה באמצעות אחד מהמבצעים הצבאיים</vt:lpstr>
      <vt:lpstr>העפלה  - עלייה בלתי לגאלית</vt:lpstr>
      <vt:lpstr>פגיעה בתחנות מכ"ם:    ליווי המעפילים שנתפסו: </vt:lpstr>
      <vt:lpstr>המאבק להמשך ההעפלה- 1945-1947</vt:lpstr>
      <vt:lpstr> ארגון המעפילים באירופה  הגעה נסתרת לחופי ארץ ישראל והורדת המעפילים  הסתרת המעפילים בארץ ישראל </vt:lpstr>
      <vt:lpstr>אקסודוס/ יציאת אירופה:  ביולי ______ הפליגה לארץ ישראל מצרפת אוניית המעפילים יציאת אירופה - 'אקסודוס'.  על האונייה היו כ-_______ ניצולי שואה.  לאחר הפלגתה נצמדו אליה ספינות מלחמה _______ שלוו אותה עד חופי ארץ ישראל.  סמוך לחופי הארץ התפתח קרב שבו נהרגו 3 ________ ועשרות נפצעו. הבריטים גררו את ______ לנמל חיפה, המעפילים הועלו על אוניות גירוש בריטיות שהפליגו לצרפת.  המעפילים סירבו לרדת _________ ופתחו בשביתת רעב. לכן, אוניות הגירוש הפליגו לנמל המבורג _______, שם המעפילים הורדו בכוח על ידי חיילים בריטים.  במשך שבועות עקבה _________ בכל העולם ובישוב בארץ אחר גורל המעפילים בניסיונם הנואש להגיע לארץ ישראל.  _________ של הבריטים נגד המעפילים עוררה את דעת הקהל העולמית נגדם.  התנועה הציונית והמעפילים זכו לאהדת דעת הקהל בעולם. </vt:lpstr>
      <vt:lpstr>אקסודוס- עמוד האש:  https://www.youtube.com/watch?time_continue=27&amp;v=hnbkqqcanz0  </vt:lpstr>
      <vt:lpstr> קביעת גבולות יישוב קובע גבול "על הבנוי לא מוותרים"   דרך פעולה - רכישת אדמות יצירת עובדות בשטח עי הקמת ישובים  </vt:lpstr>
      <vt:lpstr> דוגמה למבצע התיישבות  – 11 הישובים בנגב - בירייה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Yaniv Bendor</dc:creator>
  <cp:lastModifiedBy>computer</cp:lastModifiedBy>
  <cp:revision>21</cp:revision>
  <dcterms:created xsi:type="dcterms:W3CDTF">2019-03-05T11:36:01Z</dcterms:created>
  <dcterms:modified xsi:type="dcterms:W3CDTF">2020-03-16T04:20:12Z</dcterms:modified>
</cp:coreProperties>
</file>